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4"/>
    <p:sldMasterId id="2147483682" r:id="rId5"/>
    <p:sldMasterId id="2147483695" r:id="rId6"/>
  </p:sldMasterIdLst>
  <p:notesMasterIdLst>
    <p:notesMasterId r:id="rId170"/>
  </p:notesMasterIdLst>
  <p:sldIdLst>
    <p:sldId id="256" r:id="rId7"/>
    <p:sldId id="440" r:id="rId8"/>
    <p:sldId id="554" r:id="rId9"/>
    <p:sldId id="555" r:id="rId10"/>
    <p:sldId id="556" r:id="rId11"/>
    <p:sldId id="422" r:id="rId12"/>
    <p:sldId id="421" r:id="rId13"/>
    <p:sldId id="558" r:id="rId14"/>
    <p:sldId id="423" r:id="rId15"/>
    <p:sldId id="424" r:id="rId16"/>
    <p:sldId id="425" r:id="rId17"/>
    <p:sldId id="426" r:id="rId18"/>
    <p:sldId id="448" r:id="rId19"/>
    <p:sldId id="428" r:id="rId20"/>
    <p:sldId id="560" r:id="rId21"/>
    <p:sldId id="429" r:id="rId22"/>
    <p:sldId id="561" r:id="rId23"/>
    <p:sldId id="379" r:id="rId24"/>
    <p:sldId id="380" r:id="rId25"/>
    <p:sldId id="384" r:id="rId26"/>
    <p:sldId id="564" r:id="rId27"/>
    <p:sldId id="430" r:id="rId28"/>
    <p:sldId id="566" r:id="rId29"/>
    <p:sldId id="567" r:id="rId30"/>
    <p:sldId id="568" r:id="rId31"/>
    <p:sldId id="389" r:id="rId32"/>
    <p:sldId id="390" r:id="rId33"/>
    <p:sldId id="437" r:id="rId34"/>
    <p:sldId id="570" r:id="rId35"/>
    <p:sldId id="391" r:id="rId36"/>
    <p:sldId id="571" r:id="rId37"/>
    <p:sldId id="572" r:id="rId38"/>
    <p:sldId id="575" r:id="rId39"/>
    <p:sldId id="576" r:id="rId40"/>
    <p:sldId id="581" r:id="rId41"/>
    <p:sldId id="582" r:id="rId42"/>
    <p:sldId id="583" r:id="rId43"/>
    <p:sldId id="584" r:id="rId44"/>
    <p:sldId id="585" r:id="rId45"/>
    <p:sldId id="586" r:id="rId46"/>
    <p:sldId id="587" r:id="rId47"/>
    <p:sldId id="257" r:id="rId48"/>
    <p:sldId id="590" r:id="rId49"/>
    <p:sldId id="591" r:id="rId50"/>
    <p:sldId id="593" r:id="rId51"/>
    <p:sldId id="594" r:id="rId52"/>
    <p:sldId id="595" r:id="rId53"/>
    <p:sldId id="605" r:id="rId54"/>
    <p:sldId id="606" r:id="rId55"/>
    <p:sldId id="607" r:id="rId56"/>
    <p:sldId id="618" r:id="rId57"/>
    <p:sldId id="619" r:id="rId58"/>
    <p:sldId id="620" r:id="rId59"/>
    <p:sldId id="621" r:id="rId60"/>
    <p:sldId id="622" r:id="rId61"/>
    <p:sldId id="623" r:id="rId62"/>
    <p:sldId id="624" r:id="rId63"/>
    <p:sldId id="625" r:id="rId64"/>
    <p:sldId id="626" r:id="rId65"/>
    <p:sldId id="627" r:id="rId66"/>
    <p:sldId id="628" r:id="rId67"/>
    <p:sldId id="374" r:id="rId68"/>
    <p:sldId id="629" r:id="rId69"/>
    <p:sldId id="630" r:id="rId70"/>
    <p:sldId id="631" r:id="rId71"/>
    <p:sldId id="632" r:id="rId72"/>
    <p:sldId id="633" r:id="rId73"/>
    <p:sldId id="634" r:id="rId74"/>
    <p:sldId id="635" r:id="rId75"/>
    <p:sldId id="636" r:id="rId76"/>
    <p:sldId id="638" r:id="rId77"/>
    <p:sldId id="639" r:id="rId78"/>
    <p:sldId id="640" r:id="rId79"/>
    <p:sldId id="641" r:id="rId80"/>
    <p:sldId id="642" r:id="rId81"/>
    <p:sldId id="643" r:id="rId82"/>
    <p:sldId id="644" r:id="rId83"/>
    <p:sldId id="645" r:id="rId84"/>
    <p:sldId id="646" r:id="rId85"/>
    <p:sldId id="647" r:id="rId86"/>
    <p:sldId id="648" r:id="rId87"/>
    <p:sldId id="649" r:id="rId88"/>
    <p:sldId id="650" r:id="rId89"/>
    <p:sldId id="651" r:id="rId90"/>
    <p:sldId id="652" r:id="rId91"/>
    <p:sldId id="653" r:id="rId92"/>
    <p:sldId id="654" r:id="rId93"/>
    <p:sldId id="655" r:id="rId94"/>
    <p:sldId id="656" r:id="rId95"/>
    <p:sldId id="657" r:id="rId96"/>
    <p:sldId id="658" r:id="rId97"/>
    <p:sldId id="660" r:id="rId98"/>
    <p:sldId id="661" r:id="rId99"/>
    <p:sldId id="662" r:id="rId100"/>
    <p:sldId id="663" r:id="rId101"/>
    <p:sldId id="664" r:id="rId102"/>
    <p:sldId id="665" r:id="rId103"/>
    <p:sldId id="666" r:id="rId104"/>
    <p:sldId id="398" r:id="rId105"/>
    <p:sldId id="668" r:id="rId106"/>
    <p:sldId id="669" r:id="rId107"/>
    <p:sldId id="670" r:id="rId108"/>
    <p:sldId id="674" r:id="rId109"/>
    <p:sldId id="678" r:id="rId110"/>
    <p:sldId id="679" r:id="rId111"/>
    <p:sldId id="680" r:id="rId112"/>
    <p:sldId id="681" r:id="rId113"/>
    <p:sldId id="682" r:id="rId114"/>
    <p:sldId id="683" r:id="rId115"/>
    <p:sldId id="404" r:id="rId116"/>
    <p:sldId id="405" r:id="rId117"/>
    <p:sldId id="406" r:id="rId118"/>
    <p:sldId id="691" r:id="rId119"/>
    <p:sldId id="692" r:id="rId120"/>
    <p:sldId id="693" r:id="rId121"/>
    <p:sldId id="694" r:id="rId122"/>
    <p:sldId id="695" r:id="rId123"/>
    <p:sldId id="696" r:id="rId124"/>
    <p:sldId id="697" r:id="rId125"/>
    <p:sldId id="698" r:id="rId126"/>
    <p:sldId id="699" r:id="rId127"/>
    <p:sldId id="700" r:id="rId128"/>
    <p:sldId id="701" r:id="rId129"/>
    <p:sldId id="702" r:id="rId130"/>
    <p:sldId id="703" r:id="rId131"/>
    <p:sldId id="704" r:id="rId132"/>
    <p:sldId id="705" r:id="rId133"/>
    <p:sldId id="349" r:id="rId134"/>
    <p:sldId id="373" r:id="rId135"/>
    <p:sldId id="527" r:id="rId136"/>
    <p:sldId id="528" r:id="rId137"/>
    <p:sldId id="529" r:id="rId138"/>
    <p:sldId id="530" r:id="rId139"/>
    <p:sldId id="375" r:id="rId140"/>
    <p:sldId id="376" r:id="rId141"/>
    <p:sldId id="378" r:id="rId142"/>
    <p:sldId id="441" r:id="rId143"/>
    <p:sldId id="442" r:id="rId144"/>
    <p:sldId id="443" r:id="rId145"/>
    <p:sldId id="552" r:id="rId146"/>
    <p:sldId id="444" r:id="rId147"/>
    <p:sldId id="386" r:id="rId148"/>
    <p:sldId id="387" r:id="rId149"/>
    <p:sldId id="445" r:id="rId150"/>
    <p:sldId id="446" r:id="rId151"/>
    <p:sldId id="447" r:id="rId152"/>
    <p:sldId id="450" r:id="rId153"/>
    <p:sldId id="451" r:id="rId154"/>
    <p:sldId id="392" r:id="rId155"/>
    <p:sldId id="394" r:id="rId156"/>
    <p:sldId id="454" r:id="rId157"/>
    <p:sldId id="452" r:id="rId158"/>
    <p:sldId id="455" r:id="rId159"/>
    <p:sldId id="438" r:id="rId160"/>
    <p:sldId id="402" r:id="rId161"/>
    <p:sldId id="456" r:id="rId162"/>
    <p:sldId id="457" r:id="rId163"/>
    <p:sldId id="411" r:id="rId164"/>
    <p:sldId id="412" r:id="rId165"/>
    <p:sldId id="458" r:id="rId166"/>
    <p:sldId id="415" r:id="rId167"/>
    <p:sldId id="463" r:id="rId168"/>
    <p:sldId id="464" r:id="rId169"/>
  </p:sldIdLst>
  <p:sldSz cx="9144000" cy="6858000" type="screen4x3"/>
  <p:notesSz cx="7315200" cy="9601200"/>
  <p:custDataLst>
    <p:tags r:id="rId171"/>
  </p:custDataLst>
  <p:defaultTextStyle>
    <a:defPPr>
      <a:defRPr lang="en-US"/>
    </a:defPPr>
    <a:lvl1pPr algn="ctr" rtl="0" fontAlgn="base">
      <a:spcBef>
        <a:spcPct val="50000"/>
      </a:spcBef>
      <a:spcAft>
        <a:spcPct val="0"/>
      </a:spcAft>
      <a:defRPr kern="1200">
        <a:solidFill>
          <a:schemeClr val="accent1"/>
        </a:solidFill>
        <a:latin typeface="Arial" charset="0"/>
        <a:ea typeface="+mn-ea"/>
        <a:cs typeface="+mn-cs"/>
      </a:defRPr>
    </a:lvl1pPr>
    <a:lvl2pPr marL="457200" algn="ctr" rtl="0" fontAlgn="base">
      <a:spcBef>
        <a:spcPct val="50000"/>
      </a:spcBef>
      <a:spcAft>
        <a:spcPct val="0"/>
      </a:spcAft>
      <a:defRPr kern="1200">
        <a:solidFill>
          <a:schemeClr val="accent1"/>
        </a:solidFill>
        <a:latin typeface="Arial" charset="0"/>
        <a:ea typeface="+mn-ea"/>
        <a:cs typeface="+mn-cs"/>
      </a:defRPr>
    </a:lvl2pPr>
    <a:lvl3pPr marL="914400" algn="ctr" rtl="0" fontAlgn="base">
      <a:spcBef>
        <a:spcPct val="50000"/>
      </a:spcBef>
      <a:spcAft>
        <a:spcPct val="0"/>
      </a:spcAft>
      <a:defRPr kern="1200">
        <a:solidFill>
          <a:schemeClr val="accent1"/>
        </a:solidFill>
        <a:latin typeface="Arial" charset="0"/>
        <a:ea typeface="+mn-ea"/>
        <a:cs typeface="+mn-cs"/>
      </a:defRPr>
    </a:lvl3pPr>
    <a:lvl4pPr marL="1371600" algn="ctr" rtl="0" fontAlgn="base">
      <a:spcBef>
        <a:spcPct val="50000"/>
      </a:spcBef>
      <a:spcAft>
        <a:spcPct val="0"/>
      </a:spcAft>
      <a:defRPr kern="1200">
        <a:solidFill>
          <a:schemeClr val="accent1"/>
        </a:solidFill>
        <a:latin typeface="Arial" charset="0"/>
        <a:ea typeface="+mn-ea"/>
        <a:cs typeface="+mn-cs"/>
      </a:defRPr>
    </a:lvl4pPr>
    <a:lvl5pPr marL="1828800" algn="ctr" rtl="0" fontAlgn="base">
      <a:spcBef>
        <a:spcPct val="50000"/>
      </a:spcBef>
      <a:spcAft>
        <a:spcPct val="0"/>
      </a:spcAft>
      <a:defRPr kern="1200">
        <a:solidFill>
          <a:schemeClr val="accent1"/>
        </a:solidFill>
        <a:latin typeface="Arial" charset="0"/>
        <a:ea typeface="+mn-ea"/>
        <a:cs typeface="+mn-cs"/>
      </a:defRPr>
    </a:lvl5pPr>
    <a:lvl6pPr marL="2286000" algn="l" defTabSz="914400" rtl="0" eaLnBrk="1" latinLnBrk="0" hangingPunct="1">
      <a:defRPr kern="1200">
        <a:solidFill>
          <a:schemeClr val="accent1"/>
        </a:solidFill>
        <a:latin typeface="Arial" charset="0"/>
        <a:ea typeface="+mn-ea"/>
        <a:cs typeface="+mn-cs"/>
      </a:defRPr>
    </a:lvl6pPr>
    <a:lvl7pPr marL="2743200" algn="l" defTabSz="914400" rtl="0" eaLnBrk="1" latinLnBrk="0" hangingPunct="1">
      <a:defRPr kern="1200">
        <a:solidFill>
          <a:schemeClr val="accent1"/>
        </a:solidFill>
        <a:latin typeface="Arial" charset="0"/>
        <a:ea typeface="+mn-ea"/>
        <a:cs typeface="+mn-cs"/>
      </a:defRPr>
    </a:lvl7pPr>
    <a:lvl8pPr marL="3200400" algn="l" defTabSz="914400" rtl="0" eaLnBrk="1" latinLnBrk="0" hangingPunct="1">
      <a:defRPr kern="1200">
        <a:solidFill>
          <a:schemeClr val="accent1"/>
        </a:solidFill>
        <a:latin typeface="Arial" charset="0"/>
        <a:ea typeface="+mn-ea"/>
        <a:cs typeface="+mn-cs"/>
      </a:defRPr>
    </a:lvl8pPr>
    <a:lvl9pPr marL="3657600" algn="l" defTabSz="914400" rtl="0" eaLnBrk="1" latinLnBrk="0" hangingPunct="1">
      <a:defRPr kern="1200">
        <a:solidFill>
          <a:schemeClr val="accent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225">
          <p15:clr>
            <a:srgbClr val="A4A3A4"/>
          </p15:clr>
        </p15:guide>
        <p15:guide id="3" orient="horz" pos="1348">
          <p15:clr>
            <a:srgbClr val="A4A3A4"/>
          </p15:clr>
        </p15:guide>
        <p15:guide id="4" orient="horz" pos="700">
          <p15:clr>
            <a:srgbClr val="A4A3A4"/>
          </p15:clr>
        </p15:guide>
        <p15:guide id="5" orient="horz" pos="777">
          <p15:clr>
            <a:srgbClr val="A4A3A4"/>
          </p15:clr>
        </p15:guide>
        <p15:guide id="6" orient="horz" pos="484">
          <p15:clr>
            <a:srgbClr val="A4A3A4"/>
          </p15:clr>
        </p15:guide>
        <p15:guide id="7" orient="horz" pos="525">
          <p15:clr>
            <a:srgbClr val="A4A3A4"/>
          </p15:clr>
        </p15:guide>
        <p15:guide id="8" orient="horz" pos="286">
          <p15:clr>
            <a:srgbClr val="A4A3A4"/>
          </p15:clr>
        </p15:guide>
        <p15:guide id="9" orient="horz" pos="2541">
          <p15:clr>
            <a:srgbClr val="A4A3A4"/>
          </p15:clr>
        </p15:guide>
        <p15:guide id="10" pos="2880">
          <p15:clr>
            <a:srgbClr val="A4A3A4"/>
          </p15:clr>
        </p15:guide>
        <p15:guide id="11" pos="5469">
          <p15:clr>
            <a:srgbClr val="A4A3A4"/>
          </p15:clr>
        </p15:guide>
        <p15:guide id="12" pos="3619">
          <p15:clr>
            <a:srgbClr val="A4A3A4"/>
          </p15:clr>
        </p15:guide>
        <p15:guide id="13" pos="3119">
          <p15:clr>
            <a:srgbClr val="A4A3A4"/>
          </p15:clr>
        </p15:guide>
        <p15:guide id="14" pos="154">
          <p15:clr>
            <a:srgbClr val="A4A3A4"/>
          </p15:clr>
        </p15:guide>
        <p15:guide id="15" pos="263">
          <p15:clr>
            <a:srgbClr val="A4A3A4"/>
          </p15:clr>
        </p15:guide>
        <p15:guide id="16" pos="87">
          <p15:clr>
            <a:srgbClr val="A4A3A4"/>
          </p15:clr>
        </p15:guide>
        <p15:guide id="17" pos="5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19" autoAdjust="0"/>
    <p:restoredTop sz="88457" autoAdjust="0"/>
  </p:normalViewPr>
  <p:slideViewPr>
    <p:cSldViewPr snapToGrid="0" showGuides="1">
      <p:cViewPr varScale="1">
        <p:scale>
          <a:sx n="113" d="100"/>
          <a:sy n="113" d="100"/>
        </p:scale>
        <p:origin x="1720" y="184"/>
      </p:cViewPr>
      <p:guideLst>
        <p:guide orient="horz" pos="2160"/>
        <p:guide orient="horz" pos="4225"/>
        <p:guide orient="horz" pos="1348"/>
        <p:guide orient="horz" pos="700"/>
        <p:guide orient="horz" pos="777"/>
        <p:guide orient="horz" pos="484"/>
        <p:guide orient="horz" pos="525"/>
        <p:guide orient="horz" pos="286"/>
        <p:guide orient="horz" pos="2541"/>
        <p:guide pos="2880"/>
        <p:guide pos="5469"/>
        <p:guide pos="3619"/>
        <p:guide pos="3119"/>
        <p:guide pos="154"/>
        <p:guide pos="263"/>
        <p:guide pos="87"/>
        <p:guide pos="5640"/>
      </p:guideLst>
    </p:cSldViewPr>
  </p:slideViewPr>
  <p:notesTextViewPr>
    <p:cViewPr>
      <p:scale>
        <a:sx n="100" d="100"/>
        <a:sy n="100" d="100"/>
      </p:scale>
      <p:origin x="0" y="0"/>
    </p:cViewPr>
  </p:notesTextViewPr>
  <p:sorterViewPr>
    <p:cViewPr>
      <p:scale>
        <a:sx n="66" d="100"/>
        <a:sy n="66" d="100"/>
      </p:scale>
      <p:origin x="0" y="451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notesMaster" Target="notesMasters/notesMaster1.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160" Type="http://schemas.openxmlformats.org/officeDocument/2006/relationships/slide" Target="slides/slide154.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tags" Target="tags/tag1.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2" Type="http://schemas.openxmlformats.org/officeDocument/2006/relationships/presProps" Target="presProp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theme" Target="theme/theme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tableStyles" Target="tableStyles.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B958D10A-11D6-4ABD-B0B6-AA94CD8A9BF7}" type="datetimeFigureOut">
              <a:rPr lang="en-US" smtClean="0"/>
              <a:pPr/>
              <a:t>5/8/24</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E8519FCF-AB43-44B9-B65B-9FFD19EB32C6}" type="slidenum">
              <a:rPr lang="en-US" smtClean="0"/>
              <a:pPr/>
              <a:t>‹#›</a:t>
            </a:fld>
            <a:endParaRPr lang="en-US" dirty="0"/>
          </a:p>
        </p:txBody>
      </p:sp>
    </p:spTree>
    <p:extLst>
      <p:ext uri="{BB962C8B-B14F-4D97-AF65-F5344CB8AC3E}">
        <p14:creationId xmlns:p14="http://schemas.microsoft.com/office/powerpoint/2010/main" val="1714691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3E018B06-9628-4646-9B0C-F5908F9D9333}" type="slidenum">
              <a:rPr lang="en-US"/>
              <a:pPr/>
              <a:t>2</a:t>
            </a:fld>
            <a:endParaRPr lang="en-US" dirty="0"/>
          </a:p>
        </p:txBody>
      </p:sp>
      <p:sp>
        <p:nvSpPr>
          <p:cNvPr id="33795" name="Rectangle 2"/>
          <p:cNvSpPr>
            <a:spLocks noGrp="1" noRot="1" noChangeAspect="1" noChangeArrowheads="1" noTextEdit="1"/>
          </p:cNvSpPr>
          <p:nvPr>
            <p:ph type="sldImg"/>
          </p:nvPr>
        </p:nvSpPr>
        <p:spPr>
          <a:solidFill>
            <a:srgbClr val="FFFFFF"/>
          </a:solidFill>
          <a:ln/>
        </p:spPr>
      </p:sp>
      <p:sp>
        <p:nvSpPr>
          <p:cNvPr id="33796" name="Rectangle 3"/>
          <p:cNvSpPr>
            <a:spLocks noGrp="1" noChangeArrowheads="1"/>
          </p:cNvSpPr>
          <p:nvPr>
            <p:ph type="body" idx="1"/>
          </p:nvPr>
        </p:nvSpPr>
        <p:spPr>
          <a:xfrm>
            <a:off x="914400" y="4495800"/>
            <a:ext cx="5029200" cy="3733800"/>
          </a:xfrm>
          <a:solidFill>
            <a:srgbClr val="FFFFFF"/>
          </a:solidFill>
          <a:ln>
            <a:solidFill>
              <a:srgbClr val="000000"/>
            </a:solidFill>
          </a:ln>
        </p:spPr>
        <p:txBody>
          <a:bodyPr/>
          <a:lstStyle/>
          <a:p>
            <a:r>
              <a:rPr lang="en-US" b="1" dirty="0">
                <a:latin typeface="Arial" pitchFamily="34" charset="0"/>
              </a:rPr>
              <a:t>WM MODULE OVERVIEW</a:t>
            </a:r>
          </a:p>
          <a:p>
            <a:r>
              <a:rPr lang="en-US" dirty="0">
                <a:latin typeface="Arial" pitchFamily="34" charset="0"/>
              </a:rPr>
              <a:t>Refer to Modular Functional Overview Appendix for a description of the functionality contained in each module. This logical breakdown of options makes it easier to learn ‘where to look for what' in WM.  WM has the powerful advantage of being modular in nature. This allows the Distribution Center to implement only those portions of WM most crucial to its success. The modular structure also makes WM affordable and easy to implement using a 'phased implementation‘ approach.</a:t>
            </a:r>
          </a:p>
          <a:p>
            <a:endParaRPr lang="en-US" b="1" dirty="0">
              <a:latin typeface="Arial" pitchFamily="34" charset="0"/>
            </a:endParaRPr>
          </a:p>
          <a:p>
            <a:r>
              <a:rPr lang="en-US" b="1" dirty="0">
                <a:latin typeface="Arial" pitchFamily="34" charset="0"/>
              </a:rPr>
              <a:t>INVENTORY MANAGEMENT SYSTEM ("IMS")</a:t>
            </a:r>
          </a:p>
          <a:p>
            <a:r>
              <a:rPr lang="en-US" dirty="0">
                <a:latin typeface="Arial" pitchFamily="34" charset="0"/>
              </a:rPr>
              <a:t>The Inventory Management System Module is also referred to as the Inbound module. It is used to receive and track inventory at a greater level of detail than a host order processing system. This module includes receiving, putaway, stock locator, inventory control, pull processing, physical and cycle counting, and work order management functions.</a:t>
            </a:r>
          </a:p>
          <a:p>
            <a:endParaRPr lang="en-US" dirty="0">
              <a:latin typeface="FairfieldL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722015-7F4A-4C61-83A4-17C3D7098331}" type="slidenum">
              <a:rPr lang="en-US"/>
              <a:pPr/>
              <a:t>18</a:t>
            </a:fld>
            <a:endParaRPr lang="en-US" dirty="0"/>
          </a:p>
        </p:txBody>
      </p:sp>
      <p:sp>
        <p:nvSpPr>
          <p:cNvPr id="336898" name="Rectangle 2"/>
          <p:cNvSpPr>
            <a:spLocks noGrp="1" noRot="1" noChangeAspect="1" noChangeArrowheads="1" noTextEdit="1"/>
          </p:cNvSpPr>
          <p:nvPr>
            <p:ph type="sldImg"/>
          </p:nvPr>
        </p:nvSpPr>
        <p:spPr>
          <a:ln/>
        </p:spPr>
      </p:sp>
      <p:sp>
        <p:nvSpPr>
          <p:cNvPr id="33689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998DE1-AE11-44E6-A729-ED91327C8414}" type="slidenum">
              <a:rPr lang="en-US"/>
              <a:pPr/>
              <a:t>118</a:t>
            </a:fld>
            <a:endParaRPr 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998DE1-AE11-44E6-A729-ED91327C8414}" type="slidenum">
              <a:rPr lang="en-US"/>
              <a:pPr/>
              <a:t>119</a:t>
            </a:fld>
            <a:endParaRPr 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37F5A0-BEDA-42B8-830B-C0609277C412}" type="slidenum">
              <a:rPr lang="en-US"/>
              <a:pPr/>
              <a:t>120</a:t>
            </a:fld>
            <a:endParaRPr lang="en-US"/>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998DE1-AE11-44E6-A729-ED91327C8414}" type="slidenum">
              <a:rPr lang="en-US"/>
              <a:pPr/>
              <a:t>121</a:t>
            </a:fld>
            <a:endParaRPr 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998DE1-AE11-44E6-A729-ED91327C8414}" type="slidenum">
              <a:rPr lang="en-US"/>
              <a:pPr/>
              <a:t>122</a:t>
            </a:fld>
            <a:endParaRPr 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998DE1-AE11-44E6-A729-ED91327C8414}" type="slidenum">
              <a:rPr lang="en-US"/>
              <a:pPr/>
              <a:t>123</a:t>
            </a:fld>
            <a:endParaRPr 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B92DFA-FC28-4F1B-AADA-F70159E383A0}" type="slidenum">
              <a:rPr lang="en-US"/>
              <a:pPr/>
              <a:t>124</a:t>
            </a:fld>
            <a:endParaRPr lang="en-US"/>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998DE1-AE11-44E6-A729-ED91327C8414}" type="slidenum">
              <a:rPr lang="en-US"/>
              <a:pPr/>
              <a:t>125</a:t>
            </a:fld>
            <a:endParaRPr 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998DE1-AE11-44E6-A729-ED91327C8414}" type="slidenum">
              <a:rPr lang="en-US"/>
              <a:pPr/>
              <a:t>126</a:t>
            </a:fld>
            <a:endParaRPr 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37F5A0-BEDA-42B8-830B-C0609277C412}" type="slidenum">
              <a:rPr lang="en-US"/>
              <a:pPr/>
              <a:t>127</a:t>
            </a:fld>
            <a:endParaRPr lang="en-US"/>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64FCC6-4E0F-4806-A339-EDD909C98A92}" type="slidenum">
              <a:rPr lang="en-US"/>
              <a:pPr/>
              <a:t>19</a:t>
            </a:fld>
            <a:endParaRPr lang="en-US" dirty="0"/>
          </a:p>
        </p:txBody>
      </p:sp>
      <p:sp>
        <p:nvSpPr>
          <p:cNvPr id="337922" name="Rectangle 2"/>
          <p:cNvSpPr>
            <a:spLocks noGrp="1" noRot="1" noChangeAspect="1" noChangeArrowheads="1" noTextEdit="1"/>
          </p:cNvSpPr>
          <p:nvPr>
            <p:ph type="sldImg"/>
          </p:nvPr>
        </p:nvSpPr>
        <p:spPr>
          <a:ln/>
        </p:spPr>
      </p:sp>
      <p:sp>
        <p:nvSpPr>
          <p:cNvPr id="3379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519FCF-AB43-44B9-B65B-9FFD19EB32C6}" type="slidenum">
              <a:rPr lang="en-US" smtClean="0"/>
              <a:pPr/>
              <a:t>128</a:t>
            </a:fld>
            <a:endParaRPr lang="en-US"/>
          </a:p>
        </p:txBody>
      </p:sp>
    </p:spTree>
    <p:extLst>
      <p:ext uri="{BB962C8B-B14F-4D97-AF65-F5344CB8AC3E}">
        <p14:creationId xmlns:p14="http://schemas.microsoft.com/office/powerpoint/2010/main" val="6858781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519FCF-AB43-44B9-B65B-9FFD19EB32C6}" type="slidenum">
              <a:rPr lang="en-US" smtClean="0"/>
              <a:pPr/>
              <a:t>134</a:t>
            </a:fld>
            <a:endParaRPr lang="en-US"/>
          </a:p>
        </p:txBody>
      </p:sp>
    </p:spTree>
    <p:extLst>
      <p:ext uri="{BB962C8B-B14F-4D97-AF65-F5344CB8AC3E}">
        <p14:creationId xmlns:p14="http://schemas.microsoft.com/office/powerpoint/2010/main" val="68587816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4294967295"/>
          </p:nvPr>
        </p:nvSpPr>
        <p:spPr bwMode="auto">
          <a:xfrm>
            <a:off x="4143587" y="9119573"/>
            <a:ext cx="3169920" cy="4799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accent1"/>
                </a:solidFill>
                <a:latin typeface="Arial" charset="0"/>
                <a:ea typeface="ＭＳ Ｐゴシック" charset="0"/>
              </a:defRPr>
            </a:lvl1pPr>
            <a:lvl2pPr marL="780618" indent="-300238" eaLnBrk="0" hangingPunct="0">
              <a:defRPr>
                <a:solidFill>
                  <a:schemeClr val="accent1"/>
                </a:solidFill>
                <a:latin typeface="Arial" charset="0"/>
                <a:ea typeface="ＭＳ Ｐゴシック" charset="0"/>
              </a:defRPr>
            </a:lvl2pPr>
            <a:lvl3pPr marL="1200950" indent="-240190" eaLnBrk="0" hangingPunct="0">
              <a:defRPr>
                <a:solidFill>
                  <a:schemeClr val="accent1"/>
                </a:solidFill>
                <a:latin typeface="Arial" charset="0"/>
                <a:ea typeface="ＭＳ Ｐゴシック" charset="0"/>
              </a:defRPr>
            </a:lvl3pPr>
            <a:lvl4pPr marL="1681330" indent="-240190" eaLnBrk="0" hangingPunct="0">
              <a:defRPr>
                <a:solidFill>
                  <a:schemeClr val="accent1"/>
                </a:solidFill>
                <a:latin typeface="Arial" charset="0"/>
                <a:ea typeface="ＭＳ Ｐゴシック" charset="0"/>
              </a:defRPr>
            </a:lvl4pPr>
            <a:lvl5pPr marL="2161710" indent="-240190" eaLnBrk="0" hangingPunct="0">
              <a:defRPr>
                <a:solidFill>
                  <a:schemeClr val="accent1"/>
                </a:solidFill>
                <a:latin typeface="Arial" charset="0"/>
                <a:ea typeface="ＭＳ Ｐゴシック" charset="0"/>
              </a:defRPr>
            </a:lvl5pPr>
            <a:lvl6pPr marL="2642090" indent="-240190" eaLnBrk="0" fontAlgn="base" hangingPunct="0">
              <a:spcBef>
                <a:spcPct val="0"/>
              </a:spcBef>
              <a:spcAft>
                <a:spcPct val="0"/>
              </a:spcAft>
              <a:defRPr>
                <a:solidFill>
                  <a:schemeClr val="accent1"/>
                </a:solidFill>
                <a:latin typeface="Arial" charset="0"/>
                <a:ea typeface="ＭＳ Ｐゴシック" charset="0"/>
              </a:defRPr>
            </a:lvl6pPr>
            <a:lvl7pPr marL="3122470" indent="-240190" eaLnBrk="0" fontAlgn="base" hangingPunct="0">
              <a:spcBef>
                <a:spcPct val="0"/>
              </a:spcBef>
              <a:spcAft>
                <a:spcPct val="0"/>
              </a:spcAft>
              <a:defRPr>
                <a:solidFill>
                  <a:schemeClr val="accent1"/>
                </a:solidFill>
                <a:latin typeface="Arial" charset="0"/>
                <a:ea typeface="ＭＳ Ｐゴシック" charset="0"/>
              </a:defRPr>
            </a:lvl7pPr>
            <a:lvl8pPr marL="3602850" indent="-240190" eaLnBrk="0" fontAlgn="base" hangingPunct="0">
              <a:spcBef>
                <a:spcPct val="0"/>
              </a:spcBef>
              <a:spcAft>
                <a:spcPct val="0"/>
              </a:spcAft>
              <a:defRPr>
                <a:solidFill>
                  <a:schemeClr val="accent1"/>
                </a:solidFill>
                <a:latin typeface="Arial" charset="0"/>
                <a:ea typeface="ＭＳ Ｐゴシック" charset="0"/>
              </a:defRPr>
            </a:lvl8pPr>
            <a:lvl9pPr marL="4083230" indent="-240190" eaLnBrk="0" fontAlgn="base" hangingPunct="0">
              <a:spcBef>
                <a:spcPct val="0"/>
              </a:spcBef>
              <a:spcAft>
                <a:spcPct val="0"/>
              </a:spcAft>
              <a:defRPr>
                <a:solidFill>
                  <a:schemeClr val="accent1"/>
                </a:solidFill>
                <a:latin typeface="Arial" charset="0"/>
                <a:ea typeface="ＭＳ Ｐゴシック" charset="0"/>
              </a:defRPr>
            </a:lvl9pPr>
          </a:lstStyle>
          <a:p>
            <a:pPr algn="ctr" eaLnBrk="1" hangingPunct="1">
              <a:spcBef>
                <a:spcPct val="50000"/>
              </a:spcBef>
            </a:pPr>
            <a:fld id="{BE8129CC-CFF3-F341-B206-6C57E0529DB7}" type="slidenum">
              <a:rPr lang="en-US"/>
              <a:pPr algn="ctr" eaLnBrk="1" hangingPunct="1">
                <a:spcBef>
                  <a:spcPct val="50000"/>
                </a:spcBef>
              </a:pPr>
              <a:t>135</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85242531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ChangeArrowheads="1" noTextEdit="1"/>
          </p:cNvSpPr>
          <p:nvPr>
            <p:ph type="sldImg"/>
          </p:nvPr>
        </p:nvSpPr>
        <p:spPr>
          <a:xfrm>
            <a:off x="1260475" y="722313"/>
            <a:ext cx="4795838" cy="3595687"/>
          </a:xfrm>
          <a:ln/>
        </p:spPr>
      </p:sp>
      <p:sp>
        <p:nvSpPr>
          <p:cNvPr id="266243" name="Rectangle 3"/>
          <p:cNvSpPr>
            <a:spLocks noGrp="1" noChangeArrowheads="1"/>
          </p:cNvSpPr>
          <p:nvPr>
            <p:ph type="body" idx="1"/>
          </p:nvPr>
        </p:nvSpPr>
        <p:spPr>
          <a:xfrm>
            <a:off x="975360" y="4560572"/>
            <a:ext cx="5364480" cy="4318873"/>
          </a:xfrm>
        </p:spPr>
        <p:txBody>
          <a:bodyPr lIns="94124" tIns="47063" rIns="94124" bIns="47063"/>
          <a:lstStyle/>
          <a:p>
            <a:r>
              <a:rPr lang="en-US" b="1" dirty="0"/>
              <a:t>Case Inventory</a:t>
            </a:r>
          </a:p>
          <a:p>
            <a:r>
              <a:rPr lang="en-US" dirty="0"/>
              <a:t>A case in WM is a moveable unit in the warehouse with a tracking number or label. WM can track many different physical objects as cases, for example:</a:t>
            </a:r>
          </a:p>
          <a:p>
            <a:r>
              <a:rPr lang="en-US" dirty="0"/>
              <a:t>• A box</a:t>
            </a:r>
          </a:p>
          <a:p>
            <a:r>
              <a:rPr lang="en-US" dirty="0"/>
              <a:t>• A box on a pallet</a:t>
            </a:r>
          </a:p>
          <a:p>
            <a:r>
              <a:rPr lang="en-US" dirty="0"/>
              <a:t>• A pallet</a:t>
            </a:r>
          </a:p>
          <a:p>
            <a:r>
              <a:rPr lang="en-US" dirty="0"/>
              <a:t>• A trolley holding shirts</a:t>
            </a:r>
          </a:p>
          <a:p>
            <a:r>
              <a:rPr lang="en-US" dirty="0"/>
              <a:t>• A plastic bin</a:t>
            </a:r>
          </a:p>
          <a:p>
            <a:endParaRPr lang="en-US" dirty="0"/>
          </a:p>
        </p:txBody>
      </p:sp>
    </p:spTree>
    <p:extLst>
      <p:ext uri="{BB962C8B-B14F-4D97-AF65-F5344CB8AC3E}">
        <p14:creationId xmlns:p14="http://schemas.microsoft.com/office/powerpoint/2010/main" val="43570613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519FCF-AB43-44B9-B65B-9FFD19EB32C6}" type="slidenum">
              <a:rPr lang="en-US" smtClean="0"/>
              <a:pPr/>
              <a:t>142</a:t>
            </a:fld>
            <a:endParaRPr lang="en-US"/>
          </a:p>
        </p:txBody>
      </p:sp>
    </p:spTree>
    <p:extLst>
      <p:ext uri="{BB962C8B-B14F-4D97-AF65-F5344CB8AC3E}">
        <p14:creationId xmlns:p14="http://schemas.microsoft.com/office/powerpoint/2010/main" val="6858781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4294967295"/>
          </p:nvPr>
        </p:nvSpPr>
        <p:spPr bwMode="auto">
          <a:xfrm>
            <a:off x="4143587" y="9119573"/>
            <a:ext cx="3169920" cy="4799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accent1"/>
                </a:solidFill>
                <a:latin typeface="Arial" charset="0"/>
                <a:ea typeface="ＭＳ Ｐゴシック" charset="0"/>
              </a:defRPr>
            </a:lvl1pPr>
            <a:lvl2pPr marL="780618" indent="-300238" eaLnBrk="0" hangingPunct="0">
              <a:defRPr>
                <a:solidFill>
                  <a:schemeClr val="accent1"/>
                </a:solidFill>
                <a:latin typeface="Arial" charset="0"/>
                <a:ea typeface="ＭＳ Ｐゴシック" charset="0"/>
              </a:defRPr>
            </a:lvl2pPr>
            <a:lvl3pPr marL="1200950" indent="-240190" eaLnBrk="0" hangingPunct="0">
              <a:defRPr>
                <a:solidFill>
                  <a:schemeClr val="accent1"/>
                </a:solidFill>
                <a:latin typeface="Arial" charset="0"/>
                <a:ea typeface="ＭＳ Ｐゴシック" charset="0"/>
              </a:defRPr>
            </a:lvl3pPr>
            <a:lvl4pPr marL="1681330" indent="-240190" eaLnBrk="0" hangingPunct="0">
              <a:defRPr>
                <a:solidFill>
                  <a:schemeClr val="accent1"/>
                </a:solidFill>
                <a:latin typeface="Arial" charset="0"/>
                <a:ea typeface="ＭＳ Ｐゴシック" charset="0"/>
              </a:defRPr>
            </a:lvl4pPr>
            <a:lvl5pPr marL="2161710" indent="-240190" eaLnBrk="0" hangingPunct="0">
              <a:defRPr>
                <a:solidFill>
                  <a:schemeClr val="accent1"/>
                </a:solidFill>
                <a:latin typeface="Arial" charset="0"/>
                <a:ea typeface="ＭＳ Ｐゴシック" charset="0"/>
              </a:defRPr>
            </a:lvl5pPr>
            <a:lvl6pPr marL="2642090" indent="-240190" eaLnBrk="0" fontAlgn="base" hangingPunct="0">
              <a:spcBef>
                <a:spcPct val="0"/>
              </a:spcBef>
              <a:spcAft>
                <a:spcPct val="0"/>
              </a:spcAft>
              <a:defRPr>
                <a:solidFill>
                  <a:schemeClr val="accent1"/>
                </a:solidFill>
                <a:latin typeface="Arial" charset="0"/>
                <a:ea typeface="ＭＳ Ｐゴシック" charset="0"/>
              </a:defRPr>
            </a:lvl6pPr>
            <a:lvl7pPr marL="3122470" indent="-240190" eaLnBrk="0" fontAlgn="base" hangingPunct="0">
              <a:spcBef>
                <a:spcPct val="0"/>
              </a:spcBef>
              <a:spcAft>
                <a:spcPct val="0"/>
              </a:spcAft>
              <a:defRPr>
                <a:solidFill>
                  <a:schemeClr val="accent1"/>
                </a:solidFill>
                <a:latin typeface="Arial" charset="0"/>
                <a:ea typeface="ＭＳ Ｐゴシック" charset="0"/>
              </a:defRPr>
            </a:lvl7pPr>
            <a:lvl8pPr marL="3602850" indent="-240190" eaLnBrk="0" fontAlgn="base" hangingPunct="0">
              <a:spcBef>
                <a:spcPct val="0"/>
              </a:spcBef>
              <a:spcAft>
                <a:spcPct val="0"/>
              </a:spcAft>
              <a:defRPr>
                <a:solidFill>
                  <a:schemeClr val="accent1"/>
                </a:solidFill>
                <a:latin typeface="Arial" charset="0"/>
                <a:ea typeface="ＭＳ Ｐゴシック" charset="0"/>
              </a:defRPr>
            </a:lvl8pPr>
            <a:lvl9pPr marL="4083230" indent="-240190" eaLnBrk="0" fontAlgn="base" hangingPunct="0">
              <a:spcBef>
                <a:spcPct val="0"/>
              </a:spcBef>
              <a:spcAft>
                <a:spcPct val="0"/>
              </a:spcAft>
              <a:defRPr>
                <a:solidFill>
                  <a:schemeClr val="accent1"/>
                </a:solidFill>
                <a:latin typeface="Arial" charset="0"/>
                <a:ea typeface="ＭＳ Ｐゴシック" charset="0"/>
              </a:defRPr>
            </a:lvl9pPr>
          </a:lstStyle>
          <a:p>
            <a:pPr algn="ctr" eaLnBrk="1" hangingPunct="1">
              <a:spcBef>
                <a:spcPct val="50000"/>
              </a:spcBef>
            </a:pPr>
            <a:fld id="{BE8129CC-CFF3-F341-B206-6C57E0529DB7}" type="slidenum">
              <a:rPr lang="en-US"/>
              <a:pPr algn="ctr" eaLnBrk="1" hangingPunct="1">
                <a:spcBef>
                  <a:spcPct val="50000"/>
                </a:spcBef>
              </a:pPr>
              <a:t>143</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386858069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519FCF-AB43-44B9-B65B-9FFD19EB32C6}" type="slidenum">
              <a:rPr lang="en-US" smtClean="0"/>
              <a:pPr/>
              <a:t>149</a:t>
            </a:fld>
            <a:endParaRPr lang="en-US"/>
          </a:p>
        </p:txBody>
      </p:sp>
    </p:spTree>
    <p:extLst>
      <p:ext uri="{BB962C8B-B14F-4D97-AF65-F5344CB8AC3E}">
        <p14:creationId xmlns:p14="http://schemas.microsoft.com/office/powerpoint/2010/main" val="68587816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58852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58852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ChangeArrowheads="1" noTextEdit="1"/>
          </p:cNvSpPr>
          <p:nvPr>
            <p:ph type="sldImg"/>
          </p:nvPr>
        </p:nvSpPr>
        <p:spPr>
          <a:xfrm>
            <a:off x="1260475" y="722313"/>
            <a:ext cx="4795838" cy="3595687"/>
          </a:xfrm>
          <a:ln/>
        </p:spPr>
      </p:sp>
      <p:sp>
        <p:nvSpPr>
          <p:cNvPr id="266243" name="Rectangle 3"/>
          <p:cNvSpPr>
            <a:spLocks noGrp="1" noChangeArrowheads="1"/>
          </p:cNvSpPr>
          <p:nvPr>
            <p:ph type="body" idx="1"/>
          </p:nvPr>
        </p:nvSpPr>
        <p:spPr>
          <a:xfrm>
            <a:off x="975360" y="4560572"/>
            <a:ext cx="5364480" cy="4318873"/>
          </a:xfrm>
        </p:spPr>
        <p:txBody>
          <a:bodyPr lIns="94124" tIns="47063" rIns="94124" bIns="47063"/>
          <a:lstStyle/>
          <a:p>
            <a:endParaRPr lang="en-US" dirty="0"/>
          </a:p>
        </p:txBody>
      </p:sp>
    </p:spTree>
    <p:extLst>
      <p:ext uri="{BB962C8B-B14F-4D97-AF65-F5344CB8AC3E}">
        <p14:creationId xmlns:p14="http://schemas.microsoft.com/office/powerpoint/2010/main" val="3785631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62726B-76A5-4B90-B19D-22689115A07B}" type="slidenum">
              <a:rPr lang="en-US"/>
              <a:pPr/>
              <a:t>20</a:t>
            </a:fld>
            <a:endParaRPr lang="en-US" dirty="0"/>
          </a:p>
        </p:txBody>
      </p:sp>
      <p:sp>
        <p:nvSpPr>
          <p:cNvPr id="342018" name="Rectangle 2"/>
          <p:cNvSpPr>
            <a:spLocks noGrp="1" noRot="1" noChangeAspect="1" noChangeArrowheads="1" noTextEdit="1"/>
          </p:cNvSpPr>
          <p:nvPr>
            <p:ph type="sldImg"/>
          </p:nvPr>
        </p:nvSpPr>
        <p:spPr>
          <a:ln/>
        </p:spPr>
      </p:sp>
      <p:sp>
        <p:nvSpPr>
          <p:cNvPr id="3420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519FCF-AB43-44B9-B65B-9FFD19EB32C6}" type="slidenum">
              <a:rPr lang="en-US" smtClean="0"/>
              <a:pPr/>
              <a:t>162</a:t>
            </a:fld>
            <a:endParaRPr lang="en-US"/>
          </a:p>
        </p:txBody>
      </p:sp>
    </p:spTree>
    <p:extLst>
      <p:ext uri="{BB962C8B-B14F-4D97-AF65-F5344CB8AC3E}">
        <p14:creationId xmlns:p14="http://schemas.microsoft.com/office/powerpoint/2010/main" val="685878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B13040-5C0A-4166-ADA3-2E50ADBAB164}" type="slidenum">
              <a:rPr lang="en-US"/>
              <a:pPr/>
              <a:t>22</a:t>
            </a:fld>
            <a:endParaRPr lang="en-US" dirty="0"/>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516655-6F1A-46AF-8F7A-EB805D036576}" type="slidenum">
              <a:rPr lang="en-US"/>
              <a:pPr/>
              <a:t>23</a:t>
            </a:fld>
            <a:endParaRPr lang="en-US" dirty="0"/>
          </a:p>
        </p:txBody>
      </p:sp>
      <p:sp>
        <p:nvSpPr>
          <p:cNvPr id="344066" name="Rectangle 2"/>
          <p:cNvSpPr>
            <a:spLocks noGrp="1" noRot="1" noChangeAspect="1" noChangeArrowheads="1" noTextEdit="1"/>
          </p:cNvSpPr>
          <p:nvPr>
            <p:ph type="sldImg"/>
          </p:nvPr>
        </p:nvSpPr>
        <p:spPr>
          <a:ln/>
        </p:spPr>
      </p:sp>
      <p:sp>
        <p:nvSpPr>
          <p:cNvPr id="344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B13040-5C0A-4166-ADA3-2E50ADBAB164}" type="slidenum">
              <a:rPr lang="en-US"/>
              <a:pPr/>
              <a:t>24</a:t>
            </a:fld>
            <a:endParaRPr lang="en-US" dirty="0"/>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B13040-5C0A-4166-ADA3-2E50ADBAB164}" type="slidenum">
              <a:rPr lang="en-US"/>
              <a:pPr/>
              <a:t>25</a:t>
            </a:fld>
            <a:endParaRPr lang="en-US" dirty="0"/>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101372-F28B-49D5-B285-7F798E271AFE}" type="slidenum">
              <a:rPr lang="en-US"/>
              <a:pPr/>
              <a:t>26</a:t>
            </a:fld>
            <a:endParaRPr lang="en-US" dirty="0"/>
          </a:p>
        </p:txBody>
      </p:sp>
      <p:sp>
        <p:nvSpPr>
          <p:cNvPr id="349186" name="Rectangle 2"/>
          <p:cNvSpPr>
            <a:spLocks noGrp="1" noRot="1" noChangeAspect="1" noChangeArrowheads="1" noTextEdit="1"/>
          </p:cNvSpPr>
          <p:nvPr>
            <p:ph type="sldImg"/>
          </p:nvPr>
        </p:nvSpPr>
        <p:spPr>
          <a:ln/>
        </p:spPr>
      </p:sp>
      <p:sp>
        <p:nvSpPr>
          <p:cNvPr id="34918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97AE70-69D0-4883-B822-39A153959338}" type="slidenum">
              <a:rPr lang="en-US"/>
              <a:pPr/>
              <a:t>27</a:t>
            </a:fld>
            <a:endParaRPr lang="en-US" dirty="0"/>
          </a:p>
        </p:txBody>
      </p:sp>
      <p:sp>
        <p:nvSpPr>
          <p:cNvPr id="350210" name="Rectangle 2"/>
          <p:cNvSpPr>
            <a:spLocks noGrp="1" noRot="1" noChangeAspect="1" noChangeArrowheads="1" noTextEdit="1"/>
          </p:cNvSpPr>
          <p:nvPr>
            <p:ph type="sldImg"/>
          </p:nvPr>
        </p:nvSpPr>
        <p:spPr>
          <a:ln/>
        </p:spPr>
      </p:sp>
      <p:sp>
        <p:nvSpPr>
          <p:cNvPr id="3502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97AE70-69D0-4883-B822-39A153959338}" type="slidenum">
              <a:rPr lang="en-US"/>
              <a:pPr/>
              <a:t>29</a:t>
            </a:fld>
            <a:endParaRPr lang="en-US" dirty="0"/>
          </a:p>
        </p:txBody>
      </p:sp>
      <p:sp>
        <p:nvSpPr>
          <p:cNvPr id="350210" name="Rectangle 2"/>
          <p:cNvSpPr>
            <a:spLocks noGrp="1" noRot="1" noChangeAspect="1" noChangeArrowheads="1" noTextEdit="1"/>
          </p:cNvSpPr>
          <p:nvPr>
            <p:ph type="sldImg"/>
          </p:nvPr>
        </p:nvSpPr>
        <p:spPr>
          <a:ln/>
        </p:spPr>
      </p:sp>
      <p:sp>
        <p:nvSpPr>
          <p:cNvPr id="3502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AE3E18E3-46FB-4177-BBBA-F304C833FB6D}" type="slidenum">
              <a:rPr lang="en-US"/>
              <a:pPr/>
              <a:t>3</a:t>
            </a:fld>
            <a:endParaRPr lang="en-US" dirty="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C77B5F-9A83-47BA-BCBF-A04BF9CAFEA2}" type="slidenum">
              <a:rPr lang="en-US"/>
              <a:pPr/>
              <a:t>30</a:t>
            </a:fld>
            <a:endParaRPr lang="en-US" dirty="0"/>
          </a:p>
        </p:txBody>
      </p:sp>
      <p:sp>
        <p:nvSpPr>
          <p:cNvPr id="352258" name="Rectangle 2"/>
          <p:cNvSpPr>
            <a:spLocks noGrp="1" noRot="1" noChangeAspect="1" noChangeArrowheads="1" noTextEdit="1"/>
          </p:cNvSpPr>
          <p:nvPr>
            <p:ph type="sldImg"/>
          </p:nvPr>
        </p:nvSpPr>
        <p:spPr>
          <a:ln/>
        </p:spPr>
      </p:sp>
      <p:sp>
        <p:nvSpPr>
          <p:cNvPr id="35225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B6D50E-1676-4EFB-BBBE-594643EA53BA}" type="slidenum">
              <a:rPr lang="en-US"/>
              <a:pPr/>
              <a:t>31</a:t>
            </a:fld>
            <a:endParaRPr lang="en-US" dirty="0"/>
          </a:p>
        </p:txBody>
      </p:sp>
      <p:sp>
        <p:nvSpPr>
          <p:cNvPr id="353282" name="Rectangle 2"/>
          <p:cNvSpPr>
            <a:spLocks noGrp="1" noRot="1" noChangeAspect="1" noChangeArrowheads="1" noTextEdit="1"/>
          </p:cNvSpPr>
          <p:nvPr>
            <p:ph type="sldImg"/>
          </p:nvPr>
        </p:nvSpPr>
        <p:spPr>
          <a:ln/>
        </p:spPr>
      </p:sp>
      <p:sp>
        <p:nvSpPr>
          <p:cNvPr id="3532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B6D50E-1676-4EFB-BBBE-594643EA53BA}" type="slidenum">
              <a:rPr lang="en-US"/>
              <a:pPr/>
              <a:t>32</a:t>
            </a:fld>
            <a:endParaRPr lang="en-US" dirty="0"/>
          </a:p>
        </p:txBody>
      </p:sp>
      <p:sp>
        <p:nvSpPr>
          <p:cNvPr id="353282" name="Rectangle 2"/>
          <p:cNvSpPr>
            <a:spLocks noGrp="1" noRot="1" noChangeAspect="1" noChangeArrowheads="1" noTextEdit="1"/>
          </p:cNvSpPr>
          <p:nvPr>
            <p:ph type="sldImg"/>
          </p:nvPr>
        </p:nvSpPr>
        <p:spPr>
          <a:ln/>
        </p:spPr>
      </p:sp>
      <p:sp>
        <p:nvSpPr>
          <p:cNvPr id="3532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85DE12-9AE4-4665-82CC-0C5CA566F97C}" type="slidenum">
              <a:rPr lang="en-US"/>
              <a:pPr/>
              <a:t>33</a:t>
            </a:fld>
            <a:endParaRPr lang="en-US" dirty="0"/>
          </a:p>
        </p:txBody>
      </p:sp>
      <p:sp>
        <p:nvSpPr>
          <p:cNvPr id="369666" name="Rectangle 2"/>
          <p:cNvSpPr>
            <a:spLocks noGrp="1" noRot="1" noChangeAspect="1" noChangeArrowheads="1" noTextEdit="1"/>
          </p:cNvSpPr>
          <p:nvPr>
            <p:ph type="sldImg"/>
          </p:nvPr>
        </p:nvSpPr>
        <p:spPr>
          <a:ln/>
        </p:spPr>
      </p:sp>
      <p:sp>
        <p:nvSpPr>
          <p:cNvPr id="3696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85DE12-9AE4-4665-82CC-0C5CA566F97C}" type="slidenum">
              <a:rPr lang="en-US"/>
              <a:pPr/>
              <a:t>34</a:t>
            </a:fld>
            <a:endParaRPr lang="en-US" dirty="0"/>
          </a:p>
        </p:txBody>
      </p:sp>
      <p:sp>
        <p:nvSpPr>
          <p:cNvPr id="369666" name="Rectangle 2"/>
          <p:cNvSpPr>
            <a:spLocks noGrp="1" noRot="1" noChangeAspect="1" noChangeArrowheads="1" noTextEdit="1"/>
          </p:cNvSpPr>
          <p:nvPr>
            <p:ph type="sldImg"/>
          </p:nvPr>
        </p:nvSpPr>
        <p:spPr>
          <a:ln/>
        </p:spPr>
      </p:sp>
      <p:sp>
        <p:nvSpPr>
          <p:cNvPr id="3696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7CC6C2-D353-4156-9DAF-C738F10237BF}" type="slidenum">
              <a:rPr lang="en-US"/>
              <a:pPr/>
              <a:t>4</a:t>
            </a:fld>
            <a:endParaRPr lang="en-US" dirty="0"/>
          </a:p>
        </p:txBody>
      </p:sp>
      <p:sp>
        <p:nvSpPr>
          <p:cNvPr id="328706" name="Rectangle 2"/>
          <p:cNvSpPr>
            <a:spLocks noGrp="1" noRot="1" noChangeAspect="1" noChangeArrowheads="1" noTextEdit="1"/>
          </p:cNvSpPr>
          <p:nvPr>
            <p:ph type="sldImg"/>
          </p:nvPr>
        </p:nvSpPr>
        <p:spPr>
          <a:ln/>
        </p:spPr>
      </p:sp>
      <p:sp>
        <p:nvSpPr>
          <p:cNvPr id="32870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5885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6E49B6-1F33-43E5-9D2F-FD32C19048F0}" type="slidenum">
              <a:rPr lang="en-US"/>
              <a:pPr/>
              <a:t>43</a:t>
            </a:fld>
            <a:endParaRPr lang="en-US" dirty="0"/>
          </a:p>
        </p:txBody>
      </p:sp>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2BEF6-C0DF-4D4C-9948-3071414C9E6C}" type="slidenum">
              <a:rPr lang="en-US"/>
              <a:pPr/>
              <a:t>45</a:t>
            </a:fld>
            <a:endParaRPr lang="en-US" dirty="0"/>
          </a:p>
        </p:txBody>
      </p:sp>
      <p:sp>
        <p:nvSpPr>
          <p:cNvPr id="322562" name="Rectangle 2"/>
          <p:cNvSpPr>
            <a:spLocks noGrp="1" noRot="1" noChangeAspect="1" noChangeArrowheads="1" noTextEdit="1"/>
          </p:cNvSpPr>
          <p:nvPr>
            <p:ph type="sldImg"/>
          </p:nvPr>
        </p:nvSpPr>
        <p:spPr>
          <a:ln/>
        </p:spPr>
      </p:sp>
      <p:sp>
        <p:nvSpPr>
          <p:cNvPr id="3225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4BA80B-9A59-4CF0-A017-CBFEA4FE9FF6}" type="slidenum">
              <a:rPr lang="en-US"/>
              <a:pPr/>
              <a:t>46</a:t>
            </a:fld>
            <a:endParaRPr lang="en-US" dirty="0"/>
          </a:p>
        </p:txBody>
      </p:sp>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45D5ED-CF25-4E09-B8B4-D81CE5F5C537}" type="slidenum">
              <a:rPr lang="en-US"/>
              <a:pPr/>
              <a:t>47</a:t>
            </a:fld>
            <a:endParaRPr lang="en-US" dirty="0"/>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CA07DA-BB1F-46C7-9BD2-D3816354E002}" type="slidenum">
              <a:rPr lang="en-US"/>
              <a:pPr/>
              <a:t>48</a:t>
            </a:fld>
            <a:endParaRPr lang="en-US" dirty="0"/>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B1EFA9-9C40-417A-9FF7-1E1EB762CD0A}" type="slidenum">
              <a:rPr lang="en-US"/>
              <a:pPr/>
              <a:t>49</a:t>
            </a:fld>
            <a:endParaRPr lang="en-US" dirty="0"/>
          </a:p>
        </p:txBody>
      </p:sp>
      <p:sp>
        <p:nvSpPr>
          <p:cNvPr id="330754" name="Rectangle 2"/>
          <p:cNvSpPr>
            <a:spLocks noGrp="1" noRot="1" noChangeAspect="1" noChangeArrowheads="1" noTextEdit="1"/>
          </p:cNvSpPr>
          <p:nvPr>
            <p:ph type="sldImg"/>
          </p:nvPr>
        </p:nvSpPr>
        <p:spPr>
          <a:ln/>
        </p:spPr>
      </p:sp>
      <p:sp>
        <p:nvSpPr>
          <p:cNvPr id="33075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C60CC5-C32E-4756-8AE6-444BDF3A02F1}" type="slidenum">
              <a:rPr lang="en-US"/>
              <a:pPr/>
              <a:t>51</a:t>
            </a:fld>
            <a:endParaRPr lang="en-US" dirty="0"/>
          </a:p>
        </p:txBody>
      </p:sp>
      <p:sp>
        <p:nvSpPr>
          <p:cNvPr id="344066" name="Rectangle 2"/>
          <p:cNvSpPr>
            <a:spLocks noGrp="1" noRot="1" noChangeAspect="1" noChangeArrowheads="1" noTextEdit="1"/>
          </p:cNvSpPr>
          <p:nvPr>
            <p:ph type="sldImg"/>
          </p:nvPr>
        </p:nvSpPr>
        <p:spPr>
          <a:ln/>
        </p:spPr>
      </p:sp>
      <p:sp>
        <p:nvSpPr>
          <p:cNvPr id="344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2737D23D-3BE5-4685-9781-787C030A0139}" type="slidenum">
              <a:rPr lang="en-US"/>
              <a:pPr/>
              <a:t>5</a:t>
            </a:fld>
            <a:endParaRPr lang="en-US" dirty="0"/>
          </a:p>
        </p:txBody>
      </p:sp>
      <p:sp>
        <p:nvSpPr>
          <p:cNvPr id="38915" name="Rectangle 2"/>
          <p:cNvSpPr>
            <a:spLocks noGrp="1" noRot="1" noChangeAspect="1" noChangeArrowheads="1" noTextEdit="1"/>
          </p:cNvSpPr>
          <p:nvPr>
            <p:ph type="sldImg"/>
          </p:nvPr>
        </p:nvSpPr>
        <p:spPr>
          <a:solidFill>
            <a:srgbClr val="FFFFFF"/>
          </a:solidFill>
          <a:ln/>
        </p:spPr>
      </p:sp>
      <p:sp>
        <p:nvSpPr>
          <p:cNvPr id="38916" name="Rectangle 3"/>
          <p:cNvSpPr>
            <a:spLocks noGrp="1" noChangeArrowheads="1"/>
          </p:cNvSpPr>
          <p:nvPr>
            <p:ph type="body" idx="1"/>
          </p:nvPr>
        </p:nvSpPr>
        <p:spPr>
          <a:solidFill>
            <a:srgbClr val="FFFFFF"/>
          </a:solidFill>
          <a:ln>
            <a:solidFill>
              <a:srgbClr val="000000"/>
            </a:solidFill>
          </a:ln>
        </p:spPr>
        <p:txBody>
          <a:bodyPr/>
          <a:lstStyle/>
          <a:p>
            <a:endParaRPr lang="en-US" dirty="0">
              <a:latin typeface="Arial"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3BAEA5-BCA3-443D-8FEB-7944E89AC03A}" type="slidenum">
              <a:rPr lang="en-US"/>
              <a:pPr/>
              <a:t>52</a:t>
            </a:fld>
            <a:endParaRPr lang="en-US" dirty="0"/>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503EEC-A95B-4C23-8991-AF0DD94732EB}" type="slidenum">
              <a:rPr lang="en-US"/>
              <a:pPr/>
              <a:t>53</a:t>
            </a:fld>
            <a:endParaRPr lang="en-US" dirty="0"/>
          </a:p>
        </p:txBody>
      </p:sp>
      <p:sp>
        <p:nvSpPr>
          <p:cNvPr id="346114" name="Rectangle 2"/>
          <p:cNvSpPr>
            <a:spLocks noGrp="1" noRot="1" noChangeAspect="1" noChangeArrowheads="1" noTextEdit="1"/>
          </p:cNvSpPr>
          <p:nvPr>
            <p:ph type="sldImg"/>
          </p:nvPr>
        </p:nvSpPr>
        <p:spPr>
          <a:ln/>
        </p:spPr>
      </p:sp>
      <p:sp>
        <p:nvSpPr>
          <p:cNvPr id="3461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5018B4-C2E5-4126-93ED-2003AF1C3DCF}" type="slidenum">
              <a:rPr lang="en-US"/>
              <a:pPr/>
              <a:t>54</a:t>
            </a:fld>
            <a:endParaRPr lang="en-US" dirty="0"/>
          </a:p>
        </p:txBody>
      </p:sp>
      <p:sp>
        <p:nvSpPr>
          <p:cNvPr id="347138" name="Rectangle 2"/>
          <p:cNvSpPr>
            <a:spLocks noGrp="1" noRot="1" noChangeAspect="1" noChangeArrowheads="1" noTextEdit="1"/>
          </p:cNvSpPr>
          <p:nvPr>
            <p:ph type="sldImg"/>
          </p:nvPr>
        </p:nvSpPr>
        <p:spPr>
          <a:ln/>
        </p:spPr>
      </p:sp>
      <p:sp>
        <p:nvSpPr>
          <p:cNvPr id="34713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16134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AE3E18E3-46FB-4177-BBBA-F304C833FB6D}" type="slidenum">
              <a:rPr lang="en-US"/>
              <a:pPr/>
              <a:t>56</a:t>
            </a:fld>
            <a:endParaRPr lang="en-US" dirty="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hdr" sz="quarter"/>
          </p:nvPr>
        </p:nvSpPr>
        <p:spPr>
          <a:ln/>
        </p:spPr>
        <p:txBody>
          <a:bodyPr/>
          <a:lstStyle/>
          <a:p>
            <a:r>
              <a:rPr lang="en-US" dirty="0"/>
              <a:t>Advanced Wave Functionality</a:t>
            </a:r>
          </a:p>
        </p:txBody>
      </p:sp>
      <p:sp>
        <p:nvSpPr>
          <p:cNvPr id="5"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hdr" sz="quarter"/>
          </p:nvPr>
        </p:nvSpPr>
        <p:spPr>
          <a:ln/>
        </p:spPr>
        <p:txBody>
          <a:bodyPr/>
          <a:lstStyle/>
          <a:p>
            <a:r>
              <a:rPr lang="en-US" dirty="0"/>
              <a:t>Advanced Wave Functionality</a:t>
            </a:r>
          </a:p>
        </p:txBody>
      </p:sp>
      <p:sp>
        <p:nvSpPr>
          <p:cNvPr id="5"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hdr" sz="quarter"/>
          </p:nvPr>
        </p:nvSpPr>
        <p:spPr>
          <a:ln/>
        </p:spPr>
        <p:txBody>
          <a:bodyPr/>
          <a:lstStyle/>
          <a:p>
            <a:r>
              <a:rPr lang="en-US" dirty="0"/>
              <a:t>Advanced Wave Functionality</a:t>
            </a:r>
          </a:p>
        </p:txBody>
      </p:sp>
      <p:sp>
        <p:nvSpPr>
          <p:cNvPr id="5"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hdr" sz="quarter"/>
          </p:nvPr>
        </p:nvSpPr>
        <p:spPr>
          <a:ln/>
        </p:spPr>
        <p:txBody>
          <a:bodyPr/>
          <a:lstStyle/>
          <a:p>
            <a:r>
              <a:rPr lang="en-US" dirty="0"/>
              <a:t>Advanced Wave Functionality</a:t>
            </a:r>
          </a:p>
        </p:txBody>
      </p:sp>
      <p:sp>
        <p:nvSpPr>
          <p:cNvPr id="5"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hdr" sz="quarter"/>
          </p:nvPr>
        </p:nvSpPr>
        <p:spPr>
          <a:ln/>
        </p:spPr>
        <p:txBody>
          <a:bodyPr/>
          <a:lstStyle/>
          <a:p>
            <a:r>
              <a:rPr lang="en-US" dirty="0"/>
              <a:t>Advanced Wave Functionality</a:t>
            </a:r>
          </a:p>
        </p:txBody>
      </p:sp>
      <p:sp>
        <p:nvSpPr>
          <p:cNvPr id="5"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88D64F-7250-40DF-9975-DF54F23702B8}" type="slidenum">
              <a:rPr lang="en-US"/>
              <a:pPr/>
              <a:t>6</a:t>
            </a:fld>
            <a:endParaRPr lang="en-US" dirty="0"/>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hdr" sz="quarter"/>
          </p:nvPr>
        </p:nvSpPr>
        <p:spPr>
          <a:ln/>
        </p:spPr>
        <p:txBody>
          <a:bodyPr/>
          <a:lstStyle/>
          <a:p>
            <a:r>
              <a:rPr lang="en-US" dirty="0"/>
              <a:t>Advanced Wave Functionality</a:t>
            </a:r>
          </a:p>
        </p:txBody>
      </p:sp>
      <p:sp>
        <p:nvSpPr>
          <p:cNvPr id="5"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hdr" sz="quarter"/>
          </p:nvPr>
        </p:nvSpPr>
        <p:spPr>
          <a:ln/>
        </p:spPr>
        <p:txBody>
          <a:bodyPr/>
          <a:lstStyle/>
          <a:p>
            <a:r>
              <a:rPr lang="en-US" dirty="0"/>
              <a:t>Advanced Wave Functionality</a:t>
            </a:r>
          </a:p>
        </p:txBody>
      </p:sp>
      <p:sp>
        <p:nvSpPr>
          <p:cNvPr id="5"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hdr" sz="quarter"/>
          </p:nvPr>
        </p:nvSpPr>
        <p:spPr>
          <a:ln/>
        </p:spPr>
        <p:txBody>
          <a:bodyPr/>
          <a:lstStyle/>
          <a:p>
            <a:r>
              <a:rPr lang="en-US" dirty="0"/>
              <a:t>Advanced Wave Functionality</a:t>
            </a:r>
          </a:p>
        </p:txBody>
      </p:sp>
      <p:sp>
        <p:nvSpPr>
          <p:cNvPr id="5"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hdr" sz="quarter"/>
          </p:nvPr>
        </p:nvSpPr>
        <p:spPr>
          <a:ln/>
        </p:spPr>
        <p:txBody>
          <a:bodyPr/>
          <a:lstStyle/>
          <a:p>
            <a:r>
              <a:rPr lang="en-US" dirty="0"/>
              <a:t>Advanced Wave Functionality</a:t>
            </a:r>
          </a:p>
        </p:txBody>
      </p:sp>
      <p:sp>
        <p:nvSpPr>
          <p:cNvPr id="5"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hdr" sz="quarter"/>
          </p:nvPr>
        </p:nvSpPr>
        <p:spPr>
          <a:ln/>
        </p:spPr>
        <p:txBody>
          <a:bodyPr/>
          <a:lstStyle/>
          <a:p>
            <a:r>
              <a:rPr lang="en-US" dirty="0"/>
              <a:t>Advanced Wave Functionality</a:t>
            </a:r>
          </a:p>
        </p:txBody>
      </p:sp>
      <p:sp>
        <p:nvSpPr>
          <p:cNvPr id="5"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hdr" sz="quarter"/>
          </p:nvPr>
        </p:nvSpPr>
        <p:spPr>
          <a:ln/>
        </p:spPr>
        <p:txBody>
          <a:bodyPr/>
          <a:lstStyle/>
          <a:p>
            <a:r>
              <a:rPr lang="en-US" dirty="0"/>
              <a:t>Advanced Wave Functionality</a:t>
            </a:r>
          </a:p>
        </p:txBody>
      </p:sp>
      <p:sp>
        <p:nvSpPr>
          <p:cNvPr id="5"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hdr" sz="quarter"/>
          </p:nvPr>
        </p:nvSpPr>
        <p:spPr>
          <a:ln/>
        </p:spPr>
        <p:txBody>
          <a:bodyPr/>
          <a:lstStyle/>
          <a:p>
            <a:r>
              <a:rPr lang="en-US" dirty="0"/>
              <a:t>Advanced Wave Functionality</a:t>
            </a:r>
          </a:p>
        </p:txBody>
      </p:sp>
      <p:sp>
        <p:nvSpPr>
          <p:cNvPr id="5"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hdr" sz="quarter"/>
          </p:nvPr>
        </p:nvSpPr>
        <p:spPr>
          <a:ln/>
        </p:spPr>
        <p:txBody>
          <a:bodyPr/>
          <a:lstStyle/>
          <a:p>
            <a:r>
              <a:rPr lang="en-US" dirty="0"/>
              <a:t>Advanced Wave Functionality</a:t>
            </a:r>
          </a:p>
        </p:txBody>
      </p:sp>
      <p:sp>
        <p:nvSpPr>
          <p:cNvPr id="5"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26"/>
          <p:cNvSpPr>
            <a:spLocks noGrp="1" noChangeArrowheads="1"/>
          </p:cNvSpPr>
          <p:nvPr>
            <p:ph type="hdr" sz="quarter"/>
          </p:nvPr>
        </p:nvSpPr>
        <p:spPr>
          <a:ln/>
        </p:spPr>
        <p:txBody>
          <a:bodyPr/>
          <a:lstStyle/>
          <a:p>
            <a:r>
              <a:rPr lang="en-US" dirty="0"/>
              <a:t>Advanced Wave Functionality</a:t>
            </a:r>
          </a:p>
        </p:txBody>
      </p:sp>
      <p:sp>
        <p:nvSpPr>
          <p:cNvPr id="6"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endParaRPr lang="en-US" dirty="0">
              <a:latin typeface="Arial" charset="0"/>
            </a:endParaRPr>
          </a:p>
          <a:p>
            <a:endParaRPr lang="en-US" dirty="0">
              <a:latin typeface="Arial" charset="0"/>
            </a:endParaRPr>
          </a:p>
        </p:txBody>
      </p:sp>
      <p:sp>
        <p:nvSpPr>
          <p:cNvPr id="302084" name="Text Box 4"/>
          <p:cNvSpPr txBox="1">
            <a:spLocks noChangeArrowheads="1"/>
          </p:cNvSpPr>
          <p:nvPr/>
        </p:nvSpPr>
        <p:spPr bwMode="auto">
          <a:xfrm>
            <a:off x="3056283" y="8873866"/>
            <a:ext cx="521804" cy="275272"/>
          </a:xfrm>
          <a:prstGeom prst="rect">
            <a:avLst/>
          </a:prstGeom>
          <a:noFill/>
          <a:ln w="12700">
            <a:noFill/>
            <a:miter lim="800000"/>
            <a:headEnd type="none" w="sm" len="sm"/>
            <a:tailEnd type="none" w="sm" len="sm"/>
          </a:ln>
          <a:effectLst/>
        </p:spPr>
        <p:txBody>
          <a:bodyPr lIns="89730" tIns="44865" rIns="89730" bIns="44865">
            <a:spAutoFit/>
          </a:bodyPr>
          <a:lstStyle/>
          <a:p>
            <a:pPr>
              <a:spcBef>
                <a:spcPct val="50000"/>
              </a:spcBef>
            </a:pPr>
            <a:r>
              <a:rPr lang="en-US" sz="1200" dirty="0">
                <a:latin typeface="Arial" charset="0"/>
              </a:rPr>
              <a:t>23</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hdr" sz="quarter"/>
          </p:nvPr>
        </p:nvSpPr>
        <p:spPr>
          <a:ln/>
        </p:spPr>
        <p:txBody>
          <a:bodyPr/>
          <a:lstStyle/>
          <a:p>
            <a:r>
              <a:rPr lang="en-US" dirty="0"/>
              <a:t>Advanced Wave Functionality</a:t>
            </a:r>
          </a:p>
        </p:txBody>
      </p:sp>
      <p:sp>
        <p:nvSpPr>
          <p:cNvPr id="5"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306178" name="Rectangle 2050"/>
          <p:cNvSpPr>
            <a:spLocks noGrp="1" noRot="1" noChangeAspect="1" noChangeArrowheads="1" noTextEdit="1"/>
          </p:cNvSpPr>
          <p:nvPr>
            <p:ph type="sldImg"/>
          </p:nvPr>
        </p:nvSpPr>
        <p:spPr>
          <a:ln/>
        </p:spPr>
      </p:sp>
      <p:sp>
        <p:nvSpPr>
          <p:cNvPr id="306179" name="Rectangle 2051"/>
          <p:cNvSpPr>
            <a:spLocks noGrp="1" noChangeArrowheads="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88D64F-7250-40DF-9975-DF54F23702B8}" type="slidenum">
              <a:rPr lang="en-US"/>
              <a:pPr/>
              <a:t>7</a:t>
            </a:fld>
            <a:endParaRPr lang="en-US" dirty="0"/>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hdr" sz="quarter"/>
          </p:nvPr>
        </p:nvSpPr>
        <p:spPr>
          <a:ln/>
        </p:spPr>
        <p:txBody>
          <a:bodyPr/>
          <a:lstStyle/>
          <a:p>
            <a:r>
              <a:rPr lang="en-US" dirty="0"/>
              <a:t>Advanced Wave Functionality</a:t>
            </a:r>
          </a:p>
        </p:txBody>
      </p:sp>
      <p:sp>
        <p:nvSpPr>
          <p:cNvPr id="5"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306178" name="Rectangle 2050"/>
          <p:cNvSpPr>
            <a:spLocks noGrp="1" noRot="1" noChangeAspect="1" noChangeArrowheads="1" noTextEdit="1"/>
          </p:cNvSpPr>
          <p:nvPr>
            <p:ph type="sldImg"/>
          </p:nvPr>
        </p:nvSpPr>
        <p:spPr>
          <a:ln/>
        </p:spPr>
      </p:sp>
      <p:sp>
        <p:nvSpPr>
          <p:cNvPr id="306179" name="Rectangle 2051"/>
          <p:cNvSpPr>
            <a:spLocks noGrp="1" noChangeArrowheads="1"/>
          </p:cNvSpPr>
          <p:nvPr>
            <p:ph type="body" idx="1"/>
          </p:nvPr>
        </p:nvSpPr>
        <p:spPr/>
        <p:txBody>
          <a:bodyPr/>
          <a:lstStyle/>
          <a:p>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hdr" sz="quarter"/>
          </p:nvPr>
        </p:nvSpPr>
        <p:spPr>
          <a:ln/>
        </p:spPr>
        <p:txBody>
          <a:bodyPr/>
          <a:lstStyle/>
          <a:p>
            <a:r>
              <a:rPr lang="en-US" dirty="0"/>
              <a:t>Advanced Wave Functionality</a:t>
            </a:r>
          </a:p>
        </p:txBody>
      </p:sp>
      <p:sp>
        <p:nvSpPr>
          <p:cNvPr id="5"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306178" name="Rectangle 2050"/>
          <p:cNvSpPr>
            <a:spLocks noGrp="1" noRot="1" noChangeAspect="1" noChangeArrowheads="1" noTextEdit="1"/>
          </p:cNvSpPr>
          <p:nvPr>
            <p:ph type="sldImg"/>
          </p:nvPr>
        </p:nvSpPr>
        <p:spPr>
          <a:ln/>
        </p:spPr>
      </p:sp>
      <p:sp>
        <p:nvSpPr>
          <p:cNvPr id="306179" name="Rectangle 2051"/>
          <p:cNvSpPr>
            <a:spLocks noGrp="1" noChangeArrowheads="1"/>
          </p:cNvSpPr>
          <p:nvPr>
            <p:ph type="body" idx="1"/>
          </p:nvPr>
        </p:nvSpPr>
        <p:spPr/>
        <p:txBody>
          <a:bodyPr/>
          <a:lstStyle/>
          <a:p>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hdr" sz="quarter"/>
          </p:nvPr>
        </p:nvSpPr>
        <p:spPr>
          <a:ln/>
        </p:spPr>
        <p:txBody>
          <a:bodyPr/>
          <a:lstStyle/>
          <a:p>
            <a:r>
              <a:rPr lang="en-US" dirty="0"/>
              <a:t>Advanced Wave Functionality</a:t>
            </a:r>
          </a:p>
        </p:txBody>
      </p:sp>
      <p:sp>
        <p:nvSpPr>
          <p:cNvPr id="5"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306178" name="Rectangle 2050"/>
          <p:cNvSpPr>
            <a:spLocks noGrp="1" noRot="1" noChangeAspect="1" noChangeArrowheads="1" noTextEdit="1"/>
          </p:cNvSpPr>
          <p:nvPr>
            <p:ph type="sldImg"/>
          </p:nvPr>
        </p:nvSpPr>
        <p:spPr>
          <a:ln/>
        </p:spPr>
      </p:sp>
      <p:sp>
        <p:nvSpPr>
          <p:cNvPr id="306179" name="Rectangle 2051"/>
          <p:cNvSpPr>
            <a:spLocks noGrp="1" noChangeArrowheads="1"/>
          </p:cNvSpPr>
          <p:nvPr>
            <p:ph type="body" idx="1"/>
          </p:nvPr>
        </p:nvSpPr>
        <p:spPr/>
        <p:txBody>
          <a:bodyPr/>
          <a:lstStyle/>
          <a:p>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hdr" sz="quarter"/>
          </p:nvPr>
        </p:nvSpPr>
        <p:spPr>
          <a:ln/>
        </p:spPr>
        <p:txBody>
          <a:bodyPr/>
          <a:lstStyle/>
          <a:p>
            <a:r>
              <a:rPr lang="en-US" dirty="0"/>
              <a:t>Advanced Wave Functionality</a:t>
            </a:r>
          </a:p>
        </p:txBody>
      </p:sp>
      <p:sp>
        <p:nvSpPr>
          <p:cNvPr id="5"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306178" name="Rectangle 2050"/>
          <p:cNvSpPr>
            <a:spLocks noGrp="1" noRot="1" noChangeAspect="1" noChangeArrowheads="1" noTextEdit="1"/>
          </p:cNvSpPr>
          <p:nvPr>
            <p:ph type="sldImg"/>
          </p:nvPr>
        </p:nvSpPr>
        <p:spPr>
          <a:ln/>
        </p:spPr>
      </p:sp>
      <p:sp>
        <p:nvSpPr>
          <p:cNvPr id="306179" name="Rectangle 2051"/>
          <p:cNvSpPr>
            <a:spLocks noGrp="1" noChangeArrowheads="1"/>
          </p:cNvSpPr>
          <p:nvPr>
            <p:ph type="body" idx="1"/>
          </p:nvPr>
        </p:nvSpPr>
        <p:spPr/>
        <p:txBody>
          <a:bodyPr/>
          <a:lstStyle/>
          <a:p>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hdr" sz="quarter"/>
          </p:nvPr>
        </p:nvSpPr>
        <p:spPr>
          <a:ln/>
        </p:spPr>
        <p:txBody>
          <a:bodyPr/>
          <a:lstStyle/>
          <a:p>
            <a:r>
              <a:rPr lang="en-US" dirty="0"/>
              <a:t>Advanced Wave Functionality</a:t>
            </a:r>
          </a:p>
        </p:txBody>
      </p:sp>
      <p:sp>
        <p:nvSpPr>
          <p:cNvPr id="5"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306178" name="Rectangle 2050"/>
          <p:cNvSpPr>
            <a:spLocks noGrp="1" noRot="1" noChangeAspect="1" noChangeArrowheads="1" noTextEdit="1"/>
          </p:cNvSpPr>
          <p:nvPr>
            <p:ph type="sldImg"/>
          </p:nvPr>
        </p:nvSpPr>
        <p:spPr>
          <a:ln/>
        </p:spPr>
      </p:sp>
      <p:sp>
        <p:nvSpPr>
          <p:cNvPr id="306179" name="Rectangle 2051"/>
          <p:cNvSpPr>
            <a:spLocks noGrp="1" noChangeArrowheads="1"/>
          </p:cNvSpPr>
          <p:nvPr>
            <p:ph type="body" idx="1"/>
          </p:nvPr>
        </p:nvSpPr>
        <p:spPr/>
        <p:txBody>
          <a:bodyPr/>
          <a:lstStyle/>
          <a:p>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hdr" sz="quarter"/>
          </p:nvPr>
        </p:nvSpPr>
        <p:spPr>
          <a:ln/>
        </p:spPr>
        <p:txBody>
          <a:bodyPr/>
          <a:lstStyle/>
          <a:p>
            <a:r>
              <a:rPr lang="en-US" dirty="0"/>
              <a:t>Advanced Wave Functionality</a:t>
            </a:r>
          </a:p>
        </p:txBody>
      </p:sp>
      <p:sp>
        <p:nvSpPr>
          <p:cNvPr id="5"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306178" name="Rectangle 2050"/>
          <p:cNvSpPr>
            <a:spLocks noGrp="1" noRot="1" noChangeAspect="1" noChangeArrowheads="1" noTextEdit="1"/>
          </p:cNvSpPr>
          <p:nvPr>
            <p:ph type="sldImg"/>
          </p:nvPr>
        </p:nvSpPr>
        <p:spPr>
          <a:ln/>
        </p:spPr>
      </p:sp>
      <p:sp>
        <p:nvSpPr>
          <p:cNvPr id="306179" name="Rectangle 2051"/>
          <p:cNvSpPr>
            <a:spLocks noGrp="1" noChangeArrowheads="1"/>
          </p:cNvSpPr>
          <p:nvPr>
            <p:ph type="body" idx="1"/>
          </p:nvPr>
        </p:nvSpPr>
        <p:spPr/>
        <p:txBody>
          <a:bodyPr/>
          <a:lstStyle/>
          <a:p>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hdr" sz="quarter"/>
          </p:nvPr>
        </p:nvSpPr>
        <p:spPr>
          <a:ln/>
        </p:spPr>
        <p:txBody>
          <a:bodyPr/>
          <a:lstStyle/>
          <a:p>
            <a:r>
              <a:rPr lang="en-US" dirty="0"/>
              <a:t>Advanced Wave Functionality</a:t>
            </a:r>
          </a:p>
        </p:txBody>
      </p:sp>
      <p:sp>
        <p:nvSpPr>
          <p:cNvPr id="5"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306178" name="Rectangle 2050"/>
          <p:cNvSpPr>
            <a:spLocks noGrp="1" noRot="1" noChangeAspect="1" noChangeArrowheads="1" noTextEdit="1"/>
          </p:cNvSpPr>
          <p:nvPr>
            <p:ph type="sldImg"/>
          </p:nvPr>
        </p:nvSpPr>
        <p:spPr>
          <a:ln/>
        </p:spPr>
      </p:sp>
      <p:sp>
        <p:nvSpPr>
          <p:cNvPr id="306179" name="Rectangle 2051"/>
          <p:cNvSpPr>
            <a:spLocks noGrp="1" noChangeArrowheads="1"/>
          </p:cNvSpPr>
          <p:nvPr>
            <p:ph type="body" idx="1"/>
          </p:nvPr>
        </p:nvSpPr>
        <p:spPr/>
        <p:txBody>
          <a:bodyPr/>
          <a:lstStyle/>
          <a:p>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hdr" sz="quarter"/>
          </p:nvPr>
        </p:nvSpPr>
        <p:spPr>
          <a:ln/>
        </p:spPr>
        <p:txBody>
          <a:bodyPr/>
          <a:lstStyle/>
          <a:p>
            <a:r>
              <a:rPr lang="en-US" dirty="0"/>
              <a:t>Advanced Wave Functionality</a:t>
            </a:r>
          </a:p>
        </p:txBody>
      </p:sp>
      <p:sp>
        <p:nvSpPr>
          <p:cNvPr id="5" name="Rectangle 1027"/>
          <p:cNvSpPr>
            <a:spLocks noGrp="1" noChangeArrowheads="1"/>
          </p:cNvSpPr>
          <p:nvPr>
            <p:ph type="dt" idx="1"/>
          </p:nvPr>
        </p:nvSpPr>
        <p:spPr>
          <a:ln/>
        </p:spPr>
        <p:txBody>
          <a:bodyPr/>
          <a:lstStyle/>
          <a:p>
            <a:r>
              <a:rPr lang="en-US" dirty="0"/>
              <a:t>Discussion</a:t>
            </a:r>
            <a:endParaRPr lang="en-US" i="0" dirty="0">
              <a:latin typeface="Times New Roman" pitchFamily="18" charset="0"/>
            </a:endParaRPr>
          </a:p>
        </p:txBody>
      </p:sp>
      <p:sp>
        <p:nvSpPr>
          <p:cNvPr id="306178" name="Rectangle 2050"/>
          <p:cNvSpPr>
            <a:spLocks noGrp="1" noRot="1" noChangeAspect="1" noChangeArrowheads="1" noTextEdit="1"/>
          </p:cNvSpPr>
          <p:nvPr>
            <p:ph type="sldImg"/>
          </p:nvPr>
        </p:nvSpPr>
        <p:spPr>
          <a:ln/>
        </p:spPr>
      </p:sp>
      <p:sp>
        <p:nvSpPr>
          <p:cNvPr id="306179" name="Rectangle 2051"/>
          <p:cNvSpPr>
            <a:spLocks noGrp="1" noChangeArrowheads="1"/>
          </p:cNvSpPr>
          <p:nvPr>
            <p:ph type="body" idx="1"/>
          </p:nvPr>
        </p:nvSpPr>
        <p:spPr/>
        <p:txBody>
          <a:bodyPr/>
          <a:lstStyle/>
          <a:p>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0042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AE3E18E3-46FB-4177-BBBA-F304C833FB6D}" type="slidenum">
              <a:rPr lang="en-US"/>
              <a:pPr/>
              <a:t>81</a:t>
            </a:fld>
            <a:endParaRPr lang="en-US" dirty="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CEA264-3EC5-4350-8D81-2BA64563AFE1}" type="slidenum">
              <a:rPr lang="en-US"/>
              <a:pPr/>
              <a:t>8</a:t>
            </a:fld>
            <a:endParaRPr lang="en-US" dirty="0"/>
          </a:p>
        </p:txBody>
      </p:sp>
      <p:sp>
        <p:nvSpPr>
          <p:cNvPr id="332802" name="Rectangle 2"/>
          <p:cNvSpPr>
            <a:spLocks noGrp="1" noRot="1" noChangeAspect="1" noChangeArrowheads="1" noTextEdit="1"/>
          </p:cNvSpPr>
          <p:nvPr>
            <p:ph type="sldImg"/>
          </p:nvPr>
        </p:nvSpPr>
        <p:spPr>
          <a:ln/>
        </p:spPr>
      </p:sp>
      <p:sp>
        <p:nvSpPr>
          <p:cNvPr id="33280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46D6228-9E7E-4402-8A21-D3FEE03CB9F4}" type="slidenum">
              <a:rPr lang="en-US"/>
              <a:pPr/>
              <a:t>82</a:t>
            </a:fld>
            <a:endParaRPr lang="en-US" dirty="0"/>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AF980BA1-D5E8-4D76-AB13-6BEC73CB04AB}" type="slidenum">
              <a:rPr lang="en-US"/>
              <a:pPr/>
              <a:t>83</a:t>
            </a:fld>
            <a:endParaRPr lang="en-US" dirty="0"/>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6BDE52CF-379F-4F2E-B0B9-6498F1C741C7}" type="slidenum">
              <a:rPr lang="en-US"/>
              <a:pPr/>
              <a:t>84</a:t>
            </a:fld>
            <a:endParaRPr lang="en-US" dirty="0"/>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E5FC73E-B0A0-4479-AE07-5F80C3FE060B}" type="slidenum">
              <a:rPr lang="en-US"/>
              <a:pPr/>
              <a:t>85</a:t>
            </a:fld>
            <a:endParaRPr lang="en-US" dirty="0"/>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AF980BA1-D5E8-4D76-AB13-6BEC73CB04AB}" type="slidenum">
              <a:rPr lang="en-US"/>
              <a:pPr/>
              <a:t>86</a:t>
            </a:fld>
            <a:endParaRPr lang="en-US" dirty="0"/>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9F503D04-3B71-49BC-A4C8-EE86A41B5B85}" type="slidenum">
              <a:rPr lang="en-US"/>
              <a:pPr/>
              <a:t>87</a:t>
            </a:fld>
            <a:endParaRPr lang="en-US" dirty="0"/>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AF980BA1-D5E8-4D76-AB13-6BEC73CB04AB}" type="slidenum">
              <a:rPr lang="en-US"/>
              <a:pPr/>
              <a:t>88</a:t>
            </a:fld>
            <a:endParaRPr lang="en-US" dirty="0"/>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07A344F8-46A6-4781-B9AC-9763C77BB66E}" type="slidenum">
              <a:rPr lang="en-US"/>
              <a:pPr/>
              <a:t>89</a:t>
            </a:fld>
            <a:endParaRPr lang="en-US" dirty="0"/>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EB822B67-28F2-41F6-82C4-AB90629205AA}" type="slidenum">
              <a:rPr lang="en-US"/>
              <a:pPr/>
              <a:t>90</a:t>
            </a:fld>
            <a:endParaRPr lang="en-US" dirty="0"/>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297DE615-ED0B-457C-9F49-2D1BC06B6B77}" type="slidenum">
              <a:rPr lang="en-US"/>
              <a:pPr/>
              <a:t>91</a:t>
            </a:fld>
            <a:endParaRPr lang="en-US" dirty="0"/>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DF7566-9891-4627-962E-F6A0E9DDF02D}" type="slidenum">
              <a:rPr lang="en-US"/>
              <a:pPr/>
              <a:t>15</a:t>
            </a:fld>
            <a:endParaRPr lang="en-US" dirty="0"/>
          </a:p>
        </p:txBody>
      </p:sp>
      <p:sp>
        <p:nvSpPr>
          <p:cNvPr id="333826" name="Rectangle 2"/>
          <p:cNvSpPr>
            <a:spLocks noGrp="1" noRot="1" noChangeAspect="1" noChangeArrowheads="1" noTextEdit="1"/>
          </p:cNvSpPr>
          <p:nvPr>
            <p:ph type="sldImg"/>
          </p:nvPr>
        </p:nvSpPr>
        <p:spPr>
          <a:ln/>
        </p:spPr>
      </p:sp>
      <p:sp>
        <p:nvSpPr>
          <p:cNvPr id="3338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5E81E000-08E2-4A1B-9B08-4ADAAF5DF976}" type="slidenum">
              <a:rPr lang="en-US"/>
              <a:pPr/>
              <a:t>92</a:t>
            </a:fld>
            <a:endParaRPr lang="en-US" dirty="0"/>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209B8997-4FD9-488E-898D-90C6FFD27A12}" type="slidenum">
              <a:rPr lang="en-US"/>
              <a:pPr/>
              <a:t>93</a:t>
            </a:fld>
            <a:endParaRPr lang="en-US" dirty="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AF980BA1-D5E8-4D76-AB13-6BEC73CB04AB}" type="slidenum">
              <a:rPr lang="en-US"/>
              <a:pPr/>
              <a:t>94</a:t>
            </a:fld>
            <a:endParaRPr lang="en-US" dirty="0"/>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D5517DFC-A904-47F2-ADDF-7FF56ECE2464}" type="slidenum">
              <a:rPr lang="en-US"/>
              <a:pPr/>
              <a:t>95</a:t>
            </a:fld>
            <a:endParaRPr lang="en-US" dirty="0"/>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2D25652C-DAD2-4ABD-A29A-1F5CD984A2AC}" type="slidenum">
              <a:rPr lang="en-US"/>
              <a:pPr/>
              <a:t>96</a:t>
            </a:fld>
            <a:endParaRPr lang="en-US" dirty="0"/>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2C7C1B9B-7CDD-44F1-AA34-6035EE082D93}" type="slidenum">
              <a:rPr lang="en-US"/>
              <a:pPr/>
              <a:t>97</a:t>
            </a:fld>
            <a:endParaRPr lang="en-US" dirty="0"/>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28688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9A7054D8-1419-8FDB-3D89-9E9AB15FC8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fld id="{18FFFDB3-333D-DD43-AEDF-9DD6BA69E322}" type="slidenum">
              <a:rPr lang="en-US" altLang="en-US" sz="1200"/>
              <a:pPr/>
              <a:t>99</a:t>
            </a:fld>
            <a:endParaRPr lang="en-US" altLang="en-US" sz="1200"/>
          </a:p>
        </p:txBody>
      </p:sp>
      <p:sp>
        <p:nvSpPr>
          <p:cNvPr id="31747" name="Rectangle 2">
            <a:extLst>
              <a:ext uri="{FF2B5EF4-FFF2-40B4-BE49-F238E27FC236}">
                <a16:creationId xmlns:a16="http://schemas.microsoft.com/office/drawing/2014/main" id="{20420CEB-12CB-22DE-7D3E-ABC1DB8F56E4}"/>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1F1D7D54-52F7-3BDC-A7DC-B36E70678F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912C00A7-99A8-E239-6DD8-335704B419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fld id="{EF1B9227-AEF0-D64D-93D0-48C14337F757}" type="slidenum">
              <a:rPr lang="en-US" altLang="en-US" sz="1200"/>
              <a:pPr/>
              <a:t>100</a:t>
            </a:fld>
            <a:endParaRPr lang="en-US" altLang="en-US" sz="1200"/>
          </a:p>
        </p:txBody>
      </p:sp>
      <p:sp>
        <p:nvSpPr>
          <p:cNvPr id="33795" name="Rectangle 2">
            <a:extLst>
              <a:ext uri="{FF2B5EF4-FFF2-40B4-BE49-F238E27FC236}">
                <a16:creationId xmlns:a16="http://schemas.microsoft.com/office/drawing/2014/main" id="{13CEC750-3999-A7C6-BF2F-5851FF0F67AB}"/>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29B2099B-325B-0812-B6D6-2013449266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E6290064-7910-D0E8-4BE8-870FFF091C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fld id="{F3F461FE-612D-C34C-8723-200CE522C81D}" type="slidenum">
              <a:rPr lang="en-US" altLang="en-US" sz="1200"/>
              <a:pPr/>
              <a:t>101</a:t>
            </a:fld>
            <a:endParaRPr lang="en-US" altLang="en-US" sz="1200"/>
          </a:p>
        </p:txBody>
      </p:sp>
      <p:sp>
        <p:nvSpPr>
          <p:cNvPr id="34819" name="Rectangle 2">
            <a:extLst>
              <a:ext uri="{FF2B5EF4-FFF2-40B4-BE49-F238E27FC236}">
                <a16:creationId xmlns:a16="http://schemas.microsoft.com/office/drawing/2014/main" id="{0D56E39F-E3F5-8BE7-8418-A0A273367932}"/>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8FEFAD87-9DCE-7850-59C7-E6205B7C8B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3F933C-6F29-4C53-A731-8814FC25044F}" type="slidenum">
              <a:rPr lang="en-US"/>
              <a:pPr/>
              <a:t>17</a:t>
            </a:fld>
            <a:endParaRPr lang="en-US" dirty="0"/>
          </a:p>
        </p:txBody>
      </p:sp>
      <p:sp>
        <p:nvSpPr>
          <p:cNvPr id="334850" name="Rectangle 2"/>
          <p:cNvSpPr>
            <a:spLocks noGrp="1" noRot="1" noChangeAspect="1" noChangeArrowheads="1" noTextEdit="1"/>
          </p:cNvSpPr>
          <p:nvPr>
            <p:ph type="sldImg"/>
          </p:nvPr>
        </p:nvSpPr>
        <p:spPr>
          <a:ln/>
        </p:spPr>
      </p:sp>
      <p:sp>
        <p:nvSpPr>
          <p:cNvPr id="33485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F7E3CC57-9DF5-3EDB-F8EA-26D980C9BF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fld id="{2D72B0B8-0DAD-5A40-9C65-53F99AD3A56E}" type="slidenum">
              <a:rPr lang="en-US" altLang="en-US" sz="1200"/>
              <a:pPr/>
              <a:t>102</a:t>
            </a:fld>
            <a:endParaRPr lang="en-US" altLang="en-US" sz="1200"/>
          </a:p>
        </p:txBody>
      </p:sp>
      <p:sp>
        <p:nvSpPr>
          <p:cNvPr id="35843" name="Rectangle 2">
            <a:extLst>
              <a:ext uri="{FF2B5EF4-FFF2-40B4-BE49-F238E27FC236}">
                <a16:creationId xmlns:a16="http://schemas.microsoft.com/office/drawing/2014/main" id="{F02C7E9D-F384-45B0-32CD-296B5AB7907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77D78E6C-DF9E-596F-1098-1F10DDEF78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A3A49C6B-994B-1F39-E565-BF7F1B4A2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fld id="{7292136E-E3C7-B843-A115-D11E28F017CA}" type="slidenum">
              <a:rPr lang="en-US" altLang="en-US" sz="1200"/>
              <a:pPr/>
              <a:t>103</a:t>
            </a:fld>
            <a:endParaRPr lang="en-US" altLang="en-US" sz="1200"/>
          </a:p>
        </p:txBody>
      </p:sp>
      <p:sp>
        <p:nvSpPr>
          <p:cNvPr id="37891" name="Rectangle 2">
            <a:extLst>
              <a:ext uri="{FF2B5EF4-FFF2-40B4-BE49-F238E27FC236}">
                <a16:creationId xmlns:a16="http://schemas.microsoft.com/office/drawing/2014/main" id="{27F0A1B9-6BFE-0F2D-B759-7371FC460C5A}"/>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8A9B008E-9229-5B5F-1173-7672881C9F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B9A85F13-1FB8-B97C-2AE5-DE85C75F10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fld id="{A0407C71-258C-5140-83DD-A41B170786E7}" type="slidenum">
              <a:rPr lang="en-US" altLang="en-US" sz="1200"/>
              <a:pPr/>
              <a:t>104</a:t>
            </a:fld>
            <a:endParaRPr lang="en-US" altLang="en-US" sz="1200"/>
          </a:p>
        </p:txBody>
      </p:sp>
      <p:sp>
        <p:nvSpPr>
          <p:cNvPr id="41987" name="Rectangle 2">
            <a:extLst>
              <a:ext uri="{FF2B5EF4-FFF2-40B4-BE49-F238E27FC236}">
                <a16:creationId xmlns:a16="http://schemas.microsoft.com/office/drawing/2014/main" id="{04DFAE89-E40B-FEC8-8034-443D4C95DB0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2A35159E-36A0-33EC-A314-D7EC1CB557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90321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ChangeArrowheads="1" noTextEdit="1"/>
          </p:cNvSpPr>
          <p:nvPr>
            <p:ph type="sldImg"/>
          </p:nvPr>
        </p:nvSpPr>
        <p:spPr>
          <a:xfrm>
            <a:off x="1260475" y="722313"/>
            <a:ext cx="4795838" cy="3595687"/>
          </a:xfrm>
          <a:ln/>
        </p:spPr>
      </p:sp>
      <p:sp>
        <p:nvSpPr>
          <p:cNvPr id="266243" name="Rectangle 3"/>
          <p:cNvSpPr>
            <a:spLocks noGrp="1" noChangeArrowheads="1"/>
          </p:cNvSpPr>
          <p:nvPr>
            <p:ph type="body" idx="1"/>
          </p:nvPr>
        </p:nvSpPr>
        <p:spPr>
          <a:xfrm>
            <a:off x="975360" y="4560572"/>
            <a:ext cx="5364480" cy="4318873"/>
          </a:xfrm>
        </p:spPr>
        <p:txBody>
          <a:bodyPr lIns="94124" tIns="47063" rIns="94124" bIns="47063"/>
          <a:lstStyle/>
          <a:p>
            <a:r>
              <a:rPr lang="en-US" b="1" dirty="0"/>
              <a:t>Case Inventory</a:t>
            </a:r>
          </a:p>
          <a:p>
            <a:r>
              <a:rPr lang="en-US" dirty="0"/>
              <a:t>A case in WM is a moveable unit in the warehouse with a tracking number or label. WM can track many different physical objects as cases, for example:</a:t>
            </a:r>
          </a:p>
          <a:p>
            <a:r>
              <a:rPr lang="en-US" dirty="0"/>
              <a:t>• A box</a:t>
            </a:r>
          </a:p>
          <a:p>
            <a:r>
              <a:rPr lang="en-US" dirty="0"/>
              <a:t>• A box on a pallet</a:t>
            </a:r>
          </a:p>
          <a:p>
            <a:r>
              <a:rPr lang="en-US" dirty="0"/>
              <a:t>• A pallet</a:t>
            </a:r>
          </a:p>
          <a:p>
            <a:r>
              <a:rPr lang="en-US" dirty="0"/>
              <a:t>• A trolley holding shirts</a:t>
            </a:r>
          </a:p>
          <a:p>
            <a:r>
              <a:rPr lang="en-US" dirty="0"/>
              <a:t>• A plastic bin</a:t>
            </a:r>
          </a:p>
          <a:p>
            <a:endParaRPr lang="en-US" dirty="0"/>
          </a:p>
        </p:txBody>
      </p:sp>
    </p:spTree>
    <p:extLst>
      <p:ext uri="{BB962C8B-B14F-4D97-AF65-F5344CB8AC3E}">
        <p14:creationId xmlns:p14="http://schemas.microsoft.com/office/powerpoint/2010/main" val="41255817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67304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AE3E18E3-46FB-4177-BBBA-F304C833FB6D}" type="slidenum">
              <a:rPr lang="en-US"/>
              <a:pPr/>
              <a:t>114</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99288B-53BD-4B69-A738-F3ADFA632CBB}" type="slidenum">
              <a:rPr lang="en-US"/>
              <a:pPr/>
              <a:t>115</a:t>
            </a:fld>
            <a:endParaRPr lang="en-US"/>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998DE1-AE11-44E6-A729-ED91327C8414}" type="slidenum">
              <a:rPr lang="en-US"/>
              <a:pPr/>
              <a:t>116</a:t>
            </a:fld>
            <a:endParaRPr lang="en-US"/>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99288B-53BD-4B69-A738-F3ADFA632CBB}" type="slidenum">
              <a:rPr lang="en-US"/>
              <a:pPr/>
              <a:t>117</a:t>
            </a:fld>
            <a:endParaRPr lang="en-US"/>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3.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1097270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8371" name="Rectangle 3"/>
          <p:cNvSpPr>
            <a:spLocks noGrp="1" noChangeArrowheads="1"/>
          </p:cNvSpPr>
          <p:nvPr>
            <p:ph type="ctrTitle"/>
          </p:nvPr>
        </p:nvSpPr>
        <p:spPr>
          <a:xfrm>
            <a:off x="735812" y="1798638"/>
            <a:ext cx="4312444" cy="1730375"/>
          </a:xfrm>
        </p:spPr>
        <p:txBody>
          <a:bodyPr anchor="t"/>
          <a:lstStyle>
            <a:lvl1pPr algn="r">
              <a:defRPr sz="2400" b="0" baseline="0" smtClean="0">
                <a:solidFill>
                  <a:schemeClr val="accent2"/>
                </a:solidFill>
              </a:defRPr>
            </a:lvl1pPr>
          </a:lstStyle>
          <a:p>
            <a:r>
              <a:rPr lang="en-US"/>
              <a:t>Click to edit Master title style</a:t>
            </a:r>
            <a:endParaRPr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927" y="452227"/>
            <a:ext cx="8520113" cy="300037"/>
          </a:xfrm>
        </p:spPr>
        <p:txBody>
          <a:bodyPr/>
          <a:lstStyle/>
          <a:p>
            <a:r>
              <a:rPr lang="en-US"/>
              <a:t>Click to edit Master title style</a:t>
            </a:r>
            <a:endParaRPr lang="en-US" dirty="0"/>
          </a:p>
        </p:txBody>
      </p:sp>
      <p:sp>
        <p:nvSpPr>
          <p:cNvPr id="3" name="Text Placeholder 2"/>
          <p:cNvSpPr>
            <a:spLocks noGrp="1"/>
          </p:cNvSpPr>
          <p:nvPr>
            <p:ph type="body" sz="half" idx="1"/>
          </p:nvPr>
        </p:nvSpPr>
        <p:spPr>
          <a:xfrm>
            <a:off x="137009" y="1119414"/>
            <a:ext cx="4186238" cy="4525963"/>
          </a:xfrm>
        </p:spPr>
        <p:txBody>
          <a:bodyPr/>
          <a:lstStyle>
            <a:lvl1pPr>
              <a:defRPr sz="1800"/>
            </a:lvl1pPr>
            <a:lvl2pPr>
              <a:defRPr sz="1400"/>
            </a:lvl2pPr>
            <a:lvl3pPr>
              <a:defRPr sz="1200"/>
            </a:lvl3pPr>
            <a:lvl4pPr>
              <a:defRPr sz="110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32588" y="1119414"/>
            <a:ext cx="4187825" cy="4525963"/>
          </a:xfrm>
        </p:spPr>
        <p:txBody>
          <a:bodyPr/>
          <a:lstStyle>
            <a:lvl1pPr>
              <a:defRPr sz="1800"/>
            </a:lvl1pPr>
            <a:lvl2pPr>
              <a:defRPr sz="1400"/>
            </a:lvl2pPr>
            <a:lvl3pPr>
              <a:defRPr sz="1200"/>
            </a:lvl3pPr>
            <a:lvl4pPr>
              <a:defRPr sz="110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25048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ltGray">
      <p:bgPr>
        <a:blipFill dpi="0" rotWithShape="0">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9396562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8371" name="Rectangle 3"/>
          <p:cNvSpPr>
            <a:spLocks noGrp="1" noChangeArrowheads="1"/>
          </p:cNvSpPr>
          <p:nvPr>
            <p:ph type="ctrTitle"/>
          </p:nvPr>
        </p:nvSpPr>
        <p:spPr>
          <a:xfrm>
            <a:off x="735812" y="1798638"/>
            <a:ext cx="4312444" cy="1730375"/>
          </a:xfrm>
        </p:spPr>
        <p:txBody>
          <a:bodyPr anchor="t"/>
          <a:lstStyle>
            <a:lvl1pPr algn="r">
              <a:defRPr sz="2400" b="0" baseline="0" smtClean="0">
                <a:solidFill>
                  <a:schemeClr val="accent2"/>
                </a:solidFill>
              </a:defRPr>
            </a:lvl1pPr>
          </a:lstStyle>
          <a:p>
            <a:r>
              <a:rPr lang="en-US"/>
              <a:t>Click to edit Master title style</a:t>
            </a:r>
            <a:endParaRPr lang="en-US" dirty="0"/>
          </a:p>
        </p:txBody>
      </p:sp>
      <p:sp>
        <p:nvSpPr>
          <p:cNvPr id="58376" name="Rectangle 8"/>
          <p:cNvSpPr>
            <a:spLocks noGrp="1" noChangeArrowheads="1"/>
          </p:cNvSpPr>
          <p:nvPr>
            <p:ph type="subTitle" idx="1"/>
          </p:nvPr>
        </p:nvSpPr>
        <p:spPr>
          <a:xfrm>
            <a:off x="5647532" y="1897860"/>
            <a:ext cx="3146424" cy="1097753"/>
          </a:xfrm>
        </p:spPr>
        <p:txBody>
          <a:bodyPr rIns="0" anchor="t" anchorCtr="0"/>
          <a:lstStyle>
            <a:lvl1pPr marL="0" indent="0">
              <a:spcBef>
                <a:spcPct val="0"/>
              </a:spcBef>
              <a:buFontTx/>
              <a:buNone/>
              <a:defRPr sz="1600" smtClean="0">
                <a:solidFill>
                  <a:schemeClr val="bg1"/>
                </a:solidFill>
              </a:defRPr>
            </a:lvl1pPr>
          </a:lstStyle>
          <a:p>
            <a:r>
              <a:rPr lang="en-US"/>
              <a:t>Click to edit Master subtitle style</a:t>
            </a:r>
            <a:endParaRPr lang="en-US" dirty="0"/>
          </a:p>
        </p:txBody>
      </p:sp>
    </p:spTree>
    <p:extLst>
      <p:ext uri="{BB962C8B-B14F-4D97-AF65-F5344CB8AC3E}">
        <p14:creationId xmlns:p14="http://schemas.microsoft.com/office/powerpoint/2010/main" val="53143486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Lower Content with LINE">
    <p:spTree>
      <p:nvGrpSpPr>
        <p:cNvPr id="1" name=""/>
        <p:cNvGrpSpPr/>
        <p:nvPr/>
      </p:nvGrpSpPr>
      <p:grpSpPr>
        <a:xfrm>
          <a:off x="0" y="0"/>
          <a:ext cx="0" cy="0"/>
          <a:chOff x="0" y="0"/>
          <a:chExt cx="0" cy="0"/>
        </a:xfrm>
      </p:grpSpPr>
      <p:sp>
        <p:nvSpPr>
          <p:cNvPr id="2" name="Title 1"/>
          <p:cNvSpPr>
            <a:spLocks noGrp="1"/>
          </p:cNvSpPr>
          <p:nvPr>
            <p:ph type="title"/>
          </p:nvPr>
        </p:nvSpPr>
        <p:spPr>
          <a:xfrm>
            <a:off x="138400" y="521208"/>
            <a:ext cx="8520113" cy="300037"/>
          </a:xfrm>
        </p:spPr>
        <p:txBody>
          <a:bodyPr anchor="t" anchorCtr="0"/>
          <a:lstStyle>
            <a:lvl1pPr>
              <a:defRPr>
                <a:solidFill>
                  <a:schemeClr val="accent2"/>
                </a:solidFill>
              </a:defRPr>
            </a:lvl1pPr>
          </a:lstStyle>
          <a:p>
            <a:r>
              <a:rPr lang="en-US" dirty="0"/>
              <a:t>Click to edit Master title style</a:t>
            </a:r>
          </a:p>
        </p:txBody>
      </p:sp>
      <p:sp>
        <p:nvSpPr>
          <p:cNvPr id="3" name="Content Placeholder 2"/>
          <p:cNvSpPr>
            <a:spLocks noGrp="1"/>
          </p:cNvSpPr>
          <p:nvPr>
            <p:ph idx="1"/>
          </p:nvPr>
        </p:nvSpPr>
        <p:spPr>
          <a:xfrm>
            <a:off x="138400" y="2495862"/>
            <a:ext cx="8526463" cy="3719200"/>
          </a:xfrm>
        </p:spPr>
        <p:txBody>
          <a:bodyPr/>
          <a:lstStyle>
            <a:lvl1pPr>
              <a:spcBef>
                <a:spcPts val="1400"/>
              </a:spcBef>
              <a:defRPr/>
            </a:lvl1pPr>
            <a:lvl2pPr>
              <a:defRPr sz="1600"/>
            </a:lvl2pPr>
            <a:lvl3pPr>
              <a:buClr>
                <a:schemeClr val="accent2"/>
              </a:buClr>
              <a:buFont typeface="Arial" pitchFamily="34" charset="0"/>
              <a:buChar char="»"/>
              <a:defRPr sz="1400"/>
            </a:lvl3pPr>
            <a:lvl4pPr marL="1143000" indent="-171450">
              <a:buClr>
                <a:schemeClr val="accent2"/>
              </a:buClr>
              <a:defRPr sz="1200"/>
            </a:lvl4pPr>
            <a:lvl5pPr marL="1371600" indent="-107950">
              <a:spcBef>
                <a:spcPts val="0"/>
              </a:spcBef>
              <a:buClr>
                <a:schemeClr val="accent2"/>
              </a:buCl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p:cNvCxnSpPr/>
          <p:nvPr userDrawn="1"/>
        </p:nvCxnSpPr>
        <p:spPr bwMode="auto">
          <a:xfrm>
            <a:off x="138113" y="2281238"/>
            <a:ext cx="8815387" cy="0"/>
          </a:xfrm>
          <a:prstGeom prst="line">
            <a:avLst/>
          </a:prstGeom>
          <a:noFill/>
          <a:ln w="28575" cap="flat" cmpd="sng" algn="ctr">
            <a:solidFill>
              <a:srgbClr val="003478"/>
            </a:solidFill>
            <a:prstDash val="solid"/>
            <a:round/>
            <a:headEnd type="none" w="med" len="med"/>
            <a:tailEnd type="none" w="med" len="med"/>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377643693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138400" y="521208"/>
            <a:ext cx="8520113" cy="300037"/>
          </a:xfrm>
        </p:spPr>
        <p:txBody>
          <a:bodyPr anchor="t" anchorCtr="0"/>
          <a:lstStyle>
            <a:lvl1pPr>
              <a:defRPr>
                <a:solidFill>
                  <a:schemeClr val="accent2"/>
                </a:solidFill>
              </a:defRPr>
            </a:lvl1pPr>
          </a:lstStyle>
          <a:p>
            <a:r>
              <a:rPr lang="en-US"/>
              <a:t>Click to edit Master title style</a:t>
            </a:r>
            <a:endParaRPr lang="en-US" dirty="0"/>
          </a:p>
        </p:txBody>
      </p:sp>
      <p:sp>
        <p:nvSpPr>
          <p:cNvPr id="3" name="Content Placeholder 2"/>
          <p:cNvSpPr>
            <a:spLocks noGrp="1"/>
          </p:cNvSpPr>
          <p:nvPr>
            <p:ph idx="1"/>
          </p:nvPr>
        </p:nvSpPr>
        <p:spPr>
          <a:xfrm>
            <a:off x="138400" y="1122709"/>
            <a:ext cx="8526463" cy="5092354"/>
          </a:xfrm>
        </p:spPr>
        <p:txBody>
          <a:bodyPr/>
          <a:lstStyle>
            <a:lvl1pPr>
              <a:spcBef>
                <a:spcPts val="1400"/>
              </a:spcBef>
              <a:defRPr/>
            </a:lvl1pPr>
            <a:lvl2pPr>
              <a:defRPr sz="1600"/>
            </a:lvl2pPr>
            <a:lvl3pPr>
              <a:buClr>
                <a:schemeClr val="accent2"/>
              </a:buClr>
              <a:buFont typeface="Arial" pitchFamily="34" charset="0"/>
              <a:buChar char="»"/>
              <a:defRPr sz="1400"/>
            </a:lvl3pPr>
            <a:lvl4pPr marL="1143000" indent="-171450">
              <a:buClr>
                <a:schemeClr val="accent2"/>
              </a:buClr>
              <a:defRPr sz="1200"/>
            </a:lvl4pPr>
            <a:lvl5pPr marL="1371600" indent="-107950">
              <a:spcBef>
                <a:spcPts val="0"/>
              </a:spcBef>
              <a:buClr>
                <a:schemeClr val="accent2"/>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3009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138400" y="521208"/>
            <a:ext cx="8520113" cy="300037"/>
          </a:xfrm>
        </p:spPr>
        <p:txBody>
          <a:bodyPr anchor="t" anchorCtr="0"/>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245370" y="2136631"/>
            <a:ext cx="4061893" cy="2908300"/>
          </a:xfrm>
        </p:spPr>
        <p:txBody>
          <a:bodyPr anchor="ctr" anchorCtr="0"/>
          <a:lstStyle>
            <a:lvl1pPr>
              <a:defRPr/>
            </a:lvl1pPr>
          </a:lstStyle>
          <a:p>
            <a:pPr lvl="0"/>
            <a:r>
              <a:rPr lang="en-US"/>
              <a:t>Click to edit Master text styles</a:t>
            </a:r>
          </a:p>
          <a:p>
            <a:pPr lvl="1"/>
            <a:r>
              <a:rPr lang="en-US"/>
              <a:t>Second level</a:t>
            </a:r>
          </a:p>
        </p:txBody>
      </p:sp>
      <p:cxnSp>
        <p:nvCxnSpPr>
          <p:cNvPr id="6" name="Straight Connector 5"/>
          <p:cNvCxnSpPr/>
          <p:nvPr userDrawn="1"/>
        </p:nvCxnSpPr>
        <p:spPr bwMode="auto">
          <a:xfrm rot="5400000">
            <a:off x="1537681" y="3589987"/>
            <a:ext cx="2952273" cy="1588"/>
          </a:xfrm>
          <a:prstGeom prst="line">
            <a:avLst/>
          </a:prstGeom>
          <a:noFill/>
          <a:ln w="19050" cap="flat" cmpd="sng" algn="ctr">
            <a:solidFill>
              <a:schemeClr val="bg2"/>
            </a:solidFill>
            <a:prstDash val="solid"/>
            <a:round/>
            <a:headEnd type="none" w="med" len="med"/>
            <a:tailEnd type="none" w="med" len="med"/>
          </a:ln>
          <a:effectLst/>
        </p:spPr>
      </p:cxnSp>
    </p:spTree>
    <p:extLst>
      <p:ext uri="{BB962C8B-B14F-4D97-AF65-F5344CB8AC3E}">
        <p14:creationId xmlns:p14="http://schemas.microsoft.com/office/powerpoint/2010/main" val="8212481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2"/>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cxnSp>
        <p:nvCxnSpPr>
          <p:cNvPr id="6" name="Straight Connector 5"/>
          <p:cNvCxnSpPr/>
          <p:nvPr userDrawn="1"/>
        </p:nvCxnSpPr>
        <p:spPr bwMode="auto">
          <a:xfrm>
            <a:off x="733778" y="4413956"/>
            <a:ext cx="7721600" cy="1588"/>
          </a:xfrm>
          <a:prstGeom prst="line">
            <a:avLst/>
          </a:prstGeom>
          <a:noFill/>
          <a:ln w="9525">
            <a:solidFill>
              <a:srgbClr val="9FA617"/>
            </a:solidFill>
            <a:round/>
            <a:headEnd/>
            <a:tailEnd/>
          </a:ln>
          <a:effectLst/>
        </p:spPr>
      </p:cxnSp>
    </p:spTree>
    <p:extLst>
      <p:ext uri="{BB962C8B-B14F-4D97-AF65-F5344CB8AC3E}">
        <p14:creationId xmlns:p14="http://schemas.microsoft.com/office/powerpoint/2010/main" val="37238430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8400" y="521208"/>
            <a:ext cx="8520113" cy="300037"/>
          </a:xfrm>
        </p:spPr>
        <p:txBody>
          <a:bodyPr anchor="t" anchorCtr="0"/>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6949" y="1122282"/>
            <a:ext cx="4186238" cy="5071349"/>
          </a:xfrm>
        </p:spPr>
        <p:txBody>
          <a:bodyPr/>
          <a:lstStyle>
            <a:lvl1pPr>
              <a:defRPr sz="2000"/>
            </a:lvl1pPr>
            <a:lvl2pPr>
              <a:defRPr sz="1600"/>
            </a:lvl2pPr>
            <a:lvl3pPr>
              <a:defRPr sz="1400"/>
            </a:lvl3pPr>
            <a:lvl4pPr>
              <a:buClr>
                <a:schemeClr val="accent2"/>
              </a:buClr>
              <a:defRPr sz="1200"/>
            </a:lvl4pPr>
            <a:lvl5pPr>
              <a:buClr>
                <a:schemeClr val="accent2"/>
              </a:buCl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32588" y="1122282"/>
            <a:ext cx="4187825" cy="5071349"/>
          </a:xfrm>
        </p:spPr>
        <p:txBody>
          <a:bodyPr/>
          <a:lstStyle>
            <a:lvl1pPr>
              <a:defRPr sz="2000"/>
            </a:lvl1pPr>
            <a:lvl2pPr>
              <a:defRPr sz="1800"/>
            </a:lvl2pPr>
            <a:lvl3pPr>
              <a:defRPr sz="1600"/>
            </a:lvl3pPr>
            <a:lvl4pPr>
              <a:buClr>
                <a:schemeClr val="accent2"/>
              </a:buClr>
              <a:defRPr sz="1600"/>
            </a:lvl4pPr>
            <a:lvl5pPr>
              <a:buClr>
                <a:schemeClr val="accent2"/>
              </a:buCl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9265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_Text_RIGHT">
    <p:spTree>
      <p:nvGrpSpPr>
        <p:cNvPr id="1" name=""/>
        <p:cNvGrpSpPr/>
        <p:nvPr/>
      </p:nvGrpSpPr>
      <p:grpSpPr>
        <a:xfrm>
          <a:off x="0" y="0"/>
          <a:ext cx="0" cy="0"/>
          <a:chOff x="0" y="0"/>
          <a:chExt cx="0" cy="0"/>
        </a:xfrm>
      </p:grpSpPr>
      <p:sp>
        <p:nvSpPr>
          <p:cNvPr id="2" name="Title 1"/>
          <p:cNvSpPr>
            <a:spLocks noGrp="1"/>
          </p:cNvSpPr>
          <p:nvPr>
            <p:ph type="title"/>
          </p:nvPr>
        </p:nvSpPr>
        <p:spPr>
          <a:xfrm>
            <a:off x="138400" y="521208"/>
            <a:ext cx="8520113" cy="300037"/>
          </a:xfrm>
        </p:spPr>
        <p:txBody>
          <a:bodyPr anchor="t" anchorCtr="0"/>
          <a:lstStyle>
            <a:lvl1pPr>
              <a:defRPr>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432588" y="1111249"/>
            <a:ext cx="4187825" cy="4630331"/>
          </a:xfrm>
        </p:spPr>
        <p:txBody>
          <a:bodyPr anchor="ctr" anchorCtr="0"/>
          <a:lstStyle>
            <a:lvl1pPr>
              <a:defRPr sz="1600"/>
            </a:lvl1pPr>
            <a:lvl2pPr>
              <a:defRPr sz="1400"/>
            </a:lvl2pPr>
            <a:lvl3pPr>
              <a:defRPr sz="1200"/>
            </a:lvl3pPr>
            <a:lvl4pPr>
              <a:buClr>
                <a:schemeClr val="accent2"/>
              </a:buClr>
              <a:defRPr sz="1200"/>
            </a:lvl4pPr>
            <a:lvl5pPr>
              <a:buClr>
                <a:schemeClr val="accent2"/>
              </a:buCl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00730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Content Center">
    <p:spTree>
      <p:nvGrpSpPr>
        <p:cNvPr id="1" name=""/>
        <p:cNvGrpSpPr/>
        <p:nvPr/>
      </p:nvGrpSpPr>
      <p:grpSpPr>
        <a:xfrm>
          <a:off x="0" y="0"/>
          <a:ext cx="0" cy="0"/>
          <a:chOff x="0" y="0"/>
          <a:chExt cx="0" cy="0"/>
        </a:xfrm>
      </p:grpSpPr>
      <p:sp>
        <p:nvSpPr>
          <p:cNvPr id="2" name="Title 1"/>
          <p:cNvSpPr>
            <a:spLocks noGrp="1"/>
          </p:cNvSpPr>
          <p:nvPr>
            <p:ph type="title"/>
          </p:nvPr>
        </p:nvSpPr>
        <p:spPr>
          <a:xfrm>
            <a:off x="138400" y="521208"/>
            <a:ext cx="8520113" cy="300037"/>
          </a:xfrm>
        </p:spPr>
        <p:txBody>
          <a:bodyPr anchor="t" anchorCtr="0"/>
          <a:lstStyle>
            <a:lvl1pPr>
              <a:defRPr>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2478087" y="1111249"/>
            <a:ext cx="4187825" cy="4630331"/>
          </a:xfrm>
        </p:spPr>
        <p:txBody>
          <a:bodyPr anchor="ctr" anchorCtr="0"/>
          <a:lstStyle>
            <a:lvl1pPr>
              <a:defRPr sz="1600"/>
            </a:lvl1pPr>
            <a:lvl2pPr>
              <a:defRPr sz="1400"/>
            </a:lvl2pPr>
            <a:lvl3pPr>
              <a:defRPr sz="1200"/>
            </a:lvl3pPr>
            <a:lvl4pPr>
              <a:buClr>
                <a:schemeClr val="accent2"/>
              </a:buClr>
              <a:defRPr sz="1200"/>
            </a:lvl4pPr>
            <a:lvl5pPr>
              <a:buClr>
                <a:schemeClr val="accent2"/>
              </a:buCl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39898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8400" y="453711"/>
            <a:ext cx="8520113" cy="300037"/>
          </a:xfrm>
        </p:spPr>
        <p:txBody>
          <a:bodyPr anchor="t" anchorCtr="0"/>
          <a:lstStyle>
            <a:lvl1pPr>
              <a:defRPr>
                <a:solidFill>
                  <a:schemeClr val="accent2"/>
                </a:solidFill>
              </a:defRPr>
            </a:lvl1pPr>
          </a:lstStyle>
          <a:p>
            <a:r>
              <a:rPr lang="en-US"/>
              <a:t>Click to edit Master title style</a:t>
            </a:r>
            <a:endParaRPr lang="en-US" dirty="0"/>
          </a:p>
        </p:txBody>
      </p:sp>
      <p:sp>
        <p:nvSpPr>
          <p:cNvPr id="3" name="Content Placeholder 2"/>
          <p:cNvSpPr>
            <a:spLocks noGrp="1"/>
          </p:cNvSpPr>
          <p:nvPr>
            <p:ph idx="1"/>
          </p:nvPr>
        </p:nvSpPr>
        <p:spPr>
          <a:xfrm>
            <a:off x="138400" y="1122709"/>
            <a:ext cx="8526463" cy="5092354"/>
          </a:xfrm>
        </p:spPr>
        <p:txBody>
          <a:bodyPr/>
          <a:lstStyle>
            <a:lvl1pPr>
              <a:spcBef>
                <a:spcPts val="1400"/>
              </a:spcBef>
              <a:defRPr/>
            </a:lvl1pPr>
            <a:lvl2pPr>
              <a:defRPr sz="1600"/>
            </a:lvl2pPr>
            <a:lvl3pPr>
              <a:buClr>
                <a:schemeClr val="accent2"/>
              </a:buClr>
              <a:buFont typeface="Arial" pitchFamily="34" charset="0"/>
              <a:buChar char="»"/>
              <a:defRPr sz="1400"/>
            </a:lvl3pPr>
            <a:lvl4pPr marL="1143000" indent="-171450">
              <a:buClr>
                <a:schemeClr val="accent2"/>
              </a:buClr>
              <a:defRPr sz="1200"/>
            </a:lvl4pPr>
            <a:lvl5pPr marL="1371600" indent="-107950">
              <a:spcBef>
                <a:spcPts val="0"/>
              </a:spcBef>
              <a:buClr>
                <a:schemeClr val="accent2"/>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4785" y="521208"/>
            <a:ext cx="8229600" cy="509587"/>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41573" y="876448"/>
            <a:ext cx="4040188" cy="639762"/>
          </a:xfrm>
        </p:spPr>
        <p:txBody>
          <a:bodyPr anchor="b"/>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1573" y="1543673"/>
            <a:ext cx="4040188" cy="4738307"/>
          </a:xfrm>
        </p:spPr>
        <p:txBody>
          <a:bodyPr/>
          <a:lstStyle>
            <a:lvl1pPr>
              <a:defRPr sz="1800"/>
            </a:lvl1pPr>
            <a:lvl2pPr>
              <a:defRPr sz="1400"/>
            </a:lvl2pPr>
            <a:lvl3pPr>
              <a:defRPr sz="1200"/>
            </a:lvl3pPr>
            <a:lvl4pPr>
              <a:buClr>
                <a:schemeClr val="accent2"/>
              </a:buClr>
              <a:defRPr sz="1100"/>
            </a:lvl4pPr>
            <a:lvl5pPr>
              <a:buClr>
                <a:schemeClr val="accent2"/>
              </a:buClr>
              <a:defRPr sz="105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32600" y="876448"/>
            <a:ext cx="4041775" cy="639762"/>
          </a:xfrm>
        </p:spPr>
        <p:txBody>
          <a:bodyPr anchor="b"/>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32600" y="1543673"/>
            <a:ext cx="4041775" cy="4738307"/>
          </a:xfrm>
        </p:spPr>
        <p:txBody>
          <a:bodyPr/>
          <a:lstStyle>
            <a:lvl1pPr>
              <a:defRPr sz="1800"/>
            </a:lvl1pPr>
            <a:lvl2pPr>
              <a:defRPr sz="1400"/>
            </a:lvl2pPr>
            <a:lvl3pPr>
              <a:defRPr sz="1200"/>
            </a:lvl3pPr>
            <a:lvl4pPr>
              <a:buClr>
                <a:schemeClr val="accent2"/>
              </a:buClr>
              <a:defRPr sz="1100"/>
            </a:lvl4pPr>
            <a:lvl5pPr>
              <a:buClr>
                <a:schemeClr val="accent2"/>
              </a:buClr>
              <a:defRPr sz="105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601727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8400" y="521208"/>
            <a:ext cx="8520113" cy="300037"/>
          </a:xfrm>
        </p:spPr>
        <p:txBody>
          <a:bodyPr/>
          <a:lstStyle>
            <a:lvl1pPr>
              <a:defRPr>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48057108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59111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36755" y="521208"/>
            <a:ext cx="8520113" cy="300037"/>
          </a:xfrm>
        </p:spPr>
        <p:txBody>
          <a:bodyPr/>
          <a:lstStyle/>
          <a:p>
            <a:r>
              <a:rPr lang="en-US"/>
              <a:t>Click to edit Master title style</a:t>
            </a:r>
            <a:endParaRPr lang="en-US" dirty="0"/>
          </a:p>
        </p:txBody>
      </p:sp>
      <p:sp>
        <p:nvSpPr>
          <p:cNvPr id="3" name="Table Placeholder 2"/>
          <p:cNvSpPr>
            <a:spLocks noGrp="1"/>
          </p:cNvSpPr>
          <p:nvPr>
            <p:ph type="tbl" idx="1"/>
          </p:nvPr>
        </p:nvSpPr>
        <p:spPr>
          <a:xfrm>
            <a:off x="129575" y="851790"/>
            <a:ext cx="8506713" cy="4525963"/>
          </a:xfrm>
        </p:spPr>
        <p:txBody>
          <a:bodyPr/>
          <a:lstStyle/>
          <a:p>
            <a:pPr lvl="0"/>
            <a:r>
              <a:rPr lang="en-US" noProof="0" dirty="0"/>
              <a:t>Click icon to add table</a:t>
            </a:r>
          </a:p>
        </p:txBody>
      </p:sp>
    </p:spTree>
    <p:extLst>
      <p:ext uri="{BB962C8B-B14F-4D97-AF65-F5344CB8AC3E}">
        <p14:creationId xmlns:p14="http://schemas.microsoft.com/office/powerpoint/2010/main" val="3687936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8371" name="Rectangle 3"/>
          <p:cNvSpPr>
            <a:spLocks noGrp="1" noChangeArrowheads="1"/>
          </p:cNvSpPr>
          <p:nvPr>
            <p:ph type="ctrTitle"/>
          </p:nvPr>
        </p:nvSpPr>
        <p:spPr>
          <a:xfrm>
            <a:off x="787400" y="1470025"/>
            <a:ext cx="5346700" cy="1152525"/>
          </a:xfrm>
        </p:spPr>
        <p:txBody>
          <a:bodyPr anchor="t"/>
          <a:lstStyle>
            <a:lvl1pPr algn="r">
              <a:defRPr sz="2600" smtClean="0">
                <a:solidFill>
                  <a:schemeClr val="accent2"/>
                </a:solidFill>
              </a:defRPr>
            </a:lvl1pPr>
          </a:lstStyle>
          <a:p>
            <a:r>
              <a:rPr lang="en-US"/>
              <a:t>Click to edit Master title style</a:t>
            </a:r>
            <a:endParaRPr lang="en-US" dirty="0"/>
          </a:p>
        </p:txBody>
      </p:sp>
      <p:sp>
        <p:nvSpPr>
          <p:cNvPr id="312326" name="Text Box 6"/>
          <p:cNvSpPr txBox="1">
            <a:spLocks noChangeArrowheads="1"/>
          </p:cNvSpPr>
          <p:nvPr/>
        </p:nvSpPr>
        <p:spPr bwMode="auto">
          <a:xfrm rot="16200000">
            <a:off x="8896351" y="6637337"/>
            <a:ext cx="290512" cy="201613"/>
          </a:xfrm>
          <a:prstGeom prst="rect">
            <a:avLst/>
          </a:prstGeom>
          <a:noFill/>
          <a:ln w="9525">
            <a:noFill/>
            <a:miter lim="800000"/>
            <a:headEnd/>
            <a:tailEnd/>
          </a:ln>
          <a:effectLst/>
        </p:spPr>
        <p:txBody>
          <a:bodyPr vert="eaVert" wrap="none">
            <a:spAutoFit/>
          </a:bodyPr>
          <a:lstStyle/>
          <a:p>
            <a:pPr algn="r">
              <a:spcBef>
                <a:spcPct val="0"/>
              </a:spcBef>
              <a:defRPr/>
            </a:pPr>
            <a:fld id="{3C2CB83F-7C7B-4779-BF56-509C23D99E4F}" type="slidenum">
              <a:rPr lang="en-GB" sz="700">
                <a:solidFill>
                  <a:srgbClr val="FFFFFF"/>
                </a:solidFill>
              </a:rPr>
              <a:pPr algn="r">
                <a:spcBef>
                  <a:spcPct val="0"/>
                </a:spcBef>
                <a:defRPr/>
              </a:pPr>
              <a:t>‹#›</a:t>
            </a:fld>
            <a:endParaRPr lang="en-GB" sz="700" dirty="0">
              <a:solidFill>
                <a:srgbClr val="FFFFFF"/>
              </a:solidFill>
            </a:endParaRPr>
          </a:p>
        </p:txBody>
      </p:sp>
      <p:sp>
        <p:nvSpPr>
          <p:cNvPr id="58376" name="Rectangle 8"/>
          <p:cNvSpPr>
            <a:spLocks noGrp="1" noChangeArrowheads="1"/>
          </p:cNvSpPr>
          <p:nvPr>
            <p:ph type="subTitle" idx="1"/>
          </p:nvPr>
        </p:nvSpPr>
        <p:spPr>
          <a:xfrm>
            <a:off x="6426200" y="2602931"/>
            <a:ext cx="2717800" cy="488950"/>
          </a:xfrm>
        </p:spPr>
        <p:txBody>
          <a:bodyPr rIns="0" anchor="b"/>
          <a:lstStyle>
            <a:lvl1pPr marL="0" indent="0">
              <a:spcBef>
                <a:spcPct val="0"/>
              </a:spcBef>
              <a:buFontTx/>
              <a:buNone/>
              <a:defRPr sz="1800" smtClean="0">
                <a:solidFill>
                  <a:schemeClr val="accent2"/>
                </a:solidFill>
              </a:defRPr>
            </a:lvl1pPr>
          </a:lstStyle>
          <a:p>
            <a:r>
              <a:rPr lang="en-US"/>
              <a:t>Click to edit Master subtitle style</a:t>
            </a:r>
            <a:endParaRPr lang="en-US" dirty="0"/>
          </a:p>
        </p:txBody>
      </p:sp>
      <p:sp>
        <p:nvSpPr>
          <p:cNvPr id="5" name="Line 13"/>
          <p:cNvSpPr>
            <a:spLocks noChangeShapeType="1"/>
          </p:cNvSpPr>
          <p:nvPr userDrawn="1"/>
        </p:nvSpPr>
        <p:spPr bwMode="auto">
          <a:xfrm>
            <a:off x="6269704" y="1571625"/>
            <a:ext cx="0" cy="1409700"/>
          </a:xfrm>
          <a:prstGeom prst="line">
            <a:avLst/>
          </a:prstGeom>
          <a:noFill/>
          <a:ln w="9525">
            <a:solidFill>
              <a:srgbClr val="9FA617"/>
            </a:solidFill>
            <a:round/>
            <a:headEnd/>
            <a:tailEnd/>
          </a:ln>
          <a:effectLst/>
        </p:spPr>
        <p:txBody>
          <a:bodyPr>
            <a:spAutoFit/>
          </a:bodyPr>
          <a:lstStyle/>
          <a:p>
            <a:endParaRPr lang="en-US" dirty="0">
              <a:solidFill>
                <a:srgbClr val="0098DB"/>
              </a:solidFill>
            </a:endParaRPr>
          </a:p>
        </p:txBody>
      </p:sp>
    </p:spTree>
    <p:extLst>
      <p:ext uri="{BB962C8B-B14F-4D97-AF65-F5344CB8AC3E}">
        <p14:creationId xmlns:p14="http://schemas.microsoft.com/office/powerpoint/2010/main" val="183878504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8400" y="453711"/>
            <a:ext cx="8520113" cy="300037"/>
          </a:xfrm>
        </p:spPr>
        <p:txBody>
          <a:bodyPr anchor="t" anchorCtr="0"/>
          <a:lstStyle>
            <a:lvl1pPr>
              <a:defRPr>
                <a:solidFill>
                  <a:schemeClr val="accent2"/>
                </a:solidFill>
              </a:defRPr>
            </a:lvl1pPr>
          </a:lstStyle>
          <a:p>
            <a:r>
              <a:rPr lang="en-US"/>
              <a:t>Click to edit Master title style</a:t>
            </a:r>
            <a:endParaRPr lang="en-US" dirty="0"/>
          </a:p>
        </p:txBody>
      </p:sp>
      <p:sp>
        <p:nvSpPr>
          <p:cNvPr id="3" name="Content Placeholder 2"/>
          <p:cNvSpPr>
            <a:spLocks noGrp="1"/>
          </p:cNvSpPr>
          <p:nvPr>
            <p:ph idx="1"/>
          </p:nvPr>
        </p:nvSpPr>
        <p:spPr>
          <a:xfrm>
            <a:off x="138400" y="1122709"/>
            <a:ext cx="8526463" cy="4525963"/>
          </a:xfrm>
        </p:spPr>
        <p:txBody>
          <a:bodyPr/>
          <a:lstStyle>
            <a:lvl1pPr>
              <a:spcBef>
                <a:spcPts val="1400"/>
              </a:spcBef>
              <a:defRPr/>
            </a:lvl1pPr>
            <a:lvl2pPr>
              <a:defRPr sz="1600"/>
            </a:lvl2pPr>
            <a:lvl3pPr>
              <a:buClr>
                <a:schemeClr val="accent2"/>
              </a:buClr>
              <a:buFont typeface="Arial" pitchFamily="34" charset="0"/>
              <a:buChar char="»"/>
              <a:defRPr sz="1400"/>
            </a:lvl3pPr>
            <a:lvl4pPr marL="1143000" indent="-171450">
              <a:buClr>
                <a:schemeClr val="accent2"/>
              </a:buClr>
              <a:defRPr sz="1200"/>
            </a:lvl4pPr>
            <a:lvl5pPr marL="1371600" indent="-107950">
              <a:spcBef>
                <a:spcPts val="0"/>
              </a:spcBef>
              <a:buClr>
                <a:schemeClr val="accent2"/>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081459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138400" y="453711"/>
            <a:ext cx="8520113" cy="300037"/>
          </a:xfrm>
        </p:spPr>
        <p:txBody>
          <a:bodyPr anchor="t" anchorCtr="0"/>
          <a:lstStyle>
            <a:lvl1pPr>
              <a:defRPr/>
            </a:lvl1pPr>
          </a:lstStyle>
          <a:p>
            <a:r>
              <a:rPr lang="en-US"/>
              <a:t>Click to edit Master title style</a:t>
            </a:r>
            <a:endParaRPr lang="en-US" dirty="0"/>
          </a:p>
        </p:txBody>
      </p:sp>
      <p:sp>
        <p:nvSpPr>
          <p:cNvPr id="4" name="Text Placeholder 3"/>
          <p:cNvSpPr>
            <a:spLocks noGrp="1"/>
          </p:cNvSpPr>
          <p:nvPr>
            <p:ph type="body" sz="quarter" idx="10"/>
          </p:nvPr>
        </p:nvSpPr>
        <p:spPr>
          <a:xfrm>
            <a:off x="3245370" y="2136631"/>
            <a:ext cx="4061893" cy="2908300"/>
          </a:xfrm>
        </p:spPr>
        <p:txBody>
          <a:bodyPr anchor="ctr" anchorCtr="0"/>
          <a:lstStyle>
            <a:lvl1pPr>
              <a:defRPr/>
            </a:lvl1pPr>
          </a:lstStyle>
          <a:p>
            <a:pPr lvl="0"/>
            <a:r>
              <a:rPr lang="en-US"/>
              <a:t>Click to edit Master text styles</a:t>
            </a:r>
          </a:p>
          <a:p>
            <a:pPr lvl="1"/>
            <a:r>
              <a:rPr lang="en-US"/>
              <a:t>Second level</a:t>
            </a:r>
          </a:p>
        </p:txBody>
      </p:sp>
      <p:cxnSp>
        <p:nvCxnSpPr>
          <p:cNvPr id="6" name="Straight Connector 5"/>
          <p:cNvCxnSpPr/>
          <p:nvPr userDrawn="1"/>
        </p:nvCxnSpPr>
        <p:spPr bwMode="auto">
          <a:xfrm rot="5400000">
            <a:off x="1537681" y="3589987"/>
            <a:ext cx="2952273" cy="1588"/>
          </a:xfrm>
          <a:prstGeom prst="line">
            <a:avLst/>
          </a:prstGeom>
          <a:noFill/>
          <a:ln w="19050" cap="flat" cmpd="sng" algn="ctr">
            <a:solidFill>
              <a:schemeClr val="bg2"/>
            </a:solidFill>
            <a:prstDash val="solid"/>
            <a:round/>
            <a:headEnd type="none" w="med" len="med"/>
            <a:tailEnd type="none" w="med" len="med"/>
          </a:ln>
          <a:effectLst/>
        </p:spPr>
      </p:cxnSp>
    </p:spTree>
    <p:extLst>
      <p:ext uri="{BB962C8B-B14F-4D97-AF65-F5344CB8AC3E}">
        <p14:creationId xmlns:p14="http://schemas.microsoft.com/office/powerpoint/2010/main" val="414633108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cxnSp>
        <p:nvCxnSpPr>
          <p:cNvPr id="6" name="Straight Connector 5"/>
          <p:cNvCxnSpPr/>
          <p:nvPr userDrawn="1"/>
        </p:nvCxnSpPr>
        <p:spPr bwMode="auto">
          <a:xfrm>
            <a:off x="733778" y="4413956"/>
            <a:ext cx="7721600" cy="1588"/>
          </a:xfrm>
          <a:prstGeom prst="line">
            <a:avLst/>
          </a:prstGeom>
          <a:noFill/>
          <a:ln w="9525">
            <a:solidFill>
              <a:srgbClr val="9FA617"/>
            </a:solidFill>
            <a:round/>
            <a:headEnd/>
            <a:tailEnd/>
          </a:ln>
          <a:effectLst/>
        </p:spPr>
      </p:cxnSp>
    </p:spTree>
    <p:extLst>
      <p:ext uri="{BB962C8B-B14F-4D97-AF65-F5344CB8AC3E}">
        <p14:creationId xmlns:p14="http://schemas.microsoft.com/office/powerpoint/2010/main" val="37125227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8400" y="453711"/>
            <a:ext cx="8520113" cy="300037"/>
          </a:xfrm>
        </p:spPr>
        <p:txBody>
          <a:bodyPr anchor="t" anchorCtr="0"/>
          <a:lstStyle/>
          <a:p>
            <a:r>
              <a:rPr lang="en-US"/>
              <a:t>Click to edit Master title style</a:t>
            </a:r>
            <a:endParaRPr lang="en-US" dirty="0"/>
          </a:p>
        </p:txBody>
      </p:sp>
      <p:sp>
        <p:nvSpPr>
          <p:cNvPr id="3" name="Content Placeholder 2"/>
          <p:cNvSpPr>
            <a:spLocks noGrp="1"/>
          </p:cNvSpPr>
          <p:nvPr>
            <p:ph sz="half" idx="1"/>
          </p:nvPr>
        </p:nvSpPr>
        <p:spPr>
          <a:xfrm>
            <a:off x="136949" y="1122282"/>
            <a:ext cx="4186238" cy="4525963"/>
          </a:xfrm>
        </p:spPr>
        <p:txBody>
          <a:bodyPr/>
          <a:lstStyle>
            <a:lvl1pPr>
              <a:defRPr sz="2000"/>
            </a:lvl1pPr>
            <a:lvl2pPr>
              <a:defRPr sz="1600"/>
            </a:lvl2pPr>
            <a:lvl3pPr>
              <a:defRPr sz="1400"/>
            </a:lvl3pPr>
            <a:lvl4pPr>
              <a:buClr>
                <a:schemeClr val="accent2"/>
              </a:buClr>
              <a:defRPr sz="1200"/>
            </a:lvl4pPr>
            <a:lvl5pPr>
              <a:buClr>
                <a:schemeClr val="accent2"/>
              </a:buCl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32588" y="1122282"/>
            <a:ext cx="4187825" cy="4525963"/>
          </a:xfrm>
        </p:spPr>
        <p:txBody>
          <a:bodyPr/>
          <a:lstStyle>
            <a:lvl1pPr>
              <a:defRPr sz="2000"/>
            </a:lvl1pPr>
            <a:lvl2pPr>
              <a:defRPr sz="1800"/>
            </a:lvl2pPr>
            <a:lvl3pPr>
              <a:defRPr sz="1600"/>
            </a:lvl3pPr>
            <a:lvl4pPr>
              <a:buClr>
                <a:schemeClr val="accent2"/>
              </a:buClr>
              <a:defRPr sz="1600"/>
            </a:lvl4pPr>
            <a:lvl5pPr>
              <a:buClr>
                <a:schemeClr val="accent2"/>
              </a:buCl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79842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4785" y="454412"/>
            <a:ext cx="8229600" cy="509587"/>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1573" y="869304"/>
            <a:ext cx="4040188" cy="639762"/>
          </a:xfrm>
        </p:spPr>
        <p:txBody>
          <a:bodyPr anchor="b"/>
          <a:lstStyle>
            <a:lvl1pPr marL="0" indent="0">
              <a:buNone/>
              <a:defRPr sz="20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1573" y="1543673"/>
            <a:ext cx="4040188" cy="4738307"/>
          </a:xfrm>
        </p:spPr>
        <p:txBody>
          <a:bodyPr/>
          <a:lstStyle>
            <a:lvl1pPr>
              <a:defRPr sz="2000"/>
            </a:lvl1pPr>
            <a:lvl2pPr>
              <a:defRPr sz="1600"/>
            </a:lvl2pPr>
            <a:lvl3pPr>
              <a:defRPr sz="1400"/>
            </a:lvl3pPr>
            <a:lvl4pPr>
              <a:buClr>
                <a:schemeClr val="accent2"/>
              </a:buClr>
              <a:defRPr sz="1200"/>
            </a:lvl4pPr>
            <a:lvl5pPr>
              <a:buClr>
                <a:schemeClr val="accent2"/>
              </a:buCl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32600" y="869304"/>
            <a:ext cx="4041775" cy="639762"/>
          </a:xfrm>
        </p:spPr>
        <p:txBody>
          <a:bodyPr anchor="b"/>
          <a:lstStyle>
            <a:lvl1pPr marL="0" indent="0">
              <a:buNone/>
              <a:defRPr sz="20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32600" y="1543673"/>
            <a:ext cx="4041775" cy="4738307"/>
          </a:xfrm>
        </p:spPr>
        <p:txBody>
          <a:bodyPr/>
          <a:lstStyle>
            <a:lvl1pPr>
              <a:defRPr sz="2000"/>
            </a:lvl1pPr>
            <a:lvl2pPr>
              <a:defRPr sz="1600"/>
            </a:lvl2pPr>
            <a:lvl3pPr>
              <a:defRPr sz="1400"/>
            </a:lvl3pPr>
            <a:lvl4pPr>
              <a:buClr>
                <a:schemeClr val="accent2"/>
              </a:buClr>
              <a:defRPr sz="1200"/>
            </a:lvl4pPr>
            <a:lvl5pPr>
              <a:buClr>
                <a:schemeClr val="accent2"/>
              </a:buCl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20435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138400" y="453711"/>
            <a:ext cx="8520113" cy="300037"/>
          </a:xfrm>
        </p:spPr>
        <p:txBody>
          <a:bodyPr anchor="t" anchorCtr="0"/>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245370" y="2136631"/>
            <a:ext cx="4061893" cy="2908300"/>
          </a:xfrm>
        </p:spPr>
        <p:txBody>
          <a:bodyPr anchor="ctr" anchorCtr="0"/>
          <a:lstStyle>
            <a:lvl1pPr>
              <a:defRPr/>
            </a:lvl1pPr>
          </a:lstStyle>
          <a:p>
            <a:pPr lvl="0"/>
            <a:r>
              <a:rPr lang="en-US"/>
              <a:t>Click to edit Master text styles</a:t>
            </a:r>
          </a:p>
          <a:p>
            <a:pPr lvl="1"/>
            <a:r>
              <a:rPr lang="en-US"/>
              <a:t>Second level</a:t>
            </a:r>
          </a:p>
        </p:txBody>
      </p:sp>
      <p:cxnSp>
        <p:nvCxnSpPr>
          <p:cNvPr id="6" name="Straight Connector 5"/>
          <p:cNvCxnSpPr/>
          <p:nvPr userDrawn="1"/>
        </p:nvCxnSpPr>
        <p:spPr bwMode="auto">
          <a:xfrm rot="5400000">
            <a:off x="1537681" y="3589987"/>
            <a:ext cx="2952273" cy="1588"/>
          </a:xfrm>
          <a:prstGeom prst="line">
            <a:avLst/>
          </a:prstGeom>
          <a:noFill/>
          <a:ln w="19050" cap="flat" cmpd="sng" algn="ctr">
            <a:solidFill>
              <a:schemeClr val="bg2"/>
            </a:solidFill>
            <a:prstDash val="solid"/>
            <a:round/>
            <a:headEnd type="none" w="med" len="med"/>
            <a:tailEnd type="none" w="med" len="med"/>
          </a:ln>
          <a:effectLst/>
        </p:spPr>
      </p:cxn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8520113" cy="300037"/>
          </a:xfrm>
        </p:spPr>
        <p:txBody>
          <a:bodyPr/>
          <a:lstStyle>
            <a:lvl1pPr>
              <a:defRPr>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4888541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2871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381" y="53351"/>
            <a:ext cx="3513785" cy="1162050"/>
          </a:xfrm>
        </p:spPr>
        <p:txBody>
          <a:bodyPr anchor="b"/>
          <a:lstStyle>
            <a:lvl1pPr algn="l">
              <a:defRPr sz="2200" b="1"/>
            </a:lvl1pPr>
          </a:lstStyle>
          <a:p>
            <a:r>
              <a:rPr lang="en-US"/>
              <a:t>Click to edit Master title style</a:t>
            </a:r>
            <a:endParaRPr lang="en-US" dirty="0"/>
          </a:p>
        </p:txBody>
      </p:sp>
      <p:sp>
        <p:nvSpPr>
          <p:cNvPr id="3" name="Content Placeholder 2"/>
          <p:cNvSpPr>
            <a:spLocks noGrp="1"/>
          </p:cNvSpPr>
          <p:nvPr>
            <p:ph idx="1"/>
          </p:nvPr>
        </p:nvSpPr>
        <p:spPr>
          <a:xfrm>
            <a:off x="4140819" y="1195603"/>
            <a:ext cx="4344105" cy="4681185"/>
          </a:xfrm>
        </p:spPr>
        <p:txBody>
          <a:bodyPr/>
          <a:lstStyle>
            <a:lvl1pPr>
              <a:defRPr sz="2000"/>
            </a:lvl1pPr>
            <a:lvl2pPr>
              <a:defRPr sz="1600"/>
            </a:lvl2pPr>
            <a:lvl3pPr>
              <a:defRPr sz="1400"/>
            </a:lvl3pPr>
            <a:lvl4pPr>
              <a:defRPr sz="1200"/>
            </a:lvl4pPr>
            <a:lvl5pPr>
              <a:defRPr sz="11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6381" y="1170857"/>
            <a:ext cx="352865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3952767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36755" y="452753"/>
            <a:ext cx="8520113" cy="300037"/>
          </a:xfrm>
        </p:spPr>
        <p:txBody>
          <a:bodyPr/>
          <a:lstStyle/>
          <a:p>
            <a:r>
              <a:rPr lang="en-US"/>
              <a:t>Click to edit Master title style</a:t>
            </a:r>
            <a:endParaRPr lang="en-US" dirty="0"/>
          </a:p>
        </p:txBody>
      </p:sp>
      <p:sp>
        <p:nvSpPr>
          <p:cNvPr id="3" name="Table Placeholder 2"/>
          <p:cNvSpPr>
            <a:spLocks noGrp="1"/>
          </p:cNvSpPr>
          <p:nvPr>
            <p:ph type="tbl" idx="1"/>
          </p:nvPr>
        </p:nvSpPr>
        <p:spPr>
          <a:xfrm>
            <a:off x="129575" y="851790"/>
            <a:ext cx="8506713" cy="4525963"/>
          </a:xfrm>
        </p:spPr>
        <p:txBody>
          <a:bodyPr/>
          <a:lstStyle/>
          <a:p>
            <a:pPr lvl="0"/>
            <a:r>
              <a:rPr lang="en-US" noProof="0" dirty="0"/>
              <a:t>Click icon to add table</a:t>
            </a:r>
          </a:p>
        </p:txBody>
      </p:sp>
    </p:spTree>
    <p:extLst>
      <p:ext uri="{BB962C8B-B14F-4D97-AF65-F5344CB8AC3E}">
        <p14:creationId xmlns:p14="http://schemas.microsoft.com/office/powerpoint/2010/main" val="2780826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927" y="452227"/>
            <a:ext cx="8520113" cy="300037"/>
          </a:xfrm>
        </p:spPr>
        <p:txBody>
          <a:bodyPr/>
          <a:lstStyle/>
          <a:p>
            <a:r>
              <a:rPr lang="en-US"/>
              <a:t>Click to edit Master title style</a:t>
            </a:r>
            <a:endParaRPr lang="en-US" dirty="0"/>
          </a:p>
        </p:txBody>
      </p:sp>
      <p:sp>
        <p:nvSpPr>
          <p:cNvPr id="3" name="Text Placeholder 2"/>
          <p:cNvSpPr>
            <a:spLocks noGrp="1"/>
          </p:cNvSpPr>
          <p:nvPr>
            <p:ph type="body" sz="half" idx="1"/>
          </p:nvPr>
        </p:nvSpPr>
        <p:spPr>
          <a:xfrm>
            <a:off x="137009" y="1119414"/>
            <a:ext cx="4186238"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32588" y="1119414"/>
            <a:ext cx="4187825"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33662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2800" b="1"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2"/>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cxnSp>
        <p:nvCxnSpPr>
          <p:cNvPr id="6" name="Straight Connector 5"/>
          <p:cNvCxnSpPr/>
          <p:nvPr userDrawn="1"/>
        </p:nvCxnSpPr>
        <p:spPr bwMode="auto">
          <a:xfrm>
            <a:off x="733778" y="4413956"/>
            <a:ext cx="7721600" cy="1588"/>
          </a:xfrm>
          <a:prstGeom prst="line">
            <a:avLst/>
          </a:prstGeom>
          <a:noFill/>
          <a:ln w="9525">
            <a:solidFill>
              <a:srgbClr val="9FA617"/>
            </a:solidFill>
            <a:round/>
            <a:headEnd/>
            <a:tailEnd/>
          </a:ln>
          <a:effectLst/>
        </p:spPr>
      </p:cxn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8400" y="453711"/>
            <a:ext cx="8520113" cy="300037"/>
          </a:xfrm>
        </p:spPr>
        <p:txBody>
          <a:bodyPr anchor="t" anchorCtr="0"/>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6949" y="1122282"/>
            <a:ext cx="4186238" cy="5071349"/>
          </a:xfrm>
        </p:spPr>
        <p:txBody>
          <a:bodyPr/>
          <a:lstStyle>
            <a:lvl1pPr>
              <a:defRPr sz="2000"/>
            </a:lvl1pPr>
            <a:lvl2pPr>
              <a:defRPr sz="1600"/>
            </a:lvl2pPr>
            <a:lvl3pPr>
              <a:defRPr sz="1400"/>
            </a:lvl3pPr>
            <a:lvl4pPr>
              <a:buClr>
                <a:schemeClr val="accent2"/>
              </a:buClr>
              <a:defRPr sz="1200"/>
            </a:lvl4pPr>
            <a:lvl5pPr>
              <a:buClr>
                <a:schemeClr val="accent2"/>
              </a:buClr>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32588" y="1122282"/>
            <a:ext cx="4187825" cy="5071349"/>
          </a:xfrm>
        </p:spPr>
        <p:txBody>
          <a:bodyPr/>
          <a:lstStyle>
            <a:lvl1pPr>
              <a:defRPr sz="2000"/>
            </a:lvl1pPr>
            <a:lvl2pPr>
              <a:defRPr sz="1800"/>
            </a:lvl2pPr>
            <a:lvl3pPr>
              <a:defRPr sz="1600"/>
            </a:lvl3pPr>
            <a:lvl4pPr>
              <a:buClr>
                <a:schemeClr val="accent2"/>
              </a:buClr>
              <a:defRPr sz="1600"/>
            </a:lvl4pPr>
            <a:lvl5pPr>
              <a:buClr>
                <a:schemeClr val="accent2"/>
              </a:buCl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4785" y="454412"/>
            <a:ext cx="8229600" cy="509587"/>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41573" y="876448"/>
            <a:ext cx="4040188" cy="639762"/>
          </a:xfrm>
        </p:spPr>
        <p:txBody>
          <a:bodyPr anchor="b"/>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1573" y="1543673"/>
            <a:ext cx="4040188" cy="4738307"/>
          </a:xfrm>
        </p:spPr>
        <p:txBody>
          <a:bodyPr/>
          <a:lstStyle>
            <a:lvl1pPr>
              <a:defRPr sz="1800"/>
            </a:lvl1pPr>
            <a:lvl2pPr>
              <a:defRPr sz="1400"/>
            </a:lvl2pPr>
            <a:lvl3pPr>
              <a:defRPr sz="1200"/>
            </a:lvl3pPr>
            <a:lvl4pPr>
              <a:buClr>
                <a:schemeClr val="accent2"/>
              </a:buClr>
              <a:defRPr sz="1100"/>
            </a:lvl4pPr>
            <a:lvl5pPr>
              <a:buClr>
                <a:schemeClr val="accent2"/>
              </a:buClr>
              <a:defRPr sz="105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32600" y="876448"/>
            <a:ext cx="4041775" cy="639762"/>
          </a:xfrm>
        </p:spPr>
        <p:txBody>
          <a:bodyPr anchor="b"/>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32600" y="1543673"/>
            <a:ext cx="4041775" cy="4738307"/>
          </a:xfrm>
        </p:spPr>
        <p:txBody>
          <a:bodyPr/>
          <a:lstStyle>
            <a:lvl1pPr>
              <a:defRPr sz="1800"/>
            </a:lvl1pPr>
            <a:lvl2pPr>
              <a:defRPr sz="1400"/>
            </a:lvl2pPr>
            <a:lvl3pPr>
              <a:defRPr sz="1200"/>
            </a:lvl3pPr>
            <a:lvl4pPr>
              <a:buClr>
                <a:schemeClr val="accent2"/>
              </a:buClr>
              <a:defRPr sz="1100"/>
            </a:lvl4pPr>
            <a:lvl5pPr>
              <a:buClr>
                <a:schemeClr val="accent2"/>
              </a:buClr>
              <a:defRPr sz="105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8520113" cy="300037"/>
          </a:xfrm>
        </p:spPr>
        <p:txBody>
          <a:bodyPr/>
          <a:lstStyle>
            <a:lvl1pPr>
              <a:defRPr>
                <a:solidFill>
                  <a:schemeClr val="accent2"/>
                </a:solidFill>
              </a:defRPr>
            </a:lvl1pPr>
          </a:lstStyle>
          <a:p>
            <a:r>
              <a:rPr lang="en-US"/>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36755" y="452753"/>
            <a:ext cx="8520113" cy="300037"/>
          </a:xfrm>
        </p:spPr>
        <p:txBody>
          <a:bodyPr/>
          <a:lstStyle/>
          <a:p>
            <a:r>
              <a:rPr lang="en-US"/>
              <a:t>Click to edit Master title style</a:t>
            </a:r>
            <a:endParaRPr lang="en-US" dirty="0"/>
          </a:p>
        </p:txBody>
      </p:sp>
      <p:sp>
        <p:nvSpPr>
          <p:cNvPr id="3" name="Table Placeholder 2"/>
          <p:cNvSpPr>
            <a:spLocks noGrp="1"/>
          </p:cNvSpPr>
          <p:nvPr>
            <p:ph type="tbl" idx="1"/>
          </p:nvPr>
        </p:nvSpPr>
        <p:spPr>
          <a:xfrm>
            <a:off x="129575" y="851790"/>
            <a:ext cx="8506713" cy="4525963"/>
          </a:xfrm>
        </p:spPr>
        <p:txBody>
          <a:bodyPr/>
          <a:lstStyle/>
          <a:p>
            <a:pPr lvl="0"/>
            <a:r>
              <a:rPr lang="en-US" noProof="0" dirty="0"/>
              <a:t>Click icon to add table</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4.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138400" y="1117600"/>
            <a:ext cx="8526463" cy="498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7" name="Rectangle 3"/>
          <p:cNvSpPr>
            <a:spLocks noGrp="1" noChangeArrowheads="1"/>
          </p:cNvSpPr>
          <p:nvPr>
            <p:ph type="title"/>
          </p:nvPr>
        </p:nvSpPr>
        <p:spPr bwMode="auto">
          <a:xfrm>
            <a:off x="138400" y="453711"/>
            <a:ext cx="8802400" cy="3749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endParaRPr lang="en-US" dirty="0"/>
          </a:p>
        </p:txBody>
      </p:sp>
      <p:sp>
        <p:nvSpPr>
          <p:cNvPr id="312326" name="Text Box 6"/>
          <p:cNvSpPr txBox="1">
            <a:spLocks noChangeArrowheads="1"/>
          </p:cNvSpPr>
          <p:nvPr/>
        </p:nvSpPr>
        <p:spPr bwMode="auto">
          <a:xfrm rot="16200000">
            <a:off x="8903107" y="6687552"/>
            <a:ext cx="276999" cy="186910"/>
          </a:xfrm>
          <a:prstGeom prst="rect">
            <a:avLst/>
          </a:prstGeom>
          <a:noFill/>
          <a:ln w="9525">
            <a:noFill/>
            <a:miter lim="800000"/>
            <a:headEnd/>
            <a:tailEnd/>
          </a:ln>
          <a:effectLst/>
        </p:spPr>
        <p:txBody>
          <a:bodyPr vert="eaVert" wrap="none">
            <a:spAutoFit/>
          </a:bodyPr>
          <a:lstStyle/>
          <a:p>
            <a:pPr algn="r">
              <a:spcBef>
                <a:spcPct val="0"/>
              </a:spcBef>
              <a:defRPr/>
            </a:pPr>
            <a:fld id="{2E4B0D29-41F4-47EF-8315-7A4397EF9799}" type="slidenum">
              <a:rPr lang="en-GB" sz="600">
                <a:solidFill>
                  <a:schemeClr val="bg1"/>
                </a:solidFill>
              </a:rPr>
              <a:pPr algn="r">
                <a:spcBef>
                  <a:spcPct val="0"/>
                </a:spcBef>
                <a:defRPr/>
              </a:pPr>
              <a:t>‹#›</a:t>
            </a:fld>
            <a:endParaRPr lang="en-GB" sz="600" dirty="0">
              <a:solidFill>
                <a:schemeClr val="bg1"/>
              </a:solidFill>
            </a:endParaRPr>
          </a:p>
        </p:txBody>
      </p:sp>
      <p:sp>
        <p:nvSpPr>
          <p:cNvPr id="5" name="TextBox 4"/>
          <p:cNvSpPr txBox="1"/>
          <p:nvPr/>
        </p:nvSpPr>
        <p:spPr>
          <a:xfrm>
            <a:off x="136660" y="6579028"/>
            <a:ext cx="3888059" cy="174470"/>
          </a:xfrm>
          <a:prstGeom prst="rect">
            <a:avLst/>
          </a:prstGeom>
          <a:noFill/>
        </p:spPr>
        <p:txBody>
          <a:bodyPr wrap="none" rtlCol="0">
            <a:noAutofit/>
          </a:bodyPr>
          <a:lstStyle/>
          <a:p>
            <a:pPr algn="l"/>
            <a:r>
              <a:rPr lang="en-US" sz="550" dirty="0">
                <a:solidFill>
                  <a:schemeClr val="bg1"/>
                </a:solidFill>
              </a:rPr>
              <a:t>Copyright 2013 Manhattan Associates, Incorporated. Strictly</a:t>
            </a:r>
            <a:r>
              <a:rPr lang="en-US" sz="550" baseline="0" dirty="0">
                <a:solidFill>
                  <a:schemeClr val="bg1"/>
                </a:solidFill>
              </a:rPr>
              <a:t> Confidential. Not for Distribution.</a:t>
            </a:r>
            <a:endParaRPr lang="en-US" sz="55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8" r:id="rId1"/>
    <p:sldLayoutId id="2147483680" r:id="rId2"/>
    <p:sldLayoutId id="2147483681" r:id="rId3"/>
    <p:sldLayoutId id="2147483679" r:id="rId4"/>
    <p:sldLayoutId id="2147483678" r:id="rId5"/>
    <p:sldLayoutId id="2147483677" r:id="rId6"/>
    <p:sldLayoutId id="2147483676" r:id="rId7"/>
    <p:sldLayoutId id="2147483675" r:id="rId8"/>
    <p:sldLayoutId id="2147483670" r:id="rId9"/>
    <p:sldLayoutId id="2147483669" r:id="rId10"/>
    <p:sldLayoutId id="2147483709" r:id="rId11"/>
  </p:sldLayoutIdLst>
  <p:transition>
    <p:fade/>
  </p:transition>
  <p:txStyles>
    <p:titleStyle>
      <a:lvl1pPr algn="l" rtl="0" eaLnBrk="1" fontAlgn="base" hangingPunct="1">
        <a:spcBef>
          <a:spcPct val="0"/>
        </a:spcBef>
        <a:spcAft>
          <a:spcPct val="0"/>
        </a:spcAft>
        <a:defRPr sz="2200" b="1">
          <a:solidFill>
            <a:schemeClr val="accent2"/>
          </a:solidFill>
          <a:latin typeface="+mj-lt"/>
          <a:ea typeface="+mj-ea"/>
          <a:cs typeface="+mj-cs"/>
        </a:defRPr>
      </a:lvl1pPr>
      <a:lvl2pPr algn="l" rtl="0" eaLnBrk="1" fontAlgn="base" hangingPunct="1">
        <a:spcBef>
          <a:spcPct val="0"/>
        </a:spcBef>
        <a:spcAft>
          <a:spcPct val="0"/>
        </a:spcAft>
        <a:defRPr sz="2200">
          <a:solidFill>
            <a:srgbClr val="9FA617"/>
          </a:solidFill>
          <a:latin typeface="Arial" charset="0"/>
        </a:defRPr>
      </a:lvl2pPr>
      <a:lvl3pPr algn="l" rtl="0" eaLnBrk="1" fontAlgn="base" hangingPunct="1">
        <a:spcBef>
          <a:spcPct val="0"/>
        </a:spcBef>
        <a:spcAft>
          <a:spcPct val="0"/>
        </a:spcAft>
        <a:defRPr sz="2200">
          <a:solidFill>
            <a:srgbClr val="9FA617"/>
          </a:solidFill>
          <a:latin typeface="Arial" charset="0"/>
        </a:defRPr>
      </a:lvl3pPr>
      <a:lvl4pPr algn="l" rtl="0" eaLnBrk="1" fontAlgn="base" hangingPunct="1">
        <a:spcBef>
          <a:spcPct val="0"/>
        </a:spcBef>
        <a:spcAft>
          <a:spcPct val="0"/>
        </a:spcAft>
        <a:defRPr sz="2200">
          <a:solidFill>
            <a:srgbClr val="9FA617"/>
          </a:solidFill>
          <a:latin typeface="Arial" charset="0"/>
        </a:defRPr>
      </a:lvl4pPr>
      <a:lvl5pPr algn="l" rtl="0" eaLnBrk="1" fontAlgn="base" hangingPunct="1">
        <a:spcBef>
          <a:spcPct val="0"/>
        </a:spcBef>
        <a:spcAft>
          <a:spcPct val="0"/>
        </a:spcAft>
        <a:defRPr sz="2200">
          <a:solidFill>
            <a:srgbClr val="9FA617"/>
          </a:solidFill>
          <a:latin typeface="Arial" charset="0"/>
        </a:defRPr>
      </a:lvl5pPr>
      <a:lvl6pPr marL="457200" algn="r" rtl="0" eaLnBrk="1" fontAlgn="base" hangingPunct="1">
        <a:spcBef>
          <a:spcPct val="0"/>
        </a:spcBef>
        <a:spcAft>
          <a:spcPct val="0"/>
        </a:spcAft>
        <a:defRPr sz="2200">
          <a:solidFill>
            <a:schemeClr val="bg1"/>
          </a:solidFill>
          <a:latin typeface="Arial" charset="0"/>
        </a:defRPr>
      </a:lvl6pPr>
      <a:lvl7pPr marL="914400" algn="r" rtl="0" eaLnBrk="1" fontAlgn="base" hangingPunct="1">
        <a:spcBef>
          <a:spcPct val="0"/>
        </a:spcBef>
        <a:spcAft>
          <a:spcPct val="0"/>
        </a:spcAft>
        <a:defRPr sz="2200">
          <a:solidFill>
            <a:schemeClr val="bg1"/>
          </a:solidFill>
          <a:latin typeface="Arial" charset="0"/>
        </a:defRPr>
      </a:lvl7pPr>
      <a:lvl8pPr marL="1371600" algn="r" rtl="0" eaLnBrk="1" fontAlgn="base" hangingPunct="1">
        <a:spcBef>
          <a:spcPct val="0"/>
        </a:spcBef>
        <a:spcAft>
          <a:spcPct val="0"/>
        </a:spcAft>
        <a:defRPr sz="2200">
          <a:solidFill>
            <a:schemeClr val="bg1"/>
          </a:solidFill>
          <a:latin typeface="Arial" charset="0"/>
        </a:defRPr>
      </a:lvl8pPr>
      <a:lvl9pPr marL="1828800" algn="r" rtl="0" eaLnBrk="1" fontAlgn="base" hangingPunct="1">
        <a:spcBef>
          <a:spcPct val="0"/>
        </a:spcBef>
        <a:spcAft>
          <a:spcPct val="0"/>
        </a:spcAft>
        <a:defRPr sz="2200">
          <a:solidFill>
            <a:schemeClr val="bg1"/>
          </a:solidFill>
          <a:latin typeface="Arial" charset="0"/>
        </a:defRPr>
      </a:lvl9pPr>
    </p:titleStyle>
    <p:bodyStyle>
      <a:lvl1pPr marL="176213" indent="-176213" algn="l" rtl="0" eaLnBrk="1" fontAlgn="base" hangingPunct="1">
        <a:spcBef>
          <a:spcPts val="1400"/>
        </a:spcBef>
        <a:spcAft>
          <a:spcPct val="0"/>
        </a:spcAft>
        <a:buClr>
          <a:srgbClr val="005195"/>
        </a:buClr>
        <a:buChar char="•"/>
        <a:defRPr sz="2000">
          <a:solidFill>
            <a:schemeClr val="tx1"/>
          </a:solidFill>
          <a:latin typeface="+mn-lt"/>
          <a:ea typeface="+mn-ea"/>
          <a:cs typeface="+mn-cs"/>
        </a:defRPr>
      </a:lvl1pPr>
      <a:lvl2pPr marL="519113" indent="-201613" algn="l" rtl="0" eaLnBrk="1" fontAlgn="base" hangingPunct="1">
        <a:spcBef>
          <a:spcPct val="0"/>
        </a:spcBef>
        <a:spcAft>
          <a:spcPct val="0"/>
        </a:spcAft>
        <a:buClr>
          <a:srgbClr val="005195"/>
        </a:buClr>
        <a:buChar char="–"/>
        <a:defRPr sz="1600">
          <a:solidFill>
            <a:schemeClr val="tx1"/>
          </a:solidFill>
          <a:latin typeface="+mn-lt"/>
        </a:defRPr>
      </a:lvl2pPr>
      <a:lvl3pPr marL="803275" indent="-141288" algn="l" rtl="0" eaLnBrk="1" fontAlgn="base" hangingPunct="1">
        <a:spcBef>
          <a:spcPct val="0"/>
        </a:spcBef>
        <a:spcAft>
          <a:spcPct val="0"/>
        </a:spcAft>
        <a:buClr>
          <a:srgbClr val="005195"/>
        </a:buClr>
        <a:buFont typeface="Arial" charset="0"/>
        <a:buChar char="»"/>
        <a:defRPr sz="1400">
          <a:solidFill>
            <a:schemeClr val="tx1"/>
          </a:solidFill>
          <a:latin typeface="+mn-lt"/>
        </a:defRPr>
      </a:lvl3pPr>
      <a:lvl4pPr marL="1143000" indent="-171450" algn="l" rtl="0" eaLnBrk="1" fontAlgn="base" hangingPunct="1">
        <a:spcBef>
          <a:spcPts val="0"/>
        </a:spcBef>
        <a:spcAft>
          <a:spcPct val="0"/>
        </a:spcAft>
        <a:buClr>
          <a:srgbClr val="005195"/>
        </a:buClr>
        <a:buChar char="–"/>
        <a:defRPr sz="1200" baseline="0">
          <a:solidFill>
            <a:schemeClr val="tx1"/>
          </a:solidFill>
          <a:latin typeface="+mn-lt"/>
        </a:defRPr>
      </a:lvl4pPr>
      <a:lvl5pPr marL="1371600" indent="-111125" algn="l" rtl="0" eaLnBrk="1" fontAlgn="base" hangingPunct="1">
        <a:spcBef>
          <a:spcPts val="0"/>
        </a:spcBef>
        <a:spcAft>
          <a:spcPct val="0"/>
        </a:spcAft>
        <a:buClr>
          <a:srgbClr val="005195"/>
        </a:buClr>
        <a:buChar char="»"/>
        <a:defRPr sz="11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0">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138400" y="1117600"/>
            <a:ext cx="8526463" cy="498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7" name="Rectangle 3"/>
          <p:cNvSpPr>
            <a:spLocks noGrp="1" noChangeArrowheads="1"/>
          </p:cNvSpPr>
          <p:nvPr>
            <p:ph type="title"/>
          </p:nvPr>
        </p:nvSpPr>
        <p:spPr bwMode="auto">
          <a:xfrm>
            <a:off x="138400" y="519263"/>
            <a:ext cx="8802400" cy="4026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dirty="0"/>
              <a:t>Click to edit Master title style</a:t>
            </a:r>
          </a:p>
        </p:txBody>
      </p:sp>
      <p:sp>
        <p:nvSpPr>
          <p:cNvPr id="312326" name="Text Box 6"/>
          <p:cNvSpPr txBox="1">
            <a:spLocks noChangeArrowheads="1"/>
          </p:cNvSpPr>
          <p:nvPr/>
        </p:nvSpPr>
        <p:spPr bwMode="auto">
          <a:xfrm rot="16200000">
            <a:off x="8903107" y="6687552"/>
            <a:ext cx="276999" cy="186910"/>
          </a:xfrm>
          <a:prstGeom prst="rect">
            <a:avLst/>
          </a:prstGeom>
          <a:noFill/>
          <a:ln w="9525">
            <a:noFill/>
            <a:miter lim="800000"/>
            <a:headEnd/>
            <a:tailEnd/>
          </a:ln>
          <a:effectLst/>
        </p:spPr>
        <p:txBody>
          <a:bodyPr vert="eaVert" wrap="none">
            <a:spAutoFit/>
          </a:bodyPr>
          <a:lstStyle/>
          <a:p>
            <a:pPr algn="r">
              <a:spcBef>
                <a:spcPct val="0"/>
              </a:spcBef>
              <a:defRPr/>
            </a:pPr>
            <a:fld id="{2E4B0D29-41F4-47EF-8315-7A4397EF9799}" type="slidenum">
              <a:rPr lang="en-GB" sz="600">
                <a:solidFill>
                  <a:srgbClr val="FFFFFF"/>
                </a:solidFill>
              </a:rPr>
              <a:pPr algn="r">
                <a:spcBef>
                  <a:spcPct val="0"/>
                </a:spcBef>
                <a:defRPr/>
              </a:pPr>
              <a:t>‹#›</a:t>
            </a:fld>
            <a:endParaRPr lang="en-GB" sz="600" dirty="0">
              <a:solidFill>
                <a:srgbClr val="FFFFFF"/>
              </a:solidFill>
            </a:endParaRPr>
          </a:p>
        </p:txBody>
      </p:sp>
      <p:sp>
        <p:nvSpPr>
          <p:cNvPr id="5" name="TextBox 4"/>
          <p:cNvSpPr txBox="1"/>
          <p:nvPr/>
        </p:nvSpPr>
        <p:spPr>
          <a:xfrm>
            <a:off x="136660" y="6579028"/>
            <a:ext cx="3888059" cy="174470"/>
          </a:xfrm>
          <a:prstGeom prst="rect">
            <a:avLst/>
          </a:prstGeom>
          <a:noFill/>
        </p:spPr>
        <p:txBody>
          <a:bodyPr wrap="none" rtlCol="0">
            <a:noAutofit/>
          </a:bodyPr>
          <a:lstStyle/>
          <a:p>
            <a:pPr algn="l"/>
            <a:r>
              <a:rPr lang="en-US" sz="550" dirty="0">
                <a:solidFill>
                  <a:srgbClr val="FFFFFF"/>
                </a:solidFill>
              </a:rPr>
              <a:t>Copyright 2013 Manhattan Associates, Incorporated. Strictly Confidential. Not for Distribution.</a:t>
            </a:r>
          </a:p>
        </p:txBody>
      </p:sp>
    </p:spTree>
    <p:extLst>
      <p:ext uri="{BB962C8B-B14F-4D97-AF65-F5344CB8AC3E}">
        <p14:creationId xmlns:p14="http://schemas.microsoft.com/office/powerpoint/2010/main" val="398902516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ransition>
    <p:fade/>
  </p:transition>
  <p:txStyles>
    <p:titleStyle>
      <a:lvl1pPr algn="l" rtl="0" eaLnBrk="1" fontAlgn="base" hangingPunct="1">
        <a:lnSpc>
          <a:spcPct val="90000"/>
        </a:lnSpc>
        <a:spcBef>
          <a:spcPct val="0"/>
        </a:spcBef>
        <a:spcAft>
          <a:spcPct val="0"/>
        </a:spcAft>
        <a:defRPr sz="2200" b="1">
          <a:solidFill>
            <a:schemeClr val="accent2"/>
          </a:solidFill>
          <a:latin typeface="+mj-lt"/>
          <a:ea typeface="+mj-ea"/>
          <a:cs typeface="+mj-cs"/>
        </a:defRPr>
      </a:lvl1pPr>
      <a:lvl2pPr algn="l" rtl="0" eaLnBrk="1" fontAlgn="base" hangingPunct="1">
        <a:spcBef>
          <a:spcPct val="0"/>
        </a:spcBef>
        <a:spcAft>
          <a:spcPct val="0"/>
        </a:spcAft>
        <a:defRPr sz="2200">
          <a:solidFill>
            <a:srgbClr val="9FA617"/>
          </a:solidFill>
          <a:latin typeface="Arial" charset="0"/>
        </a:defRPr>
      </a:lvl2pPr>
      <a:lvl3pPr algn="l" rtl="0" eaLnBrk="1" fontAlgn="base" hangingPunct="1">
        <a:spcBef>
          <a:spcPct val="0"/>
        </a:spcBef>
        <a:spcAft>
          <a:spcPct val="0"/>
        </a:spcAft>
        <a:defRPr sz="2200">
          <a:solidFill>
            <a:srgbClr val="9FA617"/>
          </a:solidFill>
          <a:latin typeface="Arial" charset="0"/>
        </a:defRPr>
      </a:lvl3pPr>
      <a:lvl4pPr algn="l" rtl="0" eaLnBrk="1" fontAlgn="base" hangingPunct="1">
        <a:spcBef>
          <a:spcPct val="0"/>
        </a:spcBef>
        <a:spcAft>
          <a:spcPct val="0"/>
        </a:spcAft>
        <a:defRPr sz="2200">
          <a:solidFill>
            <a:srgbClr val="9FA617"/>
          </a:solidFill>
          <a:latin typeface="Arial" charset="0"/>
        </a:defRPr>
      </a:lvl4pPr>
      <a:lvl5pPr algn="l" rtl="0" eaLnBrk="1" fontAlgn="base" hangingPunct="1">
        <a:spcBef>
          <a:spcPct val="0"/>
        </a:spcBef>
        <a:spcAft>
          <a:spcPct val="0"/>
        </a:spcAft>
        <a:defRPr sz="2200">
          <a:solidFill>
            <a:srgbClr val="9FA617"/>
          </a:solidFill>
          <a:latin typeface="Arial" charset="0"/>
        </a:defRPr>
      </a:lvl5pPr>
      <a:lvl6pPr marL="457200" algn="r" rtl="0" eaLnBrk="1" fontAlgn="base" hangingPunct="1">
        <a:spcBef>
          <a:spcPct val="0"/>
        </a:spcBef>
        <a:spcAft>
          <a:spcPct val="0"/>
        </a:spcAft>
        <a:defRPr sz="2200">
          <a:solidFill>
            <a:schemeClr val="bg1"/>
          </a:solidFill>
          <a:latin typeface="Arial" charset="0"/>
        </a:defRPr>
      </a:lvl6pPr>
      <a:lvl7pPr marL="914400" algn="r" rtl="0" eaLnBrk="1" fontAlgn="base" hangingPunct="1">
        <a:spcBef>
          <a:spcPct val="0"/>
        </a:spcBef>
        <a:spcAft>
          <a:spcPct val="0"/>
        </a:spcAft>
        <a:defRPr sz="2200">
          <a:solidFill>
            <a:schemeClr val="bg1"/>
          </a:solidFill>
          <a:latin typeface="Arial" charset="0"/>
        </a:defRPr>
      </a:lvl7pPr>
      <a:lvl8pPr marL="1371600" algn="r" rtl="0" eaLnBrk="1" fontAlgn="base" hangingPunct="1">
        <a:spcBef>
          <a:spcPct val="0"/>
        </a:spcBef>
        <a:spcAft>
          <a:spcPct val="0"/>
        </a:spcAft>
        <a:defRPr sz="2200">
          <a:solidFill>
            <a:schemeClr val="bg1"/>
          </a:solidFill>
          <a:latin typeface="Arial" charset="0"/>
        </a:defRPr>
      </a:lvl8pPr>
      <a:lvl9pPr marL="1828800" algn="r" rtl="0" eaLnBrk="1" fontAlgn="base" hangingPunct="1">
        <a:spcBef>
          <a:spcPct val="0"/>
        </a:spcBef>
        <a:spcAft>
          <a:spcPct val="0"/>
        </a:spcAft>
        <a:defRPr sz="2200">
          <a:solidFill>
            <a:schemeClr val="bg1"/>
          </a:solidFill>
          <a:latin typeface="Arial" charset="0"/>
        </a:defRPr>
      </a:lvl9pPr>
    </p:titleStyle>
    <p:bodyStyle>
      <a:lvl1pPr marL="176213" indent="-176213" algn="l" rtl="0" eaLnBrk="1" fontAlgn="base" hangingPunct="1">
        <a:spcBef>
          <a:spcPts val="1400"/>
        </a:spcBef>
        <a:spcAft>
          <a:spcPct val="0"/>
        </a:spcAft>
        <a:buClr>
          <a:srgbClr val="005195"/>
        </a:buClr>
        <a:buChar char="•"/>
        <a:defRPr sz="2000">
          <a:solidFill>
            <a:schemeClr val="tx1"/>
          </a:solidFill>
          <a:latin typeface="+mn-lt"/>
          <a:ea typeface="+mn-ea"/>
          <a:cs typeface="+mn-cs"/>
        </a:defRPr>
      </a:lvl1pPr>
      <a:lvl2pPr marL="519113" indent="-201613" algn="l" rtl="0" eaLnBrk="1" fontAlgn="base" hangingPunct="1">
        <a:spcBef>
          <a:spcPct val="0"/>
        </a:spcBef>
        <a:spcAft>
          <a:spcPct val="0"/>
        </a:spcAft>
        <a:buClr>
          <a:srgbClr val="005195"/>
        </a:buClr>
        <a:buChar char="–"/>
        <a:defRPr sz="1600">
          <a:solidFill>
            <a:schemeClr val="tx1"/>
          </a:solidFill>
          <a:latin typeface="+mn-lt"/>
        </a:defRPr>
      </a:lvl2pPr>
      <a:lvl3pPr marL="803275" indent="-141288" algn="l" rtl="0" eaLnBrk="1" fontAlgn="base" hangingPunct="1">
        <a:spcBef>
          <a:spcPct val="0"/>
        </a:spcBef>
        <a:spcAft>
          <a:spcPct val="0"/>
        </a:spcAft>
        <a:buClr>
          <a:srgbClr val="005195"/>
        </a:buClr>
        <a:buFont typeface="Arial" charset="0"/>
        <a:buChar char="»"/>
        <a:defRPr sz="1400">
          <a:solidFill>
            <a:schemeClr val="tx1"/>
          </a:solidFill>
          <a:latin typeface="+mn-lt"/>
        </a:defRPr>
      </a:lvl3pPr>
      <a:lvl4pPr marL="1143000" indent="-171450" algn="l" rtl="0" eaLnBrk="1" fontAlgn="base" hangingPunct="1">
        <a:spcBef>
          <a:spcPts val="0"/>
        </a:spcBef>
        <a:spcAft>
          <a:spcPct val="0"/>
        </a:spcAft>
        <a:buClr>
          <a:srgbClr val="005195"/>
        </a:buClr>
        <a:buChar char="–"/>
        <a:defRPr sz="1200" baseline="0">
          <a:solidFill>
            <a:schemeClr val="tx1"/>
          </a:solidFill>
          <a:latin typeface="+mn-lt"/>
        </a:defRPr>
      </a:lvl4pPr>
      <a:lvl5pPr marL="1371600" indent="-111125" algn="l" rtl="0" eaLnBrk="1" fontAlgn="base" hangingPunct="1">
        <a:spcBef>
          <a:spcPts val="0"/>
        </a:spcBef>
        <a:spcAft>
          <a:spcPct val="0"/>
        </a:spcAft>
        <a:buClr>
          <a:srgbClr val="005195"/>
        </a:buClr>
        <a:buChar char="»"/>
        <a:defRPr sz="11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138400" y="1117600"/>
            <a:ext cx="8526463"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7" name="Rectangle 3"/>
          <p:cNvSpPr>
            <a:spLocks noGrp="1" noChangeArrowheads="1"/>
          </p:cNvSpPr>
          <p:nvPr>
            <p:ph type="title"/>
          </p:nvPr>
        </p:nvSpPr>
        <p:spPr bwMode="auto">
          <a:xfrm>
            <a:off x="138400" y="453711"/>
            <a:ext cx="8520113" cy="3000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endParaRPr lang="en-US" dirty="0"/>
          </a:p>
        </p:txBody>
      </p:sp>
      <p:sp>
        <p:nvSpPr>
          <p:cNvPr id="312326" name="Text Box 6"/>
          <p:cNvSpPr txBox="1">
            <a:spLocks noChangeArrowheads="1"/>
          </p:cNvSpPr>
          <p:nvPr/>
        </p:nvSpPr>
        <p:spPr bwMode="auto">
          <a:xfrm rot="16200000">
            <a:off x="8896351" y="6637337"/>
            <a:ext cx="290512" cy="201613"/>
          </a:xfrm>
          <a:prstGeom prst="rect">
            <a:avLst/>
          </a:prstGeom>
          <a:noFill/>
          <a:ln w="9525">
            <a:noFill/>
            <a:miter lim="800000"/>
            <a:headEnd/>
            <a:tailEnd/>
          </a:ln>
          <a:effectLst/>
        </p:spPr>
        <p:txBody>
          <a:bodyPr vert="eaVert" wrap="none">
            <a:spAutoFit/>
          </a:bodyPr>
          <a:lstStyle/>
          <a:p>
            <a:pPr algn="r">
              <a:spcBef>
                <a:spcPct val="0"/>
              </a:spcBef>
              <a:defRPr/>
            </a:pPr>
            <a:fld id="{2E4B0D29-41F4-47EF-8315-7A4397EF9799}" type="slidenum">
              <a:rPr lang="en-GB" sz="700">
                <a:solidFill>
                  <a:srgbClr val="FFFFFF"/>
                </a:solidFill>
              </a:rPr>
              <a:pPr algn="r">
                <a:spcBef>
                  <a:spcPct val="0"/>
                </a:spcBef>
                <a:defRPr/>
              </a:pPr>
              <a:t>‹#›</a:t>
            </a:fld>
            <a:endParaRPr lang="en-GB" sz="700" dirty="0">
              <a:solidFill>
                <a:srgbClr val="FFFFFF"/>
              </a:solidFill>
            </a:endParaRPr>
          </a:p>
        </p:txBody>
      </p:sp>
      <p:sp>
        <p:nvSpPr>
          <p:cNvPr id="5" name="TextBox 4"/>
          <p:cNvSpPr txBox="1"/>
          <p:nvPr/>
        </p:nvSpPr>
        <p:spPr>
          <a:xfrm>
            <a:off x="150948" y="6586172"/>
            <a:ext cx="3888059" cy="174470"/>
          </a:xfrm>
          <a:prstGeom prst="rect">
            <a:avLst/>
          </a:prstGeom>
          <a:noFill/>
        </p:spPr>
        <p:txBody>
          <a:bodyPr wrap="none" rtlCol="0">
            <a:noAutofit/>
          </a:bodyPr>
          <a:lstStyle/>
          <a:p>
            <a:pPr algn="l"/>
            <a:r>
              <a:rPr lang="en-US" sz="620" dirty="0">
                <a:solidFill>
                  <a:srgbClr val="FFFFFF"/>
                </a:solidFill>
              </a:rPr>
              <a:t>Copyright 2011 Manhattan Associates, Incorporated. Strictly Confidential. Not for Distribution.</a:t>
            </a:r>
          </a:p>
        </p:txBody>
      </p:sp>
    </p:spTree>
    <p:extLst>
      <p:ext uri="{BB962C8B-B14F-4D97-AF65-F5344CB8AC3E}">
        <p14:creationId xmlns:p14="http://schemas.microsoft.com/office/powerpoint/2010/main" val="235738474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fade/>
  </p:transition>
  <p:txStyles>
    <p:titleStyle>
      <a:lvl1pPr algn="l" rtl="0" eaLnBrk="1" fontAlgn="base" hangingPunct="1">
        <a:spcBef>
          <a:spcPct val="0"/>
        </a:spcBef>
        <a:spcAft>
          <a:spcPct val="0"/>
        </a:spcAft>
        <a:defRPr sz="2200" b="1">
          <a:solidFill>
            <a:schemeClr val="accent2"/>
          </a:solidFill>
          <a:latin typeface="+mj-lt"/>
          <a:ea typeface="+mj-ea"/>
          <a:cs typeface="+mj-cs"/>
        </a:defRPr>
      </a:lvl1pPr>
      <a:lvl2pPr algn="l" rtl="0" eaLnBrk="1" fontAlgn="base" hangingPunct="1">
        <a:spcBef>
          <a:spcPct val="0"/>
        </a:spcBef>
        <a:spcAft>
          <a:spcPct val="0"/>
        </a:spcAft>
        <a:defRPr sz="2200">
          <a:solidFill>
            <a:srgbClr val="9FA617"/>
          </a:solidFill>
          <a:latin typeface="Arial" charset="0"/>
        </a:defRPr>
      </a:lvl2pPr>
      <a:lvl3pPr algn="l" rtl="0" eaLnBrk="1" fontAlgn="base" hangingPunct="1">
        <a:spcBef>
          <a:spcPct val="0"/>
        </a:spcBef>
        <a:spcAft>
          <a:spcPct val="0"/>
        </a:spcAft>
        <a:defRPr sz="2200">
          <a:solidFill>
            <a:srgbClr val="9FA617"/>
          </a:solidFill>
          <a:latin typeface="Arial" charset="0"/>
        </a:defRPr>
      </a:lvl3pPr>
      <a:lvl4pPr algn="l" rtl="0" eaLnBrk="1" fontAlgn="base" hangingPunct="1">
        <a:spcBef>
          <a:spcPct val="0"/>
        </a:spcBef>
        <a:spcAft>
          <a:spcPct val="0"/>
        </a:spcAft>
        <a:defRPr sz="2200">
          <a:solidFill>
            <a:srgbClr val="9FA617"/>
          </a:solidFill>
          <a:latin typeface="Arial" charset="0"/>
        </a:defRPr>
      </a:lvl4pPr>
      <a:lvl5pPr algn="l" rtl="0" eaLnBrk="1" fontAlgn="base" hangingPunct="1">
        <a:spcBef>
          <a:spcPct val="0"/>
        </a:spcBef>
        <a:spcAft>
          <a:spcPct val="0"/>
        </a:spcAft>
        <a:defRPr sz="2200">
          <a:solidFill>
            <a:srgbClr val="9FA617"/>
          </a:solidFill>
          <a:latin typeface="Arial" charset="0"/>
        </a:defRPr>
      </a:lvl5pPr>
      <a:lvl6pPr marL="457200" algn="r" rtl="0" eaLnBrk="1" fontAlgn="base" hangingPunct="1">
        <a:spcBef>
          <a:spcPct val="0"/>
        </a:spcBef>
        <a:spcAft>
          <a:spcPct val="0"/>
        </a:spcAft>
        <a:defRPr sz="2200">
          <a:solidFill>
            <a:schemeClr val="bg1"/>
          </a:solidFill>
          <a:latin typeface="Arial" charset="0"/>
        </a:defRPr>
      </a:lvl6pPr>
      <a:lvl7pPr marL="914400" algn="r" rtl="0" eaLnBrk="1" fontAlgn="base" hangingPunct="1">
        <a:spcBef>
          <a:spcPct val="0"/>
        </a:spcBef>
        <a:spcAft>
          <a:spcPct val="0"/>
        </a:spcAft>
        <a:defRPr sz="2200">
          <a:solidFill>
            <a:schemeClr val="bg1"/>
          </a:solidFill>
          <a:latin typeface="Arial" charset="0"/>
        </a:defRPr>
      </a:lvl7pPr>
      <a:lvl8pPr marL="1371600" algn="r" rtl="0" eaLnBrk="1" fontAlgn="base" hangingPunct="1">
        <a:spcBef>
          <a:spcPct val="0"/>
        </a:spcBef>
        <a:spcAft>
          <a:spcPct val="0"/>
        </a:spcAft>
        <a:defRPr sz="2200">
          <a:solidFill>
            <a:schemeClr val="bg1"/>
          </a:solidFill>
          <a:latin typeface="Arial" charset="0"/>
        </a:defRPr>
      </a:lvl8pPr>
      <a:lvl9pPr marL="1828800" algn="r" rtl="0" eaLnBrk="1" fontAlgn="base" hangingPunct="1">
        <a:spcBef>
          <a:spcPct val="0"/>
        </a:spcBef>
        <a:spcAft>
          <a:spcPct val="0"/>
        </a:spcAft>
        <a:defRPr sz="2200">
          <a:solidFill>
            <a:schemeClr val="bg1"/>
          </a:solidFill>
          <a:latin typeface="Arial" charset="0"/>
        </a:defRPr>
      </a:lvl9pPr>
    </p:titleStyle>
    <p:bodyStyle>
      <a:lvl1pPr marL="176213" indent="-176213" algn="l" rtl="0" eaLnBrk="1" fontAlgn="base" hangingPunct="1">
        <a:spcBef>
          <a:spcPts val="1400"/>
        </a:spcBef>
        <a:spcAft>
          <a:spcPct val="0"/>
        </a:spcAft>
        <a:buClr>
          <a:schemeClr val="accent2"/>
        </a:buClr>
        <a:buChar char="•"/>
        <a:defRPr sz="2000">
          <a:solidFill>
            <a:schemeClr val="tx1"/>
          </a:solidFill>
          <a:latin typeface="+mn-lt"/>
          <a:ea typeface="+mn-ea"/>
          <a:cs typeface="+mn-cs"/>
        </a:defRPr>
      </a:lvl1pPr>
      <a:lvl2pPr marL="519113" indent="-201613" algn="l" rtl="0" eaLnBrk="1" fontAlgn="base" hangingPunct="1">
        <a:spcBef>
          <a:spcPct val="0"/>
        </a:spcBef>
        <a:spcAft>
          <a:spcPct val="0"/>
        </a:spcAft>
        <a:buClr>
          <a:schemeClr val="accent2"/>
        </a:buClr>
        <a:buChar char="–"/>
        <a:defRPr sz="1600">
          <a:solidFill>
            <a:schemeClr val="tx1"/>
          </a:solidFill>
          <a:latin typeface="+mn-lt"/>
        </a:defRPr>
      </a:lvl2pPr>
      <a:lvl3pPr marL="803275" indent="-141288" algn="l" rtl="0" eaLnBrk="1" fontAlgn="base" hangingPunct="1">
        <a:spcBef>
          <a:spcPct val="0"/>
        </a:spcBef>
        <a:spcAft>
          <a:spcPct val="0"/>
        </a:spcAft>
        <a:buClr>
          <a:schemeClr val="accent2"/>
        </a:buClr>
        <a:buFont typeface="Arial" charset="0"/>
        <a:buChar char="»"/>
        <a:defRPr sz="1400">
          <a:solidFill>
            <a:schemeClr val="tx1"/>
          </a:solidFill>
          <a:latin typeface="+mn-lt"/>
        </a:defRPr>
      </a:lvl3pPr>
      <a:lvl4pPr marL="1143000" indent="-171450" algn="l" rtl="0" eaLnBrk="1" fontAlgn="base" hangingPunct="1">
        <a:spcBef>
          <a:spcPts val="0"/>
        </a:spcBef>
        <a:spcAft>
          <a:spcPct val="0"/>
        </a:spcAft>
        <a:buChar char="–"/>
        <a:defRPr sz="1200" baseline="0">
          <a:solidFill>
            <a:schemeClr val="tx1"/>
          </a:solidFill>
          <a:latin typeface="+mn-lt"/>
        </a:defRPr>
      </a:lvl4pPr>
      <a:lvl5pPr marL="1371600" indent="-111125" algn="l" rtl="0" eaLnBrk="1" fontAlgn="base" hangingPunct="1">
        <a:spcBef>
          <a:spcPts val="0"/>
        </a:spcBef>
        <a:spcAft>
          <a:spcPct val="0"/>
        </a:spcAft>
        <a:buChar char="»"/>
        <a:defRPr sz="11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82.emf"/><Relationship Id="rId4" Type="http://schemas.openxmlformats.org/officeDocument/2006/relationships/image" Target="../media/image81.emf"/></Relationships>
</file>

<file path=ppt/slides/_rels/slide10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21.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17.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6.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111.png"/><Relationship Id="rId11" Type="http://schemas.openxmlformats.org/officeDocument/2006/relationships/image" Target="../media/image115.jpeg"/><Relationship Id="rId5" Type="http://schemas.openxmlformats.org/officeDocument/2006/relationships/image" Target="../media/image110.png"/><Relationship Id="rId10" Type="http://schemas.openxmlformats.org/officeDocument/2006/relationships/image" Target="../media/image114.jpeg"/><Relationship Id="rId4" Type="http://schemas.openxmlformats.org/officeDocument/2006/relationships/image" Target="../media/image109.png"/><Relationship Id="rId9" Type="http://schemas.openxmlformats.org/officeDocument/2006/relationships/image" Target="../media/image113.jpe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28.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5.e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27.emf"/><Relationship Id="rId4" Type="http://schemas.openxmlformats.org/officeDocument/2006/relationships/image" Target="../media/image24.emf"/><Relationship Id="rId9"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30.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5.e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29.emf"/><Relationship Id="rId4" Type="http://schemas.openxmlformats.org/officeDocument/2006/relationships/image" Target="../media/image24.emf"/><Relationship Id="rId9" Type="http://schemas.openxmlformats.org/officeDocument/2006/relationships/oleObject" Target="../embeddings/oleObject11.bin"/></Relationships>
</file>

<file path=ppt/slides/_rels/slide38.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33.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e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32.emf"/><Relationship Id="rId4" Type="http://schemas.openxmlformats.org/officeDocument/2006/relationships/image" Target="../media/image24.emf"/><Relationship Id="rId9" Type="http://schemas.openxmlformats.org/officeDocument/2006/relationships/oleObject" Target="../embeddings/oleObject16.bin"/></Relationships>
</file>

<file path=ppt/slides/_rels/slide39.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37.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4.e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36.emf"/><Relationship Id="rId4" Type="http://schemas.openxmlformats.org/officeDocument/2006/relationships/image" Target="../media/image24.emf"/><Relationship Id="rId9" Type="http://schemas.openxmlformats.org/officeDocument/2006/relationships/oleObject" Target="../embeddings/oleObject21.bin"/></Relationships>
</file>

<file path=ppt/slides/_rels/slide4.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41.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8.e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40.emf"/><Relationship Id="rId4" Type="http://schemas.openxmlformats.org/officeDocument/2006/relationships/image" Target="../media/image24.emf"/><Relationship Id="rId9" Type="http://schemas.openxmlformats.org/officeDocument/2006/relationships/oleObject" Target="../embeddings/oleObject26.bin"/></Relationships>
</file>

<file path=ppt/slides/_rels/slide41.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2.emf"/><Relationship Id="rId11" Type="http://schemas.openxmlformats.org/officeDocument/2006/relationships/image" Target="../media/image45.emf"/><Relationship Id="rId5" Type="http://schemas.openxmlformats.org/officeDocument/2006/relationships/oleObject" Target="../embeddings/oleObject29.bin"/><Relationship Id="rId10" Type="http://schemas.openxmlformats.org/officeDocument/2006/relationships/oleObject" Target="../embeddings/oleObject31.bin"/><Relationship Id="rId4" Type="http://schemas.openxmlformats.org/officeDocument/2006/relationships/image" Target="../media/image24.emf"/><Relationship Id="rId9" Type="http://schemas.openxmlformats.org/officeDocument/2006/relationships/image" Target="../media/image44.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wmf"/><Relationship Id="rId7" Type="http://schemas.openxmlformats.org/officeDocument/2006/relationships/image" Target="../media/image56.w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s>
</file>

<file path=ppt/slides/_rels/slide64.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8.wmf"/><Relationship Id="rId4" Type="http://schemas.openxmlformats.org/officeDocument/2006/relationships/image" Target="../media/image57.w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5812" y="1111250"/>
            <a:ext cx="4312444" cy="2920750"/>
          </a:xfrm>
        </p:spPr>
        <p:txBody>
          <a:bodyPr anchor="ctr" anchorCtr="0"/>
          <a:lstStyle/>
          <a:p>
            <a:r>
              <a:rPr lang="en-US" dirty="0"/>
              <a:t>Outbound</a:t>
            </a:r>
          </a:p>
        </p:txBody>
      </p:sp>
    </p:spTree>
    <p:extLst>
      <p:ext uri="{BB962C8B-B14F-4D97-AF65-F5344CB8AC3E}">
        <p14:creationId xmlns:p14="http://schemas.microsoft.com/office/powerpoint/2010/main" val="25124800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 Overview</a:t>
            </a:r>
          </a:p>
        </p:txBody>
      </p:sp>
      <p:sp>
        <p:nvSpPr>
          <p:cNvPr id="4" name="Rectangle 3"/>
          <p:cNvSpPr/>
          <p:nvPr/>
        </p:nvSpPr>
        <p:spPr bwMode="auto">
          <a:xfrm>
            <a:off x="1422392" y="3173167"/>
            <a:ext cx="754743" cy="19939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5" name="Rectangle 4"/>
          <p:cNvSpPr/>
          <p:nvPr/>
        </p:nvSpPr>
        <p:spPr bwMode="auto">
          <a:xfrm>
            <a:off x="4187363" y="3173167"/>
            <a:ext cx="754743" cy="19939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6" name="Rectangle 5"/>
          <p:cNvSpPr/>
          <p:nvPr/>
        </p:nvSpPr>
        <p:spPr bwMode="auto">
          <a:xfrm>
            <a:off x="6952335" y="3173167"/>
            <a:ext cx="754743" cy="19939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1" name="Rectangle 10"/>
          <p:cNvSpPr/>
          <p:nvPr/>
        </p:nvSpPr>
        <p:spPr bwMode="auto">
          <a:xfrm>
            <a:off x="1422400" y="4165600"/>
            <a:ext cx="754743" cy="37737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2" name="Rectangle 11"/>
          <p:cNvSpPr/>
          <p:nvPr/>
        </p:nvSpPr>
        <p:spPr bwMode="auto">
          <a:xfrm>
            <a:off x="4172858" y="3650343"/>
            <a:ext cx="754743" cy="37737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3" name="Rectangle 12"/>
          <p:cNvSpPr/>
          <p:nvPr/>
        </p:nvSpPr>
        <p:spPr bwMode="auto">
          <a:xfrm>
            <a:off x="6966858" y="4572000"/>
            <a:ext cx="754743" cy="37737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cxnSp>
        <p:nvCxnSpPr>
          <p:cNvPr id="15" name="Straight Connector 14"/>
          <p:cNvCxnSpPr>
            <a:stCxn id="11" idx="3"/>
            <a:endCxn id="12" idx="1"/>
          </p:cNvCxnSpPr>
          <p:nvPr/>
        </p:nvCxnSpPr>
        <p:spPr bwMode="auto">
          <a:xfrm flipV="1">
            <a:off x="2177143" y="3839029"/>
            <a:ext cx="1995715" cy="515257"/>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17" name="Straight Connector 16"/>
          <p:cNvCxnSpPr>
            <a:stCxn id="12" idx="3"/>
            <a:endCxn id="13" idx="1"/>
          </p:cNvCxnSpPr>
          <p:nvPr/>
        </p:nvCxnSpPr>
        <p:spPr bwMode="auto">
          <a:xfrm>
            <a:off x="4927601" y="3839029"/>
            <a:ext cx="2039257" cy="921657"/>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sp>
        <p:nvSpPr>
          <p:cNvPr id="18" name="Rectangle 17"/>
          <p:cNvSpPr/>
          <p:nvPr/>
        </p:nvSpPr>
        <p:spPr bwMode="auto">
          <a:xfrm>
            <a:off x="4180114" y="4383314"/>
            <a:ext cx="769257" cy="31931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9" name="Rectangle 18"/>
          <p:cNvSpPr/>
          <p:nvPr/>
        </p:nvSpPr>
        <p:spPr bwMode="auto">
          <a:xfrm>
            <a:off x="6945085" y="3679371"/>
            <a:ext cx="769257" cy="31931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cxnSp>
        <p:nvCxnSpPr>
          <p:cNvPr id="21" name="Straight Connector 20"/>
          <p:cNvCxnSpPr>
            <a:stCxn id="13" idx="1"/>
            <a:endCxn id="18" idx="3"/>
          </p:cNvCxnSpPr>
          <p:nvPr/>
        </p:nvCxnSpPr>
        <p:spPr bwMode="auto">
          <a:xfrm rot="10800000">
            <a:off x="4949372" y="4542972"/>
            <a:ext cx="2017487" cy="217715"/>
          </a:xfrm>
          <a:prstGeom prst="line">
            <a:avLst/>
          </a:prstGeom>
          <a:solidFill>
            <a:schemeClr val="accent1"/>
          </a:solidFill>
          <a:ln w="38100" cap="flat" cmpd="sng" algn="ctr">
            <a:solidFill>
              <a:schemeClr val="tx1"/>
            </a:solidFill>
            <a:prstDash val="sysDash"/>
            <a:round/>
            <a:headEnd type="none" w="med" len="med"/>
            <a:tailEnd type="triangle" w="med" len="med"/>
          </a:ln>
          <a:effectLst/>
        </p:spPr>
      </p:cxnSp>
      <p:cxnSp>
        <p:nvCxnSpPr>
          <p:cNvPr id="23" name="Straight Connector 22"/>
          <p:cNvCxnSpPr>
            <a:stCxn id="18" idx="3"/>
            <a:endCxn id="19" idx="1"/>
          </p:cNvCxnSpPr>
          <p:nvPr/>
        </p:nvCxnSpPr>
        <p:spPr bwMode="auto">
          <a:xfrm flipV="1">
            <a:off x="4949371" y="3839028"/>
            <a:ext cx="1995714" cy="703943"/>
          </a:xfrm>
          <a:prstGeom prst="line">
            <a:avLst/>
          </a:prstGeom>
          <a:solidFill>
            <a:schemeClr val="accent1"/>
          </a:solidFill>
          <a:ln w="38100" cap="flat" cmpd="sng" algn="ctr">
            <a:solidFill>
              <a:schemeClr val="tx1"/>
            </a:solidFill>
            <a:prstDash val="sysDash"/>
            <a:round/>
            <a:headEnd type="none" w="med" len="med"/>
            <a:tailEnd type="triangle" w="med" len="med"/>
          </a:ln>
          <a:effectLst/>
        </p:spPr>
      </p:cxnSp>
      <p:pic>
        <p:nvPicPr>
          <p:cNvPr id="20" name="Picture 3" descr="C:\Documents and Settings\rfont\Local Settings\Temporary Internet Files\Content.IE5\IMDMOS4G\MCj04339320000[1].png"/>
          <p:cNvPicPr>
            <a:picLocks noChangeAspect="1" noChangeArrowheads="1"/>
          </p:cNvPicPr>
          <p:nvPr/>
        </p:nvPicPr>
        <p:blipFill>
          <a:blip r:embed="rId2" cstate="print"/>
          <a:srcRect/>
          <a:stretch>
            <a:fillRect/>
          </a:stretch>
        </p:blipFill>
        <p:spPr bwMode="auto">
          <a:xfrm>
            <a:off x="390979" y="1550760"/>
            <a:ext cx="1074964" cy="1074964"/>
          </a:xfrm>
          <a:prstGeom prst="rect">
            <a:avLst/>
          </a:prstGeom>
          <a:noFill/>
        </p:spPr>
      </p:pic>
      <p:sp>
        <p:nvSpPr>
          <p:cNvPr id="22" name="TextBox 21"/>
          <p:cNvSpPr txBox="1"/>
          <p:nvPr/>
        </p:nvSpPr>
        <p:spPr>
          <a:xfrm>
            <a:off x="3485871" y="1626577"/>
            <a:ext cx="1494972" cy="923330"/>
          </a:xfrm>
          <a:prstGeom prst="rect">
            <a:avLst/>
          </a:prstGeom>
          <a:solidFill>
            <a:schemeClr val="bg1">
              <a:lumMod val="85000"/>
            </a:schemeClr>
          </a:solidFill>
          <a:ln>
            <a:noFill/>
          </a:ln>
        </p:spPr>
        <p:txBody>
          <a:bodyPr wrap="square" rtlCol="0">
            <a:spAutoFit/>
          </a:bodyPr>
          <a:lstStyle/>
          <a:p>
            <a:r>
              <a:rPr lang="en-US" sz="1800" b="1" i="1" dirty="0">
                <a:latin typeface="+mn-lt"/>
              </a:rPr>
              <a:t>Order  A: </a:t>
            </a:r>
          </a:p>
          <a:p>
            <a:r>
              <a:rPr lang="en-US" sz="1800" dirty="0">
                <a:latin typeface="+mn-lt"/>
              </a:rPr>
              <a:t>Has Items in Rows 1, 2, 3</a:t>
            </a:r>
          </a:p>
        </p:txBody>
      </p:sp>
      <p:sp>
        <p:nvSpPr>
          <p:cNvPr id="24" name="TextBox 23"/>
          <p:cNvSpPr txBox="1"/>
          <p:nvPr/>
        </p:nvSpPr>
        <p:spPr>
          <a:xfrm>
            <a:off x="5754939" y="1765077"/>
            <a:ext cx="1516744" cy="646331"/>
          </a:xfrm>
          <a:prstGeom prst="rect">
            <a:avLst/>
          </a:prstGeom>
          <a:solidFill>
            <a:schemeClr val="bg1">
              <a:lumMod val="50000"/>
            </a:schemeClr>
          </a:solidFill>
          <a:ln>
            <a:noFill/>
          </a:ln>
        </p:spPr>
        <p:txBody>
          <a:bodyPr wrap="square" rtlCol="0">
            <a:spAutoFit/>
          </a:bodyPr>
          <a:lstStyle/>
          <a:p>
            <a:r>
              <a:rPr lang="en-US" sz="1800" b="1" i="1" dirty="0">
                <a:solidFill>
                  <a:schemeClr val="tx2"/>
                </a:solidFill>
                <a:latin typeface="+mn-lt"/>
              </a:rPr>
              <a:t>Order  B: </a:t>
            </a:r>
          </a:p>
          <a:p>
            <a:r>
              <a:rPr lang="en-US" sz="1800" b="1" dirty="0">
                <a:solidFill>
                  <a:schemeClr val="tx2"/>
                </a:solidFill>
                <a:latin typeface="+mn-lt"/>
              </a:rPr>
              <a:t>Rows 2, 3</a:t>
            </a:r>
          </a:p>
        </p:txBody>
      </p:sp>
      <p:sp>
        <p:nvSpPr>
          <p:cNvPr id="25" name="TextBox 24"/>
          <p:cNvSpPr txBox="1"/>
          <p:nvPr/>
        </p:nvSpPr>
        <p:spPr>
          <a:xfrm>
            <a:off x="1311142" y="1626577"/>
            <a:ext cx="1734456" cy="923330"/>
          </a:xfrm>
          <a:prstGeom prst="rect">
            <a:avLst/>
          </a:prstGeom>
          <a:noFill/>
          <a:ln>
            <a:noFill/>
          </a:ln>
        </p:spPr>
        <p:txBody>
          <a:bodyPr wrap="square" rtlCol="0">
            <a:spAutoFit/>
          </a:bodyPr>
          <a:lstStyle/>
          <a:p>
            <a:r>
              <a:rPr lang="en-US" sz="1800" dirty="0">
                <a:latin typeface="+mn-lt"/>
              </a:rPr>
              <a:t>Scenario: Worker has to pick 2 orders:</a:t>
            </a:r>
          </a:p>
        </p:txBody>
      </p:sp>
      <p:sp>
        <p:nvSpPr>
          <p:cNvPr id="26" name="TextBox 25"/>
          <p:cNvSpPr txBox="1"/>
          <p:nvPr/>
        </p:nvSpPr>
        <p:spPr>
          <a:xfrm>
            <a:off x="1364323" y="2711520"/>
            <a:ext cx="3222192" cy="369332"/>
          </a:xfrm>
          <a:prstGeom prst="rect">
            <a:avLst/>
          </a:prstGeom>
          <a:solidFill>
            <a:schemeClr val="tx2"/>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800" dirty="0">
                <a:latin typeface="+mn-lt"/>
              </a:rPr>
              <a:t>Possible picking sequence 1: </a:t>
            </a:r>
          </a:p>
        </p:txBody>
      </p:sp>
      <p:cxnSp>
        <p:nvCxnSpPr>
          <p:cNvPr id="27" name="Straight Arrow Connector 26"/>
          <p:cNvCxnSpPr>
            <a:stCxn id="25" idx="3"/>
            <a:endCxn id="22" idx="1"/>
          </p:cNvCxnSpPr>
          <p:nvPr/>
        </p:nvCxnSpPr>
        <p:spPr bwMode="auto">
          <a:xfrm>
            <a:off x="3045598" y="2088242"/>
            <a:ext cx="440273"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28" name="Straight Arrow Connector 27"/>
          <p:cNvCxnSpPr>
            <a:stCxn id="22" idx="3"/>
            <a:endCxn id="24" idx="1"/>
          </p:cNvCxnSpPr>
          <p:nvPr/>
        </p:nvCxnSpPr>
        <p:spPr bwMode="auto">
          <a:xfrm>
            <a:off x="4980843" y="2088242"/>
            <a:ext cx="774096" cy="1"/>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29" name="TextBox 28"/>
          <p:cNvSpPr txBox="1"/>
          <p:nvPr/>
        </p:nvSpPr>
        <p:spPr>
          <a:xfrm>
            <a:off x="1509464" y="5409698"/>
            <a:ext cx="3976936" cy="923330"/>
          </a:xfrm>
          <a:prstGeom prst="rect">
            <a:avLst/>
          </a:prstGeom>
          <a:noFill/>
        </p:spPr>
        <p:txBody>
          <a:bodyPr wrap="square" rtlCol="0">
            <a:spAutoFit/>
          </a:bodyPr>
          <a:lstStyle/>
          <a:p>
            <a:r>
              <a:rPr lang="en-US" sz="1800" dirty="0">
                <a:latin typeface="+mn-lt"/>
              </a:rPr>
              <a:t>Worker picks orders sequentially:</a:t>
            </a:r>
          </a:p>
          <a:p>
            <a:pPr marL="115888" indent="-115888">
              <a:buFont typeface="Arial" pitchFamily="34" charset="0"/>
              <a:buChar char="•"/>
            </a:pPr>
            <a:r>
              <a:rPr lang="en-US" sz="1800" dirty="0">
                <a:latin typeface="+mn-lt"/>
              </a:rPr>
              <a:t>More overall travel</a:t>
            </a:r>
          </a:p>
          <a:p>
            <a:pPr marL="115888" indent="-115888">
              <a:buFont typeface="Arial" pitchFamily="34" charset="0"/>
              <a:buChar char="•"/>
            </a:pPr>
            <a:r>
              <a:rPr lang="en-US" sz="1800" dirty="0">
                <a:latin typeface="+mn-lt"/>
              </a:rPr>
              <a:t>Inefficient</a:t>
            </a:r>
          </a:p>
        </p:txBody>
      </p:sp>
      <p:sp>
        <p:nvSpPr>
          <p:cNvPr id="31" name="Content Placeholder 2"/>
          <p:cNvSpPr>
            <a:spLocks noGrp="1"/>
          </p:cNvSpPr>
          <p:nvPr>
            <p:ph idx="1"/>
          </p:nvPr>
        </p:nvSpPr>
        <p:spPr>
          <a:xfrm>
            <a:off x="250826" y="899886"/>
            <a:ext cx="7761060" cy="841829"/>
          </a:xfrm>
        </p:spPr>
        <p:txBody>
          <a:bodyPr/>
          <a:lstStyle/>
          <a:p>
            <a:pPr>
              <a:buNone/>
            </a:pPr>
            <a:r>
              <a:rPr lang="en-US" sz="2400" dirty="0"/>
              <a:t>Wave process benefits: Example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9"/>
                                        </p:tgtEl>
                                        <p:attrNameLst>
                                          <p:attrName>style.visibility</p:attrName>
                                        </p:attrNameLst>
                                      </p:cBhvr>
                                      <p:to>
                                        <p:strVal val="visible"/>
                                      </p:to>
                                    </p:set>
                                  </p:childTnLst>
                                </p:cTn>
                              </p:par>
                              <p:par>
                                <p:cTn id="10" presetID="1" presetClass="exit" presetSubtype="0" fill="hold" grpId="1" nodeType="withEffect">
                                  <p:stCondLst>
                                    <p:cond delay="0"/>
                                  </p:stCondLst>
                                  <p:childTnLst>
                                    <p:set>
                                      <p:cBhvr>
                                        <p:cTn id="11" dur="1" fill="hold">
                                          <p:stCondLst>
                                            <p:cond delay="0"/>
                                          </p:stCondLst>
                                        </p:cTn>
                                        <p:tgtEl>
                                          <p:spTgt spid="26"/>
                                        </p:tgtEl>
                                        <p:attrNameLst>
                                          <p:attrName>style.visibility</p:attrName>
                                        </p:attrNameLst>
                                      </p:cBhvr>
                                      <p:to>
                                        <p:strVal val="hidden"/>
                                      </p:to>
                                    </p:set>
                                  </p:childTnLst>
                                </p:cTn>
                              </p:par>
                              <p:par>
                                <p:cTn id="12" presetID="1" presetClass="exit" presetSubtype="0" fill="hold" grpId="1" nodeType="withEffect">
                                  <p:stCondLst>
                                    <p:cond delay="0"/>
                                  </p:stCondLst>
                                  <p:childTnLst>
                                    <p:set>
                                      <p:cBhvr>
                                        <p:cTn id="13"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9" grpId="0"/>
      <p:bldP spid="29" grpId="1"/>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4">
            <a:extLst>
              <a:ext uri="{FF2B5EF4-FFF2-40B4-BE49-F238E27FC236}">
                <a16:creationId xmlns:a16="http://schemas.microsoft.com/office/drawing/2014/main" id="{1CE90F13-5E77-A8D0-527E-64693FD57A80}"/>
              </a:ext>
            </a:extLst>
          </p:cNvPr>
          <p:cNvSpPr>
            <a:spLocks noGrp="1" noChangeArrowheads="1"/>
          </p:cNvSpPr>
          <p:nvPr>
            <p:ph type="title"/>
          </p:nvPr>
        </p:nvSpPr>
        <p:spPr>
          <a:xfrm>
            <a:off x="231775" y="512763"/>
            <a:ext cx="8539163" cy="496887"/>
          </a:xfrm>
        </p:spPr>
        <p:txBody>
          <a:bodyPr/>
          <a:lstStyle/>
          <a:p>
            <a:r>
              <a:rPr lang="en-US" altLang="en-US"/>
              <a:t>Agenda</a:t>
            </a:r>
          </a:p>
        </p:txBody>
      </p:sp>
      <p:sp>
        <p:nvSpPr>
          <p:cNvPr id="55301" name="Rectangle 5">
            <a:extLst>
              <a:ext uri="{FF2B5EF4-FFF2-40B4-BE49-F238E27FC236}">
                <a16:creationId xmlns:a16="http://schemas.microsoft.com/office/drawing/2014/main" id="{4675D21F-723D-5BA1-9243-9209E9CCC2C0}"/>
              </a:ext>
            </a:extLst>
          </p:cNvPr>
          <p:cNvSpPr>
            <a:spLocks noGrp="1" noChangeArrowheads="1"/>
          </p:cNvSpPr>
          <p:nvPr>
            <p:ph type="body" idx="1"/>
          </p:nvPr>
        </p:nvSpPr>
        <p:spPr>
          <a:xfrm>
            <a:off x="479425" y="1301750"/>
            <a:ext cx="7521575" cy="4114800"/>
          </a:xfrm>
        </p:spPr>
        <p:txBody>
          <a:bodyPr/>
          <a:lstStyle/>
          <a:p>
            <a:pPr>
              <a:defRPr/>
            </a:pPr>
            <a:r>
              <a:rPr lang="en-US" sz="2800" dirty="0">
                <a:solidFill>
                  <a:schemeClr val="accent1"/>
                </a:solidFill>
                <a:effectLst>
                  <a:outerShdw blurRad="38100" dist="38100" dir="2700000" algn="tl">
                    <a:srgbClr val="000000">
                      <a:alpha val="43137"/>
                    </a:srgbClr>
                  </a:outerShdw>
                </a:effectLst>
              </a:rPr>
              <a:t>Overview</a:t>
            </a:r>
          </a:p>
          <a:p>
            <a:pPr>
              <a:defRPr/>
            </a:pPr>
            <a:r>
              <a:rPr lang="en-US" sz="2400" dirty="0"/>
              <a:t>Order Consolidation Locations</a:t>
            </a:r>
          </a:p>
          <a:p>
            <a:pPr>
              <a:defRPr/>
            </a:pPr>
            <a:r>
              <a:rPr lang="en-US" sz="2400" dirty="0"/>
              <a:t>Configuration</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05">
            <a:extLst>
              <a:ext uri="{FF2B5EF4-FFF2-40B4-BE49-F238E27FC236}">
                <a16:creationId xmlns:a16="http://schemas.microsoft.com/office/drawing/2014/main" id="{FCCA2FDA-BBAA-E732-F6BF-8BBE265CAD3A}"/>
              </a:ext>
            </a:extLst>
          </p:cNvPr>
          <p:cNvSpPr>
            <a:spLocks noGrp="1" noChangeArrowheads="1"/>
          </p:cNvSpPr>
          <p:nvPr>
            <p:ph type="title"/>
          </p:nvPr>
        </p:nvSpPr>
        <p:spPr>
          <a:xfrm>
            <a:off x="246063" y="217488"/>
            <a:ext cx="8897937" cy="906462"/>
          </a:xfrm>
        </p:spPr>
        <p:txBody>
          <a:bodyPr/>
          <a:lstStyle/>
          <a:p>
            <a:r>
              <a:rPr lang="en-US" altLang="en-US"/>
              <a:t>Overview</a:t>
            </a:r>
          </a:p>
        </p:txBody>
      </p:sp>
      <p:sp>
        <p:nvSpPr>
          <p:cNvPr id="142542" name="Rectangle 206">
            <a:extLst>
              <a:ext uri="{FF2B5EF4-FFF2-40B4-BE49-F238E27FC236}">
                <a16:creationId xmlns:a16="http://schemas.microsoft.com/office/drawing/2014/main" id="{2C0F421B-5C1A-66A8-9937-D7292BD43378}"/>
              </a:ext>
            </a:extLst>
          </p:cNvPr>
          <p:cNvSpPr>
            <a:spLocks noGrp="1" noChangeArrowheads="1"/>
          </p:cNvSpPr>
          <p:nvPr>
            <p:ph type="body" idx="1"/>
          </p:nvPr>
        </p:nvSpPr>
        <p:spPr>
          <a:xfrm>
            <a:off x="449263" y="696913"/>
            <a:ext cx="8008937" cy="4608512"/>
          </a:xfrm>
        </p:spPr>
        <p:txBody>
          <a:bodyPr/>
          <a:lstStyle/>
          <a:p>
            <a:pPr marL="0" indent="0">
              <a:lnSpc>
                <a:spcPct val="90000"/>
              </a:lnSpc>
              <a:buFontTx/>
              <a:buNone/>
              <a:defRPr/>
            </a:pPr>
            <a:endParaRPr lang="en-US" sz="2800" dirty="0"/>
          </a:p>
          <a:p>
            <a:pPr marL="0" indent="0">
              <a:lnSpc>
                <a:spcPct val="90000"/>
              </a:lnSpc>
              <a:buFontTx/>
              <a:buNone/>
              <a:defRPr/>
            </a:pPr>
            <a:r>
              <a:rPr lang="en-US" sz="2800" dirty="0"/>
              <a:t>Order Consolidation is the assignment of an </a:t>
            </a:r>
            <a:r>
              <a:rPr lang="en-US" sz="2800" b="1" i="1" dirty="0"/>
              <a:t>outbound location </a:t>
            </a:r>
            <a:r>
              <a:rPr lang="en-US" sz="2800" dirty="0"/>
              <a:t>to oLPNs with similar characteristics</a:t>
            </a:r>
          </a:p>
          <a:p>
            <a:pPr>
              <a:lnSpc>
                <a:spcPct val="90000"/>
              </a:lnSpc>
              <a:defRPr/>
            </a:pPr>
            <a:r>
              <a:rPr lang="en-US" sz="2800" dirty="0"/>
              <a:t>Consolidate:</a:t>
            </a:r>
          </a:p>
          <a:p>
            <a:pPr lvl="1">
              <a:lnSpc>
                <a:spcPct val="90000"/>
              </a:lnSpc>
              <a:defRPr/>
            </a:pPr>
            <a:r>
              <a:rPr lang="en-US" sz="2400" dirty="0"/>
              <a:t>Multiple oLPNs of a single order</a:t>
            </a:r>
          </a:p>
          <a:p>
            <a:pPr lvl="1">
              <a:lnSpc>
                <a:spcPct val="90000"/>
              </a:lnSpc>
              <a:defRPr/>
            </a:pPr>
            <a:r>
              <a:rPr lang="en-US" sz="2400" dirty="0"/>
              <a:t>Multiple orders </a:t>
            </a:r>
          </a:p>
          <a:p>
            <a:pPr lvl="1">
              <a:lnSpc>
                <a:spcPct val="90000"/>
              </a:lnSpc>
              <a:defRPr/>
            </a:pPr>
            <a:r>
              <a:rPr lang="en-US" sz="2400" dirty="0"/>
              <a:t>Packed in various areas of the warehouse</a:t>
            </a:r>
            <a:endParaRPr lang="en-US" sz="3600" dirty="0"/>
          </a:p>
          <a:p>
            <a:pPr lvl="1">
              <a:lnSpc>
                <a:spcPct val="90000"/>
              </a:lnSpc>
              <a:defRPr/>
            </a:pPr>
            <a:endParaRPr lang="en-US" sz="2400" dirty="0"/>
          </a:p>
        </p:txBody>
      </p:sp>
      <p:pic>
        <p:nvPicPr>
          <p:cNvPr id="7172" name="Picture 3">
            <a:extLst>
              <a:ext uri="{FF2B5EF4-FFF2-40B4-BE49-F238E27FC236}">
                <a16:creationId xmlns:a16="http://schemas.microsoft.com/office/drawing/2014/main" id="{70BCE944-5AF7-9BB2-DC73-FA3B91E28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163" y="4178300"/>
            <a:ext cx="4924425"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05">
            <a:extLst>
              <a:ext uri="{FF2B5EF4-FFF2-40B4-BE49-F238E27FC236}">
                <a16:creationId xmlns:a16="http://schemas.microsoft.com/office/drawing/2014/main" id="{5089824F-7B24-2ED4-ABDF-1A9F6253AB26}"/>
              </a:ext>
            </a:extLst>
          </p:cNvPr>
          <p:cNvSpPr>
            <a:spLocks noGrp="1" noChangeArrowheads="1"/>
          </p:cNvSpPr>
          <p:nvPr>
            <p:ph type="title"/>
          </p:nvPr>
        </p:nvSpPr>
        <p:spPr>
          <a:xfrm>
            <a:off x="246063" y="217488"/>
            <a:ext cx="8897937" cy="906462"/>
          </a:xfrm>
        </p:spPr>
        <p:txBody>
          <a:bodyPr/>
          <a:lstStyle/>
          <a:p>
            <a:r>
              <a:rPr lang="en-US" altLang="en-US"/>
              <a:t>Overview</a:t>
            </a:r>
          </a:p>
        </p:txBody>
      </p:sp>
      <p:sp>
        <p:nvSpPr>
          <p:cNvPr id="142542" name="Rectangle 206">
            <a:extLst>
              <a:ext uri="{FF2B5EF4-FFF2-40B4-BE49-F238E27FC236}">
                <a16:creationId xmlns:a16="http://schemas.microsoft.com/office/drawing/2014/main" id="{224CAF4B-3F09-39C3-16E9-C38E01184AE0}"/>
              </a:ext>
            </a:extLst>
          </p:cNvPr>
          <p:cNvSpPr>
            <a:spLocks noGrp="1" noChangeArrowheads="1"/>
          </p:cNvSpPr>
          <p:nvPr>
            <p:ph type="body" idx="1"/>
          </p:nvPr>
        </p:nvSpPr>
        <p:spPr>
          <a:xfrm>
            <a:off x="449263" y="696913"/>
            <a:ext cx="8008937" cy="1973262"/>
          </a:xfrm>
        </p:spPr>
        <p:txBody>
          <a:bodyPr/>
          <a:lstStyle/>
          <a:p>
            <a:pPr marL="0" indent="0">
              <a:lnSpc>
                <a:spcPct val="90000"/>
              </a:lnSpc>
              <a:buFontTx/>
              <a:buNone/>
              <a:defRPr/>
            </a:pPr>
            <a:endParaRPr lang="en-US" sz="2800" dirty="0"/>
          </a:p>
          <a:p>
            <a:pPr>
              <a:lnSpc>
                <a:spcPct val="90000"/>
              </a:lnSpc>
              <a:defRPr/>
            </a:pPr>
            <a:r>
              <a:rPr lang="en-US" sz="2800" dirty="0"/>
              <a:t>Can occur:</a:t>
            </a:r>
          </a:p>
          <a:p>
            <a:pPr lvl="1">
              <a:lnSpc>
                <a:spcPct val="90000"/>
              </a:lnSpc>
              <a:defRPr/>
            </a:pPr>
            <a:r>
              <a:rPr lang="en-US" sz="2400" dirty="0"/>
              <a:t>Real time </a:t>
            </a:r>
          </a:p>
          <a:p>
            <a:pPr lvl="1">
              <a:lnSpc>
                <a:spcPct val="90000"/>
              </a:lnSpc>
              <a:defRPr/>
            </a:pPr>
            <a:r>
              <a:rPr lang="en-US" sz="2400" dirty="0"/>
              <a:t>With Ship Wave</a:t>
            </a:r>
          </a:p>
          <a:p>
            <a:pPr lvl="1">
              <a:lnSpc>
                <a:spcPct val="90000"/>
              </a:lnSpc>
              <a:defRPr/>
            </a:pPr>
            <a:endParaRPr lang="en-US" sz="2400" dirty="0"/>
          </a:p>
        </p:txBody>
      </p:sp>
      <p:grpSp>
        <p:nvGrpSpPr>
          <p:cNvPr id="8196" name="Group 4">
            <a:extLst>
              <a:ext uri="{FF2B5EF4-FFF2-40B4-BE49-F238E27FC236}">
                <a16:creationId xmlns:a16="http://schemas.microsoft.com/office/drawing/2014/main" id="{B3A2A3D1-E2F0-A32B-6597-CC262498BD1E}"/>
              </a:ext>
            </a:extLst>
          </p:cNvPr>
          <p:cNvGrpSpPr>
            <a:grpSpLocks noChangeAspect="1"/>
          </p:cNvGrpSpPr>
          <p:nvPr/>
        </p:nvGrpSpPr>
        <p:grpSpPr bwMode="auto">
          <a:xfrm>
            <a:off x="450850" y="2219325"/>
            <a:ext cx="8232775" cy="3325813"/>
            <a:chOff x="2430" y="9936"/>
            <a:chExt cx="7017" cy="2860"/>
          </a:xfrm>
        </p:grpSpPr>
        <p:sp>
          <p:nvSpPr>
            <p:cNvPr id="8197" name="AutoShape 5">
              <a:extLst>
                <a:ext uri="{FF2B5EF4-FFF2-40B4-BE49-F238E27FC236}">
                  <a16:creationId xmlns:a16="http://schemas.microsoft.com/office/drawing/2014/main" id="{100BBBBF-1A83-84F3-8644-B84D2E805507}"/>
                </a:ext>
              </a:extLst>
            </p:cNvPr>
            <p:cNvSpPr>
              <a:spLocks noChangeAspect="1" noChangeArrowheads="1"/>
            </p:cNvSpPr>
            <p:nvPr/>
          </p:nvSpPr>
          <p:spPr bwMode="auto">
            <a:xfrm>
              <a:off x="2430" y="9936"/>
              <a:ext cx="7017" cy="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pPr eaLnBrk="1" hangingPunct="1"/>
              <a:endParaRPr lang="en-US" altLang="en-US"/>
            </a:p>
          </p:txBody>
        </p:sp>
        <p:grpSp>
          <p:nvGrpSpPr>
            <p:cNvPr id="8198" name="Group 6">
              <a:extLst>
                <a:ext uri="{FF2B5EF4-FFF2-40B4-BE49-F238E27FC236}">
                  <a16:creationId xmlns:a16="http://schemas.microsoft.com/office/drawing/2014/main" id="{1AF55E27-96FE-D1A1-1132-4F5A0DFED693}"/>
                </a:ext>
              </a:extLst>
            </p:cNvPr>
            <p:cNvGrpSpPr>
              <a:grpSpLocks/>
            </p:cNvGrpSpPr>
            <p:nvPr/>
          </p:nvGrpSpPr>
          <p:grpSpPr bwMode="auto">
            <a:xfrm>
              <a:off x="2653" y="10770"/>
              <a:ext cx="6794" cy="2026"/>
              <a:chOff x="112" y="1837"/>
              <a:chExt cx="5167" cy="2169"/>
            </a:xfrm>
          </p:grpSpPr>
          <p:sp>
            <p:nvSpPr>
              <p:cNvPr id="8199" name="Line 7">
                <a:extLst>
                  <a:ext uri="{FF2B5EF4-FFF2-40B4-BE49-F238E27FC236}">
                    <a16:creationId xmlns:a16="http://schemas.microsoft.com/office/drawing/2014/main" id="{CD054418-E0C0-DA84-3B39-9B075531850F}"/>
                  </a:ext>
                </a:extLst>
              </p:cNvPr>
              <p:cNvSpPr>
                <a:spLocks noChangeShapeType="1"/>
              </p:cNvSpPr>
              <p:nvPr/>
            </p:nvSpPr>
            <p:spPr bwMode="auto">
              <a:xfrm>
                <a:off x="3040" y="3178"/>
                <a:ext cx="576" cy="24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8200" name="Group 8">
                <a:extLst>
                  <a:ext uri="{FF2B5EF4-FFF2-40B4-BE49-F238E27FC236}">
                    <a16:creationId xmlns:a16="http://schemas.microsoft.com/office/drawing/2014/main" id="{C88254C7-BD80-0762-76E8-F696BF8211DC}"/>
                  </a:ext>
                </a:extLst>
              </p:cNvPr>
              <p:cNvGrpSpPr>
                <a:grpSpLocks/>
              </p:cNvGrpSpPr>
              <p:nvPr/>
            </p:nvGrpSpPr>
            <p:grpSpPr bwMode="auto">
              <a:xfrm>
                <a:off x="1958" y="2173"/>
                <a:ext cx="1157" cy="1167"/>
                <a:chOff x="2166" y="2206"/>
                <a:chExt cx="1376" cy="1388"/>
              </a:xfrm>
            </p:grpSpPr>
            <p:sp>
              <p:nvSpPr>
                <p:cNvPr id="8311" name="Freeform 9">
                  <a:extLst>
                    <a:ext uri="{FF2B5EF4-FFF2-40B4-BE49-F238E27FC236}">
                      <a16:creationId xmlns:a16="http://schemas.microsoft.com/office/drawing/2014/main" id="{26B11EB2-DFE9-ECE4-7416-457E0514C479}"/>
                    </a:ext>
                  </a:extLst>
                </p:cNvPr>
                <p:cNvSpPr>
                  <a:spLocks/>
                </p:cNvSpPr>
                <p:nvPr/>
              </p:nvSpPr>
              <p:spPr bwMode="auto">
                <a:xfrm>
                  <a:off x="2166" y="2206"/>
                  <a:ext cx="1376" cy="1388"/>
                </a:xfrm>
                <a:custGeom>
                  <a:avLst/>
                  <a:gdLst>
                    <a:gd name="T0" fmla="*/ 52 w 1376"/>
                    <a:gd name="T1" fmla="*/ 1365 h 1388"/>
                    <a:gd name="T2" fmla="*/ 207 w 1376"/>
                    <a:gd name="T3" fmla="*/ 1377 h 1388"/>
                    <a:gd name="T4" fmla="*/ 507 w 1376"/>
                    <a:gd name="T5" fmla="*/ 1382 h 1388"/>
                    <a:gd name="T6" fmla="*/ 789 w 1376"/>
                    <a:gd name="T7" fmla="*/ 1365 h 1388"/>
                    <a:gd name="T8" fmla="*/ 962 w 1376"/>
                    <a:gd name="T9" fmla="*/ 1377 h 1388"/>
                    <a:gd name="T10" fmla="*/ 1146 w 1376"/>
                    <a:gd name="T11" fmla="*/ 1388 h 1388"/>
                    <a:gd name="T12" fmla="*/ 1325 w 1376"/>
                    <a:gd name="T13" fmla="*/ 1377 h 1388"/>
                    <a:gd name="T14" fmla="*/ 1353 w 1376"/>
                    <a:gd name="T15" fmla="*/ 1331 h 1388"/>
                    <a:gd name="T16" fmla="*/ 1376 w 1376"/>
                    <a:gd name="T17" fmla="*/ 35 h 1388"/>
                    <a:gd name="T18" fmla="*/ 1302 w 1376"/>
                    <a:gd name="T19" fmla="*/ 17 h 1388"/>
                    <a:gd name="T20" fmla="*/ 916 w 1376"/>
                    <a:gd name="T21" fmla="*/ 6 h 1388"/>
                    <a:gd name="T22" fmla="*/ 328 w 1376"/>
                    <a:gd name="T23" fmla="*/ 0 h 1388"/>
                    <a:gd name="T24" fmla="*/ 34 w 1376"/>
                    <a:gd name="T25" fmla="*/ 6 h 1388"/>
                    <a:gd name="T26" fmla="*/ 6 w 1376"/>
                    <a:gd name="T27" fmla="*/ 75 h 1388"/>
                    <a:gd name="T28" fmla="*/ 0 w 1376"/>
                    <a:gd name="T29" fmla="*/ 686 h 1388"/>
                    <a:gd name="T30" fmla="*/ 11 w 1376"/>
                    <a:gd name="T31" fmla="*/ 1129 h 1388"/>
                    <a:gd name="T32" fmla="*/ 11 w 1376"/>
                    <a:gd name="T33" fmla="*/ 1342 h 1388"/>
                    <a:gd name="T34" fmla="*/ 52 w 1376"/>
                    <a:gd name="T35" fmla="*/ 1365 h 13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76"/>
                    <a:gd name="T55" fmla="*/ 0 h 1388"/>
                    <a:gd name="T56" fmla="*/ 1376 w 1376"/>
                    <a:gd name="T57" fmla="*/ 1388 h 138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76" h="1388">
                      <a:moveTo>
                        <a:pt x="52" y="1365"/>
                      </a:moveTo>
                      <a:lnTo>
                        <a:pt x="207" y="1377"/>
                      </a:lnTo>
                      <a:lnTo>
                        <a:pt x="507" y="1382"/>
                      </a:lnTo>
                      <a:lnTo>
                        <a:pt x="789" y="1365"/>
                      </a:lnTo>
                      <a:lnTo>
                        <a:pt x="962" y="1377"/>
                      </a:lnTo>
                      <a:lnTo>
                        <a:pt x="1146" y="1388"/>
                      </a:lnTo>
                      <a:lnTo>
                        <a:pt x="1325" y="1377"/>
                      </a:lnTo>
                      <a:lnTo>
                        <a:pt x="1353" y="1331"/>
                      </a:lnTo>
                      <a:lnTo>
                        <a:pt x="1376" y="35"/>
                      </a:lnTo>
                      <a:lnTo>
                        <a:pt x="1302" y="17"/>
                      </a:lnTo>
                      <a:lnTo>
                        <a:pt x="916" y="6"/>
                      </a:lnTo>
                      <a:lnTo>
                        <a:pt x="328" y="0"/>
                      </a:lnTo>
                      <a:lnTo>
                        <a:pt x="34" y="6"/>
                      </a:lnTo>
                      <a:lnTo>
                        <a:pt x="6" y="75"/>
                      </a:lnTo>
                      <a:lnTo>
                        <a:pt x="0" y="686"/>
                      </a:lnTo>
                      <a:lnTo>
                        <a:pt x="11" y="1129"/>
                      </a:lnTo>
                      <a:lnTo>
                        <a:pt x="11" y="1342"/>
                      </a:lnTo>
                      <a:lnTo>
                        <a:pt x="52" y="13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8312" name="Picture 10" descr="IN00534_">
                  <a:extLst>
                    <a:ext uri="{FF2B5EF4-FFF2-40B4-BE49-F238E27FC236}">
                      <a16:creationId xmlns:a16="http://schemas.microsoft.com/office/drawing/2014/main" id="{CB933D8C-D276-91AF-35B3-D66EDE6C86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7" y="2225"/>
                  <a:ext cx="1336"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201" name="Line 11">
                <a:extLst>
                  <a:ext uri="{FF2B5EF4-FFF2-40B4-BE49-F238E27FC236}">
                    <a16:creationId xmlns:a16="http://schemas.microsoft.com/office/drawing/2014/main" id="{8F866831-54ED-C475-211D-BDE287FD9692}"/>
                  </a:ext>
                </a:extLst>
              </p:cNvPr>
              <p:cNvSpPr>
                <a:spLocks noChangeShapeType="1"/>
              </p:cNvSpPr>
              <p:nvPr/>
            </p:nvSpPr>
            <p:spPr bwMode="auto">
              <a:xfrm flipH="1">
                <a:off x="3151" y="2275"/>
                <a:ext cx="672" cy="48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02" name="Line 12">
                <a:extLst>
                  <a:ext uri="{FF2B5EF4-FFF2-40B4-BE49-F238E27FC236}">
                    <a16:creationId xmlns:a16="http://schemas.microsoft.com/office/drawing/2014/main" id="{E38994F4-F043-52E9-2847-05157CDC94AB}"/>
                  </a:ext>
                </a:extLst>
              </p:cNvPr>
              <p:cNvSpPr>
                <a:spLocks noChangeShapeType="1"/>
              </p:cNvSpPr>
              <p:nvPr/>
            </p:nvSpPr>
            <p:spPr bwMode="auto">
              <a:xfrm>
                <a:off x="981" y="2752"/>
                <a:ext cx="912"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03" name="Text Box 13">
                <a:extLst>
                  <a:ext uri="{FF2B5EF4-FFF2-40B4-BE49-F238E27FC236}">
                    <a16:creationId xmlns:a16="http://schemas.microsoft.com/office/drawing/2014/main" id="{5DC01BCC-C0E7-1B97-83F6-3CC5C4EEC925}"/>
                  </a:ext>
                </a:extLst>
              </p:cNvPr>
              <p:cNvSpPr txBox="1">
                <a:spLocks noChangeArrowheads="1"/>
              </p:cNvSpPr>
              <p:nvPr/>
            </p:nvSpPr>
            <p:spPr bwMode="auto">
              <a:xfrm>
                <a:off x="3514" y="3415"/>
                <a:ext cx="1765" cy="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pPr eaLnBrk="1" hangingPunct="1">
                  <a:spcAft>
                    <a:spcPts val="1000"/>
                  </a:spcAft>
                </a:pPr>
                <a:r>
                  <a:rPr lang="en-US" altLang="en-US" sz="1600" b="1">
                    <a:solidFill>
                      <a:srgbClr val="000000"/>
                    </a:solidFill>
                    <a:latin typeface="Calibri" panose="020F0502020204030204" pitchFamily="34" charset="0"/>
                  </a:rPr>
                  <a:t>To Shipping</a:t>
                </a:r>
                <a:endParaRPr lang="en-US" altLang="en-US"/>
              </a:p>
            </p:txBody>
          </p:sp>
          <p:grpSp>
            <p:nvGrpSpPr>
              <p:cNvPr id="8204" name="Group 14">
                <a:extLst>
                  <a:ext uri="{FF2B5EF4-FFF2-40B4-BE49-F238E27FC236}">
                    <a16:creationId xmlns:a16="http://schemas.microsoft.com/office/drawing/2014/main" id="{2F4811F6-2002-B33F-B068-5BE458BBA7AC}"/>
                  </a:ext>
                </a:extLst>
              </p:cNvPr>
              <p:cNvGrpSpPr>
                <a:grpSpLocks/>
              </p:cNvGrpSpPr>
              <p:nvPr/>
            </p:nvGrpSpPr>
            <p:grpSpPr bwMode="auto">
              <a:xfrm>
                <a:off x="112" y="2263"/>
                <a:ext cx="1405" cy="1612"/>
                <a:chOff x="112" y="2263"/>
                <a:chExt cx="1405" cy="1612"/>
              </a:xfrm>
            </p:grpSpPr>
            <p:sp>
              <p:nvSpPr>
                <p:cNvPr id="8249" name="Text Box 15">
                  <a:extLst>
                    <a:ext uri="{FF2B5EF4-FFF2-40B4-BE49-F238E27FC236}">
                      <a16:creationId xmlns:a16="http://schemas.microsoft.com/office/drawing/2014/main" id="{6597AB88-A57F-5E8A-BC61-4D260E085B4A}"/>
                    </a:ext>
                  </a:extLst>
                </p:cNvPr>
                <p:cNvSpPr txBox="1">
                  <a:spLocks noChangeArrowheads="1"/>
                </p:cNvSpPr>
                <p:nvPr/>
              </p:nvSpPr>
              <p:spPr bwMode="auto">
                <a:xfrm>
                  <a:off x="267" y="3284"/>
                  <a:ext cx="1250" cy="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pPr eaLnBrk="1" hangingPunct="1">
                    <a:spcAft>
                      <a:spcPts val="1000"/>
                    </a:spcAft>
                  </a:pPr>
                  <a:r>
                    <a:rPr lang="en-US" altLang="en-US" sz="1600" b="1">
                      <a:solidFill>
                        <a:srgbClr val="000000"/>
                      </a:solidFill>
                      <a:latin typeface="Calibri" panose="020F0502020204030204" pitchFamily="34" charset="0"/>
                    </a:rPr>
                    <a:t>Reserve</a:t>
                  </a:r>
                  <a:endParaRPr lang="en-US" altLang="en-US"/>
                </a:p>
              </p:txBody>
            </p:sp>
            <p:grpSp>
              <p:nvGrpSpPr>
                <p:cNvPr id="8250" name="Group 16">
                  <a:extLst>
                    <a:ext uri="{FF2B5EF4-FFF2-40B4-BE49-F238E27FC236}">
                      <a16:creationId xmlns:a16="http://schemas.microsoft.com/office/drawing/2014/main" id="{580D47CF-E5B1-BF62-38CF-540C489C2AB4}"/>
                    </a:ext>
                  </a:extLst>
                </p:cNvPr>
                <p:cNvGrpSpPr>
                  <a:grpSpLocks/>
                </p:cNvGrpSpPr>
                <p:nvPr/>
              </p:nvGrpSpPr>
              <p:grpSpPr bwMode="auto">
                <a:xfrm>
                  <a:off x="112" y="2263"/>
                  <a:ext cx="1172" cy="978"/>
                  <a:chOff x="4358" y="1042"/>
                  <a:chExt cx="1172" cy="978"/>
                </a:xfrm>
              </p:grpSpPr>
              <p:sp>
                <p:nvSpPr>
                  <p:cNvPr id="8251" name="Rectangle 17">
                    <a:extLst>
                      <a:ext uri="{FF2B5EF4-FFF2-40B4-BE49-F238E27FC236}">
                        <a16:creationId xmlns:a16="http://schemas.microsoft.com/office/drawing/2014/main" id="{57DE73DB-D4AE-5774-1313-05AE4217FD22}"/>
                      </a:ext>
                    </a:extLst>
                  </p:cNvPr>
                  <p:cNvSpPr>
                    <a:spLocks noChangeArrowheads="1"/>
                  </p:cNvSpPr>
                  <p:nvPr/>
                </p:nvSpPr>
                <p:spPr bwMode="auto">
                  <a:xfrm>
                    <a:off x="4366" y="1538"/>
                    <a:ext cx="1160" cy="477"/>
                  </a:xfrm>
                  <a:prstGeom prst="rect">
                    <a:avLst/>
                  </a:prstGeom>
                  <a:noFill/>
                  <a:ln w="38100">
                    <a:solidFill>
                      <a:srgbClr val="0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pPr eaLnBrk="1" hangingPunct="1"/>
                    <a:endParaRPr lang="en-US" altLang="en-US"/>
                  </a:p>
                </p:txBody>
              </p:sp>
              <p:sp>
                <p:nvSpPr>
                  <p:cNvPr id="8252" name="Line 18">
                    <a:extLst>
                      <a:ext uri="{FF2B5EF4-FFF2-40B4-BE49-F238E27FC236}">
                        <a16:creationId xmlns:a16="http://schemas.microsoft.com/office/drawing/2014/main" id="{46442CA1-4A3F-57F3-2B7F-E9EDCCA1990A}"/>
                      </a:ext>
                    </a:extLst>
                  </p:cNvPr>
                  <p:cNvSpPr>
                    <a:spLocks noChangeShapeType="1"/>
                  </p:cNvSpPr>
                  <p:nvPr/>
                </p:nvSpPr>
                <p:spPr bwMode="auto">
                  <a:xfrm>
                    <a:off x="4946" y="1534"/>
                    <a:ext cx="0" cy="48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en-US"/>
                  </a:p>
                </p:txBody>
              </p:sp>
              <p:sp>
                <p:nvSpPr>
                  <p:cNvPr id="8253" name="Rectangle 19">
                    <a:extLst>
                      <a:ext uri="{FF2B5EF4-FFF2-40B4-BE49-F238E27FC236}">
                        <a16:creationId xmlns:a16="http://schemas.microsoft.com/office/drawing/2014/main" id="{45DCA760-E019-A4CF-7B89-23827676A971}"/>
                      </a:ext>
                    </a:extLst>
                  </p:cNvPr>
                  <p:cNvSpPr>
                    <a:spLocks noChangeArrowheads="1"/>
                  </p:cNvSpPr>
                  <p:nvPr/>
                </p:nvSpPr>
                <p:spPr bwMode="auto">
                  <a:xfrm>
                    <a:off x="4364" y="1046"/>
                    <a:ext cx="1166" cy="477"/>
                  </a:xfrm>
                  <a:prstGeom prst="rect">
                    <a:avLst/>
                  </a:prstGeom>
                  <a:noFill/>
                  <a:ln w="28575">
                    <a:solidFill>
                      <a:srgbClr val="0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pPr eaLnBrk="1" hangingPunct="1"/>
                    <a:endParaRPr lang="en-US" altLang="en-US"/>
                  </a:p>
                </p:txBody>
              </p:sp>
              <p:sp>
                <p:nvSpPr>
                  <p:cNvPr id="8254" name="Line 20">
                    <a:extLst>
                      <a:ext uri="{FF2B5EF4-FFF2-40B4-BE49-F238E27FC236}">
                        <a16:creationId xmlns:a16="http://schemas.microsoft.com/office/drawing/2014/main" id="{EE8316B6-14A1-7551-44C5-3035A2DCB098}"/>
                      </a:ext>
                    </a:extLst>
                  </p:cNvPr>
                  <p:cNvSpPr>
                    <a:spLocks noChangeShapeType="1"/>
                  </p:cNvSpPr>
                  <p:nvPr/>
                </p:nvSpPr>
                <p:spPr bwMode="auto">
                  <a:xfrm>
                    <a:off x="4944" y="1042"/>
                    <a:ext cx="0" cy="48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en-US"/>
                  </a:p>
                </p:txBody>
              </p:sp>
              <p:grpSp>
                <p:nvGrpSpPr>
                  <p:cNvPr id="8255" name="Group 21">
                    <a:extLst>
                      <a:ext uri="{FF2B5EF4-FFF2-40B4-BE49-F238E27FC236}">
                        <a16:creationId xmlns:a16="http://schemas.microsoft.com/office/drawing/2014/main" id="{C2B467B3-FB56-1C03-50E0-C836F717AA0D}"/>
                      </a:ext>
                    </a:extLst>
                  </p:cNvPr>
                  <p:cNvGrpSpPr>
                    <a:grpSpLocks/>
                  </p:cNvGrpSpPr>
                  <p:nvPr/>
                </p:nvGrpSpPr>
                <p:grpSpPr bwMode="auto">
                  <a:xfrm>
                    <a:off x="4360" y="1438"/>
                    <a:ext cx="147" cy="110"/>
                    <a:chOff x="4385" y="1442"/>
                    <a:chExt cx="147" cy="110"/>
                  </a:xfrm>
                </p:grpSpPr>
                <p:sp>
                  <p:nvSpPr>
                    <p:cNvPr id="8299" name="Freeform 22">
                      <a:extLst>
                        <a:ext uri="{FF2B5EF4-FFF2-40B4-BE49-F238E27FC236}">
                          <a16:creationId xmlns:a16="http://schemas.microsoft.com/office/drawing/2014/main" id="{B828F9BE-6D95-15DE-2427-C4CB4541275A}"/>
                        </a:ext>
                      </a:extLst>
                    </p:cNvPr>
                    <p:cNvSpPr>
                      <a:spLocks/>
                    </p:cNvSpPr>
                    <p:nvPr/>
                  </p:nvSpPr>
                  <p:spPr bwMode="auto">
                    <a:xfrm>
                      <a:off x="4385" y="1448"/>
                      <a:ext cx="147" cy="102"/>
                    </a:xfrm>
                    <a:custGeom>
                      <a:avLst/>
                      <a:gdLst>
                        <a:gd name="T0" fmla="*/ 15 w 147"/>
                        <a:gd name="T1" fmla="*/ 94 h 102"/>
                        <a:gd name="T2" fmla="*/ 144 w 147"/>
                        <a:gd name="T3" fmla="*/ 102 h 102"/>
                        <a:gd name="T4" fmla="*/ 147 w 147"/>
                        <a:gd name="T5" fmla="*/ 88 h 102"/>
                        <a:gd name="T6" fmla="*/ 141 w 147"/>
                        <a:gd name="T7" fmla="*/ 6 h 102"/>
                        <a:gd name="T8" fmla="*/ 0 w 147"/>
                        <a:gd name="T9" fmla="*/ 0 h 102"/>
                        <a:gd name="T10" fmla="*/ 15 w 147"/>
                        <a:gd name="T11" fmla="*/ 94 h 102"/>
                        <a:gd name="T12" fmla="*/ 0 60000 65536"/>
                        <a:gd name="T13" fmla="*/ 0 60000 65536"/>
                        <a:gd name="T14" fmla="*/ 0 60000 65536"/>
                        <a:gd name="T15" fmla="*/ 0 60000 65536"/>
                        <a:gd name="T16" fmla="*/ 0 60000 65536"/>
                        <a:gd name="T17" fmla="*/ 0 60000 65536"/>
                        <a:gd name="T18" fmla="*/ 0 w 147"/>
                        <a:gd name="T19" fmla="*/ 0 h 102"/>
                        <a:gd name="T20" fmla="*/ 147 w 147"/>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147" h="102">
                          <a:moveTo>
                            <a:pt x="15" y="94"/>
                          </a:moveTo>
                          <a:lnTo>
                            <a:pt x="144" y="102"/>
                          </a:lnTo>
                          <a:lnTo>
                            <a:pt x="147" y="88"/>
                          </a:lnTo>
                          <a:lnTo>
                            <a:pt x="141" y="6"/>
                          </a:lnTo>
                          <a:lnTo>
                            <a:pt x="0" y="0"/>
                          </a:lnTo>
                          <a:lnTo>
                            <a:pt x="15"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8300" name="Group 23">
                      <a:extLst>
                        <a:ext uri="{FF2B5EF4-FFF2-40B4-BE49-F238E27FC236}">
                          <a16:creationId xmlns:a16="http://schemas.microsoft.com/office/drawing/2014/main" id="{962965B7-BFDF-356D-186B-C9F23D6FDD56}"/>
                        </a:ext>
                      </a:extLst>
                    </p:cNvPr>
                    <p:cNvGrpSpPr>
                      <a:grpSpLocks/>
                    </p:cNvGrpSpPr>
                    <p:nvPr/>
                  </p:nvGrpSpPr>
                  <p:grpSpPr bwMode="auto">
                    <a:xfrm>
                      <a:off x="4397" y="1442"/>
                      <a:ext cx="128" cy="110"/>
                      <a:chOff x="4397" y="1442"/>
                      <a:chExt cx="128" cy="110"/>
                    </a:xfrm>
                  </p:grpSpPr>
                  <p:sp>
                    <p:nvSpPr>
                      <p:cNvPr id="8301" name="Freeform 24">
                        <a:extLst>
                          <a:ext uri="{FF2B5EF4-FFF2-40B4-BE49-F238E27FC236}">
                            <a16:creationId xmlns:a16="http://schemas.microsoft.com/office/drawing/2014/main" id="{A0F2504E-2629-0D5F-1930-ECAD5622D2A8}"/>
                          </a:ext>
                        </a:extLst>
                      </p:cNvPr>
                      <p:cNvSpPr>
                        <a:spLocks/>
                      </p:cNvSpPr>
                      <p:nvPr/>
                    </p:nvSpPr>
                    <p:spPr bwMode="auto">
                      <a:xfrm rot="-893856">
                        <a:off x="4397" y="1442"/>
                        <a:ext cx="128" cy="110"/>
                      </a:xfrm>
                      <a:custGeom>
                        <a:avLst/>
                        <a:gdLst>
                          <a:gd name="T0" fmla="*/ 0 w 382"/>
                          <a:gd name="T1" fmla="*/ 3 h 304"/>
                          <a:gd name="T2" fmla="*/ 4 w 382"/>
                          <a:gd name="T3" fmla="*/ 5 h 304"/>
                          <a:gd name="T4" fmla="*/ 5 w 382"/>
                          <a:gd name="T5" fmla="*/ 2 h 304"/>
                          <a:gd name="T6" fmla="*/ 0 w 382"/>
                          <a:gd name="T7" fmla="*/ 0 h 304"/>
                          <a:gd name="T8" fmla="*/ 0 w 382"/>
                          <a:gd name="T9" fmla="*/ 3 h 304"/>
                          <a:gd name="T10" fmla="*/ 0 60000 65536"/>
                          <a:gd name="T11" fmla="*/ 0 60000 65536"/>
                          <a:gd name="T12" fmla="*/ 0 60000 65536"/>
                          <a:gd name="T13" fmla="*/ 0 60000 65536"/>
                          <a:gd name="T14" fmla="*/ 0 60000 65536"/>
                          <a:gd name="T15" fmla="*/ 0 w 382"/>
                          <a:gd name="T16" fmla="*/ 0 h 304"/>
                          <a:gd name="T17" fmla="*/ 382 w 382"/>
                          <a:gd name="T18" fmla="*/ 304 h 304"/>
                        </a:gdLst>
                        <a:ahLst/>
                        <a:cxnLst>
                          <a:cxn ang="T10">
                            <a:pos x="T0" y="T1"/>
                          </a:cxn>
                          <a:cxn ang="T11">
                            <a:pos x="T2" y="T3"/>
                          </a:cxn>
                          <a:cxn ang="T12">
                            <a:pos x="T4" y="T5"/>
                          </a:cxn>
                          <a:cxn ang="T13">
                            <a:pos x="T6" y="T7"/>
                          </a:cxn>
                          <a:cxn ang="T14">
                            <a:pos x="T8" y="T9"/>
                          </a:cxn>
                        </a:cxnLst>
                        <a:rect l="T15" t="T16" r="T17" b="T18"/>
                        <a:pathLst>
                          <a:path w="382" h="304">
                            <a:moveTo>
                              <a:pt x="0" y="202"/>
                            </a:moveTo>
                            <a:lnTo>
                              <a:pt x="338" y="304"/>
                            </a:lnTo>
                            <a:lnTo>
                              <a:pt x="382" y="101"/>
                            </a:lnTo>
                            <a:lnTo>
                              <a:pt x="36" y="0"/>
                            </a:lnTo>
                            <a:lnTo>
                              <a:pt x="0" y="202"/>
                            </a:lnTo>
                            <a:close/>
                          </a:path>
                        </a:pathLst>
                      </a:custGeom>
                      <a:solidFill>
                        <a:srgbClr val="000000"/>
                      </a:solidFill>
                      <a:ln w="12700">
                        <a:solidFill>
                          <a:srgbClr val="000000"/>
                        </a:solidFill>
                        <a:round/>
                        <a:headEnd/>
                        <a:tailEnd/>
                      </a:ln>
                    </p:spPr>
                    <p:txBody>
                      <a:bodyPr anchor="ctr"/>
                      <a:lstStyle/>
                      <a:p>
                        <a:endParaRPr lang="en-US"/>
                      </a:p>
                    </p:txBody>
                  </p:sp>
                  <p:sp>
                    <p:nvSpPr>
                      <p:cNvPr id="8302" name="Line 25">
                        <a:extLst>
                          <a:ext uri="{FF2B5EF4-FFF2-40B4-BE49-F238E27FC236}">
                            <a16:creationId xmlns:a16="http://schemas.microsoft.com/office/drawing/2014/main" id="{4AFE62D4-09F9-38F9-F578-6E0AFA85CE10}"/>
                          </a:ext>
                        </a:extLst>
                      </p:cNvPr>
                      <p:cNvSpPr>
                        <a:spLocks noChangeShapeType="1"/>
                      </p:cNvSpPr>
                      <p:nvPr/>
                    </p:nvSpPr>
                    <p:spPr bwMode="auto">
                      <a:xfrm rot="20691206" flipH="1">
                        <a:off x="4414" y="1471"/>
                        <a:ext cx="9" cy="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03" name="Line 26">
                        <a:extLst>
                          <a:ext uri="{FF2B5EF4-FFF2-40B4-BE49-F238E27FC236}">
                            <a16:creationId xmlns:a16="http://schemas.microsoft.com/office/drawing/2014/main" id="{6F8B601C-1C35-0F43-A3A2-564CC0EF5DA9}"/>
                          </a:ext>
                        </a:extLst>
                      </p:cNvPr>
                      <p:cNvSpPr>
                        <a:spLocks noChangeShapeType="1"/>
                      </p:cNvSpPr>
                      <p:nvPr/>
                    </p:nvSpPr>
                    <p:spPr bwMode="auto">
                      <a:xfrm rot="20691206" flipH="1">
                        <a:off x="4430" y="1471"/>
                        <a:ext cx="9" cy="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04" name="Line 27">
                        <a:extLst>
                          <a:ext uri="{FF2B5EF4-FFF2-40B4-BE49-F238E27FC236}">
                            <a16:creationId xmlns:a16="http://schemas.microsoft.com/office/drawing/2014/main" id="{FF412449-FDF8-46F0-1244-E34FEBDE0F61}"/>
                          </a:ext>
                        </a:extLst>
                      </p:cNvPr>
                      <p:cNvSpPr>
                        <a:spLocks noChangeShapeType="1"/>
                      </p:cNvSpPr>
                      <p:nvPr/>
                    </p:nvSpPr>
                    <p:spPr bwMode="auto">
                      <a:xfrm rot="20698587" flipH="1">
                        <a:off x="4443" y="1471"/>
                        <a:ext cx="10" cy="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05" name="Line 28">
                        <a:extLst>
                          <a:ext uri="{FF2B5EF4-FFF2-40B4-BE49-F238E27FC236}">
                            <a16:creationId xmlns:a16="http://schemas.microsoft.com/office/drawing/2014/main" id="{2D657A1A-1165-4E80-98EC-B26B598852C8}"/>
                          </a:ext>
                        </a:extLst>
                      </p:cNvPr>
                      <p:cNvSpPr>
                        <a:spLocks noChangeShapeType="1"/>
                      </p:cNvSpPr>
                      <p:nvPr/>
                    </p:nvSpPr>
                    <p:spPr bwMode="auto">
                      <a:xfrm rot="20691206" flipH="1">
                        <a:off x="4453" y="1471"/>
                        <a:ext cx="9" cy="5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06" name="Line 29">
                        <a:extLst>
                          <a:ext uri="{FF2B5EF4-FFF2-40B4-BE49-F238E27FC236}">
                            <a16:creationId xmlns:a16="http://schemas.microsoft.com/office/drawing/2014/main" id="{FAC90044-9D1E-05F3-E729-997B30103E3C}"/>
                          </a:ext>
                        </a:extLst>
                      </p:cNvPr>
                      <p:cNvSpPr>
                        <a:spLocks noChangeShapeType="1"/>
                      </p:cNvSpPr>
                      <p:nvPr/>
                    </p:nvSpPr>
                    <p:spPr bwMode="auto">
                      <a:xfrm rot="20691206" flipH="1">
                        <a:off x="4460" y="1471"/>
                        <a:ext cx="9" cy="5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07" name="Line 30">
                        <a:extLst>
                          <a:ext uri="{FF2B5EF4-FFF2-40B4-BE49-F238E27FC236}">
                            <a16:creationId xmlns:a16="http://schemas.microsoft.com/office/drawing/2014/main" id="{7400FE89-5078-1721-A3A7-BDBD6B13ED4B}"/>
                          </a:ext>
                        </a:extLst>
                      </p:cNvPr>
                      <p:cNvSpPr>
                        <a:spLocks noChangeShapeType="1"/>
                      </p:cNvSpPr>
                      <p:nvPr/>
                    </p:nvSpPr>
                    <p:spPr bwMode="auto">
                      <a:xfrm rot="20691206" flipH="1">
                        <a:off x="4467" y="1471"/>
                        <a:ext cx="9" cy="5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08" name="Line 31">
                        <a:extLst>
                          <a:ext uri="{FF2B5EF4-FFF2-40B4-BE49-F238E27FC236}">
                            <a16:creationId xmlns:a16="http://schemas.microsoft.com/office/drawing/2014/main" id="{DA6C1EBB-6FB9-EEF2-5FDF-6E0DEA05B2FC}"/>
                          </a:ext>
                        </a:extLst>
                      </p:cNvPr>
                      <p:cNvSpPr>
                        <a:spLocks noChangeShapeType="1"/>
                      </p:cNvSpPr>
                      <p:nvPr/>
                    </p:nvSpPr>
                    <p:spPr bwMode="auto">
                      <a:xfrm rot="20777857" flipH="1">
                        <a:off x="4477" y="1472"/>
                        <a:ext cx="9" cy="5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09" name="Line 32">
                        <a:extLst>
                          <a:ext uri="{FF2B5EF4-FFF2-40B4-BE49-F238E27FC236}">
                            <a16:creationId xmlns:a16="http://schemas.microsoft.com/office/drawing/2014/main" id="{29FA4294-B605-8EC7-4F3A-B12CFBEFF4FE}"/>
                          </a:ext>
                        </a:extLst>
                      </p:cNvPr>
                      <p:cNvSpPr>
                        <a:spLocks noChangeShapeType="1"/>
                      </p:cNvSpPr>
                      <p:nvPr/>
                    </p:nvSpPr>
                    <p:spPr bwMode="auto">
                      <a:xfrm rot="20691206" flipH="1">
                        <a:off x="4487" y="1471"/>
                        <a:ext cx="9" cy="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10" name="Line 33">
                        <a:extLst>
                          <a:ext uri="{FF2B5EF4-FFF2-40B4-BE49-F238E27FC236}">
                            <a16:creationId xmlns:a16="http://schemas.microsoft.com/office/drawing/2014/main" id="{EC24ED3A-2A8D-72CD-7E90-51846277837E}"/>
                          </a:ext>
                        </a:extLst>
                      </p:cNvPr>
                      <p:cNvSpPr>
                        <a:spLocks noChangeShapeType="1"/>
                      </p:cNvSpPr>
                      <p:nvPr/>
                    </p:nvSpPr>
                    <p:spPr bwMode="auto">
                      <a:xfrm rot="20691206" flipH="1">
                        <a:off x="4498" y="1471"/>
                        <a:ext cx="9" cy="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8256" name="Group 34">
                    <a:extLst>
                      <a:ext uri="{FF2B5EF4-FFF2-40B4-BE49-F238E27FC236}">
                        <a16:creationId xmlns:a16="http://schemas.microsoft.com/office/drawing/2014/main" id="{DEA39839-B9AD-307C-D2E8-1F3AE123B824}"/>
                      </a:ext>
                    </a:extLst>
                  </p:cNvPr>
                  <p:cNvGrpSpPr>
                    <a:grpSpLocks/>
                  </p:cNvGrpSpPr>
                  <p:nvPr/>
                </p:nvGrpSpPr>
                <p:grpSpPr bwMode="auto">
                  <a:xfrm>
                    <a:off x="4358" y="1910"/>
                    <a:ext cx="147" cy="110"/>
                    <a:chOff x="4385" y="1442"/>
                    <a:chExt cx="147" cy="110"/>
                  </a:xfrm>
                </p:grpSpPr>
                <p:sp>
                  <p:nvSpPr>
                    <p:cNvPr id="8287" name="Freeform 35">
                      <a:extLst>
                        <a:ext uri="{FF2B5EF4-FFF2-40B4-BE49-F238E27FC236}">
                          <a16:creationId xmlns:a16="http://schemas.microsoft.com/office/drawing/2014/main" id="{08167122-D234-93E0-66A5-84A7E515F1D0}"/>
                        </a:ext>
                      </a:extLst>
                    </p:cNvPr>
                    <p:cNvSpPr>
                      <a:spLocks/>
                    </p:cNvSpPr>
                    <p:nvPr/>
                  </p:nvSpPr>
                  <p:spPr bwMode="auto">
                    <a:xfrm>
                      <a:off x="4385" y="1448"/>
                      <a:ext cx="147" cy="102"/>
                    </a:xfrm>
                    <a:custGeom>
                      <a:avLst/>
                      <a:gdLst>
                        <a:gd name="T0" fmla="*/ 15 w 147"/>
                        <a:gd name="T1" fmla="*/ 94 h 102"/>
                        <a:gd name="T2" fmla="*/ 144 w 147"/>
                        <a:gd name="T3" fmla="*/ 102 h 102"/>
                        <a:gd name="T4" fmla="*/ 147 w 147"/>
                        <a:gd name="T5" fmla="*/ 88 h 102"/>
                        <a:gd name="T6" fmla="*/ 141 w 147"/>
                        <a:gd name="T7" fmla="*/ 6 h 102"/>
                        <a:gd name="T8" fmla="*/ 0 w 147"/>
                        <a:gd name="T9" fmla="*/ 0 h 102"/>
                        <a:gd name="T10" fmla="*/ 15 w 147"/>
                        <a:gd name="T11" fmla="*/ 94 h 102"/>
                        <a:gd name="T12" fmla="*/ 0 60000 65536"/>
                        <a:gd name="T13" fmla="*/ 0 60000 65536"/>
                        <a:gd name="T14" fmla="*/ 0 60000 65536"/>
                        <a:gd name="T15" fmla="*/ 0 60000 65536"/>
                        <a:gd name="T16" fmla="*/ 0 60000 65536"/>
                        <a:gd name="T17" fmla="*/ 0 60000 65536"/>
                        <a:gd name="T18" fmla="*/ 0 w 147"/>
                        <a:gd name="T19" fmla="*/ 0 h 102"/>
                        <a:gd name="T20" fmla="*/ 147 w 147"/>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147" h="102">
                          <a:moveTo>
                            <a:pt x="15" y="94"/>
                          </a:moveTo>
                          <a:lnTo>
                            <a:pt x="144" y="102"/>
                          </a:lnTo>
                          <a:lnTo>
                            <a:pt x="147" y="88"/>
                          </a:lnTo>
                          <a:lnTo>
                            <a:pt x="141" y="6"/>
                          </a:lnTo>
                          <a:lnTo>
                            <a:pt x="0" y="0"/>
                          </a:lnTo>
                          <a:lnTo>
                            <a:pt x="15"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8288" name="Group 36">
                      <a:extLst>
                        <a:ext uri="{FF2B5EF4-FFF2-40B4-BE49-F238E27FC236}">
                          <a16:creationId xmlns:a16="http://schemas.microsoft.com/office/drawing/2014/main" id="{BED91811-4A04-9C29-2237-5ED61533DA9F}"/>
                        </a:ext>
                      </a:extLst>
                    </p:cNvPr>
                    <p:cNvGrpSpPr>
                      <a:grpSpLocks/>
                    </p:cNvGrpSpPr>
                    <p:nvPr/>
                  </p:nvGrpSpPr>
                  <p:grpSpPr bwMode="auto">
                    <a:xfrm>
                      <a:off x="4397" y="1442"/>
                      <a:ext cx="128" cy="110"/>
                      <a:chOff x="4397" y="1442"/>
                      <a:chExt cx="128" cy="110"/>
                    </a:xfrm>
                  </p:grpSpPr>
                  <p:sp>
                    <p:nvSpPr>
                      <p:cNvPr id="8289" name="Freeform 37">
                        <a:extLst>
                          <a:ext uri="{FF2B5EF4-FFF2-40B4-BE49-F238E27FC236}">
                            <a16:creationId xmlns:a16="http://schemas.microsoft.com/office/drawing/2014/main" id="{20202CC4-3666-4A23-AC3A-CF1D49E18C36}"/>
                          </a:ext>
                        </a:extLst>
                      </p:cNvPr>
                      <p:cNvSpPr>
                        <a:spLocks/>
                      </p:cNvSpPr>
                      <p:nvPr/>
                    </p:nvSpPr>
                    <p:spPr bwMode="auto">
                      <a:xfrm rot="-893856">
                        <a:off x="4397" y="1442"/>
                        <a:ext cx="128" cy="110"/>
                      </a:xfrm>
                      <a:custGeom>
                        <a:avLst/>
                        <a:gdLst>
                          <a:gd name="T0" fmla="*/ 0 w 382"/>
                          <a:gd name="T1" fmla="*/ 3 h 304"/>
                          <a:gd name="T2" fmla="*/ 4 w 382"/>
                          <a:gd name="T3" fmla="*/ 5 h 304"/>
                          <a:gd name="T4" fmla="*/ 5 w 382"/>
                          <a:gd name="T5" fmla="*/ 2 h 304"/>
                          <a:gd name="T6" fmla="*/ 0 w 382"/>
                          <a:gd name="T7" fmla="*/ 0 h 304"/>
                          <a:gd name="T8" fmla="*/ 0 w 382"/>
                          <a:gd name="T9" fmla="*/ 3 h 304"/>
                          <a:gd name="T10" fmla="*/ 0 60000 65536"/>
                          <a:gd name="T11" fmla="*/ 0 60000 65536"/>
                          <a:gd name="T12" fmla="*/ 0 60000 65536"/>
                          <a:gd name="T13" fmla="*/ 0 60000 65536"/>
                          <a:gd name="T14" fmla="*/ 0 60000 65536"/>
                          <a:gd name="T15" fmla="*/ 0 w 382"/>
                          <a:gd name="T16" fmla="*/ 0 h 304"/>
                          <a:gd name="T17" fmla="*/ 382 w 382"/>
                          <a:gd name="T18" fmla="*/ 304 h 304"/>
                        </a:gdLst>
                        <a:ahLst/>
                        <a:cxnLst>
                          <a:cxn ang="T10">
                            <a:pos x="T0" y="T1"/>
                          </a:cxn>
                          <a:cxn ang="T11">
                            <a:pos x="T2" y="T3"/>
                          </a:cxn>
                          <a:cxn ang="T12">
                            <a:pos x="T4" y="T5"/>
                          </a:cxn>
                          <a:cxn ang="T13">
                            <a:pos x="T6" y="T7"/>
                          </a:cxn>
                          <a:cxn ang="T14">
                            <a:pos x="T8" y="T9"/>
                          </a:cxn>
                        </a:cxnLst>
                        <a:rect l="T15" t="T16" r="T17" b="T18"/>
                        <a:pathLst>
                          <a:path w="382" h="304">
                            <a:moveTo>
                              <a:pt x="0" y="202"/>
                            </a:moveTo>
                            <a:lnTo>
                              <a:pt x="338" y="304"/>
                            </a:lnTo>
                            <a:lnTo>
                              <a:pt x="382" y="101"/>
                            </a:lnTo>
                            <a:lnTo>
                              <a:pt x="36" y="0"/>
                            </a:lnTo>
                            <a:lnTo>
                              <a:pt x="0" y="202"/>
                            </a:lnTo>
                            <a:close/>
                          </a:path>
                        </a:pathLst>
                      </a:custGeom>
                      <a:solidFill>
                        <a:srgbClr val="000000"/>
                      </a:solidFill>
                      <a:ln w="12700">
                        <a:solidFill>
                          <a:srgbClr val="000000"/>
                        </a:solidFill>
                        <a:round/>
                        <a:headEnd/>
                        <a:tailEnd/>
                      </a:ln>
                    </p:spPr>
                    <p:txBody>
                      <a:bodyPr anchor="ctr"/>
                      <a:lstStyle/>
                      <a:p>
                        <a:endParaRPr lang="en-US"/>
                      </a:p>
                    </p:txBody>
                  </p:sp>
                  <p:sp>
                    <p:nvSpPr>
                      <p:cNvPr id="8290" name="Line 38">
                        <a:extLst>
                          <a:ext uri="{FF2B5EF4-FFF2-40B4-BE49-F238E27FC236}">
                            <a16:creationId xmlns:a16="http://schemas.microsoft.com/office/drawing/2014/main" id="{31767213-5730-B00A-075E-4C497B25CFF9}"/>
                          </a:ext>
                        </a:extLst>
                      </p:cNvPr>
                      <p:cNvSpPr>
                        <a:spLocks noChangeShapeType="1"/>
                      </p:cNvSpPr>
                      <p:nvPr/>
                    </p:nvSpPr>
                    <p:spPr bwMode="auto">
                      <a:xfrm rot="20691206" flipH="1">
                        <a:off x="4414" y="1471"/>
                        <a:ext cx="9" cy="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1" name="Line 39">
                        <a:extLst>
                          <a:ext uri="{FF2B5EF4-FFF2-40B4-BE49-F238E27FC236}">
                            <a16:creationId xmlns:a16="http://schemas.microsoft.com/office/drawing/2014/main" id="{33EDB0D8-B7C9-3790-1C54-6F977280A291}"/>
                          </a:ext>
                        </a:extLst>
                      </p:cNvPr>
                      <p:cNvSpPr>
                        <a:spLocks noChangeShapeType="1"/>
                      </p:cNvSpPr>
                      <p:nvPr/>
                    </p:nvSpPr>
                    <p:spPr bwMode="auto">
                      <a:xfrm rot="20691206" flipH="1">
                        <a:off x="4430" y="1471"/>
                        <a:ext cx="9" cy="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2" name="Line 40">
                        <a:extLst>
                          <a:ext uri="{FF2B5EF4-FFF2-40B4-BE49-F238E27FC236}">
                            <a16:creationId xmlns:a16="http://schemas.microsoft.com/office/drawing/2014/main" id="{D0D843AF-BB1E-CC1B-6B3D-1914F62D8E04}"/>
                          </a:ext>
                        </a:extLst>
                      </p:cNvPr>
                      <p:cNvSpPr>
                        <a:spLocks noChangeShapeType="1"/>
                      </p:cNvSpPr>
                      <p:nvPr/>
                    </p:nvSpPr>
                    <p:spPr bwMode="auto">
                      <a:xfrm rot="20698587" flipH="1">
                        <a:off x="4443" y="1471"/>
                        <a:ext cx="10" cy="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3" name="Line 41">
                        <a:extLst>
                          <a:ext uri="{FF2B5EF4-FFF2-40B4-BE49-F238E27FC236}">
                            <a16:creationId xmlns:a16="http://schemas.microsoft.com/office/drawing/2014/main" id="{435843B6-A928-05EB-3DCF-726324E75333}"/>
                          </a:ext>
                        </a:extLst>
                      </p:cNvPr>
                      <p:cNvSpPr>
                        <a:spLocks noChangeShapeType="1"/>
                      </p:cNvSpPr>
                      <p:nvPr/>
                    </p:nvSpPr>
                    <p:spPr bwMode="auto">
                      <a:xfrm rot="20691206" flipH="1">
                        <a:off x="4453" y="1471"/>
                        <a:ext cx="9" cy="5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4" name="Line 42">
                        <a:extLst>
                          <a:ext uri="{FF2B5EF4-FFF2-40B4-BE49-F238E27FC236}">
                            <a16:creationId xmlns:a16="http://schemas.microsoft.com/office/drawing/2014/main" id="{BCC4AAFC-BDF1-AC7E-FDBF-1C58458B9E3B}"/>
                          </a:ext>
                        </a:extLst>
                      </p:cNvPr>
                      <p:cNvSpPr>
                        <a:spLocks noChangeShapeType="1"/>
                      </p:cNvSpPr>
                      <p:nvPr/>
                    </p:nvSpPr>
                    <p:spPr bwMode="auto">
                      <a:xfrm rot="20691206" flipH="1">
                        <a:off x="4460" y="1471"/>
                        <a:ext cx="9" cy="5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5" name="Line 43">
                        <a:extLst>
                          <a:ext uri="{FF2B5EF4-FFF2-40B4-BE49-F238E27FC236}">
                            <a16:creationId xmlns:a16="http://schemas.microsoft.com/office/drawing/2014/main" id="{CC018D81-24C2-A065-F71D-4F5B08514E16}"/>
                          </a:ext>
                        </a:extLst>
                      </p:cNvPr>
                      <p:cNvSpPr>
                        <a:spLocks noChangeShapeType="1"/>
                      </p:cNvSpPr>
                      <p:nvPr/>
                    </p:nvSpPr>
                    <p:spPr bwMode="auto">
                      <a:xfrm rot="20691206" flipH="1">
                        <a:off x="4467" y="1471"/>
                        <a:ext cx="9" cy="5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6" name="Line 44">
                        <a:extLst>
                          <a:ext uri="{FF2B5EF4-FFF2-40B4-BE49-F238E27FC236}">
                            <a16:creationId xmlns:a16="http://schemas.microsoft.com/office/drawing/2014/main" id="{BC293728-0898-0F13-AFBA-9AE9C965A060}"/>
                          </a:ext>
                        </a:extLst>
                      </p:cNvPr>
                      <p:cNvSpPr>
                        <a:spLocks noChangeShapeType="1"/>
                      </p:cNvSpPr>
                      <p:nvPr/>
                    </p:nvSpPr>
                    <p:spPr bwMode="auto">
                      <a:xfrm rot="20777857" flipH="1">
                        <a:off x="4477" y="1472"/>
                        <a:ext cx="9" cy="5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7" name="Line 45">
                        <a:extLst>
                          <a:ext uri="{FF2B5EF4-FFF2-40B4-BE49-F238E27FC236}">
                            <a16:creationId xmlns:a16="http://schemas.microsoft.com/office/drawing/2014/main" id="{ECC2BA8A-49A5-B74F-C4E4-95095BC3B0BC}"/>
                          </a:ext>
                        </a:extLst>
                      </p:cNvPr>
                      <p:cNvSpPr>
                        <a:spLocks noChangeShapeType="1"/>
                      </p:cNvSpPr>
                      <p:nvPr/>
                    </p:nvSpPr>
                    <p:spPr bwMode="auto">
                      <a:xfrm rot="20691206" flipH="1">
                        <a:off x="4487" y="1471"/>
                        <a:ext cx="9" cy="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8" name="Line 46">
                        <a:extLst>
                          <a:ext uri="{FF2B5EF4-FFF2-40B4-BE49-F238E27FC236}">
                            <a16:creationId xmlns:a16="http://schemas.microsoft.com/office/drawing/2014/main" id="{E1CBDFE7-7A99-F08B-1ECB-32A6B3307081}"/>
                          </a:ext>
                        </a:extLst>
                      </p:cNvPr>
                      <p:cNvSpPr>
                        <a:spLocks noChangeShapeType="1"/>
                      </p:cNvSpPr>
                      <p:nvPr/>
                    </p:nvSpPr>
                    <p:spPr bwMode="auto">
                      <a:xfrm rot="20691206" flipH="1">
                        <a:off x="4498" y="1471"/>
                        <a:ext cx="9" cy="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8257" name="Group 47">
                    <a:extLst>
                      <a:ext uri="{FF2B5EF4-FFF2-40B4-BE49-F238E27FC236}">
                        <a16:creationId xmlns:a16="http://schemas.microsoft.com/office/drawing/2014/main" id="{B41BB65B-1572-CC19-67CD-FCE949D4F935}"/>
                      </a:ext>
                    </a:extLst>
                  </p:cNvPr>
                  <p:cNvGrpSpPr>
                    <a:grpSpLocks/>
                  </p:cNvGrpSpPr>
                  <p:nvPr/>
                </p:nvGrpSpPr>
                <p:grpSpPr bwMode="auto">
                  <a:xfrm>
                    <a:off x="4936" y="1438"/>
                    <a:ext cx="147" cy="110"/>
                    <a:chOff x="4385" y="1442"/>
                    <a:chExt cx="147" cy="110"/>
                  </a:xfrm>
                </p:grpSpPr>
                <p:sp>
                  <p:nvSpPr>
                    <p:cNvPr id="8275" name="Freeform 48">
                      <a:extLst>
                        <a:ext uri="{FF2B5EF4-FFF2-40B4-BE49-F238E27FC236}">
                          <a16:creationId xmlns:a16="http://schemas.microsoft.com/office/drawing/2014/main" id="{B8BB62B3-F58F-ACF8-4275-2E72DBDA9AE9}"/>
                        </a:ext>
                      </a:extLst>
                    </p:cNvPr>
                    <p:cNvSpPr>
                      <a:spLocks/>
                    </p:cNvSpPr>
                    <p:nvPr/>
                  </p:nvSpPr>
                  <p:spPr bwMode="auto">
                    <a:xfrm>
                      <a:off x="4385" y="1448"/>
                      <a:ext cx="147" cy="102"/>
                    </a:xfrm>
                    <a:custGeom>
                      <a:avLst/>
                      <a:gdLst>
                        <a:gd name="T0" fmla="*/ 15 w 147"/>
                        <a:gd name="T1" fmla="*/ 94 h 102"/>
                        <a:gd name="T2" fmla="*/ 144 w 147"/>
                        <a:gd name="T3" fmla="*/ 102 h 102"/>
                        <a:gd name="T4" fmla="*/ 147 w 147"/>
                        <a:gd name="T5" fmla="*/ 88 h 102"/>
                        <a:gd name="T6" fmla="*/ 141 w 147"/>
                        <a:gd name="T7" fmla="*/ 6 h 102"/>
                        <a:gd name="T8" fmla="*/ 0 w 147"/>
                        <a:gd name="T9" fmla="*/ 0 h 102"/>
                        <a:gd name="T10" fmla="*/ 15 w 147"/>
                        <a:gd name="T11" fmla="*/ 94 h 102"/>
                        <a:gd name="T12" fmla="*/ 0 60000 65536"/>
                        <a:gd name="T13" fmla="*/ 0 60000 65536"/>
                        <a:gd name="T14" fmla="*/ 0 60000 65536"/>
                        <a:gd name="T15" fmla="*/ 0 60000 65536"/>
                        <a:gd name="T16" fmla="*/ 0 60000 65536"/>
                        <a:gd name="T17" fmla="*/ 0 60000 65536"/>
                        <a:gd name="T18" fmla="*/ 0 w 147"/>
                        <a:gd name="T19" fmla="*/ 0 h 102"/>
                        <a:gd name="T20" fmla="*/ 147 w 147"/>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147" h="102">
                          <a:moveTo>
                            <a:pt x="15" y="94"/>
                          </a:moveTo>
                          <a:lnTo>
                            <a:pt x="144" y="102"/>
                          </a:lnTo>
                          <a:lnTo>
                            <a:pt x="147" y="88"/>
                          </a:lnTo>
                          <a:lnTo>
                            <a:pt x="141" y="6"/>
                          </a:lnTo>
                          <a:lnTo>
                            <a:pt x="0" y="0"/>
                          </a:lnTo>
                          <a:lnTo>
                            <a:pt x="15"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8276" name="Group 49">
                      <a:extLst>
                        <a:ext uri="{FF2B5EF4-FFF2-40B4-BE49-F238E27FC236}">
                          <a16:creationId xmlns:a16="http://schemas.microsoft.com/office/drawing/2014/main" id="{0D81ADD7-379A-2882-B895-5B06C4BF28F1}"/>
                        </a:ext>
                      </a:extLst>
                    </p:cNvPr>
                    <p:cNvGrpSpPr>
                      <a:grpSpLocks/>
                    </p:cNvGrpSpPr>
                    <p:nvPr/>
                  </p:nvGrpSpPr>
                  <p:grpSpPr bwMode="auto">
                    <a:xfrm>
                      <a:off x="4397" y="1442"/>
                      <a:ext cx="128" cy="110"/>
                      <a:chOff x="4397" y="1442"/>
                      <a:chExt cx="128" cy="110"/>
                    </a:xfrm>
                  </p:grpSpPr>
                  <p:sp>
                    <p:nvSpPr>
                      <p:cNvPr id="8277" name="Freeform 50">
                        <a:extLst>
                          <a:ext uri="{FF2B5EF4-FFF2-40B4-BE49-F238E27FC236}">
                            <a16:creationId xmlns:a16="http://schemas.microsoft.com/office/drawing/2014/main" id="{C740506D-2946-9F77-6A66-DF57D93C57E1}"/>
                          </a:ext>
                        </a:extLst>
                      </p:cNvPr>
                      <p:cNvSpPr>
                        <a:spLocks/>
                      </p:cNvSpPr>
                      <p:nvPr/>
                    </p:nvSpPr>
                    <p:spPr bwMode="auto">
                      <a:xfrm rot="-893856">
                        <a:off x="4397" y="1442"/>
                        <a:ext cx="128" cy="110"/>
                      </a:xfrm>
                      <a:custGeom>
                        <a:avLst/>
                        <a:gdLst>
                          <a:gd name="T0" fmla="*/ 0 w 382"/>
                          <a:gd name="T1" fmla="*/ 3 h 304"/>
                          <a:gd name="T2" fmla="*/ 4 w 382"/>
                          <a:gd name="T3" fmla="*/ 5 h 304"/>
                          <a:gd name="T4" fmla="*/ 5 w 382"/>
                          <a:gd name="T5" fmla="*/ 2 h 304"/>
                          <a:gd name="T6" fmla="*/ 0 w 382"/>
                          <a:gd name="T7" fmla="*/ 0 h 304"/>
                          <a:gd name="T8" fmla="*/ 0 w 382"/>
                          <a:gd name="T9" fmla="*/ 3 h 304"/>
                          <a:gd name="T10" fmla="*/ 0 60000 65536"/>
                          <a:gd name="T11" fmla="*/ 0 60000 65536"/>
                          <a:gd name="T12" fmla="*/ 0 60000 65536"/>
                          <a:gd name="T13" fmla="*/ 0 60000 65536"/>
                          <a:gd name="T14" fmla="*/ 0 60000 65536"/>
                          <a:gd name="T15" fmla="*/ 0 w 382"/>
                          <a:gd name="T16" fmla="*/ 0 h 304"/>
                          <a:gd name="T17" fmla="*/ 382 w 382"/>
                          <a:gd name="T18" fmla="*/ 304 h 304"/>
                        </a:gdLst>
                        <a:ahLst/>
                        <a:cxnLst>
                          <a:cxn ang="T10">
                            <a:pos x="T0" y="T1"/>
                          </a:cxn>
                          <a:cxn ang="T11">
                            <a:pos x="T2" y="T3"/>
                          </a:cxn>
                          <a:cxn ang="T12">
                            <a:pos x="T4" y="T5"/>
                          </a:cxn>
                          <a:cxn ang="T13">
                            <a:pos x="T6" y="T7"/>
                          </a:cxn>
                          <a:cxn ang="T14">
                            <a:pos x="T8" y="T9"/>
                          </a:cxn>
                        </a:cxnLst>
                        <a:rect l="T15" t="T16" r="T17" b="T18"/>
                        <a:pathLst>
                          <a:path w="382" h="304">
                            <a:moveTo>
                              <a:pt x="0" y="202"/>
                            </a:moveTo>
                            <a:lnTo>
                              <a:pt x="338" y="304"/>
                            </a:lnTo>
                            <a:lnTo>
                              <a:pt x="382" y="101"/>
                            </a:lnTo>
                            <a:lnTo>
                              <a:pt x="36" y="0"/>
                            </a:lnTo>
                            <a:lnTo>
                              <a:pt x="0" y="202"/>
                            </a:lnTo>
                            <a:close/>
                          </a:path>
                        </a:pathLst>
                      </a:custGeom>
                      <a:solidFill>
                        <a:srgbClr val="000000"/>
                      </a:solidFill>
                      <a:ln w="12700">
                        <a:solidFill>
                          <a:srgbClr val="000000"/>
                        </a:solidFill>
                        <a:round/>
                        <a:headEnd/>
                        <a:tailEnd/>
                      </a:ln>
                    </p:spPr>
                    <p:txBody>
                      <a:bodyPr anchor="ctr"/>
                      <a:lstStyle/>
                      <a:p>
                        <a:endParaRPr lang="en-US"/>
                      </a:p>
                    </p:txBody>
                  </p:sp>
                  <p:sp>
                    <p:nvSpPr>
                      <p:cNvPr id="8278" name="Line 51">
                        <a:extLst>
                          <a:ext uri="{FF2B5EF4-FFF2-40B4-BE49-F238E27FC236}">
                            <a16:creationId xmlns:a16="http://schemas.microsoft.com/office/drawing/2014/main" id="{C2957F8D-28C7-446E-BEDC-09274DAFA34A}"/>
                          </a:ext>
                        </a:extLst>
                      </p:cNvPr>
                      <p:cNvSpPr>
                        <a:spLocks noChangeShapeType="1"/>
                      </p:cNvSpPr>
                      <p:nvPr/>
                    </p:nvSpPr>
                    <p:spPr bwMode="auto">
                      <a:xfrm rot="20691206" flipH="1">
                        <a:off x="4414" y="1471"/>
                        <a:ext cx="9" cy="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79" name="Line 52">
                        <a:extLst>
                          <a:ext uri="{FF2B5EF4-FFF2-40B4-BE49-F238E27FC236}">
                            <a16:creationId xmlns:a16="http://schemas.microsoft.com/office/drawing/2014/main" id="{F3DF155F-2630-574D-ADBD-02150339C48C}"/>
                          </a:ext>
                        </a:extLst>
                      </p:cNvPr>
                      <p:cNvSpPr>
                        <a:spLocks noChangeShapeType="1"/>
                      </p:cNvSpPr>
                      <p:nvPr/>
                    </p:nvSpPr>
                    <p:spPr bwMode="auto">
                      <a:xfrm rot="20691206" flipH="1">
                        <a:off x="4430" y="1471"/>
                        <a:ext cx="9" cy="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80" name="Line 53">
                        <a:extLst>
                          <a:ext uri="{FF2B5EF4-FFF2-40B4-BE49-F238E27FC236}">
                            <a16:creationId xmlns:a16="http://schemas.microsoft.com/office/drawing/2014/main" id="{20738AC3-AA32-C9EF-8362-D2291927E58D}"/>
                          </a:ext>
                        </a:extLst>
                      </p:cNvPr>
                      <p:cNvSpPr>
                        <a:spLocks noChangeShapeType="1"/>
                      </p:cNvSpPr>
                      <p:nvPr/>
                    </p:nvSpPr>
                    <p:spPr bwMode="auto">
                      <a:xfrm rot="20698587" flipH="1">
                        <a:off x="4443" y="1471"/>
                        <a:ext cx="10" cy="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81" name="Line 54">
                        <a:extLst>
                          <a:ext uri="{FF2B5EF4-FFF2-40B4-BE49-F238E27FC236}">
                            <a16:creationId xmlns:a16="http://schemas.microsoft.com/office/drawing/2014/main" id="{3C6ED306-01B1-82F1-C9B3-43899ECE130B}"/>
                          </a:ext>
                        </a:extLst>
                      </p:cNvPr>
                      <p:cNvSpPr>
                        <a:spLocks noChangeShapeType="1"/>
                      </p:cNvSpPr>
                      <p:nvPr/>
                    </p:nvSpPr>
                    <p:spPr bwMode="auto">
                      <a:xfrm rot="20691206" flipH="1">
                        <a:off x="4453" y="1471"/>
                        <a:ext cx="9" cy="5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82" name="Line 55">
                        <a:extLst>
                          <a:ext uri="{FF2B5EF4-FFF2-40B4-BE49-F238E27FC236}">
                            <a16:creationId xmlns:a16="http://schemas.microsoft.com/office/drawing/2014/main" id="{81369FE1-3C37-658E-FAA8-487C9486DD5A}"/>
                          </a:ext>
                        </a:extLst>
                      </p:cNvPr>
                      <p:cNvSpPr>
                        <a:spLocks noChangeShapeType="1"/>
                      </p:cNvSpPr>
                      <p:nvPr/>
                    </p:nvSpPr>
                    <p:spPr bwMode="auto">
                      <a:xfrm rot="20691206" flipH="1">
                        <a:off x="4460" y="1471"/>
                        <a:ext cx="9" cy="5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83" name="Line 56">
                        <a:extLst>
                          <a:ext uri="{FF2B5EF4-FFF2-40B4-BE49-F238E27FC236}">
                            <a16:creationId xmlns:a16="http://schemas.microsoft.com/office/drawing/2014/main" id="{191A8041-26A9-4931-DA81-F9CC798B1529}"/>
                          </a:ext>
                        </a:extLst>
                      </p:cNvPr>
                      <p:cNvSpPr>
                        <a:spLocks noChangeShapeType="1"/>
                      </p:cNvSpPr>
                      <p:nvPr/>
                    </p:nvSpPr>
                    <p:spPr bwMode="auto">
                      <a:xfrm rot="20691206" flipH="1">
                        <a:off x="4467" y="1471"/>
                        <a:ext cx="9" cy="5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84" name="Line 57">
                        <a:extLst>
                          <a:ext uri="{FF2B5EF4-FFF2-40B4-BE49-F238E27FC236}">
                            <a16:creationId xmlns:a16="http://schemas.microsoft.com/office/drawing/2014/main" id="{6EAE38FF-9687-B9DA-D456-7D11D5B44EBB}"/>
                          </a:ext>
                        </a:extLst>
                      </p:cNvPr>
                      <p:cNvSpPr>
                        <a:spLocks noChangeShapeType="1"/>
                      </p:cNvSpPr>
                      <p:nvPr/>
                    </p:nvSpPr>
                    <p:spPr bwMode="auto">
                      <a:xfrm rot="20777857" flipH="1">
                        <a:off x="4477" y="1472"/>
                        <a:ext cx="9" cy="5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85" name="Line 58">
                        <a:extLst>
                          <a:ext uri="{FF2B5EF4-FFF2-40B4-BE49-F238E27FC236}">
                            <a16:creationId xmlns:a16="http://schemas.microsoft.com/office/drawing/2014/main" id="{25559EAC-0390-782A-A88E-DCCA56CF5E7B}"/>
                          </a:ext>
                        </a:extLst>
                      </p:cNvPr>
                      <p:cNvSpPr>
                        <a:spLocks noChangeShapeType="1"/>
                      </p:cNvSpPr>
                      <p:nvPr/>
                    </p:nvSpPr>
                    <p:spPr bwMode="auto">
                      <a:xfrm rot="20691206" flipH="1">
                        <a:off x="4487" y="1471"/>
                        <a:ext cx="9" cy="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86" name="Line 59">
                        <a:extLst>
                          <a:ext uri="{FF2B5EF4-FFF2-40B4-BE49-F238E27FC236}">
                            <a16:creationId xmlns:a16="http://schemas.microsoft.com/office/drawing/2014/main" id="{6873EB1A-D938-1FF4-B3E0-F97AC6675056}"/>
                          </a:ext>
                        </a:extLst>
                      </p:cNvPr>
                      <p:cNvSpPr>
                        <a:spLocks noChangeShapeType="1"/>
                      </p:cNvSpPr>
                      <p:nvPr/>
                    </p:nvSpPr>
                    <p:spPr bwMode="auto">
                      <a:xfrm rot="20691206" flipH="1">
                        <a:off x="4498" y="1471"/>
                        <a:ext cx="9" cy="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8258" name="Group 60">
                    <a:extLst>
                      <a:ext uri="{FF2B5EF4-FFF2-40B4-BE49-F238E27FC236}">
                        <a16:creationId xmlns:a16="http://schemas.microsoft.com/office/drawing/2014/main" id="{4B48B79B-C9CD-B6A3-C2AA-BB302D872BA2}"/>
                      </a:ext>
                    </a:extLst>
                  </p:cNvPr>
                  <p:cNvGrpSpPr>
                    <a:grpSpLocks/>
                  </p:cNvGrpSpPr>
                  <p:nvPr/>
                </p:nvGrpSpPr>
                <p:grpSpPr bwMode="auto">
                  <a:xfrm>
                    <a:off x="4937" y="1910"/>
                    <a:ext cx="147" cy="110"/>
                    <a:chOff x="4385" y="1442"/>
                    <a:chExt cx="147" cy="110"/>
                  </a:xfrm>
                </p:grpSpPr>
                <p:sp>
                  <p:nvSpPr>
                    <p:cNvPr id="8263" name="Freeform 61">
                      <a:extLst>
                        <a:ext uri="{FF2B5EF4-FFF2-40B4-BE49-F238E27FC236}">
                          <a16:creationId xmlns:a16="http://schemas.microsoft.com/office/drawing/2014/main" id="{AE3CE7BF-09DF-D5A6-86DA-987AB3CC896D}"/>
                        </a:ext>
                      </a:extLst>
                    </p:cNvPr>
                    <p:cNvSpPr>
                      <a:spLocks/>
                    </p:cNvSpPr>
                    <p:nvPr/>
                  </p:nvSpPr>
                  <p:spPr bwMode="auto">
                    <a:xfrm>
                      <a:off x="4385" y="1448"/>
                      <a:ext cx="147" cy="102"/>
                    </a:xfrm>
                    <a:custGeom>
                      <a:avLst/>
                      <a:gdLst>
                        <a:gd name="T0" fmla="*/ 15 w 147"/>
                        <a:gd name="T1" fmla="*/ 94 h 102"/>
                        <a:gd name="T2" fmla="*/ 144 w 147"/>
                        <a:gd name="T3" fmla="*/ 102 h 102"/>
                        <a:gd name="T4" fmla="*/ 147 w 147"/>
                        <a:gd name="T5" fmla="*/ 88 h 102"/>
                        <a:gd name="T6" fmla="*/ 141 w 147"/>
                        <a:gd name="T7" fmla="*/ 6 h 102"/>
                        <a:gd name="T8" fmla="*/ 0 w 147"/>
                        <a:gd name="T9" fmla="*/ 0 h 102"/>
                        <a:gd name="T10" fmla="*/ 15 w 147"/>
                        <a:gd name="T11" fmla="*/ 94 h 102"/>
                        <a:gd name="T12" fmla="*/ 0 60000 65536"/>
                        <a:gd name="T13" fmla="*/ 0 60000 65536"/>
                        <a:gd name="T14" fmla="*/ 0 60000 65536"/>
                        <a:gd name="T15" fmla="*/ 0 60000 65536"/>
                        <a:gd name="T16" fmla="*/ 0 60000 65536"/>
                        <a:gd name="T17" fmla="*/ 0 60000 65536"/>
                        <a:gd name="T18" fmla="*/ 0 w 147"/>
                        <a:gd name="T19" fmla="*/ 0 h 102"/>
                        <a:gd name="T20" fmla="*/ 147 w 147"/>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147" h="102">
                          <a:moveTo>
                            <a:pt x="15" y="94"/>
                          </a:moveTo>
                          <a:lnTo>
                            <a:pt x="144" y="102"/>
                          </a:lnTo>
                          <a:lnTo>
                            <a:pt x="147" y="88"/>
                          </a:lnTo>
                          <a:lnTo>
                            <a:pt x="141" y="6"/>
                          </a:lnTo>
                          <a:lnTo>
                            <a:pt x="0" y="0"/>
                          </a:lnTo>
                          <a:lnTo>
                            <a:pt x="15"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8264" name="Group 62">
                      <a:extLst>
                        <a:ext uri="{FF2B5EF4-FFF2-40B4-BE49-F238E27FC236}">
                          <a16:creationId xmlns:a16="http://schemas.microsoft.com/office/drawing/2014/main" id="{8E53FCE6-1D69-3B50-E18E-5F9D27CFAB09}"/>
                        </a:ext>
                      </a:extLst>
                    </p:cNvPr>
                    <p:cNvGrpSpPr>
                      <a:grpSpLocks/>
                    </p:cNvGrpSpPr>
                    <p:nvPr/>
                  </p:nvGrpSpPr>
                  <p:grpSpPr bwMode="auto">
                    <a:xfrm>
                      <a:off x="4397" y="1442"/>
                      <a:ext cx="128" cy="110"/>
                      <a:chOff x="4397" y="1442"/>
                      <a:chExt cx="128" cy="110"/>
                    </a:xfrm>
                  </p:grpSpPr>
                  <p:sp>
                    <p:nvSpPr>
                      <p:cNvPr id="8265" name="Freeform 63">
                        <a:extLst>
                          <a:ext uri="{FF2B5EF4-FFF2-40B4-BE49-F238E27FC236}">
                            <a16:creationId xmlns:a16="http://schemas.microsoft.com/office/drawing/2014/main" id="{8096E03A-34CA-12E3-D9A7-1D10F4285B5E}"/>
                          </a:ext>
                        </a:extLst>
                      </p:cNvPr>
                      <p:cNvSpPr>
                        <a:spLocks/>
                      </p:cNvSpPr>
                      <p:nvPr/>
                    </p:nvSpPr>
                    <p:spPr bwMode="auto">
                      <a:xfrm rot="-893856">
                        <a:off x="4397" y="1442"/>
                        <a:ext cx="128" cy="110"/>
                      </a:xfrm>
                      <a:custGeom>
                        <a:avLst/>
                        <a:gdLst>
                          <a:gd name="T0" fmla="*/ 0 w 382"/>
                          <a:gd name="T1" fmla="*/ 3 h 304"/>
                          <a:gd name="T2" fmla="*/ 4 w 382"/>
                          <a:gd name="T3" fmla="*/ 5 h 304"/>
                          <a:gd name="T4" fmla="*/ 5 w 382"/>
                          <a:gd name="T5" fmla="*/ 2 h 304"/>
                          <a:gd name="T6" fmla="*/ 0 w 382"/>
                          <a:gd name="T7" fmla="*/ 0 h 304"/>
                          <a:gd name="T8" fmla="*/ 0 w 382"/>
                          <a:gd name="T9" fmla="*/ 3 h 304"/>
                          <a:gd name="T10" fmla="*/ 0 60000 65536"/>
                          <a:gd name="T11" fmla="*/ 0 60000 65536"/>
                          <a:gd name="T12" fmla="*/ 0 60000 65536"/>
                          <a:gd name="T13" fmla="*/ 0 60000 65536"/>
                          <a:gd name="T14" fmla="*/ 0 60000 65536"/>
                          <a:gd name="T15" fmla="*/ 0 w 382"/>
                          <a:gd name="T16" fmla="*/ 0 h 304"/>
                          <a:gd name="T17" fmla="*/ 382 w 382"/>
                          <a:gd name="T18" fmla="*/ 304 h 304"/>
                        </a:gdLst>
                        <a:ahLst/>
                        <a:cxnLst>
                          <a:cxn ang="T10">
                            <a:pos x="T0" y="T1"/>
                          </a:cxn>
                          <a:cxn ang="T11">
                            <a:pos x="T2" y="T3"/>
                          </a:cxn>
                          <a:cxn ang="T12">
                            <a:pos x="T4" y="T5"/>
                          </a:cxn>
                          <a:cxn ang="T13">
                            <a:pos x="T6" y="T7"/>
                          </a:cxn>
                          <a:cxn ang="T14">
                            <a:pos x="T8" y="T9"/>
                          </a:cxn>
                        </a:cxnLst>
                        <a:rect l="T15" t="T16" r="T17" b="T18"/>
                        <a:pathLst>
                          <a:path w="382" h="304">
                            <a:moveTo>
                              <a:pt x="0" y="202"/>
                            </a:moveTo>
                            <a:lnTo>
                              <a:pt x="338" y="304"/>
                            </a:lnTo>
                            <a:lnTo>
                              <a:pt x="382" y="101"/>
                            </a:lnTo>
                            <a:lnTo>
                              <a:pt x="36" y="0"/>
                            </a:lnTo>
                            <a:lnTo>
                              <a:pt x="0" y="202"/>
                            </a:lnTo>
                            <a:close/>
                          </a:path>
                        </a:pathLst>
                      </a:custGeom>
                      <a:solidFill>
                        <a:srgbClr val="000000"/>
                      </a:solidFill>
                      <a:ln w="12700">
                        <a:solidFill>
                          <a:srgbClr val="000000"/>
                        </a:solidFill>
                        <a:round/>
                        <a:headEnd/>
                        <a:tailEnd/>
                      </a:ln>
                    </p:spPr>
                    <p:txBody>
                      <a:bodyPr anchor="ctr"/>
                      <a:lstStyle/>
                      <a:p>
                        <a:endParaRPr lang="en-US"/>
                      </a:p>
                    </p:txBody>
                  </p:sp>
                  <p:sp>
                    <p:nvSpPr>
                      <p:cNvPr id="8266" name="Line 64">
                        <a:extLst>
                          <a:ext uri="{FF2B5EF4-FFF2-40B4-BE49-F238E27FC236}">
                            <a16:creationId xmlns:a16="http://schemas.microsoft.com/office/drawing/2014/main" id="{DC3C9584-5299-96C8-364A-85E54FD48F59}"/>
                          </a:ext>
                        </a:extLst>
                      </p:cNvPr>
                      <p:cNvSpPr>
                        <a:spLocks noChangeShapeType="1"/>
                      </p:cNvSpPr>
                      <p:nvPr/>
                    </p:nvSpPr>
                    <p:spPr bwMode="auto">
                      <a:xfrm rot="20691206" flipH="1">
                        <a:off x="4414" y="1471"/>
                        <a:ext cx="9" cy="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67" name="Line 65">
                        <a:extLst>
                          <a:ext uri="{FF2B5EF4-FFF2-40B4-BE49-F238E27FC236}">
                            <a16:creationId xmlns:a16="http://schemas.microsoft.com/office/drawing/2014/main" id="{06E726DA-F304-E2D6-10C3-0F9D2998F990}"/>
                          </a:ext>
                        </a:extLst>
                      </p:cNvPr>
                      <p:cNvSpPr>
                        <a:spLocks noChangeShapeType="1"/>
                      </p:cNvSpPr>
                      <p:nvPr/>
                    </p:nvSpPr>
                    <p:spPr bwMode="auto">
                      <a:xfrm rot="20691206" flipH="1">
                        <a:off x="4430" y="1471"/>
                        <a:ext cx="9" cy="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68" name="Line 66">
                        <a:extLst>
                          <a:ext uri="{FF2B5EF4-FFF2-40B4-BE49-F238E27FC236}">
                            <a16:creationId xmlns:a16="http://schemas.microsoft.com/office/drawing/2014/main" id="{F056E952-F6E1-CB05-18A6-62DE757C3A09}"/>
                          </a:ext>
                        </a:extLst>
                      </p:cNvPr>
                      <p:cNvSpPr>
                        <a:spLocks noChangeShapeType="1"/>
                      </p:cNvSpPr>
                      <p:nvPr/>
                    </p:nvSpPr>
                    <p:spPr bwMode="auto">
                      <a:xfrm rot="20698587" flipH="1">
                        <a:off x="4443" y="1471"/>
                        <a:ext cx="10" cy="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69" name="Line 67">
                        <a:extLst>
                          <a:ext uri="{FF2B5EF4-FFF2-40B4-BE49-F238E27FC236}">
                            <a16:creationId xmlns:a16="http://schemas.microsoft.com/office/drawing/2014/main" id="{B0230B81-9DDE-5F42-2488-42D474B4B456}"/>
                          </a:ext>
                        </a:extLst>
                      </p:cNvPr>
                      <p:cNvSpPr>
                        <a:spLocks noChangeShapeType="1"/>
                      </p:cNvSpPr>
                      <p:nvPr/>
                    </p:nvSpPr>
                    <p:spPr bwMode="auto">
                      <a:xfrm rot="20691206" flipH="1">
                        <a:off x="4453" y="1471"/>
                        <a:ext cx="9" cy="5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70" name="Line 68">
                        <a:extLst>
                          <a:ext uri="{FF2B5EF4-FFF2-40B4-BE49-F238E27FC236}">
                            <a16:creationId xmlns:a16="http://schemas.microsoft.com/office/drawing/2014/main" id="{045047CF-A61D-9490-4F40-89CE7048923D}"/>
                          </a:ext>
                        </a:extLst>
                      </p:cNvPr>
                      <p:cNvSpPr>
                        <a:spLocks noChangeShapeType="1"/>
                      </p:cNvSpPr>
                      <p:nvPr/>
                    </p:nvSpPr>
                    <p:spPr bwMode="auto">
                      <a:xfrm rot="20691206" flipH="1">
                        <a:off x="4460" y="1471"/>
                        <a:ext cx="9" cy="5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71" name="Line 69">
                        <a:extLst>
                          <a:ext uri="{FF2B5EF4-FFF2-40B4-BE49-F238E27FC236}">
                            <a16:creationId xmlns:a16="http://schemas.microsoft.com/office/drawing/2014/main" id="{694D4F28-E007-1FD9-D3EC-DB3857277441}"/>
                          </a:ext>
                        </a:extLst>
                      </p:cNvPr>
                      <p:cNvSpPr>
                        <a:spLocks noChangeShapeType="1"/>
                      </p:cNvSpPr>
                      <p:nvPr/>
                    </p:nvSpPr>
                    <p:spPr bwMode="auto">
                      <a:xfrm rot="20691206" flipH="1">
                        <a:off x="4467" y="1471"/>
                        <a:ext cx="9" cy="5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72" name="Line 70">
                        <a:extLst>
                          <a:ext uri="{FF2B5EF4-FFF2-40B4-BE49-F238E27FC236}">
                            <a16:creationId xmlns:a16="http://schemas.microsoft.com/office/drawing/2014/main" id="{4BBF81C4-94AF-2348-2A26-C61029ABD832}"/>
                          </a:ext>
                        </a:extLst>
                      </p:cNvPr>
                      <p:cNvSpPr>
                        <a:spLocks noChangeShapeType="1"/>
                      </p:cNvSpPr>
                      <p:nvPr/>
                    </p:nvSpPr>
                    <p:spPr bwMode="auto">
                      <a:xfrm rot="20777857" flipH="1">
                        <a:off x="4477" y="1472"/>
                        <a:ext cx="9" cy="5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73" name="Line 71">
                        <a:extLst>
                          <a:ext uri="{FF2B5EF4-FFF2-40B4-BE49-F238E27FC236}">
                            <a16:creationId xmlns:a16="http://schemas.microsoft.com/office/drawing/2014/main" id="{3F9B3E48-ED64-E8B1-A3D8-DAC0F6D876FB}"/>
                          </a:ext>
                        </a:extLst>
                      </p:cNvPr>
                      <p:cNvSpPr>
                        <a:spLocks noChangeShapeType="1"/>
                      </p:cNvSpPr>
                      <p:nvPr/>
                    </p:nvSpPr>
                    <p:spPr bwMode="auto">
                      <a:xfrm rot="20691206" flipH="1">
                        <a:off x="4487" y="1471"/>
                        <a:ext cx="9" cy="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74" name="Line 72">
                        <a:extLst>
                          <a:ext uri="{FF2B5EF4-FFF2-40B4-BE49-F238E27FC236}">
                            <a16:creationId xmlns:a16="http://schemas.microsoft.com/office/drawing/2014/main" id="{DD7D37E2-C346-CC53-EAC5-6D4D453F6F48}"/>
                          </a:ext>
                        </a:extLst>
                      </p:cNvPr>
                      <p:cNvSpPr>
                        <a:spLocks noChangeShapeType="1"/>
                      </p:cNvSpPr>
                      <p:nvPr/>
                    </p:nvSpPr>
                    <p:spPr bwMode="auto">
                      <a:xfrm rot="20691206" flipH="1">
                        <a:off x="4498" y="1471"/>
                        <a:ext cx="9" cy="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8259" name="Picture 73">
                    <a:extLst>
                      <a:ext uri="{FF2B5EF4-FFF2-40B4-BE49-F238E27FC236}">
                        <a16:creationId xmlns:a16="http://schemas.microsoft.com/office/drawing/2014/main" id="{F3F6A527-4DA3-CB79-6838-CE28335A14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 y="1084"/>
                    <a:ext cx="507"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60" name="Picture 74">
                    <a:extLst>
                      <a:ext uri="{FF2B5EF4-FFF2-40B4-BE49-F238E27FC236}">
                        <a16:creationId xmlns:a16="http://schemas.microsoft.com/office/drawing/2014/main" id="{0BBA2A65-5FB1-7EB2-4C8C-D4BF1D15C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 y="1570"/>
                    <a:ext cx="507"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61" name="Picture 75">
                    <a:extLst>
                      <a:ext uri="{FF2B5EF4-FFF2-40B4-BE49-F238E27FC236}">
                        <a16:creationId xmlns:a16="http://schemas.microsoft.com/office/drawing/2014/main" id="{C1A50E6D-7D9B-12CA-93B5-3683B825A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3" y="1087"/>
                    <a:ext cx="507"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62" name="Picture 76">
                    <a:extLst>
                      <a:ext uri="{FF2B5EF4-FFF2-40B4-BE49-F238E27FC236}">
                        <a16:creationId xmlns:a16="http://schemas.microsoft.com/office/drawing/2014/main" id="{64CC7F41-B372-05B0-280E-0CBE34CEE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3" y="1567"/>
                    <a:ext cx="507"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05" name="Group 77">
                <a:extLst>
                  <a:ext uri="{FF2B5EF4-FFF2-40B4-BE49-F238E27FC236}">
                    <a16:creationId xmlns:a16="http://schemas.microsoft.com/office/drawing/2014/main" id="{BE3FA518-5C1B-DB5A-2EEB-3D2F3A2FF81E}"/>
                  </a:ext>
                </a:extLst>
              </p:cNvPr>
              <p:cNvGrpSpPr>
                <a:grpSpLocks/>
              </p:cNvGrpSpPr>
              <p:nvPr/>
            </p:nvGrpSpPr>
            <p:grpSpPr bwMode="auto">
              <a:xfrm>
                <a:off x="3751" y="1837"/>
                <a:ext cx="1527" cy="1630"/>
                <a:chOff x="4148" y="2016"/>
                <a:chExt cx="1527" cy="1630"/>
              </a:xfrm>
            </p:grpSpPr>
            <p:sp>
              <p:nvSpPr>
                <p:cNvPr id="8206" name="Text Box 78">
                  <a:extLst>
                    <a:ext uri="{FF2B5EF4-FFF2-40B4-BE49-F238E27FC236}">
                      <a16:creationId xmlns:a16="http://schemas.microsoft.com/office/drawing/2014/main" id="{4C49274E-E7A8-5546-ECB5-D8A4CBFBEE86}"/>
                    </a:ext>
                  </a:extLst>
                </p:cNvPr>
                <p:cNvSpPr txBox="1">
                  <a:spLocks noChangeArrowheads="1"/>
                </p:cNvSpPr>
                <p:nvPr/>
              </p:nvSpPr>
              <p:spPr bwMode="auto">
                <a:xfrm>
                  <a:off x="4196" y="3055"/>
                  <a:ext cx="1479" cy="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pPr eaLnBrk="1" hangingPunct="1">
                    <a:spcAft>
                      <a:spcPts val="1000"/>
                    </a:spcAft>
                  </a:pPr>
                  <a:r>
                    <a:rPr lang="en-US" altLang="en-US" sz="1600" b="1">
                      <a:solidFill>
                        <a:srgbClr val="000000"/>
                      </a:solidFill>
                      <a:latin typeface="Calibri" panose="020F0502020204030204" pitchFamily="34" charset="0"/>
                    </a:rPr>
                    <a:t>Case Pick</a:t>
                  </a:r>
                  <a:endParaRPr lang="en-US" altLang="en-US"/>
                </a:p>
              </p:txBody>
            </p:sp>
            <p:grpSp>
              <p:nvGrpSpPr>
                <p:cNvPr id="8207" name="Group 79">
                  <a:extLst>
                    <a:ext uri="{FF2B5EF4-FFF2-40B4-BE49-F238E27FC236}">
                      <a16:creationId xmlns:a16="http://schemas.microsoft.com/office/drawing/2014/main" id="{86B04DF5-250B-6871-3536-43BC99802BA6}"/>
                    </a:ext>
                  </a:extLst>
                </p:cNvPr>
                <p:cNvGrpSpPr>
                  <a:grpSpLocks/>
                </p:cNvGrpSpPr>
                <p:nvPr/>
              </p:nvGrpSpPr>
              <p:grpSpPr bwMode="auto">
                <a:xfrm>
                  <a:off x="4148" y="2016"/>
                  <a:ext cx="1117" cy="1025"/>
                  <a:chOff x="4021" y="2016"/>
                  <a:chExt cx="1117" cy="1025"/>
                </a:xfrm>
              </p:grpSpPr>
              <p:sp>
                <p:nvSpPr>
                  <p:cNvPr id="8208" name="Rectangle 80">
                    <a:extLst>
                      <a:ext uri="{FF2B5EF4-FFF2-40B4-BE49-F238E27FC236}">
                        <a16:creationId xmlns:a16="http://schemas.microsoft.com/office/drawing/2014/main" id="{4BD05AE7-F8D2-BBD8-A4DF-117B8BB0FA04}"/>
                      </a:ext>
                    </a:extLst>
                  </p:cNvPr>
                  <p:cNvSpPr>
                    <a:spLocks noChangeArrowheads="1"/>
                  </p:cNvSpPr>
                  <p:nvPr/>
                </p:nvSpPr>
                <p:spPr bwMode="auto">
                  <a:xfrm>
                    <a:off x="4021" y="2016"/>
                    <a:ext cx="1117" cy="10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pPr eaLnBrk="1" hangingPunct="1"/>
                    <a:endParaRPr lang="en-US" altLang="en-US"/>
                  </a:p>
                </p:txBody>
              </p:sp>
              <p:grpSp>
                <p:nvGrpSpPr>
                  <p:cNvPr id="8209" name="Group 81">
                    <a:extLst>
                      <a:ext uri="{FF2B5EF4-FFF2-40B4-BE49-F238E27FC236}">
                        <a16:creationId xmlns:a16="http://schemas.microsoft.com/office/drawing/2014/main" id="{F13DE546-5C3D-2B11-8784-B827E489E0C2}"/>
                      </a:ext>
                    </a:extLst>
                  </p:cNvPr>
                  <p:cNvGrpSpPr>
                    <a:grpSpLocks/>
                  </p:cNvGrpSpPr>
                  <p:nvPr/>
                </p:nvGrpSpPr>
                <p:grpSpPr bwMode="auto">
                  <a:xfrm>
                    <a:off x="4060" y="2060"/>
                    <a:ext cx="1046" cy="948"/>
                    <a:chOff x="4065" y="1922"/>
                    <a:chExt cx="1046" cy="948"/>
                  </a:xfrm>
                </p:grpSpPr>
                <p:grpSp>
                  <p:nvGrpSpPr>
                    <p:cNvPr id="8210" name="Group 82">
                      <a:extLst>
                        <a:ext uri="{FF2B5EF4-FFF2-40B4-BE49-F238E27FC236}">
                          <a16:creationId xmlns:a16="http://schemas.microsoft.com/office/drawing/2014/main" id="{4DF62170-713D-4D94-6BAA-D338AF252F7A}"/>
                        </a:ext>
                      </a:extLst>
                    </p:cNvPr>
                    <p:cNvGrpSpPr>
                      <a:grpSpLocks/>
                    </p:cNvGrpSpPr>
                    <p:nvPr/>
                  </p:nvGrpSpPr>
                  <p:grpSpPr bwMode="auto">
                    <a:xfrm>
                      <a:off x="4065" y="2529"/>
                      <a:ext cx="1046" cy="341"/>
                      <a:chOff x="4089" y="2010"/>
                      <a:chExt cx="1046" cy="341"/>
                    </a:xfrm>
                  </p:grpSpPr>
                  <p:grpSp>
                    <p:nvGrpSpPr>
                      <p:cNvPr id="8237" name="Group 83">
                        <a:extLst>
                          <a:ext uri="{FF2B5EF4-FFF2-40B4-BE49-F238E27FC236}">
                            <a16:creationId xmlns:a16="http://schemas.microsoft.com/office/drawing/2014/main" id="{5937D405-02FC-B994-0F20-CBDDB4FC01EF}"/>
                          </a:ext>
                        </a:extLst>
                      </p:cNvPr>
                      <p:cNvGrpSpPr>
                        <a:grpSpLocks/>
                      </p:cNvGrpSpPr>
                      <p:nvPr/>
                    </p:nvGrpSpPr>
                    <p:grpSpPr bwMode="auto">
                      <a:xfrm>
                        <a:off x="4089" y="2010"/>
                        <a:ext cx="272" cy="341"/>
                        <a:chOff x="4089" y="1997"/>
                        <a:chExt cx="272" cy="341"/>
                      </a:xfrm>
                    </p:grpSpPr>
                    <p:pic>
                      <p:nvPicPr>
                        <p:cNvPr id="8247" name="Picture 84" descr="Case with label">
                          <a:extLst>
                            <a:ext uri="{FF2B5EF4-FFF2-40B4-BE49-F238E27FC236}">
                              <a16:creationId xmlns:a16="http://schemas.microsoft.com/office/drawing/2014/main" id="{26C1B52A-634B-FA4E-6FA8-2AD12860DA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1" y="2149"/>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48" name="Picture 85" descr="Case with label">
                          <a:extLst>
                            <a:ext uri="{FF2B5EF4-FFF2-40B4-BE49-F238E27FC236}">
                              <a16:creationId xmlns:a16="http://schemas.microsoft.com/office/drawing/2014/main" id="{4E4265B7-99FC-1311-D383-81F48A47E3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9" y="1997"/>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38" name="Group 86">
                        <a:extLst>
                          <a:ext uri="{FF2B5EF4-FFF2-40B4-BE49-F238E27FC236}">
                            <a16:creationId xmlns:a16="http://schemas.microsoft.com/office/drawing/2014/main" id="{0A5496C1-8074-2049-B694-8766ECD5F70C}"/>
                          </a:ext>
                        </a:extLst>
                      </p:cNvPr>
                      <p:cNvGrpSpPr>
                        <a:grpSpLocks/>
                      </p:cNvGrpSpPr>
                      <p:nvPr/>
                    </p:nvGrpSpPr>
                    <p:grpSpPr bwMode="auto">
                      <a:xfrm>
                        <a:off x="4347" y="2010"/>
                        <a:ext cx="272" cy="341"/>
                        <a:chOff x="4416" y="2006"/>
                        <a:chExt cx="272" cy="341"/>
                      </a:xfrm>
                    </p:grpSpPr>
                    <p:pic>
                      <p:nvPicPr>
                        <p:cNvPr id="8245" name="Picture 87" descr="Case with label">
                          <a:extLst>
                            <a:ext uri="{FF2B5EF4-FFF2-40B4-BE49-F238E27FC236}">
                              <a16:creationId xmlns:a16="http://schemas.microsoft.com/office/drawing/2014/main" id="{28C11457-C1D5-7ED1-258E-432351B701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 y="2158"/>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46" name="Picture 88" descr="Case with label">
                          <a:extLst>
                            <a:ext uri="{FF2B5EF4-FFF2-40B4-BE49-F238E27FC236}">
                              <a16:creationId xmlns:a16="http://schemas.microsoft.com/office/drawing/2014/main" id="{492C2F70-4B04-A2D8-1E20-BACA34825E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6" y="2006"/>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39" name="Group 89">
                        <a:extLst>
                          <a:ext uri="{FF2B5EF4-FFF2-40B4-BE49-F238E27FC236}">
                            <a16:creationId xmlns:a16="http://schemas.microsoft.com/office/drawing/2014/main" id="{4D1ABDD3-4E44-9520-9981-1F1AF75C3B72}"/>
                          </a:ext>
                        </a:extLst>
                      </p:cNvPr>
                      <p:cNvGrpSpPr>
                        <a:grpSpLocks/>
                      </p:cNvGrpSpPr>
                      <p:nvPr/>
                    </p:nvGrpSpPr>
                    <p:grpSpPr bwMode="auto">
                      <a:xfrm>
                        <a:off x="4604" y="2010"/>
                        <a:ext cx="272" cy="341"/>
                        <a:chOff x="4416" y="2006"/>
                        <a:chExt cx="272" cy="341"/>
                      </a:xfrm>
                    </p:grpSpPr>
                    <p:pic>
                      <p:nvPicPr>
                        <p:cNvPr id="8243" name="Picture 90" descr="Case with label">
                          <a:extLst>
                            <a:ext uri="{FF2B5EF4-FFF2-40B4-BE49-F238E27FC236}">
                              <a16:creationId xmlns:a16="http://schemas.microsoft.com/office/drawing/2014/main" id="{A724B36E-7C79-B668-C96F-E52C6961EC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 y="2158"/>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44" name="Picture 91" descr="Case with label">
                          <a:extLst>
                            <a:ext uri="{FF2B5EF4-FFF2-40B4-BE49-F238E27FC236}">
                              <a16:creationId xmlns:a16="http://schemas.microsoft.com/office/drawing/2014/main" id="{F289F1CB-F77B-42B9-5CC3-F3306E7A74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6" y="2006"/>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40" name="Group 92">
                        <a:extLst>
                          <a:ext uri="{FF2B5EF4-FFF2-40B4-BE49-F238E27FC236}">
                            <a16:creationId xmlns:a16="http://schemas.microsoft.com/office/drawing/2014/main" id="{0A3DCD94-35BE-B863-D3CE-5D45F65C843F}"/>
                          </a:ext>
                        </a:extLst>
                      </p:cNvPr>
                      <p:cNvGrpSpPr>
                        <a:grpSpLocks/>
                      </p:cNvGrpSpPr>
                      <p:nvPr/>
                    </p:nvGrpSpPr>
                    <p:grpSpPr bwMode="auto">
                      <a:xfrm>
                        <a:off x="4863" y="2010"/>
                        <a:ext cx="272" cy="341"/>
                        <a:chOff x="4416" y="2006"/>
                        <a:chExt cx="272" cy="341"/>
                      </a:xfrm>
                    </p:grpSpPr>
                    <p:pic>
                      <p:nvPicPr>
                        <p:cNvPr id="8241" name="Picture 93" descr="Case with label">
                          <a:extLst>
                            <a:ext uri="{FF2B5EF4-FFF2-40B4-BE49-F238E27FC236}">
                              <a16:creationId xmlns:a16="http://schemas.microsoft.com/office/drawing/2014/main" id="{F75CB5D6-EBC6-7852-BBEC-984378FE53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 y="2158"/>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42" name="Picture 94" descr="Case with label">
                          <a:extLst>
                            <a:ext uri="{FF2B5EF4-FFF2-40B4-BE49-F238E27FC236}">
                              <a16:creationId xmlns:a16="http://schemas.microsoft.com/office/drawing/2014/main" id="{07A78620-2C82-06B7-12FA-D6CD64CB6A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6" y="2006"/>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11" name="Group 95">
                      <a:extLst>
                        <a:ext uri="{FF2B5EF4-FFF2-40B4-BE49-F238E27FC236}">
                          <a16:creationId xmlns:a16="http://schemas.microsoft.com/office/drawing/2014/main" id="{7E70B373-AEE5-E2A3-E530-025B409AB336}"/>
                        </a:ext>
                      </a:extLst>
                    </p:cNvPr>
                    <p:cNvGrpSpPr>
                      <a:grpSpLocks/>
                    </p:cNvGrpSpPr>
                    <p:nvPr/>
                  </p:nvGrpSpPr>
                  <p:grpSpPr bwMode="auto">
                    <a:xfrm>
                      <a:off x="4065" y="2228"/>
                      <a:ext cx="1046" cy="341"/>
                      <a:chOff x="4089" y="2010"/>
                      <a:chExt cx="1046" cy="341"/>
                    </a:xfrm>
                  </p:grpSpPr>
                  <p:grpSp>
                    <p:nvGrpSpPr>
                      <p:cNvPr id="8225" name="Group 96">
                        <a:extLst>
                          <a:ext uri="{FF2B5EF4-FFF2-40B4-BE49-F238E27FC236}">
                            <a16:creationId xmlns:a16="http://schemas.microsoft.com/office/drawing/2014/main" id="{AACFEED9-267B-E095-A51C-D313A3D0E521}"/>
                          </a:ext>
                        </a:extLst>
                      </p:cNvPr>
                      <p:cNvGrpSpPr>
                        <a:grpSpLocks/>
                      </p:cNvGrpSpPr>
                      <p:nvPr/>
                    </p:nvGrpSpPr>
                    <p:grpSpPr bwMode="auto">
                      <a:xfrm>
                        <a:off x="4089" y="2010"/>
                        <a:ext cx="272" cy="341"/>
                        <a:chOff x="4089" y="1997"/>
                        <a:chExt cx="272" cy="341"/>
                      </a:xfrm>
                    </p:grpSpPr>
                    <p:pic>
                      <p:nvPicPr>
                        <p:cNvPr id="8235" name="Picture 97" descr="Case with label">
                          <a:extLst>
                            <a:ext uri="{FF2B5EF4-FFF2-40B4-BE49-F238E27FC236}">
                              <a16:creationId xmlns:a16="http://schemas.microsoft.com/office/drawing/2014/main" id="{6B30B43F-FEA8-2E1B-25E9-383CC029D9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1" y="2149"/>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36" name="Picture 98" descr="Case with label">
                          <a:extLst>
                            <a:ext uri="{FF2B5EF4-FFF2-40B4-BE49-F238E27FC236}">
                              <a16:creationId xmlns:a16="http://schemas.microsoft.com/office/drawing/2014/main" id="{224C96FC-DB50-F613-C7B6-9CFBF932C4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9" y="1997"/>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26" name="Group 99">
                        <a:extLst>
                          <a:ext uri="{FF2B5EF4-FFF2-40B4-BE49-F238E27FC236}">
                            <a16:creationId xmlns:a16="http://schemas.microsoft.com/office/drawing/2014/main" id="{7E4D8B50-569B-A98E-D44B-F6B4329209D1}"/>
                          </a:ext>
                        </a:extLst>
                      </p:cNvPr>
                      <p:cNvGrpSpPr>
                        <a:grpSpLocks/>
                      </p:cNvGrpSpPr>
                      <p:nvPr/>
                    </p:nvGrpSpPr>
                    <p:grpSpPr bwMode="auto">
                      <a:xfrm>
                        <a:off x="4347" y="2010"/>
                        <a:ext cx="272" cy="341"/>
                        <a:chOff x="4416" y="2006"/>
                        <a:chExt cx="272" cy="341"/>
                      </a:xfrm>
                    </p:grpSpPr>
                    <p:pic>
                      <p:nvPicPr>
                        <p:cNvPr id="8233" name="Picture 100" descr="Case with label">
                          <a:extLst>
                            <a:ext uri="{FF2B5EF4-FFF2-40B4-BE49-F238E27FC236}">
                              <a16:creationId xmlns:a16="http://schemas.microsoft.com/office/drawing/2014/main" id="{A4CDEB0B-8CB8-2AD8-E1B9-DA139BB90B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 y="2158"/>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34" name="Picture 101" descr="Case with label">
                          <a:extLst>
                            <a:ext uri="{FF2B5EF4-FFF2-40B4-BE49-F238E27FC236}">
                              <a16:creationId xmlns:a16="http://schemas.microsoft.com/office/drawing/2014/main" id="{2C50C01E-A2DC-1839-D121-1AEADE169F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6" y="2006"/>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27" name="Group 102">
                        <a:extLst>
                          <a:ext uri="{FF2B5EF4-FFF2-40B4-BE49-F238E27FC236}">
                            <a16:creationId xmlns:a16="http://schemas.microsoft.com/office/drawing/2014/main" id="{036AE598-3432-53DF-EAC5-61C5F50FA93E}"/>
                          </a:ext>
                        </a:extLst>
                      </p:cNvPr>
                      <p:cNvGrpSpPr>
                        <a:grpSpLocks/>
                      </p:cNvGrpSpPr>
                      <p:nvPr/>
                    </p:nvGrpSpPr>
                    <p:grpSpPr bwMode="auto">
                      <a:xfrm>
                        <a:off x="4604" y="2010"/>
                        <a:ext cx="272" cy="341"/>
                        <a:chOff x="4416" y="2006"/>
                        <a:chExt cx="272" cy="341"/>
                      </a:xfrm>
                    </p:grpSpPr>
                    <p:pic>
                      <p:nvPicPr>
                        <p:cNvPr id="8231" name="Picture 103" descr="Case with label">
                          <a:extLst>
                            <a:ext uri="{FF2B5EF4-FFF2-40B4-BE49-F238E27FC236}">
                              <a16:creationId xmlns:a16="http://schemas.microsoft.com/office/drawing/2014/main" id="{30EA5643-2137-0E92-2DB3-420FD08632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 y="2158"/>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32" name="Picture 104" descr="Case with label">
                          <a:extLst>
                            <a:ext uri="{FF2B5EF4-FFF2-40B4-BE49-F238E27FC236}">
                              <a16:creationId xmlns:a16="http://schemas.microsoft.com/office/drawing/2014/main" id="{65D302EE-E128-079D-7A06-3C399C4A3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6" y="2006"/>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28" name="Group 105">
                        <a:extLst>
                          <a:ext uri="{FF2B5EF4-FFF2-40B4-BE49-F238E27FC236}">
                            <a16:creationId xmlns:a16="http://schemas.microsoft.com/office/drawing/2014/main" id="{1FB62E76-90BF-283E-6F47-454DB448183F}"/>
                          </a:ext>
                        </a:extLst>
                      </p:cNvPr>
                      <p:cNvGrpSpPr>
                        <a:grpSpLocks/>
                      </p:cNvGrpSpPr>
                      <p:nvPr/>
                    </p:nvGrpSpPr>
                    <p:grpSpPr bwMode="auto">
                      <a:xfrm>
                        <a:off x="4863" y="2010"/>
                        <a:ext cx="272" cy="341"/>
                        <a:chOff x="4416" y="2006"/>
                        <a:chExt cx="272" cy="341"/>
                      </a:xfrm>
                    </p:grpSpPr>
                    <p:pic>
                      <p:nvPicPr>
                        <p:cNvPr id="8229" name="Picture 106" descr="Case with label">
                          <a:extLst>
                            <a:ext uri="{FF2B5EF4-FFF2-40B4-BE49-F238E27FC236}">
                              <a16:creationId xmlns:a16="http://schemas.microsoft.com/office/drawing/2014/main" id="{F79FC019-73AB-F254-ECF9-5BC2E3A54E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 y="2158"/>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30" name="Picture 107" descr="Case with label">
                          <a:extLst>
                            <a:ext uri="{FF2B5EF4-FFF2-40B4-BE49-F238E27FC236}">
                              <a16:creationId xmlns:a16="http://schemas.microsoft.com/office/drawing/2014/main" id="{3F7923A1-A973-FD1C-7F98-95D8B64C18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6" y="2006"/>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212" name="Group 108">
                      <a:extLst>
                        <a:ext uri="{FF2B5EF4-FFF2-40B4-BE49-F238E27FC236}">
                          <a16:creationId xmlns:a16="http://schemas.microsoft.com/office/drawing/2014/main" id="{45ACDA5D-2520-FF97-59F3-E711046C92A3}"/>
                        </a:ext>
                      </a:extLst>
                    </p:cNvPr>
                    <p:cNvGrpSpPr>
                      <a:grpSpLocks/>
                    </p:cNvGrpSpPr>
                    <p:nvPr/>
                  </p:nvGrpSpPr>
                  <p:grpSpPr bwMode="auto">
                    <a:xfrm>
                      <a:off x="4065" y="1922"/>
                      <a:ext cx="1046" cy="341"/>
                      <a:chOff x="4089" y="2010"/>
                      <a:chExt cx="1046" cy="341"/>
                    </a:xfrm>
                  </p:grpSpPr>
                  <p:grpSp>
                    <p:nvGrpSpPr>
                      <p:cNvPr id="8213" name="Group 109">
                        <a:extLst>
                          <a:ext uri="{FF2B5EF4-FFF2-40B4-BE49-F238E27FC236}">
                            <a16:creationId xmlns:a16="http://schemas.microsoft.com/office/drawing/2014/main" id="{923C748E-82D2-EE7C-BA9E-850939F344E8}"/>
                          </a:ext>
                        </a:extLst>
                      </p:cNvPr>
                      <p:cNvGrpSpPr>
                        <a:grpSpLocks/>
                      </p:cNvGrpSpPr>
                      <p:nvPr/>
                    </p:nvGrpSpPr>
                    <p:grpSpPr bwMode="auto">
                      <a:xfrm>
                        <a:off x="4089" y="2010"/>
                        <a:ext cx="272" cy="341"/>
                        <a:chOff x="4089" y="1997"/>
                        <a:chExt cx="272" cy="341"/>
                      </a:xfrm>
                    </p:grpSpPr>
                    <p:pic>
                      <p:nvPicPr>
                        <p:cNvPr id="8223" name="Picture 110" descr="Case with label">
                          <a:extLst>
                            <a:ext uri="{FF2B5EF4-FFF2-40B4-BE49-F238E27FC236}">
                              <a16:creationId xmlns:a16="http://schemas.microsoft.com/office/drawing/2014/main" id="{60ADFDC5-75DF-6E96-F517-453587BDB7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1" y="2149"/>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24" name="Picture 111" descr="Case with label">
                          <a:extLst>
                            <a:ext uri="{FF2B5EF4-FFF2-40B4-BE49-F238E27FC236}">
                              <a16:creationId xmlns:a16="http://schemas.microsoft.com/office/drawing/2014/main" id="{749A125F-BBBD-A523-A521-EF037D7606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9" y="1997"/>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14" name="Group 112">
                        <a:extLst>
                          <a:ext uri="{FF2B5EF4-FFF2-40B4-BE49-F238E27FC236}">
                            <a16:creationId xmlns:a16="http://schemas.microsoft.com/office/drawing/2014/main" id="{0600C1EF-561E-3ED5-D049-7A20E03A6332}"/>
                          </a:ext>
                        </a:extLst>
                      </p:cNvPr>
                      <p:cNvGrpSpPr>
                        <a:grpSpLocks/>
                      </p:cNvGrpSpPr>
                      <p:nvPr/>
                    </p:nvGrpSpPr>
                    <p:grpSpPr bwMode="auto">
                      <a:xfrm>
                        <a:off x="4347" y="2010"/>
                        <a:ext cx="272" cy="341"/>
                        <a:chOff x="4416" y="2006"/>
                        <a:chExt cx="272" cy="341"/>
                      </a:xfrm>
                    </p:grpSpPr>
                    <p:pic>
                      <p:nvPicPr>
                        <p:cNvPr id="8221" name="Picture 113" descr="Case with label">
                          <a:extLst>
                            <a:ext uri="{FF2B5EF4-FFF2-40B4-BE49-F238E27FC236}">
                              <a16:creationId xmlns:a16="http://schemas.microsoft.com/office/drawing/2014/main" id="{9E5808D1-C484-592A-0577-5F4252FA7C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 y="2158"/>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22" name="Picture 114" descr="Case with label">
                          <a:extLst>
                            <a:ext uri="{FF2B5EF4-FFF2-40B4-BE49-F238E27FC236}">
                              <a16:creationId xmlns:a16="http://schemas.microsoft.com/office/drawing/2014/main" id="{7919109C-B47E-47E2-9BD3-EFB4E14117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6" y="2006"/>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15" name="Group 115">
                        <a:extLst>
                          <a:ext uri="{FF2B5EF4-FFF2-40B4-BE49-F238E27FC236}">
                            <a16:creationId xmlns:a16="http://schemas.microsoft.com/office/drawing/2014/main" id="{EAD117A1-D48B-C191-A57B-76784E7DCD62}"/>
                          </a:ext>
                        </a:extLst>
                      </p:cNvPr>
                      <p:cNvGrpSpPr>
                        <a:grpSpLocks/>
                      </p:cNvGrpSpPr>
                      <p:nvPr/>
                    </p:nvGrpSpPr>
                    <p:grpSpPr bwMode="auto">
                      <a:xfrm>
                        <a:off x="4604" y="2010"/>
                        <a:ext cx="272" cy="341"/>
                        <a:chOff x="4416" y="2006"/>
                        <a:chExt cx="272" cy="341"/>
                      </a:xfrm>
                    </p:grpSpPr>
                    <p:pic>
                      <p:nvPicPr>
                        <p:cNvPr id="8219" name="Picture 116" descr="Case with label">
                          <a:extLst>
                            <a:ext uri="{FF2B5EF4-FFF2-40B4-BE49-F238E27FC236}">
                              <a16:creationId xmlns:a16="http://schemas.microsoft.com/office/drawing/2014/main" id="{20C12BFA-605B-9C5D-A2DB-5220C39F1B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 y="2158"/>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20" name="Picture 117" descr="Case with label">
                          <a:extLst>
                            <a:ext uri="{FF2B5EF4-FFF2-40B4-BE49-F238E27FC236}">
                              <a16:creationId xmlns:a16="http://schemas.microsoft.com/office/drawing/2014/main" id="{FAAC440F-680D-1DC4-95A9-A994277587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6" y="2006"/>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16" name="Group 118">
                        <a:extLst>
                          <a:ext uri="{FF2B5EF4-FFF2-40B4-BE49-F238E27FC236}">
                            <a16:creationId xmlns:a16="http://schemas.microsoft.com/office/drawing/2014/main" id="{9E6C704F-C41B-FA37-E10B-4EEECEF04ACD}"/>
                          </a:ext>
                        </a:extLst>
                      </p:cNvPr>
                      <p:cNvGrpSpPr>
                        <a:grpSpLocks/>
                      </p:cNvGrpSpPr>
                      <p:nvPr/>
                    </p:nvGrpSpPr>
                    <p:grpSpPr bwMode="auto">
                      <a:xfrm>
                        <a:off x="4863" y="2010"/>
                        <a:ext cx="272" cy="341"/>
                        <a:chOff x="4416" y="2006"/>
                        <a:chExt cx="272" cy="341"/>
                      </a:xfrm>
                    </p:grpSpPr>
                    <p:pic>
                      <p:nvPicPr>
                        <p:cNvPr id="8217" name="Picture 119" descr="Case with label">
                          <a:extLst>
                            <a:ext uri="{FF2B5EF4-FFF2-40B4-BE49-F238E27FC236}">
                              <a16:creationId xmlns:a16="http://schemas.microsoft.com/office/drawing/2014/main" id="{CDA1F77F-6426-54FE-9C87-A79AB5E265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 y="2158"/>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8" name="Picture 120" descr="Case with label">
                          <a:extLst>
                            <a:ext uri="{FF2B5EF4-FFF2-40B4-BE49-F238E27FC236}">
                              <a16:creationId xmlns:a16="http://schemas.microsoft.com/office/drawing/2014/main" id="{5CB17424-3AF3-E1EF-CE80-632D937A38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6" y="2006"/>
                          <a:ext cx="270"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grpSp>
      </p:gr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0EA43D7-7BD8-45AC-7BF9-62D51375D730}"/>
              </a:ext>
            </a:extLst>
          </p:cNvPr>
          <p:cNvPicPr>
            <a:picLocks noChangeAspect="1" noChangeArrowheads="1"/>
          </p:cNvPicPr>
          <p:nvPr/>
        </p:nvPicPr>
        <p:blipFill>
          <a:blip r:embed="rId3"/>
          <a:srcRect/>
          <a:stretch>
            <a:fillRect/>
          </a:stretch>
        </p:blipFill>
        <p:spPr bwMode="auto">
          <a:xfrm>
            <a:off x="246063" y="1219200"/>
            <a:ext cx="8526462" cy="4032250"/>
          </a:xfrm>
          <a:prstGeom prst="rect">
            <a:avLst/>
          </a:prstGeom>
          <a:noFill/>
          <a:ln w="9525">
            <a:solidFill>
              <a:schemeClr val="tx1"/>
            </a:solidFill>
            <a:miter lim="800000"/>
            <a:headEnd/>
            <a:tailEnd/>
          </a:ln>
          <a:effectLst>
            <a:outerShdw blurRad="50800" dist="38100" dir="8100000" algn="tr" rotWithShape="0">
              <a:prstClr val="black">
                <a:alpha val="40000"/>
              </a:prstClr>
            </a:outerShdw>
          </a:effectLst>
        </p:spPr>
      </p:pic>
      <p:sp>
        <p:nvSpPr>
          <p:cNvPr id="12291" name="Rectangle 3">
            <a:extLst>
              <a:ext uri="{FF2B5EF4-FFF2-40B4-BE49-F238E27FC236}">
                <a16:creationId xmlns:a16="http://schemas.microsoft.com/office/drawing/2014/main" id="{A5A77759-94D6-DBAB-0758-6E3EBC7C9671}"/>
              </a:ext>
            </a:extLst>
          </p:cNvPr>
          <p:cNvSpPr>
            <a:spLocks noGrp="1" noChangeArrowheads="1"/>
          </p:cNvSpPr>
          <p:nvPr>
            <p:ph type="title"/>
          </p:nvPr>
        </p:nvSpPr>
        <p:spPr>
          <a:xfrm>
            <a:off x="231775" y="242888"/>
            <a:ext cx="8636000" cy="976312"/>
          </a:xfrm>
        </p:spPr>
        <p:txBody>
          <a:bodyPr/>
          <a:lstStyle/>
          <a:p>
            <a:pPr>
              <a:lnSpc>
                <a:spcPct val="80000"/>
              </a:lnSpc>
            </a:pPr>
            <a:r>
              <a:rPr lang="en-US" altLang="en-US" sz="3200"/>
              <a:t>Order Consolidation Locations</a:t>
            </a:r>
          </a:p>
        </p:txBody>
      </p:sp>
      <p:sp>
        <p:nvSpPr>
          <p:cNvPr id="148491" name="Text Box 11">
            <a:extLst>
              <a:ext uri="{FF2B5EF4-FFF2-40B4-BE49-F238E27FC236}">
                <a16:creationId xmlns:a16="http://schemas.microsoft.com/office/drawing/2014/main" id="{3A779CB1-E86A-9398-0B32-DD98AB44B27D}"/>
              </a:ext>
            </a:extLst>
          </p:cNvPr>
          <p:cNvSpPr txBox="1">
            <a:spLocks noChangeArrowheads="1"/>
          </p:cNvSpPr>
          <p:nvPr/>
        </p:nvSpPr>
        <p:spPr bwMode="auto">
          <a:xfrm>
            <a:off x="4930775" y="1441450"/>
            <a:ext cx="3960813" cy="1955800"/>
          </a:xfrm>
          <a:prstGeom prst="rect">
            <a:avLst/>
          </a:prstGeom>
          <a:solidFill>
            <a:schemeClr val="accent1">
              <a:lumMod val="75000"/>
            </a:schemeClr>
          </a:solidFill>
          <a:ln w="38100">
            <a:noFill/>
            <a:miter lim="800000"/>
            <a:headEnd/>
            <a:tailEnd/>
          </a:ln>
          <a:effectLst>
            <a:outerShdw blurRad="50800" dist="165100" dir="8100000" algn="tr" rotWithShape="0">
              <a:prstClr val="black">
                <a:alpha val="40000"/>
              </a:prstClr>
            </a:outerShdw>
          </a:effectLst>
        </p:spPr>
        <p:txBody>
          <a:bodyPr>
            <a:spAutoFit/>
          </a:bodyPr>
          <a:lstStyle/>
          <a:p>
            <a:pPr eaLnBrk="0" hangingPunct="0">
              <a:spcBef>
                <a:spcPct val="50000"/>
              </a:spcBef>
              <a:defRPr/>
            </a:pPr>
            <a:r>
              <a:rPr lang="en-US" b="1" dirty="0">
                <a:solidFill>
                  <a:schemeClr val="tx2"/>
                </a:solidFill>
                <a:effectLst>
                  <a:outerShdw blurRad="38100" dist="38100" dir="2700000" algn="tl">
                    <a:srgbClr val="000000"/>
                  </a:outerShdw>
                </a:effectLst>
                <a:latin typeface="Helvetica 55 Roman" pitchFamily="34" charset="0"/>
              </a:rPr>
              <a:t>Two types of consolidation locations:</a:t>
            </a:r>
          </a:p>
          <a:p>
            <a:pPr lvl="1" eaLnBrk="0" hangingPunct="0">
              <a:spcBef>
                <a:spcPct val="50000"/>
              </a:spcBef>
              <a:buFontTx/>
              <a:buChar char="•"/>
              <a:defRPr/>
            </a:pPr>
            <a:r>
              <a:rPr lang="en-US" b="1" dirty="0">
                <a:solidFill>
                  <a:schemeClr val="tx2"/>
                </a:solidFill>
                <a:effectLst>
                  <a:outerShdw blurRad="38100" dist="38100" dir="2700000" algn="tl">
                    <a:srgbClr val="000000"/>
                  </a:outerShdw>
                </a:effectLst>
                <a:latin typeface="Helvetica 55 Roman" pitchFamily="34" charset="0"/>
              </a:rPr>
              <a:t>Temporary</a:t>
            </a:r>
          </a:p>
          <a:p>
            <a:pPr lvl="1" eaLnBrk="0" hangingPunct="0">
              <a:spcBef>
                <a:spcPct val="50000"/>
              </a:spcBef>
              <a:buFontTx/>
              <a:buChar char="•"/>
              <a:defRPr/>
            </a:pPr>
            <a:r>
              <a:rPr lang="en-US" b="1" dirty="0">
                <a:solidFill>
                  <a:schemeClr val="tx2"/>
                </a:solidFill>
                <a:effectLst>
                  <a:outerShdw blurRad="38100" dist="38100" dir="2700000" algn="tl">
                    <a:srgbClr val="000000"/>
                  </a:outerShdw>
                </a:effectLst>
                <a:latin typeface="Helvetica 55 Roman" pitchFamily="34" charset="0"/>
              </a:rPr>
              <a:t>Permanent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48491"/>
                                        </p:tgtEl>
                                        <p:attrNameLst>
                                          <p:attrName>style.visibility</p:attrName>
                                        </p:attrNameLst>
                                      </p:cBhvr>
                                      <p:to>
                                        <p:strVal val="visible"/>
                                      </p:to>
                                    </p:set>
                                    <p:animEffect transition="in" filter="fade">
                                      <p:cBhvr>
                                        <p:cTn id="7" dur="1000"/>
                                        <p:tgtEl>
                                          <p:spTgt spid="148491"/>
                                        </p:tgtEl>
                                      </p:cBhvr>
                                    </p:animEffect>
                                    <p:anim calcmode="lin" valueType="num">
                                      <p:cBhvr>
                                        <p:cTn id="8" dur="1000" fill="hold"/>
                                        <p:tgtEl>
                                          <p:spTgt spid="148491"/>
                                        </p:tgtEl>
                                        <p:attrNameLst>
                                          <p:attrName>ppt_x</p:attrName>
                                        </p:attrNameLst>
                                      </p:cBhvr>
                                      <p:tavLst>
                                        <p:tav tm="0">
                                          <p:val>
                                            <p:strVal val="#ppt_x"/>
                                          </p:val>
                                        </p:tav>
                                        <p:tav tm="100000">
                                          <p:val>
                                            <p:strVal val="#ppt_x"/>
                                          </p:val>
                                        </p:tav>
                                      </p:tavLst>
                                    </p:anim>
                                    <p:anim calcmode="lin" valueType="num">
                                      <p:cBhvr>
                                        <p:cTn id="9" dur="1000" fill="hold"/>
                                        <p:tgtEl>
                                          <p:spTgt spid="1484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9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7A1046A3-2E23-8FC3-6588-3BA1A979088A}"/>
              </a:ext>
            </a:extLst>
          </p:cNvPr>
          <p:cNvSpPr>
            <a:spLocks noGrp="1" noChangeArrowheads="1"/>
          </p:cNvSpPr>
          <p:nvPr>
            <p:ph type="title"/>
          </p:nvPr>
        </p:nvSpPr>
        <p:spPr>
          <a:xfrm>
            <a:off x="246063" y="512763"/>
            <a:ext cx="8274050" cy="515937"/>
          </a:xfrm>
        </p:spPr>
        <p:txBody>
          <a:bodyPr/>
          <a:lstStyle/>
          <a:p>
            <a:r>
              <a:rPr lang="en-US" altLang="en-US"/>
              <a:t>Configuration</a:t>
            </a:r>
          </a:p>
        </p:txBody>
      </p:sp>
      <p:sp>
        <p:nvSpPr>
          <p:cNvPr id="16387" name="Rectangle 3">
            <a:extLst>
              <a:ext uri="{FF2B5EF4-FFF2-40B4-BE49-F238E27FC236}">
                <a16:creationId xmlns:a16="http://schemas.microsoft.com/office/drawing/2014/main" id="{8B3A9F96-0103-6D97-4A7D-3B08A63317D5}"/>
              </a:ext>
            </a:extLst>
          </p:cNvPr>
          <p:cNvSpPr>
            <a:spLocks noGrp="1" noChangeArrowheads="1"/>
          </p:cNvSpPr>
          <p:nvPr>
            <p:ph type="body" idx="1"/>
          </p:nvPr>
        </p:nvSpPr>
        <p:spPr>
          <a:xfrm>
            <a:off x="479425" y="1262063"/>
            <a:ext cx="8215313" cy="3236912"/>
          </a:xfrm>
        </p:spPr>
        <p:txBody>
          <a:bodyPr/>
          <a:lstStyle/>
          <a:p>
            <a:pPr>
              <a:buFontTx/>
              <a:buNone/>
            </a:pPr>
            <a:r>
              <a:rPr lang="en-US" altLang="en-US" sz="2800" b="1"/>
              <a:t>Location Templates</a:t>
            </a:r>
          </a:p>
          <a:p>
            <a:r>
              <a:rPr lang="en-US" altLang="en-US" sz="2400" b="1" i="1"/>
              <a:t>All locations </a:t>
            </a:r>
            <a:r>
              <a:rPr lang="en-US" altLang="en-US" sz="2400"/>
              <a:t>must have a template</a:t>
            </a:r>
          </a:p>
          <a:p>
            <a:r>
              <a:rPr lang="en-US" altLang="en-US" sz="2400"/>
              <a:t>When the first oLPN is assigned to a location, the system copies the template to a new work row</a:t>
            </a:r>
          </a:p>
          <a:p>
            <a:r>
              <a:rPr lang="en-US" altLang="en-US" sz="2400"/>
              <a:t>Work rows contain the most up-to-date information about locations</a:t>
            </a:r>
            <a:endParaRPr lang="en-US" altLang="en-US" sz="1600"/>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618D83A-5AD1-6B61-A689-85BF097BF764}"/>
              </a:ext>
            </a:extLst>
          </p:cNvPr>
          <p:cNvSpPr>
            <a:spLocks noGrp="1"/>
          </p:cNvSpPr>
          <p:nvPr>
            <p:ph type="title"/>
          </p:nvPr>
        </p:nvSpPr>
        <p:spPr/>
        <p:txBody>
          <a:bodyPr/>
          <a:lstStyle/>
          <a:p>
            <a:r>
              <a:rPr lang="en-US" altLang="en-US"/>
              <a:t>Location Templates</a:t>
            </a:r>
          </a:p>
        </p:txBody>
      </p:sp>
      <p:pic>
        <p:nvPicPr>
          <p:cNvPr id="2050" name="Picture 2">
            <a:extLst>
              <a:ext uri="{FF2B5EF4-FFF2-40B4-BE49-F238E27FC236}">
                <a16:creationId xmlns:a16="http://schemas.microsoft.com/office/drawing/2014/main" id="{032FD4FA-665C-208E-D108-051C05FD6295}"/>
              </a:ext>
            </a:extLst>
          </p:cNvPr>
          <p:cNvPicPr>
            <a:picLocks noGrp="1" noChangeAspect="1" noChangeArrowheads="1"/>
          </p:cNvPicPr>
          <p:nvPr>
            <p:ph idx="1"/>
          </p:nvPr>
        </p:nvPicPr>
        <p:blipFill>
          <a:blip r:embed="rId2"/>
          <a:srcRect/>
          <a:stretch>
            <a:fillRect/>
          </a:stretch>
        </p:blipFill>
        <p:spPr>
          <a:xfrm>
            <a:off x="855663" y="1016000"/>
            <a:ext cx="7310437" cy="5268913"/>
          </a:xfrm>
          <a:ln>
            <a:solidFill>
              <a:schemeClr val="tx1"/>
            </a:solidFill>
          </a:ln>
          <a:effectLst>
            <a:outerShdw blurRad="50800" dist="38100" dir="2700000" algn="tl" rotWithShape="0">
              <a:prstClr val="black">
                <a:alpha val="40000"/>
              </a:prstClr>
            </a:outerShdw>
          </a:effectLst>
        </p:spPr>
      </p:pic>
      <p:sp>
        <p:nvSpPr>
          <p:cNvPr id="17412" name="Rectangle 4">
            <a:extLst>
              <a:ext uri="{FF2B5EF4-FFF2-40B4-BE49-F238E27FC236}">
                <a16:creationId xmlns:a16="http://schemas.microsoft.com/office/drawing/2014/main" id="{D785D13A-EDA5-F2EA-07E4-D90E25C19A2A}"/>
              </a:ext>
            </a:extLst>
          </p:cNvPr>
          <p:cNvSpPr>
            <a:spLocks noChangeArrowheads="1"/>
          </p:cNvSpPr>
          <p:nvPr/>
        </p:nvSpPr>
        <p:spPr bwMode="auto">
          <a:xfrm>
            <a:off x="814388" y="3062288"/>
            <a:ext cx="1123950" cy="338137"/>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6" name="TextBox 5">
            <a:extLst>
              <a:ext uri="{FF2B5EF4-FFF2-40B4-BE49-F238E27FC236}">
                <a16:creationId xmlns:a16="http://schemas.microsoft.com/office/drawing/2014/main" id="{E920BED1-EBC8-DD57-58AD-E29600DBFD92}"/>
              </a:ext>
            </a:extLst>
          </p:cNvPr>
          <p:cNvSpPr txBox="1"/>
          <p:nvPr/>
        </p:nvSpPr>
        <p:spPr>
          <a:xfrm>
            <a:off x="2627313" y="2497138"/>
            <a:ext cx="3003550" cy="706437"/>
          </a:xfrm>
          <a:prstGeom prst="rect">
            <a:avLst/>
          </a:prstGeom>
          <a:solidFill>
            <a:schemeClr val="tx2"/>
          </a:solidFill>
          <a:ln>
            <a:solidFill>
              <a:schemeClr val="tx1"/>
            </a:solidFill>
          </a:ln>
          <a:effectLst>
            <a:outerShdw blurRad="50800" dist="38100" dir="2700000" algn="tl" rotWithShape="0">
              <a:prstClr val="black">
                <a:alpha val="40000"/>
              </a:prstClr>
            </a:outerShdw>
          </a:effectLst>
        </p:spPr>
        <p:txBody>
          <a:bodyPr>
            <a:spAutoFit/>
          </a:bodyPr>
          <a:lstStyle/>
          <a:p>
            <a:pPr eaLnBrk="0" hangingPunct="0">
              <a:defRPr/>
            </a:pPr>
            <a:r>
              <a:rPr lang="en-US" sz="2000" dirty="0">
                <a:latin typeface="+mn-lt"/>
              </a:rPr>
              <a:t>“Add” or “Edit” Location Templates here</a:t>
            </a:r>
          </a:p>
        </p:txBody>
      </p:sp>
      <p:sp>
        <p:nvSpPr>
          <p:cNvPr id="17414" name="Rectangle 6">
            <a:extLst>
              <a:ext uri="{FF2B5EF4-FFF2-40B4-BE49-F238E27FC236}">
                <a16:creationId xmlns:a16="http://schemas.microsoft.com/office/drawing/2014/main" id="{FB3ABF37-4F49-2120-E556-94794C558F5F}"/>
              </a:ext>
            </a:extLst>
          </p:cNvPr>
          <p:cNvSpPr>
            <a:spLocks noChangeArrowheads="1"/>
          </p:cNvSpPr>
          <p:nvPr/>
        </p:nvSpPr>
        <p:spPr bwMode="auto">
          <a:xfrm>
            <a:off x="2924175" y="4152900"/>
            <a:ext cx="1352550" cy="390525"/>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sp>
        <p:nvSpPr>
          <p:cNvPr id="8" name="TextBox 7">
            <a:extLst>
              <a:ext uri="{FF2B5EF4-FFF2-40B4-BE49-F238E27FC236}">
                <a16:creationId xmlns:a16="http://schemas.microsoft.com/office/drawing/2014/main" id="{1E2AF80A-C900-1251-BD9B-AF48BA943061}"/>
              </a:ext>
            </a:extLst>
          </p:cNvPr>
          <p:cNvSpPr txBox="1"/>
          <p:nvPr/>
        </p:nvSpPr>
        <p:spPr>
          <a:xfrm>
            <a:off x="4549775" y="3767138"/>
            <a:ext cx="3005138" cy="1322387"/>
          </a:xfrm>
          <a:prstGeom prst="rect">
            <a:avLst/>
          </a:prstGeom>
          <a:solidFill>
            <a:schemeClr val="tx2"/>
          </a:solidFill>
          <a:ln>
            <a:solidFill>
              <a:schemeClr val="tx1"/>
            </a:solidFill>
          </a:ln>
          <a:effectLst>
            <a:outerShdw blurRad="50800" dist="38100" dir="2700000" algn="tl" rotWithShape="0">
              <a:prstClr val="black">
                <a:alpha val="40000"/>
              </a:prstClr>
            </a:outerShdw>
          </a:effectLst>
        </p:spPr>
        <p:txBody>
          <a:bodyPr>
            <a:spAutoFit/>
          </a:bodyPr>
          <a:lstStyle/>
          <a:p>
            <a:pPr eaLnBrk="0" hangingPunct="0">
              <a:defRPr/>
            </a:pPr>
            <a:r>
              <a:rPr lang="en-US" sz="2000" dirty="0">
                <a:latin typeface="+mn-lt"/>
              </a:rPr>
              <a:t>Scrolling to the bottom of the screen displays a View or Modify field for these templates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C66B8208-602E-0FC8-4E8E-7686E8F2B9DE}"/>
              </a:ext>
            </a:extLst>
          </p:cNvPr>
          <p:cNvSpPr>
            <a:spLocks noGrp="1"/>
          </p:cNvSpPr>
          <p:nvPr>
            <p:ph type="title"/>
          </p:nvPr>
        </p:nvSpPr>
        <p:spPr>
          <a:xfrm>
            <a:off x="250825" y="512763"/>
            <a:ext cx="8520113" cy="706437"/>
          </a:xfrm>
        </p:spPr>
        <p:txBody>
          <a:bodyPr/>
          <a:lstStyle/>
          <a:p>
            <a:r>
              <a:rPr lang="en-US" altLang="en-US"/>
              <a:t>Locations: Creation, Configuration and Maintenance </a:t>
            </a:r>
          </a:p>
        </p:txBody>
      </p:sp>
      <p:sp>
        <p:nvSpPr>
          <p:cNvPr id="18435" name="Content Placeholder 2">
            <a:extLst>
              <a:ext uri="{FF2B5EF4-FFF2-40B4-BE49-F238E27FC236}">
                <a16:creationId xmlns:a16="http://schemas.microsoft.com/office/drawing/2014/main" id="{BD55F789-FE18-F713-61A0-B0FA0CC17884}"/>
              </a:ext>
            </a:extLst>
          </p:cNvPr>
          <p:cNvSpPr>
            <a:spLocks noGrp="1"/>
          </p:cNvSpPr>
          <p:nvPr>
            <p:ph idx="1"/>
          </p:nvPr>
        </p:nvSpPr>
        <p:spPr>
          <a:xfrm>
            <a:off x="250825" y="1509713"/>
            <a:ext cx="2971800" cy="4133850"/>
          </a:xfrm>
          <a:ln>
            <a:solidFill>
              <a:schemeClr val="tx1"/>
            </a:solidFill>
            <a:miter lim="800000"/>
            <a:headEnd/>
            <a:tailEnd/>
          </a:ln>
        </p:spPr>
        <p:txBody>
          <a:bodyPr/>
          <a:lstStyle/>
          <a:p>
            <a:r>
              <a:rPr lang="en-US" altLang="en-US"/>
              <a:t>Locations are created and maintained within the Location Wizard </a:t>
            </a:r>
            <a:endParaRPr lang="en-US" altLang="en-US" b="1" i="1"/>
          </a:p>
          <a:p>
            <a:r>
              <a:rPr lang="en-US" altLang="en-US"/>
              <a:t>The Location Type will determine if a location will be used for Order Consolidation </a:t>
            </a:r>
          </a:p>
        </p:txBody>
      </p:sp>
      <p:pic>
        <p:nvPicPr>
          <p:cNvPr id="3074" name="Picture 2">
            <a:extLst>
              <a:ext uri="{FF2B5EF4-FFF2-40B4-BE49-F238E27FC236}">
                <a16:creationId xmlns:a16="http://schemas.microsoft.com/office/drawing/2014/main" id="{789F690A-7242-3B01-E867-130085C781EE}"/>
              </a:ext>
            </a:extLst>
          </p:cNvPr>
          <p:cNvPicPr>
            <a:picLocks noChangeAspect="1" noChangeArrowheads="1"/>
          </p:cNvPicPr>
          <p:nvPr/>
        </p:nvPicPr>
        <p:blipFill>
          <a:blip r:embed="rId2"/>
          <a:srcRect/>
          <a:stretch>
            <a:fillRect/>
          </a:stretch>
        </p:blipFill>
        <p:spPr bwMode="auto">
          <a:xfrm>
            <a:off x="3556000" y="2220913"/>
            <a:ext cx="5281613" cy="271145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B1C5502-4DC0-D5EE-3F3B-9A3D314EFFEA}"/>
              </a:ext>
            </a:extLst>
          </p:cNvPr>
          <p:cNvSpPr/>
          <p:nvPr/>
        </p:nvSpPr>
        <p:spPr bwMode="auto">
          <a:xfrm>
            <a:off x="1112838" y="2090738"/>
            <a:ext cx="6700837" cy="2128837"/>
          </a:xfrm>
          <a:prstGeom prst="rect">
            <a:avLst/>
          </a:prstGeom>
          <a:solidFill>
            <a:schemeClr val="accent1"/>
          </a:solidFill>
          <a:ln w="12700" cap="flat" cmpd="sng" algn="ctr">
            <a:solidFill>
              <a:schemeClr val="tx1"/>
            </a:solidFill>
            <a:prstDash val="solid"/>
            <a:round/>
            <a:headEnd type="none" w="med" len="med"/>
            <a:tailEnd type="none" w="med" len="med"/>
          </a:ln>
          <a:effectLst>
            <a:outerShdw blurRad="50800" dist="76200" dir="2700000" algn="tl" rotWithShape="0">
              <a:prstClr val="black">
                <a:alpha val="40000"/>
              </a:prstClr>
            </a:outerShdw>
          </a:effectLst>
        </p:spPr>
        <p:txBody>
          <a:bodyPr/>
          <a:lstStyle/>
          <a:p>
            <a:pPr eaLnBrk="0" hangingPunct="0">
              <a:defRPr/>
            </a:pPr>
            <a:endParaRPr lang="en-US" dirty="0">
              <a:latin typeface="Times" pitchFamily="18" charset="0"/>
            </a:endParaRPr>
          </a:p>
        </p:txBody>
      </p:sp>
      <p:grpSp>
        <p:nvGrpSpPr>
          <p:cNvPr id="19459" name="Group 6">
            <a:extLst>
              <a:ext uri="{FF2B5EF4-FFF2-40B4-BE49-F238E27FC236}">
                <a16:creationId xmlns:a16="http://schemas.microsoft.com/office/drawing/2014/main" id="{1E717FCB-04DE-E89B-CDB8-0DBB185D9542}"/>
              </a:ext>
            </a:extLst>
          </p:cNvPr>
          <p:cNvGrpSpPr>
            <a:grpSpLocks/>
          </p:cNvGrpSpPr>
          <p:nvPr/>
        </p:nvGrpSpPr>
        <p:grpSpPr bwMode="auto">
          <a:xfrm>
            <a:off x="1122363" y="2098675"/>
            <a:ext cx="6681787" cy="2430463"/>
            <a:chOff x="339306" y="2374443"/>
            <a:chExt cx="6681720" cy="2430692"/>
          </a:xfrm>
        </p:grpSpPr>
        <p:pic>
          <p:nvPicPr>
            <p:cNvPr id="19463" name="Picture 2">
              <a:extLst>
                <a:ext uri="{FF2B5EF4-FFF2-40B4-BE49-F238E27FC236}">
                  <a16:creationId xmlns:a16="http://schemas.microsoft.com/office/drawing/2014/main" id="{076A4F88-F221-E3C6-10E6-764310E4A0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306" y="2376488"/>
              <a:ext cx="495300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3">
              <a:extLst>
                <a:ext uri="{FF2B5EF4-FFF2-40B4-BE49-F238E27FC236}">
                  <a16:creationId xmlns:a16="http://schemas.microsoft.com/office/drawing/2014/main" id="{89580555-F85B-F22A-7043-8D70520508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3342" y="3243035"/>
              <a:ext cx="13335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5">
              <a:extLst>
                <a:ext uri="{FF2B5EF4-FFF2-40B4-BE49-F238E27FC236}">
                  <a16:creationId xmlns:a16="http://schemas.microsoft.com/office/drawing/2014/main" id="{51ED0C6C-E875-B221-8910-01B67CE11B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13918"/>
            <a:stretch>
              <a:fillRect/>
            </a:stretch>
          </p:blipFill>
          <p:spPr bwMode="auto">
            <a:xfrm>
              <a:off x="5287476" y="2374443"/>
              <a:ext cx="1733550" cy="2111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60" name="Title 1">
            <a:extLst>
              <a:ext uri="{FF2B5EF4-FFF2-40B4-BE49-F238E27FC236}">
                <a16:creationId xmlns:a16="http://schemas.microsoft.com/office/drawing/2014/main" id="{6FAF54A1-661D-C79C-816A-ADBECE1CCB63}"/>
              </a:ext>
            </a:extLst>
          </p:cNvPr>
          <p:cNvSpPr>
            <a:spLocks noGrp="1"/>
          </p:cNvSpPr>
          <p:nvPr>
            <p:ph type="title"/>
          </p:nvPr>
        </p:nvSpPr>
        <p:spPr>
          <a:xfrm>
            <a:off x="250825" y="512763"/>
            <a:ext cx="8520113" cy="663575"/>
          </a:xfrm>
        </p:spPr>
        <p:txBody>
          <a:bodyPr/>
          <a:lstStyle/>
          <a:p>
            <a:r>
              <a:rPr lang="en-US" altLang="en-US" sz="3200"/>
              <a:t>Locations: Creation, Configuration and Maintenance </a:t>
            </a:r>
          </a:p>
        </p:txBody>
      </p:sp>
      <p:sp>
        <p:nvSpPr>
          <p:cNvPr id="9" name="TextBox 8">
            <a:extLst>
              <a:ext uri="{FF2B5EF4-FFF2-40B4-BE49-F238E27FC236}">
                <a16:creationId xmlns:a16="http://schemas.microsoft.com/office/drawing/2014/main" id="{B5D73D66-7CBF-2AA2-78D3-E6A5431AE917}"/>
              </a:ext>
            </a:extLst>
          </p:cNvPr>
          <p:cNvSpPr txBox="1"/>
          <p:nvPr/>
        </p:nvSpPr>
        <p:spPr>
          <a:xfrm>
            <a:off x="536575" y="4383088"/>
            <a:ext cx="3005138" cy="1570037"/>
          </a:xfrm>
          <a:prstGeom prst="rect">
            <a:avLst/>
          </a:prstGeom>
          <a:solidFill>
            <a:schemeClr val="tx2"/>
          </a:solidFill>
          <a:ln>
            <a:solidFill>
              <a:schemeClr val="tx1"/>
            </a:solidFill>
          </a:ln>
          <a:effectLst>
            <a:outerShdw blurRad="50800" dist="38100" dir="2700000" algn="tl" rotWithShape="0">
              <a:prstClr val="black">
                <a:alpha val="40000"/>
              </a:prstClr>
            </a:outerShdw>
          </a:effectLst>
        </p:spPr>
        <p:txBody>
          <a:bodyPr>
            <a:spAutoFit/>
          </a:bodyPr>
          <a:lstStyle/>
          <a:p>
            <a:pPr eaLnBrk="0" hangingPunct="0">
              <a:defRPr/>
            </a:pPr>
            <a:r>
              <a:rPr lang="en-US" dirty="0">
                <a:latin typeface="+mn-lt"/>
              </a:rPr>
              <a:t>First pull-down defines the type of work you intend to perform…</a:t>
            </a:r>
          </a:p>
        </p:txBody>
      </p:sp>
      <p:sp>
        <p:nvSpPr>
          <p:cNvPr id="10" name="TextBox 9">
            <a:extLst>
              <a:ext uri="{FF2B5EF4-FFF2-40B4-BE49-F238E27FC236}">
                <a16:creationId xmlns:a16="http://schemas.microsoft.com/office/drawing/2014/main" id="{2A5CC9E9-872B-58BB-42AC-E359E08536D8}"/>
              </a:ext>
            </a:extLst>
          </p:cNvPr>
          <p:cNvSpPr txBox="1"/>
          <p:nvPr/>
        </p:nvSpPr>
        <p:spPr>
          <a:xfrm>
            <a:off x="6045200" y="4594225"/>
            <a:ext cx="2481263" cy="1200150"/>
          </a:xfrm>
          <a:prstGeom prst="rect">
            <a:avLst/>
          </a:prstGeom>
          <a:solidFill>
            <a:schemeClr val="tx2"/>
          </a:solidFill>
          <a:ln>
            <a:solidFill>
              <a:schemeClr val="tx1"/>
            </a:solidFill>
          </a:ln>
          <a:effectLst>
            <a:outerShdw blurRad="50800" dist="38100" dir="2700000" algn="tl" rotWithShape="0">
              <a:prstClr val="black">
                <a:alpha val="40000"/>
              </a:prstClr>
            </a:outerShdw>
          </a:effectLst>
        </p:spPr>
        <p:txBody>
          <a:bodyPr>
            <a:spAutoFit/>
          </a:bodyPr>
          <a:lstStyle/>
          <a:p>
            <a:pPr eaLnBrk="0" hangingPunct="0">
              <a:defRPr/>
            </a:pPr>
            <a:r>
              <a:rPr lang="en-US" dirty="0">
                <a:latin typeface="+mn-lt"/>
              </a:rPr>
              <a:t>…and the Class defines the type of Location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B3F323BC-D6D1-A2F7-4AF0-BFD72CD2B3CD}"/>
              </a:ext>
            </a:extLst>
          </p:cNvPr>
          <p:cNvSpPr>
            <a:spLocks noGrp="1"/>
          </p:cNvSpPr>
          <p:nvPr>
            <p:ph type="title"/>
          </p:nvPr>
        </p:nvSpPr>
        <p:spPr>
          <a:xfrm>
            <a:off x="250825" y="512763"/>
            <a:ext cx="8520113" cy="663575"/>
          </a:xfrm>
        </p:spPr>
        <p:txBody>
          <a:bodyPr/>
          <a:lstStyle/>
          <a:p>
            <a:r>
              <a:rPr lang="en-US" altLang="en-US" sz="3200"/>
              <a:t>Locations: Creation, Configuration and Maintenance </a:t>
            </a:r>
          </a:p>
        </p:txBody>
      </p:sp>
      <p:grpSp>
        <p:nvGrpSpPr>
          <p:cNvPr id="20483" name="Group 4">
            <a:extLst>
              <a:ext uri="{FF2B5EF4-FFF2-40B4-BE49-F238E27FC236}">
                <a16:creationId xmlns:a16="http://schemas.microsoft.com/office/drawing/2014/main" id="{67B08D50-0A59-C5AB-99B0-EB83E6A122EC}"/>
              </a:ext>
            </a:extLst>
          </p:cNvPr>
          <p:cNvGrpSpPr>
            <a:grpSpLocks/>
          </p:cNvGrpSpPr>
          <p:nvPr/>
        </p:nvGrpSpPr>
        <p:grpSpPr bwMode="auto">
          <a:xfrm>
            <a:off x="357188" y="1601788"/>
            <a:ext cx="4235450" cy="4381500"/>
            <a:chOff x="357683" y="1601100"/>
            <a:chExt cx="4235650" cy="4381500"/>
          </a:xfrm>
        </p:grpSpPr>
        <p:pic>
          <p:nvPicPr>
            <p:cNvPr id="5122" name="Picture 2">
              <a:extLst>
                <a:ext uri="{FF2B5EF4-FFF2-40B4-BE49-F238E27FC236}">
                  <a16:creationId xmlns:a16="http://schemas.microsoft.com/office/drawing/2014/main" id="{5C8CCE2A-A59D-5E7F-7254-7DD15AEB8197}"/>
                </a:ext>
              </a:extLst>
            </p:cNvPr>
            <p:cNvPicPr>
              <a:picLocks noChangeAspect="1" noChangeArrowheads="1"/>
            </p:cNvPicPr>
            <p:nvPr/>
          </p:nvPicPr>
          <p:blipFill>
            <a:blip r:embed="rId2"/>
            <a:srcRect/>
            <a:stretch>
              <a:fillRect/>
            </a:stretch>
          </p:blipFill>
          <p:spPr bwMode="auto">
            <a:xfrm>
              <a:off x="357683" y="1601100"/>
              <a:ext cx="4219774" cy="438150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20486" name="Picture 3">
              <a:extLst>
                <a:ext uri="{FF2B5EF4-FFF2-40B4-BE49-F238E27FC236}">
                  <a16:creationId xmlns:a16="http://schemas.microsoft.com/office/drawing/2014/main" id="{EA815B05-8695-6879-3747-5971CCA49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5461"/>
            <a:stretch>
              <a:fillRect/>
            </a:stretch>
          </p:blipFill>
          <p:spPr bwMode="auto">
            <a:xfrm>
              <a:off x="3012183" y="5384800"/>
              <a:ext cx="1581150" cy="56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a:extLst>
              <a:ext uri="{FF2B5EF4-FFF2-40B4-BE49-F238E27FC236}">
                <a16:creationId xmlns:a16="http://schemas.microsoft.com/office/drawing/2014/main" id="{DD95C50C-482A-E770-AEE4-4D2C5189C7D9}"/>
              </a:ext>
            </a:extLst>
          </p:cNvPr>
          <p:cNvSpPr txBox="1"/>
          <p:nvPr/>
        </p:nvSpPr>
        <p:spPr>
          <a:xfrm>
            <a:off x="5240338" y="2714625"/>
            <a:ext cx="3003550" cy="1938338"/>
          </a:xfrm>
          <a:prstGeom prst="rect">
            <a:avLst/>
          </a:prstGeom>
          <a:solidFill>
            <a:schemeClr val="tx2"/>
          </a:solidFill>
          <a:ln>
            <a:solidFill>
              <a:schemeClr val="tx1"/>
            </a:solidFill>
          </a:ln>
          <a:effectLst>
            <a:outerShdw blurRad="50800" dist="38100" dir="2700000" algn="tl" rotWithShape="0">
              <a:prstClr val="black">
                <a:alpha val="40000"/>
              </a:prstClr>
            </a:outerShdw>
          </a:effectLst>
        </p:spPr>
        <p:txBody>
          <a:bodyPr>
            <a:spAutoFit/>
          </a:bodyPr>
          <a:lstStyle/>
          <a:p>
            <a:pPr eaLnBrk="0" hangingPunct="0">
              <a:defRPr/>
            </a:pPr>
            <a:r>
              <a:rPr lang="en-US" dirty="0">
                <a:latin typeface="+mn-lt"/>
              </a:rPr>
              <a:t>If creating a new location, step 2 will ask you to define the locations in the Warehouse</a:t>
            </a:r>
          </a:p>
        </p:txBody>
      </p:sp>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25991DBE-7C26-8DC9-0394-91916157942B}"/>
              </a:ext>
            </a:extLst>
          </p:cNvPr>
          <p:cNvSpPr>
            <a:spLocks noGrp="1"/>
          </p:cNvSpPr>
          <p:nvPr>
            <p:ph type="title"/>
          </p:nvPr>
        </p:nvSpPr>
        <p:spPr>
          <a:xfrm>
            <a:off x="250825" y="512763"/>
            <a:ext cx="8520113" cy="663575"/>
          </a:xfrm>
        </p:spPr>
        <p:txBody>
          <a:bodyPr/>
          <a:lstStyle/>
          <a:p>
            <a:r>
              <a:rPr lang="en-US" altLang="en-US" sz="3200"/>
              <a:t>Locations: Creation, Configuration and Maintenance </a:t>
            </a:r>
          </a:p>
        </p:txBody>
      </p:sp>
      <p:pic>
        <p:nvPicPr>
          <p:cNvPr id="6146" name="Picture 2">
            <a:extLst>
              <a:ext uri="{FF2B5EF4-FFF2-40B4-BE49-F238E27FC236}">
                <a16:creationId xmlns:a16="http://schemas.microsoft.com/office/drawing/2014/main" id="{6485B4CC-5CC1-8D02-BAF3-CD8D823FB6ED}"/>
              </a:ext>
            </a:extLst>
          </p:cNvPr>
          <p:cNvPicPr>
            <a:picLocks noChangeAspect="1" noChangeArrowheads="1"/>
          </p:cNvPicPr>
          <p:nvPr/>
        </p:nvPicPr>
        <p:blipFill>
          <a:blip r:embed="rId2"/>
          <a:srcRect/>
          <a:stretch>
            <a:fillRect/>
          </a:stretch>
        </p:blipFill>
        <p:spPr bwMode="auto">
          <a:xfrm>
            <a:off x="461963" y="1417638"/>
            <a:ext cx="6664325" cy="4740275"/>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grpSp>
        <p:nvGrpSpPr>
          <p:cNvPr id="2" name="Group 10">
            <a:extLst>
              <a:ext uri="{FF2B5EF4-FFF2-40B4-BE49-F238E27FC236}">
                <a16:creationId xmlns:a16="http://schemas.microsoft.com/office/drawing/2014/main" id="{3B23EDDD-3FA0-92CD-7FD3-4DFD10A8F750}"/>
              </a:ext>
            </a:extLst>
          </p:cNvPr>
          <p:cNvGrpSpPr>
            <a:grpSpLocks/>
          </p:cNvGrpSpPr>
          <p:nvPr/>
        </p:nvGrpSpPr>
        <p:grpSpPr bwMode="auto">
          <a:xfrm>
            <a:off x="3616325" y="3486150"/>
            <a:ext cx="1530350" cy="1104900"/>
            <a:chOff x="3500438" y="3399067"/>
            <a:chExt cx="1530347" cy="1104900"/>
          </a:xfrm>
        </p:grpSpPr>
        <p:sp>
          <p:nvSpPr>
            <p:cNvPr id="21526" name="Rectangle 3">
              <a:extLst>
                <a:ext uri="{FF2B5EF4-FFF2-40B4-BE49-F238E27FC236}">
                  <a16:creationId xmlns:a16="http://schemas.microsoft.com/office/drawing/2014/main" id="{8806E17B-03F9-4F13-84F1-3FB3F38243BB}"/>
                </a:ext>
              </a:extLst>
            </p:cNvPr>
            <p:cNvSpPr>
              <a:spLocks noChangeArrowheads="1"/>
            </p:cNvSpPr>
            <p:nvPr/>
          </p:nvSpPr>
          <p:spPr bwMode="auto">
            <a:xfrm>
              <a:off x="3500438" y="3399067"/>
              <a:ext cx="771525" cy="290512"/>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pic>
          <p:nvPicPr>
            <p:cNvPr id="6147" name="Picture 3">
              <a:extLst>
                <a:ext uri="{FF2B5EF4-FFF2-40B4-BE49-F238E27FC236}">
                  <a16:creationId xmlns:a16="http://schemas.microsoft.com/office/drawing/2014/main" id="{C164FC75-55CE-1D75-BC94-33207CED9D2F}"/>
                </a:ext>
              </a:extLst>
            </p:cNvPr>
            <p:cNvPicPr>
              <a:picLocks noChangeAspect="1" noChangeArrowheads="1"/>
            </p:cNvPicPr>
            <p:nvPr/>
          </p:nvPicPr>
          <p:blipFill>
            <a:blip r:embed="rId3"/>
            <a:srcRect/>
            <a:stretch>
              <a:fillRect/>
            </a:stretch>
          </p:blipFill>
          <p:spPr bwMode="auto">
            <a:xfrm>
              <a:off x="4316411" y="3399067"/>
              <a:ext cx="714374" cy="1104900"/>
            </a:xfrm>
            <a:prstGeom prst="rect">
              <a:avLst/>
            </a:prstGeom>
            <a:noFill/>
            <a:ln w="9525">
              <a:solidFill>
                <a:schemeClr val="tx1"/>
              </a:solidFill>
              <a:miter lim="800000"/>
              <a:headEnd/>
              <a:tailEnd/>
            </a:ln>
            <a:effectLst>
              <a:outerShdw blurRad="50800" dist="152400" dir="2700000" algn="tl" rotWithShape="0">
                <a:prstClr val="black">
                  <a:alpha val="40000"/>
                </a:prstClr>
              </a:outerShdw>
            </a:effectLst>
          </p:spPr>
        </p:pic>
      </p:grpSp>
      <p:grpSp>
        <p:nvGrpSpPr>
          <p:cNvPr id="3" name="Group 11">
            <a:extLst>
              <a:ext uri="{FF2B5EF4-FFF2-40B4-BE49-F238E27FC236}">
                <a16:creationId xmlns:a16="http://schemas.microsoft.com/office/drawing/2014/main" id="{0E0FD91B-41AC-F2BA-4A98-E72ED18F8382}"/>
              </a:ext>
            </a:extLst>
          </p:cNvPr>
          <p:cNvGrpSpPr>
            <a:grpSpLocks/>
          </p:cNvGrpSpPr>
          <p:nvPr/>
        </p:nvGrpSpPr>
        <p:grpSpPr bwMode="auto">
          <a:xfrm>
            <a:off x="2001838" y="4102100"/>
            <a:ext cx="1924050" cy="942975"/>
            <a:chOff x="1885935" y="4014628"/>
            <a:chExt cx="1923385" cy="942975"/>
          </a:xfrm>
        </p:grpSpPr>
        <p:sp>
          <p:nvSpPr>
            <p:cNvPr id="21524" name="Rectangle 5">
              <a:extLst>
                <a:ext uri="{FF2B5EF4-FFF2-40B4-BE49-F238E27FC236}">
                  <a16:creationId xmlns:a16="http://schemas.microsoft.com/office/drawing/2014/main" id="{351C21D9-69F5-E09A-3612-4F7CD8193FF1}"/>
                </a:ext>
              </a:extLst>
            </p:cNvPr>
            <p:cNvSpPr>
              <a:spLocks noChangeArrowheads="1"/>
            </p:cNvSpPr>
            <p:nvPr/>
          </p:nvSpPr>
          <p:spPr bwMode="auto">
            <a:xfrm>
              <a:off x="1885935" y="4014628"/>
              <a:ext cx="904890" cy="290512"/>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pic>
          <p:nvPicPr>
            <p:cNvPr id="6149" name="Picture 5">
              <a:extLst>
                <a:ext uri="{FF2B5EF4-FFF2-40B4-BE49-F238E27FC236}">
                  <a16:creationId xmlns:a16="http://schemas.microsoft.com/office/drawing/2014/main" id="{AFD65CF2-AB07-CC47-2ADD-A8BD1709391E}"/>
                </a:ext>
              </a:extLst>
            </p:cNvPr>
            <p:cNvPicPr>
              <a:picLocks noChangeAspect="1" noChangeArrowheads="1"/>
            </p:cNvPicPr>
            <p:nvPr/>
          </p:nvPicPr>
          <p:blipFill>
            <a:blip r:embed="rId4"/>
            <a:srcRect/>
            <a:stretch>
              <a:fillRect/>
            </a:stretch>
          </p:blipFill>
          <p:spPr bwMode="auto">
            <a:xfrm>
              <a:off x="2809541" y="4014628"/>
              <a:ext cx="999779" cy="942975"/>
            </a:xfrm>
            <a:prstGeom prst="rect">
              <a:avLst/>
            </a:prstGeom>
            <a:noFill/>
            <a:ln w="9525">
              <a:solidFill>
                <a:schemeClr val="tx1"/>
              </a:solidFill>
              <a:miter lim="800000"/>
              <a:headEnd/>
              <a:tailEnd/>
            </a:ln>
            <a:effectLst>
              <a:outerShdw blurRad="50800" dist="152400" dir="2700000" algn="tl" rotWithShape="0">
                <a:prstClr val="black">
                  <a:alpha val="40000"/>
                </a:prstClr>
              </a:outerShdw>
            </a:effectLst>
          </p:spPr>
        </p:pic>
      </p:grpSp>
      <p:pic>
        <p:nvPicPr>
          <p:cNvPr id="21510" name="Picture 6">
            <a:extLst>
              <a:ext uri="{FF2B5EF4-FFF2-40B4-BE49-F238E27FC236}">
                <a16:creationId xmlns:a16="http://schemas.microsoft.com/office/drawing/2014/main" id="{400207F7-680A-AAE7-8B04-D95F90BD95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49390"/>
          <a:stretch>
            <a:fillRect/>
          </a:stretch>
        </p:blipFill>
        <p:spPr bwMode="auto">
          <a:xfrm>
            <a:off x="5440363" y="5748338"/>
            <a:ext cx="16859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13">
            <a:extLst>
              <a:ext uri="{FF2B5EF4-FFF2-40B4-BE49-F238E27FC236}">
                <a16:creationId xmlns:a16="http://schemas.microsoft.com/office/drawing/2014/main" id="{63D3467F-2781-18DD-EDAC-554B2852DC03}"/>
              </a:ext>
            </a:extLst>
          </p:cNvPr>
          <p:cNvGrpSpPr>
            <a:grpSpLocks/>
          </p:cNvGrpSpPr>
          <p:nvPr/>
        </p:nvGrpSpPr>
        <p:grpSpPr bwMode="auto">
          <a:xfrm>
            <a:off x="2001838" y="5437188"/>
            <a:ext cx="1668462" cy="600075"/>
            <a:chOff x="1885951" y="5349649"/>
            <a:chExt cx="1668008" cy="600075"/>
          </a:xfrm>
        </p:grpSpPr>
        <p:sp>
          <p:nvSpPr>
            <p:cNvPr id="21522" name="Rectangle 4">
              <a:extLst>
                <a:ext uri="{FF2B5EF4-FFF2-40B4-BE49-F238E27FC236}">
                  <a16:creationId xmlns:a16="http://schemas.microsoft.com/office/drawing/2014/main" id="{B757CC10-BD23-7792-3B2A-5EFF2D988786}"/>
                </a:ext>
              </a:extLst>
            </p:cNvPr>
            <p:cNvSpPr>
              <a:spLocks noChangeArrowheads="1"/>
            </p:cNvSpPr>
            <p:nvPr/>
          </p:nvSpPr>
          <p:spPr bwMode="auto">
            <a:xfrm>
              <a:off x="1885951" y="5391151"/>
              <a:ext cx="771525" cy="290512"/>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pitchFamily="2" charset="0"/>
                </a:defRPr>
              </a:lvl1pPr>
              <a:lvl2pPr marL="742950" indent="-285750" eaLnBrk="0" hangingPunct="0">
                <a:defRPr sz="2400">
                  <a:solidFill>
                    <a:schemeClr val="tx1"/>
                  </a:solidFill>
                  <a:latin typeface="Times" pitchFamily="2" charset="0"/>
                </a:defRPr>
              </a:lvl2pPr>
              <a:lvl3pPr marL="1143000" indent="-228600" eaLnBrk="0" hangingPunct="0">
                <a:defRPr sz="2400">
                  <a:solidFill>
                    <a:schemeClr val="tx1"/>
                  </a:solidFill>
                  <a:latin typeface="Times" pitchFamily="2" charset="0"/>
                </a:defRPr>
              </a:lvl3pPr>
              <a:lvl4pPr marL="1600200" indent="-228600" eaLnBrk="0" hangingPunct="0">
                <a:defRPr sz="2400">
                  <a:solidFill>
                    <a:schemeClr val="tx1"/>
                  </a:solidFill>
                  <a:latin typeface="Times" pitchFamily="2" charset="0"/>
                </a:defRPr>
              </a:lvl4pPr>
              <a:lvl5pPr marL="2057400" indent="-228600" eaLnBrk="0" hangingPunct="0">
                <a:defRPr sz="2400">
                  <a:solidFill>
                    <a:schemeClr val="tx1"/>
                  </a:solidFill>
                  <a:latin typeface="Times" pitchFamily="2" charset="0"/>
                </a:defRPr>
              </a:lvl5pPr>
              <a:lvl6pPr marL="2514600" indent="-228600" eaLnBrk="0" fontAlgn="base" hangingPunct="0">
                <a:spcBef>
                  <a:spcPct val="0"/>
                </a:spcBef>
                <a:spcAft>
                  <a:spcPct val="0"/>
                </a:spcAft>
                <a:defRPr sz="2400">
                  <a:solidFill>
                    <a:schemeClr val="tx1"/>
                  </a:solidFill>
                  <a:latin typeface="Times" pitchFamily="2" charset="0"/>
                </a:defRPr>
              </a:lvl6pPr>
              <a:lvl7pPr marL="2971800" indent="-228600" eaLnBrk="0" fontAlgn="base" hangingPunct="0">
                <a:spcBef>
                  <a:spcPct val="0"/>
                </a:spcBef>
                <a:spcAft>
                  <a:spcPct val="0"/>
                </a:spcAft>
                <a:defRPr sz="2400">
                  <a:solidFill>
                    <a:schemeClr val="tx1"/>
                  </a:solidFill>
                  <a:latin typeface="Times" pitchFamily="2" charset="0"/>
                </a:defRPr>
              </a:lvl7pPr>
              <a:lvl8pPr marL="3429000" indent="-228600" eaLnBrk="0" fontAlgn="base" hangingPunct="0">
                <a:spcBef>
                  <a:spcPct val="0"/>
                </a:spcBef>
                <a:spcAft>
                  <a:spcPct val="0"/>
                </a:spcAft>
                <a:defRPr sz="2400">
                  <a:solidFill>
                    <a:schemeClr val="tx1"/>
                  </a:solidFill>
                  <a:latin typeface="Times" pitchFamily="2" charset="0"/>
                </a:defRPr>
              </a:lvl8pPr>
              <a:lvl9pPr marL="3886200" indent="-228600" eaLnBrk="0" fontAlgn="base" hangingPunct="0">
                <a:spcBef>
                  <a:spcPct val="0"/>
                </a:spcBef>
                <a:spcAft>
                  <a:spcPct val="0"/>
                </a:spcAft>
                <a:defRPr sz="2400">
                  <a:solidFill>
                    <a:schemeClr val="tx1"/>
                  </a:solidFill>
                  <a:latin typeface="Times" pitchFamily="2" charset="0"/>
                </a:defRPr>
              </a:lvl9pPr>
            </a:lstStyle>
            <a:p>
              <a:endParaRPr lang="en-US" altLang="en-US"/>
            </a:p>
          </p:txBody>
        </p:sp>
        <p:pic>
          <p:nvPicPr>
            <p:cNvPr id="6151" name="Picture 7">
              <a:extLst>
                <a:ext uri="{FF2B5EF4-FFF2-40B4-BE49-F238E27FC236}">
                  <a16:creationId xmlns:a16="http://schemas.microsoft.com/office/drawing/2014/main" id="{B03AC2FC-035D-3B36-5C6A-BB3D1F11351B}"/>
                </a:ext>
              </a:extLst>
            </p:cNvPr>
            <p:cNvPicPr>
              <a:picLocks noChangeAspect="1" noChangeArrowheads="1"/>
            </p:cNvPicPr>
            <p:nvPr/>
          </p:nvPicPr>
          <p:blipFill>
            <a:blip r:embed="rId6"/>
            <a:srcRect/>
            <a:stretch>
              <a:fillRect/>
            </a:stretch>
          </p:blipFill>
          <p:spPr bwMode="auto">
            <a:xfrm>
              <a:off x="2687420" y="5349649"/>
              <a:ext cx="866539" cy="600075"/>
            </a:xfrm>
            <a:prstGeom prst="rect">
              <a:avLst/>
            </a:prstGeom>
            <a:noFill/>
            <a:ln w="9525">
              <a:solidFill>
                <a:schemeClr val="tx1"/>
              </a:solidFill>
              <a:miter lim="800000"/>
              <a:headEnd/>
              <a:tailEnd/>
            </a:ln>
            <a:effectLst>
              <a:outerShdw blurRad="50800" dist="152400" dir="2700000" algn="tl" rotWithShape="0">
                <a:prstClr val="black">
                  <a:alpha val="40000"/>
                </a:prstClr>
              </a:outerShdw>
            </a:effectLst>
          </p:spPr>
        </p:pic>
      </p:grpSp>
      <p:grpSp>
        <p:nvGrpSpPr>
          <p:cNvPr id="5" name="Group 23">
            <a:extLst>
              <a:ext uri="{FF2B5EF4-FFF2-40B4-BE49-F238E27FC236}">
                <a16:creationId xmlns:a16="http://schemas.microsoft.com/office/drawing/2014/main" id="{39D3AF31-E175-C1DB-F6AB-0AFD8ED1299B}"/>
              </a:ext>
            </a:extLst>
          </p:cNvPr>
          <p:cNvGrpSpPr>
            <a:grpSpLocks/>
          </p:cNvGrpSpPr>
          <p:nvPr/>
        </p:nvGrpSpPr>
        <p:grpSpPr bwMode="auto">
          <a:xfrm>
            <a:off x="5146675" y="3121025"/>
            <a:ext cx="3663950" cy="931863"/>
            <a:chOff x="5030785" y="3033486"/>
            <a:chExt cx="3663267" cy="932545"/>
          </a:xfrm>
        </p:grpSpPr>
        <p:sp>
          <p:nvSpPr>
            <p:cNvPr id="15" name="TextBox 14">
              <a:extLst>
                <a:ext uri="{FF2B5EF4-FFF2-40B4-BE49-F238E27FC236}">
                  <a16:creationId xmlns:a16="http://schemas.microsoft.com/office/drawing/2014/main" id="{3305243D-641E-C6F0-B896-92584A102704}"/>
                </a:ext>
              </a:extLst>
            </p:cNvPr>
            <p:cNvSpPr txBox="1"/>
            <p:nvPr/>
          </p:nvSpPr>
          <p:spPr>
            <a:xfrm>
              <a:off x="6414827" y="3033486"/>
              <a:ext cx="2279225" cy="830871"/>
            </a:xfrm>
            <a:prstGeom prst="rect">
              <a:avLst/>
            </a:prstGeom>
            <a:solidFill>
              <a:srgbClr val="FFFFCC"/>
            </a:solidFill>
            <a:ln>
              <a:solidFill>
                <a:schemeClr val="tx1"/>
              </a:solidFill>
            </a:ln>
            <a:effectLst>
              <a:outerShdw blurRad="50800" dist="38100" dir="2700000" algn="tl" rotWithShape="0">
                <a:prstClr val="black">
                  <a:alpha val="40000"/>
                </a:prstClr>
              </a:outerShdw>
            </a:effectLst>
          </p:spPr>
          <p:txBody>
            <a:bodyPr>
              <a:spAutoFit/>
            </a:bodyPr>
            <a:lstStyle/>
            <a:p>
              <a:pPr eaLnBrk="0" hangingPunct="0">
                <a:defRPr/>
              </a:pPr>
              <a:r>
                <a:rPr lang="en-US" dirty="0">
                  <a:latin typeface="+mn-lt"/>
                </a:rPr>
                <a:t>Definition of coordinates</a:t>
              </a:r>
            </a:p>
          </p:txBody>
        </p:sp>
        <p:cxnSp>
          <p:nvCxnSpPr>
            <p:cNvPr id="21521" name="Straight Arrow Connector 18">
              <a:extLst>
                <a:ext uri="{FF2B5EF4-FFF2-40B4-BE49-F238E27FC236}">
                  <a16:creationId xmlns:a16="http://schemas.microsoft.com/office/drawing/2014/main" id="{FB6EC2EA-2746-2A55-8BAD-6596E7F6C9CF}"/>
                </a:ext>
              </a:extLst>
            </p:cNvPr>
            <p:cNvCxnSpPr>
              <a:cxnSpLocks noChangeShapeType="1"/>
              <a:stCxn id="15" idx="1"/>
            </p:cNvCxnSpPr>
            <p:nvPr/>
          </p:nvCxnSpPr>
          <p:spPr bwMode="auto">
            <a:xfrm rot="10800000" flipV="1">
              <a:off x="5030785" y="3448985"/>
              <a:ext cx="1384524" cy="517046"/>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6" name="Group 24">
            <a:extLst>
              <a:ext uri="{FF2B5EF4-FFF2-40B4-BE49-F238E27FC236}">
                <a16:creationId xmlns:a16="http://schemas.microsoft.com/office/drawing/2014/main" id="{051081DB-CA34-DF62-12DC-C9A639D5E3CC}"/>
              </a:ext>
            </a:extLst>
          </p:cNvPr>
          <p:cNvGrpSpPr>
            <a:grpSpLocks/>
          </p:cNvGrpSpPr>
          <p:nvPr/>
        </p:nvGrpSpPr>
        <p:grpSpPr bwMode="auto">
          <a:xfrm>
            <a:off x="3925888" y="4021138"/>
            <a:ext cx="4884737" cy="830262"/>
            <a:chOff x="3809321" y="3933378"/>
            <a:chExt cx="4884731" cy="830997"/>
          </a:xfrm>
        </p:grpSpPr>
        <p:sp>
          <p:nvSpPr>
            <p:cNvPr id="16" name="TextBox 15">
              <a:extLst>
                <a:ext uri="{FF2B5EF4-FFF2-40B4-BE49-F238E27FC236}">
                  <a16:creationId xmlns:a16="http://schemas.microsoft.com/office/drawing/2014/main" id="{EDE4E17F-B9BF-C135-BBBB-86E3E4214088}"/>
                </a:ext>
              </a:extLst>
            </p:cNvPr>
            <p:cNvSpPr txBox="1"/>
            <p:nvPr/>
          </p:nvSpPr>
          <p:spPr>
            <a:xfrm>
              <a:off x="6415993" y="3933378"/>
              <a:ext cx="2278059" cy="830997"/>
            </a:xfrm>
            <a:prstGeom prst="rect">
              <a:avLst/>
            </a:prstGeom>
            <a:solidFill>
              <a:srgbClr val="FFFFCC"/>
            </a:solidFill>
            <a:ln>
              <a:solidFill>
                <a:schemeClr val="tx1"/>
              </a:solidFill>
            </a:ln>
            <a:effectLst>
              <a:outerShdw blurRad="50800" dist="38100" dir="2700000" algn="tl" rotWithShape="0">
                <a:prstClr val="black">
                  <a:alpha val="40000"/>
                </a:prstClr>
              </a:outerShdw>
            </a:effectLst>
          </p:spPr>
          <p:txBody>
            <a:bodyPr>
              <a:spAutoFit/>
            </a:bodyPr>
            <a:lstStyle/>
            <a:p>
              <a:pPr eaLnBrk="0" hangingPunct="0">
                <a:defRPr/>
              </a:pPr>
              <a:r>
                <a:rPr lang="en-US" dirty="0">
                  <a:latin typeface="+mn-lt"/>
                </a:rPr>
                <a:t>Work Group Definition</a:t>
              </a:r>
            </a:p>
          </p:txBody>
        </p:sp>
        <p:cxnSp>
          <p:nvCxnSpPr>
            <p:cNvPr id="21519" name="Straight Arrow Connector 20">
              <a:extLst>
                <a:ext uri="{FF2B5EF4-FFF2-40B4-BE49-F238E27FC236}">
                  <a16:creationId xmlns:a16="http://schemas.microsoft.com/office/drawing/2014/main" id="{56A30DF3-2D28-2776-3C72-6AD9C00F87F6}"/>
                </a:ext>
              </a:extLst>
            </p:cNvPr>
            <p:cNvCxnSpPr>
              <a:cxnSpLocks noChangeShapeType="1"/>
              <a:stCxn id="16" idx="1"/>
            </p:cNvCxnSpPr>
            <p:nvPr/>
          </p:nvCxnSpPr>
          <p:spPr bwMode="auto">
            <a:xfrm rot="10800000" flipV="1">
              <a:off x="3809321" y="4348876"/>
              <a:ext cx="2605989" cy="151753"/>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7" name="Group 25">
            <a:extLst>
              <a:ext uri="{FF2B5EF4-FFF2-40B4-BE49-F238E27FC236}">
                <a16:creationId xmlns:a16="http://schemas.microsoft.com/office/drawing/2014/main" id="{3E0244AD-4276-F391-0F16-2AEF604EC6D9}"/>
              </a:ext>
            </a:extLst>
          </p:cNvPr>
          <p:cNvGrpSpPr>
            <a:grpSpLocks/>
          </p:cNvGrpSpPr>
          <p:nvPr/>
        </p:nvGrpSpPr>
        <p:grpSpPr bwMode="auto">
          <a:xfrm>
            <a:off x="3670300" y="4919663"/>
            <a:ext cx="5140325" cy="1201737"/>
            <a:chOff x="3553959" y="4833271"/>
            <a:chExt cx="5140093" cy="1200329"/>
          </a:xfrm>
        </p:grpSpPr>
        <p:sp>
          <p:nvSpPr>
            <p:cNvPr id="17" name="TextBox 16">
              <a:extLst>
                <a:ext uri="{FF2B5EF4-FFF2-40B4-BE49-F238E27FC236}">
                  <a16:creationId xmlns:a16="http://schemas.microsoft.com/office/drawing/2014/main" id="{B6CFB025-39AB-3DA0-4943-8799E8BF8BBA}"/>
                </a:ext>
              </a:extLst>
            </p:cNvPr>
            <p:cNvSpPr txBox="1"/>
            <p:nvPr/>
          </p:nvSpPr>
          <p:spPr>
            <a:xfrm>
              <a:off x="6416093" y="4833271"/>
              <a:ext cx="2277959" cy="1200329"/>
            </a:xfrm>
            <a:prstGeom prst="rect">
              <a:avLst/>
            </a:prstGeom>
            <a:solidFill>
              <a:srgbClr val="FFFFCC"/>
            </a:solidFill>
            <a:ln>
              <a:solidFill>
                <a:schemeClr val="tx1"/>
              </a:solidFill>
            </a:ln>
            <a:effectLst>
              <a:outerShdw blurRad="50800" dist="38100" dir="2700000" algn="tl" rotWithShape="0">
                <a:prstClr val="black">
                  <a:alpha val="40000"/>
                </a:prstClr>
              </a:outerShdw>
            </a:effectLst>
          </p:spPr>
          <p:txBody>
            <a:bodyPr>
              <a:spAutoFit/>
            </a:bodyPr>
            <a:lstStyle/>
            <a:p>
              <a:pPr eaLnBrk="0" hangingPunct="0">
                <a:defRPr/>
              </a:pPr>
              <a:r>
                <a:rPr lang="en-US" dirty="0">
                  <a:latin typeface="+mn-lt"/>
                </a:rPr>
                <a:t>Type: Temporary or permanent</a:t>
              </a:r>
            </a:p>
          </p:txBody>
        </p:sp>
        <p:cxnSp>
          <p:nvCxnSpPr>
            <p:cNvPr id="21517" name="Straight Arrow Connector 22">
              <a:extLst>
                <a:ext uri="{FF2B5EF4-FFF2-40B4-BE49-F238E27FC236}">
                  <a16:creationId xmlns:a16="http://schemas.microsoft.com/office/drawing/2014/main" id="{67D5330A-DB8A-D1F6-CD03-4AF0B850E5CE}"/>
                </a:ext>
              </a:extLst>
            </p:cNvPr>
            <p:cNvCxnSpPr>
              <a:cxnSpLocks noChangeShapeType="1"/>
              <a:stCxn id="17" idx="1"/>
            </p:cNvCxnSpPr>
            <p:nvPr/>
          </p:nvCxnSpPr>
          <p:spPr bwMode="auto">
            <a:xfrm rot="10800000" flipV="1">
              <a:off x="3553959" y="5433435"/>
              <a:ext cx="2861350" cy="230765"/>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27" name="TextBox 26">
            <a:extLst>
              <a:ext uri="{FF2B5EF4-FFF2-40B4-BE49-F238E27FC236}">
                <a16:creationId xmlns:a16="http://schemas.microsoft.com/office/drawing/2014/main" id="{E8C584FD-2CFF-55C0-A7F7-EBF5FF777BCA}"/>
              </a:ext>
            </a:extLst>
          </p:cNvPr>
          <p:cNvSpPr txBox="1"/>
          <p:nvPr/>
        </p:nvSpPr>
        <p:spPr>
          <a:xfrm>
            <a:off x="4325938" y="1393825"/>
            <a:ext cx="4440237" cy="1200150"/>
          </a:xfrm>
          <a:prstGeom prst="rect">
            <a:avLst/>
          </a:prstGeom>
          <a:solidFill>
            <a:schemeClr val="tx2"/>
          </a:solidFill>
          <a:ln>
            <a:noFill/>
          </a:ln>
          <a:effectLst>
            <a:outerShdw blurRad="50800" dist="38100" dir="2700000" algn="tl" rotWithShape="0">
              <a:prstClr val="black">
                <a:alpha val="40000"/>
              </a:prstClr>
            </a:outerShdw>
          </a:effectLst>
        </p:spPr>
        <p:txBody>
          <a:bodyPr>
            <a:spAutoFit/>
          </a:bodyPr>
          <a:lstStyle/>
          <a:p>
            <a:pPr eaLnBrk="0" hangingPunct="0">
              <a:defRPr/>
            </a:pPr>
            <a:r>
              <a:rPr lang="en-US" dirty="0">
                <a:latin typeface="+mn-lt"/>
              </a:rPr>
              <a:t>The final step will allow you to create/modify more specific information about the location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par>
                          <p:cTn id="10" fill="hold" nodeType="afterGroup">
                            <p:stCondLst>
                              <p:cond delay="1000"/>
                            </p:stCondLst>
                            <p:childTnLst>
                              <p:par>
                                <p:cTn id="11" presetID="3" presetClass="entr" presetSubtype="1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9"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ppt_x</p:attrName>
                                        </p:attrNameLst>
                                      </p:cBhvr>
                                      <p:tavLst>
                                        <p:tav tm="0">
                                          <p:val>
                                            <p:strVal val="#ppt_x-.2"/>
                                          </p:val>
                                        </p:tav>
                                        <p:tav tm="100000">
                                          <p:val>
                                            <p:strVal val="#ppt_x"/>
                                          </p:val>
                                        </p:tav>
                                      </p:tavLst>
                                    </p:anim>
                                    <p:anim calcmode="lin" valueType="num">
                                      <p:cBhvr>
                                        <p:cTn id="19"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20" dur="1000"/>
                                        <p:tgtEl>
                                          <p:spTgt spid="3"/>
                                        </p:tgtEl>
                                      </p:cBhvr>
                                    </p:animEffect>
                                  </p:childTnLst>
                                </p:cTn>
                              </p:par>
                            </p:childTnLst>
                          </p:cTn>
                        </p:par>
                        <p:par>
                          <p:cTn id="21" fill="hold" nodeType="afterGroup">
                            <p:stCondLst>
                              <p:cond delay="1000"/>
                            </p:stCondLst>
                            <p:childTnLst>
                              <p:par>
                                <p:cTn id="22" presetID="3" presetClass="entr" presetSubtype="1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9"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1000" fill="hold"/>
                                        <p:tgtEl>
                                          <p:spTgt spid="4"/>
                                        </p:tgtEl>
                                        <p:attrNameLst>
                                          <p:attrName>ppt_x</p:attrName>
                                        </p:attrNameLst>
                                      </p:cBhvr>
                                      <p:tavLst>
                                        <p:tav tm="0">
                                          <p:val>
                                            <p:strVal val="#ppt_x-.2"/>
                                          </p:val>
                                        </p:tav>
                                        <p:tav tm="100000">
                                          <p:val>
                                            <p:strVal val="#ppt_x"/>
                                          </p:val>
                                        </p:tav>
                                      </p:tavLst>
                                    </p:anim>
                                    <p:anim calcmode="lin" valueType="num">
                                      <p:cBhvr>
                                        <p:cTn id="30"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31" dur="1000"/>
                                        <p:tgtEl>
                                          <p:spTgt spid="4"/>
                                        </p:tgtEl>
                                      </p:cBhvr>
                                    </p:animEffect>
                                  </p:childTnLst>
                                </p:cTn>
                              </p:par>
                            </p:childTnLst>
                          </p:cTn>
                        </p:par>
                        <p:par>
                          <p:cTn id="32" fill="hold" nodeType="afterGroup">
                            <p:stCondLst>
                              <p:cond delay="1000"/>
                            </p:stCondLst>
                            <p:childTnLst>
                              <p:par>
                                <p:cTn id="33" presetID="3" presetClass="entr" presetSubtype="1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 Overview</a:t>
            </a:r>
          </a:p>
        </p:txBody>
      </p:sp>
      <p:sp>
        <p:nvSpPr>
          <p:cNvPr id="4" name="Rectangle 3"/>
          <p:cNvSpPr/>
          <p:nvPr/>
        </p:nvSpPr>
        <p:spPr bwMode="auto">
          <a:xfrm>
            <a:off x="1422392" y="3173167"/>
            <a:ext cx="754743" cy="19939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5" name="Rectangle 4"/>
          <p:cNvSpPr/>
          <p:nvPr/>
        </p:nvSpPr>
        <p:spPr bwMode="auto">
          <a:xfrm>
            <a:off x="4187363" y="3173167"/>
            <a:ext cx="754743" cy="19939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6" name="Rectangle 5"/>
          <p:cNvSpPr/>
          <p:nvPr/>
        </p:nvSpPr>
        <p:spPr bwMode="auto">
          <a:xfrm>
            <a:off x="6952335" y="3173167"/>
            <a:ext cx="754743" cy="19939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1" name="Rectangle 10"/>
          <p:cNvSpPr/>
          <p:nvPr/>
        </p:nvSpPr>
        <p:spPr bwMode="auto">
          <a:xfrm>
            <a:off x="1422400" y="4165600"/>
            <a:ext cx="754743" cy="377371"/>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2" name="Rectangle 11"/>
          <p:cNvSpPr/>
          <p:nvPr/>
        </p:nvSpPr>
        <p:spPr bwMode="auto">
          <a:xfrm>
            <a:off x="4187147" y="3650343"/>
            <a:ext cx="754743" cy="377371"/>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3" name="Rectangle 12"/>
          <p:cNvSpPr/>
          <p:nvPr/>
        </p:nvSpPr>
        <p:spPr bwMode="auto">
          <a:xfrm>
            <a:off x="6952569" y="4572000"/>
            <a:ext cx="754743" cy="377371"/>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8" name="Rectangle 17"/>
          <p:cNvSpPr/>
          <p:nvPr/>
        </p:nvSpPr>
        <p:spPr bwMode="auto">
          <a:xfrm>
            <a:off x="4186007" y="4383314"/>
            <a:ext cx="757467" cy="319314"/>
          </a:xfrm>
          <a:prstGeom prst="rect">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9" name="Rectangle 18"/>
          <p:cNvSpPr/>
          <p:nvPr/>
        </p:nvSpPr>
        <p:spPr bwMode="auto">
          <a:xfrm>
            <a:off x="6954612" y="3679371"/>
            <a:ext cx="751113" cy="319314"/>
          </a:xfrm>
          <a:prstGeom prst="rect">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24" name="Rectangle 23"/>
          <p:cNvSpPr/>
          <p:nvPr/>
        </p:nvSpPr>
        <p:spPr bwMode="auto">
          <a:xfrm>
            <a:off x="1423988" y="4167189"/>
            <a:ext cx="752475" cy="376236"/>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31" name="Rectangle 30"/>
          <p:cNvSpPr/>
          <p:nvPr/>
        </p:nvSpPr>
        <p:spPr bwMode="auto">
          <a:xfrm>
            <a:off x="4186238" y="3643312"/>
            <a:ext cx="752475" cy="1057275"/>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32" name="Rectangle 31"/>
          <p:cNvSpPr/>
          <p:nvPr/>
        </p:nvSpPr>
        <p:spPr bwMode="auto">
          <a:xfrm>
            <a:off x="6953251" y="3676650"/>
            <a:ext cx="752475" cy="127158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cxnSp>
        <p:nvCxnSpPr>
          <p:cNvPr id="34" name="Straight Connector 33"/>
          <p:cNvCxnSpPr>
            <a:stCxn id="24" idx="3"/>
            <a:endCxn id="31" idx="1"/>
          </p:cNvCxnSpPr>
          <p:nvPr/>
        </p:nvCxnSpPr>
        <p:spPr bwMode="auto">
          <a:xfrm flipV="1">
            <a:off x="2176463" y="4171950"/>
            <a:ext cx="2009775" cy="183357"/>
          </a:xfrm>
          <a:prstGeom prst="line">
            <a:avLst/>
          </a:prstGeom>
          <a:solidFill>
            <a:schemeClr val="accent1"/>
          </a:solidFill>
          <a:ln w="38100" cap="flat" cmpd="sng" algn="ctr">
            <a:solidFill>
              <a:schemeClr val="tx1"/>
            </a:solidFill>
            <a:prstDash val="sysDash"/>
            <a:round/>
            <a:headEnd type="none" w="med" len="med"/>
            <a:tailEnd type="triangle" w="med" len="med"/>
          </a:ln>
          <a:effectLst/>
        </p:spPr>
      </p:cxnSp>
      <p:cxnSp>
        <p:nvCxnSpPr>
          <p:cNvPr id="36" name="Straight Connector 35"/>
          <p:cNvCxnSpPr>
            <a:stCxn id="31" idx="3"/>
            <a:endCxn id="32" idx="1"/>
          </p:cNvCxnSpPr>
          <p:nvPr/>
        </p:nvCxnSpPr>
        <p:spPr bwMode="auto">
          <a:xfrm>
            <a:off x="4938713" y="4171950"/>
            <a:ext cx="2014538" cy="140494"/>
          </a:xfrm>
          <a:prstGeom prst="line">
            <a:avLst/>
          </a:prstGeom>
          <a:solidFill>
            <a:schemeClr val="accent1"/>
          </a:solidFill>
          <a:ln w="38100" cap="flat" cmpd="sng" algn="ctr">
            <a:solidFill>
              <a:schemeClr val="tx1"/>
            </a:solidFill>
            <a:prstDash val="sysDash"/>
            <a:round/>
            <a:headEnd type="none" w="med" len="med"/>
            <a:tailEnd type="triangle" w="med" len="med"/>
          </a:ln>
          <a:effectLst/>
        </p:spPr>
      </p:cxnSp>
      <p:sp>
        <p:nvSpPr>
          <p:cNvPr id="26" name="Content Placeholder 2"/>
          <p:cNvSpPr>
            <a:spLocks noGrp="1"/>
          </p:cNvSpPr>
          <p:nvPr>
            <p:ph idx="1"/>
          </p:nvPr>
        </p:nvSpPr>
        <p:spPr>
          <a:xfrm>
            <a:off x="250826" y="899887"/>
            <a:ext cx="7761060" cy="435428"/>
          </a:xfrm>
        </p:spPr>
        <p:txBody>
          <a:bodyPr/>
          <a:lstStyle/>
          <a:p>
            <a:pPr>
              <a:buNone/>
            </a:pPr>
            <a:r>
              <a:rPr lang="en-US" sz="2400" dirty="0"/>
              <a:t>Wave process benefits: Example</a:t>
            </a:r>
          </a:p>
        </p:txBody>
      </p:sp>
      <p:pic>
        <p:nvPicPr>
          <p:cNvPr id="27" name="Picture 3" descr="C:\Documents and Settings\rfont\Local Settings\Temporary Internet Files\Content.IE5\IMDMOS4G\MCj04339320000[1].png"/>
          <p:cNvPicPr>
            <a:picLocks noChangeAspect="1" noChangeArrowheads="1"/>
          </p:cNvPicPr>
          <p:nvPr/>
        </p:nvPicPr>
        <p:blipFill>
          <a:blip r:embed="rId2" cstate="print"/>
          <a:srcRect/>
          <a:stretch>
            <a:fillRect/>
          </a:stretch>
        </p:blipFill>
        <p:spPr bwMode="auto">
          <a:xfrm>
            <a:off x="390979" y="1550760"/>
            <a:ext cx="1074964" cy="1074964"/>
          </a:xfrm>
          <a:prstGeom prst="rect">
            <a:avLst/>
          </a:prstGeom>
          <a:noFill/>
        </p:spPr>
      </p:pic>
      <p:sp>
        <p:nvSpPr>
          <p:cNvPr id="28" name="TextBox 27"/>
          <p:cNvSpPr txBox="1"/>
          <p:nvPr/>
        </p:nvSpPr>
        <p:spPr>
          <a:xfrm>
            <a:off x="3485871" y="1626577"/>
            <a:ext cx="1494972" cy="923330"/>
          </a:xfrm>
          <a:prstGeom prst="rect">
            <a:avLst/>
          </a:prstGeom>
          <a:solidFill>
            <a:schemeClr val="bg1">
              <a:lumMod val="85000"/>
            </a:schemeClr>
          </a:solidFill>
          <a:ln>
            <a:noFill/>
          </a:ln>
        </p:spPr>
        <p:txBody>
          <a:bodyPr wrap="square" rtlCol="0">
            <a:spAutoFit/>
          </a:bodyPr>
          <a:lstStyle/>
          <a:p>
            <a:r>
              <a:rPr lang="en-US" sz="1800" b="1" i="1" dirty="0">
                <a:latin typeface="+mn-lt"/>
              </a:rPr>
              <a:t>Order A: </a:t>
            </a:r>
          </a:p>
          <a:p>
            <a:r>
              <a:rPr lang="en-US" sz="1800" dirty="0">
                <a:latin typeface="+mn-lt"/>
              </a:rPr>
              <a:t>Has items in Rows 1,2,3</a:t>
            </a:r>
          </a:p>
        </p:txBody>
      </p:sp>
      <p:sp>
        <p:nvSpPr>
          <p:cNvPr id="29" name="TextBox 28"/>
          <p:cNvSpPr txBox="1"/>
          <p:nvPr/>
        </p:nvSpPr>
        <p:spPr>
          <a:xfrm>
            <a:off x="5754939" y="1765077"/>
            <a:ext cx="1516744" cy="646331"/>
          </a:xfrm>
          <a:prstGeom prst="rect">
            <a:avLst/>
          </a:prstGeom>
          <a:solidFill>
            <a:schemeClr val="bg1">
              <a:lumMod val="50000"/>
            </a:schemeClr>
          </a:solidFill>
          <a:ln>
            <a:noFill/>
          </a:ln>
        </p:spPr>
        <p:txBody>
          <a:bodyPr wrap="square" rtlCol="0">
            <a:spAutoFit/>
          </a:bodyPr>
          <a:lstStyle/>
          <a:p>
            <a:r>
              <a:rPr lang="en-US" sz="1800" b="1" i="1" dirty="0">
                <a:solidFill>
                  <a:schemeClr val="tx2"/>
                </a:solidFill>
                <a:latin typeface="+mn-lt"/>
              </a:rPr>
              <a:t>Order B: </a:t>
            </a:r>
          </a:p>
          <a:p>
            <a:r>
              <a:rPr lang="en-US" sz="1800" b="1" dirty="0">
                <a:solidFill>
                  <a:schemeClr val="tx2"/>
                </a:solidFill>
                <a:latin typeface="+mn-lt"/>
              </a:rPr>
              <a:t>Rows 2, 3</a:t>
            </a:r>
          </a:p>
        </p:txBody>
      </p:sp>
      <p:sp>
        <p:nvSpPr>
          <p:cNvPr id="30" name="TextBox 29"/>
          <p:cNvSpPr txBox="1"/>
          <p:nvPr/>
        </p:nvSpPr>
        <p:spPr>
          <a:xfrm>
            <a:off x="1311142" y="1626577"/>
            <a:ext cx="1734456" cy="923330"/>
          </a:xfrm>
          <a:prstGeom prst="rect">
            <a:avLst/>
          </a:prstGeom>
          <a:noFill/>
          <a:ln>
            <a:noFill/>
          </a:ln>
        </p:spPr>
        <p:txBody>
          <a:bodyPr wrap="square" rtlCol="0">
            <a:spAutoFit/>
          </a:bodyPr>
          <a:lstStyle/>
          <a:p>
            <a:r>
              <a:rPr lang="en-US" sz="1800" dirty="0">
                <a:latin typeface="+mn-lt"/>
              </a:rPr>
              <a:t>Scenario: Worker has to pick 2 orders:</a:t>
            </a:r>
          </a:p>
        </p:txBody>
      </p:sp>
      <p:cxnSp>
        <p:nvCxnSpPr>
          <p:cNvPr id="33" name="Straight Arrow Connector 32"/>
          <p:cNvCxnSpPr>
            <a:stCxn id="30" idx="3"/>
            <a:endCxn id="28" idx="1"/>
          </p:cNvCxnSpPr>
          <p:nvPr/>
        </p:nvCxnSpPr>
        <p:spPr bwMode="auto">
          <a:xfrm>
            <a:off x="3045598" y="2088242"/>
            <a:ext cx="440273"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35" name="Straight Arrow Connector 34"/>
          <p:cNvCxnSpPr>
            <a:stCxn id="28" idx="3"/>
            <a:endCxn id="29" idx="1"/>
          </p:cNvCxnSpPr>
          <p:nvPr/>
        </p:nvCxnSpPr>
        <p:spPr bwMode="auto">
          <a:xfrm>
            <a:off x="4980843" y="2088242"/>
            <a:ext cx="774096" cy="1"/>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37" name="TextBox 36"/>
          <p:cNvSpPr txBox="1"/>
          <p:nvPr/>
        </p:nvSpPr>
        <p:spPr>
          <a:xfrm>
            <a:off x="3185905" y="2697005"/>
            <a:ext cx="3200381" cy="369332"/>
          </a:xfrm>
          <a:prstGeom prst="rect">
            <a:avLst/>
          </a:prstGeom>
          <a:solidFill>
            <a:schemeClr val="tx2"/>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800" dirty="0">
                <a:latin typeface="+mn-lt"/>
              </a:rPr>
              <a:t>Possible picking sequence 2: </a:t>
            </a:r>
          </a:p>
        </p:txBody>
      </p:sp>
      <p:sp>
        <p:nvSpPr>
          <p:cNvPr id="38" name="TextBox 37"/>
          <p:cNvSpPr txBox="1"/>
          <p:nvPr/>
        </p:nvSpPr>
        <p:spPr>
          <a:xfrm>
            <a:off x="3185905" y="5225143"/>
            <a:ext cx="3635827" cy="1200329"/>
          </a:xfrm>
          <a:prstGeom prst="rect">
            <a:avLst/>
          </a:prstGeom>
          <a:noFill/>
        </p:spPr>
        <p:txBody>
          <a:bodyPr wrap="square" rtlCol="0">
            <a:spAutoFit/>
          </a:bodyPr>
          <a:lstStyle/>
          <a:p>
            <a:r>
              <a:rPr lang="en-US" sz="1800" dirty="0">
                <a:latin typeface="+mn-lt"/>
              </a:rPr>
              <a:t>Worker picks products for multiple orders while in specific row</a:t>
            </a:r>
          </a:p>
          <a:p>
            <a:pPr marL="115888" indent="-115888">
              <a:buFont typeface="Arial" pitchFamily="34" charset="0"/>
              <a:buChar char="•"/>
            </a:pPr>
            <a:r>
              <a:rPr lang="en-US" sz="1800" dirty="0">
                <a:latin typeface="+mn-lt"/>
              </a:rPr>
              <a:t>Less travel time</a:t>
            </a:r>
          </a:p>
          <a:p>
            <a:pPr marL="115888" indent="-115888">
              <a:buFont typeface="Arial" pitchFamily="34" charset="0"/>
              <a:buChar char="•"/>
            </a:pPr>
            <a:r>
              <a:rPr lang="en-US" sz="1800" dirty="0">
                <a:latin typeface="+mn-lt"/>
              </a:rPr>
              <a:t>More Efficient</a:t>
            </a: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Manifesting </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623292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8520113" cy="389632"/>
          </a:xfrm>
        </p:spPr>
        <p:txBody>
          <a:bodyPr/>
          <a:lstStyle/>
          <a:p>
            <a:r>
              <a:rPr lang="en-US" sz="2600" dirty="0"/>
              <a:t>Manifesting Templates</a:t>
            </a:r>
          </a:p>
        </p:txBody>
      </p:sp>
      <p:pic>
        <p:nvPicPr>
          <p:cNvPr id="439298" name="Picture 2" descr="http://graphics8.nytimes.com/images/2012/02/12/magazine/12wmt/12wmt-articleLarge-v5.jpg"/>
          <p:cNvPicPr>
            <a:picLocks noChangeAspect="1" noChangeArrowheads="1"/>
          </p:cNvPicPr>
          <p:nvPr/>
        </p:nvPicPr>
        <p:blipFill>
          <a:blip r:embed="rId2"/>
          <a:srcRect l="18391" t="8099" r="18713" b="6019"/>
          <a:stretch>
            <a:fillRect/>
          </a:stretch>
        </p:blipFill>
        <p:spPr bwMode="auto">
          <a:xfrm>
            <a:off x="1236138" y="4787869"/>
            <a:ext cx="1691492" cy="1632142"/>
          </a:xfrm>
          <a:prstGeom prst="rect">
            <a:avLst/>
          </a:prstGeom>
          <a:noFill/>
        </p:spPr>
      </p:pic>
      <p:sp>
        <p:nvSpPr>
          <p:cNvPr id="5" name="Curved Left Arrow 4"/>
          <p:cNvSpPr/>
          <p:nvPr/>
        </p:nvSpPr>
        <p:spPr bwMode="auto">
          <a:xfrm rot="10800000">
            <a:off x="31530" y="2427890"/>
            <a:ext cx="1366338" cy="3121560"/>
          </a:xfrm>
          <a:prstGeom prst="curvedLeftArrow">
            <a:avLst/>
          </a:prstGeom>
          <a:gradFill>
            <a:gsLst>
              <a:gs pos="0">
                <a:srgbClr val="3399FF"/>
              </a:gs>
              <a:gs pos="16000">
                <a:srgbClr val="00CCCC"/>
              </a:gs>
              <a:gs pos="47000">
                <a:srgbClr val="9999FF"/>
              </a:gs>
              <a:gs pos="60001">
                <a:srgbClr val="2E6792"/>
              </a:gs>
              <a:gs pos="71001">
                <a:srgbClr val="3333CC"/>
              </a:gs>
              <a:gs pos="81000">
                <a:srgbClr val="1170FF"/>
              </a:gs>
              <a:gs pos="100000">
                <a:srgbClr val="006699"/>
              </a:gs>
            </a:gsLst>
            <a:lin ang="16200000" scaled="0"/>
          </a:gradFill>
          <a:ln w="9525" cap="flat" cmpd="sng" algn="ctr">
            <a:solidFill>
              <a:schemeClr val="accent2"/>
            </a:solid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b="0" i="0" u="none" strike="noStrike" cap="none" normalizeH="0" baseline="0" dirty="0">
              <a:ln>
                <a:noFill/>
              </a:ln>
              <a:solidFill>
                <a:schemeClr val="tx1"/>
              </a:solidFill>
              <a:effectLst/>
              <a:latin typeface="Arial" charset="0"/>
            </a:endParaRPr>
          </a:p>
        </p:txBody>
      </p:sp>
      <p:graphicFrame>
        <p:nvGraphicFramePr>
          <p:cNvPr id="8" name="Table 7"/>
          <p:cNvGraphicFramePr>
            <a:graphicFrameLocks noGrp="1"/>
          </p:cNvGraphicFramePr>
          <p:nvPr/>
        </p:nvGraphicFramePr>
        <p:xfrm>
          <a:off x="1669766" y="1751343"/>
          <a:ext cx="6919456" cy="893445"/>
        </p:xfrm>
        <a:graphic>
          <a:graphicData uri="http://schemas.openxmlformats.org/drawingml/2006/table">
            <a:tbl>
              <a:tblPr/>
              <a:tblGrid>
                <a:gridCol w="2847761">
                  <a:extLst>
                    <a:ext uri="{9D8B030D-6E8A-4147-A177-3AD203B41FA5}">
                      <a16:colId xmlns:a16="http://schemas.microsoft.com/office/drawing/2014/main" val="20000"/>
                    </a:ext>
                  </a:extLst>
                </a:gridCol>
                <a:gridCol w="4071695">
                  <a:extLst>
                    <a:ext uri="{9D8B030D-6E8A-4147-A177-3AD203B41FA5}">
                      <a16:colId xmlns:a16="http://schemas.microsoft.com/office/drawing/2014/main" val="20001"/>
                    </a:ext>
                  </a:extLst>
                </a:gridCol>
              </a:tblGrid>
              <a:tr h="228600">
                <a:tc rowSpan="3">
                  <a:txBody>
                    <a:bodyPr/>
                    <a:lstStyle/>
                    <a:p>
                      <a:pPr algn="ctr" rtl="0" fontAlgn="ctr"/>
                      <a:r>
                        <a:rPr lang="en-US" sz="1600" b="1" i="0" u="none" strike="noStrike" dirty="0">
                          <a:solidFill>
                            <a:srgbClr val="000000"/>
                          </a:solidFill>
                          <a:latin typeface="Calibri"/>
                        </a:rPr>
                        <a:t>Weigh and Manifest oLPN UI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DA3"/>
                    </a:solidFill>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Arial"/>
                        </a:rPr>
                        <a:t> Allows users to manually manifest oLPN </a:t>
                      </a:r>
                      <a:endParaRPr lang="en-US" sz="1400" b="0" i="0" u="none" strike="noStrike" dirty="0">
                        <a:solidFill>
                          <a:srgbClr val="000000"/>
                        </a:solidFill>
                        <a:latin typeface="Wingdings"/>
                      </a:endParaRPr>
                    </a:p>
                  </a:txBody>
                  <a:tcPr marL="428625" marR="9525" marT="9525" marB="0">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0"/>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mn-lt"/>
                        </a:rPr>
                        <a:t> User can capture actual weight </a:t>
                      </a:r>
                    </a:p>
                    <a:p>
                      <a:pPr algn="l" rtl="0" fontAlgn="t">
                        <a:buClr>
                          <a:srgbClr val="000000"/>
                        </a:buClr>
                        <a:buSzPts val="1400"/>
                        <a:buFont typeface="Wingdings"/>
                        <a:buChar char="Ø"/>
                      </a:pPr>
                      <a:r>
                        <a:rPr lang="en-US" sz="1400" b="0" i="0" u="none" strike="noStrike" baseline="0" dirty="0">
                          <a:solidFill>
                            <a:srgbClr val="000000"/>
                          </a:solidFill>
                          <a:latin typeface="+mn-lt"/>
                        </a:rPr>
                        <a:t> User can capture container type change </a:t>
                      </a: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1"/>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Used to manifest parcel oLPN’s manually</a:t>
                      </a:r>
                    </a:p>
                  </a:txBody>
                  <a:tcPr marL="428625" marR="9525" marT="9525" marB="0">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nvGraphicFramePr>
        <p:xfrm>
          <a:off x="1675208" y="2947682"/>
          <a:ext cx="6919456" cy="893445"/>
        </p:xfrm>
        <a:graphic>
          <a:graphicData uri="http://schemas.openxmlformats.org/drawingml/2006/table">
            <a:tbl>
              <a:tblPr/>
              <a:tblGrid>
                <a:gridCol w="2847761">
                  <a:extLst>
                    <a:ext uri="{9D8B030D-6E8A-4147-A177-3AD203B41FA5}">
                      <a16:colId xmlns:a16="http://schemas.microsoft.com/office/drawing/2014/main" val="20000"/>
                    </a:ext>
                  </a:extLst>
                </a:gridCol>
                <a:gridCol w="4071695">
                  <a:extLst>
                    <a:ext uri="{9D8B030D-6E8A-4147-A177-3AD203B41FA5}">
                      <a16:colId xmlns:a16="http://schemas.microsoft.com/office/drawing/2014/main" val="20001"/>
                    </a:ext>
                  </a:extLst>
                </a:gridCol>
              </a:tblGrid>
              <a:tr h="228600">
                <a:tc rowSpan="3">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1" i="0" u="none" strike="noStrike" dirty="0">
                          <a:solidFill>
                            <a:srgbClr val="000000"/>
                          </a:solidFill>
                          <a:latin typeface="Calibri"/>
                        </a:rPr>
                        <a:t>MHE</a:t>
                      </a:r>
                      <a:r>
                        <a:rPr lang="en-US" sz="1600" b="1" i="0" u="none" strike="noStrike" baseline="0" dirty="0">
                          <a:solidFill>
                            <a:srgbClr val="000000"/>
                          </a:solidFill>
                          <a:latin typeface="Calibri"/>
                        </a:rPr>
                        <a:t> </a:t>
                      </a:r>
                      <a:r>
                        <a:rPr lang="en-US" sz="1600" b="1" i="0" u="none" strike="noStrike" dirty="0">
                          <a:solidFill>
                            <a:srgbClr val="000000"/>
                          </a:solidFill>
                          <a:latin typeface="Calibri"/>
                        </a:rPr>
                        <a:t>Manifest </a:t>
                      </a:r>
                      <a:r>
                        <a:rPr lang="en-US" sz="1600" b="1" i="0" u="none" strike="noStrike" baseline="0" dirty="0">
                          <a:solidFill>
                            <a:srgbClr val="000000"/>
                          </a:solidFill>
                          <a:latin typeface="Calibri"/>
                        </a:rPr>
                        <a:t>– </a:t>
                      </a:r>
                      <a:r>
                        <a:rPr lang="en-US" sz="1600" b="1" i="0" u="none" strike="noStrike" dirty="0">
                          <a:solidFill>
                            <a:srgbClr val="000000"/>
                          </a:solidFill>
                          <a:latin typeface="Calibri"/>
                        </a:rPr>
                        <a:t>Container Status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DA3"/>
                    </a:solidFill>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Arial"/>
                        </a:rPr>
                        <a:t> Allows MHE message to manifest oLPN</a:t>
                      </a:r>
                      <a:endParaRPr lang="en-US" sz="1400" b="0" i="0" u="none" strike="noStrike" dirty="0">
                        <a:solidFill>
                          <a:srgbClr val="000000"/>
                        </a:solidFill>
                        <a:latin typeface="Wingdings"/>
                      </a:endParaRPr>
                    </a:p>
                  </a:txBody>
                  <a:tcPr marL="428625" marR="9525" marT="9525" marB="0">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0"/>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Arial"/>
                        </a:rPr>
                        <a:t> Message can capture actual weight</a:t>
                      </a: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1"/>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Used to manifest parcel oLPN’s through MHE shipping sorter </a:t>
                      </a:r>
                    </a:p>
                  </a:txBody>
                  <a:tcPr marL="428625" marR="9525" marT="9525" marB="0">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78583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1" name="Rectangle 5"/>
          <p:cNvSpPr>
            <a:spLocks noGrp="1" noChangeArrowheads="1"/>
          </p:cNvSpPr>
          <p:nvPr>
            <p:ph type="title"/>
          </p:nvPr>
        </p:nvSpPr>
        <p:spPr>
          <a:xfrm>
            <a:off x="138400" y="453833"/>
            <a:ext cx="8520113" cy="501388"/>
          </a:xfrm>
          <a:noFill/>
          <a:ln/>
        </p:spPr>
        <p:txBody>
          <a:bodyPr/>
          <a:lstStyle/>
          <a:p>
            <a:r>
              <a:rPr lang="en-US" dirty="0"/>
              <a:t>Weigh and Manifest oLPN UI</a:t>
            </a:r>
          </a:p>
        </p:txBody>
      </p:sp>
      <p:pic>
        <p:nvPicPr>
          <p:cNvPr id="35" name="Picture 34"/>
          <p:cNvPicPr>
            <a:picLocks noChangeAspect="1" noChangeArrowheads="1"/>
          </p:cNvPicPr>
          <p:nvPr/>
        </p:nvPicPr>
        <p:blipFill>
          <a:blip r:embed="rId3">
            <a:grayscl/>
          </a:blip>
          <a:srcRect/>
          <a:stretch>
            <a:fillRect/>
          </a:stretch>
        </p:blipFill>
        <p:spPr bwMode="auto">
          <a:xfrm>
            <a:off x="-15341" y="4698292"/>
            <a:ext cx="792" cy="921"/>
          </a:xfrm>
          <a:prstGeom prst="rect">
            <a:avLst/>
          </a:prstGeom>
          <a:noFill/>
          <a:ln w="9525">
            <a:noFill/>
            <a:miter lim="800000"/>
            <a:headEnd/>
            <a:tailEnd/>
          </a:ln>
          <a:effectLst/>
        </p:spPr>
      </p:pic>
      <p:sp>
        <p:nvSpPr>
          <p:cNvPr id="2" name="TextBox 1"/>
          <p:cNvSpPr txBox="1"/>
          <p:nvPr/>
        </p:nvSpPr>
        <p:spPr>
          <a:xfrm>
            <a:off x="477993" y="1104300"/>
            <a:ext cx="3117706" cy="1222522"/>
          </a:xfrm>
          <a:prstGeom prst="rect">
            <a:avLst/>
          </a:prstGeom>
          <a:noFill/>
        </p:spPr>
        <p:txBody>
          <a:bodyPr wrap="square" rtlCol="0">
            <a:noAutofit/>
          </a:bodyPr>
          <a:lstStyle/>
          <a:p>
            <a:pPr algn="l"/>
            <a:r>
              <a:rPr lang="en-US" dirty="0">
                <a:solidFill>
                  <a:schemeClr val="tx1"/>
                </a:solidFill>
              </a:rPr>
              <a:t>User captures oLPN Number </a:t>
            </a:r>
          </a:p>
        </p:txBody>
      </p:sp>
      <p:sp>
        <p:nvSpPr>
          <p:cNvPr id="30" name="TextBox 29"/>
          <p:cNvSpPr txBox="1"/>
          <p:nvPr/>
        </p:nvSpPr>
        <p:spPr>
          <a:xfrm>
            <a:off x="477993" y="3520083"/>
            <a:ext cx="3409518" cy="1783253"/>
          </a:xfrm>
          <a:prstGeom prst="rect">
            <a:avLst/>
          </a:prstGeom>
          <a:noFill/>
        </p:spPr>
        <p:txBody>
          <a:bodyPr wrap="square" rtlCol="0">
            <a:noAutofit/>
          </a:bodyPr>
          <a:lstStyle/>
          <a:p>
            <a:pPr algn="l"/>
            <a:r>
              <a:rPr lang="en-US" dirty="0">
                <a:solidFill>
                  <a:schemeClr val="tx1"/>
                </a:solidFill>
              </a:rPr>
              <a:t>User captures actual weight, final ship via, final oLPN type and manifests oLPN </a:t>
            </a: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8138" y="923246"/>
            <a:ext cx="3387498" cy="2520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8137" y="3520082"/>
            <a:ext cx="4236583" cy="2885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8059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SHIP CONFIRMATION</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949885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463138" y="1033154"/>
            <a:ext cx="8314150" cy="4610410"/>
          </a:xfrm>
        </p:spPr>
        <p:txBody>
          <a:bodyPr/>
          <a:lstStyle/>
          <a:p>
            <a:r>
              <a:rPr lang="en-US" sz="2400" dirty="0"/>
              <a:t>Waves</a:t>
            </a:r>
          </a:p>
          <a:p>
            <a:r>
              <a:rPr lang="en-US" sz="2400" dirty="0"/>
              <a:t>Inventory Allocation and Replenishment</a:t>
            </a:r>
          </a:p>
          <a:p>
            <a:r>
              <a:rPr lang="en-US" sz="2400" dirty="0"/>
              <a:t>Cubing</a:t>
            </a:r>
          </a:p>
          <a:p>
            <a:r>
              <a:rPr lang="en-US" sz="2400" dirty="0"/>
              <a:t>Picking</a:t>
            </a:r>
          </a:p>
          <a:p>
            <a:r>
              <a:rPr lang="en-US" sz="2400" dirty="0"/>
              <a:t>Order Consolidation</a:t>
            </a:r>
          </a:p>
          <a:p>
            <a:r>
              <a:rPr lang="en-US" sz="2800" dirty="0">
                <a:solidFill>
                  <a:schemeClr val="accent1"/>
                </a:solidFill>
                <a:effectLst>
                  <a:outerShdw blurRad="38100" dist="38100" dir="2700000" algn="tl">
                    <a:srgbClr val="000000">
                      <a:alpha val="43137"/>
                    </a:srgbClr>
                  </a:outerShdw>
                </a:effectLst>
              </a:rPr>
              <a:t>Ship Confirmation</a:t>
            </a:r>
          </a:p>
        </p:txBody>
      </p:sp>
      <p:sp>
        <p:nvSpPr>
          <p:cNvPr id="6146" name="Rectangle 2"/>
          <p:cNvSpPr>
            <a:spLocks noGrp="1" noChangeArrowheads="1"/>
          </p:cNvSpPr>
          <p:nvPr>
            <p:ph type="title" idx="4294967295"/>
          </p:nvPr>
        </p:nvSpPr>
        <p:spPr>
          <a:xfrm>
            <a:off x="237506" y="317500"/>
            <a:ext cx="8906494" cy="825500"/>
          </a:xfrm>
        </p:spPr>
        <p:txBody>
          <a:bodyPr/>
          <a:lstStyle/>
          <a:p>
            <a:r>
              <a:rPr lang="en-US" sz="3200" dirty="0"/>
              <a:t>Outbound - Modules</a:t>
            </a: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6" name="Rectangle 1030"/>
          <p:cNvSpPr>
            <a:spLocks noGrp="1" noChangeArrowheads="1"/>
          </p:cNvSpPr>
          <p:nvPr>
            <p:ph type="title"/>
          </p:nvPr>
        </p:nvSpPr>
        <p:spPr/>
        <p:txBody>
          <a:bodyPr/>
          <a:lstStyle/>
          <a:p>
            <a:r>
              <a:rPr lang="en-US" dirty="0"/>
              <a:t>Objective</a:t>
            </a:r>
          </a:p>
        </p:txBody>
      </p:sp>
      <p:sp>
        <p:nvSpPr>
          <p:cNvPr id="40967" name="Rectangle 1031"/>
          <p:cNvSpPr>
            <a:spLocks noGrp="1" noChangeArrowheads="1"/>
          </p:cNvSpPr>
          <p:nvPr>
            <p:ph type="body" idx="1"/>
          </p:nvPr>
        </p:nvSpPr>
        <p:spPr>
          <a:xfrm>
            <a:off x="464457" y="1378857"/>
            <a:ext cx="7982631" cy="2931886"/>
          </a:xfrm>
        </p:spPr>
        <p:txBody>
          <a:bodyPr/>
          <a:lstStyle/>
          <a:p>
            <a:r>
              <a:rPr lang="en-US" sz="2800" dirty="0"/>
              <a:t>Describe the methods used to confirm order shipment</a:t>
            </a: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body" idx="1"/>
          </p:nvPr>
        </p:nvSpPr>
        <p:spPr>
          <a:xfrm>
            <a:off x="493486" y="1204686"/>
            <a:ext cx="7966302" cy="3332389"/>
          </a:xfrm>
        </p:spPr>
        <p:txBody>
          <a:bodyPr/>
          <a:lstStyle/>
          <a:p>
            <a:r>
              <a:rPr lang="en-US" sz="2800" dirty="0">
                <a:solidFill>
                  <a:srgbClr val="0098DB"/>
                </a:solidFill>
                <a:effectLst>
                  <a:outerShdw blurRad="38100" dist="38100" dir="2700000" algn="tl">
                    <a:srgbClr val="000000">
                      <a:alpha val="43137"/>
                    </a:srgbClr>
                  </a:outerShdw>
                </a:effectLst>
              </a:rPr>
              <a:t>Overview</a:t>
            </a:r>
          </a:p>
          <a:p>
            <a:r>
              <a:rPr lang="en-US" sz="2400" dirty="0"/>
              <a:t>Ship Confirmation:</a:t>
            </a:r>
          </a:p>
          <a:p>
            <a:pPr lvl="1"/>
            <a:r>
              <a:rPr lang="en-US" sz="2400" dirty="0"/>
              <a:t>Manual  </a:t>
            </a:r>
          </a:p>
          <a:p>
            <a:pPr lvl="1"/>
            <a:r>
              <a:rPr lang="en-US" sz="2400" dirty="0"/>
              <a:t>Ship Confirmation Rules</a:t>
            </a:r>
          </a:p>
          <a:p>
            <a:pPr lvl="1"/>
            <a:r>
              <a:rPr lang="en-US" sz="2400" dirty="0"/>
              <a:t>Ship Confirmation Parameters</a:t>
            </a:r>
          </a:p>
          <a:p>
            <a:pPr lvl="1"/>
            <a:r>
              <a:rPr lang="en-US" sz="2400" dirty="0"/>
              <a:t>Close Shipment / RF Close</a:t>
            </a:r>
          </a:p>
          <a:p>
            <a:pPr>
              <a:buFontTx/>
              <a:buNone/>
            </a:pPr>
            <a:endParaRPr lang="en-US" sz="2800" dirty="0"/>
          </a:p>
        </p:txBody>
      </p:sp>
      <p:sp>
        <p:nvSpPr>
          <p:cNvPr id="168963" name="Rectangle 3"/>
          <p:cNvSpPr>
            <a:spLocks noGrp="1" noChangeArrowheads="1"/>
          </p:cNvSpPr>
          <p:nvPr>
            <p:ph type="title"/>
          </p:nvPr>
        </p:nvSpPr>
        <p:spPr/>
        <p:txBody>
          <a:bodyPr/>
          <a:lstStyle/>
          <a:p>
            <a:r>
              <a:rPr lang="en-US" dirty="0"/>
              <a:t>Agenda</a:t>
            </a:r>
          </a:p>
        </p:txBody>
      </p:sp>
      <p:grpSp>
        <p:nvGrpSpPr>
          <p:cNvPr id="4" name="Group 9"/>
          <p:cNvGrpSpPr>
            <a:grpSpLocks/>
          </p:cNvGrpSpPr>
          <p:nvPr/>
        </p:nvGrpSpPr>
        <p:grpSpPr bwMode="auto">
          <a:xfrm>
            <a:off x="6763656" y="4312332"/>
            <a:ext cx="1698173" cy="1609497"/>
            <a:chOff x="549" y="2460"/>
            <a:chExt cx="1311" cy="1317"/>
          </a:xfrm>
        </p:grpSpPr>
        <p:sp>
          <p:nvSpPr>
            <p:cNvPr id="5" name="Freeform 8"/>
            <p:cNvSpPr>
              <a:spLocks/>
            </p:cNvSpPr>
            <p:nvPr/>
          </p:nvSpPr>
          <p:spPr bwMode="auto">
            <a:xfrm>
              <a:off x="549" y="2460"/>
              <a:ext cx="1311" cy="1317"/>
            </a:xfrm>
            <a:custGeom>
              <a:avLst/>
              <a:gdLst/>
              <a:ahLst/>
              <a:cxnLst>
                <a:cxn ang="0">
                  <a:pos x="0" y="936"/>
                </a:cxn>
                <a:cxn ang="0">
                  <a:pos x="624" y="1317"/>
                </a:cxn>
                <a:cxn ang="0">
                  <a:pos x="1311" y="1032"/>
                </a:cxn>
                <a:cxn ang="0">
                  <a:pos x="1302" y="153"/>
                </a:cxn>
                <a:cxn ang="0">
                  <a:pos x="672" y="0"/>
                </a:cxn>
                <a:cxn ang="0">
                  <a:pos x="21" y="123"/>
                </a:cxn>
                <a:cxn ang="0">
                  <a:pos x="0" y="936"/>
                </a:cxn>
              </a:cxnLst>
              <a:rect l="0" t="0" r="r" b="b"/>
              <a:pathLst>
                <a:path w="1311" h="1317">
                  <a:moveTo>
                    <a:pt x="0" y="936"/>
                  </a:moveTo>
                  <a:cubicBezTo>
                    <a:pt x="207" y="1064"/>
                    <a:pt x="624" y="1317"/>
                    <a:pt x="624" y="1317"/>
                  </a:cubicBezTo>
                  <a:lnTo>
                    <a:pt x="1311" y="1032"/>
                  </a:lnTo>
                  <a:lnTo>
                    <a:pt x="1302" y="153"/>
                  </a:lnTo>
                  <a:lnTo>
                    <a:pt x="672" y="0"/>
                  </a:lnTo>
                  <a:lnTo>
                    <a:pt x="21" y="123"/>
                  </a:lnTo>
                  <a:lnTo>
                    <a:pt x="0" y="936"/>
                  </a:lnTo>
                  <a:close/>
                </a:path>
              </a:pathLst>
            </a:custGeom>
            <a:solidFill>
              <a:schemeClr val="tx1"/>
            </a:solidFill>
            <a:ln w="9525">
              <a:noFill/>
              <a:round/>
              <a:headEnd/>
              <a:tailEnd/>
            </a:ln>
            <a:effectLst/>
          </p:spPr>
          <p:txBody>
            <a:bodyPr/>
            <a:lstStyle/>
            <a:p>
              <a:endParaRPr lang="en-US"/>
            </a:p>
          </p:txBody>
        </p:sp>
        <p:pic>
          <p:nvPicPr>
            <p:cNvPr id="6" name="Picture 7" descr="j0244783"/>
            <p:cNvPicPr>
              <a:picLocks noChangeAspect="1" noChangeArrowheads="1"/>
            </p:cNvPicPr>
            <p:nvPr/>
          </p:nvPicPr>
          <p:blipFill>
            <a:blip r:embed="rId3" cstate="print"/>
            <a:srcRect/>
            <a:stretch>
              <a:fillRect/>
            </a:stretch>
          </p:blipFill>
          <p:spPr bwMode="auto">
            <a:xfrm>
              <a:off x="576" y="2480"/>
              <a:ext cx="1262" cy="1264"/>
            </a:xfrm>
            <a:prstGeom prst="rect">
              <a:avLst/>
            </a:prstGeom>
            <a:noFill/>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6" name="Rectangle 1030"/>
          <p:cNvSpPr>
            <a:spLocks noGrp="1" noChangeArrowheads="1"/>
          </p:cNvSpPr>
          <p:nvPr>
            <p:ph type="title"/>
          </p:nvPr>
        </p:nvSpPr>
        <p:spPr/>
        <p:txBody>
          <a:bodyPr/>
          <a:lstStyle/>
          <a:p>
            <a:r>
              <a:rPr lang="en-US" dirty="0"/>
              <a:t>Overview</a:t>
            </a:r>
          </a:p>
        </p:txBody>
      </p:sp>
      <p:sp>
        <p:nvSpPr>
          <p:cNvPr id="40967" name="Rectangle 1031"/>
          <p:cNvSpPr>
            <a:spLocks noGrp="1" noChangeArrowheads="1"/>
          </p:cNvSpPr>
          <p:nvPr>
            <p:ph type="body" idx="1"/>
          </p:nvPr>
        </p:nvSpPr>
        <p:spPr>
          <a:xfrm>
            <a:off x="464457" y="1291771"/>
            <a:ext cx="7982631" cy="4407354"/>
          </a:xfrm>
        </p:spPr>
        <p:txBody>
          <a:bodyPr/>
          <a:lstStyle/>
          <a:p>
            <a:r>
              <a:rPr lang="en-US" sz="2800" dirty="0"/>
              <a:t>Ship Confirmation:</a:t>
            </a:r>
          </a:p>
          <a:p>
            <a:pPr lvl="1"/>
            <a:r>
              <a:rPr lang="en-US" sz="2600" dirty="0"/>
              <a:t>Updates Distribution Orders to status of ‘shipped’</a:t>
            </a:r>
          </a:p>
          <a:p>
            <a:pPr lvl="1"/>
            <a:r>
              <a:rPr lang="en-US" sz="2600" dirty="0"/>
              <a:t>Creates output XML files for host processing </a:t>
            </a:r>
          </a:p>
        </p:txBody>
      </p:sp>
      <p:sp>
        <p:nvSpPr>
          <p:cNvPr id="5" name="Rectangle 4"/>
          <p:cNvSpPr/>
          <p:nvPr/>
        </p:nvSpPr>
        <p:spPr bwMode="auto">
          <a:xfrm>
            <a:off x="5588000" y="3455309"/>
            <a:ext cx="1543050" cy="1371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a:ln>
                  <a:noFill/>
                </a:ln>
                <a:solidFill>
                  <a:schemeClr val="accent3"/>
                </a:solidFill>
                <a:effectLst/>
                <a:latin typeface="+mn-lt"/>
              </a:rPr>
              <a:t>WM</a:t>
            </a:r>
          </a:p>
        </p:txBody>
      </p:sp>
      <p:sp>
        <p:nvSpPr>
          <p:cNvPr id="6" name="Rectangle 5"/>
          <p:cNvSpPr/>
          <p:nvPr/>
        </p:nvSpPr>
        <p:spPr bwMode="auto">
          <a:xfrm>
            <a:off x="1865993" y="3440793"/>
            <a:ext cx="1543050" cy="1371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a:ln>
                  <a:noFill/>
                </a:ln>
                <a:solidFill>
                  <a:schemeClr val="accent3"/>
                </a:solidFill>
                <a:effectLst/>
                <a:latin typeface="+mn-lt"/>
              </a:rPr>
              <a:t>Host</a:t>
            </a:r>
            <a:r>
              <a:rPr kumimoji="0" lang="en-US" sz="2400" b="0" i="0" u="none" strike="noStrike" cap="none" normalizeH="0" baseline="0" dirty="0">
                <a:ln>
                  <a:noFill/>
                </a:ln>
                <a:solidFill>
                  <a:schemeClr val="accent3"/>
                </a:solidFill>
                <a:effectLst/>
                <a:latin typeface="+mn-lt"/>
              </a:rPr>
              <a:t>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3"/>
                </a:solidFill>
                <a:effectLst/>
                <a:latin typeface="+mn-lt"/>
              </a:rPr>
              <a:t>(ERP System)</a:t>
            </a:r>
          </a:p>
        </p:txBody>
      </p:sp>
      <p:sp>
        <p:nvSpPr>
          <p:cNvPr id="7" name="Curved Down Arrow 6"/>
          <p:cNvSpPr/>
          <p:nvPr/>
        </p:nvSpPr>
        <p:spPr bwMode="auto">
          <a:xfrm flipH="1" flipV="1">
            <a:off x="2328635" y="4835071"/>
            <a:ext cx="4171950" cy="1504950"/>
          </a:xfrm>
          <a:prstGeom prst="curved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body" idx="1"/>
          </p:nvPr>
        </p:nvSpPr>
        <p:spPr>
          <a:xfrm>
            <a:off x="478972" y="1248229"/>
            <a:ext cx="7966302" cy="3666218"/>
          </a:xfrm>
        </p:spPr>
        <p:txBody>
          <a:bodyPr/>
          <a:lstStyle/>
          <a:p>
            <a:r>
              <a:rPr lang="en-US" sz="2400" dirty="0"/>
              <a:t>Ship Confirmation can occur several different ways</a:t>
            </a:r>
          </a:p>
          <a:p>
            <a:pPr lvl="1"/>
            <a:r>
              <a:rPr lang="en-US" sz="2400" dirty="0"/>
              <a:t>Manually</a:t>
            </a:r>
          </a:p>
          <a:p>
            <a:pPr lvl="1"/>
            <a:r>
              <a:rPr lang="en-US" sz="2400" dirty="0"/>
              <a:t>Automatically (Ship Confirmation Parameters )</a:t>
            </a:r>
          </a:p>
          <a:p>
            <a:pPr lvl="1"/>
            <a:r>
              <a:rPr lang="en-US" sz="2400" dirty="0"/>
              <a:t>Using Ship Confirmation Rules</a:t>
            </a:r>
          </a:p>
          <a:p>
            <a:pPr lvl="1"/>
            <a:r>
              <a:rPr lang="en-US" sz="2400" dirty="0"/>
              <a:t>During Freight Processing - Close Shipment and/or RF Close</a:t>
            </a:r>
          </a:p>
          <a:p>
            <a:pPr>
              <a:buFontTx/>
              <a:buNone/>
            </a:pPr>
            <a:endParaRPr lang="en-US" sz="2800" dirty="0"/>
          </a:p>
        </p:txBody>
      </p:sp>
      <p:sp>
        <p:nvSpPr>
          <p:cNvPr id="168963" name="Rectangle 3"/>
          <p:cNvSpPr>
            <a:spLocks noGrp="1" noChangeArrowheads="1"/>
          </p:cNvSpPr>
          <p:nvPr>
            <p:ph type="title"/>
          </p:nvPr>
        </p:nvSpPr>
        <p:spPr/>
        <p:txBody>
          <a:bodyPr/>
          <a:lstStyle/>
          <a:p>
            <a:r>
              <a:rPr lang="en-US" dirty="0"/>
              <a:t>Overview</a:t>
            </a: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body" idx="1"/>
          </p:nvPr>
        </p:nvSpPr>
        <p:spPr>
          <a:xfrm>
            <a:off x="493486" y="1262744"/>
            <a:ext cx="7966302" cy="3274332"/>
          </a:xfrm>
        </p:spPr>
        <p:txBody>
          <a:bodyPr/>
          <a:lstStyle/>
          <a:p>
            <a:r>
              <a:rPr lang="en-US" sz="2400" dirty="0"/>
              <a:t>Overview</a:t>
            </a:r>
          </a:p>
          <a:p>
            <a:r>
              <a:rPr lang="en-US" sz="2400" dirty="0"/>
              <a:t>Ship Confirmation:</a:t>
            </a:r>
          </a:p>
          <a:p>
            <a:pPr lvl="1"/>
            <a:r>
              <a:rPr lang="en-US" sz="2800" dirty="0">
                <a:solidFill>
                  <a:schemeClr val="accent1"/>
                </a:solidFill>
                <a:effectLst>
                  <a:outerShdw blurRad="38100" dist="38100" dir="2700000" algn="tl">
                    <a:srgbClr val="000000">
                      <a:alpha val="43137"/>
                    </a:srgbClr>
                  </a:outerShdw>
                </a:effectLst>
              </a:rPr>
              <a:t>Manual </a:t>
            </a:r>
            <a:r>
              <a:rPr lang="en-US" sz="2400" dirty="0"/>
              <a:t> </a:t>
            </a:r>
          </a:p>
          <a:p>
            <a:pPr lvl="1"/>
            <a:r>
              <a:rPr lang="en-US" sz="2400" dirty="0"/>
              <a:t>Ship Confirmation Rules</a:t>
            </a:r>
          </a:p>
          <a:p>
            <a:pPr lvl="1"/>
            <a:r>
              <a:rPr lang="en-US" sz="2400" dirty="0"/>
              <a:t>Ship Confirmation Parameters</a:t>
            </a:r>
          </a:p>
          <a:p>
            <a:pPr lvl="1"/>
            <a:r>
              <a:rPr lang="en-US" sz="2400" dirty="0"/>
              <a:t>Close Shipment / RF Close</a:t>
            </a:r>
          </a:p>
          <a:p>
            <a:pPr>
              <a:buFontTx/>
              <a:buNone/>
            </a:pPr>
            <a:endParaRPr lang="en-US" sz="2800" dirty="0"/>
          </a:p>
        </p:txBody>
      </p:sp>
      <p:sp>
        <p:nvSpPr>
          <p:cNvPr id="168963" name="Rectangle 3"/>
          <p:cNvSpPr>
            <a:spLocks noGrp="1" noChangeArrowheads="1"/>
          </p:cNvSpPr>
          <p:nvPr>
            <p:ph type="title"/>
          </p:nvPr>
        </p:nvSpPr>
        <p:spPr/>
        <p:txBody>
          <a:bodyPr/>
          <a:lstStyle/>
          <a:p>
            <a:r>
              <a:rPr lang="en-US" dirty="0"/>
              <a:t>Agenda</a:t>
            </a:r>
          </a:p>
        </p:txBody>
      </p:sp>
      <p:grpSp>
        <p:nvGrpSpPr>
          <p:cNvPr id="2" name="Group 9"/>
          <p:cNvGrpSpPr>
            <a:grpSpLocks/>
          </p:cNvGrpSpPr>
          <p:nvPr/>
        </p:nvGrpSpPr>
        <p:grpSpPr bwMode="auto">
          <a:xfrm>
            <a:off x="6763656" y="4312332"/>
            <a:ext cx="1698173" cy="1609497"/>
            <a:chOff x="549" y="2460"/>
            <a:chExt cx="1311" cy="1317"/>
          </a:xfrm>
        </p:grpSpPr>
        <p:sp>
          <p:nvSpPr>
            <p:cNvPr id="5" name="Freeform 8"/>
            <p:cNvSpPr>
              <a:spLocks/>
            </p:cNvSpPr>
            <p:nvPr/>
          </p:nvSpPr>
          <p:spPr bwMode="auto">
            <a:xfrm>
              <a:off x="549" y="2460"/>
              <a:ext cx="1311" cy="1317"/>
            </a:xfrm>
            <a:custGeom>
              <a:avLst/>
              <a:gdLst/>
              <a:ahLst/>
              <a:cxnLst>
                <a:cxn ang="0">
                  <a:pos x="0" y="936"/>
                </a:cxn>
                <a:cxn ang="0">
                  <a:pos x="624" y="1317"/>
                </a:cxn>
                <a:cxn ang="0">
                  <a:pos x="1311" y="1032"/>
                </a:cxn>
                <a:cxn ang="0">
                  <a:pos x="1302" y="153"/>
                </a:cxn>
                <a:cxn ang="0">
                  <a:pos x="672" y="0"/>
                </a:cxn>
                <a:cxn ang="0">
                  <a:pos x="21" y="123"/>
                </a:cxn>
                <a:cxn ang="0">
                  <a:pos x="0" y="936"/>
                </a:cxn>
              </a:cxnLst>
              <a:rect l="0" t="0" r="r" b="b"/>
              <a:pathLst>
                <a:path w="1311" h="1317">
                  <a:moveTo>
                    <a:pt x="0" y="936"/>
                  </a:moveTo>
                  <a:cubicBezTo>
                    <a:pt x="207" y="1064"/>
                    <a:pt x="624" y="1317"/>
                    <a:pt x="624" y="1317"/>
                  </a:cubicBezTo>
                  <a:lnTo>
                    <a:pt x="1311" y="1032"/>
                  </a:lnTo>
                  <a:lnTo>
                    <a:pt x="1302" y="153"/>
                  </a:lnTo>
                  <a:lnTo>
                    <a:pt x="672" y="0"/>
                  </a:lnTo>
                  <a:lnTo>
                    <a:pt x="21" y="123"/>
                  </a:lnTo>
                  <a:lnTo>
                    <a:pt x="0" y="936"/>
                  </a:lnTo>
                  <a:close/>
                </a:path>
              </a:pathLst>
            </a:custGeom>
            <a:solidFill>
              <a:schemeClr val="tx1"/>
            </a:solidFill>
            <a:ln w="9525">
              <a:noFill/>
              <a:round/>
              <a:headEnd/>
              <a:tailEnd/>
            </a:ln>
            <a:effectLst/>
          </p:spPr>
          <p:txBody>
            <a:bodyPr/>
            <a:lstStyle/>
            <a:p>
              <a:endParaRPr lang="en-US"/>
            </a:p>
          </p:txBody>
        </p:sp>
        <p:pic>
          <p:nvPicPr>
            <p:cNvPr id="6" name="Picture 7" descr="j0244783"/>
            <p:cNvPicPr>
              <a:picLocks noChangeAspect="1" noChangeArrowheads="1"/>
            </p:cNvPicPr>
            <p:nvPr/>
          </p:nvPicPr>
          <p:blipFill>
            <a:blip r:embed="rId3" cstate="print"/>
            <a:srcRect/>
            <a:stretch>
              <a:fillRect/>
            </a:stretch>
          </p:blipFill>
          <p:spPr bwMode="auto">
            <a:xfrm>
              <a:off x="576" y="2480"/>
              <a:ext cx="1262" cy="1264"/>
            </a:xfrm>
            <a:prstGeom prst="rect">
              <a:avLst/>
            </a:prstGeom>
            <a:noFill/>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 Overview</a:t>
            </a:r>
          </a:p>
        </p:txBody>
      </p:sp>
      <p:sp>
        <p:nvSpPr>
          <p:cNvPr id="3" name="Content Placeholder 2"/>
          <p:cNvSpPr>
            <a:spLocks noGrp="1"/>
          </p:cNvSpPr>
          <p:nvPr>
            <p:ph idx="1"/>
          </p:nvPr>
        </p:nvSpPr>
        <p:spPr>
          <a:xfrm>
            <a:off x="250826" y="1117601"/>
            <a:ext cx="1621518" cy="624114"/>
          </a:xfrm>
        </p:spPr>
        <p:txBody>
          <a:bodyPr/>
          <a:lstStyle/>
          <a:p>
            <a:pPr>
              <a:buNone/>
            </a:pPr>
            <a:r>
              <a:rPr lang="en-US" dirty="0"/>
              <a:t>Example:</a:t>
            </a:r>
          </a:p>
        </p:txBody>
      </p:sp>
      <p:sp>
        <p:nvSpPr>
          <p:cNvPr id="7" name="TextBox 6"/>
          <p:cNvSpPr txBox="1"/>
          <p:nvPr/>
        </p:nvSpPr>
        <p:spPr>
          <a:xfrm>
            <a:off x="5413828" y="3669830"/>
            <a:ext cx="3730171" cy="1569660"/>
          </a:xfrm>
          <a:prstGeom prst="rect">
            <a:avLst/>
          </a:prstGeom>
          <a:noFill/>
        </p:spPr>
        <p:txBody>
          <a:bodyPr wrap="square" rtlCol="0">
            <a:spAutoFit/>
          </a:bodyPr>
          <a:lstStyle/>
          <a:p>
            <a:r>
              <a:rPr lang="en-US" dirty="0">
                <a:latin typeface="+mn-lt"/>
              </a:rPr>
              <a:t>Affects:</a:t>
            </a:r>
          </a:p>
          <a:p>
            <a:pPr marL="174625" indent="-174625">
              <a:buFont typeface="Arial" pitchFamily="34" charset="0"/>
              <a:buChar char="•"/>
            </a:pPr>
            <a:r>
              <a:rPr lang="en-US" dirty="0">
                <a:latin typeface="+mn-lt"/>
              </a:rPr>
              <a:t>Efficiency</a:t>
            </a:r>
          </a:p>
          <a:p>
            <a:pPr marL="174625" indent="-174625">
              <a:buFont typeface="Arial" pitchFamily="34" charset="0"/>
              <a:buChar char="•"/>
            </a:pPr>
            <a:r>
              <a:rPr lang="en-US" dirty="0">
                <a:latin typeface="+mn-lt"/>
              </a:rPr>
              <a:t>Labor Utilization</a:t>
            </a:r>
          </a:p>
          <a:p>
            <a:pPr marL="174625" indent="-174625">
              <a:buFont typeface="Arial" pitchFamily="34" charset="0"/>
              <a:buChar char="•"/>
            </a:pPr>
            <a:r>
              <a:rPr lang="en-US" dirty="0">
                <a:latin typeface="+mn-lt"/>
              </a:rPr>
              <a:t>Overall performance!!</a:t>
            </a:r>
          </a:p>
        </p:txBody>
      </p:sp>
      <p:pic>
        <p:nvPicPr>
          <p:cNvPr id="2051" name="Picture 3" descr="C:\Documents and Settings\rfont\Local Settings\Temporary Internet Files\Content.IE5\IMDMOS4G\MCj04339320000[1].png"/>
          <p:cNvPicPr>
            <a:picLocks noChangeAspect="1" noChangeArrowheads="1"/>
          </p:cNvPicPr>
          <p:nvPr/>
        </p:nvPicPr>
        <p:blipFill>
          <a:blip r:embed="rId2" cstate="print"/>
          <a:srcRect/>
          <a:stretch>
            <a:fillRect/>
          </a:stretch>
        </p:blipFill>
        <p:spPr bwMode="auto">
          <a:xfrm>
            <a:off x="390979" y="1550760"/>
            <a:ext cx="1074964" cy="1074964"/>
          </a:xfrm>
          <a:prstGeom prst="rect">
            <a:avLst/>
          </a:prstGeom>
          <a:noFill/>
        </p:spPr>
      </p:pic>
      <p:sp>
        <p:nvSpPr>
          <p:cNvPr id="9" name="TextBox 8"/>
          <p:cNvSpPr txBox="1"/>
          <p:nvPr/>
        </p:nvSpPr>
        <p:spPr>
          <a:xfrm>
            <a:off x="3485871" y="1626577"/>
            <a:ext cx="1494972" cy="923330"/>
          </a:xfrm>
          <a:prstGeom prst="rect">
            <a:avLst/>
          </a:prstGeom>
          <a:solidFill>
            <a:srgbClr val="FFC000"/>
          </a:solidFill>
          <a:ln>
            <a:noFill/>
          </a:ln>
        </p:spPr>
        <p:txBody>
          <a:bodyPr wrap="square" rtlCol="0">
            <a:spAutoFit/>
          </a:bodyPr>
          <a:lstStyle/>
          <a:p>
            <a:r>
              <a:rPr lang="en-US" sz="1800" b="1" i="1" dirty="0">
                <a:latin typeface="+mn-lt"/>
              </a:rPr>
              <a:t>Order A: </a:t>
            </a:r>
          </a:p>
          <a:p>
            <a:r>
              <a:rPr lang="en-US" sz="1800" dirty="0">
                <a:latin typeface="+mn-lt"/>
              </a:rPr>
              <a:t>Has items in Rows 1, 2, 3</a:t>
            </a:r>
          </a:p>
        </p:txBody>
      </p:sp>
      <p:sp>
        <p:nvSpPr>
          <p:cNvPr id="10" name="TextBox 9"/>
          <p:cNvSpPr txBox="1"/>
          <p:nvPr/>
        </p:nvSpPr>
        <p:spPr>
          <a:xfrm>
            <a:off x="5754939" y="1765077"/>
            <a:ext cx="1516744" cy="646331"/>
          </a:xfrm>
          <a:prstGeom prst="rect">
            <a:avLst/>
          </a:prstGeom>
          <a:solidFill>
            <a:schemeClr val="bg2">
              <a:lumMod val="60000"/>
              <a:lumOff val="40000"/>
            </a:schemeClr>
          </a:solidFill>
          <a:ln>
            <a:noFill/>
          </a:ln>
        </p:spPr>
        <p:txBody>
          <a:bodyPr wrap="square" rtlCol="0">
            <a:spAutoFit/>
          </a:bodyPr>
          <a:lstStyle/>
          <a:p>
            <a:r>
              <a:rPr lang="en-US" sz="1800" b="1" i="1" dirty="0">
                <a:latin typeface="+mn-lt"/>
              </a:rPr>
              <a:t>Order B: </a:t>
            </a:r>
          </a:p>
          <a:p>
            <a:r>
              <a:rPr lang="en-US" sz="1800" dirty="0">
                <a:latin typeface="+mn-lt"/>
              </a:rPr>
              <a:t>Rows 2, 3</a:t>
            </a:r>
          </a:p>
        </p:txBody>
      </p:sp>
      <p:sp>
        <p:nvSpPr>
          <p:cNvPr id="37" name="TextBox 36"/>
          <p:cNvSpPr txBox="1"/>
          <p:nvPr/>
        </p:nvSpPr>
        <p:spPr>
          <a:xfrm>
            <a:off x="1311142" y="1626577"/>
            <a:ext cx="1734456" cy="923330"/>
          </a:xfrm>
          <a:prstGeom prst="rect">
            <a:avLst/>
          </a:prstGeom>
          <a:noFill/>
          <a:ln>
            <a:noFill/>
          </a:ln>
        </p:spPr>
        <p:txBody>
          <a:bodyPr wrap="square" rtlCol="0">
            <a:spAutoFit/>
          </a:bodyPr>
          <a:lstStyle/>
          <a:p>
            <a:r>
              <a:rPr lang="en-US" sz="1800" dirty="0">
                <a:latin typeface="+mn-lt"/>
              </a:rPr>
              <a:t>Scenario: Worker has to pick 2 orders:</a:t>
            </a:r>
          </a:p>
        </p:txBody>
      </p:sp>
      <p:cxnSp>
        <p:nvCxnSpPr>
          <p:cNvPr id="43" name="Straight Arrow Connector 42"/>
          <p:cNvCxnSpPr>
            <a:stCxn id="37" idx="3"/>
            <a:endCxn id="9" idx="1"/>
          </p:cNvCxnSpPr>
          <p:nvPr/>
        </p:nvCxnSpPr>
        <p:spPr bwMode="auto">
          <a:xfrm>
            <a:off x="3045598" y="2088242"/>
            <a:ext cx="440273"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45" name="Straight Arrow Connector 44"/>
          <p:cNvCxnSpPr>
            <a:stCxn id="9" idx="3"/>
            <a:endCxn id="10" idx="1"/>
          </p:cNvCxnSpPr>
          <p:nvPr/>
        </p:nvCxnSpPr>
        <p:spPr bwMode="auto">
          <a:xfrm>
            <a:off x="4980843" y="2088242"/>
            <a:ext cx="774096" cy="1"/>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35" name="TextBox 34"/>
          <p:cNvSpPr txBox="1"/>
          <p:nvPr/>
        </p:nvSpPr>
        <p:spPr>
          <a:xfrm>
            <a:off x="478971" y="3646051"/>
            <a:ext cx="3947886" cy="1754326"/>
          </a:xfrm>
          <a:prstGeom prst="rect">
            <a:avLst/>
          </a:prstGeom>
          <a:solidFill>
            <a:schemeClr val="tx2"/>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115888" indent="-115888">
              <a:buFont typeface="Arial" pitchFamily="34" charset="0"/>
              <a:buChar char="•"/>
            </a:pPr>
            <a:r>
              <a:rPr lang="en-US" sz="1800" dirty="0">
                <a:latin typeface="+mn-lt"/>
              </a:rPr>
              <a:t>Waving selects multiple orders and calculates the most efficient picking sequence.</a:t>
            </a:r>
          </a:p>
          <a:p>
            <a:pPr marL="115888" indent="-115888">
              <a:buFont typeface="Arial" pitchFamily="34" charset="0"/>
              <a:buChar char="•"/>
            </a:pPr>
            <a:r>
              <a:rPr lang="en-US" sz="1800" dirty="0">
                <a:latin typeface="+mn-lt"/>
              </a:rPr>
              <a:t>It also calculates other important factors, such as routing, cubing, replenishment, etc…</a:t>
            </a:r>
          </a:p>
        </p:txBody>
      </p:sp>
      <p:cxnSp>
        <p:nvCxnSpPr>
          <p:cNvPr id="44" name="Straight Arrow Connector 43"/>
          <p:cNvCxnSpPr>
            <a:stCxn id="35" idx="0"/>
            <a:endCxn id="9" idx="2"/>
          </p:cNvCxnSpPr>
          <p:nvPr/>
        </p:nvCxnSpPr>
        <p:spPr bwMode="auto">
          <a:xfrm rot="5400000" flipH="1" flipV="1">
            <a:off x="2795063" y="2207758"/>
            <a:ext cx="1096144" cy="1780443"/>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50" name="Straight Arrow Connector 49"/>
          <p:cNvCxnSpPr>
            <a:stCxn id="35" idx="0"/>
            <a:endCxn id="10" idx="2"/>
          </p:cNvCxnSpPr>
          <p:nvPr/>
        </p:nvCxnSpPr>
        <p:spPr bwMode="auto">
          <a:xfrm rot="5400000" flipH="1" flipV="1">
            <a:off x="3865791" y="998532"/>
            <a:ext cx="1234643" cy="4060397"/>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51" name="Right Arrow 50"/>
          <p:cNvSpPr/>
          <p:nvPr/>
        </p:nvSpPr>
        <p:spPr bwMode="auto">
          <a:xfrm>
            <a:off x="4673600" y="3724929"/>
            <a:ext cx="493486" cy="1596571"/>
          </a:xfrm>
          <a:prstGeom prst="rightArrow">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1"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r>
              <a:rPr lang="en-US" dirty="0"/>
              <a:t>Manual Confirmation</a:t>
            </a:r>
          </a:p>
        </p:txBody>
      </p:sp>
      <p:sp>
        <p:nvSpPr>
          <p:cNvPr id="164867" name="Rectangle 3"/>
          <p:cNvSpPr>
            <a:spLocks noGrp="1" noChangeArrowheads="1"/>
          </p:cNvSpPr>
          <p:nvPr>
            <p:ph type="body" idx="1"/>
          </p:nvPr>
        </p:nvSpPr>
        <p:spPr>
          <a:xfrm>
            <a:off x="493486" y="1045029"/>
            <a:ext cx="7790089" cy="1393371"/>
          </a:xfrm>
        </p:spPr>
        <p:txBody>
          <a:bodyPr/>
          <a:lstStyle/>
          <a:p>
            <a:pPr marL="0" indent="0">
              <a:buNone/>
            </a:pPr>
            <a:r>
              <a:rPr lang="en-US" dirty="0"/>
              <a:t>Under Distribution Orders  </a:t>
            </a:r>
          </a:p>
          <a:p>
            <a:r>
              <a:rPr lang="en-US" b="1" i="1" dirty="0"/>
              <a:t>Invoice Order  </a:t>
            </a:r>
            <a:r>
              <a:rPr lang="en-US" dirty="0"/>
              <a:t>action (pull-down under “More”)  </a:t>
            </a:r>
          </a:p>
          <a:p>
            <a:r>
              <a:rPr lang="en-US" dirty="0"/>
              <a:t>Can select multiple Orders</a:t>
            </a:r>
          </a:p>
        </p:txBody>
      </p:sp>
      <p:pic>
        <p:nvPicPr>
          <p:cNvPr id="2050" name="Picture 2"/>
          <p:cNvPicPr>
            <a:picLocks noChangeAspect="1" noChangeArrowheads="1"/>
          </p:cNvPicPr>
          <p:nvPr/>
        </p:nvPicPr>
        <p:blipFill>
          <a:blip r:embed="rId3" cstate="print"/>
          <a:srcRect/>
          <a:stretch>
            <a:fillRect/>
          </a:stretch>
        </p:blipFill>
        <p:spPr bwMode="auto">
          <a:xfrm>
            <a:off x="638175" y="2601452"/>
            <a:ext cx="7866063" cy="2409825"/>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grpSp>
        <p:nvGrpSpPr>
          <p:cNvPr id="9" name="Group 8"/>
          <p:cNvGrpSpPr/>
          <p:nvPr/>
        </p:nvGrpSpPr>
        <p:grpSpPr>
          <a:xfrm>
            <a:off x="5123542" y="3233053"/>
            <a:ext cx="2612568" cy="3135084"/>
            <a:chOff x="5109028" y="2884717"/>
            <a:chExt cx="2612568" cy="3135084"/>
          </a:xfrm>
        </p:grpSpPr>
        <p:pic>
          <p:nvPicPr>
            <p:cNvPr id="2051" name="Picture 3"/>
            <p:cNvPicPr>
              <a:picLocks noChangeAspect="1" noChangeArrowheads="1"/>
            </p:cNvPicPr>
            <p:nvPr/>
          </p:nvPicPr>
          <p:blipFill>
            <a:blip r:embed="rId4" cstate="print"/>
            <a:srcRect/>
            <a:stretch>
              <a:fillRect/>
            </a:stretch>
          </p:blipFill>
          <p:spPr bwMode="auto">
            <a:xfrm>
              <a:off x="5631540" y="2884717"/>
              <a:ext cx="2090056" cy="3135084"/>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
          <p:nvSpPr>
            <p:cNvPr id="8" name="Left Brace 7"/>
            <p:cNvSpPr/>
            <p:nvPr/>
          </p:nvSpPr>
          <p:spPr bwMode="auto">
            <a:xfrm>
              <a:off x="5109028" y="2975426"/>
              <a:ext cx="406400" cy="3004457"/>
            </a:xfrm>
            <a:prstGeom prst="leftBrace">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body" idx="1"/>
          </p:nvPr>
        </p:nvSpPr>
        <p:spPr>
          <a:xfrm>
            <a:off x="493486" y="1494970"/>
            <a:ext cx="7966302" cy="3042105"/>
          </a:xfrm>
        </p:spPr>
        <p:txBody>
          <a:bodyPr/>
          <a:lstStyle/>
          <a:p>
            <a:r>
              <a:rPr lang="en-US" sz="2400" dirty="0"/>
              <a:t>Ship Confirmation:</a:t>
            </a:r>
          </a:p>
          <a:p>
            <a:pPr lvl="1"/>
            <a:r>
              <a:rPr lang="en-US" sz="2400" dirty="0"/>
              <a:t>Manual  </a:t>
            </a:r>
          </a:p>
          <a:p>
            <a:pPr lvl="1"/>
            <a:r>
              <a:rPr lang="en-US" sz="2400" dirty="0">
                <a:solidFill>
                  <a:srgbClr val="0098DB"/>
                </a:solidFill>
                <a:effectLst>
                  <a:outerShdw blurRad="38100" dist="38100" dir="2700000" algn="tl">
                    <a:srgbClr val="000000">
                      <a:alpha val="43137"/>
                    </a:srgbClr>
                  </a:outerShdw>
                </a:effectLst>
              </a:rPr>
              <a:t>Automatic (Ship Confirmation Parameters)</a:t>
            </a:r>
          </a:p>
          <a:p>
            <a:pPr lvl="1"/>
            <a:r>
              <a:rPr lang="en-US" sz="2400" dirty="0"/>
              <a:t>Ship Confirmation Rules</a:t>
            </a:r>
          </a:p>
          <a:p>
            <a:pPr lvl="1"/>
            <a:r>
              <a:rPr lang="en-US" sz="2400" dirty="0"/>
              <a:t>Close Shipment / RF Close</a:t>
            </a:r>
            <a:endParaRPr lang="en-US" sz="2800" dirty="0"/>
          </a:p>
        </p:txBody>
      </p:sp>
      <p:sp>
        <p:nvSpPr>
          <p:cNvPr id="168963" name="Rectangle 3"/>
          <p:cNvSpPr>
            <a:spLocks noGrp="1" noChangeArrowheads="1"/>
          </p:cNvSpPr>
          <p:nvPr>
            <p:ph type="title"/>
          </p:nvPr>
        </p:nvSpPr>
        <p:spPr/>
        <p:txBody>
          <a:bodyPr/>
          <a:lstStyle/>
          <a:p>
            <a:r>
              <a:rPr lang="en-US" dirty="0"/>
              <a:t>Agenda</a:t>
            </a:r>
          </a:p>
        </p:txBody>
      </p:sp>
      <p:grpSp>
        <p:nvGrpSpPr>
          <p:cNvPr id="4" name="Group 9"/>
          <p:cNvGrpSpPr>
            <a:grpSpLocks/>
          </p:cNvGrpSpPr>
          <p:nvPr/>
        </p:nvGrpSpPr>
        <p:grpSpPr bwMode="auto">
          <a:xfrm>
            <a:off x="6952342" y="4442960"/>
            <a:ext cx="1698173" cy="1609497"/>
            <a:chOff x="549" y="2460"/>
            <a:chExt cx="1311" cy="1317"/>
          </a:xfrm>
        </p:grpSpPr>
        <p:sp>
          <p:nvSpPr>
            <p:cNvPr id="5" name="Freeform 8"/>
            <p:cNvSpPr>
              <a:spLocks/>
            </p:cNvSpPr>
            <p:nvPr/>
          </p:nvSpPr>
          <p:spPr bwMode="auto">
            <a:xfrm>
              <a:off x="549" y="2460"/>
              <a:ext cx="1311" cy="1317"/>
            </a:xfrm>
            <a:custGeom>
              <a:avLst/>
              <a:gdLst/>
              <a:ahLst/>
              <a:cxnLst>
                <a:cxn ang="0">
                  <a:pos x="0" y="936"/>
                </a:cxn>
                <a:cxn ang="0">
                  <a:pos x="624" y="1317"/>
                </a:cxn>
                <a:cxn ang="0">
                  <a:pos x="1311" y="1032"/>
                </a:cxn>
                <a:cxn ang="0">
                  <a:pos x="1302" y="153"/>
                </a:cxn>
                <a:cxn ang="0">
                  <a:pos x="672" y="0"/>
                </a:cxn>
                <a:cxn ang="0">
                  <a:pos x="21" y="123"/>
                </a:cxn>
                <a:cxn ang="0">
                  <a:pos x="0" y="936"/>
                </a:cxn>
              </a:cxnLst>
              <a:rect l="0" t="0" r="r" b="b"/>
              <a:pathLst>
                <a:path w="1311" h="1317">
                  <a:moveTo>
                    <a:pt x="0" y="936"/>
                  </a:moveTo>
                  <a:cubicBezTo>
                    <a:pt x="207" y="1064"/>
                    <a:pt x="624" y="1317"/>
                    <a:pt x="624" y="1317"/>
                  </a:cubicBezTo>
                  <a:lnTo>
                    <a:pt x="1311" y="1032"/>
                  </a:lnTo>
                  <a:lnTo>
                    <a:pt x="1302" y="153"/>
                  </a:lnTo>
                  <a:lnTo>
                    <a:pt x="672" y="0"/>
                  </a:lnTo>
                  <a:lnTo>
                    <a:pt x="21" y="123"/>
                  </a:lnTo>
                  <a:lnTo>
                    <a:pt x="0" y="936"/>
                  </a:lnTo>
                  <a:close/>
                </a:path>
              </a:pathLst>
            </a:custGeom>
            <a:solidFill>
              <a:schemeClr val="tx1"/>
            </a:solidFill>
            <a:ln w="9525">
              <a:noFill/>
              <a:round/>
              <a:headEnd/>
              <a:tailEnd/>
            </a:ln>
            <a:effectLst/>
          </p:spPr>
          <p:txBody>
            <a:bodyPr/>
            <a:lstStyle/>
            <a:p>
              <a:endParaRPr lang="en-US"/>
            </a:p>
          </p:txBody>
        </p:sp>
        <p:pic>
          <p:nvPicPr>
            <p:cNvPr id="6" name="Picture 7" descr="j0244783"/>
            <p:cNvPicPr>
              <a:picLocks noChangeAspect="1" noChangeArrowheads="1"/>
            </p:cNvPicPr>
            <p:nvPr/>
          </p:nvPicPr>
          <p:blipFill>
            <a:blip r:embed="rId3" cstate="print"/>
            <a:srcRect/>
            <a:stretch>
              <a:fillRect/>
            </a:stretch>
          </p:blipFill>
          <p:spPr bwMode="auto">
            <a:xfrm>
              <a:off x="576" y="2480"/>
              <a:ext cx="1262" cy="1264"/>
            </a:xfrm>
            <a:prstGeom prst="rect">
              <a:avLst/>
            </a:prstGeom>
            <a:noFill/>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body" idx="1"/>
          </p:nvPr>
        </p:nvSpPr>
        <p:spPr>
          <a:xfrm>
            <a:off x="290286" y="1045029"/>
            <a:ext cx="4122057" cy="5239657"/>
          </a:xfrm>
        </p:spPr>
        <p:txBody>
          <a:bodyPr/>
          <a:lstStyle/>
          <a:p>
            <a:pPr marL="274320">
              <a:spcBef>
                <a:spcPts val="600"/>
              </a:spcBef>
              <a:buFontTx/>
              <a:buNone/>
            </a:pPr>
            <a:r>
              <a:rPr lang="en-US" sz="3200" dirty="0"/>
              <a:t>Parameters</a:t>
            </a:r>
          </a:p>
          <a:p>
            <a:pPr marL="274320">
              <a:spcBef>
                <a:spcPts val="600"/>
              </a:spcBef>
              <a:buFontTx/>
              <a:buNone/>
            </a:pPr>
            <a:r>
              <a:rPr lang="en-US" sz="2400" dirty="0"/>
              <a:t>Set order status for:</a:t>
            </a:r>
          </a:p>
          <a:p>
            <a:pPr marL="274320">
              <a:spcBef>
                <a:spcPts val="600"/>
              </a:spcBef>
            </a:pPr>
            <a:r>
              <a:rPr lang="en-US" sz="2400" dirty="0"/>
              <a:t>Ship Confirm</a:t>
            </a:r>
          </a:p>
          <a:p>
            <a:pPr marL="274320">
              <a:spcBef>
                <a:spcPts val="600"/>
              </a:spcBef>
            </a:pPr>
            <a:r>
              <a:rPr lang="en-US" sz="2400" dirty="0"/>
              <a:t>Pre-Bill</a:t>
            </a:r>
          </a:p>
          <a:p>
            <a:pPr marL="274320">
              <a:spcBef>
                <a:spcPts val="600"/>
              </a:spcBef>
              <a:buFontTx/>
              <a:buNone/>
            </a:pPr>
            <a:endParaRPr lang="en-US" sz="2400" dirty="0"/>
          </a:p>
          <a:p>
            <a:pPr marL="274320">
              <a:spcBef>
                <a:spcPts val="600"/>
              </a:spcBef>
              <a:buFontTx/>
              <a:buNone/>
            </a:pPr>
            <a:r>
              <a:rPr lang="en-US" sz="2400" dirty="0"/>
              <a:t>Set Format Options for:</a:t>
            </a:r>
          </a:p>
          <a:p>
            <a:pPr marL="274320">
              <a:spcBef>
                <a:spcPts val="600"/>
              </a:spcBef>
            </a:pPr>
            <a:r>
              <a:rPr lang="en-US" sz="2400" dirty="0"/>
              <a:t>Distribution Orders</a:t>
            </a:r>
          </a:p>
          <a:p>
            <a:pPr marL="274320">
              <a:spcBef>
                <a:spcPts val="600"/>
              </a:spcBef>
            </a:pPr>
            <a:r>
              <a:rPr lang="en-US" sz="2400" dirty="0"/>
              <a:t>Store Distributions</a:t>
            </a:r>
          </a:p>
          <a:p>
            <a:pPr marL="274320">
              <a:spcBef>
                <a:spcPts val="600"/>
              </a:spcBef>
            </a:pPr>
            <a:r>
              <a:rPr lang="en-US" sz="2400" dirty="0"/>
              <a:t>Warehouse Transfers</a:t>
            </a:r>
          </a:p>
          <a:p>
            <a:pPr marL="274320">
              <a:spcBef>
                <a:spcPts val="600"/>
              </a:spcBef>
            </a:pPr>
            <a:r>
              <a:rPr lang="en-US" sz="2400" dirty="0"/>
              <a:t>Returns to Vendor</a:t>
            </a:r>
          </a:p>
          <a:p>
            <a:pPr marL="274320">
              <a:spcBef>
                <a:spcPts val="600"/>
              </a:spcBef>
              <a:buFontTx/>
              <a:buNone/>
            </a:pPr>
            <a:endParaRPr lang="en-US" sz="2400" dirty="0"/>
          </a:p>
          <a:p>
            <a:pPr marL="274320">
              <a:spcBef>
                <a:spcPts val="600"/>
              </a:spcBef>
              <a:buFontTx/>
              <a:buNone/>
            </a:pPr>
            <a:endParaRPr lang="en-US" sz="3200" dirty="0"/>
          </a:p>
        </p:txBody>
      </p:sp>
      <p:sp>
        <p:nvSpPr>
          <p:cNvPr id="168963" name="Rectangle 3"/>
          <p:cNvSpPr>
            <a:spLocks noGrp="1" noChangeArrowheads="1"/>
          </p:cNvSpPr>
          <p:nvPr>
            <p:ph type="title"/>
          </p:nvPr>
        </p:nvSpPr>
        <p:spPr>
          <a:xfrm>
            <a:off x="250825" y="478971"/>
            <a:ext cx="8520113" cy="333829"/>
          </a:xfrm>
        </p:spPr>
        <p:txBody>
          <a:bodyPr/>
          <a:lstStyle/>
          <a:p>
            <a:r>
              <a:rPr lang="en-US" dirty="0"/>
              <a:t>Automatic Confirmation</a:t>
            </a:r>
          </a:p>
        </p:txBody>
      </p:sp>
      <p:pic>
        <p:nvPicPr>
          <p:cNvPr id="1026" name="Picture 2"/>
          <p:cNvPicPr>
            <a:picLocks noChangeAspect="1" noChangeArrowheads="1"/>
          </p:cNvPicPr>
          <p:nvPr/>
        </p:nvPicPr>
        <p:blipFill>
          <a:blip r:embed="rId3" cstate="print"/>
          <a:srcRect/>
          <a:stretch>
            <a:fillRect/>
          </a:stretch>
        </p:blipFill>
        <p:spPr bwMode="auto">
          <a:xfrm>
            <a:off x="4450217" y="906102"/>
            <a:ext cx="4458249" cy="5378585"/>
          </a:xfrm>
          <a:prstGeom prst="rect">
            <a:avLst/>
          </a:prstGeom>
          <a:ln w="28575">
            <a:solidFill>
              <a:schemeClr val="accent2"/>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pic>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body" idx="1"/>
          </p:nvPr>
        </p:nvSpPr>
        <p:spPr>
          <a:xfrm>
            <a:off x="493486" y="1146629"/>
            <a:ext cx="7966302" cy="3390447"/>
          </a:xfrm>
        </p:spPr>
        <p:txBody>
          <a:bodyPr/>
          <a:lstStyle/>
          <a:p>
            <a:r>
              <a:rPr lang="en-US" sz="2400" dirty="0"/>
              <a:t>Ship Confirmation:</a:t>
            </a:r>
          </a:p>
          <a:p>
            <a:pPr lvl="1"/>
            <a:r>
              <a:rPr lang="en-US" sz="2400" dirty="0"/>
              <a:t>Manual  </a:t>
            </a:r>
          </a:p>
          <a:p>
            <a:pPr lvl="1"/>
            <a:r>
              <a:rPr lang="en-US" sz="2400" dirty="0"/>
              <a:t>Automatic (Ship Confirmation Parameters)</a:t>
            </a:r>
          </a:p>
          <a:p>
            <a:pPr lvl="1"/>
            <a:r>
              <a:rPr lang="en-US" sz="2400" dirty="0">
                <a:solidFill>
                  <a:srgbClr val="0098DB"/>
                </a:solidFill>
                <a:effectLst>
                  <a:outerShdw blurRad="38100" dist="38100" dir="2700000" algn="tl">
                    <a:srgbClr val="000000">
                      <a:alpha val="43137"/>
                    </a:srgbClr>
                  </a:outerShdw>
                </a:effectLst>
              </a:rPr>
              <a:t>Ship Confirmation Rules</a:t>
            </a:r>
          </a:p>
          <a:p>
            <a:pPr lvl="1"/>
            <a:r>
              <a:rPr lang="en-US" sz="2400" dirty="0"/>
              <a:t>Close Shipment / RF Close</a:t>
            </a:r>
          </a:p>
          <a:p>
            <a:pPr>
              <a:buFontTx/>
              <a:buNone/>
            </a:pPr>
            <a:endParaRPr lang="en-US" sz="2800" dirty="0"/>
          </a:p>
        </p:txBody>
      </p:sp>
      <p:sp>
        <p:nvSpPr>
          <p:cNvPr id="168963" name="Rectangle 3"/>
          <p:cNvSpPr>
            <a:spLocks noGrp="1" noChangeArrowheads="1"/>
          </p:cNvSpPr>
          <p:nvPr>
            <p:ph type="title"/>
          </p:nvPr>
        </p:nvSpPr>
        <p:spPr/>
        <p:txBody>
          <a:bodyPr/>
          <a:lstStyle/>
          <a:p>
            <a:r>
              <a:rPr lang="en-US" dirty="0"/>
              <a:t>Agenda</a:t>
            </a:r>
          </a:p>
        </p:txBody>
      </p:sp>
      <p:grpSp>
        <p:nvGrpSpPr>
          <p:cNvPr id="4" name="Group 9"/>
          <p:cNvGrpSpPr>
            <a:grpSpLocks/>
          </p:cNvGrpSpPr>
          <p:nvPr/>
        </p:nvGrpSpPr>
        <p:grpSpPr bwMode="auto">
          <a:xfrm>
            <a:off x="6865257" y="4355874"/>
            <a:ext cx="1698173" cy="1609497"/>
            <a:chOff x="549" y="2460"/>
            <a:chExt cx="1311" cy="1317"/>
          </a:xfrm>
        </p:grpSpPr>
        <p:sp>
          <p:nvSpPr>
            <p:cNvPr id="5" name="Freeform 8"/>
            <p:cNvSpPr>
              <a:spLocks/>
            </p:cNvSpPr>
            <p:nvPr/>
          </p:nvSpPr>
          <p:spPr bwMode="auto">
            <a:xfrm>
              <a:off x="549" y="2460"/>
              <a:ext cx="1311" cy="1317"/>
            </a:xfrm>
            <a:custGeom>
              <a:avLst/>
              <a:gdLst/>
              <a:ahLst/>
              <a:cxnLst>
                <a:cxn ang="0">
                  <a:pos x="0" y="936"/>
                </a:cxn>
                <a:cxn ang="0">
                  <a:pos x="624" y="1317"/>
                </a:cxn>
                <a:cxn ang="0">
                  <a:pos x="1311" y="1032"/>
                </a:cxn>
                <a:cxn ang="0">
                  <a:pos x="1302" y="153"/>
                </a:cxn>
                <a:cxn ang="0">
                  <a:pos x="672" y="0"/>
                </a:cxn>
                <a:cxn ang="0">
                  <a:pos x="21" y="123"/>
                </a:cxn>
                <a:cxn ang="0">
                  <a:pos x="0" y="936"/>
                </a:cxn>
              </a:cxnLst>
              <a:rect l="0" t="0" r="r" b="b"/>
              <a:pathLst>
                <a:path w="1311" h="1317">
                  <a:moveTo>
                    <a:pt x="0" y="936"/>
                  </a:moveTo>
                  <a:cubicBezTo>
                    <a:pt x="207" y="1064"/>
                    <a:pt x="624" y="1317"/>
                    <a:pt x="624" y="1317"/>
                  </a:cubicBezTo>
                  <a:lnTo>
                    <a:pt x="1311" y="1032"/>
                  </a:lnTo>
                  <a:lnTo>
                    <a:pt x="1302" y="153"/>
                  </a:lnTo>
                  <a:lnTo>
                    <a:pt x="672" y="0"/>
                  </a:lnTo>
                  <a:lnTo>
                    <a:pt x="21" y="123"/>
                  </a:lnTo>
                  <a:lnTo>
                    <a:pt x="0" y="936"/>
                  </a:lnTo>
                  <a:close/>
                </a:path>
              </a:pathLst>
            </a:custGeom>
            <a:solidFill>
              <a:schemeClr val="tx1"/>
            </a:solidFill>
            <a:ln w="9525">
              <a:noFill/>
              <a:round/>
              <a:headEnd/>
              <a:tailEnd/>
            </a:ln>
            <a:effectLst/>
          </p:spPr>
          <p:txBody>
            <a:bodyPr/>
            <a:lstStyle/>
            <a:p>
              <a:endParaRPr lang="en-US"/>
            </a:p>
          </p:txBody>
        </p:sp>
        <p:pic>
          <p:nvPicPr>
            <p:cNvPr id="6" name="Picture 7" descr="j0244783"/>
            <p:cNvPicPr>
              <a:picLocks noChangeAspect="1" noChangeArrowheads="1"/>
            </p:cNvPicPr>
            <p:nvPr/>
          </p:nvPicPr>
          <p:blipFill>
            <a:blip r:embed="rId3" cstate="print"/>
            <a:srcRect/>
            <a:stretch>
              <a:fillRect/>
            </a:stretch>
          </p:blipFill>
          <p:spPr bwMode="auto">
            <a:xfrm>
              <a:off x="576" y="2480"/>
              <a:ext cx="1262" cy="1264"/>
            </a:xfrm>
            <a:prstGeom prst="rect">
              <a:avLst/>
            </a:prstGeom>
            <a:noFill/>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32" name="Rectangle 8"/>
          <p:cNvSpPr>
            <a:spLocks noGrp="1" noChangeArrowheads="1"/>
          </p:cNvSpPr>
          <p:nvPr>
            <p:ph type="title"/>
          </p:nvPr>
        </p:nvSpPr>
        <p:spPr/>
        <p:txBody>
          <a:bodyPr/>
          <a:lstStyle/>
          <a:p>
            <a:r>
              <a:rPr lang="en-US" dirty="0"/>
              <a:t>Ship Confirmation Rules</a:t>
            </a:r>
          </a:p>
        </p:txBody>
      </p:sp>
      <p:sp>
        <p:nvSpPr>
          <p:cNvPr id="77833" name="Rectangle 9"/>
          <p:cNvSpPr>
            <a:spLocks noGrp="1" noChangeArrowheads="1"/>
          </p:cNvSpPr>
          <p:nvPr>
            <p:ph type="body" idx="1"/>
          </p:nvPr>
        </p:nvSpPr>
        <p:spPr>
          <a:xfrm>
            <a:off x="493486" y="1190168"/>
            <a:ext cx="8283802" cy="1799773"/>
          </a:xfrm>
        </p:spPr>
        <p:txBody>
          <a:bodyPr/>
          <a:lstStyle/>
          <a:p>
            <a:r>
              <a:rPr lang="en-US" sz="2400" dirty="0"/>
              <a:t>Confirms groups of orders </a:t>
            </a:r>
          </a:p>
          <a:p>
            <a:r>
              <a:rPr lang="en-US" sz="2400" dirty="0"/>
              <a:t>Set up an ‘event’ which consist of 1 or more rules</a:t>
            </a:r>
          </a:p>
          <a:p>
            <a:r>
              <a:rPr lang="en-US" sz="2400" dirty="0"/>
              <a:t>Rules use fields to define which orders will be updated</a:t>
            </a:r>
          </a:p>
        </p:txBody>
      </p:sp>
      <p:grpSp>
        <p:nvGrpSpPr>
          <p:cNvPr id="2" name="Group 7"/>
          <p:cNvGrpSpPr>
            <a:grpSpLocks/>
          </p:cNvGrpSpPr>
          <p:nvPr/>
        </p:nvGrpSpPr>
        <p:grpSpPr bwMode="auto">
          <a:xfrm>
            <a:off x="6429829" y="3889828"/>
            <a:ext cx="2112509" cy="1952171"/>
            <a:chOff x="2553" y="2106"/>
            <a:chExt cx="1866" cy="1653"/>
          </a:xfrm>
        </p:grpSpPr>
        <p:sp>
          <p:nvSpPr>
            <p:cNvPr id="77830" name="Freeform 6"/>
            <p:cNvSpPr>
              <a:spLocks/>
            </p:cNvSpPr>
            <p:nvPr/>
          </p:nvSpPr>
          <p:spPr bwMode="auto">
            <a:xfrm>
              <a:off x="2553" y="2106"/>
              <a:ext cx="1866" cy="1653"/>
            </a:xfrm>
            <a:custGeom>
              <a:avLst/>
              <a:gdLst/>
              <a:ahLst/>
              <a:cxnLst>
                <a:cxn ang="0">
                  <a:pos x="780" y="1251"/>
                </a:cxn>
                <a:cxn ang="0">
                  <a:pos x="1011" y="1422"/>
                </a:cxn>
                <a:cxn ang="0">
                  <a:pos x="1254" y="1614"/>
                </a:cxn>
                <a:cxn ang="0">
                  <a:pos x="1389" y="1614"/>
                </a:cxn>
                <a:cxn ang="0">
                  <a:pos x="1575" y="1500"/>
                </a:cxn>
                <a:cxn ang="0">
                  <a:pos x="1836" y="1422"/>
                </a:cxn>
                <a:cxn ang="0">
                  <a:pos x="1818" y="1143"/>
                </a:cxn>
                <a:cxn ang="0">
                  <a:pos x="1836" y="921"/>
                </a:cxn>
                <a:cxn ang="0">
                  <a:pos x="1740" y="765"/>
                </a:cxn>
                <a:cxn ang="0">
                  <a:pos x="1404" y="615"/>
                </a:cxn>
                <a:cxn ang="0">
                  <a:pos x="1173" y="462"/>
                </a:cxn>
                <a:cxn ang="0">
                  <a:pos x="1014" y="396"/>
                </a:cxn>
                <a:cxn ang="0">
                  <a:pos x="852" y="465"/>
                </a:cxn>
                <a:cxn ang="0">
                  <a:pos x="831" y="378"/>
                </a:cxn>
                <a:cxn ang="0">
                  <a:pos x="819" y="267"/>
                </a:cxn>
                <a:cxn ang="0">
                  <a:pos x="714" y="219"/>
                </a:cxn>
                <a:cxn ang="0">
                  <a:pos x="630" y="258"/>
                </a:cxn>
                <a:cxn ang="0">
                  <a:pos x="606" y="345"/>
                </a:cxn>
                <a:cxn ang="0">
                  <a:pos x="423" y="225"/>
                </a:cxn>
                <a:cxn ang="0">
                  <a:pos x="168" y="15"/>
                </a:cxn>
                <a:cxn ang="0">
                  <a:pos x="78" y="9"/>
                </a:cxn>
                <a:cxn ang="0">
                  <a:pos x="15" y="78"/>
                </a:cxn>
                <a:cxn ang="0">
                  <a:pos x="3" y="156"/>
                </a:cxn>
                <a:cxn ang="0">
                  <a:pos x="174" y="267"/>
                </a:cxn>
                <a:cxn ang="0">
                  <a:pos x="405" y="465"/>
                </a:cxn>
                <a:cxn ang="0">
                  <a:pos x="471" y="585"/>
                </a:cxn>
                <a:cxn ang="0">
                  <a:pos x="393" y="837"/>
                </a:cxn>
                <a:cxn ang="0">
                  <a:pos x="465" y="1020"/>
                </a:cxn>
                <a:cxn ang="0">
                  <a:pos x="480" y="1221"/>
                </a:cxn>
                <a:cxn ang="0">
                  <a:pos x="444" y="1368"/>
                </a:cxn>
                <a:cxn ang="0">
                  <a:pos x="510" y="1431"/>
                </a:cxn>
                <a:cxn ang="0">
                  <a:pos x="567" y="1425"/>
                </a:cxn>
                <a:cxn ang="0">
                  <a:pos x="684" y="1374"/>
                </a:cxn>
                <a:cxn ang="0">
                  <a:pos x="696" y="1278"/>
                </a:cxn>
                <a:cxn ang="0">
                  <a:pos x="624" y="1302"/>
                </a:cxn>
                <a:cxn ang="0">
                  <a:pos x="672" y="1185"/>
                </a:cxn>
              </a:cxnLst>
              <a:rect l="0" t="0" r="r" b="b"/>
              <a:pathLst>
                <a:path w="1866" h="1653">
                  <a:moveTo>
                    <a:pt x="672" y="1185"/>
                  </a:moveTo>
                  <a:lnTo>
                    <a:pt x="780" y="1251"/>
                  </a:lnTo>
                  <a:lnTo>
                    <a:pt x="846" y="1311"/>
                  </a:lnTo>
                  <a:lnTo>
                    <a:pt x="1011" y="1422"/>
                  </a:lnTo>
                  <a:lnTo>
                    <a:pt x="1188" y="1545"/>
                  </a:lnTo>
                  <a:lnTo>
                    <a:pt x="1254" y="1614"/>
                  </a:lnTo>
                  <a:lnTo>
                    <a:pt x="1308" y="1653"/>
                  </a:lnTo>
                  <a:lnTo>
                    <a:pt x="1389" y="1614"/>
                  </a:lnTo>
                  <a:lnTo>
                    <a:pt x="1506" y="1536"/>
                  </a:lnTo>
                  <a:lnTo>
                    <a:pt x="1575" y="1500"/>
                  </a:lnTo>
                  <a:lnTo>
                    <a:pt x="1698" y="1482"/>
                  </a:lnTo>
                  <a:lnTo>
                    <a:pt x="1836" y="1422"/>
                  </a:lnTo>
                  <a:lnTo>
                    <a:pt x="1839" y="1218"/>
                  </a:lnTo>
                  <a:lnTo>
                    <a:pt x="1818" y="1143"/>
                  </a:lnTo>
                  <a:lnTo>
                    <a:pt x="1827" y="1008"/>
                  </a:lnTo>
                  <a:lnTo>
                    <a:pt x="1836" y="921"/>
                  </a:lnTo>
                  <a:lnTo>
                    <a:pt x="1866" y="825"/>
                  </a:lnTo>
                  <a:lnTo>
                    <a:pt x="1740" y="765"/>
                  </a:lnTo>
                  <a:lnTo>
                    <a:pt x="1551" y="684"/>
                  </a:lnTo>
                  <a:lnTo>
                    <a:pt x="1404" y="615"/>
                  </a:lnTo>
                  <a:lnTo>
                    <a:pt x="1296" y="546"/>
                  </a:lnTo>
                  <a:lnTo>
                    <a:pt x="1173" y="462"/>
                  </a:lnTo>
                  <a:lnTo>
                    <a:pt x="1056" y="372"/>
                  </a:lnTo>
                  <a:lnTo>
                    <a:pt x="1014" y="396"/>
                  </a:lnTo>
                  <a:lnTo>
                    <a:pt x="915" y="444"/>
                  </a:lnTo>
                  <a:lnTo>
                    <a:pt x="852" y="465"/>
                  </a:lnTo>
                  <a:lnTo>
                    <a:pt x="816" y="441"/>
                  </a:lnTo>
                  <a:lnTo>
                    <a:pt x="831" y="378"/>
                  </a:lnTo>
                  <a:lnTo>
                    <a:pt x="837" y="315"/>
                  </a:lnTo>
                  <a:lnTo>
                    <a:pt x="819" y="267"/>
                  </a:lnTo>
                  <a:lnTo>
                    <a:pt x="768" y="225"/>
                  </a:lnTo>
                  <a:lnTo>
                    <a:pt x="714" y="219"/>
                  </a:lnTo>
                  <a:lnTo>
                    <a:pt x="666" y="228"/>
                  </a:lnTo>
                  <a:lnTo>
                    <a:pt x="630" y="258"/>
                  </a:lnTo>
                  <a:lnTo>
                    <a:pt x="612" y="306"/>
                  </a:lnTo>
                  <a:lnTo>
                    <a:pt x="606" y="345"/>
                  </a:lnTo>
                  <a:lnTo>
                    <a:pt x="603" y="399"/>
                  </a:lnTo>
                  <a:lnTo>
                    <a:pt x="423" y="225"/>
                  </a:lnTo>
                  <a:lnTo>
                    <a:pt x="309" y="126"/>
                  </a:lnTo>
                  <a:lnTo>
                    <a:pt x="168" y="15"/>
                  </a:lnTo>
                  <a:lnTo>
                    <a:pt x="120" y="0"/>
                  </a:lnTo>
                  <a:lnTo>
                    <a:pt x="78" y="9"/>
                  </a:lnTo>
                  <a:lnTo>
                    <a:pt x="36" y="45"/>
                  </a:lnTo>
                  <a:lnTo>
                    <a:pt x="15" y="78"/>
                  </a:lnTo>
                  <a:lnTo>
                    <a:pt x="0" y="129"/>
                  </a:lnTo>
                  <a:lnTo>
                    <a:pt x="3" y="156"/>
                  </a:lnTo>
                  <a:lnTo>
                    <a:pt x="21" y="198"/>
                  </a:lnTo>
                  <a:lnTo>
                    <a:pt x="174" y="267"/>
                  </a:lnTo>
                  <a:lnTo>
                    <a:pt x="300" y="360"/>
                  </a:lnTo>
                  <a:lnTo>
                    <a:pt x="405" y="465"/>
                  </a:lnTo>
                  <a:lnTo>
                    <a:pt x="513" y="549"/>
                  </a:lnTo>
                  <a:lnTo>
                    <a:pt x="471" y="585"/>
                  </a:lnTo>
                  <a:lnTo>
                    <a:pt x="423" y="696"/>
                  </a:lnTo>
                  <a:lnTo>
                    <a:pt x="393" y="837"/>
                  </a:lnTo>
                  <a:lnTo>
                    <a:pt x="408" y="891"/>
                  </a:lnTo>
                  <a:lnTo>
                    <a:pt x="465" y="1020"/>
                  </a:lnTo>
                  <a:lnTo>
                    <a:pt x="510" y="1155"/>
                  </a:lnTo>
                  <a:lnTo>
                    <a:pt x="480" y="1221"/>
                  </a:lnTo>
                  <a:lnTo>
                    <a:pt x="438" y="1314"/>
                  </a:lnTo>
                  <a:lnTo>
                    <a:pt x="444" y="1368"/>
                  </a:lnTo>
                  <a:lnTo>
                    <a:pt x="465" y="1434"/>
                  </a:lnTo>
                  <a:lnTo>
                    <a:pt x="510" y="1431"/>
                  </a:lnTo>
                  <a:lnTo>
                    <a:pt x="543" y="1401"/>
                  </a:lnTo>
                  <a:lnTo>
                    <a:pt x="567" y="1425"/>
                  </a:lnTo>
                  <a:lnTo>
                    <a:pt x="612" y="1425"/>
                  </a:lnTo>
                  <a:lnTo>
                    <a:pt x="684" y="1374"/>
                  </a:lnTo>
                  <a:lnTo>
                    <a:pt x="774" y="1338"/>
                  </a:lnTo>
                  <a:lnTo>
                    <a:pt x="696" y="1278"/>
                  </a:lnTo>
                  <a:lnTo>
                    <a:pt x="654" y="1278"/>
                  </a:lnTo>
                  <a:lnTo>
                    <a:pt x="624" y="1302"/>
                  </a:lnTo>
                  <a:lnTo>
                    <a:pt x="648" y="1245"/>
                  </a:lnTo>
                  <a:lnTo>
                    <a:pt x="672" y="1185"/>
                  </a:lnTo>
                  <a:close/>
                </a:path>
              </a:pathLst>
            </a:custGeom>
            <a:solidFill>
              <a:schemeClr val="tx1"/>
            </a:solidFill>
            <a:ln w="9525">
              <a:noFill/>
              <a:round/>
              <a:headEnd/>
              <a:tailEnd/>
            </a:ln>
            <a:effectLst/>
            <a:scene3d>
              <a:camera prst="legacyObliqueBottomLeft"/>
              <a:lightRig rig="legacyFlat3" dir="t"/>
            </a:scene3d>
            <a:sp3d extrusionH="430200" prstMaterial="legacyMatte">
              <a:bevelT w="13500" h="13500" prst="angle"/>
              <a:bevelB w="13500" h="13500" prst="angle"/>
              <a:extrusionClr>
                <a:schemeClr val="tx1"/>
              </a:extrusionClr>
            </a:sp3d>
          </p:spPr>
          <p:txBody>
            <a:bodyPr>
              <a:flatTx/>
            </a:bodyPr>
            <a:lstStyle/>
            <a:p>
              <a:endParaRPr lang="en-US"/>
            </a:p>
          </p:txBody>
        </p:sp>
        <p:pic>
          <p:nvPicPr>
            <p:cNvPr id="77829" name="Picture 5" descr="j0078803"/>
            <p:cNvPicPr>
              <a:picLocks noChangeAspect="1" noChangeArrowheads="1"/>
            </p:cNvPicPr>
            <p:nvPr/>
          </p:nvPicPr>
          <p:blipFill>
            <a:blip r:embed="rId3" cstate="print"/>
            <a:srcRect/>
            <a:stretch>
              <a:fillRect/>
            </a:stretch>
          </p:blipFill>
          <p:spPr bwMode="auto">
            <a:xfrm>
              <a:off x="2565" y="2122"/>
              <a:ext cx="1837" cy="1616"/>
            </a:xfrm>
            <a:prstGeom prst="rect">
              <a:avLst/>
            </a:prstGeom>
            <a:noFill/>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3"/>
          <p:cNvSpPr>
            <a:spLocks noGrp="1" noChangeArrowheads="1"/>
          </p:cNvSpPr>
          <p:nvPr>
            <p:ph type="title"/>
          </p:nvPr>
        </p:nvSpPr>
        <p:spPr/>
        <p:txBody>
          <a:bodyPr/>
          <a:lstStyle/>
          <a:p>
            <a:r>
              <a:rPr lang="en-US" dirty="0"/>
              <a:t>Ship Confirm Rules</a:t>
            </a:r>
          </a:p>
        </p:txBody>
      </p:sp>
      <p:pic>
        <p:nvPicPr>
          <p:cNvPr id="2051" name="Picture 3"/>
          <p:cNvPicPr>
            <a:picLocks noChangeAspect="1" noChangeArrowheads="1"/>
          </p:cNvPicPr>
          <p:nvPr/>
        </p:nvPicPr>
        <p:blipFill>
          <a:blip r:embed="rId3" cstate="print"/>
          <a:srcRect/>
          <a:stretch>
            <a:fillRect/>
          </a:stretch>
        </p:blipFill>
        <p:spPr bwMode="auto">
          <a:xfrm>
            <a:off x="0" y="1432163"/>
            <a:ext cx="9144000" cy="4009785"/>
          </a:xfrm>
          <a:prstGeom prst="rect">
            <a:avLst/>
          </a:prstGeom>
          <a:ln>
            <a:solidFill>
              <a:schemeClr val="accent2"/>
            </a:solidFill>
            <a:headEnd/>
            <a:tailEnd/>
          </a:ln>
        </p:spPr>
        <p:style>
          <a:lnRef idx="2">
            <a:schemeClr val="dk1"/>
          </a:lnRef>
          <a:fillRef idx="1">
            <a:schemeClr val="lt1"/>
          </a:fillRef>
          <a:effectRef idx="0">
            <a:schemeClr val="dk1"/>
          </a:effectRef>
          <a:fontRef idx="minor">
            <a:schemeClr val="dk1"/>
          </a:fontRef>
        </p:style>
      </p:pic>
      <p:sp>
        <p:nvSpPr>
          <p:cNvPr id="6" name="Rectangle 5"/>
          <p:cNvSpPr>
            <a:spLocks noChangeArrowheads="1"/>
          </p:cNvSpPr>
          <p:nvPr/>
        </p:nvSpPr>
        <p:spPr bwMode="auto">
          <a:xfrm>
            <a:off x="7620000" y="5080011"/>
            <a:ext cx="899886" cy="420904"/>
          </a:xfrm>
          <a:prstGeom prst="rect">
            <a:avLst/>
          </a:prstGeom>
          <a:noFill/>
          <a:ln w="38100" algn="ctr">
            <a:solidFill>
              <a:srgbClr val="FF0000"/>
            </a:solidFill>
            <a:round/>
            <a:headEnd/>
            <a:tailEnd/>
          </a:ln>
        </p:spPr>
        <p:txBody>
          <a:bodyPr/>
          <a:lstStyle/>
          <a:p>
            <a:pPr eaLnBrk="0" hangingPunct="0"/>
            <a:endParaRPr lang="en-US"/>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body" idx="1"/>
          </p:nvPr>
        </p:nvSpPr>
        <p:spPr>
          <a:xfrm>
            <a:off x="493486" y="1320800"/>
            <a:ext cx="7966302" cy="3216275"/>
          </a:xfrm>
        </p:spPr>
        <p:txBody>
          <a:bodyPr/>
          <a:lstStyle/>
          <a:p>
            <a:r>
              <a:rPr lang="en-US" sz="2400" dirty="0"/>
              <a:t>Ship Confirmation:</a:t>
            </a:r>
          </a:p>
          <a:p>
            <a:pPr lvl="1"/>
            <a:r>
              <a:rPr lang="en-US" sz="2400" dirty="0"/>
              <a:t>Manual  </a:t>
            </a:r>
          </a:p>
          <a:p>
            <a:pPr lvl="1"/>
            <a:r>
              <a:rPr lang="en-US" sz="2400" dirty="0"/>
              <a:t>Automatic (Ship Confirmation Parameters)</a:t>
            </a:r>
          </a:p>
          <a:p>
            <a:pPr lvl="1"/>
            <a:r>
              <a:rPr lang="en-US" sz="2400" dirty="0"/>
              <a:t>Ship Confirmation Rules</a:t>
            </a:r>
          </a:p>
          <a:p>
            <a:pPr lvl="1"/>
            <a:r>
              <a:rPr lang="en-US" sz="2400" dirty="0">
                <a:solidFill>
                  <a:srgbClr val="0098DB"/>
                </a:solidFill>
                <a:effectLst>
                  <a:outerShdw blurRad="38100" dist="38100" dir="2700000" algn="tl">
                    <a:srgbClr val="000000">
                      <a:alpha val="43137"/>
                    </a:srgbClr>
                  </a:outerShdw>
                </a:effectLst>
              </a:rPr>
              <a:t>Close Shipment / RF Close</a:t>
            </a:r>
            <a:endParaRPr lang="en-US" sz="2800" dirty="0"/>
          </a:p>
        </p:txBody>
      </p:sp>
      <p:sp>
        <p:nvSpPr>
          <p:cNvPr id="168963" name="Rectangle 3"/>
          <p:cNvSpPr>
            <a:spLocks noGrp="1" noChangeArrowheads="1"/>
          </p:cNvSpPr>
          <p:nvPr>
            <p:ph type="title"/>
          </p:nvPr>
        </p:nvSpPr>
        <p:spPr/>
        <p:txBody>
          <a:bodyPr/>
          <a:lstStyle/>
          <a:p>
            <a:r>
              <a:rPr lang="en-US" dirty="0"/>
              <a:t>Agenda</a:t>
            </a:r>
          </a:p>
        </p:txBody>
      </p:sp>
      <p:grpSp>
        <p:nvGrpSpPr>
          <p:cNvPr id="10" name="Group 9"/>
          <p:cNvGrpSpPr>
            <a:grpSpLocks/>
          </p:cNvGrpSpPr>
          <p:nvPr/>
        </p:nvGrpSpPr>
        <p:grpSpPr bwMode="auto">
          <a:xfrm>
            <a:off x="6814456" y="4435703"/>
            <a:ext cx="1698173" cy="1609497"/>
            <a:chOff x="549" y="2460"/>
            <a:chExt cx="1311" cy="1317"/>
          </a:xfrm>
        </p:grpSpPr>
        <p:sp>
          <p:nvSpPr>
            <p:cNvPr id="11" name="Freeform 8"/>
            <p:cNvSpPr>
              <a:spLocks/>
            </p:cNvSpPr>
            <p:nvPr/>
          </p:nvSpPr>
          <p:spPr bwMode="auto">
            <a:xfrm>
              <a:off x="549" y="2460"/>
              <a:ext cx="1311" cy="1317"/>
            </a:xfrm>
            <a:custGeom>
              <a:avLst/>
              <a:gdLst/>
              <a:ahLst/>
              <a:cxnLst>
                <a:cxn ang="0">
                  <a:pos x="0" y="936"/>
                </a:cxn>
                <a:cxn ang="0">
                  <a:pos x="624" y="1317"/>
                </a:cxn>
                <a:cxn ang="0">
                  <a:pos x="1311" y="1032"/>
                </a:cxn>
                <a:cxn ang="0">
                  <a:pos x="1302" y="153"/>
                </a:cxn>
                <a:cxn ang="0">
                  <a:pos x="672" y="0"/>
                </a:cxn>
                <a:cxn ang="0">
                  <a:pos x="21" y="123"/>
                </a:cxn>
                <a:cxn ang="0">
                  <a:pos x="0" y="936"/>
                </a:cxn>
              </a:cxnLst>
              <a:rect l="0" t="0" r="r" b="b"/>
              <a:pathLst>
                <a:path w="1311" h="1317">
                  <a:moveTo>
                    <a:pt x="0" y="936"/>
                  </a:moveTo>
                  <a:cubicBezTo>
                    <a:pt x="207" y="1064"/>
                    <a:pt x="624" y="1317"/>
                    <a:pt x="624" y="1317"/>
                  </a:cubicBezTo>
                  <a:lnTo>
                    <a:pt x="1311" y="1032"/>
                  </a:lnTo>
                  <a:lnTo>
                    <a:pt x="1302" y="153"/>
                  </a:lnTo>
                  <a:lnTo>
                    <a:pt x="672" y="0"/>
                  </a:lnTo>
                  <a:lnTo>
                    <a:pt x="21" y="123"/>
                  </a:lnTo>
                  <a:lnTo>
                    <a:pt x="0" y="936"/>
                  </a:lnTo>
                  <a:close/>
                </a:path>
              </a:pathLst>
            </a:custGeom>
            <a:solidFill>
              <a:schemeClr val="tx1"/>
            </a:solidFill>
            <a:ln w="9525">
              <a:noFill/>
              <a:round/>
              <a:headEnd/>
              <a:tailEnd/>
            </a:ln>
            <a:effectLst/>
          </p:spPr>
          <p:txBody>
            <a:bodyPr/>
            <a:lstStyle/>
            <a:p>
              <a:endParaRPr lang="en-US"/>
            </a:p>
          </p:txBody>
        </p:sp>
        <p:pic>
          <p:nvPicPr>
            <p:cNvPr id="12" name="Picture 7" descr="j0244783"/>
            <p:cNvPicPr>
              <a:picLocks noChangeAspect="1" noChangeArrowheads="1"/>
            </p:cNvPicPr>
            <p:nvPr/>
          </p:nvPicPr>
          <p:blipFill>
            <a:blip r:embed="rId3" cstate="print"/>
            <a:srcRect/>
            <a:stretch>
              <a:fillRect/>
            </a:stretch>
          </p:blipFill>
          <p:spPr bwMode="auto">
            <a:xfrm>
              <a:off x="576" y="2480"/>
              <a:ext cx="1262" cy="1264"/>
            </a:xfrm>
            <a:prstGeom prst="rect">
              <a:avLst/>
            </a:prstGeom>
            <a:noFill/>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0"/>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0"/>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203200" y="2937775"/>
            <a:ext cx="8679543" cy="3001819"/>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164866" name="Rectangle 2"/>
          <p:cNvSpPr>
            <a:spLocks noGrp="1" noChangeArrowheads="1"/>
          </p:cNvSpPr>
          <p:nvPr>
            <p:ph type="title"/>
          </p:nvPr>
        </p:nvSpPr>
        <p:spPr/>
        <p:txBody>
          <a:bodyPr/>
          <a:lstStyle/>
          <a:p>
            <a:r>
              <a:rPr lang="en-US" dirty="0"/>
              <a:t>Close Shipment</a:t>
            </a:r>
          </a:p>
        </p:txBody>
      </p:sp>
      <p:sp>
        <p:nvSpPr>
          <p:cNvPr id="164867" name="Rectangle 3"/>
          <p:cNvSpPr>
            <a:spLocks noGrp="1" noChangeArrowheads="1"/>
          </p:cNvSpPr>
          <p:nvPr>
            <p:ph type="body" idx="1"/>
          </p:nvPr>
        </p:nvSpPr>
        <p:spPr>
          <a:xfrm>
            <a:off x="493486" y="1277253"/>
            <a:ext cx="7790089" cy="1393371"/>
          </a:xfrm>
        </p:spPr>
        <p:txBody>
          <a:bodyPr/>
          <a:lstStyle/>
          <a:p>
            <a:r>
              <a:rPr lang="en-US" sz="2400" dirty="0"/>
              <a:t>Shipment Inquiry</a:t>
            </a:r>
          </a:p>
          <a:p>
            <a:r>
              <a:rPr lang="en-US" sz="2400" dirty="0"/>
              <a:t>Select Shipment  </a:t>
            </a:r>
          </a:p>
          <a:p>
            <a:r>
              <a:rPr lang="en-US" sz="2400" dirty="0"/>
              <a:t>Choose ‘Close Shipment’  as an Action</a:t>
            </a:r>
          </a:p>
        </p:txBody>
      </p:sp>
      <p:pic>
        <p:nvPicPr>
          <p:cNvPr id="6148" name="Picture 4"/>
          <p:cNvPicPr>
            <a:picLocks noChangeAspect="1" noChangeArrowheads="1"/>
          </p:cNvPicPr>
          <p:nvPr/>
        </p:nvPicPr>
        <p:blipFill>
          <a:blip r:embed="rId4" cstate="print"/>
          <a:srcRect/>
          <a:stretch>
            <a:fillRect/>
          </a:stretch>
        </p:blipFill>
        <p:spPr bwMode="auto">
          <a:xfrm>
            <a:off x="1499735" y="2987442"/>
            <a:ext cx="1983695" cy="3495675"/>
          </a:xfrm>
          <a:prstGeom prst="rect">
            <a:avLst/>
          </a:prstGeom>
          <a:noFill/>
          <a:ln w="9525">
            <a:noFill/>
            <a:miter lim="800000"/>
            <a:headEnd/>
            <a:tailEnd/>
          </a:ln>
        </p:spPr>
      </p:pic>
      <p:sp>
        <p:nvSpPr>
          <p:cNvPr id="7" name="Rectangle 5"/>
          <p:cNvSpPr>
            <a:spLocks noChangeArrowheads="1"/>
          </p:cNvSpPr>
          <p:nvPr/>
        </p:nvSpPr>
        <p:spPr bwMode="auto">
          <a:xfrm flipV="1">
            <a:off x="1524000" y="4165592"/>
            <a:ext cx="1930400" cy="246743"/>
          </a:xfrm>
          <a:prstGeom prst="rect">
            <a:avLst/>
          </a:prstGeom>
          <a:noFill/>
          <a:ln w="38100" algn="ctr">
            <a:solidFill>
              <a:srgbClr val="FF0000"/>
            </a:solidFill>
            <a:round/>
            <a:headEnd/>
            <a:tailEnd/>
          </a:ln>
        </p:spPr>
        <p:txBody>
          <a:bodyPr/>
          <a:lstStyle/>
          <a:p>
            <a:pPr eaLnBrk="0" hangingPunct="0"/>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dissolve">
                                      <p:cBhvr>
                                        <p:cTn id="7" dur="500"/>
                                        <p:tgtEl>
                                          <p:spTgt spid="614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bwMode="auto">
          <a:xfrm flipV="1">
            <a:off x="790414" y="4393769"/>
            <a:ext cx="7718155" cy="30997"/>
          </a:xfrm>
          <a:prstGeom prst="line">
            <a:avLst/>
          </a:prstGeom>
          <a:noFill/>
          <a:ln w="12700" cap="flat" cmpd="sng" algn="ctr">
            <a:solidFill>
              <a:srgbClr val="95A33F"/>
            </a:solidFill>
            <a:prstDash val="solid"/>
            <a:round/>
            <a:headEnd type="none" w="med" len="med"/>
            <a:tailEnd type="none" w="med" len="med"/>
          </a:ln>
          <a:effectLst/>
        </p:spPr>
      </p:cxnSp>
      <p:sp>
        <p:nvSpPr>
          <p:cNvPr id="5" name="Title 2"/>
          <p:cNvSpPr txBox="1">
            <a:spLocks/>
          </p:cNvSpPr>
          <p:nvPr/>
        </p:nvSpPr>
        <p:spPr bwMode="auto">
          <a:xfrm>
            <a:off x="722313" y="4406900"/>
            <a:ext cx="7772400" cy="1362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200" b="1">
                <a:solidFill>
                  <a:schemeClr val="accent2"/>
                </a:solidFill>
                <a:latin typeface="+mj-lt"/>
                <a:ea typeface="+mj-ea"/>
                <a:cs typeface="+mj-cs"/>
              </a:defRPr>
            </a:lvl1pPr>
            <a:lvl2pPr algn="l" rtl="0" eaLnBrk="1" fontAlgn="base" hangingPunct="1">
              <a:spcBef>
                <a:spcPct val="0"/>
              </a:spcBef>
              <a:spcAft>
                <a:spcPct val="0"/>
              </a:spcAft>
              <a:defRPr sz="2200">
                <a:solidFill>
                  <a:srgbClr val="9FA617"/>
                </a:solidFill>
                <a:latin typeface="Arial" charset="0"/>
              </a:defRPr>
            </a:lvl2pPr>
            <a:lvl3pPr algn="l" rtl="0" eaLnBrk="1" fontAlgn="base" hangingPunct="1">
              <a:spcBef>
                <a:spcPct val="0"/>
              </a:spcBef>
              <a:spcAft>
                <a:spcPct val="0"/>
              </a:spcAft>
              <a:defRPr sz="2200">
                <a:solidFill>
                  <a:srgbClr val="9FA617"/>
                </a:solidFill>
                <a:latin typeface="Arial" charset="0"/>
              </a:defRPr>
            </a:lvl3pPr>
            <a:lvl4pPr algn="l" rtl="0" eaLnBrk="1" fontAlgn="base" hangingPunct="1">
              <a:spcBef>
                <a:spcPct val="0"/>
              </a:spcBef>
              <a:spcAft>
                <a:spcPct val="0"/>
              </a:spcAft>
              <a:defRPr sz="2200">
                <a:solidFill>
                  <a:srgbClr val="9FA617"/>
                </a:solidFill>
                <a:latin typeface="Arial" charset="0"/>
              </a:defRPr>
            </a:lvl4pPr>
            <a:lvl5pPr algn="l" rtl="0" eaLnBrk="1" fontAlgn="base" hangingPunct="1">
              <a:spcBef>
                <a:spcPct val="0"/>
              </a:spcBef>
              <a:spcAft>
                <a:spcPct val="0"/>
              </a:spcAft>
              <a:defRPr sz="2200">
                <a:solidFill>
                  <a:srgbClr val="9FA617"/>
                </a:solidFill>
                <a:latin typeface="Arial" charset="0"/>
              </a:defRPr>
            </a:lvl5pPr>
            <a:lvl6pPr marL="457200" algn="r" rtl="0" eaLnBrk="1" fontAlgn="base" hangingPunct="1">
              <a:spcBef>
                <a:spcPct val="0"/>
              </a:spcBef>
              <a:spcAft>
                <a:spcPct val="0"/>
              </a:spcAft>
              <a:defRPr sz="2200">
                <a:solidFill>
                  <a:schemeClr val="bg1"/>
                </a:solidFill>
                <a:latin typeface="Arial" charset="0"/>
              </a:defRPr>
            </a:lvl6pPr>
            <a:lvl7pPr marL="914400" algn="r" rtl="0" eaLnBrk="1" fontAlgn="base" hangingPunct="1">
              <a:spcBef>
                <a:spcPct val="0"/>
              </a:spcBef>
              <a:spcAft>
                <a:spcPct val="0"/>
              </a:spcAft>
              <a:defRPr sz="2200">
                <a:solidFill>
                  <a:schemeClr val="bg1"/>
                </a:solidFill>
                <a:latin typeface="Arial" charset="0"/>
              </a:defRPr>
            </a:lvl7pPr>
            <a:lvl8pPr marL="1371600" algn="r" rtl="0" eaLnBrk="1" fontAlgn="base" hangingPunct="1">
              <a:spcBef>
                <a:spcPct val="0"/>
              </a:spcBef>
              <a:spcAft>
                <a:spcPct val="0"/>
              </a:spcAft>
              <a:defRPr sz="2200">
                <a:solidFill>
                  <a:schemeClr val="bg1"/>
                </a:solidFill>
                <a:latin typeface="Arial" charset="0"/>
              </a:defRPr>
            </a:lvl8pPr>
            <a:lvl9pPr marL="1828800" algn="r" rtl="0" eaLnBrk="1" fontAlgn="base" hangingPunct="1">
              <a:spcBef>
                <a:spcPct val="0"/>
              </a:spcBef>
              <a:spcAft>
                <a:spcPct val="0"/>
              </a:spcAft>
              <a:defRPr sz="2200">
                <a:solidFill>
                  <a:schemeClr val="bg1"/>
                </a:solidFill>
                <a:latin typeface="Arial" charset="0"/>
              </a:defRPr>
            </a:lvl9pPr>
          </a:lstStyle>
          <a:p>
            <a:r>
              <a:rPr lang="en-US" kern="0" dirty="0"/>
              <a:t>Task Initiation </a:t>
            </a:r>
          </a:p>
        </p:txBody>
      </p:sp>
    </p:spTree>
    <p:extLst>
      <p:ext uri="{BB962C8B-B14F-4D97-AF65-F5344CB8AC3E}">
        <p14:creationId xmlns:p14="http://schemas.microsoft.com/office/powerpoint/2010/main" val="86019678"/>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72" name="Rectangle 16"/>
          <p:cNvSpPr>
            <a:spLocks noGrp="1" noChangeArrowheads="1"/>
          </p:cNvSpPr>
          <p:nvPr>
            <p:ph type="title"/>
          </p:nvPr>
        </p:nvSpPr>
        <p:spPr>
          <a:xfrm>
            <a:off x="138400" y="453833"/>
            <a:ext cx="8520113" cy="437182"/>
          </a:xfrm>
        </p:spPr>
        <p:txBody>
          <a:bodyPr/>
          <a:lstStyle/>
          <a:p>
            <a:r>
              <a:rPr lang="en-US" dirty="0">
                <a:latin typeface="Century Gothic" charset="0"/>
              </a:rPr>
              <a:t>Task Execution</a:t>
            </a:r>
          </a:p>
        </p:txBody>
      </p:sp>
      <p:sp>
        <p:nvSpPr>
          <p:cNvPr id="5" name="Rectangle 17"/>
          <p:cNvSpPr>
            <a:spLocks noChangeArrowheads="1"/>
          </p:cNvSpPr>
          <p:nvPr/>
        </p:nvSpPr>
        <p:spPr bwMode="gray">
          <a:xfrm>
            <a:off x="3046251" y="1347122"/>
            <a:ext cx="543721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34950" algn="l" eaLnBrk="0" hangingPunct="0">
              <a:spcBef>
                <a:spcPct val="50000"/>
              </a:spcBef>
              <a:buFont typeface="Wingdings" charset="0"/>
              <a:buNone/>
            </a:pPr>
            <a:r>
              <a:rPr lang="en-US" sz="2200" dirty="0">
                <a:solidFill>
                  <a:schemeClr val="accent2"/>
                </a:solidFill>
              </a:rPr>
              <a:t>The user is displayed one or multiple tasks (based on the user profile), their priority and work area.   The associate enters the task number to complete.</a:t>
            </a:r>
          </a:p>
        </p:txBody>
      </p:sp>
      <p:sp>
        <p:nvSpPr>
          <p:cNvPr id="6" name="Rectangle 16"/>
          <p:cNvSpPr txBox="1">
            <a:spLocks noChangeArrowheads="1"/>
          </p:cNvSpPr>
          <p:nvPr/>
        </p:nvSpPr>
        <p:spPr bwMode="auto">
          <a:xfrm>
            <a:off x="270315" y="1026137"/>
            <a:ext cx="2812680" cy="4371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200" b="1">
                <a:solidFill>
                  <a:schemeClr val="accent2"/>
                </a:solidFill>
                <a:latin typeface="+mj-lt"/>
                <a:ea typeface="+mj-ea"/>
                <a:cs typeface="+mj-cs"/>
              </a:defRPr>
            </a:lvl1pPr>
            <a:lvl2pPr algn="l" rtl="0" eaLnBrk="1" fontAlgn="base" hangingPunct="1">
              <a:spcBef>
                <a:spcPct val="0"/>
              </a:spcBef>
              <a:spcAft>
                <a:spcPct val="0"/>
              </a:spcAft>
              <a:defRPr sz="2200">
                <a:solidFill>
                  <a:srgbClr val="9FA617"/>
                </a:solidFill>
                <a:latin typeface="Arial" charset="0"/>
              </a:defRPr>
            </a:lvl2pPr>
            <a:lvl3pPr algn="l" rtl="0" eaLnBrk="1" fontAlgn="base" hangingPunct="1">
              <a:spcBef>
                <a:spcPct val="0"/>
              </a:spcBef>
              <a:spcAft>
                <a:spcPct val="0"/>
              </a:spcAft>
              <a:defRPr sz="2200">
                <a:solidFill>
                  <a:srgbClr val="9FA617"/>
                </a:solidFill>
                <a:latin typeface="Arial" charset="0"/>
              </a:defRPr>
            </a:lvl3pPr>
            <a:lvl4pPr algn="l" rtl="0" eaLnBrk="1" fontAlgn="base" hangingPunct="1">
              <a:spcBef>
                <a:spcPct val="0"/>
              </a:spcBef>
              <a:spcAft>
                <a:spcPct val="0"/>
              </a:spcAft>
              <a:defRPr sz="2200">
                <a:solidFill>
                  <a:srgbClr val="9FA617"/>
                </a:solidFill>
                <a:latin typeface="Arial" charset="0"/>
              </a:defRPr>
            </a:lvl4pPr>
            <a:lvl5pPr algn="l" rtl="0" eaLnBrk="1" fontAlgn="base" hangingPunct="1">
              <a:spcBef>
                <a:spcPct val="0"/>
              </a:spcBef>
              <a:spcAft>
                <a:spcPct val="0"/>
              </a:spcAft>
              <a:defRPr sz="2200">
                <a:solidFill>
                  <a:srgbClr val="9FA617"/>
                </a:solidFill>
                <a:latin typeface="Arial" charset="0"/>
              </a:defRPr>
            </a:lvl5pPr>
            <a:lvl6pPr marL="457200" algn="r" rtl="0" eaLnBrk="1" fontAlgn="base" hangingPunct="1">
              <a:spcBef>
                <a:spcPct val="0"/>
              </a:spcBef>
              <a:spcAft>
                <a:spcPct val="0"/>
              </a:spcAft>
              <a:defRPr sz="2200">
                <a:solidFill>
                  <a:schemeClr val="bg1"/>
                </a:solidFill>
                <a:latin typeface="Arial" charset="0"/>
              </a:defRPr>
            </a:lvl6pPr>
            <a:lvl7pPr marL="914400" algn="r" rtl="0" eaLnBrk="1" fontAlgn="base" hangingPunct="1">
              <a:spcBef>
                <a:spcPct val="0"/>
              </a:spcBef>
              <a:spcAft>
                <a:spcPct val="0"/>
              </a:spcAft>
              <a:defRPr sz="2200">
                <a:solidFill>
                  <a:schemeClr val="bg1"/>
                </a:solidFill>
                <a:latin typeface="Arial" charset="0"/>
              </a:defRPr>
            </a:lvl7pPr>
            <a:lvl8pPr marL="1371600" algn="r" rtl="0" eaLnBrk="1" fontAlgn="base" hangingPunct="1">
              <a:spcBef>
                <a:spcPct val="0"/>
              </a:spcBef>
              <a:spcAft>
                <a:spcPct val="0"/>
              </a:spcAft>
              <a:defRPr sz="2200">
                <a:solidFill>
                  <a:schemeClr val="bg1"/>
                </a:solidFill>
                <a:latin typeface="Arial" charset="0"/>
              </a:defRPr>
            </a:lvl8pPr>
            <a:lvl9pPr marL="1828800" algn="r" rtl="0" eaLnBrk="1" fontAlgn="base" hangingPunct="1">
              <a:spcBef>
                <a:spcPct val="0"/>
              </a:spcBef>
              <a:spcAft>
                <a:spcPct val="0"/>
              </a:spcAft>
              <a:defRPr sz="2200">
                <a:solidFill>
                  <a:schemeClr val="bg1"/>
                </a:solidFill>
                <a:latin typeface="Arial" charset="0"/>
              </a:defRPr>
            </a:lvl9pPr>
          </a:lstStyle>
          <a:p>
            <a:r>
              <a:rPr lang="en-US" dirty="0">
                <a:latin typeface="Century Gothic" charset="0"/>
              </a:rPr>
              <a:t>System Determined</a:t>
            </a:r>
          </a:p>
        </p:txBody>
      </p:sp>
      <p:sp>
        <p:nvSpPr>
          <p:cNvPr id="7" name="Rectangle 17"/>
          <p:cNvSpPr>
            <a:spLocks noChangeArrowheads="1"/>
          </p:cNvSpPr>
          <p:nvPr/>
        </p:nvSpPr>
        <p:spPr bwMode="gray">
          <a:xfrm>
            <a:off x="3137195" y="4326190"/>
            <a:ext cx="5437210" cy="121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34950" algn="l" eaLnBrk="0" hangingPunct="0">
              <a:spcBef>
                <a:spcPct val="50000"/>
              </a:spcBef>
              <a:buFont typeface="Wingdings" charset="0"/>
              <a:buNone/>
            </a:pPr>
            <a:r>
              <a:rPr lang="en-US" sz="2200" dirty="0">
                <a:solidFill>
                  <a:schemeClr val="accent2"/>
                </a:solidFill>
              </a:rPr>
              <a:t>The user can enter either the Task Number or the LPN number to find the associated task. </a:t>
            </a:r>
          </a:p>
        </p:txBody>
      </p:sp>
      <p:sp>
        <p:nvSpPr>
          <p:cNvPr id="8" name="Rectangle 16"/>
          <p:cNvSpPr txBox="1">
            <a:spLocks noChangeArrowheads="1"/>
          </p:cNvSpPr>
          <p:nvPr/>
        </p:nvSpPr>
        <p:spPr bwMode="auto">
          <a:xfrm>
            <a:off x="361261" y="3636510"/>
            <a:ext cx="2730740" cy="4371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200" b="1">
                <a:solidFill>
                  <a:schemeClr val="accent2"/>
                </a:solidFill>
                <a:latin typeface="+mj-lt"/>
                <a:ea typeface="+mj-ea"/>
                <a:cs typeface="+mj-cs"/>
              </a:defRPr>
            </a:lvl1pPr>
            <a:lvl2pPr algn="l" rtl="0" eaLnBrk="1" fontAlgn="base" hangingPunct="1">
              <a:spcBef>
                <a:spcPct val="0"/>
              </a:spcBef>
              <a:spcAft>
                <a:spcPct val="0"/>
              </a:spcAft>
              <a:defRPr sz="2200">
                <a:solidFill>
                  <a:srgbClr val="9FA617"/>
                </a:solidFill>
                <a:latin typeface="Arial" charset="0"/>
              </a:defRPr>
            </a:lvl2pPr>
            <a:lvl3pPr algn="l" rtl="0" eaLnBrk="1" fontAlgn="base" hangingPunct="1">
              <a:spcBef>
                <a:spcPct val="0"/>
              </a:spcBef>
              <a:spcAft>
                <a:spcPct val="0"/>
              </a:spcAft>
              <a:defRPr sz="2200">
                <a:solidFill>
                  <a:srgbClr val="9FA617"/>
                </a:solidFill>
                <a:latin typeface="Arial" charset="0"/>
              </a:defRPr>
            </a:lvl3pPr>
            <a:lvl4pPr algn="l" rtl="0" eaLnBrk="1" fontAlgn="base" hangingPunct="1">
              <a:spcBef>
                <a:spcPct val="0"/>
              </a:spcBef>
              <a:spcAft>
                <a:spcPct val="0"/>
              </a:spcAft>
              <a:defRPr sz="2200">
                <a:solidFill>
                  <a:srgbClr val="9FA617"/>
                </a:solidFill>
                <a:latin typeface="Arial" charset="0"/>
              </a:defRPr>
            </a:lvl4pPr>
            <a:lvl5pPr algn="l" rtl="0" eaLnBrk="1" fontAlgn="base" hangingPunct="1">
              <a:spcBef>
                <a:spcPct val="0"/>
              </a:spcBef>
              <a:spcAft>
                <a:spcPct val="0"/>
              </a:spcAft>
              <a:defRPr sz="2200">
                <a:solidFill>
                  <a:srgbClr val="9FA617"/>
                </a:solidFill>
                <a:latin typeface="Arial" charset="0"/>
              </a:defRPr>
            </a:lvl5pPr>
            <a:lvl6pPr marL="457200" algn="r" rtl="0" eaLnBrk="1" fontAlgn="base" hangingPunct="1">
              <a:spcBef>
                <a:spcPct val="0"/>
              </a:spcBef>
              <a:spcAft>
                <a:spcPct val="0"/>
              </a:spcAft>
              <a:defRPr sz="2200">
                <a:solidFill>
                  <a:schemeClr val="bg1"/>
                </a:solidFill>
                <a:latin typeface="Arial" charset="0"/>
              </a:defRPr>
            </a:lvl6pPr>
            <a:lvl7pPr marL="914400" algn="r" rtl="0" eaLnBrk="1" fontAlgn="base" hangingPunct="1">
              <a:spcBef>
                <a:spcPct val="0"/>
              </a:spcBef>
              <a:spcAft>
                <a:spcPct val="0"/>
              </a:spcAft>
              <a:defRPr sz="2200">
                <a:solidFill>
                  <a:schemeClr val="bg1"/>
                </a:solidFill>
                <a:latin typeface="Arial" charset="0"/>
              </a:defRPr>
            </a:lvl7pPr>
            <a:lvl8pPr marL="1371600" algn="r" rtl="0" eaLnBrk="1" fontAlgn="base" hangingPunct="1">
              <a:spcBef>
                <a:spcPct val="0"/>
              </a:spcBef>
              <a:spcAft>
                <a:spcPct val="0"/>
              </a:spcAft>
              <a:defRPr sz="2200">
                <a:solidFill>
                  <a:schemeClr val="bg1"/>
                </a:solidFill>
                <a:latin typeface="Arial" charset="0"/>
              </a:defRPr>
            </a:lvl8pPr>
            <a:lvl9pPr marL="1828800" algn="r" rtl="0" eaLnBrk="1" fontAlgn="base" hangingPunct="1">
              <a:spcBef>
                <a:spcPct val="0"/>
              </a:spcBef>
              <a:spcAft>
                <a:spcPct val="0"/>
              </a:spcAft>
              <a:defRPr sz="2200">
                <a:solidFill>
                  <a:schemeClr val="bg1"/>
                </a:solidFill>
                <a:latin typeface="Arial" charset="0"/>
              </a:defRPr>
            </a:lvl9pPr>
          </a:lstStyle>
          <a:p>
            <a:r>
              <a:rPr lang="en-US" dirty="0">
                <a:latin typeface="Century Gothic" charset="0"/>
              </a:rPr>
              <a:t>User Determined</a:t>
            </a:r>
          </a:p>
        </p:txBody>
      </p:sp>
      <p:sp>
        <p:nvSpPr>
          <p:cNvPr id="9" name="Text Box 16414"/>
          <p:cNvSpPr txBox="1"/>
          <p:nvPr/>
        </p:nvSpPr>
        <p:spPr>
          <a:xfrm>
            <a:off x="549881" y="1576070"/>
            <a:ext cx="2055495" cy="1754960"/>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effectLst/>
                <a:latin typeface="Courier New"/>
                <a:ea typeface="Calibri"/>
                <a:cs typeface="Times New Roman"/>
              </a:rPr>
              <a:t>Select Task</a:t>
            </a:r>
            <a:endParaRPr lang="en-US" sz="1100" dirty="0">
              <a:effectLst/>
              <a:ea typeface="Calibri"/>
              <a:cs typeface="Times New Roman"/>
            </a:endParaRPr>
          </a:p>
          <a:p>
            <a:pPr marL="0" marR="0" algn="l">
              <a:lnSpc>
                <a:spcPct val="115000"/>
              </a:lnSpc>
              <a:spcBef>
                <a:spcPts val="0"/>
              </a:spcBef>
              <a:spcAft>
                <a:spcPts val="0"/>
              </a:spcAft>
            </a:pPr>
            <a:r>
              <a:rPr lang="en-US" sz="1100" dirty="0">
                <a:solidFill>
                  <a:srgbClr val="FFFFFF"/>
                </a:solidFill>
                <a:effectLst/>
                <a:latin typeface="Courier New"/>
                <a:ea typeface="Calibri"/>
                <a:cs typeface="Times New Roman"/>
              </a:rPr>
              <a:t>  Task        </a:t>
            </a:r>
            <a:r>
              <a:rPr lang="en-US" sz="1100" dirty="0" err="1">
                <a:solidFill>
                  <a:srgbClr val="FFFFFF"/>
                </a:solidFill>
                <a:effectLst/>
                <a:latin typeface="Courier New"/>
                <a:ea typeface="Calibri"/>
                <a:cs typeface="Times New Roman"/>
              </a:rPr>
              <a:t>Pr</a:t>
            </a:r>
            <a:r>
              <a:rPr lang="en-US" sz="1100" dirty="0">
                <a:solidFill>
                  <a:srgbClr val="FFFFFF"/>
                </a:solidFill>
                <a:effectLst/>
                <a:latin typeface="Courier New"/>
                <a:ea typeface="Calibri"/>
                <a:cs typeface="Times New Roman"/>
              </a:rPr>
              <a:t> Area</a:t>
            </a:r>
            <a:endParaRPr lang="en-US" sz="1100" dirty="0">
              <a:effectLst/>
              <a:ea typeface="Calibri"/>
              <a:cs typeface="Times New Roman"/>
            </a:endParaRPr>
          </a:p>
          <a:p>
            <a:pPr marL="0" marR="0" algn="l">
              <a:lnSpc>
                <a:spcPct val="115000"/>
              </a:lnSpc>
              <a:spcBef>
                <a:spcPts val="0"/>
              </a:spcBef>
              <a:spcAft>
                <a:spcPts val="0"/>
              </a:spcAft>
            </a:pPr>
            <a:r>
              <a:rPr lang="en-US" sz="1100" dirty="0">
                <a:solidFill>
                  <a:srgbClr val="FFFFFF"/>
                </a:solidFill>
                <a:effectLst/>
                <a:latin typeface="Courier New"/>
                <a:ea typeface="Calibri"/>
                <a:cs typeface="Times New Roman"/>
              </a:rPr>
              <a:t>1 00TRF00121  40 Photo</a:t>
            </a:r>
            <a:endParaRPr lang="en-US" sz="1100" dirty="0">
              <a:effectLst/>
              <a:ea typeface="Calibri"/>
              <a:cs typeface="Times New Roman"/>
            </a:endParaRPr>
          </a:p>
          <a:p>
            <a:pPr marL="0" marR="0" algn="l">
              <a:lnSpc>
                <a:spcPct val="115000"/>
              </a:lnSpc>
              <a:spcBef>
                <a:spcPts val="0"/>
              </a:spcBef>
              <a:spcAft>
                <a:spcPts val="0"/>
              </a:spcAft>
            </a:pPr>
            <a:r>
              <a:rPr lang="en-US" sz="1100" dirty="0">
                <a:solidFill>
                  <a:srgbClr val="FFFFFF"/>
                </a:solidFill>
                <a:effectLst/>
                <a:latin typeface="Courier New"/>
                <a:ea typeface="Calibri"/>
                <a:cs typeface="Times New Roman"/>
              </a:rPr>
              <a:t>2 00TRF00122  40 Photo</a:t>
            </a:r>
            <a:endParaRPr lang="en-US" sz="1100" dirty="0">
              <a:effectLst/>
              <a:ea typeface="Calibri"/>
              <a:cs typeface="Times New Roman"/>
            </a:endParaRPr>
          </a:p>
          <a:p>
            <a:pPr marL="0" marR="0" algn="l">
              <a:lnSpc>
                <a:spcPct val="115000"/>
              </a:lnSpc>
              <a:spcBef>
                <a:spcPts val="0"/>
              </a:spcBef>
              <a:spcAft>
                <a:spcPts val="0"/>
              </a:spcAft>
            </a:pPr>
            <a:r>
              <a:rPr lang="en-US" sz="1100" dirty="0">
                <a:solidFill>
                  <a:srgbClr val="FFFFFF"/>
                </a:solidFill>
                <a:effectLst/>
                <a:latin typeface="Courier New"/>
                <a:ea typeface="Calibri"/>
                <a:cs typeface="Times New Roman"/>
              </a:rPr>
              <a:t>3 00TRF00123  40 Photo</a:t>
            </a:r>
            <a:endParaRPr lang="en-US" sz="1100" dirty="0">
              <a:effectLst/>
              <a:ea typeface="Calibri"/>
              <a:cs typeface="Times New Roman"/>
            </a:endParaRPr>
          </a:p>
          <a:p>
            <a:pPr marL="0" marR="0" algn="l">
              <a:lnSpc>
                <a:spcPct val="115000"/>
              </a:lnSpc>
              <a:spcBef>
                <a:spcPts val="0"/>
              </a:spcBef>
              <a:spcAft>
                <a:spcPts val="0"/>
              </a:spcAft>
            </a:pPr>
            <a:r>
              <a:rPr lang="en-US" sz="1100" dirty="0">
                <a:solidFill>
                  <a:srgbClr val="FFFFFF"/>
                </a:solidFill>
                <a:effectLst/>
                <a:latin typeface="Courier New"/>
                <a:ea typeface="Calibri"/>
                <a:cs typeface="Times New Roman"/>
              </a:rPr>
              <a:t>4 00TRF00124  40 Photo</a:t>
            </a:r>
            <a:endParaRPr lang="en-US" sz="1100" dirty="0">
              <a:effectLst/>
              <a:ea typeface="Calibri"/>
              <a:cs typeface="Times New Roman"/>
            </a:endParaRPr>
          </a:p>
          <a:p>
            <a:pPr marL="0" marR="0" algn="l">
              <a:lnSpc>
                <a:spcPct val="115000"/>
              </a:lnSpc>
              <a:spcBef>
                <a:spcPts val="0"/>
              </a:spcBef>
              <a:spcAft>
                <a:spcPts val="0"/>
              </a:spcAft>
            </a:pPr>
            <a:r>
              <a:rPr lang="en-US" sz="1100" dirty="0">
                <a:solidFill>
                  <a:srgbClr val="FFFFFF"/>
                </a:solidFill>
                <a:effectLst/>
                <a:latin typeface="Courier New"/>
                <a:ea typeface="Calibri"/>
                <a:cs typeface="Times New Roman"/>
              </a:rPr>
              <a:t>S=&gt; __</a:t>
            </a:r>
          </a:p>
          <a:p>
            <a:pPr marL="0" marR="0" algn="l">
              <a:lnSpc>
                <a:spcPct val="115000"/>
              </a:lnSpc>
              <a:spcBef>
                <a:spcPts val="0"/>
              </a:spcBef>
              <a:spcAft>
                <a:spcPts val="0"/>
              </a:spcAft>
            </a:pPr>
            <a:endParaRPr lang="en-US" sz="1100" dirty="0">
              <a:effectLst/>
              <a:ea typeface="Calibri"/>
              <a:cs typeface="Times New Roman"/>
            </a:endParaRPr>
          </a:p>
        </p:txBody>
      </p:sp>
      <p:sp>
        <p:nvSpPr>
          <p:cNvPr id="10" name="Text Box 16425"/>
          <p:cNvSpPr txBox="1"/>
          <p:nvPr/>
        </p:nvSpPr>
        <p:spPr>
          <a:xfrm>
            <a:off x="549880" y="4138930"/>
            <a:ext cx="2055495" cy="1633220"/>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a:solidFill>
                  <a:srgbClr val="FFFFFF"/>
                </a:solidFill>
                <a:effectLst/>
                <a:latin typeface="Courier New"/>
                <a:ea typeface="Calibri"/>
                <a:cs typeface="Times New Roman"/>
              </a:rPr>
              <a:t>TASK#:________</a:t>
            </a:r>
            <a:endParaRPr lang="en-US" sz="1100">
              <a:effectLst/>
              <a:ea typeface="Calibri"/>
              <a:cs typeface="Times New Roman"/>
            </a:endParaRPr>
          </a:p>
          <a:p>
            <a:pPr marL="0" marR="0" algn="l">
              <a:lnSpc>
                <a:spcPct val="115000"/>
              </a:lnSpc>
              <a:spcBef>
                <a:spcPts val="0"/>
              </a:spcBef>
              <a:spcAft>
                <a:spcPts val="0"/>
              </a:spcAft>
            </a:pPr>
            <a:r>
              <a:rPr lang="en-US" sz="1100">
                <a:solidFill>
                  <a:srgbClr val="FFFFFF"/>
                </a:solidFill>
                <a:effectLst/>
                <a:latin typeface="Courier New"/>
                <a:ea typeface="Calibri"/>
                <a:cs typeface="Times New Roman"/>
              </a:rPr>
              <a:t>LPN:</a:t>
            </a:r>
            <a:endParaRPr lang="en-US" sz="1100">
              <a:effectLst/>
              <a:ea typeface="Calibri"/>
              <a:cs typeface="Times New Roman"/>
            </a:endParaRPr>
          </a:p>
          <a:p>
            <a:pPr marL="0" marR="0" algn="l">
              <a:lnSpc>
                <a:spcPct val="115000"/>
              </a:lnSpc>
              <a:spcBef>
                <a:spcPts val="0"/>
              </a:spcBef>
              <a:spcAft>
                <a:spcPts val="0"/>
              </a:spcAft>
            </a:pPr>
            <a:r>
              <a:rPr lang="en-US" sz="1100">
                <a:solidFill>
                  <a:srgbClr val="FFFFFF"/>
                </a:solidFill>
                <a:effectLst/>
                <a:latin typeface="Courier New"/>
                <a:ea typeface="Calibri"/>
                <a:cs typeface="Times New Roman"/>
              </a:rPr>
              <a:t>_____________________</a:t>
            </a:r>
            <a:endParaRPr lang="en-US" sz="1100">
              <a:effectLst/>
              <a:ea typeface="Calibri"/>
              <a:cs typeface="Times New Roman"/>
            </a:endParaRPr>
          </a:p>
        </p:txBody>
      </p:sp>
    </p:spTree>
    <p:extLst>
      <p:ext uri="{BB962C8B-B14F-4D97-AF65-F5344CB8AC3E}">
        <p14:creationId xmlns:p14="http://schemas.microsoft.com/office/powerpoint/2010/main" val="33106553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sz="3200" dirty="0"/>
              <a:t>Wave Overview</a:t>
            </a:r>
          </a:p>
        </p:txBody>
      </p:sp>
      <p:sp>
        <p:nvSpPr>
          <p:cNvPr id="374787" name="Rectangle 3"/>
          <p:cNvSpPr>
            <a:spLocks noGrp="1" noChangeArrowheads="1"/>
          </p:cNvSpPr>
          <p:nvPr>
            <p:ph type="body" idx="1"/>
          </p:nvPr>
        </p:nvSpPr>
        <p:spPr>
          <a:xfrm>
            <a:off x="472967" y="1016001"/>
            <a:ext cx="8245364" cy="508000"/>
          </a:xfrm>
        </p:spPr>
        <p:txBody>
          <a:bodyPr/>
          <a:lstStyle/>
          <a:p>
            <a:pPr>
              <a:buNone/>
            </a:pPr>
            <a:r>
              <a:rPr lang="en-US" sz="2800" dirty="0"/>
              <a:t>Wave Types:</a:t>
            </a:r>
          </a:p>
        </p:txBody>
      </p:sp>
      <p:grpSp>
        <p:nvGrpSpPr>
          <p:cNvPr id="2" name="Group 11"/>
          <p:cNvGrpSpPr/>
          <p:nvPr/>
        </p:nvGrpSpPr>
        <p:grpSpPr>
          <a:xfrm>
            <a:off x="827315" y="2119086"/>
            <a:ext cx="1800541" cy="1335314"/>
            <a:chOff x="2133600" y="3193143"/>
            <a:chExt cx="1451429" cy="1076406"/>
          </a:xfrm>
          <a:effectLst>
            <a:outerShdw blurRad="76200" dir="13500000" sy="23000" kx="1200000" algn="br" rotWithShape="0">
              <a:prstClr val="black">
                <a:alpha val="20000"/>
              </a:prstClr>
            </a:outerShdw>
          </a:effectLst>
        </p:grpSpPr>
        <p:sp>
          <p:nvSpPr>
            <p:cNvPr id="11" name="Cube 10"/>
            <p:cNvSpPr/>
            <p:nvPr/>
          </p:nvSpPr>
          <p:spPr bwMode="auto">
            <a:xfrm>
              <a:off x="2133600" y="3193143"/>
              <a:ext cx="1451429" cy="1059543"/>
            </a:xfrm>
            <a:prstGeom prst="cub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pic>
          <p:nvPicPr>
            <p:cNvPr id="1030" name="Picture 6" descr="C:\Documents and Settings\rfont\Local Settings\Temporary Internet Files\Content.IE5\A2AGXE3T\MPj04230510000[1].jpg"/>
            <p:cNvPicPr>
              <a:picLocks noChangeAspect="1" noChangeArrowheads="1"/>
            </p:cNvPicPr>
            <p:nvPr/>
          </p:nvPicPr>
          <p:blipFill>
            <a:blip r:embed="rId2" cstate="print"/>
            <a:srcRect/>
            <a:stretch>
              <a:fillRect/>
            </a:stretch>
          </p:blipFill>
          <p:spPr bwMode="auto">
            <a:xfrm>
              <a:off x="2133600" y="3487569"/>
              <a:ext cx="1190171" cy="781980"/>
            </a:xfrm>
            <a:prstGeom prst="rect">
              <a:avLst/>
            </a:prstGeom>
            <a:noFill/>
            <a:ln>
              <a:noFill/>
            </a:ln>
          </p:spPr>
        </p:pic>
      </p:grpSp>
      <p:grpSp>
        <p:nvGrpSpPr>
          <p:cNvPr id="3" name="Group 13"/>
          <p:cNvGrpSpPr/>
          <p:nvPr/>
        </p:nvGrpSpPr>
        <p:grpSpPr>
          <a:xfrm>
            <a:off x="6059730" y="3505196"/>
            <a:ext cx="1451429" cy="1059543"/>
            <a:chOff x="5319486" y="3069771"/>
            <a:chExt cx="1451429" cy="1059543"/>
          </a:xfrm>
          <a:solidFill>
            <a:schemeClr val="bg2">
              <a:lumMod val="40000"/>
              <a:lumOff val="60000"/>
            </a:schemeClr>
          </a:solidFill>
          <a:effectLst>
            <a:outerShdw blurRad="76200" dir="13500000" sy="23000" kx="1200000" algn="br" rotWithShape="0">
              <a:prstClr val="black">
                <a:alpha val="20000"/>
              </a:prstClr>
            </a:outerShdw>
          </a:effectLst>
        </p:grpSpPr>
        <p:sp>
          <p:nvSpPr>
            <p:cNvPr id="13" name="Cube 12"/>
            <p:cNvSpPr/>
            <p:nvPr/>
          </p:nvSpPr>
          <p:spPr bwMode="auto">
            <a:xfrm>
              <a:off x="5319486" y="3069771"/>
              <a:ext cx="1451429" cy="1059543"/>
            </a:xfrm>
            <a:prstGeom prst="cub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pic>
          <p:nvPicPr>
            <p:cNvPr id="1032" name="Picture 8" descr="C:\Documents and Settings\rfont\Local Settings\Temporary Internet Files\Content.IE5\1NMNSG75\MPj04230520000[1].jpg"/>
            <p:cNvPicPr>
              <a:picLocks noChangeAspect="1" noChangeArrowheads="1"/>
            </p:cNvPicPr>
            <p:nvPr/>
          </p:nvPicPr>
          <p:blipFill>
            <a:blip r:embed="rId3" cstate="print"/>
            <a:srcRect/>
            <a:stretch>
              <a:fillRect/>
            </a:stretch>
          </p:blipFill>
          <p:spPr bwMode="auto">
            <a:xfrm>
              <a:off x="5341258" y="3360736"/>
              <a:ext cx="1161142" cy="765628"/>
            </a:xfrm>
            <a:prstGeom prst="rect">
              <a:avLst/>
            </a:prstGeom>
            <a:grpFill/>
          </p:spPr>
        </p:pic>
      </p:grpSp>
      <p:grpSp>
        <p:nvGrpSpPr>
          <p:cNvPr id="4" name="Group 14"/>
          <p:cNvGrpSpPr/>
          <p:nvPr/>
        </p:nvGrpSpPr>
        <p:grpSpPr>
          <a:xfrm>
            <a:off x="4564759" y="2960910"/>
            <a:ext cx="1451429" cy="1059543"/>
            <a:chOff x="5319486" y="3069771"/>
            <a:chExt cx="1451429" cy="1059543"/>
          </a:xfrm>
          <a:solidFill>
            <a:schemeClr val="bg2">
              <a:lumMod val="75000"/>
            </a:schemeClr>
          </a:solidFill>
          <a:effectLst>
            <a:outerShdw blurRad="76200" dir="13500000" sy="23000" kx="1200000" algn="br" rotWithShape="0">
              <a:prstClr val="black">
                <a:alpha val="20000"/>
              </a:prstClr>
            </a:outerShdw>
          </a:effectLst>
        </p:grpSpPr>
        <p:sp>
          <p:nvSpPr>
            <p:cNvPr id="16" name="Cube 15"/>
            <p:cNvSpPr/>
            <p:nvPr/>
          </p:nvSpPr>
          <p:spPr bwMode="auto">
            <a:xfrm>
              <a:off x="5319486" y="3069771"/>
              <a:ext cx="1451429" cy="1059543"/>
            </a:xfrm>
            <a:prstGeom prst="cub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pic>
          <p:nvPicPr>
            <p:cNvPr id="17" name="Picture 8" descr="C:\Documents and Settings\rfont\Local Settings\Temporary Internet Files\Content.IE5\1NMNSG75\MPj04230520000[1].jpg"/>
            <p:cNvPicPr>
              <a:picLocks noChangeAspect="1" noChangeArrowheads="1"/>
            </p:cNvPicPr>
            <p:nvPr/>
          </p:nvPicPr>
          <p:blipFill>
            <a:blip r:embed="rId3" cstate="print"/>
            <a:srcRect/>
            <a:stretch>
              <a:fillRect/>
            </a:stretch>
          </p:blipFill>
          <p:spPr bwMode="auto">
            <a:xfrm>
              <a:off x="5341258" y="3360736"/>
              <a:ext cx="1161142" cy="765628"/>
            </a:xfrm>
            <a:prstGeom prst="rect">
              <a:avLst/>
            </a:prstGeom>
            <a:grpFill/>
          </p:spPr>
        </p:pic>
      </p:grpSp>
      <p:grpSp>
        <p:nvGrpSpPr>
          <p:cNvPr id="5" name="Group 17"/>
          <p:cNvGrpSpPr/>
          <p:nvPr/>
        </p:nvGrpSpPr>
        <p:grpSpPr>
          <a:xfrm>
            <a:off x="3069787" y="2416625"/>
            <a:ext cx="1451429" cy="1059543"/>
            <a:chOff x="5319486" y="3069771"/>
            <a:chExt cx="1451429" cy="1059543"/>
          </a:xfrm>
          <a:solidFill>
            <a:schemeClr val="bg2">
              <a:lumMod val="50000"/>
            </a:schemeClr>
          </a:solidFill>
          <a:effectLst>
            <a:outerShdw blurRad="76200" dir="13500000" sy="23000" kx="1200000" algn="br" rotWithShape="0">
              <a:prstClr val="black">
                <a:alpha val="20000"/>
              </a:prstClr>
            </a:outerShdw>
          </a:effectLst>
        </p:grpSpPr>
        <p:sp>
          <p:nvSpPr>
            <p:cNvPr id="19" name="Cube 18"/>
            <p:cNvSpPr/>
            <p:nvPr/>
          </p:nvSpPr>
          <p:spPr bwMode="auto">
            <a:xfrm>
              <a:off x="5319486" y="3069771"/>
              <a:ext cx="1451429" cy="1059543"/>
            </a:xfrm>
            <a:prstGeom prst="cub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pic>
          <p:nvPicPr>
            <p:cNvPr id="20" name="Picture 8" descr="C:\Documents and Settings\rfont\Local Settings\Temporary Internet Files\Content.IE5\1NMNSG75\MPj04230520000[1].jpg"/>
            <p:cNvPicPr>
              <a:picLocks noChangeAspect="1" noChangeArrowheads="1"/>
            </p:cNvPicPr>
            <p:nvPr/>
          </p:nvPicPr>
          <p:blipFill>
            <a:blip r:embed="rId3" cstate="print"/>
            <a:srcRect/>
            <a:stretch>
              <a:fillRect/>
            </a:stretch>
          </p:blipFill>
          <p:spPr bwMode="auto">
            <a:xfrm>
              <a:off x="5341258" y="3360736"/>
              <a:ext cx="1161142" cy="765628"/>
            </a:xfrm>
            <a:prstGeom prst="rect">
              <a:avLst/>
            </a:prstGeom>
            <a:grpFill/>
          </p:spPr>
        </p:pic>
      </p:grpSp>
      <p:sp>
        <p:nvSpPr>
          <p:cNvPr id="21" name="TextBox 20"/>
          <p:cNvSpPr txBox="1"/>
          <p:nvPr/>
        </p:nvSpPr>
        <p:spPr>
          <a:xfrm>
            <a:off x="3323771" y="2046514"/>
            <a:ext cx="1915886" cy="369332"/>
          </a:xfrm>
          <a:prstGeom prst="rect">
            <a:avLst/>
          </a:prstGeom>
          <a:noFill/>
        </p:spPr>
        <p:txBody>
          <a:bodyPr wrap="square" rtlCol="0">
            <a:spAutoFit/>
          </a:bodyPr>
          <a:lstStyle/>
          <a:p>
            <a:r>
              <a:rPr lang="en-US" sz="1800" dirty="0">
                <a:latin typeface="+mn-lt"/>
              </a:rPr>
              <a:t>Pack Wave</a:t>
            </a:r>
          </a:p>
        </p:txBody>
      </p:sp>
      <p:sp>
        <p:nvSpPr>
          <p:cNvPr id="22" name="TextBox 21"/>
          <p:cNvSpPr txBox="1"/>
          <p:nvPr/>
        </p:nvSpPr>
        <p:spPr>
          <a:xfrm>
            <a:off x="4818743" y="2576280"/>
            <a:ext cx="2416628" cy="369332"/>
          </a:xfrm>
          <a:prstGeom prst="rect">
            <a:avLst/>
          </a:prstGeom>
          <a:noFill/>
        </p:spPr>
        <p:txBody>
          <a:bodyPr wrap="square" rtlCol="0">
            <a:spAutoFit/>
          </a:bodyPr>
          <a:lstStyle/>
          <a:p>
            <a:r>
              <a:rPr lang="en-US" sz="1800" dirty="0">
                <a:latin typeface="+mn-lt"/>
              </a:rPr>
              <a:t>Replenishment Wave</a:t>
            </a:r>
          </a:p>
        </p:txBody>
      </p:sp>
      <p:sp>
        <p:nvSpPr>
          <p:cNvPr id="23" name="TextBox 22"/>
          <p:cNvSpPr txBox="1"/>
          <p:nvPr/>
        </p:nvSpPr>
        <p:spPr>
          <a:xfrm>
            <a:off x="6306454" y="3127826"/>
            <a:ext cx="2329543" cy="369332"/>
          </a:xfrm>
          <a:prstGeom prst="rect">
            <a:avLst/>
          </a:prstGeom>
          <a:noFill/>
        </p:spPr>
        <p:txBody>
          <a:bodyPr wrap="square" rtlCol="0">
            <a:spAutoFit/>
          </a:bodyPr>
          <a:lstStyle/>
          <a:p>
            <a:r>
              <a:rPr lang="en-US" sz="1800" dirty="0">
                <a:latin typeface="+mn-lt"/>
              </a:rPr>
              <a:t>Preview Wave</a:t>
            </a:r>
          </a:p>
        </p:txBody>
      </p:sp>
      <p:sp>
        <p:nvSpPr>
          <p:cNvPr id="24" name="TextBox 23"/>
          <p:cNvSpPr txBox="1"/>
          <p:nvPr/>
        </p:nvSpPr>
        <p:spPr>
          <a:xfrm>
            <a:off x="776514" y="3534228"/>
            <a:ext cx="1603829" cy="830997"/>
          </a:xfrm>
          <a:prstGeom prst="rect">
            <a:avLst/>
          </a:prstGeom>
          <a:noFill/>
        </p:spPr>
        <p:txBody>
          <a:bodyPr wrap="square" rtlCol="0">
            <a:spAutoFit/>
          </a:bodyPr>
          <a:lstStyle/>
          <a:p>
            <a:pPr algn="ctr"/>
            <a:r>
              <a:rPr lang="en-US" dirty="0">
                <a:latin typeface="+mn-lt"/>
              </a:rPr>
              <a:t>Ship Wave</a:t>
            </a:r>
          </a:p>
        </p:txBody>
      </p:sp>
      <p:cxnSp>
        <p:nvCxnSpPr>
          <p:cNvPr id="26" name="Straight Connector 25"/>
          <p:cNvCxnSpPr>
            <a:endCxn id="31" idx="1"/>
          </p:cNvCxnSpPr>
          <p:nvPr/>
        </p:nvCxnSpPr>
        <p:spPr bwMode="auto">
          <a:xfrm flipV="1">
            <a:off x="3265714" y="1799598"/>
            <a:ext cx="2169886" cy="21789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rot="16200000" flipV="1">
            <a:off x="7424059" y="2677884"/>
            <a:ext cx="1001490" cy="23223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1" name="TextBox 30"/>
          <p:cNvSpPr txBox="1"/>
          <p:nvPr/>
        </p:nvSpPr>
        <p:spPr>
          <a:xfrm>
            <a:off x="5435600" y="1291766"/>
            <a:ext cx="2416628" cy="1015663"/>
          </a:xfrm>
          <a:prstGeom prst="rect">
            <a:avLst/>
          </a:prstGeom>
          <a:solidFill>
            <a:schemeClr val="bg2">
              <a:lumMod val="20000"/>
              <a:lumOff val="80000"/>
            </a:schemeClr>
          </a:solidFill>
          <a:ln>
            <a:noFill/>
          </a:ln>
        </p:spPr>
        <p:txBody>
          <a:bodyPr wrap="square" rtlCol="0">
            <a:spAutoFit/>
          </a:bodyPr>
          <a:lstStyle/>
          <a:p>
            <a:r>
              <a:rPr lang="en-US" sz="2000" dirty="0">
                <a:latin typeface="+mn-lt"/>
              </a:rPr>
              <a:t>Other Wave Types discussed later in this section</a:t>
            </a:r>
          </a:p>
        </p:txBody>
      </p:sp>
      <p:sp>
        <p:nvSpPr>
          <p:cNvPr id="36" name="TextBox 35"/>
          <p:cNvSpPr txBox="1"/>
          <p:nvPr/>
        </p:nvSpPr>
        <p:spPr>
          <a:xfrm>
            <a:off x="2278743" y="4717142"/>
            <a:ext cx="4034971" cy="1569660"/>
          </a:xfrm>
          <a:prstGeom prst="rect">
            <a:avLst/>
          </a:prstGeom>
          <a:solidFill>
            <a:schemeClr val="accent1">
              <a:lumMod val="20000"/>
              <a:lumOff val="80000"/>
            </a:schemeClr>
          </a:solidFill>
        </p:spPr>
        <p:txBody>
          <a:bodyPr wrap="square" rtlCol="0">
            <a:spAutoFit/>
          </a:bodyPr>
          <a:lstStyle/>
          <a:p>
            <a:r>
              <a:rPr lang="en-US" dirty="0">
                <a:latin typeface="+mn-lt"/>
              </a:rPr>
              <a:t>The “standard” Wave Type</a:t>
            </a:r>
          </a:p>
          <a:p>
            <a:r>
              <a:rPr lang="en-US" b="1" i="1" dirty="0">
                <a:latin typeface="+mn-lt"/>
              </a:rPr>
              <a:t>Purpose: </a:t>
            </a:r>
          </a:p>
          <a:p>
            <a:pPr marL="174625" indent="-174625">
              <a:buFont typeface="Arial" pitchFamily="34" charset="0"/>
              <a:buChar char="•"/>
            </a:pPr>
            <a:r>
              <a:rPr lang="en-US" dirty="0">
                <a:latin typeface="+mn-lt"/>
              </a:rPr>
              <a:t>Ship goods</a:t>
            </a:r>
          </a:p>
          <a:p>
            <a:pPr marL="174625" indent="-174625">
              <a:buFont typeface="Arial" pitchFamily="34" charset="0"/>
              <a:buChar char="•"/>
            </a:pPr>
            <a:r>
              <a:rPr lang="en-US" dirty="0">
                <a:latin typeface="+mn-lt"/>
              </a:rPr>
              <a:t>Receive payment</a:t>
            </a:r>
          </a:p>
        </p:txBody>
      </p:sp>
      <p:cxnSp>
        <p:nvCxnSpPr>
          <p:cNvPr id="40" name="Shape 39"/>
          <p:cNvCxnSpPr>
            <a:stCxn id="24" idx="2"/>
            <a:endCxn id="36" idx="1"/>
          </p:cNvCxnSpPr>
          <p:nvPr/>
        </p:nvCxnSpPr>
        <p:spPr bwMode="auto">
          <a:xfrm rot="16200000" flipH="1">
            <a:off x="1360213" y="4583441"/>
            <a:ext cx="1136747" cy="700314"/>
          </a:xfrm>
          <a:prstGeom prst="bentConnector2">
            <a:avLst/>
          </a:prstGeom>
          <a:solidFill>
            <a:schemeClr val="accent1"/>
          </a:solidFill>
          <a:ln w="38100" cap="flat" cmpd="sng" algn="ctr">
            <a:solidFill>
              <a:schemeClr val="tx1"/>
            </a:solidFill>
            <a:prstDash val="solid"/>
            <a:round/>
            <a:headEnd type="none" w="med" len="med"/>
            <a:tailEnd type="arrow"/>
          </a:ln>
          <a:effectLst/>
        </p:spPr>
      </p:cxn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Make Pick Cart </a:t>
            </a:r>
          </a:p>
        </p:txBody>
      </p:sp>
      <p:sp>
        <p:nvSpPr>
          <p:cNvPr id="8" name="Rectangle 7"/>
          <p:cNvSpPr/>
          <p:nvPr/>
        </p:nvSpPr>
        <p:spPr>
          <a:xfrm>
            <a:off x="2868246" y="1473053"/>
            <a:ext cx="3520194" cy="923330"/>
          </a:xfrm>
          <a:prstGeom prst="rect">
            <a:avLst/>
          </a:prstGeom>
        </p:spPr>
        <p:txBody>
          <a:bodyPr wrap="square">
            <a:spAutoFit/>
          </a:bodyPr>
          <a:lstStyle/>
          <a:p>
            <a:pPr algn="l"/>
            <a:r>
              <a:rPr lang="en-US" dirty="0">
                <a:solidFill>
                  <a:schemeClr val="tx1"/>
                </a:solidFill>
              </a:rPr>
              <a:t>WM prompts for the pick cart number and user enters the pick cart number </a:t>
            </a:r>
          </a:p>
        </p:txBody>
      </p:sp>
      <p:sp>
        <p:nvSpPr>
          <p:cNvPr id="9" name="Rectangle 8"/>
          <p:cNvSpPr/>
          <p:nvPr/>
        </p:nvSpPr>
        <p:spPr>
          <a:xfrm>
            <a:off x="3342686" y="3175189"/>
            <a:ext cx="3120829" cy="1200329"/>
          </a:xfrm>
          <a:prstGeom prst="rect">
            <a:avLst/>
          </a:prstGeom>
        </p:spPr>
        <p:txBody>
          <a:bodyPr wrap="square">
            <a:spAutoFit/>
          </a:bodyPr>
          <a:lstStyle/>
          <a:p>
            <a:pPr algn="l"/>
            <a:r>
              <a:rPr lang="en-US" dirty="0">
                <a:solidFill>
                  <a:schemeClr val="tx1"/>
                </a:solidFill>
              </a:rPr>
              <a:t>WM prompts for oLPN to add to cart. User scans oLPN barcode to confirm the oLPN. </a:t>
            </a:r>
          </a:p>
        </p:txBody>
      </p:sp>
      <p:sp>
        <p:nvSpPr>
          <p:cNvPr id="14" name="Rectangle 13"/>
          <p:cNvSpPr/>
          <p:nvPr/>
        </p:nvSpPr>
        <p:spPr>
          <a:xfrm>
            <a:off x="3059421" y="4892668"/>
            <a:ext cx="3823420" cy="1200329"/>
          </a:xfrm>
          <a:prstGeom prst="rect">
            <a:avLst/>
          </a:prstGeom>
        </p:spPr>
        <p:txBody>
          <a:bodyPr wrap="square">
            <a:spAutoFit/>
          </a:bodyPr>
          <a:lstStyle/>
          <a:p>
            <a:pPr algn="l"/>
            <a:r>
              <a:rPr lang="en-US" dirty="0">
                <a:solidFill>
                  <a:schemeClr val="tx1"/>
                </a:solidFill>
              </a:rPr>
              <a:t>For slotted pick carts, WM prompts for the slot to which the oLPN is located within the cart. User key enters the slot to confirm. </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Make Pick Cart</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Pick Cart #:</a:t>
            </a:r>
            <a:endParaRPr lang="en-US" sz="1100" dirty="0">
              <a:ea typeface="Calibri"/>
              <a:cs typeface="Times New Roman"/>
            </a:endParaRP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PICKCART03</a:t>
            </a:r>
            <a:r>
              <a:rPr lang="en-US" sz="1100" dirty="0">
                <a:solidFill>
                  <a:srgbClr val="FFFFFF"/>
                </a:solidFill>
                <a:latin typeface="Courier New"/>
                <a:ea typeface="Calibri"/>
                <a:cs typeface="Times New Roman"/>
              </a:rPr>
              <a:t>__________</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 </a:t>
            </a:r>
            <a:endParaRPr lang="en-US" sz="1100" dirty="0">
              <a:ea typeface="Calibri"/>
              <a:cs typeface="Times New Roman"/>
            </a:endParaRP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Make Pick Cart</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Pick Cart #:</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PICKCART03</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oLPN:</a:t>
            </a:r>
          </a:p>
          <a:p>
            <a:pPr algn="l">
              <a:lnSpc>
                <a:spcPct val="115000"/>
              </a:lnSpc>
              <a:spcBef>
                <a:spcPts val="0"/>
              </a:spcBef>
              <a:spcAft>
                <a:spcPts val="0"/>
              </a:spcAft>
            </a:pPr>
            <a:r>
              <a:rPr lang="en-US" sz="1100" u="sng" dirty="0">
                <a:solidFill>
                  <a:srgbClr val="FFFFFF"/>
                </a:solidFill>
                <a:latin typeface="Courier New"/>
                <a:ea typeface="Calibri"/>
                <a:cs typeface="Times New Roman"/>
              </a:rPr>
              <a:t>00000999990000012345</a:t>
            </a:r>
            <a:endParaRPr lang="en-US" sz="1100" u="sng" dirty="0">
              <a:ea typeface="Calibri"/>
              <a:cs typeface="Times New Roman"/>
            </a:endParaRPr>
          </a:p>
          <a:p>
            <a:pPr marL="0" marR="0" algn="l">
              <a:lnSpc>
                <a:spcPct val="115000"/>
              </a:lnSpc>
              <a:spcBef>
                <a:spcPts val="0"/>
              </a:spcBef>
              <a:spcAft>
                <a:spcPts val="0"/>
              </a:spcAft>
            </a:pPr>
            <a:endParaRPr lang="en-US" sz="1100" dirty="0">
              <a:ea typeface="Calibri"/>
              <a:cs typeface="Times New Roman"/>
            </a:endParaRPr>
          </a:p>
        </p:txBody>
      </p:sp>
      <p:sp>
        <p:nvSpPr>
          <p:cNvPr id="17" name="Text Box 16469"/>
          <p:cNvSpPr txBox="1"/>
          <p:nvPr/>
        </p:nvSpPr>
        <p:spPr>
          <a:xfrm>
            <a:off x="812751" y="4416975"/>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Make Pick Cart</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Pick Cart #:</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PICKCART03</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oLPN:</a:t>
            </a:r>
          </a:p>
          <a:p>
            <a:pPr algn="l">
              <a:lnSpc>
                <a:spcPct val="115000"/>
              </a:lnSpc>
              <a:spcBef>
                <a:spcPts val="0"/>
              </a:spcBef>
              <a:spcAft>
                <a:spcPts val="0"/>
              </a:spcAft>
            </a:pPr>
            <a:r>
              <a:rPr lang="en-US" sz="1100" dirty="0">
                <a:solidFill>
                  <a:srgbClr val="FFFFFF"/>
                </a:solidFill>
                <a:latin typeface="Courier New"/>
                <a:ea typeface="Calibri"/>
                <a:cs typeface="Times New Roman"/>
              </a:rPr>
              <a:t>00000999990000012345</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Slot:</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1</a:t>
            </a:r>
            <a:r>
              <a:rPr lang="en-US" sz="1100" dirty="0">
                <a:solidFill>
                  <a:srgbClr val="FFFFFF"/>
                </a:solidFill>
                <a:latin typeface="Courier New"/>
                <a:ea typeface="Calibri"/>
                <a:cs typeface="Times New Roman"/>
              </a:rPr>
              <a:t>___</a:t>
            </a:r>
            <a:endParaRPr lang="en-US" sz="1100" u="sng" dirty="0">
              <a:ea typeface="Calibri"/>
              <a:cs typeface="Times New Roman"/>
            </a:endParaRPr>
          </a:p>
        </p:txBody>
      </p:sp>
    </p:spTree>
    <p:extLst>
      <p:ext uri="{BB962C8B-B14F-4D97-AF65-F5344CB8AC3E}">
        <p14:creationId xmlns:p14="http://schemas.microsoft.com/office/powerpoint/2010/main" val="170727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2" grpId="0" animBg="1"/>
      <p:bldP spid="1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Make Pick Cart </a:t>
            </a:r>
          </a:p>
        </p:txBody>
      </p:sp>
      <p:sp>
        <p:nvSpPr>
          <p:cNvPr id="8" name="Rectangle 7"/>
          <p:cNvSpPr/>
          <p:nvPr/>
        </p:nvSpPr>
        <p:spPr>
          <a:xfrm>
            <a:off x="2868246" y="1473053"/>
            <a:ext cx="3520194" cy="923330"/>
          </a:xfrm>
          <a:prstGeom prst="rect">
            <a:avLst/>
          </a:prstGeom>
        </p:spPr>
        <p:txBody>
          <a:bodyPr wrap="square">
            <a:spAutoFit/>
          </a:bodyPr>
          <a:lstStyle/>
          <a:p>
            <a:pPr algn="l"/>
            <a:r>
              <a:rPr lang="en-US" dirty="0">
                <a:solidFill>
                  <a:schemeClr val="tx1"/>
                </a:solidFill>
              </a:rPr>
              <a:t>The user can scan an oLPN already in packing (zone pick and pass). </a:t>
            </a:r>
          </a:p>
        </p:txBody>
      </p:sp>
      <p:sp>
        <p:nvSpPr>
          <p:cNvPr id="9" name="Rectangle 8"/>
          <p:cNvSpPr/>
          <p:nvPr/>
        </p:nvSpPr>
        <p:spPr>
          <a:xfrm>
            <a:off x="3342686" y="3175189"/>
            <a:ext cx="3120829" cy="1200329"/>
          </a:xfrm>
          <a:prstGeom prst="rect">
            <a:avLst/>
          </a:prstGeom>
        </p:spPr>
        <p:txBody>
          <a:bodyPr wrap="square">
            <a:spAutoFit/>
          </a:bodyPr>
          <a:lstStyle/>
          <a:p>
            <a:pPr algn="l"/>
            <a:r>
              <a:rPr lang="en-US" dirty="0">
                <a:solidFill>
                  <a:schemeClr val="tx1"/>
                </a:solidFill>
              </a:rPr>
              <a:t>WM notifies the user the oLPN will be removed from the previous task. User executes CTRL-A to confirm. </a:t>
            </a:r>
          </a:p>
        </p:txBody>
      </p:sp>
      <p:sp>
        <p:nvSpPr>
          <p:cNvPr id="14" name="Rectangle 13"/>
          <p:cNvSpPr/>
          <p:nvPr/>
        </p:nvSpPr>
        <p:spPr>
          <a:xfrm>
            <a:off x="3059421" y="4892668"/>
            <a:ext cx="3823420" cy="923330"/>
          </a:xfrm>
          <a:prstGeom prst="rect">
            <a:avLst/>
          </a:prstGeom>
        </p:spPr>
        <p:txBody>
          <a:bodyPr wrap="square">
            <a:spAutoFit/>
          </a:bodyPr>
          <a:lstStyle/>
          <a:p>
            <a:pPr algn="l"/>
            <a:r>
              <a:rPr lang="en-US" dirty="0">
                <a:solidFill>
                  <a:schemeClr val="tx1"/>
                </a:solidFill>
              </a:rPr>
              <a:t>WM subsequently directs user to confirm the slot for this newly assigned oLPN. </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Make Pick Cart</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Pick Cart #:</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PICKCART03</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oLPN:</a:t>
            </a:r>
          </a:p>
          <a:p>
            <a:pPr algn="l">
              <a:lnSpc>
                <a:spcPct val="115000"/>
              </a:lnSpc>
              <a:spcBef>
                <a:spcPts val="0"/>
              </a:spcBef>
              <a:spcAft>
                <a:spcPts val="0"/>
              </a:spcAft>
            </a:pPr>
            <a:r>
              <a:rPr lang="en-US" sz="1100" u="sng" dirty="0">
                <a:solidFill>
                  <a:srgbClr val="FFFFFF"/>
                </a:solidFill>
                <a:latin typeface="Courier New"/>
                <a:ea typeface="Calibri"/>
                <a:cs typeface="Times New Roman"/>
              </a:rPr>
              <a:t>00000999990000012399</a:t>
            </a:r>
            <a:endParaRPr lang="en-US" sz="1100" dirty="0">
              <a:ea typeface="Calibri"/>
              <a:cs typeface="Times New Roman"/>
            </a:endParaRP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--------Info--------</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 oLPN Will Be     |</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 Removed From Task|</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 411473           |</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t>
            </a:r>
            <a:endParaRPr lang="en-US" sz="1100" dirty="0">
              <a:ea typeface="Calibri"/>
              <a:cs typeface="Times New Roman"/>
            </a:endParaRPr>
          </a:p>
          <a:p>
            <a:pPr marL="0" marR="0" algn="l">
              <a:lnSpc>
                <a:spcPct val="115000"/>
              </a:lnSpc>
              <a:spcBef>
                <a:spcPts val="0"/>
              </a:spcBef>
              <a:spcAft>
                <a:spcPts val="0"/>
              </a:spcAft>
            </a:pPr>
            <a:endParaRPr lang="en-US" sz="1100" dirty="0">
              <a:ea typeface="Calibri"/>
              <a:cs typeface="Times New Roman"/>
            </a:endParaRPr>
          </a:p>
        </p:txBody>
      </p:sp>
      <p:sp>
        <p:nvSpPr>
          <p:cNvPr id="17" name="Text Box 16469"/>
          <p:cNvSpPr txBox="1"/>
          <p:nvPr/>
        </p:nvSpPr>
        <p:spPr>
          <a:xfrm>
            <a:off x="812751" y="4416975"/>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Make Pick Cart</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Pick Cart #:</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PICKCART03</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oLPN:</a:t>
            </a:r>
          </a:p>
          <a:p>
            <a:pPr algn="l">
              <a:lnSpc>
                <a:spcPct val="115000"/>
              </a:lnSpc>
              <a:spcBef>
                <a:spcPts val="0"/>
              </a:spcBef>
              <a:spcAft>
                <a:spcPts val="0"/>
              </a:spcAft>
            </a:pPr>
            <a:r>
              <a:rPr lang="en-US" sz="1100" dirty="0">
                <a:solidFill>
                  <a:srgbClr val="FFFFFF"/>
                </a:solidFill>
                <a:latin typeface="Courier New"/>
                <a:ea typeface="Calibri"/>
                <a:cs typeface="Times New Roman"/>
              </a:rPr>
              <a:t>00000999990000012345</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Slot:</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1</a:t>
            </a:r>
            <a:r>
              <a:rPr lang="en-US" sz="1100" dirty="0">
                <a:solidFill>
                  <a:srgbClr val="FFFFFF"/>
                </a:solidFill>
                <a:latin typeface="Courier New"/>
                <a:ea typeface="Calibri"/>
                <a:cs typeface="Times New Roman"/>
              </a:rPr>
              <a:t>___</a:t>
            </a:r>
            <a:endParaRPr lang="en-US" sz="1100" u="sng" dirty="0">
              <a:ea typeface="Calibri"/>
              <a:cs typeface="Times New Roman"/>
            </a:endParaRPr>
          </a:p>
        </p:txBody>
      </p:sp>
    </p:spTree>
    <p:extLst>
      <p:ext uri="{BB962C8B-B14F-4D97-AF65-F5344CB8AC3E}">
        <p14:creationId xmlns:p14="http://schemas.microsoft.com/office/powerpoint/2010/main" val="1215647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2" grpId="0" animBg="1"/>
      <p:bldP spid="17" grpId="0" animBg="1"/>
    </p:bld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Make Pick Tote Cart </a:t>
            </a:r>
          </a:p>
        </p:txBody>
      </p:sp>
      <p:sp>
        <p:nvSpPr>
          <p:cNvPr id="8" name="Rectangle 7"/>
          <p:cNvSpPr/>
          <p:nvPr/>
        </p:nvSpPr>
        <p:spPr>
          <a:xfrm>
            <a:off x="2868246" y="1473053"/>
            <a:ext cx="3520194" cy="923330"/>
          </a:xfrm>
          <a:prstGeom prst="rect">
            <a:avLst/>
          </a:prstGeom>
        </p:spPr>
        <p:txBody>
          <a:bodyPr wrap="square">
            <a:spAutoFit/>
          </a:bodyPr>
          <a:lstStyle/>
          <a:p>
            <a:pPr algn="l"/>
            <a:r>
              <a:rPr lang="en-US" dirty="0">
                <a:solidFill>
                  <a:schemeClr val="tx1"/>
                </a:solidFill>
              </a:rPr>
              <a:t>WM prompts for tote to add to cart. User scans tote barcode to confirm the tote id. </a:t>
            </a:r>
          </a:p>
        </p:txBody>
      </p:sp>
      <p:sp>
        <p:nvSpPr>
          <p:cNvPr id="9" name="Rectangle 8"/>
          <p:cNvSpPr/>
          <p:nvPr/>
        </p:nvSpPr>
        <p:spPr>
          <a:xfrm>
            <a:off x="3342686" y="3175189"/>
            <a:ext cx="3120829" cy="1200329"/>
          </a:xfrm>
          <a:prstGeom prst="rect">
            <a:avLst/>
          </a:prstGeom>
        </p:spPr>
        <p:txBody>
          <a:bodyPr wrap="square">
            <a:spAutoFit/>
          </a:bodyPr>
          <a:lstStyle/>
          <a:p>
            <a:pPr algn="l"/>
            <a:r>
              <a:rPr lang="en-US" dirty="0">
                <a:solidFill>
                  <a:schemeClr val="tx1"/>
                </a:solidFill>
              </a:rPr>
              <a:t>WM prompts for the slot to which the tote is located within the cart. User key enters the slot to confirm.</a:t>
            </a:r>
          </a:p>
        </p:txBody>
      </p:sp>
      <p:sp>
        <p:nvSpPr>
          <p:cNvPr id="14" name="Rectangle 13"/>
          <p:cNvSpPr/>
          <p:nvPr/>
        </p:nvSpPr>
        <p:spPr>
          <a:xfrm>
            <a:off x="3059421" y="4892668"/>
            <a:ext cx="3823420" cy="1200329"/>
          </a:xfrm>
          <a:prstGeom prst="rect">
            <a:avLst/>
          </a:prstGeom>
        </p:spPr>
        <p:txBody>
          <a:bodyPr wrap="square">
            <a:spAutoFit/>
          </a:bodyPr>
          <a:lstStyle/>
          <a:p>
            <a:pPr algn="l"/>
            <a:r>
              <a:rPr lang="en-US" dirty="0">
                <a:solidFill>
                  <a:schemeClr val="tx1"/>
                </a:solidFill>
              </a:rPr>
              <a:t>WM prompts for the Pick Tote task to associate to the tote slotted to the pick cart. User executes CTRL-S to see available pick tote tasks. </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Make Pick Cart</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Pick Cart #:</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PICKCART04</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Tote:</a:t>
            </a:r>
          </a:p>
          <a:p>
            <a:pPr algn="l">
              <a:lnSpc>
                <a:spcPct val="115000"/>
              </a:lnSpc>
              <a:spcBef>
                <a:spcPts val="0"/>
              </a:spcBef>
              <a:spcAft>
                <a:spcPts val="0"/>
              </a:spcAft>
            </a:pPr>
            <a:r>
              <a:rPr lang="en-US" sz="1100" u="sng" dirty="0">
                <a:solidFill>
                  <a:srgbClr val="FFFFFF"/>
                </a:solidFill>
                <a:latin typeface="Courier New"/>
                <a:ea typeface="Calibri"/>
                <a:cs typeface="Times New Roman"/>
              </a:rPr>
              <a:t>F1542TOTE1</a:t>
            </a:r>
            <a:r>
              <a:rPr lang="en-US" sz="1100" dirty="0">
                <a:solidFill>
                  <a:srgbClr val="FFFFFF"/>
                </a:solidFill>
                <a:latin typeface="Courier New"/>
                <a:ea typeface="Calibri"/>
                <a:cs typeface="Times New Roman"/>
              </a:rPr>
              <a:t>_________</a:t>
            </a:r>
            <a:endParaRPr lang="en-US" sz="1100" u="sng"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 </a:t>
            </a:r>
            <a:endParaRPr lang="en-US" sz="1100" dirty="0">
              <a:ea typeface="Calibri"/>
              <a:cs typeface="Times New Roman"/>
            </a:endParaRP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Make Pick Cart</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Pick Cart #:</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PICKCART04</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Tote:</a:t>
            </a:r>
          </a:p>
          <a:p>
            <a:pPr algn="l">
              <a:lnSpc>
                <a:spcPct val="115000"/>
              </a:lnSpc>
              <a:spcBef>
                <a:spcPts val="0"/>
              </a:spcBef>
              <a:spcAft>
                <a:spcPts val="0"/>
              </a:spcAft>
            </a:pPr>
            <a:r>
              <a:rPr lang="en-US" sz="1100" dirty="0">
                <a:solidFill>
                  <a:srgbClr val="FFFFFF"/>
                </a:solidFill>
                <a:latin typeface="Courier New"/>
                <a:ea typeface="Calibri"/>
                <a:cs typeface="Times New Roman"/>
              </a:rPr>
              <a:t>F1542TOTE1</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Slot:</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1</a:t>
            </a:r>
            <a:r>
              <a:rPr lang="en-US" sz="1100" dirty="0">
                <a:solidFill>
                  <a:srgbClr val="FFFFFF"/>
                </a:solidFill>
                <a:latin typeface="Courier New"/>
                <a:ea typeface="Calibri"/>
                <a:cs typeface="Times New Roman"/>
              </a:rPr>
              <a:t>___</a:t>
            </a:r>
            <a:endParaRPr lang="en-US" sz="1100" u="sng" dirty="0">
              <a:ea typeface="Calibri"/>
              <a:cs typeface="Times New Roman"/>
            </a:endParaRPr>
          </a:p>
          <a:p>
            <a:pPr marL="0" marR="0" algn="l">
              <a:lnSpc>
                <a:spcPct val="115000"/>
              </a:lnSpc>
              <a:spcBef>
                <a:spcPts val="0"/>
              </a:spcBef>
              <a:spcAft>
                <a:spcPts val="0"/>
              </a:spcAft>
            </a:pPr>
            <a:endParaRPr lang="en-US" sz="1100" dirty="0">
              <a:ea typeface="Calibri"/>
              <a:cs typeface="Times New Roman"/>
            </a:endParaRPr>
          </a:p>
        </p:txBody>
      </p:sp>
      <p:sp>
        <p:nvSpPr>
          <p:cNvPr id="17" name="Text Box 16469"/>
          <p:cNvSpPr txBox="1"/>
          <p:nvPr/>
        </p:nvSpPr>
        <p:spPr>
          <a:xfrm>
            <a:off x="812751" y="4416975"/>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Make Pick Cart</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Pick Cart #:</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PICKCART04</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Tote:</a:t>
            </a:r>
          </a:p>
          <a:p>
            <a:pPr algn="l">
              <a:lnSpc>
                <a:spcPct val="115000"/>
              </a:lnSpc>
              <a:spcBef>
                <a:spcPts val="0"/>
              </a:spcBef>
              <a:spcAft>
                <a:spcPts val="0"/>
              </a:spcAft>
            </a:pPr>
            <a:r>
              <a:rPr lang="en-US" sz="1100" dirty="0">
                <a:solidFill>
                  <a:srgbClr val="FFFFFF"/>
                </a:solidFill>
                <a:latin typeface="Courier New"/>
                <a:ea typeface="Calibri"/>
                <a:cs typeface="Times New Roman"/>
              </a:rPr>
              <a:t>F1542TOTE1</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Slot: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Task:_________</a:t>
            </a:r>
            <a:endParaRPr lang="en-US" sz="1100" dirty="0">
              <a:ea typeface="Calibri"/>
              <a:cs typeface="Times New Roman"/>
            </a:endParaRPr>
          </a:p>
        </p:txBody>
      </p:sp>
    </p:spTree>
    <p:extLst>
      <p:ext uri="{BB962C8B-B14F-4D97-AF65-F5344CB8AC3E}">
        <p14:creationId xmlns:p14="http://schemas.microsoft.com/office/powerpoint/2010/main" val="440056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2" grpId="0" animBg="1"/>
      <p:bldP spid="17" grpId="0" animBg="1"/>
    </p:bld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Make Pick Tote Cart </a:t>
            </a:r>
          </a:p>
        </p:txBody>
      </p:sp>
      <p:sp>
        <p:nvSpPr>
          <p:cNvPr id="8" name="Rectangle 7"/>
          <p:cNvSpPr/>
          <p:nvPr/>
        </p:nvSpPr>
        <p:spPr>
          <a:xfrm>
            <a:off x="2868246" y="1473053"/>
            <a:ext cx="3520194" cy="1200329"/>
          </a:xfrm>
          <a:prstGeom prst="rect">
            <a:avLst/>
          </a:prstGeom>
        </p:spPr>
        <p:txBody>
          <a:bodyPr wrap="square">
            <a:spAutoFit/>
          </a:bodyPr>
          <a:lstStyle/>
          <a:p>
            <a:pPr algn="l"/>
            <a:r>
              <a:rPr lang="en-US" dirty="0">
                <a:solidFill>
                  <a:schemeClr val="tx1"/>
                </a:solidFill>
              </a:rPr>
              <a:t>WM displays list of available pick tote tasks. User enters sequence number for selected task. </a:t>
            </a:r>
          </a:p>
        </p:txBody>
      </p:sp>
      <p:sp>
        <p:nvSpPr>
          <p:cNvPr id="9" name="Rectangle 8"/>
          <p:cNvSpPr/>
          <p:nvPr/>
        </p:nvSpPr>
        <p:spPr>
          <a:xfrm>
            <a:off x="3342686" y="3175189"/>
            <a:ext cx="3120829" cy="646331"/>
          </a:xfrm>
          <a:prstGeom prst="rect">
            <a:avLst/>
          </a:prstGeom>
        </p:spPr>
        <p:txBody>
          <a:bodyPr wrap="square">
            <a:spAutoFit/>
          </a:bodyPr>
          <a:lstStyle/>
          <a:p>
            <a:pPr algn="l"/>
            <a:r>
              <a:rPr lang="en-US" dirty="0">
                <a:solidFill>
                  <a:schemeClr val="tx1"/>
                </a:solidFill>
              </a:rPr>
              <a:t>WM confirms task is added to tote. </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Make Pick Cart</a:t>
            </a:r>
            <a:endParaRPr lang="en-US" sz="1100" dirty="0">
              <a:ea typeface="Calibri"/>
              <a:cs typeface="Times New Roman"/>
            </a:endParaRP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Seq</a:t>
            </a:r>
            <a:r>
              <a:rPr lang="en-US" sz="1100" dirty="0">
                <a:solidFill>
                  <a:srgbClr val="FFFFFF"/>
                </a:solidFill>
                <a:latin typeface="Courier New"/>
                <a:ea typeface="Calibri"/>
                <a:cs typeface="Times New Roman"/>
              </a:rPr>
              <a:t>	Task#</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1	411496</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2	410390</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3	411493</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Select=&gt;</a:t>
            </a:r>
            <a:r>
              <a:rPr lang="en-US" sz="1100" u="sng" dirty="0">
                <a:solidFill>
                  <a:srgbClr val="FFFFFF"/>
                </a:solidFill>
                <a:latin typeface="Courier New"/>
                <a:ea typeface="Calibri"/>
                <a:cs typeface="Times New Roman"/>
              </a:rPr>
              <a:t>2</a:t>
            </a:r>
            <a:r>
              <a:rPr lang="en-US" sz="1100" dirty="0">
                <a:solidFill>
                  <a:srgbClr val="FFFFFF"/>
                </a:solidFill>
                <a:latin typeface="Courier New"/>
                <a:ea typeface="Calibri"/>
                <a:cs typeface="Times New Roman"/>
              </a:rPr>
              <a:t>__</a:t>
            </a: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--------Info--------</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 Task Added To    |</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 Tote             |</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t>
            </a:r>
            <a:endParaRPr lang="en-US" sz="1100" dirty="0">
              <a:ea typeface="Calibri"/>
              <a:cs typeface="Times New Roman"/>
            </a:endParaRPr>
          </a:p>
          <a:p>
            <a:pPr marL="0" marR="0" algn="l">
              <a:lnSpc>
                <a:spcPct val="115000"/>
              </a:lnSpc>
              <a:spcBef>
                <a:spcPts val="0"/>
              </a:spcBef>
              <a:spcAft>
                <a:spcPts val="0"/>
              </a:spcAft>
            </a:pPr>
            <a:endParaRPr lang="en-US" sz="1100" dirty="0">
              <a:ea typeface="Calibri"/>
              <a:cs typeface="Times New Roman"/>
            </a:endParaRPr>
          </a:p>
        </p:txBody>
      </p:sp>
    </p:spTree>
    <p:extLst>
      <p:ext uri="{BB962C8B-B14F-4D97-AF65-F5344CB8AC3E}">
        <p14:creationId xmlns:p14="http://schemas.microsoft.com/office/powerpoint/2010/main" val="3849021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bwMode="auto">
          <a:xfrm flipV="1">
            <a:off x="790414" y="4393769"/>
            <a:ext cx="7718155" cy="30997"/>
          </a:xfrm>
          <a:prstGeom prst="line">
            <a:avLst/>
          </a:prstGeom>
          <a:noFill/>
          <a:ln w="12700" cap="flat" cmpd="sng" algn="ctr">
            <a:solidFill>
              <a:srgbClr val="95A33F"/>
            </a:solidFill>
            <a:prstDash val="solid"/>
            <a:round/>
            <a:headEnd type="none" w="med" len="med"/>
            <a:tailEnd type="none" w="med" len="med"/>
          </a:ln>
          <a:effectLst/>
        </p:spPr>
      </p:cxnSp>
      <p:sp>
        <p:nvSpPr>
          <p:cNvPr id="5" name="Title 2"/>
          <p:cNvSpPr txBox="1">
            <a:spLocks/>
          </p:cNvSpPr>
          <p:nvPr/>
        </p:nvSpPr>
        <p:spPr bwMode="auto">
          <a:xfrm>
            <a:off x="722313" y="4406900"/>
            <a:ext cx="7772400" cy="1362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200" b="1">
                <a:solidFill>
                  <a:schemeClr val="accent2"/>
                </a:solidFill>
                <a:latin typeface="+mj-lt"/>
                <a:ea typeface="+mj-ea"/>
                <a:cs typeface="+mj-cs"/>
              </a:defRPr>
            </a:lvl1pPr>
            <a:lvl2pPr algn="l" rtl="0" eaLnBrk="1" fontAlgn="base" hangingPunct="1">
              <a:spcBef>
                <a:spcPct val="0"/>
              </a:spcBef>
              <a:spcAft>
                <a:spcPct val="0"/>
              </a:spcAft>
              <a:defRPr sz="2200">
                <a:solidFill>
                  <a:srgbClr val="9FA617"/>
                </a:solidFill>
                <a:latin typeface="Arial" charset="0"/>
              </a:defRPr>
            </a:lvl2pPr>
            <a:lvl3pPr algn="l" rtl="0" eaLnBrk="1" fontAlgn="base" hangingPunct="1">
              <a:spcBef>
                <a:spcPct val="0"/>
              </a:spcBef>
              <a:spcAft>
                <a:spcPct val="0"/>
              </a:spcAft>
              <a:defRPr sz="2200">
                <a:solidFill>
                  <a:srgbClr val="9FA617"/>
                </a:solidFill>
                <a:latin typeface="Arial" charset="0"/>
              </a:defRPr>
            </a:lvl3pPr>
            <a:lvl4pPr algn="l" rtl="0" eaLnBrk="1" fontAlgn="base" hangingPunct="1">
              <a:spcBef>
                <a:spcPct val="0"/>
              </a:spcBef>
              <a:spcAft>
                <a:spcPct val="0"/>
              </a:spcAft>
              <a:defRPr sz="2200">
                <a:solidFill>
                  <a:srgbClr val="9FA617"/>
                </a:solidFill>
                <a:latin typeface="Arial" charset="0"/>
              </a:defRPr>
            </a:lvl4pPr>
            <a:lvl5pPr algn="l" rtl="0" eaLnBrk="1" fontAlgn="base" hangingPunct="1">
              <a:spcBef>
                <a:spcPct val="0"/>
              </a:spcBef>
              <a:spcAft>
                <a:spcPct val="0"/>
              </a:spcAft>
              <a:defRPr sz="2200">
                <a:solidFill>
                  <a:srgbClr val="9FA617"/>
                </a:solidFill>
                <a:latin typeface="Arial" charset="0"/>
              </a:defRPr>
            </a:lvl5pPr>
            <a:lvl6pPr marL="457200" algn="r" rtl="0" eaLnBrk="1" fontAlgn="base" hangingPunct="1">
              <a:spcBef>
                <a:spcPct val="0"/>
              </a:spcBef>
              <a:spcAft>
                <a:spcPct val="0"/>
              </a:spcAft>
              <a:defRPr sz="2200">
                <a:solidFill>
                  <a:schemeClr val="bg1"/>
                </a:solidFill>
                <a:latin typeface="Arial" charset="0"/>
              </a:defRPr>
            </a:lvl6pPr>
            <a:lvl7pPr marL="914400" algn="r" rtl="0" eaLnBrk="1" fontAlgn="base" hangingPunct="1">
              <a:spcBef>
                <a:spcPct val="0"/>
              </a:spcBef>
              <a:spcAft>
                <a:spcPct val="0"/>
              </a:spcAft>
              <a:defRPr sz="2200">
                <a:solidFill>
                  <a:schemeClr val="bg1"/>
                </a:solidFill>
                <a:latin typeface="Arial" charset="0"/>
              </a:defRPr>
            </a:lvl7pPr>
            <a:lvl8pPr marL="1371600" algn="r" rtl="0" eaLnBrk="1" fontAlgn="base" hangingPunct="1">
              <a:spcBef>
                <a:spcPct val="0"/>
              </a:spcBef>
              <a:spcAft>
                <a:spcPct val="0"/>
              </a:spcAft>
              <a:defRPr sz="2200">
                <a:solidFill>
                  <a:schemeClr val="bg1"/>
                </a:solidFill>
                <a:latin typeface="Arial" charset="0"/>
              </a:defRPr>
            </a:lvl8pPr>
            <a:lvl9pPr marL="1828800" algn="r" rtl="0" eaLnBrk="1" fontAlgn="base" hangingPunct="1">
              <a:spcBef>
                <a:spcPct val="0"/>
              </a:spcBef>
              <a:spcAft>
                <a:spcPct val="0"/>
              </a:spcAft>
              <a:defRPr sz="2200">
                <a:solidFill>
                  <a:schemeClr val="bg1"/>
                </a:solidFill>
                <a:latin typeface="Arial" charset="0"/>
              </a:defRPr>
            </a:lvl9pPr>
          </a:lstStyle>
          <a:p>
            <a:r>
              <a:rPr lang="en-US" kern="0" dirty="0"/>
              <a:t>Reserve Pulls </a:t>
            </a:r>
          </a:p>
        </p:txBody>
      </p:sp>
    </p:spTree>
    <p:extLst>
      <p:ext uri="{BB962C8B-B14F-4D97-AF65-F5344CB8AC3E}">
        <p14:creationId xmlns:p14="http://schemas.microsoft.com/office/powerpoint/2010/main" val="1561545134"/>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38400" y="453711"/>
            <a:ext cx="8520113" cy="468957"/>
          </a:xfrm>
        </p:spPr>
        <p:txBody>
          <a:bodyPr/>
          <a:lstStyle/>
          <a:p>
            <a:pPr eaLnBrk="1" hangingPunct="1"/>
            <a:r>
              <a:rPr lang="en-US" sz="2600" dirty="0" err="1">
                <a:latin typeface="Arial" charset="0"/>
              </a:rPr>
              <a:t>iLPN</a:t>
            </a:r>
            <a:r>
              <a:rPr lang="en-US" sz="2600" dirty="0">
                <a:latin typeface="Arial" charset="0"/>
              </a:rPr>
              <a:t> Pulling from Reserve</a:t>
            </a:r>
          </a:p>
        </p:txBody>
      </p:sp>
      <p:sp>
        <p:nvSpPr>
          <p:cNvPr id="7171" name="Rectangle 3"/>
          <p:cNvSpPr>
            <a:spLocks noGrp="1" noChangeArrowheads="1"/>
          </p:cNvSpPr>
          <p:nvPr>
            <p:ph type="body" idx="1"/>
          </p:nvPr>
        </p:nvSpPr>
        <p:spPr/>
        <p:txBody>
          <a:bodyPr/>
          <a:lstStyle/>
          <a:p>
            <a:pPr lvl="1" eaLnBrk="1" hangingPunct="1">
              <a:buFont typeface="Wingdings" panose="05000000000000000000" pitchFamily="2" charset="2"/>
              <a:buChar char="Ø"/>
            </a:pPr>
            <a:r>
              <a:rPr lang="en-US" sz="2200" dirty="0">
                <a:latin typeface="Arial" charset="0"/>
              </a:rPr>
              <a:t> Replenishment</a:t>
            </a:r>
          </a:p>
          <a:p>
            <a:pPr lvl="2">
              <a:buFont typeface="Wingdings" panose="05000000000000000000" pitchFamily="2" charset="2"/>
              <a:buChar char="Ø"/>
            </a:pPr>
            <a:r>
              <a:rPr lang="en-US" sz="2000" dirty="0">
                <a:latin typeface="Arial" charset="0"/>
              </a:rPr>
              <a:t> INT 1 – From Reserve to Active</a:t>
            </a:r>
          </a:p>
          <a:p>
            <a:pPr lvl="2">
              <a:buFont typeface="Wingdings" panose="05000000000000000000" pitchFamily="2" charset="2"/>
              <a:buChar char="Ø"/>
            </a:pPr>
            <a:r>
              <a:rPr lang="en-US" sz="2000" dirty="0">
                <a:latin typeface="Arial" charset="0"/>
              </a:rPr>
              <a:t> INT 9 – From Reserve to Case Pick</a:t>
            </a:r>
          </a:p>
          <a:p>
            <a:pPr lvl="2">
              <a:buFont typeface="Wingdings" panose="05000000000000000000" pitchFamily="2" charset="2"/>
              <a:buChar char="Ø"/>
            </a:pPr>
            <a:endParaRPr lang="en-US" sz="2200" dirty="0">
              <a:latin typeface="Arial" charset="0"/>
            </a:endParaRPr>
          </a:p>
          <a:p>
            <a:pPr lvl="1" eaLnBrk="1" hangingPunct="1">
              <a:buFont typeface="Wingdings" panose="05000000000000000000" pitchFamily="2" charset="2"/>
              <a:buChar char="Ø"/>
            </a:pPr>
            <a:r>
              <a:rPr lang="en-US" sz="2200" dirty="0">
                <a:latin typeface="Arial" charset="0"/>
              </a:rPr>
              <a:t> Bulk Pulls from Reserve for Retail</a:t>
            </a:r>
          </a:p>
          <a:p>
            <a:pPr lvl="2">
              <a:buFont typeface="Wingdings" panose="05000000000000000000" pitchFamily="2" charset="2"/>
              <a:buChar char="Ø"/>
            </a:pPr>
            <a:r>
              <a:rPr lang="en-US" sz="2000" dirty="0">
                <a:latin typeface="Arial" charset="0"/>
              </a:rPr>
              <a:t> INT 53 – From Reserve to Put-to-Store</a:t>
            </a:r>
          </a:p>
          <a:p>
            <a:pPr lvl="2">
              <a:buFont typeface="Wingdings" panose="05000000000000000000" pitchFamily="2" charset="2"/>
              <a:buChar char="Ø"/>
            </a:pPr>
            <a:endParaRPr lang="en-US" sz="2200" dirty="0">
              <a:latin typeface="Arial" charset="0"/>
            </a:endParaRPr>
          </a:p>
          <a:p>
            <a:pPr lvl="1">
              <a:buFont typeface="Wingdings" panose="05000000000000000000" pitchFamily="2" charset="2"/>
              <a:buChar char="Ø"/>
            </a:pPr>
            <a:r>
              <a:rPr lang="en-US" sz="2200" dirty="0">
                <a:latin typeface="Arial" charset="0"/>
              </a:rPr>
              <a:t> Pulling for Orders</a:t>
            </a:r>
          </a:p>
          <a:p>
            <a:pPr lvl="2">
              <a:buFont typeface="Wingdings" panose="05000000000000000000" pitchFamily="2" charset="2"/>
              <a:buChar char="Ø"/>
            </a:pPr>
            <a:r>
              <a:rPr lang="en-US" sz="2000" dirty="0">
                <a:latin typeface="Arial" charset="0"/>
              </a:rPr>
              <a:t> INT 2 – Full UOM from Reserve to Shipping</a:t>
            </a:r>
          </a:p>
          <a:p>
            <a:pPr marL="661987" lvl="2" indent="0">
              <a:buNone/>
            </a:pPr>
            <a:endParaRPr lang="en-US" sz="2000" dirty="0">
              <a:latin typeface="Arial" charset="0"/>
            </a:endParaRPr>
          </a:p>
        </p:txBody>
      </p:sp>
    </p:spTree>
    <p:extLst>
      <p:ext uri="{BB962C8B-B14F-4D97-AF65-F5344CB8AC3E}">
        <p14:creationId xmlns:p14="http://schemas.microsoft.com/office/powerpoint/2010/main" val="204750664"/>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1" name="Rectangle 5"/>
          <p:cNvSpPr>
            <a:spLocks noGrp="1" noChangeArrowheads="1"/>
          </p:cNvSpPr>
          <p:nvPr>
            <p:ph type="title"/>
          </p:nvPr>
        </p:nvSpPr>
        <p:spPr>
          <a:noFill/>
          <a:ln/>
        </p:spPr>
        <p:txBody>
          <a:bodyPr/>
          <a:lstStyle/>
          <a:p>
            <a:r>
              <a:rPr lang="en-US" dirty="0"/>
              <a:t>Pulling Templates</a:t>
            </a:r>
          </a:p>
        </p:txBody>
      </p:sp>
      <p:sp>
        <p:nvSpPr>
          <p:cNvPr id="265222" name="Rectangle 6"/>
          <p:cNvSpPr>
            <a:spLocks noChangeArrowheads="1"/>
          </p:cNvSpPr>
          <p:nvPr/>
        </p:nvSpPr>
        <p:spPr bwMode="auto">
          <a:xfrm>
            <a:off x="337678" y="1125658"/>
            <a:ext cx="3016495" cy="366712"/>
          </a:xfrm>
          <a:prstGeom prst="rect">
            <a:avLst/>
          </a:prstGeom>
          <a:noFill/>
          <a:ln w="19050" algn="ctr">
            <a:noFill/>
            <a:miter lim="800000"/>
            <a:headEnd/>
            <a:tailEnd/>
          </a:ln>
          <a:effectLst/>
        </p:spPr>
        <p:txBody>
          <a:bodyPr anchor="b"/>
          <a:lstStyle/>
          <a:p>
            <a:pPr algn="ctr" eaLnBrk="0" hangingPunct="0">
              <a:lnSpc>
                <a:spcPct val="110000"/>
              </a:lnSpc>
              <a:spcBef>
                <a:spcPct val="0"/>
              </a:spcBef>
            </a:pPr>
            <a:r>
              <a:rPr lang="en-US" b="0" dirty="0">
                <a:solidFill>
                  <a:schemeClr val="accent2"/>
                </a:solidFill>
              </a:rPr>
              <a:t>Pull </a:t>
            </a:r>
            <a:r>
              <a:rPr lang="en-US" b="0" dirty="0" err="1">
                <a:solidFill>
                  <a:schemeClr val="accent2"/>
                </a:solidFill>
              </a:rPr>
              <a:t>iLPNs</a:t>
            </a:r>
            <a:r>
              <a:rPr lang="en-US" b="0" dirty="0">
                <a:solidFill>
                  <a:schemeClr val="accent2"/>
                </a:solidFill>
              </a:rPr>
              <a:t> to Pallet</a:t>
            </a:r>
          </a:p>
        </p:txBody>
      </p:sp>
      <p:sp>
        <p:nvSpPr>
          <p:cNvPr id="265224" name="Rectangle 8"/>
          <p:cNvSpPr>
            <a:spLocks noChangeArrowheads="1"/>
          </p:cNvSpPr>
          <p:nvPr/>
        </p:nvSpPr>
        <p:spPr bwMode="auto">
          <a:xfrm>
            <a:off x="6800556" y="901940"/>
            <a:ext cx="2019300" cy="641350"/>
          </a:xfrm>
          <a:prstGeom prst="rect">
            <a:avLst/>
          </a:prstGeom>
          <a:noFill/>
          <a:ln w="19050">
            <a:noFill/>
            <a:miter lim="800000"/>
            <a:headEnd/>
            <a:tailEnd/>
          </a:ln>
          <a:effectLst/>
        </p:spPr>
        <p:txBody>
          <a:bodyPr anchor="b"/>
          <a:lstStyle/>
          <a:p>
            <a:pPr algn="ctr" eaLnBrk="0" hangingPunct="0">
              <a:lnSpc>
                <a:spcPct val="110000"/>
              </a:lnSpc>
              <a:spcBef>
                <a:spcPct val="0"/>
              </a:spcBef>
            </a:pPr>
            <a:r>
              <a:rPr lang="en-US" b="0" dirty="0">
                <a:solidFill>
                  <a:schemeClr val="accent2"/>
                </a:solidFill>
              </a:rPr>
              <a:t>Pull Full Pallet by Pallet ID</a:t>
            </a:r>
          </a:p>
        </p:txBody>
      </p:sp>
      <p:pic>
        <p:nvPicPr>
          <p:cNvPr id="20" name="Picture 27"/>
          <p:cNvPicPr>
            <a:picLocks noChangeAspect="1" noChangeArrowheads="1"/>
          </p:cNvPicPr>
          <p:nvPr/>
        </p:nvPicPr>
        <p:blipFill>
          <a:blip r:embed="rId3"/>
          <a:srcRect/>
          <a:stretch>
            <a:fillRect/>
          </a:stretch>
        </p:blipFill>
        <p:spPr bwMode="auto">
          <a:xfrm>
            <a:off x="6863171" y="4773004"/>
            <a:ext cx="1892594" cy="1625726"/>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 name="TextBox 1"/>
          <p:cNvSpPr txBox="1"/>
          <p:nvPr/>
        </p:nvSpPr>
        <p:spPr>
          <a:xfrm>
            <a:off x="308111" y="4730919"/>
            <a:ext cx="914400" cy="914400"/>
          </a:xfrm>
          <a:prstGeom prst="rect">
            <a:avLst/>
          </a:prstGeom>
          <a:noFill/>
        </p:spPr>
        <p:txBody>
          <a:bodyPr wrap="none" rtlCol="0">
            <a:noAutofit/>
          </a:bodyPr>
          <a:lstStyle/>
          <a:p>
            <a:pPr algn="l"/>
            <a:endParaRPr lang="en-US" dirty="0">
              <a:solidFill>
                <a:schemeClr val="tx1"/>
              </a:solidFill>
            </a:endParaRPr>
          </a:p>
        </p:txBody>
      </p:sp>
      <p:pic>
        <p:nvPicPr>
          <p:cNvPr id="37" name="Picture 3"/>
          <p:cNvPicPr>
            <a:picLocks noChangeAspect="1" noChangeArrowheads="1"/>
          </p:cNvPicPr>
          <p:nvPr/>
        </p:nvPicPr>
        <p:blipFill>
          <a:blip r:embed="rId4"/>
          <a:srcRect/>
          <a:stretch>
            <a:fillRect/>
          </a:stretch>
        </p:blipFill>
        <p:spPr bwMode="auto">
          <a:xfrm>
            <a:off x="3942478" y="4853530"/>
            <a:ext cx="1712483" cy="145525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8" name="Picture 379" descr="barcode"/>
          <p:cNvPicPr>
            <a:picLocks noChangeAspect="1" noChangeArrowheads="1"/>
          </p:cNvPicPr>
          <p:nvPr/>
        </p:nvPicPr>
        <p:blipFill>
          <a:blip r:embed="rId5" cstate="print"/>
          <a:srcRect/>
          <a:stretch>
            <a:fillRect/>
          </a:stretch>
        </p:blipFill>
        <p:spPr bwMode="auto">
          <a:xfrm rot="21432854">
            <a:off x="4909007" y="5887041"/>
            <a:ext cx="284990" cy="109747"/>
          </a:xfrm>
          <a:prstGeom prst="rect">
            <a:avLst/>
          </a:prstGeom>
          <a:solidFill>
            <a:srgbClr val="FF9900"/>
          </a:solidFill>
          <a:ln w="12700">
            <a:solidFill>
              <a:schemeClr val="accent2"/>
            </a:solidFill>
            <a:miter lim="800000"/>
            <a:headEnd/>
            <a:tailEnd/>
          </a:ln>
          <a:effectLst/>
          <a:scene3d>
            <a:camera prst="isometricOffAxis1Right">
              <a:rot lat="2280000" lon="20039998" rev="0"/>
            </a:camera>
            <a:lightRig rig="threePt" dir="t"/>
          </a:scene3d>
        </p:spPr>
      </p:pic>
      <p:sp>
        <p:nvSpPr>
          <p:cNvPr id="39" name="Rectangle 6"/>
          <p:cNvSpPr>
            <a:spLocks noChangeArrowheads="1"/>
          </p:cNvSpPr>
          <p:nvPr/>
        </p:nvSpPr>
        <p:spPr bwMode="auto">
          <a:xfrm>
            <a:off x="3398321" y="1132633"/>
            <a:ext cx="3016495" cy="366712"/>
          </a:xfrm>
          <a:prstGeom prst="rect">
            <a:avLst/>
          </a:prstGeom>
          <a:noFill/>
          <a:ln w="19050" algn="ctr">
            <a:noFill/>
            <a:miter lim="800000"/>
            <a:headEnd/>
            <a:tailEnd/>
          </a:ln>
          <a:effectLst/>
        </p:spPr>
        <p:txBody>
          <a:bodyPr anchor="b"/>
          <a:lstStyle/>
          <a:p>
            <a:pPr algn="ctr" eaLnBrk="0" hangingPunct="0">
              <a:lnSpc>
                <a:spcPct val="110000"/>
              </a:lnSpc>
              <a:spcBef>
                <a:spcPct val="0"/>
              </a:spcBef>
            </a:pPr>
            <a:r>
              <a:rPr lang="en-US" b="0" dirty="0">
                <a:solidFill>
                  <a:schemeClr val="accent2"/>
                </a:solidFill>
              </a:rPr>
              <a:t>Pull for Pallet by LPN ID</a:t>
            </a:r>
          </a:p>
        </p:txBody>
      </p:sp>
      <p:pic>
        <p:nvPicPr>
          <p:cNvPr id="3" name="Picture 2" descr="Screen Shot 2013-10-24 at 6.00.1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324" y="1667647"/>
            <a:ext cx="2218582" cy="2953487"/>
          </a:xfrm>
          <a:prstGeom prst="rect">
            <a:avLst/>
          </a:prstGeom>
        </p:spPr>
      </p:pic>
      <p:pic>
        <p:nvPicPr>
          <p:cNvPr id="4" name="Picture 3" descr="Screen Shot 2013-10-24 at 6.03.48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5147" y="1758227"/>
            <a:ext cx="1972366" cy="2678627"/>
          </a:xfrm>
          <a:prstGeom prst="rect">
            <a:avLst/>
          </a:prstGeom>
        </p:spPr>
      </p:pic>
      <p:pic>
        <p:nvPicPr>
          <p:cNvPr id="33" name="Picture 32" descr="Screen Shot 2013-10-24 at 6.03.48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6348" y="1742332"/>
            <a:ext cx="1972366" cy="2678627"/>
          </a:xfrm>
          <a:prstGeom prst="rect">
            <a:avLst/>
          </a:prstGeom>
        </p:spPr>
      </p:pic>
      <p:pic>
        <p:nvPicPr>
          <p:cNvPr id="35" name="Picture 34"/>
          <p:cNvPicPr>
            <a:picLocks noChangeAspect="1" noChangeArrowheads="1"/>
          </p:cNvPicPr>
          <p:nvPr/>
        </p:nvPicPr>
        <p:blipFill>
          <a:blip r:embed="rId8">
            <a:grayscl/>
          </a:blip>
          <a:srcRect/>
          <a:stretch>
            <a:fillRect/>
          </a:stretch>
        </p:blipFill>
        <p:spPr bwMode="auto">
          <a:xfrm>
            <a:off x="382118" y="5124872"/>
            <a:ext cx="792" cy="921"/>
          </a:xfrm>
          <a:prstGeom prst="rect">
            <a:avLst/>
          </a:prstGeom>
          <a:noFill/>
          <a:ln w="9525">
            <a:noFill/>
            <a:miter lim="800000"/>
            <a:headEnd/>
            <a:tailEnd/>
          </a:ln>
          <a:effectLst/>
        </p:spPr>
      </p:pic>
      <p:pic>
        <p:nvPicPr>
          <p:cNvPr id="40" name="Picture 39"/>
          <p:cNvPicPr>
            <a:picLocks noChangeAspect="1" noChangeArrowheads="1"/>
          </p:cNvPicPr>
          <p:nvPr/>
        </p:nvPicPr>
        <p:blipFill>
          <a:blip r:embed="rId8">
            <a:grayscl/>
          </a:blip>
          <a:srcRect/>
          <a:stretch>
            <a:fillRect/>
          </a:stretch>
        </p:blipFill>
        <p:spPr bwMode="auto">
          <a:xfrm>
            <a:off x="698759" y="5152283"/>
            <a:ext cx="792" cy="921"/>
          </a:xfrm>
          <a:prstGeom prst="rect">
            <a:avLst/>
          </a:prstGeom>
          <a:noFill/>
          <a:ln w="9525">
            <a:noFill/>
            <a:miter lim="800000"/>
            <a:headEnd/>
            <a:tailEnd/>
          </a:ln>
          <a:effectLst/>
        </p:spPr>
      </p:pic>
      <p:grpSp>
        <p:nvGrpSpPr>
          <p:cNvPr id="42" name="Group 34"/>
          <p:cNvGrpSpPr>
            <a:grpSpLocks/>
          </p:cNvGrpSpPr>
          <p:nvPr/>
        </p:nvGrpSpPr>
        <p:grpSpPr bwMode="auto">
          <a:xfrm>
            <a:off x="1012007" y="5382900"/>
            <a:ext cx="1346749" cy="521804"/>
            <a:chOff x="2798" y="3536"/>
            <a:chExt cx="1376" cy="462"/>
          </a:xfrm>
        </p:grpSpPr>
        <p:sp>
          <p:nvSpPr>
            <p:cNvPr id="43" name="Freeform 35" descr="Walnut"/>
            <p:cNvSpPr>
              <a:spLocks/>
            </p:cNvSpPr>
            <p:nvPr/>
          </p:nvSpPr>
          <p:spPr bwMode="gray">
            <a:xfrm>
              <a:off x="2805" y="3536"/>
              <a:ext cx="339" cy="457"/>
            </a:xfrm>
            <a:custGeom>
              <a:avLst/>
              <a:gdLst>
                <a:gd name="T0" fmla="*/ 105612 w 130"/>
                <a:gd name="T1" fmla="*/ 36253 h 207"/>
                <a:gd name="T2" fmla="*/ 0 w 130"/>
                <a:gd name="T3" fmla="*/ 0 h 207"/>
                <a:gd name="T4" fmla="*/ 0 w 130"/>
                <a:gd name="T5" fmla="*/ 15635 h 207"/>
                <a:gd name="T6" fmla="*/ 105612 w 130"/>
                <a:gd name="T7" fmla="*/ 52718 h 207"/>
                <a:gd name="T8" fmla="*/ 105612 w 130"/>
                <a:gd name="T9" fmla="*/ 36253 h 207"/>
                <a:gd name="T10" fmla="*/ 0 60000 65536"/>
                <a:gd name="T11" fmla="*/ 0 60000 65536"/>
                <a:gd name="T12" fmla="*/ 0 60000 65536"/>
                <a:gd name="T13" fmla="*/ 0 60000 65536"/>
                <a:gd name="T14" fmla="*/ 0 60000 65536"/>
                <a:gd name="T15" fmla="*/ 0 w 130"/>
                <a:gd name="T16" fmla="*/ 0 h 207"/>
                <a:gd name="T17" fmla="*/ 130 w 130"/>
                <a:gd name="T18" fmla="*/ 207 h 207"/>
              </a:gdLst>
              <a:ahLst/>
              <a:cxnLst>
                <a:cxn ang="T10">
                  <a:pos x="T0" y="T1"/>
                </a:cxn>
                <a:cxn ang="T11">
                  <a:pos x="T2" y="T3"/>
                </a:cxn>
                <a:cxn ang="T12">
                  <a:pos x="T4" y="T5"/>
                </a:cxn>
                <a:cxn ang="T13">
                  <a:pos x="T6" y="T7"/>
                </a:cxn>
                <a:cxn ang="T14">
                  <a:pos x="T8" y="T9"/>
                </a:cxn>
              </a:cxnLst>
              <a:rect l="T15" t="T16" r="T17" b="T18"/>
              <a:pathLst>
                <a:path w="130" h="207">
                  <a:moveTo>
                    <a:pt x="129" y="142"/>
                  </a:moveTo>
                  <a:lnTo>
                    <a:pt x="0" y="0"/>
                  </a:lnTo>
                  <a:lnTo>
                    <a:pt x="0" y="61"/>
                  </a:lnTo>
                  <a:lnTo>
                    <a:pt x="129" y="206"/>
                  </a:lnTo>
                  <a:lnTo>
                    <a:pt x="129" y="142"/>
                  </a:lnTo>
                </a:path>
              </a:pathLst>
            </a:custGeom>
            <a:blipFill dpi="0" rotWithShape="0">
              <a:blip r:embed="rId9"/>
              <a:srcRect/>
              <a:tile tx="0" ty="0" sx="100000" sy="100000" flip="none" algn="tl"/>
            </a:blip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44" name="Freeform 36" descr="Walnut"/>
            <p:cNvSpPr>
              <a:spLocks/>
            </p:cNvSpPr>
            <p:nvPr/>
          </p:nvSpPr>
          <p:spPr bwMode="gray">
            <a:xfrm>
              <a:off x="3274" y="3549"/>
              <a:ext cx="324" cy="448"/>
            </a:xfrm>
            <a:custGeom>
              <a:avLst/>
              <a:gdLst>
                <a:gd name="T0" fmla="*/ 77204 w 130"/>
                <a:gd name="T1" fmla="*/ 36738 h 203"/>
                <a:gd name="T2" fmla="*/ 0 w 130"/>
                <a:gd name="T3" fmla="*/ 0 h 203"/>
                <a:gd name="T4" fmla="*/ 0 w 130"/>
                <a:gd name="T5" fmla="*/ 15605 h 203"/>
                <a:gd name="T6" fmla="*/ 77204 w 130"/>
                <a:gd name="T7" fmla="*/ 51520 h 203"/>
                <a:gd name="T8" fmla="*/ 77204 w 130"/>
                <a:gd name="T9" fmla="*/ 36738 h 203"/>
                <a:gd name="T10" fmla="*/ 0 60000 65536"/>
                <a:gd name="T11" fmla="*/ 0 60000 65536"/>
                <a:gd name="T12" fmla="*/ 0 60000 65536"/>
                <a:gd name="T13" fmla="*/ 0 60000 65536"/>
                <a:gd name="T14" fmla="*/ 0 60000 65536"/>
                <a:gd name="T15" fmla="*/ 0 w 130"/>
                <a:gd name="T16" fmla="*/ 0 h 203"/>
                <a:gd name="T17" fmla="*/ 130 w 130"/>
                <a:gd name="T18" fmla="*/ 203 h 203"/>
              </a:gdLst>
              <a:ahLst/>
              <a:cxnLst>
                <a:cxn ang="T10">
                  <a:pos x="T0" y="T1"/>
                </a:cxn>
                <a:cxn ang="T11">
                  <a:pos x="T2" y="T3"/>
                </a:cxn>
                <a:cxn ang="T12">
                  <a:pos x="T4" y="T5"/>
                </a:cxn>
                <a:cxn ang="T13">
                  <a:pos x="T6" y="T7"/>
                </a:cxn>
                <a:cxn ang="T14">
                  <a:pos x="T8" y="T9"/>
                </a:cxn>
              </a:cxnLst>
              <a:rect l="T15" t="T16" r="T17" b="T18"/>
              <a:pathLst>
                <a:path w="130" h="203">
                  <a:moveTo>
                    <a:pt x="129" y="144"/>
                  </a:moveTo>
                  <a:lnTo>
                    <a:pt x="0" y="0"/>
                  </a:lnTo>
                  <a:lnTo>
                    <a:pt x="0" y="61"/>
                  </a:lnTo>
                  <a:lnTo>
                    <a:pt x="129" y="202"/>
                  </a:lnTo>
                  <a:lnTo>
                    <a:pt x="129" y="144"/>
                  </a:lnTo>
                </a:path>
              </a:pathLst>
            </a:custGeom>
            <a:blipFill dpi="0" rotWithShape="0">
              <a:blip r:embed="rId9"/>
              <a:srcRect/>
              <a:tile tx="0" ty="0" sx="100000" sy="100000" flip="none" algn="tl"/>
            </a:blip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45" name="Freeform 37" descr="Walnut"/>
            <p:cNvSpPr>
              <a:spLocks/>
            </p:cNvSpPr>
            <p:nvPr/>
          </p:nvSpPr>
          <p:spPr bwMode="gray">
            <a:xfrm>
              <a:off x="3744" y="3543"/>
              <a:ext cx="316" cy="455"/>
            </a:xfrm>
            <a:custGeom>
              <a:avLst/>
              <a:gdLst>
                <a:gd name="T0" fmla="*/ 74479 w 127"/>
                <a:gd name="T1" fmla="*/ 36917 h 206"/>
                <a:gd name="T2" fmla="*/ 0 w 127"/>
                <a:gd name="T3" fmla="*/ 0 h 206"/>
                <a:gd name="T4" fmla="*/ 0 w 127"/>
                <a:gd name="T5" fmla="*/ 15656 h 206"/>
                <a:gd name="T6" fmla="*/ 74479 w 127"/>
                <a:gd name="T7" fmla="*/ 52625 h 206"/>
                <a:gd name="T8" fmla="*/ 74479 w 127"/>
                <a:gd name="T9" fmla="*/ 36917 h 206"/>
                <a:gd name="T10" fmla="*/ 0 60000 65536"/>
                <a:gd name="T11" fmla="*/ 0 60000 65536"/>
                <a:gd name="T12" fmla="*/ 0 60000 65536"/>
                <a:gd name="T13" fmla="*/ 0 60000 65536"/>
                <a:gd name="T14" fmla="*/ 0 60000 65536"/>
                <a:gd name="T15" fmla="*/ 0 w 127"/>
                <a:gd name="T16" fmla="*/ 0 h 206"/>
                <a:gd name="T17" fmla="*/ 127 w 127"/>
                <a:gd name="T18" fmla="*/ 206 h 206"/>
              </a:gdLst>
              <a:ahLst/>
              <a:cxnLst>
                <a:cxn ang="T10">
                  <a:pos x="T0" y="T1"/>
                </a:cxn>
                <a:cxn ang="T11">
                  <a:pos x="T2" y="T3"/>
                </a:cxn>
                <a:cxn ang="T12">
                  <a:pos x="T4" y="T5"/>
                </a:cxn>
                <a:cxn ang="T13">
                  <a:pos x="T6" y="T7"/>
                </a:cxn>
                <a:cxn ang="T14">
                  <a:pos x="T8" y="T9"/>
                </a:cxn>
              </a:cxnLst>
              <a:rect l="T15" t="T16" r="T17" b="T18"/>
              <a:pathLst>
                <a:path w="127" h="206">
                  <a:moveTo>
                    <a:pt x="126" y="144"/>
                  </a:moveTo>
                  <a:lnTo>
                    <a:pt x="0" y="0"/>
                  </a:lnTo>
                  <a:lnTo>
                    <a:pt x="0" y="61"/>
                  </a:lnTo>
                  <a:lnTo>
                    <a:pt x="126" y="205"/>
                  </a:lnTo>
                  <a:lnTo>
                    <a:pt x="126" y="144"/>
                  </a:lnTo>
                </a:path>
              </a:pathLst>
            </a:custGeom>
            <a:blipFill dpi="0" rotWithShape="0">
              <a:blip r:embed="rId9"/>
              <a:srcRect/>
              <a:tile tx="0" ty="0" sx="100000" sy="100000" flip="none" algn="tl"/>
            </a:blip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46" name="Rectangle 38" descr="Medium wood"/>
            <p:cNvSpPr>
              <a:spLocks noChangeArrowheads="1"/>
            </p:cNvSpPr>
            <p:nvPr/>
          </p:nvSpPr>
          <p:spPr bwMode="gray">
            <a:xfrm>
              <a:off x="4057" y="3864"/>
              <a:ext cx="77" cy="126"/>
            </a:xfrm>
            <a:prstGeom prst="rect">
              <a:avLst/>
            </a:prstGeom>
            <a:blipFill dpi="0" rotWithShape="0">
              <a:blip r:embed="rId10"/>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47" name="Rectangle 39" descr="Medium wood"/>
            <p:cNvSpPr>
              <a:spLocks noChangeArrowheads="1"/>
            </p:cNvSpPr>
            <p:nvPr/>
          </p:nvSpPr>
          <p:spPr bwMode="gray">
            <a:xfrm>
              <a:off x="3134" y="3864"/>
              <a:ext cx="75" cy="126"/>
            </a:xfrm>
            <a:prstGeom prst="rect">
              <a:avLst/>
            </a:prstGeom>
            <a:blipFill dpi="0" rotWithShape="0">
              <a:blip r:embed="rId10"/>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48" name="Rectangle 40" descr="Medium wood"/>
            <p:cNvSpPr>
              <a:spLocks noChangeArrowheads="1"/>
            </p:cNvSpPr>
            <p:nvPr/>
          </p:nvSpPr>
          <p:spPr bwMode="gray">
            <a:xfrm>
              <a:off x="3596" y="3864"/>
              <a:ext cx="72" cy="126"/>
            </a:xfrm>
            <a:prstGeom prst="rect">
              <a:avLst/>
            </a:prstGeom>
            <a:blipFill dpi="0" rotWithShape="0">
              <a:blip r:embed="rId10"/>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49" name="Freeform 41" descr="Medium wood"/>
            <p:cNvSpPr>
              <a:spLocks/>
            </p:cNvSpPr>
            <p:nvPr/>
          </p:nvSpPr>
          <p:spPr bwMode="gray">
            <a:xfrm rot="109035">
              <a:off x="2798" y="3541"/>
              <a:ext cx="310" cy="320"/>
            </a:xfrm>
            <a:custGeom>
              <a:avLst/>
              <a:gdLst>
                <a:gd name="T0" fmla="*/ 0 w 120"/>
                <a:gd name="T1" fmla="*/ 0 h 145"/>
                <a:gd name="T2" fmla="*/ 91256 w 120"/>
                <a:gd name="T3" fmla="*/ 33611 h 145"/>
                <a:gd name="T4" fmla="*/ 91256 w 120"/>
                <a:gd name="T5" fmla="*/ 36738 h 145"/>
                <a:gd name="T6" fmla="*/ 0 w 120"/>
                <a:gd name="T7" fmla="*/ 3814 h 145"/>
                <a:gd name="T8" fmla="*/ 0 w 120"/>
                <a:gd name="T9" fmla="*/ 0 h 145"/>
                <a:gd name="T10" fmla="*/ 0 60000 65536"/>
                <a:gd name="T11" fmla="*/ 0 60000 65536"/>
                <a:gd name="T12" fmla="*/ 0 60000 65536"/>
                <a:gd name="T13" fmla="*/ 0 60000 65536"/>
                <a:gd name="T14" fmla="*/ 0 60000 65536"/>
                <a:gd name="T15" fmla="*/ 0 w 120"/>
                <a:gd name="T16" fmla="*/ 0 h 145"/>
                <a:gd name="T17" fmla="*/ 120 w 120"/>
                <a:gd name="T18" fmla="*/ 145 h 145"/>
              </a:gdLst>
              <a:ahLst/>
              <a:cxnLst>
                <a:cxn ang="T10">
                  <a:pos x="T0" y="T1"/>
                </a:cxn>
                <a:cxn ang="T11">
                  <a:pos x="T2" y="T3"/>
                </a:cxn>
                <a:cxn ang="T12">
                  <a:pos x="T4" y="T5"/>
                </a:cxn>
                <a:cxn ang="T13">
                  <a:pos x="T6" y="T7"/>
                </a:cxn>
                <a:cxn ang="T14">
                  <a:pos x="T8" y="T9"/>
                </a:cxn>
              </a:cxnLst>
              <a:rect l="T15" t="T16" r="T17" b="T18"/>
              <a:pathLst>
                <a:path w="120" h="145">
                  <a:moveTo>
                    <a:pt x="0" y="0"/>
                  </a:moveTo>
                  <a:lnTo>
                    <a:pt x="119" y="132"/>
                  </a:lnTo>
                  <a:lnTo>
                    <a:pt x="119" y="144"/>
                  </a:lnTo>
                  <a:lnTo>
                    <a:pt x="0" y="15"/>
                  </a:lnTo>
                  <a:lnTo>
                    <a:pt x="0" y="0"/>
                  </a:lnTo>
                </a:path>
              </a:pathLst>
            </a:custGeom>
            <a:blipFill dpi="0" rotWithShape="0">
              <a:blip r:embed="rId10"/>
              <a:srcRect/>
              <a:tile tx="0" ty="0" sx="100000" sy="100000" flip="none" algn="tl"/>
            </a:blip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50" name="Freeform 42" descr="Oak"/>
            <p:cNvSpPr>
              <a:spLocks/>
            </p:cNvSpPr>
            <p:nvPr/>
          </p:nvSpPr>
          <p:spPr bwMode="gray">
            <a:xfrm>
              <a:off x="2804" y="3536"/>
              <a:ext cx="1370" cy="309"/>
            </a:xfrm>
            <a:custGeom>
              <a:avLst/>
              <a:gdLst>
                <a:gd name="T0" fmla="*/ 73071 w 550"/>
                <a:gd name="T1" fmla="*/ 38665 h 138"/>
                <a:gd name="T2" fmla="*/ 326797 w 550"/>
                <a:gd name="T3" fmla="*/ 38665 h 138"/>
                <a:gd name="T4" fmla="*/ 250573 w 550"/>
                <a:gd name="T5" fmla="*/ 0 h 138"/>
                <a:gd name="T6" fmla="*/ 0 w 550"/>
                <a:gd name="T7" fmla="*/ 0 h 138"/>
                <a:gd name="T8" fmla="*/ 0 60000 65536"/>
                <a:gd name="T9" fmla="*/ 0 60000 65536"/>
                <a:gd name="T10" fmla="*/ 0 60000 65536"/>
                <a:gd name="T11" fmla="*/ 0 60000 65536"/>
                <a:gd name="T12" fmla="*/ 0 w 550"/>
                <a:gd name="T13" fmla="*/ 0 h 138"/>
                <a:gd name="T14" fmla="*/ 550 w 550"/>
                <a:gd name="T15" fmla="*/ 138 h 138"/>
              </a:gdLst>
              <a:ahLst/>
              <a:cxnLst>
                <a:cxn ang="T8">
                  <a:pos x="T0" y="T1"/>
                </a:cxn>
                <a:cxn ang="T9">
                  <a:pos x="T2" y="T3"/>
                </a:cxn>
                <a:cxn ang="T10">
                  <a:pos x="T4" y="T5"/>
                </a:cxn>
                <a:cxn ang="T11">
                  <a:pos x="T6" y="T7"/>
                </a:cxn>
              </a:cxnLst>
              <a:rect l="T12" t="T13" r="T14" b="T15"/>
              <a:pathLst>
                <a:path w="550" h="138">
                  <a:moveTo>
                    <a:pt x="123" y="137"/>
                  </a:moveTo>
                  <a:lnTo>
                    <a:pt x="549" y="137"/>
                  </a:lnTo>
                  <a:lnTo>
                    <a:pt x="421" y="0"/>
                  </a:lnTo>
                  <a:lnTo>
                    <a:pt x="0" y="0"/>
                  </a:lnTo>
                </a:path>
              </a:pathLst>
            </a:custGeom>
            <a:blipFill dpi="0" rotWithShape="0">
              <a:blip r:embed="rId11"/>
              <a:srcRect/>
              <a:tile tx="0" ty="0" sx="100000" sy="100000" flip="none" algn="tl"/>
            </a:blip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p>
          </p:txBody>
        </p:sp>
        <p:sp>
          <p:nvSpPr>
            <p:cNvPr id="51" name="Rectangle 43" descr="Medium wood"/>
            <p:cNvSpPr>
              <a:spLocks noChangeArrowheads="1"/>
            </p:cNvSpPr>
            <p:nvPr/>
          </p:nvSpPr>
          <p:spPr bwMode="gray">
            <a:xfrm>
              <a:off x="3100" y="3838"/>
              <a:ext cx="1072" cy="35"/>
            </a:xfrm>
            <a:prstGeom prst="rect">
              <a:avLst/>
            </a:prstGeom>
            <a:blipFill dpi="0" rotWithShape="0">
              <a:blip r:embed="rId10"/>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pic>
          <p:nvPicPr>
            <p:cNvPr id="58" name="Picture 51" descr="C:\Documents and Settings\preed\Desktop\barcode.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gray">
            <a:xfrm>
              <a:off x="3950" y="3837"/>
              <a:ext cx="21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540"/>
          <p:cNvGrpSpPr/>
          <p:nvPr/>
        </p:nvGrpSpPr>
        <p:grpSpPr>
          <a:xfrm rot="169517">
            <a:off x="1249559" y="5192704"/>
            <a:ext cx="437223" cy="527344"/>
            <a:chOff x="1390453" y="3575237"/>
            <a:chExt cx="1822648" cy="1735744"/>
          </a:xfrm>
        </p:grpSpPr>
        <p:pic>
          <p:nvPicPr>
            <p:cNvPr id="28" name="Picture 24" descr="C:\Documents and Settings\tsladovich\Desktop\2009 VERSIONS\2009 ICON ISSUES\FINAL - PNGS\x-BOX-No labels.png"/>
            <p:cNvPicPr>
              <a:picLocks noChangeAspect="1" noChangeArrowheads="1"/>
            </p:cNvPicPr>
            <p:nvPr/>
          </p:nvPicPr>
          <p:blipFill>
            <a:blip r:embed="rId13"/>
            <a:srcRect/>
            <a:stretch>
              <a:fillRect/>
            </a:stretch>
          </p:blipFill>
          <p:spPr bwMode="auto">
            <a:xfrm>
              <a:off x="1390453" y="3575237"/>
              <a:ext cx="1822648" cy="1735744"/>
            </a:xfrm>
            <a:prstGeom prst="rect">
              <a:avLst/>
            </a:prstGeom>
            <a:noFill/>
            <a:effectLst>
              <a:outerShdw blurRad="50800" dist="38100" dir="2700000" algn="tl" rotWithShape="0">
                <a:prstClr val="black">
                  <a:alpha val="40000"/>
                </a:prstClr>
              </a:outerShdw>
            </a:effectLst>
          </p:spPr>
        </p:pic>
        <p:pic>
          <p:nvPicPr>
            <p:cNvPr id="29" name="Picture 379" descr="barcode"/>
            <p:cNvPicPr>
              <a:picLocks noChangeAspect="1" noChangeArrowheads="1"/>
            </p:cNvPicPr>
            <p:nvPr/>
          </p:nvPicPr>
          <p:blipFill>
            <a:blip r:embed="rId5" cstate="print"/>
            <a:srcRect/>
            <a:stretch>
              <a:fillRect/>
            </a:stretch>
          </p:blipFill>
          <p:spPr bwMode="auto">
            <a:xfrm>
              <a:off x="2466752" y="4795286"/>
              <a:ext cx="548980" cy="211408"/>
            </a:xfrm>
            <a:prstGeom prst="rect">
              <a:avLst/>
            </a:prstGeom>
            <a:solidFill>
              <a:srgbClr val="FF9900"/>
            </a:solidFill>
            <a:ln w="12700">
              <a:solidFill>
                <a:schemeClr val="accent2"/>
              </a:solidFill>
              <a:miter lim="800000"/>
              <a:headEnd/>
              <a:tailEnd/>
            </a:ln>
            <a:effectLst/>
            <a:scene3d>
              <a:camera prst="isometricOffAxis1Right">
                <a:rot lat="2280000" lon="20039998" rev="0"/>
              </a:camera>
              <a:lightRig rig="threePt" dir="t"/>
            </a:scene3d>
          </p:spPr>
        </p:pic>
      </p:grpSp>
      <p:grpSp>
        <p:nvGrpSpPr>
          <p:cNvPr id="70" name="Group 540"/>
          <p:cNvGrpSpPr/>
          <p:nvPr/>
        </p:nvGrpSpPr>
        <p:grpSpPr>
          <a:xfrm rot="169517">
            <a:off x="1644313" y="5189984"/>
            <a:ext cx="437223" cy="527344"/>
            <a:chOff x="1390453" y="3575237"/>
            <a:chExt cx="1822648" cy="1735744"/>
          </a:xfrm>
        </p:grpSpPr>
        <p:pic>
          <p:nvPicPr>
            <p:cNvPr id="71" name="Picture 24" descr="C:\Documents and Settings\tsladovich\Desktop\2009 VERSIONS\2009 ICON ISSUES\FINAL - PNGS\x-BOX-No labels.png"/>
            <p:cNvPicPr>
              <a:picLocks noChangeAspect="1" noChangeArrowheads="1"/>
            </p:cNvPicPr>
            <p:nvPr/>
          </p:nvPicPr>
          <p:blipFill>
            <a:blip r:embed="rId13"/>
            <a:srcRect/>
            <a:stretch>
              <a:fillRect/>
            </a:stretch>
          </p:blipFill>
          <p:spPr bwMode="auto">
            <a:xfrm>
              <a:off x="1390453" y="3575237"/>
              <a:ext cx="1822648" cy="1735744"/>
            </a:xfrm>
            <a:prstGeom prst="rect">
              <a:avLst/>
            </a:prstGeom>
            <a:noFill/>
            <a:effectLst>
              <a:outerShdw blurRad="50800" dist="38100" dir="2700000" algn="tl" rotWithShape="0">
                <a:prstClr val="black">
                  <a:alpha val="40000"/>
                </a:prstClr>
              </a:outerShdw>
            </a:effectLst>
          </p:spPr>
        </p:pic>
        <p:pic>
          <p:nvPicPr>
            <p:cNvPr id="72" name="Picture 379" descr="barcode"/>
            <p:cNvPicPr>
              <a:picLocks noChangeAspect="1" noChangeArrowheads="1"/>
            </p:cNvPicPr>
            <p:nvPr/>
          </p:nvPicPr>
          <p:blipFill>
            <a:blip r:embed="rId5" cstate="print"/>
            <a:srcRect/>
            <a:stretch>
              <a:fillRect/>
            </a:stretch>
          </p:blipFill>
          <p:spPr bwMode="auto">
            <a:xfrm>
              <a:off x="2466752" y="4795286"/>
              <a:ext cx="548980" cy="211408"/>
            </a:xfrm>
            <a:prstGeom prst="rect">
              <a:avLst/>
            </a:prstGeom>
            <a:solidFill>
              <a:srgbClr val="FF9900"/>
            </a:solidFill>
            <a:ln w="12700">
              <a:solidFill>
                <a:schemeClr val="accent2"/>
              </a:solidFill>
              <a:miter lim="800000"/>
              <a:headEnd/>
              <a:tailEnd/>
            </a:ln>
            <a:effectLst/>
            <a:scene3d>
              <a:camera prst="isometricOffAxis1Right">
                <a:rot lat="2280000" lon="20039998" rev="0"/>
              </a:camera>
              <a:lightRig rig="threePt" dir="t"/>
            </a:scene3d>
          </p:spPr>
        </p:pic>
      </p:grpSp>
    </p:spTree>
    <p:extLst>
      <p:ext uri="{BB962C8B-B14F-4D97-AF65-F5344CB8AC3E}">
        <p14:creationId xmlns:p14="http://schemas.microsoft.com/office/powerpoint/2010/main" val="539053771"/>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Pull </a:t>
            </a:r>
            <a:r>
              <a:rPr lang="en-US" sz="2800" dirty="0" err="1"/>
              <a:t>iLPNs</a:t>
            </a:r>
            <a:r>
              <a:rPr lang="en-US" sz="2800" dirty="0"/>
              <a:t> to Pallet</a:t>
            </a:r>
          </a:p>
        </p:txBody>
      </p:sp>
      <p:sp>
        <p:nvSpPr>
          <p:cNvPr id="8" name="Rectangle 7"/>
          <p:cNvSpPr/>
          <p:nvPr/>
        </p:nvSpPr>
        <p:spPr>
          <a:xfrm>
            <a:off x="2868246" y="1473053"/>
            <a:ext cx="3520194" cy="646331"/>
          </a:xfrm>
          <a:prstGeom prst="rect">
            <a:avLst/>
          </a:prstGeom>
        </p:spPr>
        <p:txBody>
          <a:bodyPr wrap="square">
            <a:spAutoFit/>
          </a:bodyPr>
          <a:lstStyle/>
          <a:p>
            <a:pPr algn="l"/>
            <a:r>
              <a:rPr lang="en-US" dirty="0">
                <a:solidFill>
                  <a:schemeClr val="tx1"/>
                </a:solidFill>
              </a:rPr>
              <a:t>User picks up a pallet and scans a blind pallet label</a:t>
            </a:r>
          </a:p>
        </p:txBody>
      </p:sp>
      <p:sp>
        <p:nvSpPr>
          <p:cNvPr id="9" name="Rectangle 8"/>
          <p:cNvSpPr/>
          <p:nvPr/>
        </p:nvSpPr>
        <p:spPr>
          <a:xfrm>
            <a:off x="3342686" y="3175189"/>
            <a:ext cx="3120829" cy="1754326"/>
          </a:xfrm>
          <a:prstGeom prst="rect">
            <a:avLst/>
          </a:prstGeom>
        </p:spPr>
        <p:txBody>
          <a:bodyPr wrap="square">
            <a:spAutoFit/>
          </a:bodyPr>
          <a:lstStyle/>
          <a:p>
            <a:pPr algn="l"/>
            <a:r>
              <a:rPr lang="en-US" dirty="0">
                <a:solidFill>
                  <a:schemeClr val="tx1"/>
                </a:solidFill>
              </a:rPr>
              <a:t>WM directs the user to the location and </a:t>
            </a:r>
            <a:r>
              <a:rPr lang="en-US" dirty="0" err="1">
                <a:solidFill>
                  <a:schemeClr val="tx1"/>
                </a:solidFill>
              </a:rPr>
              <a:t>iLPN</a:t>
            </a:r>
            <a:r>
              <a:rPr lang="en-US" dirty="0">
                <a:solidFill>
                  <a:schemeClr val="tx1"/>
                </a:solidFill>
              </a:rPr>
              <a:t>. The user scans the </a:t>
            </a:r>
            <a:r>
              <a:rPr lang="en-US" dirty="0" err="1">
                <a:solidFill>
                  <a:schemeClr val="tx1"/>
                </a:solidFill>
              </a:rPr>
              <a:t>iLPN</a:t>
            </a:r>
            <a:r>
              <a:rPr lang="en-US" dirty="0">
                <a:solidFill>
                  <a:schemeClr val="tx1"/>
                </a:solidFill>
              </a:rPr>
              <a:t> (or substitute LPN) to confirm. This is repeated for all LPN’s on the task.  </a:t>
            </a:r>
          </a:p>
        </p:txBody>
      </p:sp>
      <p:sp>
        <p:nvSpPr>
          <p:cNvPr id="14" name="Rectangle 13"/>
          <p:cNvSpPr/>
          <p:nvPr/>
        </p:nvSpPr>
        <p:spPr>
          <a:xfrm>
            <a:off x="3059421" y="4892668"/>
            <a:ext cx="3823420" cy="1477328"/>
          </a:xfrm>
          <a:prstGeom prst="rect">
            <a:avLst/>
          </a:prstGeom>
        </p:spPr>
        <p:txBody>
          <a:bodyPr wrap="square">
            <a:spAutoFit/>
          </a:bodyPr>
          <a:lstStyle/>
          <a:p>
            <a:pPr algn="l"/>
            <a:r>
              <a:rPr lang="en-US" dirty="0">
                <a:solidFill>
                  <a:schemeClr val="tx1"/>
                </a:solidFill>
              </a:rPr>
              <a:t>When all pulls are done, WM displays either a drop zone or the final destination depending on the task path. The user scans the location to confirm the put.</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Pallet:</a:t>
            </a:r>
            <a:endParaRPr lang="en-US" sz="1100" dirty="0">
              <a:ea typeface="Calibri"/>
              <a:cs typeface="Times New Roman"/>
            </a:endParaRP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PLT000999051</a:t>
            </a:r>
            <a:r>
              <a:rPr lang="en-US" sz="1100" dirty="0">
                <a:solidFill>
                  <a:srgbClr val="FFFFFF"/>
                </a:solidFill>
                <a:latin typeface="Courier New"/>
                <a:ea typeface="Calibri"/>
                <a:cs typeface="Times New Roman"/>
              </a:rPr>
              <a:t>_________</a:t>
            </a:r>
            <a:endParaRPr lang="en-US" sz="1100" dirty="0">
              <a:ea typeface="Calibri"/>
              <a:cs typeface="Times New Roman"/>
            </a:endParaRP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Task:3304</a:t>
            </a: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Rloc</a:t>
            </a:r>
            <a:r>
              <a:rPr lang="en-US" sz="1100" dirty="0">
                <a:solidFill>
                  <a:srgbClr val="FFFFFF"/>
                </a:solidFill>
                <a:latin typeface="Courier New"/>
                <a:ea typeface="Calibri"/>
                <a:cs typeface="Times New Roman"/>
              </a:rPr>
              <a:t>: AZ-01-02-22</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Item:09120216027</a:t>
            </a: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Qty</a:t>
            </a:r>
            <a:r>
              <a:rPr lang="en-US" sz="1100" dirty="0">
                <a:solidFill>
                  <a:srgbClr val="FFFFFF"/>
                </a:solidFill>
                <a:latin typeface="Courier New"/>
                <a:ea typeface="Calibri"/>
                <a:cs typeface="Times New Roman"/>
              </a:rPr>
              <a:t>: 10 Unit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INT: 1 </a:t>
            </a:r>
            <a:r>
              <a:rPr lang="en-US" sz="1100" dirty="0" err="1">
                <a:solidFill>
                  <a:srgbClr val="FFFFFF"/>
                </a:solidFill>
                <a:latin typeface="Courier New"/>
                <a:ea typeface="Calibri"/>
                <a:cs typeface="Times New Roman"/>
              </a:rPr>
              <a:t>Repl</a:t>
            </a:r>
            <a:r>
              <a:rPr lang="en-US" sz="1100" dirty="0">
                <a:solidFill>
                  <a:srgbClr val="FFFFFF"/>
                </a:solidFill>
                <a:latin typeface="Courier New"/>
                <a:ea typeface="Calibri"/>
                <a:cs typeface="Times New Roman"/>
              </a:rPr>
              <a:t> </a:t>
            </a:r>
            <a:r>
              <a:rPr lang="en-US" sz="1100" dirty="0" err="1">
                <a:solidFill>
                  <a:srgbClr val="FFFFFF"/>
                </a:solidFill>
                <a:latin typeface="Courier New"/>
                <a:ea typeface="Calibri"/>
                <a:cs typeface="Times New Roman"/>
              </a:rPr>
              <a:t>Activ</a:t>
            </a:r>
            <a:endParaRPr lang="en-US" sz="1100" dirty="0">
              <a:solidFill>
                <a:srgbClr val="FFFFFF"/>
              </a:solidFill>
              <a:latin typeface="Courier New"/>
              <a:ea typeface="Calibri"/>
              <a:cs typeface="Times New Roman"/>
            </a:endParaRP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iLPN</a:t>
            </a:r>
            <a:r>
              <a:rPr lang="en-US" sz="1100" dirty="0">
                <a:solidFill>
                  <a:srgbClr val="FFFFFF"/>
                </a:solidFill>
                <a:latin typeface="Courier New"/>
                <a:ea typeface="Calibri"/>
                <a:cs typeface="Times New Roman"/>
              </a:rPr>
              <a: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00099900000000000300</a:t>
            </a:r>
            <a:endParaRPr lang="en-US" sz="1100" dirty="0">
              <a:ea typeface="Calibri"/>
              <a:cs typeface="Times New Roman"/>
            </a:endParaRP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00099900000000000300</a:t>
            </a:r>
            <a:endParaRPr lang="en-US" sz="1100" u="sng" dirty="0">
              <a:ea typeface="Calibri"/>
              <a:cs typeface="Times New Roman"/>
            </a:endParaRPr>
          </a:p>
        </p:txBody>
      </p:sp>
      <p:sp>
        <p:nvSpPr>
          <p:cNvPr id="17" name="Text Box 16469"/>
          <p:cNvSpPr txBox="1"/>
          <p:nvPr/>
        </p:nvSpPr>
        <p:spPr>
          <a:xfrm>
            <a:off x="812751" y="4416975"/>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Inventory Movement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Task#:3304</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Container:</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PLT000999051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WG/WA:DROP/WACA</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Rloc:</a:t>
            </a:r>
            <a:r>
              <a:rPr lang="en-US" sz="1100" u="sng" dirty="0">
                <a:solidFill>
                  <a:srgbClr val="FFFFFF"/>
                </a:solidFill>
                <a:latin typeface="Courier New"/>
                <a:ea typeface="Calibri"/>
                <a:cs typeface="Times New Roman"/>
              </a:rPr>
              <a:t>DROP0001</a:t>
            </a:r>
            <a:r>
              <a:rPr lang="en-US" sz="1100" dirty="0">
                <a:solidFill>
                  <a:srgbClr val="FFFFFF"/>
                </a:solidFill>
                <a:latin typeface="Courier New"/>
                <a:ea typeface="Calibri"/>
                <a:cs typeface="Times New Roman"/>
              </a:rPr>
              <a:t>_______</a:t>
            </a:r>
          </a:p>
        </p:txBody>
      </p:sp>
    </p:spTree>
    <p:extLst>
      <p:ext uri="{BB962C8B-B14F-4D97-AF65-F5344CB8AC3E}">
        <p14:creationId xmlns:p14="http://schemas.microsoft.com/office/powerpoint/2010/main" val="1741369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2" grpId="0" animBg="1"/>
      <p:bldP spid="17"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Pull </a:t>
            </a:r>
            <a:r>
              <a:rPr lang="en-US" sz="2800" dirty="0" err="1"/>
              <a:t>iLPNs</a:t>
            </a:r>
            <a:r>
              <a:rPr lang="en-US" sz="2800" dirty="0"/>
              <a:t> to Pallet</a:t>
            </a:r>
          </a:p>
        </p:txBody>
      </p:sp>
      <p:sp>
        <p:nvSpPr>
          <p:cNvPr id="8" name="Rectangle 7"/>
          <p:cNvSpPr/>
          <p:nvPr/>
        </p:nvSpPr>
        <p:spPr>
          <a:xfrm>
            <a:off x="2868246" y="1473053"/>
            <a:ext cx="3520194" cy="1477328"/>
          </a:xfrm>
          <a:prstGeom prst="rect">
            <a:avLst/>
          </a:prstGeom>
        </p:spPr>
        <p:txBody>
          <a:bodyPr wrap="square">
            <a:spAutoFit/>
          </a:bodyPr>
          <a:lstStyle/>
          <a:p>
            <a:pPr algn="l"/>
            <a:r>
              <a:rPr lang="en-US" dirty="0">
                <a:solidFill>
                  <a:schemeClr val="tx1"/>
                </a:solidFill>
              </a:rPr>
              <a:t>If the pallet is placed into a drop zone, a second user is directed to the drop zone to pick up the pallet. The user scans the pallet to confirm pick-up.</a:t>
            </a:r>
          </a:p>
        </p:txBody>
      </p:sp>
      <p:sp>
        <p:nvSpPr>
          <p:cNvPr id="9" name="Rectangle 8"/>
          <p:cNvSpPr/>
          <p:nvPr/>
        </p:nvSpPr>
        <p:spPr>
          <a:xfrm>
            <a:off x="3342686" y="3175189"/>
            <a:ext cx="3120829" cy="1754326"/>
          </a:xfrm>
          <a:prstGeom prst="rect">
            <a:avLst/>
          </a:prstGeom>
        </p:spPr>
        <p:txBody>
          <a:bodyPr wrap="square">
            <a:spAutoFit/>
          </a:bodyPr>
          <a:lstStyle/>
          <a:p>
            <a:pPr algn="l"/>
            <a:r>
              <a:rPr lang="en-US" dirty="0">
                <a:solidFill>
                  <a:schemeClr val="tx1"/>
                </a:solidFill>
              </a:rPr>
              <a:t>WM displays the puts in pick location sequence.   WM displays the </a:t>
            </a:r>
            <a:r>
              <a:rPr lang="en-US" dirty="0" err="1">
                <a:solidFill>
                  <a:schemeClr val="tx1"/>
                </a:solidFill>
              </a:rPr>
              <a:t>iLPN</a:t>
            </a:r>
            <a:r>
              <a:rPr lang="en-US" dirty="0">
                <a:solidFill>
                  <a:schemeClr val="tx1"/>
                </a:solidFill>
              </a:rPr>
              <a:t> to put and the forward pick location. The user scans the location to confirm correct location.</a:t>
            </a:r>
          </a:p>
        </p:txBody>
      </p:sp>
      <p:sp>
        <p:nvSpPr>
          <p:cNvPr id="14" name="Rectangle 13"/>
          <p:cNvSpPr/>
          <p:nvPr/>
        </p:nvSpPr>
        <p:spPr>
          <a:xfrm>
            <a:off x="3059421" y="4892668"/>
            <a:ext cx="3823420" cy="1477328"/>
          </a:xfrm>
          <a:prstGeom prst="rect">
            <a:avLst/>
          </a:prstGeom>
        </p:spPr>
        <p:txBody>
          <a:bodyPr wrap="square">
            <a:spAutoFit/>
          </a:bodyPr>
          <a:lstStyle/>
          <a:p>
            <a:pPr algn="l"/>
            <a:r>
              <a:rPr lang="en-US" dirty="0">
                <a:solidFill>
                  <a:schemeClr val="tx1"/>
                </a:solidFill>
              </a:rPr>
              <a:t>If there are multiple </a:t>
            </a:r>
            <a:r>
              <a:rPr lang="en-US" dirty="0" err="1">
                <a:solidFill>
                  <a:schemeClr val="tx1"/>
                </a:solidFill>
              </a:rPr>
              <a:t>iLPNs</a:t>
            </a:r>
            <a:r>
              <a:rPr lang="en-US" dirty="0">
                <a:solidFill>
                  <a:schemeClr val="tx1"/>
                </a:solidFill>
              </a:rPr>
              <a:t> on the pallet, WM prompts the user to scan the </a:t>
            </a:r>
            <a:r>
              <a:rPr lang="en-US" dirty="0" err="1">
                <a:solidFill>
                  <a:schemeClr val="tx1"/>
                </a:solidFill>
              </a:rPr>
              <a:t>iLPN</a:t>
            </a:r>
            <a:r>
              <a:rPr lang="en-US" dirty="0">
                <a:solidFill>
                  <a:schemeClr val="tx1"/>
                </a:solidFill>
              </a:rPr>
              <a:t>.   The user scans the </a:t>
            </a:r>
            <a:r>
              <a:rPr lang="en-US" dirty="0" err="1">
                <a:solidFill>
                  <a:schemeClr val="tx1"/>
                </a:solidFill>
              </a:rPr>
              <a:t>iLPN</a:t>
            </a:r>
            <a:r>
              <a:rPr lang="en-US" dirty="0">
                <a:solidFill>
                  <a:schemeClr val="tx1"/>
                </a:solidFill>
              </a:rPr>
              <a:t> to confirm the put to the forward pick location.</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Task:3304</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Container:</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PLT000999051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Rloc:DR-OP-00-01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Container:</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PLT000999051</a:t>
            </a:r>
            <a:r>
              <a:rPr lang="en-US" sz="1100" dirty="0">
                <a:solidFill>
                  <a:srgbClr val="FFFFFF"/>
                </a:solidFill>
                <a:latin typeface="Courier New"/>
                <a:ea typeface="Calibri"/>
                <a:cs typeface="Times New Roman"/>
              </a:rPr>
              <a:t>________</a:t>
            </a:r>
          </a:p>
          <a:p>
            <a:pPr marL="0" marR="0" algn="l">
              <a:lnSpc>
                <a:spcPct val="115000"/>
              </a:lnSpc>
              <a:spcBef>
                <a:spcPts val="0"/>
              </a:spcBef>
              <a:spcAft>
                <a:spcPts val="0"/>
              </a:spcAft>
            </a:pPr>
            <a:endParaRPr lang="en-US" sz="1100" u="sng" dirty="0">
              <a:ea typeface="Calibri"/>
              <a:cs typeface="Times New Roman"/>
            </a:endParaRP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Fill Active </a:t>
            </a:r>
            <a:r>
              <a:rPr lang="en-US" sz="1100" dirty="0" err="1">
                <a:solidFill>
                  <a:srgbClr val="FFFFFF"/>
                </a:solidFill>
                <a:latin typeface="Courier New"/>
                <a:ea typeface="Calibri"/>
                <a:cs typeface="Times New Roman"/>
              </a:rPr>
              <a:t>Plt</a:t>
            </a:r>
            <a:endParaRPr lang="en-US" sz="1100" dirty="0">
              <a:solidFill>
                <a:srgbClr val="FFFFFF"/>
              </a:solidFill>
              <a:latin typeface="Courier New"/>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Aloc:CA-01-04-13</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LPN:</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00099900000000000202 Item:40014547822</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Quantity: 6 Unit</a:t>
            </a:r>
            <a:endParaRPr lang="en-US" sz="1100" u="sng"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Aloc:</a:t>
            </a:r>
            <a:r>
              <a:rPr lang="en-US" sz="1100" u="sng" dirty="0">
                <a:solidFill>
                  <a:srgbClr val="FFFFFF"/>
                </a:solidFill>
                <a:latin typeface="Courier New"/>
                <a:ea typeface="Calibri"/>
                <a:cs typeface="Times New Roman"/>
              </a:rPr>
              <a:t>CA010413</a:t>
            </a:r>
            <a:r>
              <a:rPr lang="en-US" sz="1100" dirty="0">
                <a:solidFill>
                  <a:srgbClr val="FFFFFF"/>
                </a:solidFill>
                <a:latin typeface="Courier New"/>
                <a:ea typeface="Calibri"/>
                <a:cs typeface="Times New Roman"/>
              </a:rPr>
              <a:t>_______</a:t>
            </a:r>
          </a:p>
        </p:txBody>
      </p:sp>
      <p:sp>
        <p:nvSpPr>
          <p:cNvPr id="17" name="Text Box 16469"/>
          <p:cNvSpPr txBox="1"/>
          <p:nvPr/>
        </p:nvSpPr>
        <p:spPr>
          <a:xfrm>
            <a:off x="812751" y="4416975"/>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LPN:</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00099900000000000202 Item:40014547822</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Quantity: 6 Unit</a:t>
            </a:r>
            <a:endParaRPr lang="en-US" sz="1100" u="sng" dirty="0">
              <a:ea typeface="Calibri"/>
              <a:cs typeface="Times New Roman"/>
            </a:endParaRPr>
          </a:p>
          <a:p>
            <a:pPr algn="l">
              <a:lnSpc>
                <a:spcPct val="115000"/>
              </a:lnSpc>
              <a:spcBef>
                <a:spcPts val="0"/>
              </a:spcBef>
              <a:spcAft>
                <a:spcPts val="0"/>
              </a:spcAft>
            </a:pPr>
            <a:r>
              <a:rPr lang="en-US" sz="1100" dirty="0">
                <a:solidFill>
                  <a:srgbClr val="FFFFFF"/>
                </a:solidFill>
                <a:latin typeface="Courier New"/>
                <a:ea typeface="Calibri"/>
                <a:cs typeface="Times New Roman"/>
              </a:rPr>
              <a:t>Quantity: 6 Unit</a:t>
            </a:r>
            <a:endParaRPr lang="en-US" sz="1100" u="sng"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LPN:</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00099900000000000202</a:t>
            </a:r>
          </a:p>
        </p:txBody>
      </p:sp>
    </p:spTree>
    <p:extLst>
      <p:ext uri="{BB962C8B-B14F-4D97-AF65-F5344CB8AC3E}">
        <p14:creationId xmlns:p14="http://schemas.microsoft.com/office/powerpoint/2010/main" val="660411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2" grpId="0" animBg="1"/>
      <p:bldP spid="1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Pulling full </a:t>
            </a:r>
            <a:r>
              <a:rPr lang="en-US" sz="2800" dirty="0" err="1"/>
              <a:t>iLPN</a:t>
            </a:r>
            <a:r>
              <a:rPr lang="en-US" sz="2800" dirty="0"/>
              <a:t> / Pallet</a:t>
            </a:r>
          </a:p>
        </p:txBody>
      </p:sp>
      <p:sp>
        <p:nvSpPr>
          <p:cNvPr id="8" name="Rectangle 7"/>
          <p:cNvSpPr/>
          <p:nvPr/>
        </p:nvSpPr>
        <p:spPr>
          <a:xfrm>
            <a:off x="2868246" y="1473053"/>
            <a:ext cx="3520194" cy="1200329"/>
          </a:xfrm>
          <a:prstGeom prst="rect">
            <a:avLst/>
          </a:prstGeom>
        </p:spPr>
        <p:txBody>
          <a:bodyPr wrap="square">
            <a:spAutoFit/>
          </a:bodyPr>
          <a:lstStyle/>
          <a:p>
            <a:pPr algn="l"/>
            <a:r>
              <a:rPr lang="en-US" dirty="0">
                <a:solidFill>
                  <a:schemeClr val="tx1"/>
                </a:solidFill>
              </a:rPr>
              <a:t>WM directs the user to the location and </a:t>
            </a:r>
            <a:r>
              <a:rPr lang="en-US" dirty="0" err="1">
                <a:solidFill>
                  <a:schemeClr val="tx1"/>
                </a:solidFill>
              </a:rPr>
              <a:t>iLPN</a:t>
            </a:r>
            <a:r>
              <a:rPr lang="en-US" dirty="0">
                <a:solidFill>
                  <a:schemeClr val="tx1"/>
                </a:solidFill>
              </a:rPr>
              <a:t> or Pallet </a:t>
            </a:r>
            <a:r>
              <a:rPr lang="en-US" dirty="0" err="1">
                <a:solidFill>
                  <a:schemeClr val="tx1"/>
                </a:solidFill>
              </a:rPr>
              <a:t>iLPN</a:t>
            </a:r>
            <a:r>
              <a:rPr lang="en-US" dirty="0">
                <a:solidFill>
                  <a:schemeClr val="tx1"/>
                </a:solidFill>
              </a:rPr>
              <a:t>. The user scans the </a:t>
            </a:r>
            <a:r>
              <a:rPr lang="en-US" dirty="0" err="1">
                <a:solidFill>
                  <a:schemeClr val="tx1"/>
                </a:solidFill>
              </a:rPr>
              <a:t>iLPN</a:t>
            </a:r>
            <a:r>
              <a:rPr lang="en-US" dirty="0">
                <a:solidFill>
                  <a:schemeClr val="tx1"/>
                </a:solidFill>
              </a:rPr>
              <a:t> or Pallet </a:t>
            </a:r>
            <a:r>
              <a:rPr lang="en-US" dirty="0" err="1">
                <a:solidFill>
                  <a:schemeClr val="tx1"/>
                </a:solidFill>
              </a:rPr>
              <a:t>iLPN</a:t>
            </a:r>
            <a:r>
              <a:rPr lang="en-US" dirty="0">
                <a:solidFill>
                  <a:schemeClr val="tx1"/>
                </a:solidFill>
              </a:rPr>
              <a:t> to confirm.</a:t>
            </a:r>
          </a:p>
        </p:txBody>
      </p:sp>
      <p:sp>
        <p:nvSpPr>
          <p:cNvPr id="9" name="Rectangle 8"/>
          <p:cNvSpPr/>
          <p:nvPr/>
        </p:nvSpPr>
        <p:spPr>
          <a:xfrm>
            <a:off x="3342686" y="3175189"/>
            <a:ext cx="3120829" cy="1754326"/>
          </a:xfrm>
          <a:prstGeom prst="rect">
            <a:avLst/>
          </a:prstGeom>
        </p:spPr>
        <p:txBody>
          <a:bodyPr wrap="square">
            <a:spAutoFit/>
          </a:bodyPr>
          <a:lstStyle/>
          <a:p>
            <a:pPr algn="l"/>
            <a:r>
              <a:rPr lang="en-US" dirty="0">
                <a:solidFill>
                  <a:schemeClr val="tx1"/>
                </a:solidFill>
              </a:rPr>
              <a:t>When all pulls are done, WM displays either a drop zone or the final destination depending on the task path. The user scans the location to confirm the put.</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Rloc:AZ-01-02-23</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Item:40014547886</a:t>
            </a: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Nbr</a:t>
            </a:r>
            <a:r>
              <a:rPr lang="en-US" sz="1100" dirty="0">
                <a:solidFill>
                  <a:srgbClr val="FFFFFF"/>
                </a:solidFill>
                <a:latin typeface="Courier New"/>
                <a:ea typeface="Calibri"/>
                <a:cs typeface="Times New Roman"/>
              </a:rPr>
              <a:t> iLPNs:4</a:t>
            </a:r>
            <a:endParaRPr lang="en-US" sz="1100" u="sng" dirty="0">
              <a:ea typeface="Calibri"/>
              <a:cs typeface="Times New Roman"/>
            </a:endParaRPr>
          </a:p>
          <a:p>
            <a:pPr algn="l">
              <a:lnSpc>
                <a:spcPct val="115000"/>
              </a:lnSpc>
              <a:spcBef>
                <a:spcPts val="0"/>
              </a:spcBef>
              <a:spcAft>
                <a:spcPts val="0"/>
              </a:spcAft>
            </a:pPr>
            <a:r>
              <a:rPr lang="en-US" sz="1100" dirty="0">
                <a:solidFill>
                  <a:srgbClr val="FFFFFF"/>
                </a:solidFill>
                <a:latin typeface="Courier New"/>
                <a:ea typeface="Calibri"/>
                <a:cs typeface="Times New Roman"/>
              </a:rPr>
              <a:t>Batch:*</a:t>
            </a:r>
            <a:endParaRPr lang="en-US" sz="1100" u="sng"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Pallet: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PLT000999003</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PLT000999003</a:t>
            </a:r>
            <a:r>
              <a:rPr lang="en-US" sz="1100" dirty="0">
                <a:solidFill>
                  <a:srgbClr val="FFFFFF"/>
                </a:solidFill>
                <a:latin typeface="Courier New"/>
                <a:ea typeface="Calibri"/>
                <a:cs typeface="Times New Roman"/>
              </a:rPr>
              <a:t>________</a:t>
            </a:r>
            <a:endParaRPr lang="en-US" sz="1100" u="sng" dirty="0">
              <a:solidFill>
                <a:srgbClr val="FFFFFF"/>
              </a:solidFill>
              <a:latin typeface="Courier New"/>
              <a:ea typeface="Calibri"/>
              <a:cs typeface="Times New Roman"/>
            </a:endParaRP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Inventory Movement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Task#:3295</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Container:</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PLT000999003</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WG/WA:DROP/WACA</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Rloc:</a:t>
            </a:r>
            <a:r>
              <a:rPr lang="en-US" sz="1100" u="sng" dirty="0">
                <a:solidFill>
                  <a:srgbClr val="FFFFFF"/>
                </a:solidFill>
                <a:latin typeface="Courier New"/>
                <a:ea typeface="Calibri"/>
                <a:cs typeface="Times New Roman"/>
              </a:rPr>
              <a:t>DROP0001</a:t>
            </a:r>
            <a:r>
              <a:rPr lang="en-US" sz="1100" dirty="0">
                <a:solidFill>
                  <a:srgbClr val="FFFFFF"/>
                </a:solidFill>
                <a:latin typeface="Courier New"/>
                <a:ea typeface="Calibri"/>
                <a:cs typeface="Times New Roman"/>
              </a:rPr>
              <a:t>_______</a:t>
            </a:r>
          </a:p>
        </p:txBody>
      </p:sp>
    </p:spTree>
    <p:extLst>
      <p:ext uri="{BB962C8B-B14F-4D97-AF65-F5344CB8AC3E}">
        <p14:creationId xmlns:p14="http://schemas.microsoft.com/office/powerpoint/2010/main" val="1309696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sz="3200" dirty="0"/>
              <a:t>Ship Wave</a:t>
            </a:r>
          </a:p>
        </p:txBody>
      </p:sp>
      <p:grpSp>
        <p:nvGrpSpPr>
          <p:cNvPr id="25" name="Group 24"/>
          <p:cNvGrpSpPr/>
          <p:nvPr/>
        </p:nvGrpSpPr>
        <p:grpSpPr>
          <a:xfrm>
            <a:off x="776514" y="2119086"/>
            <a:ext cx="1851342" cy="2246139"/>
            <a:chOff x="776514" y="2119086"/>
            <a:chExt cx="1851342" cy="2246139"/>
          </a:xfrm>
        </p:grpSpPr>
        <p:grpSp>
          <p:nvGrpSpPr>
            <p:cNvPr id="2" name="Group 11"/>
            <p:cNvGrpSpPr/>
            <p:nvPr/>
          </p:nvGrpSpPr>
          <p:grpSpPr>
            <a:xfrm>
              <a:off x="827315" y="2119086"/>
              <a:ext cx="1800541" cy="1335314"/>
              <a:chOff x="2133600" y="3193143"/>
              <a:chExt cx="1451429" cy="1076406"/>
            </a:xfrm>
            <a:effectLst>
              <a:outerShdw blurRad="76200" dir="13500000" sy="23000" kx="1200000" algn="br" rotWithShape="0">
                <a:prstClr val="black">
                  <a:alpha val="20000"/>
                </a:prstClr>
              </a:outerShdw>
            </a:effectLst>
          </p:grpSpPr>
          <p:sp>
            <p:nvSpPr>
              <p:cNvPr id="11" name="Cube 10"/>
              <p:cNvSpPr/>
              <p:nvPr/>
            </p:nvSpPr>
            <p:spPr bwMode="auto">
              <a:xfrm>
                <a:off x="2133600" y="3193143"/>
                <a:ext cx="1451429" cy="1059543"/>
              </a:xfrm>
              <a:prstGeom prst="cub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pic>
            <p:nvPicPr>
              <p:cNvPr id="1030" name="Picture 6" descr="C:\Documents and Settings\rfont\Local Settings\Temporary Internet Files\Content.IE5\A2AGXE3T\MPj04230510000[1].jpg"/>
              <p:cNvPicPr>
                <a:picLocks noChangeAspect="1" noChangeArrowheads="1"/>
              </p:cNvPicPr>
              <p:nvPr/>
            </p:nvPicPr>
            <p:blipFill>
              <a:blip r:embed="rId2" cstate="print"/>
              <a:srcRect/>
              <a:stretch>
                <a:fillRect/>
              </a:stretch>
            </p:blipFill>
            <p:spPr bwMode="auto">
              <a:xfrm>
                <a:off x="2133600" y="3487569"/>
                <a:ext cx="1190171" cy="781980"/>
              </a:xfrm>
              <a:prstGeom prst="rect">
                <a:avLst/>
              </a:prstGeom>
              <a:noFill/>
              <a:ln>
                <a:noFill/>
              </a:ln>
            </p:spPr>
          </p:pic>
        </p:grpSp>
        <p:sp>
          <p:nvSpPr>
            <p:cNvPr id="24" name="TextBox 23"/>
            <p:cNvSpPr txBox="1"/>
            <p:nvPr/>
          </p:nvSpPr>
          <p:spPr>
            <a:xfrm>
              <a:off x="776514" y="3534228"/>
              <a:ext cx="1603829" cy="830997"/>
            </a:xfrm>
            <a:prstGeom prst="rect">
              <a:avLst/>
            </a:prstGeom>
            <a:noFill/>
          </p:spPr>
          <p:txBody>
            <a:bodyPr wrap="square" rtlCol="0">
              <a:spAutoFit/>
            </a:bodyPr>
            <a:lstStyle/>
            <a:p>
              <a:pPr algn="ctr"/>
              <a:r>
                <a:rPr lang="en-US" dirty="0">
                  <a:latin typeface="+mn-lt"/>
                </a:rPr>
                <a:t>Ship Wave</a:t>
              </a:r>
            </a:p>
          </p:txBody>
        </p:sp>
      </p:grpSp>
      <p:sp>
        <p:nvSpPr>
          <p:cNvPr id="27" name="TextBox 26"/>
          <p:cNvSpPr txBox="1"/>
          <p:nvPr/>
        </p:nvSpPr>
        <p:spPr>
          <a:xfrm>
            <a:off x="2786743" y="1436915"/>
            <a:ext cx="5921828" cy="3046988"/>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latin typeface="+mn-lt"/>
              </a:rPr>
              <a:t>A Ship Wave is one or more of the following:</a:t>
            </a:r>
          </a:p>
          <a:p>
            <a:endParaRPr lang="en-US" b="1" i="1" dirty="0">
              <a:latin typeface="+mn-lt"/>
            </a:endParaRPr>
          </a:p>
          <a:p>
            <a:pPr marL="174625" indent="-174625">
              <a:buFont typeface="Arial" pitchFamily="34" charset="0"/>
              <a:buChar char="•"/>
            </a:pPr>
            <a:r>
              <a:rPr lang="en-US" dirty="0">
                <a:latin typeface="+mn-lt"/>
              </a:rPr>
              <a:t>Picking Wave</a:t>
            </a:r>
          </a:p>
          <a:p>
            <a:pPr marL="174625" indent="-174625">
              <a:buFont typeface="Arial" pitchFamily="34" charset="0"/>
              <a:buChar char="•"/>
            </a:pPr>
            <a:r>
              <a:rPr lang="en-US" dirty="0">
                <a:latin typeface="+mn-lt"/>
              </a:rPr>
              <a:t>Routing Wave</a:t>
            </a:r>
          </a:p>
          <a:p>
            <a:pPr marL="174625" indent="-174625">
              <a:buFont typeface="Arial" pitchFamily="34" charset="0"/>
              <a:buChar char="•"/>
            </a:pPr>
            <a:r>
              <a:rPr lang="en-US" dirty="0">
                <a:latin typeface="+mn-lt"/>
              </a:rPr>
              <a:t>Order Consolidation Wave</a:t>
            </a:r>
          </a:p>
          <a:p>
            <a:pPr marL="174625" indent="-174625">
              <a:buFont typeface="Arial" pitchFamily="34" charset="0"/>
              <a:buChar char="•"/>
            </a:pPr>
            <a:r>
              <a:rPr lang="en-US" dirty="0">
                <a:latin typeface="+mn-lt"/>
              </a:rPr>
              <a:t>Pull down from Pack and Hold</a:t>
            </a:r>
          </a:p>
          <a:p>
            <a:pPr marL="174625" indent="-174625"/>
            <a:endParaRPr lang="en-US" dirty="0">
              <a:latin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1.27168E-6 L -1.11111E-6 0.07514 " pathEditMode="relative" rAng="0" ptsTypes="AA">
                                      <p:cBhvr>
                                        <p:cTn id="6" dur="2000" fill="hold"/>
                                        <p:tgtEl>
                                          <p:spTgt spid="25"/>
                                        </p:tgtEl>
                                        <p:attrNameLst>
                                          <p:attrName>ppt_x</p:attrName>
                                          <p:attrName>ppt_y</p:attrName>
                                        </p:attrNameLst>
                                      </p:cBhvr>
                                      <p:rCtr x="0" y="37"/>
                                    </p:animMotion>
                                  </p:childTnLst>
                                </p:cTn>
                              </p:par>
                              <p:par>
                                <p:cTn id="7" presetID="10"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animEffect transition="in" filter="fade">
                                      <p:cBhvr>
                                        <p:cTn id="9"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Pulling full </a:t>
            </a:r>
            <a:r>
              <a:rPr lang="en-US" sz="2800" dirty="0" err="1"/>
              <a:t>iLPN</a:t>
            </a:r>
            <a:r>
              <a:rPr lang="en-US" sz="2800" dirty="0"/>
              <a:t> / Pallet</a:t>
            </a:r>
          </a:p>
        </p:txBody>
      </p:sp>
      <p:sp>
        <p:nvSpPr>
          <p:cNvPr id="8" name="Rectangle 7"/>
          <p:cNvSpPr/>
          <p:nvPr/>
        </p:nvSpPr>
        <p:spPr>
          <a:xfrm>
            <a:off x="2868246" y="1473053"/>
            <a:ext cx="3520194" cy="1200329"/>
          </a:xfrm>
          <a:prstGeom prst="rect">
            <a:avLst/>
          </a:prstGeom>
        </p:spPr>
        <p:txBody>
          <a:bodyPr wrap="square">
            <a:spAutoFit/>
          </a:bodyPr>
          <a:lstStyle/>
          <a:p>
            <a:pPr algn="l"/>
            <a:r>
              <a:rPr lang="en-US" dirty="0">
                <a:solidFill>
                  <a:schemeClr val="tx1"/>
                </a:solidFill>
              </a:rPr>
              <a:t>WM directs the user to the location and </a:t>
            </a:r>
            <a:r>
              <a:rPr lang="en-US" dirty="0" err="1">
                <a:solidFill>
                  <a:schemeClr val="tx1"/>
                </a:solidFill>
              </a:rPr>
              <a:t>iLPN</a:t>
            </a:r>
            <a:r>
              <a:rPr lang="en-US" dirty="0">
                <a:solidFill>
                  <a:schemeClr val="tx1"/>
                </a:solidFill>
              </a:rPr>
              <a:t> or Pallet </a:t>
            </a:r>
            <a:r>
              <a:rPr lang="en-US" dirty="0" err="1">
                <a:solidFill>
                  <a:schemeClr val="tx1"/>
                </a:solidFill>
              </a:rPr>
              <a:t>iLPN</a:t>
            </a:r>
            <a:r>
              <a:rPr lang="en-US" dirty="0">
                <a:solidFill>
                  <a:schemeClr val="tx1"/>
                </a:solidFill>
              </a:rPr>
              <a:t>. The user scans the </a:t>
            </a:r>
            <a:r>
              <a:rPr lang="en-US" dirty="0" err="1">
                <a:solidFill>
                  <a:schemeClr val="tx1"/>
                </a:solidFill>
              </a:rPr>
              <a:t>iLPN</a:t>
            </a:r>
            <a:r>
              <a:rPr lang="en-US" dirty="0">
                <a:solidFill>
                  <a:schemeClr val="tx1"/>
                </a:solidFill>
              </a:rPr>
              <a:t> or Pallet </a:t>
            </a:r>
            <a:r>
              <a:rPr lang="en-US" dirty="0" err="1">
                <a:solidFill>
                  <a:schemeClr val="tx1"/>
                </a:solidFill>
              </a:rPr>
              <a:t>iLPN</a:t>
            </a:r>
            <a:r>
              <a:rPr lang="en-US" dirty="0">
                <a:solidFill>
                  <a:schemeClr val="tx1"/>
                </a:solidFill>
              </a:rPr>
              <a:t> to confirm.</a:t>
            </a:r>
          </a:p>
        </p:txBody>
      </p:sp>
      <p:sp>
        <p:nvSpPr>
          <p:cNvPr id="9" name="Rectangle 8"/>
          <p:cNvSpPr/>
          <p:nvPr/>
        </p:nvSpPr>
        <p:spPr>
          <a:xfrm>
            <a:off x="3342686" y="3175189"/>
            <a:ext cx="3120829" cy="1754326"/>
          </a:xfrm>
          <a:prstGeom prst="rect">
            <a:avLst/>
          </a:prstGeom>
        </p:spPr>
        <p:txBody>
          <a:bodyPr wrap="square">
            <a:spAutoFit/>
          </a:bodyPr>
          <a:lstStyle/>
          <a:p>
            <a:pPr algn="l"/>
            <a:r>
              <a:rPr lang="en-US" dirty="0">
                <a:solidFill>
                  <a:schemeClr val="tx1"/>
                </a:solidFill>
              </a:rPr>
              <a:t>When all pulls are done, WM displays either a drop zone or the final destination depending on the task path. The user scans the location to confirm the put.</a:t>
            </a:r>
          </a:p>
        </p:txBody>
      </p:sp>
      <p:sp>
        <p:nvSpPr>
          <p:cNvPr id="14" name="Rectangle 13"/>
          <p:cNvSpPr/>
          <p:nvPr/>
        </p:nvSpPr>
        <p:spPr>
          <a:xfrm>
            <a:off x="3059421" y="4892668"/>
            <a:ext cx="3823420" cy="1477328"/>
          </a:xfrm>
          <a:prstGeom prst="rect">
            <a:avLst/>
          </a:prstGeom>
        </p:spPr>
        <p:txBody>
          <a:bodyPr wrap="square">
            <a:spAutoFit/>
          </a:bodyPr>
          <a:lstStyle/>
          <a:p>
            <a:pPr algn="l"/>
            <a:r>
              <a:rPr lang="en-US" dirty="0">
                <a:solidFill>
                  <a:schemeClr val="tx1"/>
                </a:solidFill>
              </a:rPr>
              <a:t>If the pallet is placed into a drop zone, a second user is directed to the drop zone to pick up the pallet. The user scans the pallet to confirm pick-up.</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Rloc:AZ-01-02-23</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Item:40014547886</a:t>
            </a: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Nbr</a:t>
            </a:r>
            <a:r>
              <a:rPr lang="en-US" sz="1100" dirty="0">
                <a:solidFill>
                  <a:srgbClr val="FFFFFF"/>
                </a:solidFill>
                <a:latin typeface="Courier New"/>
                <a:ea typeface="Calibri"/>
                <a:cs typeface="Times New Roman"/>
              </a:rPr>
              <a:t> iLPNs:4</a:t>
            </a:r>
            <a:endParaRPr lang="en-US" sz="1100" u="sng" dirty="0">
              <a:ea typeface="Calibri"/>
              <a:cs typeface="Times New Roman"/>
            </a:endParaRPr>
          </a:p>
          <a:p>
            <a:pPr algn="l">
              <a:lnSpc>
                <a:spcPct val="115000"/>
              </a:lnSpc>
              <a:spcBef>
                <a:spcPts val="0"/>
              </a:spcBef>
              <a:spcAft>
                <a:spcPts val="0"/>
              </a:spcAft>
            </a:pPr>
            <a:r>
              <a:rPr lang="en-US" sz="1100" dirty="0">
                <a:solidFill>
                  <a:srgbClr val="FFFFFF"/>
                </a:solidFill>
                <a:latin typeface="Courier New"/>
                <a:ea typeface="Calibri"/>
                <a:cs typeface="Times New Roman"/>
              </a:rPr>
              <a:t>Batch:*</a:t>
            </a:r>
            <a:endParaRPr lang="en-US" sz="1100" u="sng"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Pallet: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PLT000999003</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PLT000999003</a:t>
            </a:r>
            <a:r>
              <a:rPr lang="en-US" sz="1100" dirty="0">
                <a:solidFill>
                  <a:srgbClr val="FFFFFF"/>
                </a:solidFill>
                <a:latin typeface="Courier New"/>
                <a:ea typeface="Calibri"/>
                <a:cs typeface="Times New Roman"/>
              </a:rPr>
              <a:t>________</a:t>
            </a:r>
            <a:endParaRPr lang="en-US" sz="1100" u="sng" dirty="0">
              <a:solidFill>
                <a:srgbClr val="FFFFFF"/>
              </a:solidFill>
              <a:latin typeface="Courier New"/>
              <a:ea typeface="Calibri"/>
              <a:cs typeface="Times New Roman"/>
            </a:endParaRP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Inventory Movement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Task#:3295</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Container:</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PLT000999003</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WG/WA:DROP/WACA</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Rloc:</a:t>
            </a:r>
            <a:r>
              <a:rPr lang="en-US" sz="1100" u="sng" dirty="0">
                <a:solidFill>
                  <a:srgbClr val="FFFFFF"/>
                </a:solidFill>
                <a:latin typeface="Courier New"/>
                <a:ea typeface="Calibri"/>
                <a:cs typeface="Times New Roman"/>
              </a:rPr>
              <a:t>DROP0001</a:t>
            </a:r>
            <a:r>
              <a:rPr lang="en-US" sz="1100" dirty="0">
                <a:solidFill>
                  <a:srgbClr val="FFFFFF"/>
                </a:solidFill>
                <a:latin typeface="Courier New"/>
                <a:ea typeface="Calibri"/>
                <a:cs typeface="Times New Roman"/>
              </a:rPr>
              <a:t>_______</a:t>
            </a:r>
          </a:p>
        </p:txBody>
      </p:sp>
      <p:sp>
        <p:nvSpPr>
          <p:cNvPr id="17" name="Text Box 16469"/>
          <p:cNvSpPr txBox="1"/>
          <p:nvPr/>
        </p:nvSpPr>
        <p:spPr>
          <a:xfrm>
            <a:off x="812751" y="4416975"/>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Task:3295</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Container:</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PLT000999003</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Rloc:DR-OP-00-01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Container:</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PLT000999003</a:t>
            </a:r>
            <a:r>
              <a:rPr lang="en-US" sz="1100" dirty="0">
                <a:solidFill>
                  <a:srgbClr val="FFFFFF"/>
                </a:solidFill>
                <a:latin typeface="Courier New"/>
                <a:ea typeface="Calibri"/>
                <a:cs typeface="Times New Roman"/>
              </a:rPr>
              <a:t>________</a:t>
            </a:r>
          </a:p>
        </p:txBody>
      </p:sp>
    </p:spTree>
    <p:extLst>
      <p:ext uri="{BB962C8B-B14F-4D97-AF65-F5344CB8AC3E}">
        <p14:creationId xmlns:p14="http://schemas.microsoft.com/office/powerpoint/2010/main" val="991203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2" grpId="0" animBg="1"/>
      <p:bldP spid="17"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Pulling full </a:t>
            </a:r>
            <a:r>
              <a:rPr lang="en-US" sz="2800" dirty="0" err="1"/>
              <a:t>iLPN</a:t>
            </a:r>
            <a:r>
              <a:rPr lang="en-US" sz="2800" dirty="0"/>
              <a:t> / Pallet</a:t>
            </a:r>
          </a:p>
        </p:txBody>
      </p:sp>
      <p:sp>
        <p:nvSpPr>
          <p:cNvPr id="8" name="Rectangle 7"/>
          <p:cNvSpPr/>
          <p:nvPr/>
        </p:nvSpPr>
        <p:spPr>
          <a:xfrm>
            <a:off x="2868246" y="1473053"/>
            <a:ext cx="3520194" cy="1200329"/>
          </a:xfrm>
          <a:prstGeom prst="rect">
            <a:avLst/>
          </a:prstGeom>
        </p:spPr>
        <p:txBody>
          <a:bodyPr wrap="square">
            <a:spAutoFit/>
          </a:bodyPr>
          <a:lstStyle/>
          <a:p>
            <a:pPr algn="l"/>
            <a:r>
              <a:rPr lang="en-US" dirty="0">
                <a:solidFill>
                  <a:schemeClr val="tx1"/>
                </a:solidFill>
              </a:rPr>
              <a:t>WM displays the pallet to put and the forward pick location.   The user scans the location to confirm correct location.</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Fill Active </a:t>
            </a:r>
            <a:r>
              <a:rPr lang="en-US" sz="1100" dirty="0" err="1">
                <a:solidFill>
                  <a:srgbClr val="FFFFFF"/>
                </a:solidFill>
                <a:latin typeface="Courier New"/>
                <a:ea typeface="Calibri"/>
                <a:cs typeface="Times New Roman"/>
              </a:rPr>
              <a:t>Plt</a:t>
            </a:r>
            <a:endParaRPr lang="en-US" sz="1100" dirty="0">
              <a:solidFill>
                <a:srgbClr val="FFFFFF"/>
              </a:solidFill>
              <a:latin typeface="Courier New"/>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Aloc:CA-01-05-11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LPN:</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PLT000999003 </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Quantity:</a:t>
            </a:r>
            <a:endParaRPr lang="en-US" sz="1100" u="sng"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Aloc:</a:t>
            </a:r>
            <a:r>
              <a:rPr lang="en-US" sz="1100" u="sng" dirty="0">
                <a:solidFill>
                  <a:srgbClr val="FFFFFF"/>
                </a:solidFill>
                <a:latin typeface="Courier New"/>
                <a:ea typeface="Calibri"/>
                <a:cs typeface="Times New Roman"/>
              </a:rPr>
              <a:t>CA010511</a:t>
            </a:r>
            <a:r>
              <a:rPr lang="en-US" sz="1100" dirty="0">
                <a:solidFill>
                  <a:srgbClr val="FFFFFF"/>
                </a:solidFill>
                <a:latin typeface="Courier New"/>
                <a:ea typeface="Calibri"/>
                <a:cs typeface="Times New Roman"/>
              </a:rPr>
              <a:t>_______</a:t>
            </a:r>
          </a:p>
        </p:txBody>
      </p:sp>
    </p:spTree>
    <p:extLst>
      <p:ext uri="{BB962C8B-B14F-4D97-AF65-F5344CB8AC3E}">
        <p14:creationId xmlns:p14="http://schemas.microsoft.com/office/powerpoint/2010/main" val="4004278331"/>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bwMode="auto">
          <a:xfrm flipV="1">
            <a:off x="790414" y="4393769"/>
            <a:ext cx="7718155" cy="30997"/>
          </a:xfrm>
          <a:prstGeom prst="line">
            <a:avLst/>
          </a:prstGeom>
          <a:noFill/>
          <a:ln w="12700" cap="flat" cmpd="sng" algn="ctr">
            <a:solidFill>
              <a:srgbClr val="95A33F"/>
            </a:solidFill>
            <a:prstDash val="solid"/>
            <a:round/>
            <a:headEnd type="none" w="med" len="med"/>
            <a:tailEnd type="none" w="med" len="med"/>
          </a:ln>
          <a:effectLst/>
        </p:spPr>
      </p:cxnSp>
      <p:sp>
        <p:nvSpPr>
          <p:cNvPr id="5" name="Title 2"/>
          <p:cNvSpPr txBox="1">
            <a:spLocks/>
          </p:cNvSpPr>
          <p:nvPr/>
        </p:nvSpPr>
        <p:spPr bwMode="auto">
          <a:xfrm>
            <a:off x="722313" y="4406900"/>
            <a:ext cx="7772400" cy="1362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200" b="1">
                <a:solidFill>
                  <a:schemeClr val="accent2"/>
                </a:solidFill>
                <a:latin typeface="+mj-lt"/>
                <a:ea typeface="+mj-ea"/>
                <a:cs typeface="+mj-cs"/>
              </a:defRPr>
            </a:lvl1pPr>
            <a:lvl2pPr algn="l" rtl="0" eaLnBrk="1" fontAlgn="base" hangingPunct="1">
              <a:spcBef>
                <a:spcPct val="0"/>
              </a:spcBef>
              <a:spcAft>
                <a:spcPct val="0"/>
              </a:spcAft>
              <a:defRPr sz="2200">
                <a:solidFill>
                  <a:srgbClr val="9FA617"/>
                </a:solidFill>
                <a:latin typeface="Arial" charset="0"/>
              </a:defRPr>
            </a:lvl2pPr>
            <a:lvl3pPr algn="l" rtl="0" eaLnBrk="1" fontAlgn="base" hangingPunct="1">
              <a:spcBef>
                <a:spcPct val="0"/>
              </a:spcBef>
              <a:spcAft>
                <a:spcPct val="0"/>
              </a:spcAft>
              <a:defRPr sz="2200">
                <a:solidFill>
                  <a:srgbClr val="9FA617"/>
                </a:solidFill>
                <a:latin typeface="Arial" charset="0"/>
              </a:defRPr>
            </a:lvl3pPr>
            <a:lvl4pPr algn="l" rtl="0" eaLnBrk="1" fontAlgn="base" hangingPunct="1">
              <a:spcBef>
                <a:spcPct val="0"/>
              </a:spcBef>
              <a:spcAft>
                <a:spcPct val="0"/>
              </a:spcAft>
              <a:defRPr sz="2200">
                <a:solidFill>
                  <a:srgbClr val="9FA617"/>
                </a:solidFill>
                <a:latin typeface="Arial" charset="0"/>
              </a:defRPr>
            </a:lvl4pPr>
            <a:lvl5pPr algn="l" rtl="0" eaLnBrk="1" fontAlgn="base" hangingPunct="1">
              <a:spcBef>
                <a:spcPct val="0"/>
              </a:spcBef>
              <a:spcAft>
                <a:spcPct val="0"/>
              </a:spcAft>
              <a:defRPr sz="2200">
                <a:solidFill>
                  <a:srgbClr val="9FA617"/>
                </a:solidFill>
                <a:latin typeface="Arial" charset="0"/>
              </a:defRPr>
            </a:lvl5pPr>
            <a:lvl6pPr marL="457200" algn="r" rtl="0" eaLnBrk="1" fontAlgn="base" hangingPunct="1">
              <a:spcBef>
                <a:spcPct val="0"/>
              </a:spcBef>
              <a:spcAft>
                <a:spcPct val="0"/>
              </a:spcAft>
              <a:defRPr sz="2200">
                <a:solidFill>
                  <a:schemeClr val="bg1"/>
                </a:solidFill>
                <a:latin typeface="Arial" charset="0"/>
              </a:defRPr>
            </a:lvl6pPr>
            <a:lvl7pPr marL="914400" algn="r" rtl="0" eaLnBrk="1" fontAlgn="base" hangingPunct="1">
              <a:spcBef>
                <a:spcPct val="0"/>
              </a:spcBef>
              <a:spcAft>
                <a:spcPct val="0"/>
              </a:spcAft>
              <a:defRPr sz="2200">
                <a:solidFill>
                  <a:schemeClr val="bg1"/>
                </a:solidFill>
                <a:latin typeface="Arial" charset="0"/>
              </a:defRPr>
            </a:lvl7pPr>
            <a:lvl8pPr marL="1371600" algn="r" rtl="0" eaLnBrk="1" fontAlgn="base" hangingPunct="1">
              <a:spcBef>
                <a:spcPct val="0"/>
              </a:spcBef>
              <a:spcAft>
                <a:spcPct val="0"/>
              </a:spcAft>
              <a:defRPr sz="2200">
                <a:solidFill>
                  <a:schemeClr val="bg1"/>
                </a:solidFill>
                <a:latin typeface="Arial" charset="0"/>
              </a:defRPr>
            </a:lvl8pPr>
            <a:lvl9pPr marL="1828800" algn="r" rtl="0" eaLnBrk="1" fontAlgn="base" hangingPunct="1">
              <a:spcBef>
                <a:spcPct val="0"/>
              </a:spcBef>
              <a:spcAft>
                <a:spcPct val="0"/>
              </a:spcAft>
              <a:defRPr sz="2200">
                <a:solidFill>
                  <a:schemeClr val="bg1"/>
                </a:solidFill>
                <a:latin typeface="Arial" charset="0"/>
              </a:defRPr>
            </a:lvl9pPr>
          </a:lstStyle>
          <a:p>
            <a:r>
              <a:rPr lang="en-US" kern="0" dirty="0"/>
              <a:t>Forward Pick Pulls </a:t>
            </a:r>
          </a:p>
        </p:txBody>
      </p:sp>
    </p:spTree>
    <p:extLst>
      <p:ext uri="{BB962C8B-B14F-4D97-AF65-F5344CB8AC3E}">
        <p14:creationId xmlns:p14="http://schemas.microsoft.com/office/powerpoint/2010/main" val="1973205186"/>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38400" y="453711"/>
            <a:ext cx="8520113" cy="468957"/>
          </a:xfrm>
        </p:spPr>
        <p:txBody>
          <a:bodyPr/>
          <a:lstStyle/>
          <a:p>
            <a:pPr eaLnBrk="1" hangingPunct="1"/>
            <a:r>
              <a:rPr lang="en-US" sz="2600" dirty="0">
                <a:latin typeface="Arial" charset="0"/>
              </a:rPr>
              <a:t>Pulling from Forward Active </a:t>
            </a:r>
          </a:p>
        </p:txBody>
      </p:sp>
      <p:sp>
        <p:nvSpPr>
          <p:cNvPr id="7171" name="Rectangle 3"/>
          <p:cNvSpPr>
            <a:spLocks noGrp="1" noChangeArrowheads="1"/>
          </p:cNvSpPr>
          <p:nvPr>
            <p:ph type="body" idx="1"/>
          </p:nvPr>
        </p:nvSpPr>
        <p:spPr/>
        <p:txBody>
          <a:bodyPr/>
          <a:lstStyle/>
          <a:p>
            <a:pPr lvl="1" eaLnBrk="1" hangingPunct="1">
              <a:buFont typeface="Wingdings" panose="05000000000000000000" pitchFamily="2" charset="2"/>
              <a:buChar char="Ø"/>
            </a:pPr>
            <a:r>
              <a:rPr lang="en-US" sz="2200" dirty="0">
                <a:latin typeface="Arial" charset="0"/>
              </a:rPr>
              <a:t> Replenishment</a:t>
            </a:r>
          </a:p>
          <a:p>
            <a:pPr lvl="2">
              <a:buFont typeface="Wingdings" panose="05000000000000000000" pitchFamily="2" charset="2"/>
              <a:buChar char="Ø"/>
            </a:pPr>
            <a:r>
              <a:rPr lang="en-US" sz="2000" dirty="0">
                <a:latin typeface="Arial" charset="0"/>
              </a:rPr>
              <a:t> INT 3 – From Case Pick to Active</a:t>
            </a:r>
          </a:p>
          <a:p>
            <a:pPr lvl="2">
              <a:buFont typeface="Wingdings" panose="05000000000000000000" pitchFamily="2" charset="2"/>
              <a:buChar char="Ø"/>
            </a:pPr>
            <a:endParaRPr lang="en-US" sz="2200" dirty="0">
              <a:latin typeface="Arial" charset="0"/>
            </a:endParaRPr>
          </a:p>
          <a:p>
            <a:pPr lvl="1" eaLnBrk="1" hangingPunct="1">
              <a:buFont typeface="Wingdings" panose="05000000000000000000" pitchFamily="2" charset="2"/>
              <a:buChar char="Ø"/>
            </a:pPr>
            <a:r>
              <a:rPr lang="en-US" sz="2200" dirty="0">
                <a:latin typeface="Arial" charset="0"/>
              </a:rPr>
              <a:t> Bulk Pulls from Active for Retail</a:t>
            </a:r>
          </a:p>
          <a:p>
            <a:pPr lvl="2">
              <a:buFont typeface="Wingdings" panose="05000000000000000000" pitchFamily="2" charset="2"/>
              <a:buChar char="Ø"/>
            </a:pPr>
            <a:r>
              <a:rPr lang="en-US" sz="2000" dirty="0">
                <a:latin typeface="Arial" charset="0"/>
              </a:rPr>
              <a:t> INT 54 – From Active to Put-to-Store</a:t>
            </a:r>
          </a:p>
          <a:p>
            <a:pPr lvl="2">
              <a:buFont typeface="Wingdings" panose="05000000000000000000" pitchFamily="2" charset="2"/>
              <a:buChar char="Ø"/>
            </a:pPr>
            <a:endParaRPr lang="en-US" sz="2200" dirty="0">
              <a:latin typeface="Arial" charset="0"/>
            </a:endParaRPr>
          </a:p>
          <a:p>
            <a:pPr lvl="1">
              <a:buFont typeface="Wingdings" panose="05000000000000000000" pitchFamily="2" charset="2"/>
              <a:buChar char="Ø"/>
            </a:pPr>
            <a:r>
              <a:rPr lang="en-US" sz="2200" dirty="0">
                <a:latin typeface="Arial" charset="0"/>
              </a:rPr>
              <a:t> Pulling for Orders</a:t>
            </a:r>
          </a:p>
          <a:p>
            <a:pPr lvl="2">
              <a:buFont typeface="Wingdings" panose="05000000000000000000" pitchFamily="2" charset="2"/>
              <a:buChar char="Ø"/>
            </a:pPr>
            <a:r>
              <a:rPr lang="en-US" sz="2000" dirty="0">
                <a:latin typeface="Arial" charset="0"/>
              </a:rPr>
              <a:t> INT 50/55 – From Active to Tote</a:t>
            </a:r>
          </a:p>
          <a:p>
            <a:pPr lvl="2">
              <a:buFont typeface="Wingdings" panose="05000000000000000000" pitchFamily="2" charset="2"/>
              <a:buChar char="Ø"/>
            </a:pPr>
            <a:r>
              <a:rPr lang="en-US" sz="2000" dirty="0">
                <a:latin typeface="Arial" charset="0"/>
              </a:rPr>
              <a:t> INT 51/56 – From Case Pick to Tote</a:t>
            </a:r>
          </a:p>
          <a:p>
            <a:pPr lvl="1"/>
            <a:endParaRPr lang="en-US" sz="2200" dirty="0">
              <a:latin typeface="Arial" charset="0"/>
            </a:endParaRPr>
          </a:p>
        </p:txBody>
      </p:sp>
    </p:spTree>
    <p:extLst>
      <p:ext uri="{BB962C8B-B14F-4D97-AF65-F5344CB8AC3E}">
        <p14:creationId xmlns:p14="http://schemas.microsoft.com/office/powerpoint/2010/main" val="1358241407"/>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Pull to </a:t>
            </a:r>
            <a:r>
              <a:rPr lang="en-US" sz="2800" dirty="0" err="1"/>
              <a:t>iLPN</a:t>
            </a:r>
            <a:endParaRPr lang="en-US" sz="2800" dirty="0"/>
          </a:p>
        </p:txBody>
      </p:sp>
      <p:sp>
        <p:nvSpPr>
          <p:cNvPr id="8" name="Rectangle 7"/>
          <p:cNvSpPr/>
          <p:nvPr/>
        </p:nvSpPr>
        <p:spPr>
          <a:xfrm>
            <a:off x="2868246" y="1473053"/>
            <a:ext cx="3520194" cy="1477328"/>
          </a:xfrm>
          <a:prstGeom prst="rect">
            <a:avLst/>
          </a:prstGeom>
        </p:spPr>
        <p:txBody>
          <a:bodyPr wrap="square">
            <a:spAutoFit/>
          </a:bodyPr>
          <a:lstStyle/>
          <a:p>
            <a:pPr algn="l"/>
            <a:r>
              <a:rPr lang="en-US" dirty="0">
                <a:solidFill>
                  <a:schemeClr val="tx1"/>
                </a:solidFill>
              </a:rPr>
              <a:t>For tasked pulls from forward pick locations, WM directs the user to the first location, SKU and quantity and has the user confirm the location. </a:t>
            </a:r>
          </a:p>
        </p:txBody>
      </p:sp>
      <p:sp>
        <p:nvSpPr>
          <p:cNvPr id="9" name="Rectangle 8"/>
          <p:cNvSpPr/>
          <p:nvPr/>
        </p:nvSpPr>
        <p:spPr>
          <a:xfrm>
            <a:off x="3342686" y="3175189"/>
            <a:ext cx="3120829" cy="1200329"/>
          </a:xfrm>
          <a:prstGeom prst="rect">
            <a:avLst/>
          </a:prstGeom>
        </p:spPr>
        <p:txBody>
          <a:bodyPr wrap="square">
            <a:spAutoFit/>
          </a:bodyPr>
          <a:lstStyle/>
          <a:p>
            <a:pPr algn="l"/>
            <a:r>
              <a:rPr lang="en-US" dirty="0">
                <a:solidFill>
                  <a:schemeClr val="tx1"/>
                </a:solidFill>
              </a:rPr>
              <a:t>WM then directs the user to confirm the </a:t>
            </a:r>
            <a:r>
              <a:rPr lang="en-US" dirty="0" err="1">
                <a:solidFill>
                  <a:schemeClr val="tx1"/>
                </a:solidFill>
              </a:rPr>
              <a:t>iLPN</a:t>
            </a:r>
            <a:r>
              <a:rPr lang="en-US" dirty="0">
                <a:solidFill>
                  <a:schemeClr val="tx1"/>
                </a:solidFill>
              </a:rPr>
              <a:t> into which the inventory will be pulled out. </a:t>
            </a:r>
          </a:p>
        </p:txBody>
      </p:sp>
      <p:sp>
        <p:nvSpPr>
          <p:cNvPr id="14" name="Rectangle 13"/>
          <p:cNvSpPr/>
          <p:nvPr/>
        </p:nvSpPr>
        <p:spPr>
          <a:xfrm>
            <a:off x="3059421" y="4892668"/>
            <a:ext cx="3823420" cy="1200329"/>
          </a:xfrm>
          <a:prstGeom prst="rect">
            <a:avLst/>
          </a:prstGeom>
        </p:spPr>
        <p:txBody>
          <a:bodyPr wrap="square">
            <a:spAutoFit/>
          </a:bodyPr>
          <a:lstStyle/>
          <a:p>
            <a:pPr algn="l"/>
            <a:r>
              <a:rPr lang="en-US" dirty="0">
                <a:solidFill>
                  <a:schemeClr val="tx1"/>
                </a:solidFill>
              </a:rPr>
              <a:t>WM directs the user to confirm the quantity pulled from the location to the </a:t>
            </a:r>
            <a:r>
              <a:rPr lang="en-US" dirty="0" err="1">
                <a:solidFill>
                  <a:schemeClr val="tx1"/>
                </a:solidFill>
              </a:rPr>
              <a:t>iLPN</a:t>
            </a:r>
            <a:r>
              <a:rPr lang="en-US" dirty="0">
                <a:solidFill>
                  <a:schemeClr val="tx1"/>
                </a:solidFill>
              </a:rPr>
              <a:t>. This process is repeated for each task detail. </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Pck</a:t>
            </a:r>
            <a:r>
              <a:rPr lang="en-US" sz="1100" dirty="0">
                <a:solidFill>
                  <a:srgbClr val="FFFFFF"/>
                </a:solidFill>
                <a:latin typeface="Courier New"/>
                <a:ea typeface="Calibri"/>
                <a:cs typeface="Times New Roman"/>
              </a:rPr>
              <a:t> </a:t>
            </a:r>
            <a:r>
              <a:rPr lang="en-US" sz="1100" dirty="0" err="1">
                <a:solidFill>
                  <a:srgbClr val="FFFFFF"/>
                </a:solidFill>
                <a:latin typeface="Courier New"/>
                <a:ea typeface="Calibri"/>
                <a:cs typeface="Times New Roman"/>
              </a:rPr>
              <a:t>iLPN</a:t>
            </a:r>
            <a:r>
              <a:rPr lang="en-US" sz="1100" dirty="0">
                <a:solidFill>
                  <a:srgbClr val="FFFFFF"/>
                </a:solidFill>
                <a:latin typeface="Courier New"/>
                <a:ea typeface="Calibri"/>
                <a:cs typeface="Times New Roman"/>
              </a:rPr>
              <a:t> </a:t>
            </a:r>
            <a:r>
              <a:rPr lang="en-US" sz="1100" dirty="0" err="1">
                <a:solidFill>
                  <a:srgbClr val="FFFFFF"/>
                </a:solidFill>
                <a:latin typeface="Courier New"/>
                <a:ea typeface="Calibri"/>
                <a:cs typeface="Times New Roman"/>
              </a:rPr>
              <a:t>Frm</a:t>
            </a:r>
            <a:r>
              <a:rPr lang="en-US" sz="1100" dirty="0">
                <a:solidFill>
                  <a:srgbClr val="FFFFFF"/>
                </a:solidFill>
                <a:latin typeface="Courier New"/>
                <a:ea typeface="Calibri"/>
                <a:cs typeface="Times New Roman"/>
              </a:rPr>
              <a:t> CP</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Task:4110</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Cloc:CP-BC01-01-1-1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Item:CAM1000</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Qty:20 Unit</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Cloc:</a:t>
            </a:r>
            <a:r>
              <a:rPr lang="en-US" sz="1100" u="sng" dirty="0">
                <a:solidFill>
                  <a:srgbClr val="FFFFFF"/>
                </a:solidFill>
                <a:latin typeface="Courier New"/>
                <a:ea typeface="Calibri"/>
                <a:cs typeface="Times New Roman"/>
              </a:rPr>
              <a:t>CPBC010111</a:t>
            </a:r>
            <a:r>
              <a:rPr lang="en-US" sz="1100" dirty="0">
                <a:solidFill>
                  <a:srgbClr val="FFFFFF"/>
                </a:solidFill>
                <a:latin typeface="Courier New"/>
                <a:ea typeface="Calibri"/>
                <a:cs typeface="Times New Roman"/>
              </a:rPr>
              <a:t>_____</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 </a:t>
            </a:r>
            <a:endParaRPr lang="en-US" sz="1100" dirty="0">
              <a:ea typeface="Calibri"/>
              <a:cs typeface="Times New Roman"/>
            </a:endParaRP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Pck</a:t>
            </a:r>
            <a:r>
              <a:rPr lang="en-US" sz="1100" dirty="0">
                <a:solidFill>
                  <a:srgbClr val="FFFFFF"/>
                </a:solidFill>
                <a:latin typeface="Courier New"/>
                <a:ea typeface="Calibri"/>
                <a:cs typeface="Times New Roman"/>
              </a:rPr>
              <a:t> </a:t>
            </a:r>
            <a:r>
              <a:rPr lang="en-US" sz="1100" dirty="0" err="1">
                <a:solidFill>
                  <a:srgbClr val="FFFFFF"/>
                </a:solidFill>
                <a:latin typeface="Courier New"/>
                <a:ea typeface="Calibri"/>
                <a:cs typeface="Times New Roman"/>
              </a:rPr>
              <a:t>iLPN</a:t>
            </a:r>
            <a:r>
              <a:rPr lang="en-US" sz="1100" dirty="0">
                <a:solidFill>
                  <a:srgbClr val="FFFFFF"/>
                </a:solidFill>
                <a:latin typeface="Courier New"/>
                <a:ea typeface="Calibri"/>
                <a:cs typeface="Times New Roman"/>
              </a:rPr>
              <a:t> </a:t>
            </a:r>
            <a:r>
              <a:rPr lang="en-US" sz="1100" dirty="0" err="1">
                <a:solidFill>
                  <a:srgbClr val="FFFFFF"/>
                </a:solidFill>
                <a:latin typeface="Courier New"/>
                <a:ea typeface="Calibri"/>
                <a:cs typeface="Times New Roman"/>
              </a:rPr>
              <a:t>Frm</a:t>
            </a:r>
            <a:r>
              <a:rPr lang="en-US" sz="1100" dirty="0">
                <a:solidFill>
                  <a:srgbClr val="FFFFFF"/>
                </a:solidFill>
                <a:latin typeface="Courier New"/>
                <a:ea typeface="Calibri"/>
                <a:cs typeface="Times New Roman"/>
              </a:rPr>
              <a:t> CP</a:t>
            </a: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iLPN</a:t>
            </a:r>
            <a:r>
              <a:rPr lang="en-US" sz="1100" dirty="0">
                <a:solidFill>
                  <a:srgbClr val="FFFFFF"/>
                </a:solidFill>
                <a:latin typeface="Courier New"/>
                <a:ea typeface="Calibri"/>
                <a:cs typeface="Times New Roman"/>
              </a:rPr>
              <a:t>:</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ILPN001234</a:t>
            </a:r>
            <a:r>
              <a:rPr lang="en-US" sz="1100" dirty="0">
                <a:solidFill>
                  <a:srgbClr val="FFFFFF"/>
                </a:solidFill>
                <a:latin typeface="Courier New"/>
                <a:ea typeface="Calibri"/>
                <a:cs typeface="Times New Roman"/>
              </a:rPr>
              <a:t>__________</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 </a:t>
            </a:r>
            <a:endParaRPr lang="en-US" sz="1100" dirty="0">
              <a:ea typeface="Calibri"/>
              <a:cs typeface="Times New Roman"/>
            </a:endParaRPr>
          </a:p>
        </p:txBody>
      </p:sp>
      <p:sp>
        <p:nvSpPr>
          <p:cNvPr id="17" name="Text Box 16469"/>
          <p:cNvSpPr txBox="1"/>
          <p:nvPr/>
        </p:nvSpPr>
        <p:spPr>
          <a:xfrm>
            <a:off x="812751" y="4416975"/>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Pck</a:t>
            </a:r>
            <a:r>
              <a:rPr lang="en-US" sz="1100" dirty="0">
                <a:solidFill>
                  <a:srgbClr val="FFFFFF"/>
                </a:solidFill>
                <a:latin typeface="Courier New"/>
                <a:ea typeface="Calibri"/>
                <a:cs typeface="Times New Roman"/>
              </a:rPr>
              <a:t> </a:t>
            </a:r>
            <a:r>
              <a:rPr lang="en-US" sz="1100" dirty="0" err="1">
                <a:solidFill>
                  <a:srgbClr val="FFFFFF"/>
                </a:solidFill>
                <a:latin typeface="Courier New"/>
                <a:ea typeface="Calibri"/>
                <a:cs typeface="Times New Roman"/>
              </a:rPr>
              <a:t>iLPN</a:t>
            </a:r>
            <a:r>
              <a:rPr lang="en-US" sz="1100" dirty="0">
                <a:solidFill>
                  <a:srgbClr val="FFFFFF"/>
                </a:solidFill>
                <a:latin typeface="Courier New"/>
                <a:ea typeface="Calibri"/>
                <a:cs typeface="Times New Roman"/>
              </a:rPr>
              <a:t> </a:t>
            </a:r>
            <a:r>
              <a:rPr lang="en-US" sz="1100" dirty="0" err="1">
                <a:solidFill>
                  <a:srgbClr val="FFFFFF"/>
                </a:solidFill>
                <a:latin typeface="Courier New"/>
                <a:ea typeface="Calibri"/>
                <a:cs typeface="Times New Roman"/>
              </a:rPr>
              <a:t>Frm</a:t>
            </a:r>
            <a:r>
              <a:rPr lang="en-US" sz="1100" dirty="0">
                <a:solidFill>
                  <a:srgbClr val="FFFFFF"/>
                </a:solidFill>
                <a:latin typeface="Courier New"/>
                <a:ea typeface="Calibri"/>
                <a:cs typeface="Times New Roman"/>
              </a:rPr>
              <a:t> CP</a:t>
            </a: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iLPN</a:t>
            </a:r>
            <a:r>
              <a:rPr lang="en-US" sz="1100" dirty="0">
                <a:solidFill>
                  <a:srgbClr val="FFFFFF"/>
                </a:solidFill>
                <a:latin typeface="Courier New"/>
                <a:ea typeface="Calibri"/>
                <a:cs typeface="Times New Roman"/>
              </a:rPr>
              <a: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ILPN001234</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Item:CAM1000</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Qty:20 Unit</a:t>
            </a:r>
            <a:endParaRPr lang="en-US" sz="1100" dirty="0">
              <a:ea typeface="Calibri"/>
              <a:cs typeface="Times New Roman"/>
            </a:endParaRP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Qty</a:t>
            </a:r>
            <a:r>
              <a:rPr lang="en-US" sz="1100" dirty="0">
                <a:solidFill>
                  <a:srgbClr val="FFFFFF"/>
                </a:solidFill>
                <a:latin typeface="Courier New"/>
                <a:ea typeface="Calibri"/>
                <a:cs typeface="Times New Roman"/>
              </a:rPr>
              <a:t> Pckd:</a:t>
            </a:r>
            <a:r>
              <a:rPr lang="en-US" sz="1100" u="sng" dirty="0">
                <a:solidFill>
                  <a:srgbClr val="FFFFFF"/>
                </a:solidFill>
                <a:latin typeface="Courier New"/>
                <a:ea typeface="Calibri"/>
                <a:cs typeface="Times New Roman"/>
              </a:rPr>
              <a:t>20</a:t>
            </a:r>
            <a:r>
              <a:rPr lang="en-US" sz="1100" dirty="0">
                <a:solidFill>
                  <a:srgbClr val="FFFFFF"/>
                </a:solidFill>
                <a:latin typeface="Courier New"/>
                <a:ea typeface="Calibri"/>
                <a:cs typeface="Times New Roman"/>
              </a:rPr>
              <a:t>__ Unit</a:t>
            </a:r>
            <a:endParaRPr lang="en-US" sz="1100" dirty="0">
              <a:ea typeface="Calibri"/>
              <a:cs typeface="Times New Roman"/>
            </a:endParaRPr>
          </a:p>
        </p:txBody>
      </p:sp>
    </p:spTree>
    <p:extLst>
      <p:ext uri="{BB962C8B-B14F-4D97-AF65-F5344CB8AC3E}">
        <p14:creationId xmlns:p14="http://schemas.microsoft.com/office/powerpoint/2010/main" val="4275214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2" grpId="0" animBg="1"/>
      <p:bldP spid="17"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Pull to </a:t>
            </a:r>
            <a:r>
              <a:rPr lang="en-US" sz="2800" dirty="0" err="1"/>
              <a:t>iLPN</a:t>
            </a:r>
            <a:endParaRPr lang="en-US" sz="2800" dirty="0"/>
          </a:p>
        </p:txBody>
      </p:sp>
      <p:sp>
        <p:nvSpPr>
          <p:cNvPr id="8" name="Rectangle 7"/>
          <p:cNvSpPr/>
          <p:nvPr/>
        </p:nvSpPr>
        <p:spPr>
          <a:xfrm>
            <a:off x="2868246" y="1473053"/>
            <a:ext cx="3520194" cy="1477328"/>
          </a:xfrm>
          <a:prstGeom prst="rect">
            <a:avLst/>
          </a:prstGeom>
        </p:spPr>
        <p:txBody>
          <a:bodyPr wrap="square">
            <a:spAutoFit/>
          </a:bodyPr>
          <a:lstStyle/>
          <a:p>
            <a:pPr algn="l"/>
            <a:r>
              <a:rPr lang="en-US" dirty="0">
                <a:solidFill>
                  <a:schemeClr val="tx1"/>
                </a:solidFill>
              </a:rPr>
              <a:t>WM directs the user to the forward pick location in which to replenish the SKU and Quantity (INT 3). The user scans the location to confirm the fill. </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Fill </a:t>
            </a:r>
            <a:r>
              <a:rPr lang="en-US" sz="1100" dirty="0" err="1">
                <a:solidFill>
                  <a:srgbClr val="FFFFFF"/>
                </a:solidFill>
                <a:latin typeface="Courier New"/>
                <a:ea typeface="Calibri"/>
                <a:cs typeface="Times New Roman"/>
              </a:rPr>
              <a:t>Actv</a:t>
            </a:r>
            <a:endParaRPr lang="en-US" sz="1100" dirty="0">
              <a:solidFill>
                <a:srgbClr val="FFFFFF"/>
              </a:solidFill>
              <a:latin typeface="Courier New"/>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Aloc:AA01-B2-L2</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LPN:</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ILPN001234</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Item:CAM1000</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Quantity:20 Unit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Aloc:</a:t>
            </a:r>
            <a:r>
              <a:rPr lang="en-US" sz="1100" u="sng" dirty="0">
                <a:solidFill>
                  <a:srgbClr val="FFFFFF"/>
                </a:solidFill>
                <a:latin typeface="Courier New"/>
                <a:ea typeface="Calibri"/>
                <a:cs typeface="Times New Roman"/>
              </a:rPr>
              <a:t>AA01B2L2</a:t>
            </a:r>
            <a:r>
              <a:rPr lang="en-US" sz="1100" dirty="0">
                <a:solidFill>
                  <a:srgbClr val="FFFFFF"/>
                </a:solidFill>
                <a:latin typeface="Courier New"/>
                <a:ea typeface="Calibri"/>
                <a:cs typeface="Times New Roman"/>
              </a:rPr>
              <a:t>_______</a:t>
            </a:r>
            <a:endParaRPr lang="en-US" sz="1100" dirty="0">
              <a:ea typeface="Calibri"/>
              <a:cs typeface="Times New Roman"/>
            </a:endParaRPr>
          </a:p>
        </p:txBody>
      </p:sp>
    </p:spTree>
    <p:extLst>
      <p:ext uri="{BB962C8B-B14F-4D97-AF65-F5344CB8AC3E}">
        <p14:creationId xmlns:p14="http://schemas.microsoft.com/office/powerpoint/2010/main" val="1822166658"/>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Pick to Tote</a:t>
            </a:r>
          </a:p>
        </p:txBody>
      </p:sp>
      <p:sp>
        <p:nvSpPr>
          <p:cNvPr id="8" name="Rectangle 7"/>
          <p:cNvSpPr/>
          <p:nvPr/>
        </p:nvSpPr>
        <p:spPr>
          <a:xfrm>
            <a:off x="2868246" y="1473053"/>
            <a:ext cx="3520194" cy="923330"/>
          </a:xfrm>
          <a:prstGeom prst="rect">
            <a:avLst/>
          </a:prstGeom>
        </p:spPr>
        <p:txBody>
          <a:bodyPr wrap="square">
            <a:spAutoFit/>
          </a:bodyPr>
          <a:lstStyle/>
          <a:p>
            <a:pPr algn="l"/>
            <a:r>
              <a:rPr lang="en-US" dirty="0">
                <a:solidFill>
                  <a:schemeClr val="tx1"/>
                </a:solidFill>
              </a:rPr>
              <a:t>User picks up a pallet, </a:t>
            </a:r>
            <a:r>
              <a:rPr lang="en-US" dirty="0" err="1">
                <a:solidFill>
                  <a:schemeClr val="tx1"/>
                </a:solidFill>
              </a:rPr>
              <a:t>gaylord</a:t>
            </a:r>
            <a:r>
              <a:rPr lang="en-US" dirty="0">
                <a:solidFill>
                  <a:schemeClr val="tx1"/>
                </a:solidFill>
              </a:rPr>
              <a:t> or tote and scans a blind Tote LPN label</a:t>
            </a:r>
          </a:p>
        </p:txBody>
      </p:sp>
      <p:sp>
        <p:nvSpPr>
          <p:cNvPr id="9" name="Rectangle 8"/>
          <p:cNvSpPr/>
          <p:nvPr/>
        </p:nvSpPr>
        <p:spPr>
          <a:xfrm>
            <a:off x="3342686" y="3175189"/>
            <a:ext cx="3120829" cy="1754326"/>
          </a:xfrm>
          <a:prstGeom prst="rect">
            <a:avLst/>
          </a:prstGeom>
        </p:spPr>
        <p:txBody>
          <a:bodyPr wrap="square">
            <a:spAutoFit/>
          </a:bodyPr>
          <a:lstStyle/>
          <a:p>
            <a:pPr algn="l"/>
            <a:r>
              <a:rPr lang="en-US" dirty="0">
                <a:solidFill>
                  <a:schemeClr val="tx1"/>
                </a:solidFill>
              </a:rPr>
              <a:t>WM directs the user to the forward pick location, SKU and Quantity. The user key enters the quantity. This is repeated for each task detail. </a:t>
            </a:r>
          </a:p>
        </p:txBody>
      </p:sp>
      <p:sp>
        <p:nvSpPr>
          <p:cNvPr id="14" name="Rectangle 13"/>
          <p:cNvSpPr/>
          <p:nvPr/>
        </p:nvSpPr>
        <p:spPr>
          <a:xfrm>
            <a:off x="3059421" y="4892668"/>
            <a:ext cx="3823420" cy="1200329"/>
          </a:xfrm>
          <a:prstGeom prst="rect">
            <a:avLst/>
          </a:prstGeom>
        </p:spPr>
        <p:txBody>
          <a:bodyPr wrap="square">
            <a:spAutoFit/>
          </a:bodyPr>
          <a:lstStyle/>
          <a:p>
            <a:pPr algn="l"/>
            <a:r>
              <a:rPr lang="en-US" dirty="0">
                <a:solidFill>
                  <a:schemeClr val="tx1"/>
                </a:solidFill>
              </a:rPr>
              <a:t>WM is complete with the tote or directs the user to fill the tote contents to a dynamic active user directed location (configurable). </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Pick to Tote</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Task:</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160565</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Tote:</a:t>
            </a:r>
            <a:endParaRPr lang="en-US" sz="1100" dirty="0">
              <a:ea typeface="Calibri"/>
              <a:cs typeface="Times New Roman"/>
            </a:endParaRP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TOTE12345</a:t>
            </a:r>
            <a:r>
              <a:rPr lang="en-US" sz="1100" dirty="0">
                <a:solidFill>
                  <a:srgbClr val="FFFFFF"/>
                </a:solidFill>
                <a:latin typeface="Courier New"/>
                <a:ea typeface="Calibri"/>
                <a:cs typeface="Times New Roman"/>
              </a:rPr>
              <a:t>___________</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 </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 </a:t>
            </a:r>
            <a:endParaRPr lang="en-US" sz="1100" dirty="0">
              <a:ea typeface="Calibri"/>
              <a:cs typeface="Times New Roman"/>
            </a:endParaRP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Pick to Tote</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Tote:</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TOTE12345</a:t>
            </a:r>
            <a:endParaRPr lang="en-US" sz="1100" dirty="0">
              <a:ea typeface="Calibri"/>
              <a:cs typeface="Times New Roman"/>
            </a:endParaRP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Aloc</a:t>
            </a:r>
            <a:r>
              <a:rPr lang="en-US" sz="1100" dirty="0">
                <a:solidFill>
                  <a:srgbClr val="FFFFFF"/>
                </a:solidFill>
                <a:latin typeface="Courier New"/>
                <a:ea typeface="Calibri"/>
                <a:cs typeface="Times New Roman"/>
              </a:rPr>
              <a:t>: PS-10-9-2</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Item:CAM1000</a:t>
            </a:r>
            <a:endParaRPr lang="en-US" sz="1100" dirty="0">
              <a:ea typeface="Calibri"/>
              <a:cs typeface="Times New Roman"/>
            </a:endParaRP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Qty</a:t>
            </a:r>
            <a:r>
              <a:rPr lang="en-US" sz="1100" dirty="0">
                <a:solidFill>
                  <a:srgbClr val="FFFFFF"/>
                </a:solidFill>
                <a:latin typeface="Courier New"/>
                <a:ea typeface="Calibri"/>
                <a:cs typeface="Times New Roman"/>
              </a:rPr>
              <a:t>: 1 unit</a:t>
            </a:r>
            <a:endParaRPr lang="en-US" sz="1100" dirty="0">
              <a:ea typeface="Calibri"/>
              <a:cs typeface="Times New Roman"/>
            </a:endParaRP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Qty</a:t>
            </a:r>
            <a:r>
              <a:rPr lang="en-US" sz="1100" dirty="0">
                <a:solidFill>
                  <a:srgbClr val="FFFFFF"/>
                </a:solidFill>
                <a:latin typeface="Courier New"/>
                <a:ea typeface="Calibri"/>
                <a:cs typeface="Times New Roman"/>
              </a:rPr>
              <a:t>: </a:t>
            </a:r>
            <a:r>
              <a:rPr lang="en-US" sz="1100" u="sng" dirty="0">
                <a:solidFill>
                  <a:srgbClr val="FFFFFF"/>
                </a:solidFill>
                <a:latin typeface="Courier New"/>
                <a:ea typeface="Calibri"/>
                <a:cs typeface="Times New Roman"/>
              </a:rPr>
              <a:t>1</a:t>
            </a:r>
            <a:r>
              <a:rPr lang="en-US" sz="1100" dirty="0">
                <a:solidFill>
                  <a:srgbClr val="FFFFFF"/>
                </a:solidFill>
                <a:latin typeface="Courier New"/>
                <a:ea typeface="Calibri"/>
                <a:cs typeface="Times New Roman"/>
              </a:rPr>
              <a:t> unit</a:t>
            </a:r>
            <a:endParaRPr lang="en-US" sz="1100" dirty="0">
              <a:ea typeface="Calibri"/>
              <a:cs typeface="Times New Roman"/>
            </a:endParaRPr>
          </a:p>
        </p:txBody>
      </p:sp>
      <p:sp>
        <p:nvSpPr>
          <p:cNvPr id="17" name="Text Box 16469"/>
          <p:cNvSpPr txBox="1"/>
          <p:nvPr/>
        </p:nvSpPr>
        <p:spPr>
          <a:xfrm>
            <a:off x="812751" y="4416975"/>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Tote:</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TOTE12345</a:t>
            </a:r>
            <a:endParaRPr lang="en-US" sz="1100" dirty="0">
              <a:ea typeface="Calibri"/>
              <a:cs typeface="Times New Roman"/>
            </a:endParaRP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Locn</a:t>
            </a:r>
            <a:r>
              <a:rPr lang="en-US" sz="1100" dirty="0">
                <a:solidFill>
                  <a:srgbClr val="FFFFFF"/>
                </a:solidFill>
                <a:latin typeface="Courier New"/>
                <a:ea typeface="Calibri"/>
                <a:cs typeface="Times New Roman"/>
              </a:rPr>
              <a:t>:_______________</a:t>
            </a:r>
            <a:endParaRPr lang="en-US" sz="1100" dirty="0">
              <a:ea typeface="Calibri"/>
              <a:cs typeface="Times New Roman"/>
            </a:endParaRPr>
          </a:p>
        </p:txBody>
      </p:sp>
    </p:spTree>
    <p:extLst>
      <p:ext uri="{BB962C8B-B14F-4D97-AF65-F5344CB8AC3E}">
        <p14:creationId xmlns:p14="http://schemas.microsoft.com/office/powerpoint/2010/main" val="4227020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2" grpId="0" animBg="1"/>
      <p:bldP spid="17"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Pick Tote Cart</a:t>
            </a:r>
          </a:p>
        </p:txBody>
      </p:sp>
      <p:sp>
        <p:nvSpPr>
          <p:cNvPr id="8" name="Rectangle 7"/>
          <p:cNvSpPr/>
          <p:nvPr/>
        </p:nvSpPr>
        <p:spPr>
          <a:xfrm>
            <a:off x="2868246" y="1473053"/>
            <a:ext cx="3520194" cy="1477328"/>
          </a:xfrm>
          <a:prstGeom prst="rect">
            <a:avLst/>
          </a:prstGeom>
        </p:spPr>
        <p:txBody>
          <a:bodyPr wrap="square">
            <a:spAutoFit/>
          </a:bodyPr>
          <a:lstStyle/>
          <a:p>
            <a:pPr algn="l"/>
            <a:r>
              <a:rPr lang="en-US" dirty="0">
                <a:solidFill>
                  <a:schemeClr val="tx1"/>
                </a:solidFill>
              </a:rPr>
              <a:t>WM displays the pull is for multiple totes and directs user to the location, item and total quantity. User scan item barcode to confirm the item. </a:t>
            </a:r>
          </a:p>
        </p:txBody>
      </p:sp>
      <p:sp>
        <p:nvSpPr>
          <p:cNvPr id="9" name="Rectangle 8"/>
          <p:cNvSpPr/>
          <p:nvPr/>
        </p:nvSpPr>
        <p:spPr>
          <a:xfrm>
            <a:off x="3342686" y="3175189"/>
            <a:ext cx="3120829" cy="646331"/>
          </a:xfrm>
          <a:prstGeom prst="rect">
            <a:avLst/>
          </a:prstGeom>
        </p:spPr>
        <p:txBody>
          <a:bodyPr wrap="square">
            <a:spAutoFit/>
          </a:bodyPr>
          <a:lstStyle/>
          <a:p>
            <a:pPr algn="l"/>
            <a:r>
              <a:rPr lang="en-US" dirty="0">
                <a:solidFill>
                  <a:schemeClr val="tx1"/>
                </a:solidFill>
              </a:rPr>
              <a:t>The user key enters the quantity. </a:t>
            </a:r>
          </a:p>
        </p:txBody>
      </p:sp>
      <p:sp>
        <p:nvSpPr>
          <p:cNvPr id="14" name="Rectangle 13"/>
          <p:cNvSpPr/>
          <p:nvPr/>
        </p:nvSpPr>
        <p:spPr>
          <a:xfrm>
            <a:off x="3059421" y="4892668"/>
            <a:ext cx="3823420" cy="1477328"/>
          </a:xfrm>
          <a:prstGeom prst="rect">
            <a:avLst/>
          </a:prstGeom>
        </p:spPr>
        <p:txBody>
          <a:bodyPr wrap="square">
            <a:spAutoFit/>
          </a:bodyPr>
          <a:lstStyle/>
          <a:p>
            <a:pPr algn="l"/>
            <a:r>
              <a:rPr lang="en-US" dirty="0">
                <a:solidFill>
                  <a:schemeClr val="tx1"/>
                </a:solidFill>
              </a:rPr>
              <a:t>WM directs the user to complete the put for the portion of the quantity into the specific tote. This is repeated for each tote requiring inventory from the pulled quantity. </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Tote:</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*MULTITOTE*</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Aloc:PS-10-9-2</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Item:CAM1000</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Qty:10 Unit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Item Barcode:</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CAM1000</a:t>
            </a:r>
            <a:r>
              <a:rPr lang="en-US" sz="1100" dirty="0">
                <a:solidFill>
                  <a:srgbClr val="FFFFFF"/>
                </a:solidFill>
                <a:latin typeface="Courier New"/>
                <a:ea typeface="Calibri"/>
                <a:cs typeface="Times New Roman"/>
              </a:rPr>
              <a:t>____________</a:t>
            </a:r>
            <a:endParaRPr lang="en-US" sz="1100" u="sng" dirty="0">
              <a:ea typeface="Calibri"/>
              <a:cs typeface="Times New Roman"/>
            </a:endParaRP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Tote:</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*MULTITOTE*</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Aloc:PS-10-9-2</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Item:CAM1000</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Qty:10 unit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Qty:</a:t>
            </a:r>
            <a:r>
              <a:rPr lang="en-US" sz="1100" u="sng" dirty="0">
                <a:solidFill>
                  <a:srgbClr val="FFFFFF"/>
                </a:solidFill>
                <a:latin typeface="Courier New"/>
                <a:ea typeface="Calibri"/>
                <a:cs typeface="Times New Roman"/>
              </a:rPr>
              <a:t>10</a:t>
            </a:r>
            <a:r>
              <a:rPr lang="en-US" sz="1100" dirty="0">
                <a:solidFill>
                  <a:srgbClr val="FFFFFF"/>
                </a:solidFill>
                <a:latin typeface="Courier New"/>
                <a:ea typeface="Calibri"/>
                <a:cs typeface="Times New Roman"/>
              </a:rPr>
              <a:t> unit</a:t>
            </a:r>
            <a:endParaRPr lang="en-US" sz="1100" dirty="0">
              <a:ea typeface="Calibri"/>
              <a:cs typeface="Times New Roman"/>
            </a:endParaRPr>
          </a:p>
        </p:txBody>
      </p:sp>
      <p:sp>
        <p:nvSpPr>
          <p:cNvPr id="17" name="Text Box 16469"/>
          <p:cNvSpPr txBox="1"/>
          <p:nvPr/>
        </p:nvSpPr>
        <p:spPr>
          <a:xfrm>
            <a:off x="812751" y="4416975"/>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Slot:1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Item:CAM1000</a:t>
            </a: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Pikd</a:t>
            </a:r>
            <a:r>
              <a:rPr lang="en-US" sz="1100" dirty="0">
                <a:solidFill>
                  <a:srgbClr val="FFFFFF"/>
                </a:solidFill>
                <a:latin typeface="Courier New"/>
                <a:ea typeface="Calibri"/>
                <a:cs typeface="Times New Roman"/>
              </a:rPr>
              <a:t> Qty:10 unit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Qty:5 unit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Tote:</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TOTE12345</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Tote:</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TOTE12345</a:t>
            </a:r>
            <a:r>
              <a:rPr lang="en-US" sz="1100" dirty="0">
                <a:solidFill>
                  <a:srgbClr val="FFFFFF"/>
                </a:solidFill>
                <a:latin typeface="Courier New"/>
                <a:ea typeface="Calibri"/>
                <a:cs typeface="Times New Roman"/>
              </a:rPr>
              <a:t>___________</a:t>
            </a:r>
            <a:endParaRPr lang="en-US" sz="1100" u="sng" dirty="0">
              <a:ea typeface="Calibri"/>
              <a:cs typeface="Times New Roman"/>
            </a:endParaRPr>
          </a:p>
        </p:txBody>
      </p:sp>
    </p:spTree>
    <p:extLst>
      <p:ext uri="{BB962C8B-B14F-4D97-AF65-F5344CB8AC3E}">
        <p14:creationId xmlns:p14="http://schemas.microsoft.com/office/powerpoint/2010/main" val="3321029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2" grpId="0" animBg="1"/>
      <p:bldP spid="17"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Pick Tote Cart</a:t>
            </a:r>
          </a:p>
        </p:txBody>
      </p:sp>
      <p:sp>
        <p:nvSpPr>
          <p:cNvPr id="8" name="Rectangle 7"/>
          <p:cNvSpPr/>
          <p:nvPr/>
        </p:nvSpPr>
        <p:spPr>
          <a:xfrm>
            <a:off x="2868246" y="1473053"/>
            <a:ext cx="3520194" cy="1477328"/>
          </a:xfrm>
          <a:prstGeom prst="rect">
            <a:avLst/>
          </a:prstGeom>
        </p:spPr>
        <p:txBody>
          <a:bodyPr wrap="square">
            <a:spAutoFit/>
          </a:bodyPr>
          <a:lstStyle/>
          <a:p>
            <a:pPr algn="l"/>
            <a:r>
              <a:rPr lang="en-US" dirty="0">
                <a:solidFill>
                  <a:schemeClr val="tx1"/>
                </a:solidFill>
              </a:rPr>
              <a:t>For each location and item required across the pick tote cart, WM directs the user through the location and quantity confirmation prompts.  </a:t>
            </a:r>
          </a:p>
        </p:txBody>
      </p:sp>
      <p:sp>
        <p:nvSpPr>
          <p:cNvPr id="9" name="Rectangle 8"/>
          <p:cNvSpPr/>
          <p:nvPr/>
        </p:nvSpPr>
        <p:spPr>
          <a:xfrm>
            <a:off x="3342686" y="3175189"/>
            <a:ext cx="3120829" cy="1200329"/>
          </a:xfrm>
          <a:prstGeom prst="rect">
            <a:avLst/>
          </a:prstGeom>
        </p:spPr>
        <p:txBody>
          <a:bodyPr wrap="square">
            <a:spAutoFit/>
          </a:bodyPr>
          <a:lstStyle/>
          <a:p>
            <a:pPr algn="l"/>
            <a:r>
              <a:rPr lang="en-US" dirty="0">
                <a:solidFill>
                  <a:schemeClr val="tx1"/>
                </a:solidFill>
              </a:rPr>
              <a:t>When the required contents for a given tote are confirmed complete, WM displays this to the user. </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Tote:</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*MULTITOTE*</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Aloc:PS-10-12-2</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Item:CAM1001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Qty:7 Unit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Item Barcode:</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CAM1001</a:t>
            </a:r>
            <a:r>
              <a:rPr lang="en-US" sz="1100" dirty="0">
                <a:solidFill>
                  <a:srgbClr val="FFFFFF"/>
                </a:solidFill>
                <a:latin typeface="Courier New"/>
                <a:ea typeface="Calibri"/>
                <a:cs typeface="Times New Roman"/>
              </a:rPr>
              <a:t>____________</a:t>
            </a:r>
            <a:endParaRPr lang="en-US" sz="1100" u="sng" dirty="0">
              <a:ea typeface="Calibri"/>
              <a:cs typeface="Times New Roman"/>
            </a:endParaRP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--------Info--------</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 End Of Tote      |</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t>
            </a:r>
            <a:endParaRPr lang="en-US" sz="1100" dirty="0">
              <a:ea typeface="Calibri"/>
              <a:cs typeface="Times New Roman"/>
            </a:endParaRPr>
          </a:p>
          <a:p>
            <a:pPr marL="0" marR="0" algn="l">
              <a:lnSpc>
                <a:spcPct val="115000"/>
              </a:lnSpc>
              <a:spcBef>
                <a:spcPts val="0"/>
              </a:spcBef>
              <a:spcAft>
                <a:spcPts val="0"/>
              </a:spcAft>
            </a:pPr>
            <a:endParaRPr lang="en-US" sz="1100" dirty="0">
              <a:ea typeface="Calibri"/>
              <a:cs typeface="Times New Roman"/>
            </a:endParaRPr>
          </a:p>
        </p:txBody>
      </p:sp>
    </p:spTree>
    <p:extLst>
      <p:ext uri="{BB962C8B-B14F-4D97-AF65-F5344CB8AC3E}">
        <p14:creationId xmlns:p14="http://schemas.microsoft.com/office/powerpoint/2010/main" val="2374579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bwMode="auto">
          <a:xfrm flipV="1">
            <a:off x="790414" y="4393769"/>
            <a:ext cx="7718155" cy="30997"/>
          </a:xfrm>
          <a:prstGeom prst="line">
            <a:avLst/>
          </a:prstGeom>
          <a:noFill/>
          <a:ln w="12700" cap="flat" cmpd="sng" algn="ctr">
            <a:solidFill>
              <a:srgbClr val="95A33F"/>
            </a:solidFill>
            <a:prstDash val="solid"/>
            <a:round/>
            <a:headEnd type="none" w="med" len="med"/>
            <a:tailEnd type="none" w="med" len="med"/>
          </a:ln>
          <a:effectLst/>
        </p:spPr>
      </p:cxnSp>
      <p:sp>
        <p:nvSpPr>
          <p:cNvPr id="5" name="Title 2"/>
          <p:cNvSpPr txBox="1">
            <a:spLocks/>
          </p:cNvSpPr>
          <p:nvPr/>
        </p:nvSpPr>
        <p:spPr bwMode="auto">
          <a:xfrm>
            <a:off x="722313" y="4406900"/>
            <a:ext cx="7772400" cy="1362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200" b="1">
                <a:solidFill>
                  <a:schemeClr val="accent2"/>
                </a:solidFill>
                <a:latin typeface="+mj-lt"/>
                <a:ea typeface="+mj-ea"/>
                <a:cs typeface="+mj-cs"/>
              </a:defRPr>
            </a:lvl1pPr>
            <a:lvl2pPr algn="l" rtl="0" eaLnBrk="1" fontAlgn="base" hangingPunct="1">
              <a:spcBef>
                <a:spcPct val="0"/>
              </a:spcBef>
              <a:spcAft>
                <a:spcPct val="0"/>
              </a:spcAft>
              <a:defRPr sz="2200">
                <a:solidFill>
                  <a:srgbClr val="9FA617"/>
                </a:solidFill>
                <a:latin typeface="Arial" charset="0"/>
              </a:defRPr>
            </a:lvl2pPr>
            <a:lvl3pPr algn="l" rtl="0" eaLnBrk="1" fontAlgn="base" hangingPunct="1">
              <a:spcBef>
                <a:spcPct val="0"/>
              </a:spcBef>
              <a:spcAft>
                <a:spcPct val="0"/>
              </a:spcAft>
              <a:defRPr sz="2200">
                <a:solidFill>
                  <a:srgbClr val="9FA617"/>
                </a:solidFill>
                <a:latin typeface="Arial" charset="0"/>
              </a:defRPr>
            </a:lvl3pPr>
            <a:lvl4pPr algn="l" rtl="0" eaLnBrk="1" fontAlgn="base" hangingPunct="1">
              <a:spcBef>
                <a:spcPct val="0"/>
              </a:spcBef>
              <a:spcAft>
                <a:spcPct val="0"/>
              </a:spcAft>
              <a:defRPr sz="2200">
                <a:solidFill>
                  <a:srgbClr val="9FA617"/>
                </a:solidFill>
                <a:latin typeface="Arial" charset="0"/>
              </a:defRPr>
            </a:lvl4pPr>
            <a:lvl5pPr algn="l" rtl="0" eaLnBrk="1" fontAlgn="base" hangingPunct="1">
              <a:spcBef>
                <a:spcPct val="0"/>
              </a:spcBef>
              <a:spcAft>
                <a:spcPct val="0"/>
              </a:spcAft>
              <a:defRPr sz="2200">
                <a:solidFill>
                  <a:srgbClr val="9FA617"/>
                </a:solidFill>
                <a:latin typeface="Arial" charset="0"/>
              </a:defRPr>
            </a:lvl5pPr>
            <a:lvl6pPr marL="457200" algn="r" rtl="0" eaLnBrk="1" fontAlgn="base" hangingPunct="1">
              <a:spcBef>
                <a:spcPct val="0"/>
              </a:spcBef>
              <a:spcAft>
                <a:spcPct val="0"/>
              </a:spcAft>
              <a:defRPr sz="2200">
                <a:solidFill>
                  <a:schemeClr val="bg1"/>
                </a:solidFill>
                <a:latin typeface="Arial" charset="0"/>
              </a:defRPr>
            </a:lvl6pPr>
            <a:lvl7pPr marL="914400" algn="r" rtl="0" eaLnBrk="1" fontAlgn="base" hangingPunct="1">
              <a:spcBef>
                <a:spcPct val="0"/>
              </a:spcBef>
              <a:spcAft>
                <a:spcPct val="0"/>
              </a:spcAft>
              <a:defRPr sz="2200">
                <a:solidFill>
                  <a:schemeClr val="bg1"/>
                </a:solidFill>
                <a:latin typeface="Arial" charset="0"/>
              </a:defRPr>
            </a:lvl7pPr>
            <a:lvl8pPr marL="1371600" algn="r" rtl="0" eaLnBrk="1" fontAlgn="base" hangingPunct="1">
              <a:spcBef>
                <a:spcPct val="0"/>
              </a:spcBef>
              <a:spcAft>
                <a:spcPct val="0"/>
              </a:spcAft>
              <a:defRPr sz="2200">
                <a:solidFill>
                  <a:schemeClr val="bg1"/>
                </a:solidFill>
                <a:latin typeface="Arial" charset="0"/>
              </a:defRPr>
            </a:lvl8pPr>
            <a:lvl9pPr marL="1828800" algn="r" rtl="0" eaLnBrk="1" fontAlgn="base" hangingPunct="1">
              <a:spcBef>
                <a:spcPct val="0"/>
              </a:spcBef>
              <a:spcAft>
                <a:spcPct val="0"/>
              </a:spcAft>
              <a:defRPr sz="2200">
                <a:solidFill>
                  <a:schemeClr val="bg1"/>
                </a:solidFill>
                <a:latin typeface="Arial" charset="0"/>
              </a:defRPr>
            </a:lvl9pPr>
          </a:lstStyle>
          <a:p>
            <a:r>
              <a:rPr lang="en-US" kern="0" dirty="0"/>
              <a:t>Forward Pick Direct Pack Out </a:t>
            </a:r>
          </a:p>
        </p:txBody>
      </p:sp>
    </p:spTree>
    <p:extLst>
      <p:ext uri="{BB962C8B-B14F-4D97-AF65-F5344CB8AC3E}">
        <p14:creationId xmlns:p14="http://schemas.microsoft.com/office/powerpoint/2010/main" val="12238091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sz="3200" dirty="0"/>
              <a:t>Ship Wave</a:t>
            </a:r>
          </a:p>
        </p:txBody>
      </p:sp>
      <p:sp>
        <p:nvSpPr>
          <p:cNvPr id="308227" name="Rectangle 3"/>
          <p:cNvSpPr>
            <a:spLocks noGrp="1" noChangeArrowheads="1"/>
          </p:cNvSpPr>
          <p:nvPr>
            <p:ph type="body" idx="1"/>
          </p:nvPr>
        </p:nvSpPr>
        <p:spPr>
          <a:xfrm>
            <a:off x="441434" y="1231899"/>
            <a:ext cx="8016766" cy="5125357"/>
          </a:xfrm>
        </p:spPr>
        <p:txBody>
          <a:bodyPr/>
          <a:lstStyle/>
          <a:p>
            <a:r>
              <a:rPr lang="en-US" sz="2600" dirty="0"/>
              <a:t>Picking Wave</a:t>
            </a:r>
          </a:p>
          <a:p>
            <a:pPr lvl="1"/>
            <a:r>
              <a:rPr lang="en-US" sz="2200" dirty="0"/>
              <a:t>Picking and Packing requirements of each order</a:t>
            </a:r>
          </a:p>
          <a:p>
            <a:r>
              <a:rPr lang="en-US" sz="2600" dirty="0"/>
              <a:t>Routing Wave</a:t>
            </a:r>
          </a:p>
          <a:p>
            <a:pPr lvl="1"/>
            <a:r>
              <a:rPr lang="en-US" sz="2200" dirty="0"/>
              <a:t>Determines final shipping carrier and destination</a:t>
            </a:r>
          </a:p>
          <a:p>
            <a:r>
              <a:rPr lang="en-US" sz="2600" dirty="0"/>
              <a:t>Order Consolidation</a:t>
            </a:r>
          </a:p>
          <a:p>
            <a:pPr lvl="1"/>
            <a:r>
              <a:rPr lang="en-US" sz="2200" dirty="0"/>
              <a:t>Groups orders back together</a:t>
            </a:r>
          </a:p>
          <a:p>
            <a:r>
              <a:rPr lang="en-US" sz="2600" dirty="0"/>
              <a:t>Pull Down from Pack &amp; Hold</a:t>
            </a:r>
          </a:p>
          <a:p>
            <a:pPr lvl="1"/>
            <a:r>
              <a:rPr lang="en-US" sz="2200" dirty="0"/>
              <a:t>Orders already packed but not yet loaded</a:t>
            </a:r>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8520113" cy="389632"/>
          </a:xfrm>
        </p:spPr>
        <p:txBody>
          <a:bodyPr/>
          <a:lstStyle/>
          <a:p>
            <a:r>
              <a:rPr lang="en-US" sz="2600" dirty="0"/>
              <a:t>Forward Pick Pulling Templates</a:t>
            </a:r>
          </a:p>
        </p:txBody>
      </p:sp>
      <p:pic>
        <p:nvPicPr>
          <p:cNvPr id="439298" name="Picture 2" descr="http://graphics8.nytimes.com/images/2012/02/12/magazine/12wmt/12wmt-articleLarge-v5.jpg"/>
          <p:cNvPicPr>
            <a:picLocks noChangeAspect="1" noChangeArrowheads="1"/>
          </p:cNvPicPr>
          <p:nvPr/>
        </p:nvPicPr>
        <p:blipFill>
          <a:blip r:embed="rId2"/>
          <a:srcRect l="18391" t="8099" r="18713" b="6019"/>
          <a:stretch>
            <a:fillRect/>
          </a:stretch>
        </p:blipFill>
        <p:spPr bwMode="auto">
          <a:xfrm>
            <a:off x="1236138" y="4787869"/>
            <a:ext cx="1691492" cy="1632142"/>
          </a:xfrm>
          <a:prstGeom prst="rect">
            <a:avLst/>
          </a:prstGeom>
          <a:noFill/>
        </p:spPr>
      </p:pic>
      <p:sp>
        <p:nvSpPr>
          <p:cNvPr id="5" name="Curved Left Arrow 4"/>
          <p:cNvSpPr/>
          <p:nvPr/>
        </p:nvSpPr>
        <p:spPr bwMode="auto">
          <a:xfrm rot="10800000">
            <a:off x="31530" y="2427890"/>
            <a:ext cx="1366338" cy="3121560"/>
          </a:xfrm>
          <a:prstGeom prst="curvedLeftArrow">
            <a:avLst/>
          </a:prstGeom>
          <a:gradFill>
            <a:gsLst>
              <a:gs pos="0">
                <a:srgbClr val="3399FF"/>
              </a:gs>
              <a:gs pos="16000">
                <a:srgbClr val="00CCCC"/>
              </a:gs>
              <a:gs pos="47000">
                <a:srgbClr val="9999FF"/>
              </a:gs>
              <a:gs pos="60001">
                <a:srgbClr val="2E6792"/>
              </a:gs>
              <a:gs pos="71001">
                <a:srgbClr val="3333CC"/>
              </a:gs>
              <a:gs pos="81000">
                <a:srgbClr val="1170FF"/>
              </a:gs>
              <a:gs pos="100000">
                <a:srgbClr val="006699"/>
              </a:gs>
            </a:gsLst>
            <a:lin ang="16200000" scaled="0"/>
          </a:gradFill>
          <a:ln w="9525" cap="flat" cmpd="sng" algn="ctr">
            <a:solidFill>
              <a:schemeClr val="accent2"/>
            </a:solid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b="0" i="0" u="none" strike="noStrike" cap="none" normalizeH="0" baseline="0" dirty="0">
              <a:ln>
                <a:noFill/>
              </a:ln>
              <a:solidFill>
                <a:schemeClr val="tx1"/>
              </a:solidFill>
              <a:effectLst/>
              <a:latin typeface="Arial"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298031258"/>
              </p:ext>
            </p:extLst>
          </p:nvPr>
        </p:nvGraphicFramePr>
        <p:xfrm>
          <a:off x="1710587" y="1551358"/>
          <a:ext cx="6919456" cy="1101090"/>
        </p:xfrm>
        <a:graphic>
          <a:graphicData uri="http://schemas.openxmlformats.org/drawingml/2006/table">
            <a:tbl>
              <a:tblPr/>
              <a:tblGrid>
                <a:gridCol w="2847761">
                  <a:extLst>
                    <a:ext uri="{9D8B030D-6E8A-4147-A177-3AD203B41FA5}">
                      <a16:colId xmlns:a16="http://schemas.microsoft.com/office/drawing/2014/main" val="20000"/>
                    </a:ext>
                  </a:extLst>
                </a:gridCol>
                <a:gridCol w="4071695">
                  <a:extLst>
                    <a:ext uri="{9D8B030D-6E8A-4147-A177-3AD203B41FA5}">
                      <a16:colId xmlns:a16="http://schemas.microsoft.com/office/drawing/2014/main" val="20001"/>
                    </a:ext>
                  </a:extLst>
                </a:gridCol>
              </a:tblGrid>
              <a:tr h="228600">
                <a:tc rowSpan="3">
                  <a:txBody>
                    <a:bodyPr/>
                    <a:lstStyle/>
                    <a:p>
                      <a:pPr algn="ctr" rtl="0" fontAlgn="ctr"/>
                      <a:r>
                        <a:rPr lang="en-US" sz="1600" b="1" i="0" u="none" strike="noStrike" dirty="0">
                          <a:solidFill>
                            <a:srgbClr val="000000"/>
                          </a:solidFill>
                          <a:latin typeface="Calibri"/>
                        </a:rPr>
                        <a:t>Pack into oLPN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DA3"/>
                    </a:solidFill>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Arial"/>
                        </a:rPr>
                        <a:t> Allows users to pack from the forward pick  </a:t>
                      </a:r>
                    </a:p>
                    <a:p>
                      <a:pPr algn="l" rtl="0" fontAlgn="t">
                        <a:buClr>
                          <a:srgbClr val="000000"/>
                        </a:buClr>
                        <a:buSzPts val="1400"/>
                        <a:buFont typeface="Wingdings"/>
                        <a:buNone/>
                      </a:pPr>
                      <a:r>
                        <a:rPr lang="en-US" sz="1400" b="0" i="0" u="none" strike="noStrike" baseline="0" dirty="0">
                          <a:solidFill>
                            <a:srgbClr val="000000"/>
                          </a:solidFill>
                          <a:latin typeface="Arial"/>
                        </a:rPr>
                        <a:t>    location to the oLPN </a:t>
                      </a:r>
                      <a:endParaRPr lang="en-US" sz="1400" b="0" i="0" u="none" strike="noStrike" dirty="0">
                        <a:solidFill>
                          <a:srgbClr val="000000"/>
                        </a:solidFill>
                        <a:latin typeface="Wingdings"/>
                      </a:endParaRPr>
                    </a:p>
                  </a:txBody>
                  <a:tcPr marL="428625" marR="9525" marT="9525" marB="0">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0"/>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Arial"/>
                        </a:rPr>
                        <a:t> Packing UOM is configurable (units, packs)</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1"/>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a:t>
                      </a:r>
                      <a:r>
                        <a:rPr lang="en-US" sz="1400" b="0" i="0" u="none" strike="noStrike" kern="1200" dirty="0">
                          <a:solidFill>
                            <a:srgbClr val="000000"/>
                          </a:solidFill>
                          <a:latin typeface="Arial"/>
                          <a:ea typeface="+mn-ea"/>
                          <a:cs typeface="+mn-cs"/>
                        </a:rPr>
                        <a:t>Used for packing individual oLPN’s or</a:t>
                      </a:r>
                      <a:r>
                        <a:rPr lang="en-US" sz="1400" b="0" i="0" u="none" strike="noStrike" kern="1200" baseline="0" dirty="0">
                          <a:solidFill>
                            <a:srgbClr val="000000"/>
                          </a:solidFill>
                          <a:latin typeface="Arial"/>
                          <a:ea typeface="+mn-ea"/>
                          <a:cs typeface="+mn-cs"/>
                        </a:rPr>
                        <a:t> oLPN pairs</a:t>
                      </a:r>
                      <a:endParaRPr lang="en-US" sz="1400" b="0" i="0" u="none" strike="noStrike" kern="1200" dirty="0">
                        <a:solidFill>
                          <a:srgbClr val="000000"/>
                        </a:solidFill>
                        <a:latin typeface="Arial"/>
                        <a:ea typeface="+mn-ea"/>
                        <a:cs typeface="+mn-cs"/>
                      </a:endParaRPr>
                    </a:p>
                  </a:txBody>
                  <a:tcPr marL="428625" marR="9525" marT="9525" marB="0">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4217707"/>
              </p:ext>
            </p:extLst>
          </p:nvPr>
        </p:nvGraphicFramePr>
        <p:xfrm>
          <a:off x="1716030" y="2887580"/>
          <a:ext cx="6919456" cy="1101090"/>
        </p:xfrm>
        <a:graphic>
          <a:graphicData uri="http://schemas.openxmlformats.org/drawingml/2006/table">
            <a:tbl>
              <a:tblPr/>
              <a:tblGrid>
                <a:gridCol w="2847761">
                  <a:extLst>
                    <a:ext uri="{9D8B030D-6E8A-4147-A177-3AD203B41FA5}">
                      <a16:colId xmlns:a16="http://schemas.microsoft.com/office/drawing/2014/main" val="20000"/>
                    </a:ext>
                  </a:extLst>
                </a:gridCol>
                <a:gridCol w="4071695">
                  <a:extLst>
                    <a:ext uri="{9D8B030D-6E8A-4147-A177-3AD203B41FA5}">
                      <a16:colId xmlns:a16="http://schemas.microsoft.com/office/drawing/2014/main" val="20001"/>
                    </a:ext>
                  </a:extLst>
                </a:gridCol>
              </a:tblGrid>
              <a:tr h="228600">
                <a:tc rowSpan="3">
                  <a:txBody>
                    <a:bodyPr/>
                    <a:lstStyle/>
                    <a:p>
                      <a:pPr algn="ctr" rtl="0" fontAlgn="ctr"/>
                      <a:r>
                        <a:rPr lang="en-US" sz="1600" b="1" i="0" u="none" strike="noStrike" dirty="0">
                          <a:solidFill>
                            <a:srgbClr val="000000"/>
                          </a:solidFill>
                          <a:latin typeface="Calibri"/>
                        </a:rPr>
                        <a:t>Pack Pick Cart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DA3"/>
                    </a:solidFill>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Arial"/>
                        </a:rPr>
                        <a:t> Allows users to pack from the forward pick  </a:t>
                      </a:r>
                    </a:p>
                    <a:p>
                      <a:pPr algn="l" rtl="0" fontAlgn="t">
                        <a:buClr>
                          <a:srgbClr val="000000"/>
                        </a:buClr>
                        <a:buSzPts val="1400"/>
                        <a:buFont typeface="Wingdings"/>
                        <a:buNone/>
                      </a:pPr>
                      <a:r>
                        <a:rPr lang="en-US" sz="1400" b="0" i="0" u="none" strike="noStrike" baseline="0" dirty="0">
                          <a:solidFill>
                            <a:srgbClr val="000000"/>
                          </a:solidFill>
                          <a:latin typeface="Arial"/>
                        </a:rPr>
                        <a:t>    location to the oLPN</a:t>
                      </a:r>
                      <a:endParaRPr lang="en-US" sz="1400" b="0" i="0" u="none" strike="noStrike" dirty="0">
                        <a:solidFill>
                          <a:srgbClr val="000000"/>
                        </a:solidFill>
                        <a:latin typeface="Wingdings"/>
                      </a:endParaRPr>
                    </a:p>
                  </a:txBody>
                  <a:tcPr marL="428625" marR="9525" marT="9525" marB="0">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0"/>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Arial"/>
                        </a:rPr>
                        <a:t> Packing UOM is configurable (units, packs)</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1"/>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a:t>
                      </a:r>
                      <a:r>
                        <a:rPr lang="en-US" sz="1400" b="0" i="0" u="none" strike="noStrike" baseline="0" dirty="0">
                          <a:solidFill>
                            <a:srgbClr val="000000"/>
                          </a:solidFill>
                          <a:latin typeface="+mn-lt"/>
                        </a:rPr>
                        <a:t>Used for bulk packing multiple oLPN’s in one pass</a:t>
                      </a:r>
                      <a:endParaRPr lang="en-US" sz="1400" b="0" i="0" u="none" strike="noStrike" dirty="0">
                        <a:solidFill>
                          <a:srgbClr val="000000"/>
                        </a:solidFill>
                        <a:latin typeface="Wingdings"/>
                      </a:endParaRPr>
                    </a:p>
                  </a:txBody>
                  <a:tcPr marL="428625" marR="9525" marT="9525" marB="0">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5510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Pack to oLPN </a:t>
            </a:r>
          </a:p>
        </p:txBody>
      </p:sp>
      <p:sp>
        <p:nvSpPr>
          <p:cNvPr id="8" name="Rectangle 7"/>
          <p:cNvSpPr/>
          <p:nvPr/>
        </p:nvSpPr>
        <p:spPr>
          <a:xfrm>
            <a:off x="2868246" y="1473053"/>
            <a:ext cx="3520194" cy="1200329"/>
          </a:xfrm>
          <a:prstGeom prst="rect">
            <a:avLst/>
          </a:prstGeom>
        </p:spPr>
        <p:txBody>
          <a:bodyPr wrap="square">
            <a:spAutoFit/>
          </a:bodyPr>
          <a:lstStyle/>
          <a:p>
            <a:pPr algn="l"/>
            <a:r>
              <a:rPr lang="en-US" dirty="0">
                <a:solidFill>
                  <a:schemeClr val="tx1"/>
                </a:solidFill>
              </a:rPr>
              <a:t>WM can assign the oLPN through tasking or the user can initiate work by entering the oLPN number. </a:t>
            </a:r>
          </a:p>
        </p:txBody>
      </p:sp>
      <p:sp>
        <p:nvSpPr>
          <p:cNvPr id="9" name="Rectangle 8"/>
          <p:cNvSpPr/>
          <p:nvPr/>
        </p:nvSpPr>
        <p:spPr>
          <a:xfrm>
            <a:off x="3342686" y="3175189"/>
            <a:ext cx="3120829" cy="1754326"/>
          </a:xfrm>
          <a:prstGeom prst="rect">
            <a:avLst/>
          </a:prstGeom>
        </p:spPr>
        <p:txBody>
          <a:bodyPr wrap="square">
            <a:spAutoFit/>
          </a:bodyPr>
          <a:lstStyle/>
          <a:p>
            <a:pPr algn="l"/>
            <a:r>
              <a:rPr lang="en-US" dirty="0">
                <a:solidFill>
                  <a:schemeClr val="tx1"/>
                </a:solidFill>
              </a:rPr>
              <a:t>WM directs the user to the forward pick location, SKU and Quantity. The user enters the quantity. This is repeated for all oLPN details.</a:t>
            </a:r>
          </a:p>
        </p:txBody>
      </p:sp>
      <p:sp>
        <p:nvSpPr>
          <p:cNvPr id="14" name="Rectangle 13"/>
          <p:cNvSpPr/>
          <p:nvPr/>
        </p:nvSpPr>
        <p:spPr>
          <a:xfrm>
            <a:off x="3059421" y="4892668"/>
            <a:ext cx="3823420" cy="923330"/>
          </a:xfrm>
          <a:prstGeom prst="rect">
            <a:avLst/>
          </a:prstGeom>
        </p:spPr>
        <p:txBody>
          <a:bodyPr wrap="square">
            <a:spAutoFit/>
          </a:bodyPr>
          <a:lstStyle/>
          <a:p>
            <a:pPr algn="l"/>
            <a:r>
              <a:rPr lang="en-US" dirty="0">
                <a:solidFill>
                  <a:schemeClr val="tx1"/>
                </a:solidFill>
              </a:rPr>
              <a:t>When the last detail is confirmed, WM notifies the user the oLPN is packed complete. </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Pck</a:t>
            </a:r>
            <a:r>
              <a:rPr lang="en-US" sz="1100" dirty="0">
                <a:solidFill>
                  <a:srgbClr val="FFFFFF"/>
                </a:solidFill>
                <a:latin typeface="Courier New"/>
                <a:ea typeface="Calibri"/>
                <a:cs typeface="Times New Roman"/>
              </a:rPr>
              <a:t> Cubed </a:t>
            </a:r>
            <a:r>
              <a:rPr lang="en-US" sz="1100" dirty="0" err="1">
                <a:solidFill>
                  <a:srgbClr val="FFFFFF"/>
                </a:solidFill>
                <a:latin typeface="Courier New"/>
                <a:ea typeface="Calibri"/>
                <a:cs typeface="Times New Roman"/>
              </a:rPr>
              <a:t>Dir</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oLPN:</a:t>
            </a:r>
            <a:endParaRPr lang="en-US" sz="1100" dirty="0">
              <a:ea typeface="Calibri"/>
              <a:cs typeface="Times New Roman"/>
            </a:endParaRP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00000999990000012345</a:t>
            </a:r>
            <a:endParaRPr lang="en-US" sz="1100" dirty="0">
              <a:ea typeface="Calibri"/>
              <a:cs typeface="Times New Roman"/>
            </a:endParaRP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Pck</a:t>
            </a:r>
            <a:r>
              <a:rPr lang="en-US" sz="1100" dirty="0">
                <a:solidFill>
                  <a:srgbClr val="FFFFFF"/>
                </a:solidFill>
                <a:latin typeface="Courier New"/>
                <a:ea typeface="Calibri"/>
                <a:cs typeface="Times New Roman"/>
              </a:rPr>
              <a:t> Cubed </a:t>
            </a:r>
            <a:r>
              <a:rPr lang="en-US" sz="1100" dirty="0" err="1">
                <a:solidFill>
                  <a:srgbClr val="FFFFFF"/>
                </a:solidFill>
                <a:latin typeface="Courier New"/>
                <a:ea typeface="Calibri"/>
                <a:cs typeface="Times New Roman"/>
              </a:rPr>
              <a:t>Dir</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oLPN:</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00000999990000012345</a:t>
            </a:r>
            <a:endParaRPr lang="en-US" sz="1100" dirty="0">
              <a:ea typeface="Calibri"/>
              <a:cs typeface="Times New Roman"/>
            </a:endParaRP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Aloc</a:t>
            </a:r>
            <a:r>
              <a:rPr lang="en-US" sz="1100" dirty="0">
                <a:solidFill>
                  <a:srgbClr val="FFFFFF"/>
                </a:solidFill>
                <a:latin typeface="Courier New"/>
                <a:ea typeface="Calibri"/>
                <a:cs typeface="Times New Roman"/>
              </a:rPr>
              <a:t>: PS-10-9-2</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Item:CAM1000</a:t>
            </a:r>
            <a:endParaRPr lang="en-US" sz="1100" dirty="0">
              <a:ea typeface="Calibri"/>
              <a:cs typeface="Times New Roman"/>
            </a:endParaRP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Qty</a:t>
            </a:r>
            <a:r>
              <a:rPr lang="en-US" sz="1100" dirty="0">
                <a:solidFill>
                  <a:srgbClr val="FFFFFF"/>
                </a:solidFill>
                <a:latin typeface="Courier New"/>
                <a:ea typeface="Calibri"/>
                <a:cs typeface="Times New Roman"/>
              </a:rPr>
              <a:t>: 1 unit</a:t>
            </a:r>
            <a:endParaRPr lang="en-US" sz="1100" dirty="0">
              <a:ea typeface="Calibri"/>
              <a:cs typeface="Times New Roman"/>
            </a:endParaRP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Qty</a:t>
            </a:r>
            <a:r>
              <a:rPr lang="en-US" sz="1100" dirty="0">
                <a:solidFill>
                  <a:srgbClr val="FFFFFF"/>
                </a:solidFill>
                <a:latin typeface="Courier New"/>
                <a:ea typeface="Calibri"/>
                <a:cs typeface="Times New Roman"/>
              </a:rPr>
              <a:t>: </a:t>
            </a:r>
            <a:r>
              <a:rPr lang="en-US" sz="1100" u="sng" dirty="0">
                <a:solidFill>
                  <a:srgbClr val="FFFFFF"/>
                </a:solidFill>
                <a:latin typeface="Courier New"/>
                <a:ea typeface="Calibri"/>
                <a:cs typeface="Times New Roman"/>
              </a:rPr>
              <a:t>1</a:t>
            </a:r>
            <a:r>
              <a:rPr lang="en-US" sz="1100" dirty="0">
                <a:solidFill>
                  <a:srgbClr val="FFFFFF"/>
                </a:solidFill>
                <a:latin typeface="Courier New"/>
                <a:ea typeface="Calibri"/>
                <a:cs typeface="Times New Roman"/>
              </a:rPr>
              <a:t> unit</a:t>
            </a:r>
            <a:endParaRPr lang="en-US" sz="1100" dirty="0">
              <a:ea typeface="Calibri"/>
              <a:cs typeface="Times New Roman"/>
            </a:endParaRPr>
          </a:p>
        </p:txBody>
      </p:sp>
      <p:sp>
        <p:nvSpPr>
          <p:cNvPr id="17" name="Text Box 16469"/>
          <p:cNvSpPr txBox="1"/>
          <p:nvPr/>
        </p:nvSpPr>
        <p:spPr>
          <a:xfrm>
            <a:off x="812751" y="4416975"/>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---------Info-------</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 End of oLPN!     |</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t>
            </a:r>
            <a:endParaRPr lang="en-US" sz="1100" dirty="0">
              <a:ea typeface="Calibri"/>
              <a:cs typeface="Times New Roman"/>
            </a:endParaRPr>
          </a:p>
        </p:txBody>
      </p:sp>
    </p:spTree>
    <p:extLst>
      <p:ext uri="{BB962C8B-B14F-4D97-AF65-F5344CB8AC3E}">
        <p14:creationId xmlns:p14="http://schemas.microsoft.com/office/powerpoint/2010/main" val="1029281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2" grpId="0" animBg="1"/>
      <p:bldP spid="17"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Pack Pick Cart </a:t>
            </a:r>
          </a:p>
        </p:txBody>
      </p:sp>
      <p:sp>
        <p:nvSpPr>
          <p:cNvPr id="8" name="Rectangle 7"/>
          <p:cNvSpPr/>
          <p:nvPr/>
        </p:nvSpPr>
        <p:spPr>
          <a:xfrm>
            <a:off x="2868246" y="1473053"/>
            <a:ext cx="3520194" cy="1200329"/>
          </a:xfrm>
          <a:prstGeom prst="rect">
            <a:avLst/>
          </a:prstGeom>
        </p:spPr>
        <p:txBody>
          <a:bodyPr wrap="square">
            <a:spAutoFit/>
          </a:bodyPr>
          <a:lstStyle/>
          <a:p>
            <a:pPr algn="l"/>
            <a:r>
              <a:rPr lang="en-US" dirty="0">
                <a:solidFill>
                  <a:schemeClr val="tx1"/>
                </a:solidFill>
              </a:rPr>
              <a:t>Pick cart tasks can be system initiated through task assignment or manually initiated with the pick cart number. </a:t>
            </a:r>
          </a:p>
        </p:txBody>
      </p:sp>
      <p:sp>
        <p:nvSpPr>
          <p:cNvPr id="9" name="Rectangle 8"/>
          <p:cNvSpPr/>
          <p:nvPr/>
        </p:nvSpPr>
        <p:spPr>
          <a:xfrm>
            <a:off x="3342686" y="3175189"/>
            <a:ext cx="3120829" cy="1477328"/>
          </a:xfrm>
          <a:prstGeom prst="rect">
            <a:avLst/>
          </a:prstGeom>
        </p:spPr>
        <p:txBody>
          <a:bodyPr wrap="square">
            <a:spAutoFit/>
          </a:bodyPr>
          <a:lstStyle/>
          <a:p>
            <a:pPr algn="l"/>
            <a:r>
              <a:rPr lang="en-US" dirty="0">
                <a:solidFill>
                  <a:schemeClr val="tx1"/>
                </a:solidFill>
              </a:rPr>
              <a:t>WM displays the pull is for multiple oLPN’s and directs user to the location, item and total quantity. User scan item barcode to confirm the item. </a:t>
            </a:r>
          </a:p>
        </p:txBody>
      </p:sp>
      <p:sp>
        <p:nvSpPr>
          <p:cNvPr id="14" name="Rectangle 13"/>
          <p:cNvSpPr/>
          <p:nvPr/>
        </p:nvSpPr>
        <p:spPr>
          <a:xfrm>
            <a:off x="3059421" y="4892668"/>
            <a:ext cx="3823420" cy="369332"/>
          </a:xfrm>
          <a:prstGeom prst="rect">
            <a:avLst/>
          </a:prstGeom>
        </p:spPr>
        <p:txBody>
          <a:bodyPr wrap="square">
            <a:spAutoFit/>
          </a:bodyPr>
          <a:lstStyle/>
          <a:p>
            <a:pPr algn="l"/>
            <a:r>
              <a:rPr lang="en-US" dirty="0">
                <a:solidFill>
                  <a:schemeClr val="tx1"/>
                </a:solidFill>
              </a:rPr>
              <a:t>The user key enters the quantity. </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Pck</a:t>
            </a:r>
            <a:r>
              <a:rPr lang="en-US" sz="1100" dirty="0">
                <a:solidFill>
                  <a:srgbClr val="FFFFFF"/>
                </a:solidFill>
                <a:latin typeface="Courier New"/>
                <a:ea typeface="Calibri"/>
                <a:cs typeface="Times New Roman"/>
              </a:rPr>
              <a:t> Pick Cart </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Pick Cart </a:t>
            </a:r>
            <a:r>
              <a:rPr lang="en-US" sz="1100" dirty="0" err="1">
                <a:solidFill>
                  <a:srgbClr val="FFFFFF"/>
                </a:solidFill>
                <a:latin typeface="Courier New"/>
                <a:ea typeface="Calibri"/>
                <a:cs typeface="Times New Roman"/>
              </a:rPr>
              <a:t>Num</a:t>
            </a:r>
            <a:r>
              <a:rPr lang="en-US" sz="1100" dirty="0">
                <a:solidFill>
                  <a:srgbClr val="FFFFFF"/>
                </a:solidFill>
                <a:latin typeface="Courier New"/>
                <a:ea typeface="Calibri"/>
                <a:cs typeface="Times New Roman"/>
              </a:rPr>
              <a:t>:</a:t>
            </a:r>
            <a:endParaRPr lang="en-US" sz="1100" dirty="0">
              <a:ea typeface="Calibri"/>
              <a:cs typeface="Times New Roman"/>
            </a:endParaRP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PICKCART01</a:t>
            </a:r>
            <a:r>
              <a:rPr lang="en-US" sz="1100" dirty="0">
                <a:solidFill>
                  <a:srgbClr val="FFFFFF"/>
                </a:solidFill>
                <a:latin typeface="Courier New"/>
                <a:ea typeface="Calibri"/>
                <a:cs typeface="Times New Roman"/>
              </a:rPr>
              <a:t>__________</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 </a:t>
            </a:r>
            <a:endParaRPr lang="en-US" sz="1100" dirty="0">
              <a:ea typeface="Calibri"/>
              <a:cs typeface="Times New Roman"/>
            </a:endParaRP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oLPN:</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*MULTILPN*</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Aloc:AA01-B1-L1</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Item:CAM1000</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Qty:15 unit</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Item Barcode:</a:t>
            </a:r>
            <a:endParaRPr lang="en-US" sz="1100" dirty="0">
              <a:ea typeface="Calibri"/>
              <a:cs typeface="Times New Roman"/>
            </a:endParaRP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CAM1000</a:t>
            </a:r>
            <a:r>
              <a:rPr lang="en-US" sz="1100" dirty="0">
                <a:solidFill>
                  <a:srgbClr val="FFFFFF"/>
                </a:solidFill>
                <a:latin typeface="Courier New"/>
                <a:ea typeface="Calibri"/>
                <a:cs typeface="Times New Roman"/>
              </a:rPr>
              <a:t>_____________</a:t>
            </a:r>
            <a:endParaRPr lang="en-US" sz="1100" dirty="0">
              <a:ea typeface="Calibri"/>
              <a:cs typeface="Times New Roman"/>
            </a:endParaRPr>
          </a:p>
        </p:txBody>
      </p:sp>
      <p:sp>
        <p:nvSpPr>
          <p:cNvPr id="17" name="Text Box 16469"/>
          <p:cNvSpPr txBox="1"/>
          <p:nvPr/>
        </p:nvSpPr>
        <p:spPr>
          <a:xfrm>
            <a:off x="812751" y="4416975"/>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oLPN:</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*MULTILPN*</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Aloc:AA01-B1-L1</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Item:CAM1000</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Qty:15 unit </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Qty:</a:t>
            </a:r>
            <a:r>
              <a:rPr lang="en-US" sz="1100" u="sng" dirty="0">
                <a:solidFill>
                  <a:srgbClr val="FFFFFF"/>
                </a:solidFill>
                <a:latin typeface="Courier New"/>
                <a:ea typeface="Calibri"/>
                <a:cs typeface="Times New Roman"/>
              </a:rPr>
              <a:t>15</a:t>
            </a:r>
            <a:r>
              <a:rPr lang="en-US" sz="1100" dirty="0">
                <a:solidFill>
                  <a:srgbClr val="FFFFFF"/>
                </a:solidFill>
                <a:latin typeface="Courier New"/>
                <a:ea typeface="Calibri"/>
                <a:cs typeface="Times New Roman"/>
              </a:rPr>
              <a:t> unit</a:t>
            </a:r>
            <a:endParaRPr lang="en-US" sz="1100" dirty="0">
              <a:ea typeface="Calibri"/>
              <a:cs typeface="Times New Roman"/>
            </a:endParaRPr>
          </a:p>
        </p:txBody>
      </p:sp>
    </p:spTree>
    <p:extLst>
      <p:ext uri="{BB962C8B-B14F-4D97-AF65-F5344CB8AC3E}">
        <p14:creationId xmlns:p14="http://schemas.microsoft.com/office/powerpoint/2010/main" val="1609941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2" grpId="0" animBg="1"/>
      <p:bldP spid="17"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Pack Pick Cart </a:t>
            </a:r>
          </a:p>
        </p:txBody>
      </p:sp>
      <p:sp>
        <p:nvSpPr>
          <p:cNvPr id="8" name="Rectangle 7"/>
          <p:cNvSpPr/>
          <p:nvPr/>
        </p:nvSpPr>
        <p:spPr>
          <a:xfrm>
            <a:off x="2868246" y="1473053"/>
            <a:ext cx="3520194" cy="1754326"/>
          </a:xfrm>
          <a:prstGeom prst="rect">
            <a:avLst/>
          </a:prstGeom>
        </p:spPr>
        <p:txBody>
          <a:bodyPr wrap="square">
            <a:spAutoFit/>
          </a:bodyPr>
          <a:lstStyle/>
          <a:p>
            <a:pPr algn="l"/>
            <a:r>
              <a:rPr lang="en-US" dirty="0">
                <a:solidFill>
                  <a:schemeClr val="tx1"/>
                </a:solidFill>
              </a:rPr>
              <a:t>WM directs the user to complete the pack for the portion of the quantity into the specific oLPN. This is repeated for each oLPN requiring inventory from the pulled quantity. </a:t>
            </a:r>
          </a:p>
        </p:txBody>
      </p:sp>
      <p:sp>
        <p:nvSpPr>
          <p:cNvPr id="9" name="Rectangle 8"/>
          <p:cNvSpPr/>
          <p:nvPr/>
        </p:nvSpPr>
        <p:spPr>
          <a:xfrm>
            <a:off x="3342686" y="3175189"/>
            <a:ext cx="3120829" cy="1477328"/>
          </a:xfrm>
          <a:prstGeom prst="rect">
            <a:avLst/>
          </a:prstGeom>
        </p:spPr>
        <p:txBody>
          <a:bodyPr wrap="square">
            <a:spAutoFit/>
          </a:bodyPr>
          <a:lstStyle/>
          <a:p>
            <a:pPr algn="l"/>
            <a:r>
              <a:rPr lang="en-US" dirty="0">
                <a:solidFill>
                  <a:schemeClr val="tx1"/>
                </a:solidFill>
              </a:rPr>
              <a:t>For each location and item required across the pick cart, WM directs the user through the location and quantity confirmation prompts.  </a:t>
            </a:r>
          </a:p>
        </p:txBody>
      </p:sp>
      <p:sp>
        <p:nvSpPr>
          <p:cNvPr id="14" name="Rectangle 13"/>
          <p:cNvSpPr/>
          <p:nvPr/>
        </p:nvSpPr>
        <p:spPr>
          <a:xfrm>
            <a:off x="3059421" y="4892668"/>
            <a:ext cx="3823420" cy="1200329"/>
          </a:xfrm>
          <a:prstGeom prst="rect">
            <a:avLst/>
          </a:prstGeom>
        </p:spPr>
        <p:txBody>
          <a:bodyPr wrap="square">
            <a:spAutoFit/>
          </a:bodyPr>
          <a:lstStyle/>
          <a:p>
            <a:pPr algn="l"/>
            <a:r>
              <a:rPr lang="en-US" dirty="0">
                <a:solidFill>
                  <a:schemeClr val="tx1"/>
                </a:solidFill>
              </a:rPr>
              <a:t>When the required contents for a given oLPN are confirmed packed complete, WM displays this to the user. </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Slot:1</a:t>
            </a:r>
            <a:endParaRPr lang="en-US" sz="1100" dirty="0">
              <a:ea typeface="Calibri"/>
              <a:cs typeface="Times New Roman"/>
            </a:endParaRP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Pikd</a:t>
            </a:r>
            <a:r>
              <a:rPr lang="en-US" sz="1100" dirty="0">
                <a:solidFill>
                  <a:srgbClr val="FFFFFF"/>
                </a:solidFill>
                <a:latin typeface="Courier New"/>
                <a:ea typeface="Calibri"/>
                <a:cs typeface="Times New Roman"/>
              </a:rPr>
              <a:t> Qty:15 unit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Qty:5 unit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oLPN:</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0000099999000005844</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0000099999000005844</a:t>
            </a: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oLPN:</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*MULTILPN*</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Aloc:BB01-B1-L1</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Item:CAM1022</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Qty:15 unit</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Item Barcode:</a:t>
            </a:r>
            <a:endParaRPr lang="en-US" sz="1100" dirty="0">
              <a:ea typeface="Calibri"/>
              <a:cs typeface="Times New Roman"/>
            </a:endParaRP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CAM1022</a:t>
            </a:r>
            <a:r>
              <a:rPr lang="en-US" sz="1100" dirty="0">
                <a:solidFill>
                  <a:srgbClr val="FFFFFF"/>
                </a:solidFill>
                <a:latin typeface="Courier New"/>
                <a:ea typeface="Calibri"/>
                <a:cs typeface="Times New Roman"/>
              </a:rPr>
              <a:t>_____________</a:t>
            </a:r>
            <a:endParaRPr lang="en-US" sz="1100" dirty="0">
              <a:ea typeface="Calibri"/>
              <a:cs typeface="Times New Roman"/>
            </a:endParaRPr>
          </a:p>
        </p:txBody>
      </p:sp>
      <p:sp>
        <p:nvSpPr>
          <p:cNvPr id="17" name="Text Box 16469"/>
          <p:cNvSpPr txBox="1"/>
          <p:nvPr/>
        </p:nvSpPr>
        <p:spPr>
          <a:xfrm>
            <a:off x="812751" y="4416975"/>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--------Info--------</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 End Of oLPN!     |</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a:t>
            </a:r>
            <a:endParaRPr lang="en-US" sz="1100" dirty="0">
              <a:ea typeface="Calibri"/>
              <a:cs typeface="Times New Roman"/>
            </a:endParaRPr>
          </a:p>
        </p:txBody>
      </p:sp>
    </p:spTree>
    <p:extLst>
      <p:ext uri="{BB962C8B-B14F-4D97-AF65-F5344CB8AC3E}">
        <p14:creationId xmlns:p14="http://schemas.microsoft.com/office/powerpoint/2010/main" val="24249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2" grpId="0" animBg="1"/>
      <p:bldP spid="17"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Loading</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7595746"/>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8520113" cy="389632"/>
          </a:xfrm>
        </p:spPr>
        <p:txBody>
          <a:bodyPr/>
          <a:lstStyle/>
          <a:p>
            <a:r>
              <a:rPr lang="en-US" sz="2600" dirty="0"/>
              <a:t>Loading Templates</a:t>
            </a:r>
          </a:p>
        </p:txBody>
      </p:sp>
      <p:pic>
        <p:nvPicPr>
          <p:cNvPr id="439298" name="Picture 2" descr="http://graphics8.nytimes.com/images/2012/02/12/magazine/12wmt/12wmt-articleLarge-v5.jpg"/>
          <p:cNvPicPr>
            <a:picLocks noChangeAspect="1" noChangeArrowheads="1"/>
          </p:cNvPicPr>
          <p:nvPr/>
        </p:nvPicPr>
        <p:blipFill>
          <a:blip r:embed="rId2"/>
          <a:srcRect l="18391" t="8099" r="18713" b="6019"/>
          <a:stretch>
            <a:fillRect/>
          </a:stretch>
        </p:blipFill>
        <p:spPr bwMode="auto">
          <a:xfrm>
            <a:off x="1236138" y="4787869"/>
            <a:ext cx="1691492" cy="1632142"/>
          </a:xfrm>
          <a:prstGeom prst="rect">
            <a:avLst/>
          </a:prstGeom>
          <a:noFill/>
        </p:spPr>
      </p:pic>
      <p:sp>
        <p:nvSpPr>
          <p:cNvPr id="5" name="Curved Left Arrow 4"/>
          <p:cNvSpPr/>
          <p:nvPr/>
        </p:nvSpPr>
        <p:spPr bwMode="auto">
          <a:xfrm rot="10800000">
            <a:off x="31530" y="2427890"/>
            <a:ext cx="1366338" cy="3121560"/>
          </a:xfrm>
          <a:prstGeom prst="curvedLeftArrow">
            <a:avLst/>
          </a:prstGeom>
          <a:gradFill>
            <a:gsLst>
              <a:gs pos="0">
                <a:srgbClr val="3399FF"/>
              </a:gs>
              <a:gs pos="16000">
                <a:srgbClr val="00CCCC"/>
              </a:gs>
              <a:gs pos="47000">
                <a:srgbClr val="9999FF"/>
              </a:gs>
              <a:gs pos="60001">
                <a:srgbClr val="2E6792"/>
              </a:gs>
              <a:gs pos="71001">
                <a:srgbClr val="3333CC"/>
              </a:gs>
              <a:gs pos="81000">
                <a:srgbClr val="1170FF"/>
              </a:gs>
              <a:gs pos="100000">
                <a:srgbClr val="006699"/>
              </a:gs>
            </a:gsLst>
            <a:lin ang="16200000" scaled="0"/>
          </a:gradFill>
          <a:ln w="9525" cap="flat" cmpd="sng" algn="ctr">
            <a:solidFill>
              <a:schemeClr val="accent2"/>
            </a:solid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b="0" i="0" u="none" strike="noStrike" cap="none" normalizeH="0" baseline="0" dirty="0">
              <a:ln>
                <a:noFill/>
              </a:ln>
              <a:solidFill>
                <a:schemeClr val="tx1"/>
              </a:solidFill>
              <a:effectLst/>
              <a:latin typeface="Arial"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53066849"/>
              </p:ext>
            </p:extLst>
          </p:nvPr>
        </p:nvGraphicFramePr>
        <p:xfrm>
          <a:off x="1661601" y="941990"/>
          <a:ext cx="6919456" cy="1948815"/>
        </p:xfrm>
        <a:graphic>
          <a:graphicData uri="http://schemas.openxmlformats.org/drawingml/2006/table">
            <a:tbl>
              <a:tblPr/>
              <a:tblGrid>
                <a:gridCol w="2847761">
                  <a:extLst>
                    <a:ext uri="{9D8B030D-6E8A-4147-A177-3AD203B41FA5}">
                      <a16:colId xmlns:a16="http://schemas.microsoft.com/office/drawing/2014/main" val="20000"/>
                    </a:ext>
                  </a:extLst>
                </a:gridCol>
                <a:gridCol w="4071695">
                  <a:extLst>
                    <a:ext uri="{9D8B030D-6E8A-4147-A177-3AD203B41FA5}">
                      <a16:colId xmlns:a16="http://schemas.microsoft.com/office/drawing/2014/main" val="20001"/>
                    </a:ext>
                  </a:extLst>
                </a:gridCol>
              </a:tblGrid>
              <a:tr h="228600">
                <a:tc rowSpan="3">
                  <a:txBody>
                    <a:bodyPr/>
                    <a:lstStyle/>
                    <a:p>
                      <a:pPr algn="ctr" rtl="0" fontAlgn="ctr"/>
                      <a:r>
                        <a:rPr lang="en-US" sz="1600" b="1" i="0" u="none" strike="noStrike" dirty="0">
                          <a:solidFill>
                            <a:srgbClr val="000000"/>
                          </a:solidFill>
                          <a:latin typeface="Calibri"/>
                        </a:rPr>
                        <a:t>Load Trailer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DA3"/>
                    </a:solidFill>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Arial"/>
                        </a:rPr>
                        <a:t> Allows users to identify Shipment and Load oLPN’s </a:t>
                      </a:r>
                      <a:endParaRPr lang="en-US" sz="1400" b="0" i="0" u="none" strike="noStrike" dirty="0">
                        <a:solidFill>
                          <a:srgbClr val="000000"/>
                        </a:solidFill>
                        <a:latin typeface="Wingdings"/>
                      </a:endParaRPr>
                    </a:p>
                  </a:txBody>
                  <a:tcPr marL="428625" marR="9525" marT="9525" marB="0">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0"/>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mn-lt"/>
                        </a:rPr>
                        <a:t> User can capture dock door for loading </a:t>
                      </a:r>
                    </a:p>
                    <a:p>
                      <a:pPr algn="l" rtl="0" fontAlgn="t">
                        <a:buClr>
                          <a:srgbClr val="000000"/>
                        </a:buClr>
                        <a:buSzPts val="1400"/>
                        <a:buFont typeface="Wingdings"/>
                        <a:buChar char="Ø"/>
                      </a:pPr>
                      <a:r>
                        <a:rPr lang="en-US" sz="1400" b="0" i="0" u="none" strike="noStrike" baseline="0" dirty="0">
                          <a:solidFill>
                            <a:srgbClr val="000000"/>
                          </a:solidFill>
                          <a:latin typeface="+mn-lt"/>
                        </a:rPr>
                        <a:t> User can call close shipment </a:t>
                      </a:r>
                    </a:p>
                    <a:p>
                      <a:pPr algn="l" rtl="0" fontAlgn="t">
                        <a:buClr>
                          <a:srgbClr val="000000"/>
                        </a:buClr>
                        <a:buSzPts val="1400"/>
                        <a:buFont typeface="Wingdings"/>
                        <a:buChar char="Ø"/>
                      </a:pPr>
                      <a:r>
                        <a:rPr lang="en-US" sz="1400" b="0" i="0" u="none" strike="noStrike" baseline="0" dirty="0">
                          <a:solidFill>
                            <a:srgbClr val="000000"/>
                          </a:solidFill>
                          <a:latin typeface="+mn-lt"/>
                        </a:rPr>
                        <a:t> Can validate stop sequence </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1"/>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Used for loading TL/LTL Shipments </a:t>
                      </a:r>
                    </a:p>
                    <a:p>
                      <a:pPr algn="l" rtl="0" fontAlgn="t">
                        <a:buClr>
                          <a:srgbClr val="000000"/>
                        </a:buClr>
                        <a:buSzPts val="1400"/>
                        <a:buFont typeface="Wingdings"/>
                        <a:buChar char="Ø"/>
                      </a:pPr>
                      <a:r>
                        <a:rPr lang="en-US" sz="1400" b="0" i="0" u="none" strike="noStrike" kern="1200" dirty="0">
                          <a:solidFill>
                            <a:srgbClr val="000000"/>
                          </a:solidFill>
                          <a:latin typeface="Arial"/>
                          <a:ea typeface="+mn-ea"/>
                          <a:cs typeface="+mn-cs"/>
                        </a:rPr>
                        <a:t> Used for user initiated</a:t>
                      </a:r>
                      <a:r>
                        <a:rPr lang="en-US" sz="1400" b="0" i="0" u="none" strike="noStrike" kern="1200" baseline="0" dirty="0">
                          <a:solidFill>
                            <a:srgbClr val="000000"/>
                          </a:solidFill>
                          <a:latin typeface="Arial"/>
                          <a:ea typeface="+mn-ea"/>
                          <a:cs typeface="+mn-cs"/>
                        </a:rPr>
                        <a:t> </a:t>
                      </a:r>
                      <a:r>
                        <a:rPr lang="en-US" sz="1400" b="0" i="0" u="none" strike="noStrike" kern="1200" dirty="0">
                          <a:solidFill>
                            <a:srgbClr val="000000"/>
                          </a:solidFill>
                          <a:latin typeface="Arial"/>
                          <a:ea typeface="+mn-ea"/>
                          <a:cs typeface="+mn-cs"/>
                        </a:rPr>
                        <a:t>loading </a:t>
                      </a:r>
                    </a:p>
                    <a:p>
                      <a:pPr algn="l" rtl="0" fontAlgn="t">
                        <a:buClr>
                          <a:srgbClr val="000000"/>
                        </a:buClr>
                        <a:buSzPts val="1400"/>
                        <a:buFont typeface="Wingdings"/>
                        <a:buChar char="Ø"/>
                      </a:pPr>
                      <a:r>
                        <a:rPr lang="en-US" sz="1400" b="0" i="0" u="none" strike="noStrike" kern="1200" dirty="0">
                          <a:solidFill>
                            <a:srgbClr val="000000"/>
                          </a:solidFill>
                          <a:latin typeface="Arial"/>
                          <a:ea typeface="+mn-ea"/>
                          <a:cs typeface="+mn-cs"/>
                        </a:rPr>
                        <a:t> Used</a:t>
                      </a:r>
                      <a:r>
                        <a:rPr lang="en-US" sz="1400" b="0" i="0" u="none" strike="noStrike" kern="1200" baseline="0" dirty="0">
                          <a:solidFill>
                            <a:srgbClr val="000000"/>
                          </a:solidFill>
                          <a:latin typeface="Arial"/>
                          <a:ea typeface="+mn-ea"/>
                          <a:cs typeface="+mn-cs"/>
                        </a:rPr>
                        <a:t> to load </a:t>
                      </a:r>
                      <a:r>
                        <a:rPr lang="en-US" sz="1400" b="0" i="0" u="none" strike="noStrike" kern="1200" dirty="0">
                          <a:solidFill>
                            <a:srgbClr val="000000"/>
                          </a:solidFill>
                          <a:latin typeface="Arial"/>
                          <a:ea typeface="+mn-ea"/>
                          <a:cs typeface="+mn-cs"/>
                        </a:rPr>
                        <a:t>multiple oLPN’s to a single shipment in sequence. </a:t>
                      </a:r>
                    </a:p>
                  </a:txBody>
                  <a:tcPr marL="428625" marR="9525" marT="9525" marB="0">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261565963"/>
              </p:ext>
            </p:extLst>
          </p:nvPr>
        </p:nvGraphicFramePr>
        <p:xfrm>
          <a:off x="1675208" y="2996675"/>
          <a:ext cx="6919456" cy="1948815"/>
        </p:xfrm>
        <a:graphic>
          <a:graphicData uri="http://schemas.openxmlformats.org/drawingml/2006/table">
            <a:tbl>
              <a:tblPr/>
              <a:tblGrid>
                <a:gridCol w="2847761">
                  <a:extLst>
                    <a:ext uri="{9D8B030D-6E8A-4147-A177-3AD203B41FA5}">
                      <a16:colId xmlns:a16="http://schemas.microsoft.com/office/drawing/2014/main" val="20000"/>
                    </a:ext>
                  </a:extLst>
                </a:gridCol>
                <a:gridCol w="4071695">
                  <a:extLst>
                    <a:ext uri="{9D8B030D-6E8A-4147-A177-3AD203B41FA5}">
                      <a16:colId xmlns:a16="http://schemas.microsoft.com/office/drawing/2014/main" val="20001"/>
                    </a:ext>
                  </a:extLst>
                </a:gridCol>
              </a:tblGrid>
              <a:tr h="228600">
                <a:tc rowSpan="3">
                  <a:txBody>
                    <a:bodyPr/>
                    <a:lstStyle/>
                    <a:p>
                      <a:pPr algn="ctr" rtl="0" fontAlgn="ctr"/>
                      <a:r>
                        <a:rPr lang="en-US" sz="1600" b="1" i="0" u="none" strike="noStrike" dirty="0">
                          <a:solidFill>
                            <a:srgbClr val="000000"/>
                          </a:solidFill>
                          <a:latin typeface="Calibri"/>
                        </a:rPr>
                        <a:t>Load oLPN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DA3"/>
                    </a:solidFill>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Arial"/>
                        </a:rPr>
                        <a:t> Allows users to identify oLPN and WM direct to Shipment for loading </a:t>
                      </a:r>
                      <a:endParaRPr lang="en-US" sz="1400" b="0" i="0" u="none" strike="noStrike" dirty="0">
                        <a:solidFill>
                          <a:srgbClr val="000000"/>
                        </a:solidFill>
                        <a:latin typeface="Wingdings"/>
                      </a:endParaRPr>
                    </a:p>
                  </a:txBody>
                  <a:tcPr marL="428625" marR="9525" marT="9525" marB="0">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0"/>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Arial"/>
                        </a:rPr>
                        <a:t> User can capture dock door for loading </a:t>
                      </a:r>
                    </a:p>
                    <a:p>
                      <a:pPr algn="l" rtl="0" fontAlgn="t">
                        <a:buClr>
                          <a:srgbClr val="000000"/>
                        </a:buClr>
                        <a:buSzPts val="1400"/>
                        <a:buFont typeface="Wingdings"/>
                        <a:buChar char="Ø"/>
                      </a:pPr>
                      <a:r>
                        <a:rPr lang="en-US" sz="1400" b="0" i="0" u="none" strike="noStrike" baseline="0" dirty="0">
                          <a:solidFill>
                            <a:srgbClr val="000000"/>
                          </a:solidFill>
                          <a:latin typeface="Arial"/>
                        </a:rPr>
                        <a:t> User can call close shipment </a:t>
                      </a:r>
                    </a:p>
                    <a:p>
                      <a:pPr algn="l" rtl="0" fontAlgn="t">
                        <a:buClr>
                          <a:srgbClr val="000000"/>
                        </a:buClr>
                        <a:buSzPts val="1400"/>
                        <a:buFont typeface="Wingdings"/>
                        <a:buChar char="Ø"/>
                      </a:pPr>
                      <a:r>
                        <a:rPr lang="en-US" sz="1400" b="0" i="0" u="none" strike="noStrike" baseline="0" dirty="0">
                          <a:solidFill>
                            <a:srgbClr val="000000"/>
                          </a:solidFill>
                          <a:latin typeface="Arial"/>
                        </a:rPr>
                        <a:t> Can validate stop sequence </a:t>
                      </a:r>
                      <a:endParaRPr lang="en-US" sz="1400" b="0" i="0" u="none" strike="noStrike" dirty="0">
                        <a:solidFill>
                          <a:srgbClr val="000000"/>
                        </a:solidFill>
                        <a:latin typeface="Wingdings"/>
                      </a:endParaRP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1"/>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Used</a:t>
                      </a:r>
                      <a:r>
                        <a:rPr lang="en-US" sz="1400" b="0" i="0" u="none" strike="noStrike" baseline="0" dirty="0">
                          <a:solidFill>
                            <a:srgbClr val="000000"/>
                          </a:solidFill>
                          <a:latin typeface="Arial"/>
                        </a:rPr>
                        <a:t> for loading TL/LTL Shipments </a:t>
                      </a:r>
                      <a:r>
                        <a:rPr lang="en-US" sz="1400" b="0" i="0" u="none" strike="noStrike" dirty="0">
                          <a:solidFill>
                            <a:srgbClr val="000000"/>
                          </a:solidFill>
                          <a:latin typeface="Arial"/>
                        </a:rPr>
                        <a:t> </a:t>
                      </a:r>
                    </a:p>
                    <a:p>
                      <a:pPr algn="l" rtl="0" fontAlgn="t">
                        <a:buClr>
                          <a:srgbClr val="000000"/>
                        </a:buClr>
                        <a:buSzPts val="1400"/>
                        <a:buFont typeface="Wingdings"/>
                        <a:buChar char="Ø"/>
                      </a:pPr>
                      <a:r>
                        <a:rPr lang="en-US" sz="1400" b="0" i="0" u="none" strike="noStrike" baseline="0" dirty="0">
                          <a:solidFill>
                            <a:srgbClr val="000000"/>
                          </a:solidFill>
                          <a:latin typeface="+mn-lt"/>
                        </a:rPr>
                        <a:t> Used for tasked loading (system initiated) </a:t>
                      </a:r>
                    </a:p>
                    <a:p>
                      <a:pPr algn="l" rtl="0" fontAlgn="t">
                        <a:buClr>
                          <a:srgbClr val="000000"/>
                        </a:buClr>
                        <a:buSzPts val="1400"/>
                        <a:buFont typeface="Wingdings"/>
                        <a:buChar char="Ø"/>
                      </a:pPr>
                      <a:r>
                        <a:rPr lang="en-US" sz="1400" b="0" i="0" u="none" strike="noStrike" baseline="0" dirty="0">
                          <a:solidFill>
                            <a:srgbClr val="000000"/>
                          </a:solidFill>
                          <a:latin typeface="+mn-lt"/>
                        </a:rPr>
                        <a:t> Used to load multiple shipments at a time through tasking </a:t>
                      </a:r>
                      <a:endParaRPr lang="en-US" sz="1400" b="0" i="0" u="none" strike="noStrike" dirty="0">
                        <a:solidFill>
                          <a:srgbClr val="000000"/>
                        </a:solidFill>
                        <a:latin typeface="Wingdings"/>
                      </a:endParaRPr>
                    </a:p>
                  </a:txBody>
                  <a:tcPr marL="428625" marR="9525" marT="9525" marB="0">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881693983"/>
              </p:ext>
            </p:extLst>
          </p:nvPr>
        </p:nvGraphicFramePr>
        <p:xfrm>
          <a:off x="1680652" y="5043196"/>
          <a:ext cx="6919456" cy="893445"/>
        </p:xfrm>
        <a:graphic>
          <a:graphicData uri="http://schemas.openxmlformats.org/drawingml/2006/table">
            <a:tbl>
              <a:tblPr/>
              <a:tblGrid>
                <a:gridCol w="2847761">
                  <a:extLst>
                    <a:ext uri="{9D8B030D-6E8A-4147-A177-3AD203B41FA5}">
                      <a16:colId xmlns:a16="http://schemas.microsoft.com/office/drawing/2014/main" val="20000"/>
                    </a:ext>
                  </a:extLst>
                </a:gridCol>
                <a:gridCol w="4071695">
                  <a:extLst>
                    <a:ext uri="{9D8B030D-6E8A-4147-A177-3AD203B41FA5}">
                      <a16:colId xmlns:a16="http://schemas.microsoft.com/office/drawing/2014/main" val="20001"/>
                    </a:ext>
                  </a:extLst>
                </a:gridCol>
              </a:tblGrid>
              <a:tr h="228600">
                <a:tc rowSpan="3">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1" i="0" u="none" strike="noStrike" dirty="0">
                          <a:solidFill>
                            <a:srgbClr val="000000"/>
                          </a:solidFill>
                          <a:latin typeface="Calibri"/>
                        </a:rPr>
                        <a:t>MHE</a:t>
                      </a:r>
                      <a:r>
                        <a:rPr lang="en-US" sz="1600" b="1" i="0" u="none" strike="noStrike" baseline="0" dirty="0">
                          <a:solidFill>
                            <a:srgbClr val="000000"/>
                          </a:solidFill>
                          <a:latin typeface="Calibri"/>
                        </a:rPr>
                        <a:t> Load – </a:t>
                      </a:r>
                      <a:r>
                        <a:rPr lang="en-US" sz="1600" b="1" i="0" u="none" strike="noStrike" dirty="0">
                          <a:solidFill>
                            <a:srgbClr val="000000"/>
                          </a:solidFill>
                          <a:latin typeface="Calibri"/>
                        </a:rPr>
                        <a:t>Container Status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DA3"/>
                    </a:solidFill>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Arial"/>
                        </a:rPr>
                        <a:t> Allows MHE message to load oLPN</a:t>
                      </a:r>
                      <a:endParaRPr lang="en-US" sz="1400" b="0" i="0" u="none" strike="noStrike" dirty="0">
                        <a:solidFill>
                          <a:srgbClr val="000000"/>
                        </a:solidFill>
                        <a:latin typeface="Wingdings"/>
                      </a:endParaRPr>
                    </a:p>
                  </a:txBody>
                  <a:tcPr marL="428625" marR="9525" marT="9525" marB="0">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0"/>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Arial"/>
                        </a:rPr>
                        <a:t> Message can capture actual weight</a:t>
                      </a: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1"/>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Used to load TL/LTL oLPN’s through MHE shipping sorter </a:t>
                      </a:r>
                    </a:p>
                  </a:txBody>
                  <a:tcPr marL="428625" marR="9525" marT="9525" marB="0">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89856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Load Trailer</a:t>
            </a:r>
          </a:p>
        </p:txBody>
      </p:sp>
      <p:sp>
        <p:nvSpPr>
          <p:cNvPr id="8" name="Rectangle 7"/>
          <p:cNvSpPr/>
          <p:nvPr/>
        </p:nvSpPr>
        <p:spPr>
          <a:xfrm>
            <a:off x="2868246" y="1473053"/>
            <a:ext cx="3520194" cy="923330"/>
          </a:xfrm>
          <a:prstGeom prst="rect">
            <a:avLst/>
          </a:prstGeom>
        </p:spPr>
        <p:txBody>
          <a:bodyPr wrap="square">
            <a:spAutoFit/>
          </a:bodyPr>
          <a:lstStyle/>
          <a:p>
            <a:pPr algn="l"/>
            <a:r>
              <a:rPr lang="en-US" dirty="0">
                <a:solidFill>
                  <a:schemeClr val="tx1"/>
                </a:solidFill>
              </a:rPr>
              <a:t>User enters Shipment, Dock Door or BOL to confirm Shipment which is to be loaded</a:t>
            </a:r>
          </a:p>
        </p:txBody>
      </p:sp>
      <p:sp>
        <p:nvSpPr>
          <p:cNvPr id="9" name="Rectangle 8"/>
          <p:cNvSpPr/>
          <p:nvPr/>
        </p:nvSpPr>
        <p:spPr>
          <a:xfrm>
            <a:off x="3342686" y="3175189"/>
            <a:ext cx="3120829" cy="1200329"/>
          </a:xfrm>
          <a:prstGeom prst="rect">
            <a:avLst/>
          </a:prstGeom>
        </p:spPr>
        <p:txBody>
          <a:bodyPr wrap="square">
            <a:spAutoFit/>
          </a:bodyPr>
          <a:lstStyle/>
          <a:p>
            <a:pPr algn="l"/>
            <a:r>
              <a:rPr lang="en-US" dirty="0">
                <a:solidFill>
                  <a:schemeClr val="tx1"/>
                </a:solidFill>
              </a:rPr>
              <a:t>WM validates the Shipment and prompts for oLPN. User enters oLPN or outbound Pallet LPN to be loaded. </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Load Trailer</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Shipment:</a:t>
            </a:r>
            <a:endParaRPr lang="en-US" sz="1100" dirty="0">
              <a:ea typeface="Calibri"/>
              <a:cs typeface="Times New Roman"/>
            </a:endParaRP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DS00009901</a:t>
            </a:r>
            <a:r>
              <a:rPr lang="en-US" sz="1100" dirty="0">
                <a:solidFill>
                  <a:srgbClr val="FFFFFF"/>
                </a:solidFill>
                <a:latin typeface="Courier New"/>
                <a:ea typeface="Calibri"/>
                <a:cs typeface="Times New Roman"/>
              </a:rPr>
              <a:t>__________</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Dock Door: </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____________________</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BOL: </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____________________</a:t>
            </a:r>
            <a:endParaRPr lang="en-US" sz="1100" dirty="0">
              <a:ea typeface="Calibri"/>
              <a:cs typeface="Times New Roman"/>
            </a:endParaRP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Load Trailer</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Shipment:</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DS00009901</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oLPN: </a:t>
            </a:r>
            <a:endParaRPr lang="en-US" sz="1100" dirty="0">
              <a:ea typeface="Calibri"/>
              <a:cs typeface="Times New Roman"/>
            </a:endParaRP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00000999990000012345</a:t>
            </a:r>
            <a:endParaRPr lang="en-US" sz="1100" dirty="0">
              <a:ea typeface="Calibri"/>
              <a:cs typeface="Times New Roman"/>
            </a:endParaRPr>
          </a:p>
        </p:txBody>
      </p:sp>
    </p:spTree>
    <p:extLst>
      <p:ext uri="{BB962C8B-B14F-4D97-AF65-F5344CB8AC3E}">
        <p14:creationId xmlns:p14="http://schemas.microsoft.com/office/powerpoint/2010/main" val="1265417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Load oLPN</a:t>
            </a:r>
          </a:p>
        </p:txBody>
      </p:sp>
      <p:sp>
        <p:nvSpPr>
          <p:cNvPr id="8" name="Rectangle 7"/>
          <p:cNvSpPr/>
          <p:nvPr/>
        </p:nvSpPr>
        <p:spPr>
          <a:xfrm>
            <a:off x="2868246" y="1473053"/>
            <a:ext cx="3520194" cy="1200329"/>
          </a:xfrm>
          <a:prstGeom prst="rect">
            <a:avLst/>
          </a:prstGeom>
        </p:spPr>
        <p:txBody>
          <a:bodyPr wrap="square">
            <a:spAutoFit/>
          </a:bodyPr>
          <a:lstStyle/>
          <a:p>
            <a:pPr algn="l"/>
            <a:r>
              <a:rPr lang="en-US" dirty="0">
                <a:solidFill>
                  <a:schemeClr val="tx1"/>
                </a:solidFill>
              </a:rPr>
              <a:t>WM directs the user to the staging lane and oLPN to load. The user scans the oLPN barcode to confirm the pick up.</a:t>
            </a:r>
          </a:p>
        </p:txBody>
      </p:sp>
      <p:sp>
        <p:nvSpPr>
          <p:cNvPr id="9" name="Rectangle 8"/>
          <p:cNvSpPr/>
          <p:nvPr/>
        </p:nvSpPr>
        <p:spPr>
          <a:xfrm>
            <a:off x="3342686" y="3175189"/>
            <a:ext cx="3120829" cy="1477328"/>
          </a:xfrm>
          <a:prstGeom prst="rect">
            <a:avLst/>
          </a:prstGeom>
        </p:spPr>
        <p:txBody>
          <a:bodyPr wrap="square">
            <a:spAutoFit/>
          </a:bodyPr>
          <a:lstStyle/>
          <a:p>
            <a:pPr algn="l"/>
            <a:r>
              <a:rPr lang="en-US" dirty="0">
                <a:solidFill>
                  <a:schemeClr val="tx1"/>
                </a:solidFill>
              </a:rPr>
              <a:t>WM directs the user to the dock door associated to the oLPN’s Shipment. The user scans the dock door barcode to confirm loading. </a:t>
            </a:r>
          </a:p>
        </p:txBody>
      </p:sp>
      <p:sp>
        <p:nvSpPr>
          <p:cNvPr id="11" name="Text Box 16469"/>
          <p:cNvSpPr txBox="1"/>
          <p:nvPr/>
        </p:nvSpPr>
        <p:spPr>
          <a:xfrm>
            <a:off x="812750"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Task:247</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Locn:STG-001</a:t>
            </a:r>
          </a:p>
          <a:p>
            <a:pPr marL="0" marR="0" algn="l">
              <a:lnSpc>
                <a:spcPct val="115000"/>
              </a:lnSpc>
              <a:spcBef>
                <a:spcPts val="0"/>
              </a:spcBef>
              <a:spcAft>
                <a:spcPts val="0"/>
              </a:spcAft>
            </a:pPr>
            <a:r>
              <a:rPr lang="en-US" sz="1100" dirty="0" err="1">
                <a:solidFill>
                  <a:srgbClr val="FFFFFF"/>
                </a:solidFill>
                <a:latin typeface="Courier New"/>
                <a:ea typeface="Calibri"/>
                <a:cs typeface="Times New Roman"/>
              </a:rPr>
              <a:t>INT:Load</a:t>
            </a:r>
            <a:r>
              <a:rPr lang="en-US" sz="1100" dirty="0">
                <a:solidFill>
                  <a:srgbClr val="FFFFFF"/>
                </a:solidFill>
                <a:latin typeface="Courier New"/>
                <a:ea typeface="Calibri"/>
                <a:cs typeface="Times New Roman"/>
              </a:rPr>
              <a:t> oLPN</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oLPN:</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00000999990000019980</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00000999990000019980</a:t>
            </a: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oLPN:</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00000999990000019980</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Shipment: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CS00001985</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Trailer:</a:t>
            </a:r>
          </a:p>
          <a:p>
            <a:pPr marL="0" marR="0" algn="l">
              <a:lnSpc>
                <a:spcPct val="115000"/>
              </a:lnSpc>
              <a:spcBef>
                <a:spcPts val="0"/>
              </a:spcBef>
              <a:spcAft>
                <a:spcPts val="0"/>
              </a:spcAft>
            </a:pPr>
            <a:r>
              <a:rPr lang="en-US" sz="1100">
                <a:solidFill>
                  <a:srgbClr val="FFFFFF"/>
                </a:solidFill>
                <a:latin typeface="Courier New"/>
                <a:ea typeface="Calibri"/>
                <a:cs typeface="Times New Roman"/>
              </a:rPr>
              <a:t>TR12345</a:t>
            </a:r>
            <a:endParaRPr lang="en-US" sz="1100" dirty="0">
              <a:solidFill>
                <a:srgbClr val="FFFFFF"/>
              </a:solidFill>
              <a:latin typeface="Courier New"/>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Dock Door:DD01</a:t>
            </a: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DD01</a:t>
            </a:r>
            <a:r>
              <a:rPr lang="en-US" sz="1100" dirty="0">
                <a:solidFill>
                  <a:srgbClr val="FFFFFF"/>
                </a:solidFill>
                <a:latin typeface="Courier New"/>
                <a:ea typeface="Calibri"/>
                <a:cs typeface="Times New Roman"/>
              </a:rPr>
              <a:t>________________</a:t>
            </a:r>
            <a:endParaRPr lang="en-US" sz="1100" u="sng" dirty="0">
              <a:solidFill>
                <a:srgbClr val="FFFFFF"/>
              </a:solidFill>
              <a:latin typeface="Courier New"/>
              <a:ea typeface="Calibri"/>
              <a:cs typeface="Times New Roman"/>
            </a:endParaRPr>
          </a:p>
          <a:p>
            <a:pPr marL="0" marR="0" algn="l">
              <a:lnSpc>
                <a:spcPct val="115000"/>
              </a:lnSpc>
              <a:spcBef>
                <a:spcPts val="0"/>
              </a:spcBef>
              <a:spcAft>
                <a:spcPts val="0"/>
              </a:spcAft>
            </a:pPr>
            <a:endParaRPr lang="en-US" sz="1100" dirty="0">
              <a:ea typeface="Calibri"/>
              <a:cs typeface="Times New Roman"/>
            </a:endParaRPr>
          </a:p>
        </p:txBody>
      </p:sp>
    </p:spTree>
    <p:extLst>
      <p:ext uri="{BB962C8B-B14F-4D97-AF65-F5344CB8AC3E}">
        <p14:creationId xmlns:p14="http://schemas.microsoft.com/office/powerpoint/2010/main" val="3320881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Close Trailer </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4353177"/>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8520113" cy="389632"/>
          </a:xfrm>
        </p:spPr>
        <p:txBody>
          <a:bodyPr/>
          <a:lstStyle/>
          <a:p>
            <a:r>
              <a:rPr lang="en-US" sz="2600" dirty="0"/>
              <a:t>Close Trailer Templates</a:t>
            </a:r>
          </a:p>
        </p:txBody>
      </p:sp>
      <p:pic>
        <p:nvPicPr>
          <p:cNvPr id="439298" name="Picture 2" descr="http://graphics8.nytimes.com/images/2012/02/12/magazine/12wmt/12wmt-articleLarge-v5.jpg"/>
          <p:cNvPicPr>
            <a:picLocks noChangeAspect="1" noChangeArrowheads="1"/>
          </p:cNvPicPr>
          <p:nvPr/>
        </p:nvPicPr>
        <p:blipFill>
          <a:blip r:embed="rId2"/>
          <a:srcRect l="18391" t="8099" r="18713" b="6019"/>
          <a:stretch>
            <a:fillRect/>
          </a:stretch>
        </p:blipFill>
        <p:spPr bwMode="auto">
          <a:xfrm>
            <a:off x="1236138" y="4787869"/>
            <a:ext cx="1691492" cy="1632142"/>
          </a:xfrm>
          <a:prstGeom prst="rect">
            <a:avLst/>
          </a:prstGeom>
          <a:noFill/>
        </p:spPr>
      </p:pic>
      <p:sp>
        <p:nvSpPr>
          <p:cNvPr id="5" name="Curved Left Arrow 4"/>
          <p:cNvSpPr/>
          <p:nvPr/>
        </p:nvSpPr>
        <p:spPr bwMode="auto">
          <a:xfrm rot="10800000">
            <a:off x="31530" y="2427890"/>
            <a:ext cx="1366338" cy="3121560"/>
          </a:xfrm>
          <a:prstGeom prst="curvedLeftArrow">
            <a:avLst/>
          </a:prstGeom>
          <a:gradFill>
            <a:gsLst>
              <a:gs pos="0">
                <a:srgbClr val="3399FF"/>
              </a:gs>
              <a:gs pos="16000">
                <a:srgbClr val="00CCCC"/>
              </a:gs>
              <a:gs pos="47000">
                <a:srgbClr val="9999FF"/>
              </a:gs>
              <a:gs pos="60001">
                <a:srgbClr val="2E6792"/>
              </a:gs>
              <a:gs pos="71001">
                <a:srgbClr val="3333CC"/>
              </a:gs>
              <a:gs pos="81000">
                <a:srgbClr val="1170FF"/>
              </a:gs>
              <a:gs pos="100000">
                <a:srgbClr val="006699"/>
              </a:gs>
            </a:gsLst>
            <a:lin ang="16200000" scaled="0"/>
          </a:gradFill>
          <a:ln w="9525" cap="flat" cmpd="sng" algn="ctr">
            <a:solidFill>
              <a:schemeClr val="accent2"/>
            </a:solid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b="0" i="0" u="none" strike="noStrike" cap="none" normalizeH="0" baseline="0" dirty="0">
              <a:ln>
                <a:noFill/>
              </a:ln>
              <a:solidFill>
                <a:schemeClr val="tx1"/>
              </a:solidFill>
              <a:effectLst/>
              <a:latin typeface="Arial"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42629036"/>
              </p:ext>
            </p:extLst>
          </p:nvPr>
        </p:nvGraphicFramePr>
        <p:xfrm>
          <a:off x="1661602" y="958317"/>
          <a:ext cx="6919456" cy="1527810"/>
        </p:xfrm>
        <a:graphic>
          <a:graphicData uri="http://schemas.openxmlformats.org/drawingml/2006/table">
            <a:tbl>
              <a:tblPr/>
              <a:tblGrid>
                <a:gridCol w="2847761">
                  <a:extLst>
                    <a:ext uri="{9D8B030D-6E8A-4147-A177-3AD203B41FA5}">
                      <a16:colId xmlns:a16="http://schemas.microsoft.com/office/drawing/2014/main" val="20000"/>
                    </a:ext>
                  </a:extLst>
                </a:gridCol>
                <a:gridCol w="4071695">
                  <a:extLst>
                    <a:ext uri="{9D8B030D-6E8A-4147-A177-3AD203B41FA5}">
                      <a16:colId xmlns:a16="http://schemas.microsoft.com/office/drawing/2014/main" val="20001"/>
                    </a:ext>
                  </a:extLst>
                </a:gridCol>
              </a:tblGrid>
              <a:tr h="228600">
                <a:tc rowSpan="3">
                  <a:txBody>
                    <a:bodyPr/>
                    <a:lstStyle/>
                    <a:p>
                      <a:pPr algn="ctr" rtl="0" fontAlgn="ctr"/>
                      <a:r>
                        <a:rPr lang="en-US" sz="1600" b="1" i="0" u="none" strike="noStrike" dirty="0">
                          <a:solidFill>
                            <a:srgbClr val="000000"/>
                          </a:solidFill>
                          <a:latin typeface="Calibri"/>
                        </a:rPr>
                        <a:t>RF Close Trailer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DA3"/>
                    </a:solidFill>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Arial"/>
                        </a:rPr>
                        <a:t> Allows RF user to manually close shipment </a:t>
                      </a:r>
                      <a:endParaRPr lang="en-US" sz="1400" b="0" i="0" u="none" strike="noStrike" dirty="0">
                        <a:solidFill>
                          <a:srgbClr val="000000"/>
                        </a:solidFill>
                        <a:latin typeface="Wingdings"/>
                      </a:endParaRPr>
                    </a:p>
                  </a:txBody>
                  <a:tcPr marL="428625" marR="9525" marT="9525" marB="0">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0"/>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mn-lt"/>
                        </a:rPr>
                        <a:t> User can capture trailer </a:t>
                      </a:r>
                    </a:p>
                    <a:p>
                      <a:pPr algn="l" rtl="0" fontAlgn="t">
                        <a:buClr>
                          <a:srgbClr val="000000"/>
                        </a:buClr>
                        <a:buSzPts val="1400"/>
                        <a:buFont typeface="Wingdings"/>
                        <a:buChar char="Ø"/>
                      </a:pPr>
                      <a:r>
                        <a:rPr lang="en-US" sz="1400" b="0" i="0" u="none" strike="noStrike" baseline="0" dirty="0">
                          <a:solidFill>
                            <a:srgbClr val="000000"/>
                          </a:solidFill>
                          <a:latin typeface="+mn-lt"/>
                        </a:rPr>
                        <a:t> User can capture seal number </a:t>
                      </a:r>
                    </a:p>
                    <a:p>
                      <a:pPr algn="l" rtl="0" fontAlgn="t">
                        <a:buClr>
                          <a:srgbClr val="000000"/>
                        </a:buClr>
                        <a:buSzPts val="1400"/>
                        <a:buFont typeface="Wingdings"/>
                        <a:buChar char="Ø"/>
                      </a:pPr>
                      <a:r>
                        <a:rPr lang="en-US" sz="1400" b="0" i="0" u="none" strike="noStrike" baseline="0" dirty="0">
                          <a:solidFill>
                            <a:srgbClr val="000000"/>
                          </a:solidFill>
                          <a:latin typeface="+mn-lt"/>
                        </a:rPr>
                        <a:t> Can print shipping documentation </a:t>
                      </a: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1"/>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Used to close shipment through RF in independent function. </a:t>
                      </a:r>
                    </a:p>
                    <a:p>
                      <a:pPr algn="l" rtl="0" fontAlgn="t">
                        <a:buClr>
                          <a:srgbClr val="000000"/>
                        </a:buClr>
                        <a:buSzPts val="1400"/>
                        <a:buFont typeface="Wingdings"/>
                        <a:buChar char="Ø"/>
                      </a:pPr>
                      <a:r>
                        <a:rPr lang="en-US" sz="1400" b="0" i="0" u="none" strike="noStrike" baseline="0" dirty="0">
                          <a:solidFill>
                            <a:srgbClr val="000000"/>
                          </a:solidFill>
                          <a:latin typeface="Arial"/>
                        </a:rPr>
                        <a:t> Used when separate user loads and closes</a:t>
                      </a:r>
                      <a:endParaRPr lang="en-US" sz="1400" b="0" i="0" u="none" strike="noStrike" dirty="0">
                        <a:solidFill>
                          <a:srgbClr val="000000"/>
                        </a:solidFill>
                        <a:latin typeface="Arial"/>
                      </a:endParaRPr>
                    </a:p>
                  </a:txBody>
                  <a:tcPr marL="428625" marR="9525" marT="9525" marB="0">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370242448"/>
              </p:ext>
            </p:extLst>
          </p:nvPr>
        </p:nvGraphicFramePr>
        <p:xfrm>
          <a:off x="1667044" y="2604773"/>
          <a:ext cx="6919456" cy="1735455"/>
        </p:xfrm>
        <a:graphic>
          <a:graphicData uri="http://schemas.openxmlformats.org/drawingml/2006/table">
            <a:tbl>
              <a:tblPr/>
              <a:tblGrid>
                <a:gridCol w="2847761">
                  <a:extLst>
                    <a:ext uri="{9D8B030D-6E8A-4147-A177-3AD203B41FA5}">
                      <a16:colId xmlns:a16="http://schemas.microsoft.com/office/drawing/2014/main" val="20000"/>
                    </a:ext>
                  </a:extLst>
                </a:gridCol>
                <a:gridCol w="4071695">
                  <a:extLst>
                    <a:ext uri="{9D8B030D-6E8A-4147-A177-3AD203B41FA5}">
                      <a16:colId xmlns:a16="http://schemas.microsoft.com/office/drawing/2014/main" val="20001"/>
                    </a:ext>
                  </a:extLst>
                </a:gridCol>
              </a:tblGrid>
              <a:tr h="228600">
                <a:tc rowSpan="3">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1" i="0" u="none" strike="noStrike" dirty="0">
                          <a:solidFill>
                            <a:srgbClr val="000000"/>
                          </a:solidFill>
                          <a:latin typeface="Calibri"/>
                        </a:rPr>
                        <a:t>RF Load Trailer / RF Load oLPN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DA3"/>
                    </a:solidFill>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Arial"/>
                        </a:rPr>
                        <a:t> Allows RF loading user to manually close shipment</a:t>
                      </a:r>
                      <a:endParaRPr lang="en-US" sz="1400" b="0" i="0" u="none" strike="noStrike" dirty="0">
                        <a:solidFill>
                          <a:srgbClr val="000000"/>
                        </a:solidFill>
                        <a:latin typeface="Wingdings"/>
                      </a:endParaRPr>
                    </a:p>
                  </a:txBody>
                  <a:tcPr marL="428625" marR="9525" marT="9525" marB="0">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0"/>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Arial"/>
                        </a:rPr>
                        <a:t> </a:t>
                      </a:r>
                      <a:r>
                        <a:rPr lang="en-US" sz="1400" b="0" i="0" u="none" strike="noStrike" baseline="0" dirty="0">
                          <a:solidFill>
                            <a:srgbClr val="000000"/>
                          </a:solidFill>
                          <a:latin typeface="+mn-lt"/>
                        </a:rPr>
                        <a:t>User can capture trailer </a:t>
                      </a:r>
                    </a:p>
                    <a:p>
                      <a:pPr algn="l" rtl="0" fontAlgn="t">
                        <a:buClr>
                          <a:srgbClr val="000000"/>
                        </a:buClr>
                        <a:buSzPts val="1400"/>
                        <a:buFont typeface="Wingdings"/>
                        <a:buChar char="Ø"/>
                      </a:pPr>
                      <a:r>
                        <a:rPr lang="en-US" sz="1400" b="0" i="0" u="none" strike="noStrike" baseline="0" dirty="0">
                          <a:solidFill>
                            <a:srgbClr val="000000"/>
                          </a:solidFill>
                          <a:latin typeface="+mn-lt"/>
                        </a:rPr>
                        <a:t> User can capture seal number </a:t>
                      </a:r>
                    </a:p>
                    <a:p>
                      <a:pPr marL="0" marR="0" indent="0" algn="l" defTabSz="914400" rtl="0" eaLnBrk="1" fontAlgn="t" latinLnBrk="0" hangingPunct="1">
                        <a:lnSpc>
                          <a:spcPct val="100000"/>
                        </a:lnSpc>
                        <a:spcBef>
                          <a:spcPts val="0"/>
                        </a:spcBef>
                        <a:spcAft>
                          <a:spcPts val="0"/>
                        </a:spcAft>
                        <a:buClr>
                          <a:srgbClr val="000000"/>
                        </a:buClr>
                        <a:buSzPts val="1400"/>
                        <a:buFont typeface="Wingdings"/>
                        <a:buChar char="Ø"/>
                        <a:tabLst/>
                        <a:defRPr/>
                      </a:pPr>
                      <a:r>
                        <a:rPr lang="en-US" sz="1400" b="0" i="0" u="none" strike="noStrike" baseline="0" dirty="0">
                          <a:solidFill>
                            <a:srgbClr val="000000"/>
                          </a:solidFill>
                          <a:latin typeface="+mn-lt"/>
                        </a:rPr>
                        <a:t> Can print shipping documentation </a:t>
                      </a: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1"/>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mn-lt"/>
                        </a:rPr>
                        <a:t> Used to close shipment through RF in loading function. </a:t>
                      </a:r>
                    </a:p>
                    <a:p>
                      <a:pPr algn="l" rtl="0" fontAlgn="t">
                        <a:buClr>
                          <a:srgbClr val="000000"/>
                        </a:buClr>
                        <a:buSzPts val="1400"/>
                        <a:buFont typeface="Wingdings"/>
                        <a:buChar char="Ø"/>
                      </a:pPr>
                      <a:r>
                        <a:rPr lang="en-US" sz="1400" b="0" i="0" u="none" strike="noStrike" baseline="0" dirty="0">
                          <a:solidFill>
                            <a:srgbClr val="000000"/>
                          </a:solidFill>
                          <a:latin typeface="+mn-lt"/>
                        </a:rPr>
                        <a:t> Used when same user loads and closes</a:t>
                      </a:r>
                      <a:endParaRPr lang="en-US" sz="1400" b="0" i="0" u="none" strike="noStrike" dirty="0">
                        <a:solidFill>
                          <a:srgbClr val="000000"/>
                        </a:solidFill>
                        <a:latin typeface="+mn-lt"/>
                      </a:endParaRPr>
                    </a:p>
                  </a:txBody>
                  <a:tcPr marL="428625" marR="9525" marT="9525" marB="0">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131397380"/>
              </p:ext>
            </p:extLst>
          </p:nvPr>
        </p:nvGraphicFramePr>
        <p:xfrm>
          <a:off x="1672487" y="4398194"/>
          <a:ext cx="6919456" cy="1106805"/>
        </p:xfrm>
        <a:graphic>
          <a:graphicData uri="http://schemas.openxmlformats.org/drawingml/2006/table">
            <a:tbl>
              <a:tblPr/>
              <a:tblGrid>
                <a:gridCol w="2847761">
                  <a:extLst>
                    <a:ext uri="{9D8B030D-6E8A-4147-A177-3AD203B41FA5}">
                      <a16:colId xmlns:a16="http://schemas.microsoft.com/office/drawing/2014/main" val="20000"/>
                    </a:ext>
                  </a:extLst>
                </a:gridCol>
                <a:gridCol w="4071695">
                  <a:extLst>
                    <a:ext uri="{9D8B030D-6E8A-4147-A177-3AD203B41FA5}">
                      <a16:colId xmlns:a16="http://schemas.microsoft.com/office/drawing/2014/main" val="20001"/>
                    </a:ext>
                  </a:extLst>
                </a:gridCol>
              </a:tblGrid>
              <a:tr h="228600">
                <a:tc rowSpan="3">
                  <a:txBody>
                    <a:bodyPr/>
                    <a:lstStyle/>
                    <a:p>
                      <a:pPr algn="ctr" rtl="0" fontAlgn="ctr"/>
                      <a:r>
                        <a:rPr lang="en-US" sz="1600" b="1" i="0" u="none" strike="noStrike" dirty="0">
                          <a:solidFill>
                            <a:srgbClr val="000000"/>
                          </a:solidFill>
                          <a:latin typeface="Calibri"/>
                        </a:rPr>
                        <a:t>Shipments UI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DA3"/>
                    </a:solidFill>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Arial"/>
                        </a:rPr>
                        <a:t> Allows UI user to manually close shipment </a:t>
                      </a:r>
                      <a:endParaRPr lang="en-US" sz="1400" b="0" i="0" u="none" strike="noStrike" dirty="0">
                        <a:solidFill>
                          <a:srgbClr val="000000"/>
                        </a:solidFill>
                        <a:latin typeface="Wingdings"/>
                      </a:endParaRPr>
                    </a:p>
                  </a:txBody>
                  <a:tcPr marL="428625" marR="9525" marT="9525" marB="0">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0"/>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baseline="0" dirty="0">
                          <a:solidFill>
                            <a:srgbClr val="000000"/>
                          </a:solidFill>
                          <a:latin typeface="+mn-lt"/>
                        </a:rPr>
                        <a:t> Can print shipping documentation </a:t>
                      </a:r>
                    </a:p>
                  </a:txBody>
                  <a:tcPr marL="4286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1"/>
                  </a:ext>
                </a:extLst>
              </a:tr>
              <a:tr h="228600">
                <a:tc vMerge="1">
                  <a:txBody>
                    <a:bodyPr/>
                    <a:lstStyle/>
                    <a:p>
                      <a:endParaRPr lang="en-US"/>
                    </a:p>
                  </a:txBody>
                  <a:tcPr/>
                </a:tc>
                <a:tc>
                  <a:txBody>
                    <a:bodyPr/>
                    <a:lstStyle/>
                    <a:p>
                      <a:pPr algn="l" rtl="0" fontAlgn="t">
                        <a:buClr>
                          <a:srgbClr val="000000"/>
                        </a:buClr>
                        <a:buSzPts val="1400"/>
                        <a:buFont typeface="Wingdings"/>
                        <a:buChar char="Ø"/>
                      </a:pPr>
                      <a:r>
                        <a:rPr lang="en-US" sz="1400" b="0" i="0" u="none" strike="noStrike" dirty="0">
                          <a:solidFill>
                            <a:srgbClr val="000000"/>
                          </a:solidFill>
                          <a:latin typeface="Arial"/>
                        </a:rPr>
                        <a:t> Used to close shipment through UI in independent function. </a:t>
                      </a:r>
                    </a:p>
                    <a:p>
                      <a:pPr algn="l" rtl="0" fontAlgn="t">
                        <a:buClr>
                          <a:srgbClr val="000000"/>
                        </a:buClr>
                        <a:buSzPts val="1400"/>
                        <a:buFont typeface="Wingdings"/>
                        <a:buChar char="Ø"/>
                      </a:pPr>
                      <a:r>
                        <a:rPr lang="en-US" sz="1400" b="0" i="0" u="none" strike="noStrike" baseline="0" dirty="0">
                          <a:solidFill>
                            <a:srgbClr val="000000"/>
                          </a:solidFill>
                          <a:latin typeface="Arial"/>
                        </a:rPr>
                        <a:t> Used when separate user loads and closes</a:t>
                      </a:r>
                      <a:endParaRPr lang="en-US" sz="1400" b="0" i="0" u="none" strike="noStrike" dirty="0">
                        <a:solidFill>
                          <a:srgbClr val="000000"/>
                        </a:solidFill>
                        <a:latin typeface="Arial"/>
                      </a:endParaRPr>
                    </a:p>
                  </a:txBody>
                  <a:tcPr marL="428625" marR="9525" marT="9525" marB="0">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solidFill>
                      <a:srgbClr val="D2EAF5"/>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4534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sz="3200" dirty="0"/>
              <a:t>Ship Wave</a:t>
            </a:r>
          </a:p>
        </p:txBody>
      </p:sp>
      <p:grpSp>
        <p:nvGrpSpPr>
          <p:cNvPr id="2" name="Group 24"/>
          <p:cNvGrpSpPr/>
          <p:nvPr/>
        </p:nvGrpSpPr>
        <p:grpSpPr>
          <a:xfrm>
            <a:off x="776514" y="2075533"/>
            <a:ext cx="1851342" cy="2246139"/>
            <a:chOff x="776514" y="2119086"/>
            <a:chExt cx="1851342" cy="2246139"/>
          </a:xfrm>
        </p:grpSpPr>
        <p:grpSp>
          <p:nvGrpSpPr>
            <p:cNvPr id="3" name="Group 11"/>
            <p:cNvGrpSpPr/>
            <p:nvPr/>
          </p:nvGrpSpPr>
          <p:grpSpPr>
            <a:xfrm>
              <a:off x="827315" y="2119086"/>
              <a:ext cx="1800541" cy="1335314"/>
              <a:chOff x="2133600" y="3193143"/>
              <a:chExt cx="1451429" cy="1076406"/>
            </a:xfrm>
            <a:effectLst>
              <a:outerShdw blurRad="76200" dir="13500000" sy="23000" kx="1200000" algn="br" rotWithShape="0">
                <a:prstClr val="black">
                  <a:alpha val="20000"/>
                </a:prstClr>
              </a:outerShdw>
            </a:effectLst>
          </p:grpSpPr>
          <p:sp>
            <p:nvSpPr>
              <p:cNvPr id="11" name="Cube 10"/>
              <p:cNvSpPr/>
              <p:nvPr/>
            </p:nvSpPr>
            <p:spPr bwMode="auto">
              <a:xfrm>
                <a:off x="2133600" y="3193143"/>
                <a:ext cx="1451429" cy="1059543"/>
              </a:xfrm>
              <a:prstGeom prst="cub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pic>
            <p:nvPicPr>
              <p:cNvPr id="1030" name="Picture 6" descr="C:\Documents and Settings\rfont\Local Settings\Temporary Internet Files\Content.IE5\A2AGXE3T\MPj04230510000[1].jpg"/>
              <p:cNvPicPr>
                <a:picLocks noChangeAspect="1" noChangeArrowheads="1"/>
              </p:cNvPicPr>
              <p:nvPr/>
            </p:nvPicPr>
            <p:blipFill>
              <a:blip r:embed="rId2" cstate="print"/>
              <a:srcRect/>
              <a:stretch>
                <a:fillRect/>
              </a:stretch>
            </p:blipFill>
            <p:spPr bwMode="auto">
              <a:xfrm>
                <a:off x="2133600" y="3487569"/>
                <a:ext cx="1190171" cy="781980"/>
              </a:xfrm>
              <a:prstGeom prst="rect">
                <a:avLst/>
              </a:prstGeom>
              <a:noFill/>
              <a:ln>
                <a:noFill/>
              </a:ln>
            </p:spPr>
          </p:pic>
        </p:grpSp>
        <p:sp>
          <p:nvSpPr>
            <p:cNvPr id="24" name="TextBox 23"/>
            <p:cNvSpPr txBox="1"/>
            <p:nvPr/>
          </p:nvSpPr>
          <p:spPr>
            <a:xfrm>
              <a:off x="776514" y="3534228"/>
              <a:ext cx="1603829" cy="830997"/>
            </a:xfrm>
            <a:prstGeom prst="rect">
              <a:avLst/>
            </a:prstGeom>
            <a:noFill/>
          </p:spPr>
          <p:txBody>
            <a:bodyPr wrap="square" rtlCol="0">
              <a:spAutoFit/>
            </a:bodyPr>
            <a:lstStyle/>
            <a:p>
              <a:pPr algn="ctr"/>
              <a:r>
                <a:rPr lang="en-US" dirty="0">
                  <a:latin typeface="+mn-lt"/>
                </a:rPr>
                <a:t>Ship Wave</a:t>
              </a:r>
            </a:p>
          </p:txBody>
        </p:sp>
      </p:grpSp>
      <p:sp>
        <p:nvSpPr>
          <p:cNvPr id="27" name="TextBox 26"/>
          <p:cNvSpPr txBox="1"/>
          <p:nvPr/>
        </p:nvSpPr>
        <p:spPr>
          <a:xfrm>
            <a:off x="2786743" y="2191632"/>
            <a:ext cx="5921828" cy="1569660"/>
          </a:xfrm>
          <a:prstGeom prst="rect">
            <a:avLst/>
          </a:prstGeom>
          <a:solidFill>
            <a:srgbClr val="FFFF9B"/>
          </a:solidFill>
          <a:effectLst>
            <a:outerShdw blurRad="50800" dist="38100" dir="2700000" algn="tl" rotWithShape="0">
              <a:prstClr val="black">
                <a:alpha val="40000"/>
              </a:prstClr>
            </a:outerShdw>
          </a:effectLst>
        </p:spPr>
        <p:txBody>
          <a:bodyPr wrap="square" rtlCol="0">
            <a:spAutoFit/>
          </a:bodyPr>
          <a:lstStyle/>
          <a:p>
            <a:r>
              <a:rPr lang="en-US" dirty="0">
                <a:latin typeface="+mn-lt"/>
              </a:rPr>
              <a:t>We will concentrate on the </a:t>
            </a:r>
            <a:r>
              <a:rPr lang="en-US" i="1" dirty="0">
                <a:latin typeface="+mn-lt"/>
              </a:rPr>
              <a:t>Picking Wave </a:t>
            </a:r>
            <a:r>
              <a:rPr lang="en-US" dirty="0">
                <a:latin typeface="+mn-lt"/>
              </a:rPr>
              <a:t>aspect of the overall Ship Wave in the following sections</a:t>
            </a:r>
          </a:p>
          <a:p>
            <a:pPr marL="174625" indent="-174625"/>
            <a:endParaRPr lang="en-US" dirty="0">
              <a:latin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0" y="453833"/>
            <a:ext cx="9005600" cy="399327"/>
          </a:xfrm>
        </p:spPr>
        <p:txBody>
          <a:bodyPr/>
          <a:lstStyle/>
          <a:p>
            <a:r>
              <a:rPr lang="en-US" sz="2800" dirty="0"/>
              <a:t>RF Close Trailer</a:t>
            </a:r>
          </a:p>
        </p:txBody>
      </p:sp>
      <p:sp>
        <p:nvSpPr>
          <p:cNvPr id="8" name="Rectangle 7"/>
          <p:cNvSpPr/>
          <p:nvPr/>
        </p:nvSpPr>
        <p:spPr>
          <a:xfrm>
            <a:off x="2868246" y="1473053"/>
            <a:ext cx="3520194" cy="1477328"/>
          </a:xfrm>
          <a:prstGeom prst="rect">
            <a:avLst/>
          </a:prstGeom>
        </p:spPr>
        <p:txBody>
          <a:bodyPr wrap="square">
            <a:spAutoFit/>
          </a:bodyPr>
          <a:lstStyle/>
          <a:p>
            <a:pPr algn="l"/>
            <a:r>
              <a:rPr lang="en-US" dirty="0">
                <a:solidFill>
                  <a:schemeClr val="tx1"/>
                </a:solidFill>
              </a:rPr>
              <a:t>User identifies Shipment to be closed. This can also be called directly from loading and the Shipment is assumed as the shipment being loaded. </a:t>
            </a:r>
          </a:p>
        </p:txBody>
      </p:sp>
      <p:sp>
        <p:nvSpPr>
          <p:cNvPr id="9" name="Rectangle 8"/>
          <p:cNvSpPr/>
          <p:nvPr/>
        </p:nvSpPr>
        <p:spPr>
          <a:xfrm>
            <a:off x="3342686" y="3175189"/>
            <a:ext cx="3120829" cy="923330"/>
          </a:xfrm>
          <a:prstGeom prst="rect">
            <a:avLst/>
          </a:prstGeom>
        </p:spPr>
        <p:txBody>
          <a:bodyPr wrap="square">
            <a:spAutoFit/>
          </a:bodyPr>
          <a:lstStyle/>
          <a:p>
            <a:pPr algn="l"/>
            <a:r>
              <a:rPr lang="en-US" dirty="0">
                <a:solidFill>
                  <a:schemeClr val="tx1"/>
                </a:solidFill>
              </a:rPr>
              <a:t>WM prompts for Trailer number and user captures trailer.  (Configurable)    </a:t>
            </a:r>
          </a:p>
        </p:txBody>
      </p:sp>
      <p:sp>
        <p:nvSpPr>
          <p:cNvPr id="14" name="Rectangle 13"/>
          <p:cNvSpPr/>
          <p:nvPr/>
        </p:nvSpPr>
        <p:spPr>
          <a:xfrm>
            <a:off x="3059421" y="4892668"/>
            <a:ext cx="3823420" cy="646331"/>
          </a:xfrm>
          <a:prstGeom prst="rect">
            <a:avLst/>
          </a:prstGeom>
        </p:spPr>
        <p:txBody>
          <a:bodyPr wrap="square">
            <a:spAutoFit/>
          </a:bodyPr>
          <a:lstStyle/>
          <a:p>
            <a:pPr algn="l"/>
            <a:r>
              <a:rPr lang="en-US" dirty="0">
                <a:solidFill>
                  <a:schemeClr val="tx1"/>
                </a:solidFill>
              </a:rPr>
              <a:t>WM prompts for seal number and user captures seal.  (Configurable)    </a:t>
            </a:r>
          </a:p>
        </p:txBody>
      </p:sp>
      <p:sp>
        <p:nvSpPr>
          <p:cNvPr id="11" name="Text Box 16469"/>
          <p:cNvSpPr txBox="1"/>
          <p:nvPr/>
        </p:nvSpPr>
        <p:spPr>
          <a:xfrm>
            <a:off x="812751" y="1043527"/>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Close Trailer</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Shipment:</a:t>
            </a:r>
            <a:endParaRPr lang="en-US" sz="1100" dirty="0">
              <a:ea typeface="Calibri"/>
              <a:cs typeface="Times New Roman"/>
            </a:endParaRPr>
          </a:p>
          <a:p>
            <a:pPr marL="0" marR="0" algn="l">
              <a:lnSpc>
                <a:spcPct val="115000"/>
              </a:lnSpc>
              <a:spcBef>
                <a:spcPts val="0"/>
              </a:spcBef>
              <a:spcAft>
                <a:spcPts val="0"/>
              </a:spcAft>
            </a:pPr>
            <a:r>
              <a:rPr lang="en-US" sz="1100" u="sng" dirty="0">
                <a:solidFill>
                  <a:srgbClr val="FFFFFF"/>
                </a:solidFill>
                <a:latin typeface="Courier New"/>
                <a:ea typeface="Calibri"/>
                <a:cs typeface="Times New Roman"/>
              </a:rPr>
              <a:t>CS00000001</a:t>
            </a:r>
            <a:r>
              <a:rPr lang="en-US" sz="1100" dirty="0">
                <a:solidFill>
                  <a:srgbClr val="FFFFFF"/>
                </a:solidFill>
                <a:latin typeface="Courier New"/>
                <a:ea typeface="Calibri"/>
                <a:cs typeface="Times New Roman"/>
              </a:rPr>
              <a:t>__________</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Dock Door: </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____________________</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BOL: </a:t>
            </a:r>
            <a:endParaRPr lang="en-US" sz="1100" dirty="0">
              <a:ea typeface="Calibri"/>
              <a:cs typeface="Times New Roman"/>
            </a:endParaRP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____________________</a:t>
            </a:r>
            <a:endParaRPr lang="en-US" sz="1100" dirty="0">
              <a:ea typeface="Calibri"/>
              <a:cs typeface="Times New Roman"/>
            </a:endParaRPr>
          </a:p>
        </p:txBody>
      </p:sp>
      <p:sp>
        <p:nvSpPr>
          <p:cNvPr id="12" name="Text Box 16469"/>
          <p:cNvSpPr txBox="1"/>
          <p:nvPr/>
        </p:nvSpPr>
        <p:spPr>
          <a:xfrm>
            <a:off x="6882841" y="2699496"/>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Close Trailer</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Shipment: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CS00000001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Dock door</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Trailer:</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____________________</a:t>
            </a:r>
          </a:p>
        </p:txBody>
      </p:sp>
      <p:sp>
        <p:nvSpPr>
          <p:cNvPr id="17" name="Text Box 16469"/>
          <p:cNvSpPr txBox="1"/>
          <p:nvPr/>
        </p:nvSpPr>
        <p:spPr>
          <a:xfrm>
            <a:off x="812751" y="4416975"/>
            <a:ext cx="2055495" cy="1597716"/>
          </a:xfrm>
          <a:prstGeom prst="rect">
            <a:avLst/>
          </a:prstGeom>
          <a:solidFill>
            <a:schemeClr val="tx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l">
              <a:lnSpc>
                <a:spcPct val="115000"/>
              </a:lnSpc>
              <a:spcBef>
                <a:spcPts val="0"/>
              </a:spcBef>
              <a:spcAft>
                <a:spcPts val="0"/>
              </a:spcAft>
            </a:pPr>
            <a:r>
              <a:rPr lang="en-US" sz="1100" dirty="0">
                <a:solidFill>
                  <a:srgbClr val="FFFFFF"/>
                </a:solidFill>
                <a:latin typeface="Courier New"/>
                <a:ea typeface="Calibri"/>
                <a:cs typeface="Times New Roman"/>
              </a:rPr>
              <a:t>Close Trailer</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Shipment:</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CS00000001</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Dock door</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Shipment Seal:</a:t>
            </a:r>
          </a:p>
          <a:p>
            <a:pPr marL="0" marR="0" algn="l">
              <a:lnSpc>
                <a:spcPct val="115000"/>
              </a:lnSpc>
              <a:spcBef>
                <a:spcPts val="0"/>
              </a:spcBef>
              <a:spcAft>
                <a:spcPts val="0"/>
              </a:spcAft>
            </a:pPr>
            <a:r>
              <a:rPr lang="en-US" sz="1100" dirty="0">
                <a:solidFill>
                  <a:srgbClr val="FFFFFF"/>
                </a:solidFill>
                <a:latin typeface="Courier New"/>
                <a:ea typeface="Calibri"/>
                <a:cs typeface="Times New Roman"/>
              </a:rPr>
              <a:t>____________________</a:t>
            </a:r>
          </a:p>
        </p:txBody>
      </p:sp>
    </p:spTree>
    <p:extLst>
      <p:ext uri="{BB962C8B-B14F-4D97-AF65-F5344CB8AC3E}">
        <p14:creationId xmlns:p14="http://schemas.microsoft.com/office/powerpoint/2010/main" val="2685130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2" grpId="0" animBg="1"/>
      <p:bldP spid="17"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1" name="Rectangle 5"/>
          <p:cNvSpPr>
            <a:spLocks noGrp="1" noChangeArrowheads="1"/>
          </p:cNvSpPr>
          <p:nvPr>
            <p:ph type="title"/>
          </p:nvPr>
        </p:nvSpPr>
        <p:spPr>
          <a:xfrm>
            <a:off x="138400" y="453833"/>
            <a:ext cx="8520113" cy="501388"/>
          </a:xfrm>
          <a:noFill/>
          <a:ln/>
        </p:spPr>
        <p:txBody>
          <a:bodyPr/>
          <a:lstStyle/>
          <a:p>
            <a:r>
              <a:rPr lang="en-US" dirty="0"/>
              <a:t>Shipments UI </a:t>
            </a:r>
          </a:p>
        </p:txBody>
      </p:sp>
      <p:pic>
        <p:nvPicPr>
          <p:cNvPr id="35" name="Picture 34"/>
          <p:cNvPicPr>
            <a:picLocks noChangeAspect="1" noChangeArrowheads="1"/>
          </p:cNvPicPr>
          <p:nvPr/>
        </p:nvPicPr>
        <p:blipFill>
          <a:blip r:embed="rId3">
            <a:grayscl/>
          </a:blip>
          <a:srcRect/>
          <a:stretch>
            <a:fillRect/>
          </a:stretch>
        </p:blipFill>
        <p:spPr bwMode="auto">
          <a:xfrm>
            <a:off x="-15341" y="4698292"/>
            <a:ext cx="792" cy="921"/>
          </a:xfrm>
          <a:prstGeom prst="rect">
            <a:avLst/>
          </a:prstGeom>
          <a:noFill/>
          <a:ln w="9525">
            <a:noFill/>
            <a:miter lim="800000"/>
            <a:headEnd/>
            <a:tailEnd/>
          </a:ln>
          <a:effectLst/>
        </p:spPr>
      </p:pic>
      <p:sp>
        <p:nvSpPr>
          <p:cNvPr id="2" name="TextBox 1"/>
          <p:cNvSpPr txBox="1"/>
          <p:nvPr/>
        </p:nvSpPr>
        <p:spPr>
          <a:xfrm>
            <a:off x="477993" y="1104300"/>
            <a:ext cx="3117706" cy="1222522"/>
          </a:xfrm>
          <a:prstGeom prst="rect">
            <a:avLst/>
          </a:prstGeom>
          <a:noFill/>
        </p:spPr>
        <p:txBody>
          <a:bodyPr wrap="square" rtlCol="0">
            <a:noAutofit/>
          </a:bodyPr>
          <a:lstStyle/>
          <a:p>
            <a:pPr algn="l"/>
            <a:r>
              <a:rPr lang="en-US" dirty="0">
                <a:solidFill>
                  <a:schemeClr val="tx1"/>
                </a:solidFill>
              </a:rPr>
              <a:t>User identifies Shipment to be closed. Selects Shipment and selects ‘Close’. </a:t>
            </a:r>
          </a:p>
        </p:txBody>
      </p:sp>
      <p:sp>
        <p:nvSpPr>
          <p:cNvPr id="30" name="TextBox 29"/>
          <p:cNvSpPr txBox="1"/>
          <p:nvPr/>
        </p:nvSpPr>
        <p:spPr>
          <a:xfrm>
            <a:off x="477993" y="3520083"/>
            <a:ext cx="3409518" cy="1783253"/>
          </a:xfrm>
          <a:prstGeom prst="rect">
            <a:avLst/>
          </a:prstGeom>
          <a:noFill/>
        </p:spPr>
        <p:txBody>
          <a:bodyPr wrap="square" rtlCol="0">
            <a:noAutofit/>
          </a:bodyPr>
          <a:lstStyle/>
          <a:p>
            <a:pPr algn="l"/>
            <a:r>
              <a:rPr lang="en-US" dirty="0">
                <a:solidFill>
                  <a:schemeClr val="tx1"/>
                </a:solidFill>
              </a:rPr>
              <a:t>User captures close shipment attributes and selects ‘Save’. WM closes shipment according to user selected configuration. </a:t>
            </a:r>
          </a:p>
        </p:txBody>
      </p:sp>
      <p:pic>
        <p:nvPicPr>
          <p:cNvPr id="174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2619" t="16677" r="12669" b="28808"/>
          <a:stretch/>
        </p:blipFill>
        <p:spPr bwMode="auto">
          <a:xfrm>
            <a:off x="4148136" y="1104300"/>
            <a:ext cx="3216049" cy="2394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8136" y="3520083"/>
            <a:ext cx="3216049" cy="2404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4984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bwMode="auto">
          <a:xfrm flipV="1">
            <a:off x="790414" y="4393769"/>
            <a:ext cx="7718155" cy="30997"/>
          </a:xfrm>
          <a:prstGeom prst="line">
            <a:avLst/>
          </a:prstGeom>
          <a:noFill/>
          <a:ln w="12700" cap="flat" cmpd="sng" algn="ctr">
            <a:solidFill>
              <a:srgbClr val="95A33F"/>
            </a:solidFill>
            <a:prstDash val="solid"/>
            <a:round/>
            <a:headEnd type="none" w="med" len="med"/>
            <a:tailEnd type="none" w="med" len="med"/>
          </a:ln>
          <a:effectLst/>
        </p:spPr>
      </p:cxnSp>
      <p:sp>
        <p:nvSpPr>
          <p:cNvPr id="5" name="Title 2"/>
          <p:cNvSpPr txBox="1">
            <a:spLocks/>
          </p:cNvSpPr>
          <p:nvPr/>
        </p:nvSpPr>
        <p:spPr bwMode="auto">
          <a:xfrm>
            <a:off x="722313" y="4406900"/>
            <a:ext cx="7772400" cy="1362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200" b="1">
                <a:solidFill>
                  <a:schemeClr val="accent2"/>
                </a:solidFill>
                <a:latin typeface="+mj-lt"/>
                <a:ea typeface="+mj-ea"/>
                <a:cs typeface="+mj-cs"/>
              </a:defRPr>
            </a:lvl1pPr>
            <a:lvl2pPr algn="l" rtl="0" eaLnBrk="1" fontAlgn="base" hangingPunct="1">
              <a:spcBef>
                <a:spcPct val="0"/>
              </a:spcBef>
              <a:spcAft>
                <a:spcPct val="0"/>
              </a:spcAft>
              <a:defRPr sz="2200">
                <a:solidFill>
                  <a:srgbClr val="9FA617"/>
                </a:solidFill>
                <a:latin typeface="Arial" charset="0"/>
              </a:defRPr>
            </a:lvl2pPr>
            <a:lvl3pPr algn="l" rtl="0" eaLnBrk="1" fontAlgn="base" hangingPunct="1">
              <a:spcBef>
                <a:spcPct val="0"/>
              </a:spcBef>
              <a:spcAft>
                <a:spcPct val="0"/>
              </a:spcAft>
              <a:defRPr sz="2200">
                <a:solidFill>
                  <a:srgbClr val="9FA617"/>
                </a:solidFill>
                <a:latin typeface="Arial" charset="0"/>
              </a:defRPr>
            </a:lvl3pPr>
            <a:lvl4pPr algn="l" rtl="0" eaLnBrk="1" fontAlgn="base" hangingPunct="1">
              <a:spcBef>
                <a:spcPct val="0"/>
              </a:spcBef>
              <a:spcAft>
                <a:spcPct val="0"/>
              </a:spcAft>
              <a:defRPr sz="2200">
                <a:solidFill>
                  <a:srgbClr val="9FA617"/>
                </a:solidFill>
                <a:latin typeface="Arial" charset="0"/>
              </a:defRPr>
            </a:lvl4pPr>
            <a:lvl5pPr algn="l" rtl="0" eaLnBrk="1" fontAlgn="base" hangingPunct="1">
              <a:spcBef>
                <a:spcPct val="0"/>
              </a:spcBef>
              <a:spcAft>
                <a:spcPct val="0"/>
              </a:spcAft>
              <a:defRPr sz="2200">
                <a:solidFill>
                  <a:srgbClr val="9FA617"/>
                </a:solidFill>
                <a:latin typeface="Arial" charset="0"/>
              </a:defRPr>
            </a:lvl5pPr>
            <a:lvl6pPr marL="457200" algn="r" rtl="0" eaLnBrk="1" fontAlgn="base" hangingPunct="1">
              <a:spcBef>
                <a:spcPct val="0"/>
              </a:spcBef>
              <a:spcAft>
                <a:spcPct val="0"/>
              </a:spcAft>
              <a:defRPr sz="2200">
                <a:solidFill>
                  <a:schemeClr val="bg1"/>
                </a:solidFill>
                <a:latin typeface="Arial" charset="0"/>
              </a:defRPr>
            </a:lvl6pPr>
            <a:lvl7pPr marL="914400" algn="r" rtl="0" eaLnBrk="1" fontAlgn="base" hangingPunct="1">
              <a:spcBef>
                <a:spcPct val="0"/>
              </a:spcBef>
              <a:spcAft>
                <a:spcPct val="0"/>
              </a:spcAft>
              <a:defRPr sz="2200">
                <a:solidFill>
                  <a:schemeClr val="bg1"/>
                </a:solidFill>
                <a:latin typeface="Arial" charset="0"/>
              </a:defRPr>
            </a:lvl7pPr>
            <a:lvl8pPr marL="1371600" algn="r" rtl="0" eaLnBrk="1" fontAlgn="base" hangingPunct="1">
              <a:spcBef>
                <a:spcPct val="0"/>
              </a:spcBef>
              <a:spcAft>
                <a:spcPct val="0"/>
              </a:spcAft>
              <a:defRPr sz="2200">
                <a:solidFill>
                  <a:schemeClr val="bg1"/>
                </a:solidFill>
                <a:latin typeface="Arial" charset="0"/>
              </a:defRPr>
            </a:lvl8pPr>
            <a:lvl9pPr marL="1828800" algn="r" rtl="0" eaLnBrk="1" fontAlgn="base" hangingPunct="1">
              <a:spcBef>
                <a:spcPct val="0"/>
              </a:spcBef>
              <a:spcAft>
                <a:spcPct val="0"/>
              </a:spcAft>
              <a:defRPr sz="2200">
                <a:solidFill>
                  <a:schemeClr val="bg1"/>
                </a:solidFill>
                <a:latin typeface="Arial" charset="0"/>
              </a:defRPr>
            </a:lvl9pPr>
          </a:lstStyle>
          <a:p>
            <a:r>
              <a:rPr lang="en-US" kern="0" dirty="0"/>
              <a:t>Outbound Interfaces</a:t>
            </a:r>
          </a:p>
        </p:txBody>
      </p:sp>
    </p:spTree>
    <p:extLst>
      <p:ext uri="{BB962C8B-B14F-4D97-AF65-F5344CB8AC3E}">
        <p14:creationId xmlns:p14="http://schemas.microsoft.com/office/powerpoint/2010/main" val="2787603185"/>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Host System Interfaces</a:t>
            </a:r>
          </a:p>
        </p:txBody>
      </p:sp>
      <p:sp>
        <p:nvSpPr>
          <p:cNvPr id="4" name="AutoShape 3"/>
          <p:cNvSpPr>
            <a:spLocks noChangeArrowheads="1"/>
          </p:cNvSpPr>
          <p:nvPr/>
        </p:nvSpPr>
        <p:spPr bwMode="auto">
          <a:xfrm>
            <a:off x="3100239" y="2968625"/>
            <a:ext cx="2652713" cy="574675"/>
          </a:xfrm>
          <a:prstGeom prst="rightArrow">
            <a:avLst>
              <a:gd name="adj1" fmla="val 58009"/>
              <a:gd name="adj2" fmla="val 62979"/>
            </a:avLst>
          </a:prstGeom>
          <a:solidFill>
            <a:srgbClr val="FF9900">
              <a:alpha val="75000"/>
            </a:srgbClr>
          </a:solidFill>
          <a:ln w="12700" algn="ctr">
            <a:solidFill>
              <a:schemeClr val="accent2"/>
            </a:solidFill>
            <a:miter lim="800000"/>
            <a:headEnd/>
            <a:tailEnd/>
          </a:ln>
          <a:effectLst>
            <a:outerShdw blurRad="50800" dist="38100" dir="2700000" algn="tl" rotWithShape="0">
              <a:prstClr val="black">
                <a:alpha val="40000"/>
              </a:prstClr>
            </a:outerShdw>
          </a:effectLst>
        </p:spPr>
        <p:txBody>
          <a:bodyPr wrap="none" anchor="ctr"/>
          <a:lstStyle/>
          <a:p>
            <a:pPr algn="ctr"/>
            <a:r>
              <a:rPr lang="en-US" sz="1400" b="0" dirty="0">
                <a:solidFill>
                  <a:srgbClr val="000104"/>
                </a:solidFill>
              </a:rPr>
              <a:t>Item Master</a:t>
            </a:r>
            <a:endParaRPr lang="en-US" sz="1400" dirty="0">
              <a:solidFill>
                <a:srgbClr val="FFE2A7"/>
              </a:solidFill>
            </a:endParaRPr>
          </a:p>
        </p:txBody>
      </p:sp>
      <p:sp>
        <p:nvSpPr>
          <p:cNvPr id="5" name="AutoShape 4"/>
          <p:cNvSpPr>
            <a:spLocks noChangeArrowheads="1"/>
          </p:cNvSpPr>
          <p:nvPr/>
        </p:nvSpPr>
        <p:spPr bwMode="auto">
          <a:xfrm>
            <a:off x="3100239" y="3543300"/>
            <a:ext cx="2652713" cy="574675"/>
          </a:xfrm>
          <a:prstGeom prst="rightArrow">
            <a:avLst>
              <a:gd name="adj1" fmla="val 57463"/>
              <a:gd name="adj2" fmla="val 66013"/>
            </a:avLst>
          </a:prstGeom>
          <a:solidFill>
            <a:srgbClr val="FF9900">
              <a:alpha val="75000"/>
            </a:srgbClr>
          </a:solidFill>
          <a:ln w="12700" algn="ctr">
            <a:solidFill>
              <a:schemeClr val="accent2"/>
            </a:solidFill>
            <a:miter lim="800000"/>
            <a:headEnd/>
            <a:tailEnd/>
          </a:ln>
          <a:effectLst>
            <a:outerShdw blurRad="50800" dist="38100" dir="2700000" algn="tl" rotWithShape="0">
              <a:prstClr val="black">
                <a:alpha val="40000"/>
              </a:prstClr>
            </a:outerShdw>
          </a:effectLst>
        </p:spPr>
        <p:txBody>
          <a:bodyPr wrap="none" anchor="ctr"/>
          <a:lstStyle/>
          <a:p>
            <a:pPr algn="ctr">
              <a:lnSpc>
                <a:spcPct val="90000"/>
              </a:lnSpc>
            </a:pPr>
            <a:r>
              <a:rPr lang="en-US" sz="1400" b="0" dirty="0">
                <a:solidFill>
                  <a:srgbClr val="000104"/>
                </a:solidFill>
              </a:rPr>
              <a:t>ASN / PO</a:t>
            </a:r>
          </a:p>
        </p:txBody>
      </p:sp>
      <p:sp>
        <p:nvSpPr>
          <p:cNvPr id="6" name="Rectangle 5"/>
          <p:cNvSpPr>
            <a:spLocks noChangeArrowheads="1"/>
          </p:cNvSpPr>
          <p:nvPr/>
        </p:nvSpPr>
        <p:spPr bwMode="auto">
          <a:xfrm>
            <a:off x="2753591" y="1066800"/>
            <a:ext cx="3512128" cy="538609"/>
          </a:xfrm>
          <a:prstGeom prst="rect">
            <a:avLst/>
          </a:prstGeom>
          <a:noFill/>
          <a:ln w="12700">
            <a:noFill/>
            <a:miter lim="800000"/>
            <a:headEnd/>
            <a:tailEnd/>
          </a:ln>
          <a:effectLst/>
        </p:spPr>
        <p:txBody>
          <a:bodyPr wrap="square" lIns="0" tIns="0" rIns="0" bIns="0">
            <a:spAutoFit/>
          </a:bodyPr>
          <a:lstStyle/>
          <a:p>
            <a:pPr algn="ctr"/>
            <a:r>
              <a:rPr lang="en-US" sz="1600" b="0" dirty="0">
                <a:solidFill>
                  <a:schemeClr val="accent2"/>
                </a:solidFill>
              </a:rPr>
              <a:t>Distribution Orders</a:t>
            </a:r>
          </a:p>
          <a:p>
            <a:pPr algn="ctr">
              <a:spcBef>
                <a:spcPts val="600"/>
              </a:spcBef>
            </a:pPr>
            <a:r>
              <a:rPr lang="en-US" sz="1400" dirty="0">
                <a:solidFill>
                  <a:schemeClr val="accent2"/>
                </a:solidFill>
              </a:rPr>
              <a:t>(includes Customer Orders, Store Orders)</a:t>
            </a:r>
            <a:endParaRPr lang="en-US" sz="1400" b="0" dirty="0">
              <a:solidFill>
                <a:schemeClr val="accent2"/>
              </a:solidFill>
            </a:endParaRPr>
          </a:p>
        </p:txBody>
      </p:sp>
      <p:sp>
        <p:nvSpPr>
          <p:cNvPr id="7" name="Rectangle 6"/>
          <p:cNvSpPr>
            <a:spLocks noChangeArrowheads="1"/>
          </p:cNvSpPr>
          <p:nvPr/>
        </p:nvSpPr>
        <p:spPr bwMode="auto">
          <a:xfrm>
            <a:off x="3181995" y="5803304"/>
            <a:ext cx="2489200" cy="488950"/>
          </a:xfrm>
          <a:prstGeom prst="rect">
            <a:avLst/>
          </a:prstGeom>
          <a:noFill/>
          <a:ln w="12700">
            <a:noFill/>
            <a:miter lim="800000"/>
            <a:headEnd/>
            <a:tailEnd/>
          </a:ln>
        </p:spPr>
        <p:txBody>
          <a:bodyPr lIns="0" tIns="0" rIns="0" bIns="0">
            <a:spAutoFit/>
          </a:bodyPr>
          <a:lstStyle/>
          <a:p>
            <a:pPr algn="ctr"/>
            <a:r>
              <a:rPr lang="en-US" sz="1600" b="0" dirty="0">
                <a:solidFill>
                  <a:schemeClr val="accent2"/>
                </a:solidFill>
              </a:rPr>
              <a:t>Ship </a:t>
            </a:r>
            <a:br>
              <a:rPr lang="en-US" sz="1600" b="0" dirty="0">
                <a:solidFill>
                  <a:schemeClr val="accent2"/>
                </a:solidFill>
              </a:rPr>
            </a:br>
            <a:r>
              <a:rPr lang="en-US" sz="1600" b="0" dirty="0">
                <a:solidFill>
                  <a:schemeClr val="accent2"/>
                </a:solidFill>
              </a:rPr>
              <a:t>Confirmation</a:t>
            </a:r>
          </a:p>
        </p:txBody>
      </p:sp>
      <p:sp>
        <p:nvSpPr>
          <p:cNvPr id="8" name="AutoShape 7"/>
          <p:cNvSpPr>
            <a:spLocks noChangeArrowheads="1"/>
          </p:cNvSpPr>
          <p:nvPr/>
        </p:nvSpPr>
        <p:spPr bwMode="auto">
          <a:xfrm flipH="1">
            <a:off x="3110558" y="4048125"/>
            <a:ext cx="2632075" cy="574675"/>
          </a:xfrm>
          <a:prstGeom prst="rightArrow">
            <a:avLst>
              <a:gd name="adj1" fmla="val 58019"/>
              <a:gd name="adj2" fmla="val 59711"/>
            </a:avLst>
          </a:prstGeom>
          <a:solidFill>
            <a:srgbClr val="FF9900">
              <a:alpha val="75000"/>
            </a:srgbClr>
          </a:solidFill>
          <a:ln w="12700" algn="ctr">
            <a:solidFill>
              <a:schemeClr val="accent2"/>
            </a:solidFill>
            <a:miter lim="800000"/>
            <a:headEnd/>
            <a:tailEnd/>
          </a:ln>
          <a:effectLst>
            <a:outerShdw blurRad="50800" dist="38100" dir="2700000" algn="tl" rotWithShape="0">
              <a:prstClr val="black">
                <a:alpha val="40000"/>
              </a:prstClr>
            </a:outerShdw>
          </a:effectLst>
        </p:spPr>
        <p:txBody>
          <a:bodyPr wrap="none" anchor="ctr"/>
          <a:lstStyle/>
          <a:p>
            <a:pPr algn="ctr">
              <a:lnSpc>
                <a:spcPct val="90000"/>
              </a:lnSpc>
            </a:pPr>
            <a:r>
              <a:rPr lang="en-US" sz="1400" b="0" dirty="0">
                <a:solidFill>
                  <a:srgbClr val="000104"/>
                </a:solidFill>
              </a:rPr>
              <a:t>Inventory Transactions (PIX)</a:t>
            </a:r>
            <a:endParaRPr lang="en-US" sz="1400" dirty="0">
              <a:solidFill>
                <a:srgbClr val="FFE2A7"/>
              </a:solidFill>
            </a:endParaRPr>
          </a:p>
        </p:txBody>
      </p:sp>
      <p:sp>
        <p:nvSpPr>
          <p:cNvPr id="9" name="AutoShape 10"/>
          <p:cNvSpPr>
            <a:spLocks noChangeAspect="1" noChangeArrowheads="1"/>
          </p:cNvSpPr>
          <p:nvPr/>
        </p:nvSpPr>
        <p:spPr bwMode="gray">
          <a:xfrm>
            <a:off x="1495425" y="3067050"/>
            <a:ext cx="1528763" cy="1450975"/>
          </a:xfrm>
          <a:prstGeom prst="can">
            <a:avLst>
              <a:gd name="adj" fmla="val 25000"/>
            </a:avLst>
          </a:prstGeom>
          <a:solidFill>
            <a:schemeClr val="accent1"/>
          </a:solidFill>
          <a:ln w="12700">
            <a:noFill/>
            <a:round/>
            <a:headEnd type="none" w="sm" len="sm"/>
            <a:tailEnd type="none" w="sm" len="sm"/>
          </a:ln>
          <a:effectLst>
            <a:outerShdw blurRad="50800" dist="38100" dir="2700000" algn="tl" rotWithShape="0">
              <a:prstClr val="black">
                <a:alpha val="40000"/>
              </a:prstClr>
            </a:outerShdw>
          </a:effectLst>
        </p:spPr>
        <p:txBody>
          <a:bodyPr wrap="none" anchor="ctr"/>
          <a:lstStyle/>
          <a:p>
            <a:pPr algn="ctr" eaLnBrk="0" hangingPunct="0">
              <a:lnSpc>
                <a:spcPct val="110000"/>
              </a:lnSpc>
              <a:spcBef>
                <a:spcPct val="0"/>
              </a:spcBef>
            </a:pPr>
            <a:r>
              <a:rPr lang="en-US" sz="1600" b="0" dirty="0">
                <a:solidFill>
                  <a:schemeClr val="bg1"/>
                </a:solidFill>
              </a:rPr>
              <a:t>Host / ERP/ </a:t>
            </a:r>
            <a:br>
              <a:rPr lang="en-US" sz="1600" b="0" dirty="0">
                <a:solidFill>
                  <a:schemeClr val="bg1"/>
                </a:solidFill>
              </a:rPr>
            </a:br>
            <a:r>
              <a:rPr lang="en-US" sz="1600" b="0" dirty="0">
                <a:solidFill>
                  <a:schemeClr val="bg1"/>
                </a:solidFill>
              </a:rPr>
              <a:t>OMS</a:t>
            </a:r>
          </a:p>
        </p:txBody>
      </p:sp>
      <p:sp>
        <p:nvSpPr>
          <p:cNvPr id="10" name="AutoShape 11"/>
          <p:cNvSpPr>
            <a:spLocks noChangeArrowheads="1"/>
          </p:cNvSpPr>
          <p:nvPr/>
        </p:nvSpPr>
        <p:spPr bwMode="auto">
          <a:xfrm rot="16413589" flipH="1" flipV="1">
            <a:off x="3444875" y="2284413"/>
            <a:ext cx="1385887" cy="5475288"/>
          </a:xfrm>
          <a:prstGeom prst="curvedLeftArrow">
            <a:avLst>
              <a:gd name="adj1" fmla="val 42599"/>
              <a:gd name="adj2" fmla="val 121613"/>
              <a:gd name="adj3" fmla="val 33333"/>
            </a:avLst>
          </a:prstGeom>
          <a:gradFill rotWithShape="1">
            <a:gsLst>
              <a:gs pos="0">
                <a:schemeClr val="accent1"/>
              </a:gs>
              <a:gs pos="100000">
                <a:schemeClr val="hlink"/>
              </a:gs>
            </a:gsLst>
            <a:lin ang="5400000" scaled="1"/>
          </a:gradFill>
          <a:ln w="12700">
            <a:noFill/>
            <a:miter lim="800000"/>
            <a:headEnd/>
            <a:tailEnd/>
          </a:ln>
          <a:effectLst>
            <a:outerShdw blurRad="50800" dist="38100" dir="2700000" algn="tl" rotWithShape="0">
              <a:prstClr val="black">
                <a:alpha val="40000"/>
              </a:prstClr>
            </a:outerShdw>
          </a:effectLst>
        </p:spPr>
        <p:txBody>
          <a:bodyPr wrap="none" anchor="ctr"/>
          <a:lstStyle/>
          <a:p>
            <a:endParaRPr lang="en-US"/>
          </a:p>
        </p:txBody>
      </p:sp>
      <p:sp>
        <p:nvSpPr>
          <p:cNvPr id="11" name="AutoShape 8"/>
          <p:cNvSpPr>
            <a:spLocks noChangeAspect="1" noChangeArrowheads="1"/>
          </p:cNvSpPr>
          <p:nvPr/>
        </p:nvSpPr>
        <p:spPr bwMode="gray">
          <a:xfrm>
            <a:off x="5795963" y="3067050"/>
            <a:ext cx="1530350" cy="1450975"/>
          </a:xfrm>
          <a:prstGeom prst="can">
            <a:avLst>
              <a:gd name="adj" fmla="val 25000"/>
            </a:avLst>
          </a:prstGeom>
          <a:solidFill>
            <a:schemeClr val="accent1"/>
          </a:solidFill>
          <a:ln w="12700">
            <a:noFill/>
            <a:round/>
            <a:headEnd type="none" w="sm" len="sm"/>
            <a:tailEnd type="none" w="sm" len="sm"/>
          </a:ln>
          <a:effectLst>
            <a:outerShdw blurRad="50800" dist="38100" dir="2700000" algn="tl" rotWithShape="0">
              <a:prstClr val="black">
                <a:alpha val="40000"/>
              </a:prstClr>
            </a:outerShdw>
          </a:effectLst>
        </p:spPr>
        <p:txBody>
          <a:bodyPr wrap="none" anchor="ctr"/>
          <a:lstStyle/>
          <a:p>
            <a:pPr algn="ctr" eaLnBrk="0" hangingPunct="0">
              <a:spcBef>
                <a:spcPct val="0"/>
              </a:spcBef>
            </a:pPr>
            <a:r>
              <a:rPr lang="en-US" sz="1600" b="0" dirty="0">
                <a:solidFill>
                  <a:schemeClr val="bg1"/>
                </a:solidFill>
              </a:rPr>
              <a:t>Warehouse</a:t>
            </a:r>
            <a:br>
              <a:rPr lang="en-US" sz="1600" b="0" dirty="0">
                <a:solidFill>
                  <a:schemeClr val="bg1"/>
                </a:solidFill>
              </a:rPr>
            </a:br>
            <a:r>
              <a:rPr lang="en-US" sz="1600" b="0" dirty="0">
                <a:solidFill>
                  <a:schemeClr val="bg1"/>
                </a:solidFill>
              </a:rPr>
              <a:t>Management</a:t>
            </a:r>
          </a:p>
        </p:txBody>
      </p:sp>
      <p:sp>
        <p:nvSpPr>
          <p:cNvPr id="12" name="AutoShape 9"/>
          <p:cNvSpPr>
            <a:spLocks noChangeArrowheads="1"/>
          </p:cNvSpPr>
          <p:nvPr/>
        </p:nvSpPr>
        <p:spPr bwMode="auto">
          <a:xfrm rot="16200000">
            <a:off x="3987801" y="-298450"/>
            <a:ext cx="1503362" cy="5475287"/>
          </a:xfrm>
          <a:prstGeom prst="curvedLeftArrow">
            <a:avLst>
              <a:gd name="adj1" fmla="val 39270"/>
              <a:gd name="adj2" fmla="val 112110"/>
              <a:gd name="adj3" fmla="val 33333"/>
            </a:avLst>
          </a:prstGeom>
          <a:gradFill rotWithShape="1">
            <a:gsLst>
              <a:gs pos="0">
                <a:schemeClr val="accent1"/>
              </a:gs>
              <a:gs pos="100000">
                <a:schemeClr val="hlink"/>
              </a:gs>
            </a:gsLst>
            <a:lin ang="5400000" scaled="1"/>
          </a:gradFill>
          <a:ln w="12700">
            <a:noFill/>
            <a:miter lim="800000"/>
            <a:headEnd/>
            <a:tailEnd/>
          </a:ln>
          <a:effectLst>
            <a:outerShdw blurRad="50800" dist="38100" algn="l" rotWithShape="0">
              <a:prstClr val="black">
                <a:alpha val="40000"/>
              </a:prstClr>
            </a:outerShdw>
          </a:effectLst>
        </p:spPr>
        <p:txBody>
          <a:bodyPr wrap="none" anchor="ctr"/>
          <a:lstStyle/>
          <a:p>
            <a:endParaRPr lang="en-US"/>
          </a:p>
        </p:txBody>
      </p:sp>
    </p:spTree>
    <p:extLst>
      <p:ext uri="{BB962C8B-B14F-4D97-AF65-F5344CB8AC3E}">
        <p14:creationId xmlns:p14="http://schemas.microsoft.com/office/powerpoint/2010/main" val="73949887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Ship Wave</a:t>
            </a:r>
          </a:p>
        </p:txBody>
      </p:sp>
      <p:sp>
        <p:nvSpPr>
          <p:cNvPr id="44088" name="Rectangle 56"/>
          <p:cNvSpPr>
            <a:spLocks noChangeArrowheads="1"/>
          </p:cNvSpPr>
          <p:nvPr/>
        </p:nvSpPr>
        <p:spPr bwMode="black">
          <a:xfrm>
            <a:off x="488731" y="1315039"/>
            <a:ext cx="7501157" cy="3634554"/>
          </a:xfrm>
          <a:prstGeom prst="rect">
            <a:avLst/>
          </a:prstGeom>
          <a:noFill/>
          <a:ln w="9525">
            <a:noFill/>
            <a:miter lim="800000"/>
            <a:headEnd/>
            <a:tailEnd/>
          </a:ln>
          <a:effectLst/>
        </p:spPr>
        <p:txBody>
          <a:bodyPr/>
          <a:lstStyle/>
          <a:p>
            <a:pPr marL="342900" indent="-342900" algn="l">
              <a:lnSpc>
                <a:spcPct val="90000"/>
              </a:lnSpc>
              <a:spcBef>
                <a:spcPct val="20000"/>
              </a:spcBef>
            </a:pPr>
            <a:r>
              <a:rPr lang="en-US" sz="2800" dirty="0">
                <a:latin typeface="+mn-lt"/>
              </a:rPr>
              <a:t>Picking Wave – Additional Details</a:t>
            </a:r>
          </a:p>
          <a:p>
            <a:pPr marL="285750" indent="-285750" algn="l">
              <a:lnSpc>
                <a:spcPct val="90000"/>
              </a:lnSpc>
              <a:spcBef>
                <a:spcPct val="20000"/>
              </a:spcBef>
              <a:buFontTx/>
              <a:buChar char="–"/>
            </a:pPr>
            <a:r>
              <a:rPr lang="en-US" dirty="0">
                <a:latin typeface="+mn-lt"/>
              </a:rPr>
              <a:t>Processed on any order in </a:t>
            </a:r>
            <a:r>
              <a:rPr lang="en-US" i="1" dirty="0">
                <a:latin typeface="+mn-lt"/>
              </a:rPr>
              <a:t>Released</a:t>
            </a:r>
            <a:r>
              <a:rPr lang="en-US" dirty="0">
                <a:latin typeface="+mn-lt"/>
              </a:rPr>
              <a:t> status</a:t>
            </a:r>
          </a:p>
          <a:p>
            <a:pPr marL="285750" indent="-285750" algn="l">
              <a:lnSpc>
                <a:spcPct val="90000"/>
              </a:lnSpc>
              <a:spcBef>
                <a:spcPct val="20000"/>
              </a:spcBef>
              <a:buFontTx/>
              <a:buChar char="–"/>
            </a:pPr>
            <a:r>
              <a:rPr lang="en-US" dirty="0">
                <a:latin typeface="+mn-lt"/>
              </a:rPr>
              <a:t>Allocates inventory to meet order needs</a:t>
            </a:r>
          </a:p>
          <a:p>
            <a:pPr marL="285750" indent="-285750" algn="l">
              <a:lnSpc>
                <a:spcPct val="90000"/>
              </a:lnSpc>
              <a:spcBef>
                <a:spcPct val="20000"/>
              </a:spcBef>
              <a:buFontTx/>
              <a:buChar char="–"/>
            </a:pPr>
            <a:r>
              <a:rPr lang="en-US" dirty="0">
                <a:latin typeface="+mn-lt"/>
              </a:rPr>
              <a:t>Performs cubing</a:t>
            </a:r>
          </a:p>
          <a:p>
            <a:pPr marL="285750" indent="-285750" algn="l">
              <a:lnSpc>
                <a:spcPct val="90000"/>
              </a:lnSpc>
              <a:spcBef>
                <a:spcPct val="20000"/>
              </a:spcBef>
              <a:buFontTx/>
              <a:buChar char="–"/>
            </a:pPr>
            <a:r>
              <a:rPr lang="en-US" dirty="0">
                <a:latin typeface="+mn-lt"/>
              </a:rPr>
              <a:t>Sets up replenishment of active locations</a:t>
            </a:r>
          </a:p>
          <a:p>
            <a:pPr marL="285750" indent="-285750" algn="l">
              <a:lnSpc>
                <a:spcPct val="90000"/>
              </a:lnSpc>
              <a:spcBef>
                <a:spcPct val="20000"/>
              </a:spcBef>
              <a:buFontTx/>
              <a:buChar char="–"/>
            </a:pPr>
            <a:r>
              <a:rPr lang="en-US" dirty="0">
                <a:latin typeface="+mn-lt"/>
              </a:rPr>
              <a:t>Prints orders, labels, and wave summary reports</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dirty="0"/>
              <a:t>Three Steps to the Picking Wave:</a:t>
            </a:r>
          </a:p>
        </p:txBody>
      </p:sp>
      <p:sp>
        <p:nvSpPr>
          <p:cNvPr id="84995" name="Rectangle 3"/>
          <p:cNvSpPr>
            <a:spLocks noGrp="1" noChangeArrowheads="1"/>
          </p:cNvSpPr>
          <p:nvPr>
            <p:ph type="body" idx="1"/>
          </p:nvPr>
        </p:nvSpPr>
        <p:spPr>
          <a:xfrm>
            <a:off x="457200" y="1560513"/>
            <a:ext cx="8261131" cy="3041650"/>
          </a:xfrm>
        </p:spPr>
        <p:txBody>
          <a:bodyPr/>
          <a:lstStyle/>
          <a:p>
            <a:pPr marL="533400" indent="-533400">
              <a:buFontTx/>
              <a:buAutoNum type="arabicPeriod"/>
            </a:pPr>
            <a:r>
              <a:rPr lang="en-US" altLang="en-US" sz="2800" dirty="0"/>
              <a:t>Select Orders</a:t>
            </a:r>
            <a:br>
              <a:rPr lang="en-US" altLang="en-US" sz="2800" dirty="0"/>
            </a:br>
            <a:endParaRPr lang="en-US" altLang="en-US" sz="2800" dirty="0"/>
          </a:p>
          <a:p>
            <a:pPr marL="533400" indent="-533400">
              <a:buFontTx/>
              <a:buAutoNum type="arabicPeriod"/>
            </a:pPr>
            <a:r>
              <a:rPr lang="en-US" altLang="en-US" sz="2800" dirty="0"/>
              <a:t>Allocate Inventory (Hard Allocation)</a:t>
            </a:r>
            <a:br>
              <a:rPr lang="en-US" altLang="en-US" sz="2800" dirty="0"/>
            </a:br>
            <a:endParaRPr lang="en-US" altLang="en-US" sz="2800" dirty="0"/>
          </a:p>
          <a:p>
            <a:pPr marL="533400" indent="-533400">
              <a:buFontTx/>
              <a:buAutoNum type="arabicPeriod"/>
            </a:pPr>
            <a:r>
              <a:rPr lang="en-US" altLang="en-US" sz="2800" dirty="0"/>
              <a:t>Print Orders or </a:t>
            </a:r>
            <a:r>
              <a:rPr lang="en-US" altLang="en-US" sz="2800" dirty="0" err="1"/>
              <a:t>oLPN</a:t>
            </a:r>
            <a:r>
              <a:rPr lang="en-US" altLang="en-US" sz="2800" dirty="0"/>
              <a:t> Labels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9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9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36" name="Rectangle 24"/>
          <p:cNvSpPr>
            <a:spLocks noChangeArrowheads="1"/>
          </p:cNvSpPr>
          <p:nvPr/>
        </p:nvSpPr>
        <p:spPr bwMode="auto">
          <a:xfrm>
            <a:off x="0" y="990600"/>
            <a:ext cx="9144000" cy="5867400"/>
          </a:xfrm>
          <a:prstGeom prst="rect">
            <a:avLst/>
          </a:prstGeom>
          <a:noFill/>
          <a:ln w="9525">
            <a:noFill/>
            <a:miter lim="800000"/>
            <a:headEnd/>
            <a:tailEnd/>
          </a:ln>
          <a:effectLst/>
        </p:spPr>
        <p:txBody>
          <a:bodyPr wrap="none" anchor="ctr"/>
          <a:lstStyle/>
          <a:p>
            <a:endParaRPr lang="en-US" dirty="0"/>
          </a:p>
        </p:txBody>
      </p:sp>
      <p:sp>
        <p:nvSpPr>
          <p:cNvPr id="13314" name="Rectangle 2"/>
          <p:cNvSpPr>
            <a:spLocks noGrp="1" noChangeArrowheads="1"/>
          </p:cNvSpPr>
          <p:nvPr>
            <p:ph type="title"/>
          </p:nvPr>
        </p:nvSpPr>
        <p:spPr/>
        <p:txBody>
          <a:bodyPr/>
          <a:lstStyle/>
          <a:p>
            <a:r>
              <a:rPr lang="en-US" dirty="0"/>
              <a:t>Three Steps to the Picking Wave</a:t>
            </a:r>
          </a:p>
        </p:txBody>
      </p:sp>
      <p:sp>
        <p:nvSpPr>
          <p:cNvPr id="13315" name="Rectangle 3"/>
          <p:cNvSpPr>
            <a:spLocks noGrp="1" noChangeArrowheads="1"/>
          </p:cNvSpPr>
          <p:nvPr>
            <p:ph type="body" idx="1"/>
          </p:nvPr>
        </p:nvSpPr>
        <p:spPr>
          <a:xfrm>
            <a:off x="472966" y="1056290"/>
            <a:ext cx="7985234" cy="2975960"/>
          </a:xfrm>
        </p:spPr>
        <p:txBody>
          <a:bodyPr/>
          <a:lstStyle/>
          <a:p>
            <a:pPr>
              <a:buNone/>
            </a:pPr>
            <a:r>
              <a:rPr lang="en-US" sz="2800" dirty="0"/>
              <a:t>Step 1 – Orders</a:t>
            </a:r>
          </a:p>
          <a:p>
            <a:r>
              <a:rPr lang="en-US" sz="2400" dirty="0"/>
              <a:t>Run Wave</a:t>
            </a:r>
          </a:p>
          <a:p>
            <a:pPr lvl="1"/>
            <a:r>
              <a:rPr lang="en-US" sz="2000" b="1" dirty="0"/>
              <a:t>Rule Parameters </a:t>
            </a:r>
          </a:p>
          <a:p>
            <a:pPr lvl="2"/>
            <a:r>
              <a:rPr lang="en-US" sz="1800" dirty="0"/>
              <a:t>Name, priority, and capacities of a wave</a:t>
            </a:r>
            <a:endParaRPr lang="en-US" sz="1800" b="1" dirty="0"/>
          </a:p>
          <a:p>
            <a:pPr lvl="1"/>
            <a:r>
              <a:rPr lang="en-US" sz="2000" b="1" dirty="0"/>
              <a:t>Rule Definition </a:t>
            </a:r>
          </a:p>
          <a:p>
            <a:pPr lvl="2"/>
            <a:r>
              <a:rPr lang="en-US" sz="1800" dirty="0"/>
              <a:t>Boolean logic to determine which orders to include</a:t>
            </a:r>
          </a:p>
        </p:txBody>
      </p:sp>
      <p:sp>
        <p:nvSpPr>
          <p:cNvPr id="13316" name="Oval 4"/>
          <p:cNvSpPr>
            <a:spLocks noChangeArrowheads="1"/>
          </p:cNvSpPr>
          <p:nvPr/>
        </p:nvSpPr>
        <p:spPr bwMode="auto">
          <a:xfrm>
            <a:off x="762000" y="3938185"/>
            <a:ext cx="7645400" cy="2046288"/>
          </a:xfrm>
          <a:prstGeom prst="ellipse">
            <a:avLst/>
          </a:prstGeom>
          <a:solidFill>
            <a:schemeClr val="folHlink"/>
          </a:solidFill>
          <a:ln w="38100">
            <a:solidFill>
              <a:schemeClr val="tx1"/>
            </a:solidFill>
            <a:round/>
            <a:headEnd/>
            <a:tailEnd/>
          </a:ln>
          <a:effectLst/>
        </p:spPr>
        <p:txBody>
          <a:bodyPr wrap="none" anchor="ctr"/>
          <a:lstStyle/>
          <a:p>
            <a:endParaRPr lang="en-US" dirty="0"/>
          </a:p>
        </p:txBody>
      </p:sp>
      <p:sp>
        <p:nvSpPr>
          <p:cNvPr id="13317" name="Text Box 5"/>
          <p:cNvSpPr txBox="1">
            <a:spLocks noChangeArrowheads="1"/>
          </p:cNvSpPr>
          <p:nvPr/>
        </p:nvSpPr>
        <p:spPr bwMode="auto">
          <a:xfrm>
            <a:off x="3398838" y="3938185"/>
            <a:ext cx="2439987" cy="584775"/>
          </a:xfrm>
          <a:prstGeom prst="rect">
            <a:avLst/>
          </a:prstGeom>
          <a:noFill/>
          <a:ln w="9525">
            <a:noFill/>
            <a:miter lim="800000"/>
            <a:headEnd/>
            <a:tailEnd/>
          </a:ln>
          <a:effectLst/>
        </p:spPr>
        <p:txBody>
          <a:bodyPr>
            <a:spAutoFit/>
          </a:bodyPr>
          <a:lstStyle/>
          <a:p>
            <a:pPr algn="ctr">
              <a:spcBef>
                <a:spcPct val="50000"/>
              </a:spcBef>
            </a:pPr>
            <a:r>
              <a:rPr lang="en-US" sz="1600" b="1" dirty="0">
                <a:solidFill>
                  <a:schemeClr val="bg1"/>
                </a:solidFill>
                <a:latin typeface="Helvetica 55 Roman"/>
              </a:rPr>
              <a:t>Orders in Released Status </a:t>
            </a:r>
          </a:p>
        </p:txBody>
      </p:sp>
      <p:sp>
        <p:nvSpPr>
          <p:cNvPr id="13319" name="Oval 7"/>
          <p:cNvSpPr>
            <a:spLocks noChangeArrowheads="1"/>
          </p:cNvSpPr>
          <p:nvPr/>
        </p:nvSpPr>
        <p:spPr bwMode="auto">
          <a:xfrm>
            <a:off x="960438" y="4449360"/>
            <a:ext cx="4283075" cy="1136650"/>
          </a:xfrm>
          <a:prstGeom prst="ellipse">
            <a:avLst/>
          </a:prstGeom>
          <a:solidFill>
            <a:srgbClr val="FFFFCC"/>
          </a:solidFill>
          <a:ln w="38100">
            <a:solidFill>
              <a:schemeClr val="tx1"/>
            </a:solidFill>
            <a:round/>
            <a:headEnd/>
            <a:tailEnd/>
          </a:ln>
          <a:effectLst/>
        </p:spPr>
        <p:txBody>
          <a:bodyPr wrap="none" anchor="ctr"/>
          <a:lstStyle/>
          <a:p>
            <a:endParaRPr lang="en-US" dirty="0"/>
          </a:p>
        </p:txBody>
      </p:sp>
      <p:sp>
        <p:nvSpPr>
          <p:cNvPr id="13320" name="Text Box 8"/>
          <p:cNvSpPr txBox="1">
            <a:spLocks noChangeArrowheads="1"/>
          </p:cNvSpPr>
          <p:nvPr/>
        </p:nvSpPr>
        <p:spPr bwMode="auto">
          <a:xfrm>
            <a:off x="1348425" y="4733523"/>
            <a:ext cx="3097213" cy="581025"/>
          </a:xfrm>
          <a:prstGeom prst="rect">
            <a:avLst/>
          </a:prstGeom>
          <a:noFill/>
          <a:ln w="9525">
            <a:noFill/>
            <a:miter lim="800000"/>
            <a:headEnd/>
            <a:tailEnd/>
          </a:ln>
          <a:effectLst/>
        </p:spPr>
        <p:txBody>
          <a:bodyPr>
            <a:spAutoFit/>
          </a:bodyPr>
          <a:lstStyle/>
          <a:p>
            <a:pPr algn="ctr">
              <a:spcBef>
                <a:spcPct val="50000"/>
              </a:spcBef>
            </a:pPr>
            <a:r>
              <a:rPr lang="en-US" sz="1600" b="1" dirty="0">
                <a:solidFill>
                  <a:srgbClr val="000000"/>
                </a:solidFill>
                <a:latin typeface="Helvetica 55 Roman"/>
              </a:rPr>
              <a:t>Orders for customer number equal to 1001.</a:t>
            </a:r>
          </a:p>
        </p:txBody>
      </p:sp>
      <p:sp>
        <p:nvSpPr>
          <p:cNvPr id="13322" name="Oval 10"/>
          <p:cNvSpPr>
            <a:spLocks noChangeArrowheads="1"/>
          </p:cNvSpPr>
          <p:nvPr/>
        </p:nvSpPr>
        <p:spPr bwMode="auto">
          <a:xfrm>
            <a:off x="4057650" y="4449360"/>
            <a:ext cx="4151313" cy="1136650"/>
          </a:xfrm>
          <a:prstGeom prst="ellipse">
            <a:avLst/>
          </a:prstGeom>
          <a:solidFill>
            <a:schemeClr val="accent1">
              <a:lumMod val="20000"/>
              <a:lumOff val="80000"/>
              <a:alpha val="78000"/>
            </a:schemeClr>
          </a:solidFill>
          <a:ln w="38100">
            <a:solidFill>
              <a:schemeClr val="tx1"/>
            </a:solidFill>
            <a:round/>
            <a:headEnd/>
            <a:tailEnd/>
          </a:ln>
          <a:effectLst/>
        </p:spPr>
        <p:txBody>
          <a:bodyPr wrap="none" anchor="ctr"/>
          <a:lstStyle/>
          <a:p>
            <a:endParaRPr lang="en-US" dirty="0"/>
          </a:p>
        </p:txBody>
      </p:sp>
      <p:sp>
        <p:nvSpPr>
          <p:cNvPr id="13323" name="Text Box 11"/>
          <p:cNvSpPr txBox="1">
            <a:spLocks noChangeArrowheads="1"/>
          </p:cNvSpPr>
          <p:nvPr/>
        </p:nvSpPr>
        <p:spPr bwMode="auto">
          <a:xfrm>
            <a:off x="4716463" y="4790673"/>
            <a:ext cx="3163887" cy="611187"/>
          </a:xfrm>
          <a:prstGeom prst="rect">
            <a:avLst/>
          </a:prstGeom>
          <a:noFill/>
          <a:ln w="9525">
            <a:noFill/>
            <a:miter lim="800000"/>
            <a:headEnd/>
            <a:tailEnd/>
          </a:ln>
          <a:effectLst/>
        </p:spPr>
        <p:txBody>
          <a:bodyPr>
            <a:spAutoFit/>
          </a:bodyPr>
          <a:lstStyle/>
          <a:p>
            <a:pPr algn="ctr">
              <a:spcBef>
                <a:spcPct val="50000"/>
              </a:spcBef>
            </a:pPr>
            <a:r>
              <a:rPr lang="en-US" sz="1600" b="1" dirty="0">
                <a:solidFill>
                  <a:srgbClr val="000000"/>
                </a:solidFill>
                <a:latin typeface="Helvetica 55 Roman"/>
              </a:rPr>
              <a:t>Orders with a cancel date &lt; 3 weeks from today</a:t>
            </a:r>
            <a:r>
              <a:rPr lang="en-US" sz="1800" dirty="0">
                <a:solidFill>
                  <a:srgbClr val="000000"/>
                </a:solidFill>
                <a:latin typeface="Helvetica 55 Roman"/>
              </a:rPr>
              <a:t>.</a:t>
            </a:r>
          </a:p>
        </p:txBody>
      </p:sp>
      <p:sp>
        <p:nvSpPr>
          <p:cNvPr id="13330" name="Line 18"/>
          <p:cNvSpPr>
            <a:spLocks noChangeShapeType="1"/>
          </p:cNvSpPr>
          <p:nvPr/>
        </p:nvSpPr>
        <p:spPr bwMode="auto">
          <a:xfrm flipH="1">
            <a:off x="4914900" y="4108048"/>
            <a:ext cx="1185863" cy="682625"/>
          </a:xfrm>
          <a:prstGeom prst="line">
            <a:avLst/>
          </a:prstGeom>
          <a:noFill/>
          <a:ln w="76200">
            <a:solidFill>
              <a:srgbClr val="000000"/>
            </a:solidFill>
            <a:round/>
            <a:headEnd/>
            <a:tailEnd type="triangle" w="med" len="med"/>
          </a:ln>
          <a:effectLst/>
        </p:spPr>
        <p:txBody>
          <a:bodyPr/>
          <a:lstStyle/>
          <a:p>
            <a:endParaRPr lang="en-US" dirty="0"/>
          </a:p>
        </p:txBody>
      </p:sp>
      <p:sp>
        <p:nvSpPr>
          <p:cNvPr id="13337" name="Oval 25"/>
          <p:cNvSpPr>
            <a:spLocks noChangeArrowheads="1"/>
          </p:cNvSpPr>
          <p:nvPr/>
        </p:nvSpPr>
        <p:spPr bwMode="auto">
          <a:xfrm>
            <a:off x="927100" y="4449360"/>
            <a:ext cx="4351338" cy="1136650"/>
          </a:xfrm>
          <a:prstGeom prst="ellipse">
            <a:avLst/>
          </a:prstGeom>
          <a:noFill/>
          <a:ln w="25400">
            <a:solidFill>
              <a:srgbClr val="000000"/>
            </a:solidFill>
            <a:round/>
            <a:headEnd/>
            <a:tailEnd/>
          </a:ln>
          <a:effectLst/>
        </p:spPr>
        <p:txBody>
          <a:bodyPr wrap="none" anchor="ctr"/>
          <a:lstStyle/>
          <a:p>
            <a:endParaRPr lang="en-US" dirty="0"/>
          </a:p>
        </p:txBody>
      </p:sp>
      <p:sp>
        <p:nvSpPr>
          <p:cNvPr id="13338" name="Oval 26"/>
          <p:cNvSpPr>
            <a:spLocks noChangeArrowheads="1"/>
          </p:cNvSpPr>
          <p:nvPr/>
        </p:nvSpPr>
        <p:spPr bwMode="auto">
          <a:xfrm>
            <a:off x="4064000" y="4449360"/>
            <a:ext cx="4154488" cy="1143000"/>
          </a:xfrm>
          <a:prstGeom prst="ellipse">
            <a:avLst/>
          </a:prstGeom>
          <a:noFill/>
          <a:ln w="25400">
            <a:solidFill>
              <a:srgbClr val="000000"/>
            </a:solidFill>
            <a:round/>
            <a:headEnd/>
            <a:tailEnd/>
          </a:ln>
          <a:effectLst/>
        </p:spPr>
        <p:txBody>
          <a:bodyPr wrap="none" anchor="ctr"/>
          <a:lstStyle/>
          <a:p>
            <a:endParaRPr lang="en-US" dirty="0"/>
          </a:p>
        </p:txBody>
      </p:sp>
      <p:sp>
        <p:nvSpPr>
          <p:cNvPr id="13339" name="Oval 27"/>
          <p:cNvSpPr>
            <a:spLocks noChangeArrowheads="1"/>
          </p:cNvSpPr>
          <p:nvPr/>
        </p:nvSpPr>
        <p:spPr bwMode="auto">
          <a:xfrm>
            <a:off x="765175" y="3935010"/>
            <a:ext cx="7646988" cy="2051050"/>
          </a:xfrm>
          <a:prstGeom prst="ellipse">
            <a:avLst/>
          </a:prstGeom>
          <a:noFill/>
          <a:ln w="25400">
            <a:solidFill>
              <a:srgbClr val="000000"/>
            </a:solidFill>
            <a:round/>
            <a:headEnd/>
            <a:tailEnd/>
          </a:ln>
          <a:effectLst/>
        </p:spPr>
        <p:txBody>
          <a:bodyPr wrap="none" anchor="ctr"/>
          <a:lstStyle/>
          <a:p>
            <a:endParaRPr lang="en-US" dirty="0"/>
          </a:p>
        </p:txBody>
      </p:sp>
      <p:sp>
        <p:nvSpPr>
          <p:cNvPr id="13332" name="Text Box 20"/>
          <p:cNvSpPr txBox="1">
            <a:spLocks noChangeArrowheads="1"/>
          </p:cNvSpPr>
          <p:nvPr/>
        </p:nvSpPr>
        <p:spPr bwMode="auto">
          <a:xfrm>
            <a:off x="5969000" y="3482573"/>
            <a:ext cx="2438400" cy="893762"/>
          </a:xfrm>
          <a:prstGeom prst="rect">
            <a:avLst/>
          </a:prstGeom>
          <a:solidFill>
            <a:schemeClr val="accent1">
              <a:lumMod val="20000"/>
              <a:lumOff val="80000"/>
            </a:schemeClr>
          </a:solidFill>
          <a:ln w="38100">
            <a:solidFill>
              <a:srgbClr val="000000"/>
            </a:solidFill>
            <a:miter lim="800000"/>
            <a:headEnd/>
            <a:tailEnd/>
          </a:ln>
          <a:effectLst/>
        </p:spPr>
        <p:txBody>
          <a:bodyPr>
            <a:spAutoFit/>
          </a:bodyPr>
          <a:lstStyle/>
          <a:p>
            <a:pPr algn="ctr">
              <a:spcBef>
                <a:spcPct val="50000"/>
              </a:spcBef>
            </a:pPr>
            <a:r>
              <a:rPr lang="en-US" sz="1600" b="1" dirty="0">
                <a:latin typeface="Helvetica 55 Roman"/>
              </a:rPr>
              <a:t>Orders for Cust. 1001 with cancel date &lt; 3 weeks from today</a:t>
            </a:r>
            <a:r>
              <a:rPr lang="en-US" sz="1800" b="1" dirty="0">
                <a:latin typeface="Helvetica 55 Roman"/>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3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3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23"/>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331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33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3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330"/>
                                        </p:tgtEl>
                                        <p:attrNameLst>
                                          <p:attrName>style.visibility</p:attrName>
                                        </p:attrNameLst>
                                      </p:cBhvr>
                                      <p:to>
                                        <p:strVal val="visible"/>
                                      </p:to>
                                    </p:set>
                                  </p:childTnLst>
                                </p:cTn>
                              </p:par>
                              <p:par>
                                <p:cTn id="29" presetID="1" presetClass="entr" presetSubtype="0" fill="hold" grpId="2" nodeType="withEffect">
                                  <p:stCondLst>
                                    <p:cond delay="0"/>
                                  </p:stCondLst>
                                  <p:childTnLst>
                                    <p:set>
                                      <p:cBhvr>
                                        <p:cTn id="30" dur="1" fill="hold">
                                          <p:stCondLst>
                                            <p:cond delay="0"/>
                                          </p:stCondLst>
                                        </p:cTn>
                                        <p:tgtEl>
                                          <p:spTgt spid="13319"/>
                                        </p:tgtEl>
                                        <p:attrNameLst>
                                          <p:attrName>style.visibility</p:attrName>
                                        </p:attrNameLst>
                                      </p:cBhvr>
                                      <p:to>
                                        <p:strVal val="visible"/>
                                      </p:to>
                                    </p:set>
                                  </p:childTnLst>
                                </p:cTn>
                              </p:par>
                              <p:par>
                                <p:cTn id="31" presetID="1" presetClass="entr" presetSubtype="0" fill="hold" grpId="2" nodeType="withEffect">
                                  <p:stCondLst>
                                    <p:cond delay="0"/>
                                  </p:stCondLst>
                                  <p:childTnLst>
                                    <p:set>
                                      <p:cBhvr>
                                        <p:cTn id="32" dur="1" fill="hold">
                                          <p:stCondLst>
                                            <p:cond delay="0"/>
                                          </p:stCondLst>
                                        </p:cTn>
                                        <p:tgtEl>
                                          <p:spTgt spid="133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animBg="1"/>
      <p:bldP spid="13319" grpId="1" animBg="1"/>
      <p:bldP spid="13319" grpId="2" animBg="1"/>
      <p:bldP spid="13320" grpId="0"/>
      <p:bldP spid="13320" grpId="1"/>
      <p:bldP spid="13320" grpId="2"/>
      <p:bldP spid="13322" grpId="0" animBg="1"/>
      <p:bldP spid="13323" grpId="0"/>
      <p:bldP spid="13330" grpId="0" animBg="1"/>
      <p:bldP spid="13337" grpId="0" animBg="1"/>
      <p:bldP spid="13338" grpId="0" animBg="1"/>
      <p:bldP spid="133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3200" dirty="0"/>
              <a:t>WM Module Overview</a:t>
            </a:r>
          </a:p>
        </p:txBody>
      </p:sp>
      <p:sp>
        <p:nvSpPr>
          <p:cNvPr id="9220" name="Rectangle 4"/>
          <p:cNvSpPr>
            <a:spLocks noChangeArrowheads="1"/>
          </p:cNvSpPr>
          <p:nvPr/>
        </p:nvSpPr>
        <p:spPr bwMode="auto">
          <a:xfrm>
            <a:off x="434975" y="1371600"/>
            <a:ext cx="8334375" cy="1887538"/>
          </a:xfrm>
          <a:prstGeom prst="rect">
            <a:avLst/>
          </a:prstGeom>
          <a:noFill/>
          <a:ln w="12700">
            <a:solidFill>
              <a:srgbClr val="C0C0C0"/>
            </a:solidFill>
            <a:miter lim="800000"/>
            <a:headEnd type="none" w="sm" len="sm"/>
            <a:tailEnd type="none" w="sm" len="sm"/>
          </a:ln>
        </p:spPr>
        <p:txBody>
          <a:bodyPr wrap="none" lIns="0" tIns="0" rIns="0" bIns="0" anchor="ctr"/>
          <a:lstStyle/>
          <a:p>
            <a:endParaRPr lang="en-US" dirty="0">
              <a:solidFill>
                <a:schemeClr val="tx2"/>
              </a:solidFill>
            </a:endParaRPr>
          </a:p>
        </p:txBody>
      </p:sp>
      <p:sp>
        <p:nvSpPr>
          <p:cNvPr id="9221" name="Freeform 5"/>
          <p:cNvSpPr>
            <a:spLocks noChangeAspect="1"/>
          </p:cNvSpPr>
          <p:nvPr/>
        </p:nvSpPr>
        <p:spPr bwMode="auto">
          <a:xfrm>
            <a:off x="4076700" y="1782763"/>
            <a:ext cx="1312863" cy="1157288"/>
          </a:xfrm>
          <a:custGeom>
            <a:avLst/>
            <a:gdLst>
              <a:gd name="T0" fmla="*/ 0 w 653"/>
              <a:gd name="T1" fmla="*/ 117 h 621"/>
              <a:gd name="T2" fmla="*/ 285 w 653"/>
              <a:gd name="T3" fmla="*/ 117 h 621"/>
              <a:gd name="T4" fmla="*/ 380 w 653"/>
              <a:gd name="T5" fmla="*/ 47 h 621"/>
              <a:gd name="T6" fmla="*/ 326 w 653"/>
              <a:gd name="T7" fmla="*/ 0 h 621"/>
              <a:gd name="T8" fmla="*/ 516 w 653"/>
              <a:gd name="T9" fmla="*/ 0 h 621"/>
              <a:gd name="T10" fmla="*/ 516 w 653"/>
              <a:gd name="T11" fmla="*/ 163 h 621"/>
              <a:gd name="T12" fmla="*/ 462 w 653"/>
              <a:gd name="T13" fmla="*/ 117 h 621"/>
              <a:gd name="T14" fmla="*/ 380 w 653"/>
              <a:gd name="T15" fmla="*/ 175 h 621"/>
              <a:gd name="T16" fmla="*/ 380 w 653"/>
              <a:gd name="T17" fmla="*/ 268 h 621"/>
              <a:gd name="T18" fmla="*/ 516 w 653"/>
              <a:gd name="T19" fmla="*/ 268 h 621"/>
              <a:gd name="T20" fmla="*/ 516 w 653"/>
              <a:gd name="T21" fmla="*/ 198 h 621"/>
              <a:gd name="T22" fmla="*/ 652 w 653"/>
              <a:gd name="T23" fmla="*/ 316 h 621"/>
              <a:gd name="T24" fmla="*/ 516 w 653"/>
              <a:gd name="T25" fmla="*/ 433 h 621"/>
              <a:gd name="T26" fmla="*/ 516 w 653"/>
              <a:gd name="T27" fmla="*/ 362 h 621"/>
              <a:gd name="T28" fmla="*/ 380 w 653"/>
              <a:gd name="T29" fmla="*/ 362 h 621"/>
              <a:gd name="T30" fmla="*/ 380 w 653"/>
              <a:gd name="T31" fmla="*/ 444 h 621"/>
              <a:gd name="T32" fmla="*/ 462 w 653"/>
              <a:gd name="T33" fmla="*/ 514 h 621"/>
              <a:gd name="T34" fmla="*/ 516 w 653"/>
              <a:gd name="T35" fmla="*/ 468 h 621"/>
              <a:gd name="T36" fmla="*/ 516 w 653"/>
              <a:gd name="T37" fmla="*/ 620 h 621"/>
              <a:gd name="T38" fmla="*/ 312 w 653"/>
              <a:gd name="T39" fmla="*/ 620 h 621"/>
              <a:gd name="T40" fmla="*/ 380 w 653"/>
              <a:gd name="T41" fmla="*/ 572 h 621"/>
              <a:gd name="T42" fmla="*/ 285 w 653"/>
              <a:gd name="T43" fmla="*/ 491 h 621"/>
              <a:gd name="T44" fmla="*/ 0 w 653"/>
              <a:gd name="T45" fmla="*/ 491 h 621"/>
              <a:gd name="T46" fmla="*/ 0 w 653"/>
              <a:gd name="T47" fmla="*/ 117 h 62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53"/>
              <a:gd name="T73" fmla="*/ 0 h 621"/>
              <a:gd name="T74" fmla="*/ 653 w 653"/>
              <a:gd name="T75" fmla="*/ 621 h 62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53" h="621">
                <a:moveTo>
                  <a:pt x="0" y="117"/>
                </a:moveTo>
                <a:lnTo>
                  <a:pt x="285" y="117"/>
                </a:lnTo>
                <a:lnTo>
                  <a:pt x="380" y="47"/>
                </a:lnTo>
                <a:lnTo>
                  <a:pt x="326" y="0"/>
                </a:lnTo>
                <a:lnTo>
                  <a:pt x="516" y="0"/>
                </a:lnTo>
                <a:lnTo>
                  <a:pt x="516" y="163"/>
                </a:lnTo>
                <a:lnTo>
                  <a:pt x="462" y="117"/>
                </a:lnTo>
                <a:lnTo>
                  <a:pt x="380" y="175"/>
                </a:lnTo>
                <a:lnTo>
                  <a:pt x="380" y="268"/>
                </a:lnTo>
                <a:lnTo>
                  <a:pt x="516" y="268"/>
                </a:lnTo>
                <a:lnTo>
                  <a:pt x="516" y="198"/>
                </a:lnTo>
                <a:lnTo>
                  <a:pt x="652" y="316"/>
                </a:lnTo>
                <a:lnTo>
                  <a:pt x="516" y="433"/>
                </a:lnTo>
                <a:lnTo>
                  <a:pt x="516" y="362"/>
                </a:lnTo>
                <a:lnTo>
                  <a:pt x="380" y="362"/>
                </a:lnTo>
                <a:lnTo>
                  <a:pt x="380" y="444"/>
                </a:lnTo>
                <a:lnTo>
                  <a:pt x="462" y="514"/>
                </a:lnTo>
                <a:lnTo>
                  <a:pt x="516" y="468"/>
                </a:lnTo>
                <a:lnTo>
                  <a:pt x="516" y="620"/>
                </a:lnTo>
                <a:lnTo>
                  <a:pt x="312" y="620"/>
                </a:lnTo>
                <a:lnTo>
                  <a:pt x="380" y="572"/>
                </a:lnTo>
                <a:lnTo>
                  <a:pt x="285" y="491"/>
                </a:lnTo>
                <a:lnTo>
                  <a:pt x="0" y="491"/>
                </a:lnTo>
                <a:lnTo>
                  <a:pt x="0" y="117"/>
                </a:lnTo>
              </a:path>
            </a:pathLst>
          </a:custGeom>
          <a:solidFill>
            <a:srgbClr val="990000"/>
          </a:solidFill>
          <a:ln w="9525" cap="rnd">
            <a:noFill/>
            <a:round/>
            <a:headEnd/>
            <a:tailEnd/>
          </a:ln>
          <a:effectLst>
            <a:prstShdw prst="shdw17" dist="17961" dir="2700000">
              <a:srgbClr val="5C0000"/>
            </a:prstShdw>
          </a:effectLst>
        </p:spPr>
        <p:txBody>
          <a:bodyPr/>
          <a:lstStyle/>
          <a:p>
            <a:endParaRPr lang="en-US" dirty="0"/>
          </a:p>
        </p:txBody>
      </p:sp>
      <p:sp>
        <p:nvSpPr>
          <p:cNvPr id="9222" name="Rectangle 6"/>
          <p:cNvSpPr>
            <a:spLocks noChangeAspect="1" noChangeArrowheads="1"/>
          </p:cNvSpPr>
          <p:nvPr/>
        </p:nvSpPr>
        <p:spPr bwMode="auto">
          <a:xfrm>
            <a:off x="2514600" y="1666875"/>
            <a:ext cx="1141413" cy="431800"/>
          </a:xfrm>
          <a:prstGeom prst="rect">
            <a:avLst/>
          </a:prstGeom>
          <a:noFill/>
          <a:ln w="9525">
            <a:noFill/>
            <a:miter lim="800000"/>
            <a:headEnd/>
            <a:tailEnd/>
          </a:ln>
        </p:spPr>
        <p:txBody>
          <a:bodyPr lIns="92075" tIns="46038" rIns="92075" bIns="46038">
            <a:spAutoFit/>
          </a:bodyPr>
          <a:lstStyle/>
          <a:p>
            <a:r>
              <a:rPr lang="en-US" sz="1100" b="1" dirty="0">
                <a:solidFill>
                  <a:schemeClr val="bg1">
                    <a:lumMod val="75000"/>
                  </a:schemeClr>
                </a:solidFill>
                <a:latin typeface="Arial Narrow" pitchFamily="34" charset="0"/>
              </a:rPr>
              <a:t>Receiving</a:t>
            </a:r>
          </a:p>
          <a:p>
            <a:r>
              <a:rPr lang="en-US" sz="1100" b="1" dirty="0">
                <a:solidFill>
                  <a:schemeClr val="bg1">
                    <a:lumMod val="75000"/>
                  </a:schemeClr>
                </a:solidFill>
                <a:latin typeface="Arial Narrow" pitchFamily="34" charset="0"/>
              </a:rPr>
              <a:t>Palletization</a:t>
            </a:r>
          </a:p>
        </p:txBody>
      </p:sp>
      <p:sp>
        <p:nvSpPr>
          <p:cNvPr id="9223" name="Rectangle 7"/>
          <p:cNvSpPr>
            <a:spLocks noChangeAspect="1" noChangeArrowheads="1"/>
          </p:cNvSpPr>
          <p:nvPr/>
        </p:nvSpPr>
        <p:spPr bwMode="auto">
          <a:xfrm>
            <a:off x="5148263" y="1666875"/>
            <a:ext cx="1443038" cy="261938"/>
          </a:xfrm>
          <a:prstGeom prst="rect">
            <a:avLst/>
          </a:prstGeom>
          <a:noFill/>
          <a:ln w="9525">
            <a:noFill/>
            <a:miter lim="800000"/>
            <a:headEnd/>
            <a:tailEnd/>
          </a:ln>
        </p:spPr>
        <p:txBody>
          <a:bodyPr wrap="none" lIns="92075" tIns="46038" rIns="92075" bIns="46038">
            <a:spAutoFit/>
          </a:bodyPr>
          <a:lstStyle/>
          <a:p>
            <a:r>
              <a:rPr lang="en-US" sz="1100" b="1" dirty="0">
                <a:solidFill>
                  <a:schemeClr val="bg1">
                    <a:lumMod val="75000"/>
                  </a:schemeClr>
                </a:solidFill>
                <a:latin typeface="Arial Narrow" pitchFamily="34" charset="0"/>
              </a:rPr>
              <a:t>Inventory Management</a:t>
            </a:r>
          </a:p>
        </p:txBody>
      </p:sp>
      <p:sp>
        <p:nvSpPr>
          <p:cNvPr id="9224" name="Rectangle 8"/>
          <p:cNvSpPr>
            <a:spLocks noChangeAspect="1" noChangeArrowheads="1"/>
          </p:cNvSpPr>
          <p:nvPr/>
        </p:nvSpPr>
        <p:spPr bwMode="auto">
          <a:xfrm>
            <a:off x="7226300" y="1741488"/>
            <a:ext cx="184150" cy="244475"/>
          </a:xfrm>
          <a:prstGeom prst="rect">
            <a:avLst/>
          </a:prstGeom>
          <a:noFill/>
          <a:ln w="9525">
            <a:noFill/>
            <a:miter lim="800000"/>
            <a:headEnd/>
            <a:tailEnd/>
          </a:ln>
        </p:spPr>
        <p:txBody>
          <a:bodyPr wrap="none" lIns="92075" tIns="46038" rIns="92075" bIns="46038">
            <a:spAutoFit/>
          </a:bodyPr>
          <a:lstStyle/>
          <a:p>
            <a:endParaRPr lang="en-GB" sz="1000" b="1" dirty="0">
              <a:latin typeface="Arial Narrow" pitchFamily="34" charset="0"/>
            </a:endParaRPr>
          </a:p>
        </p:txBody>
      </p:sp>
      <p:sp>
        <p:nvSpPr>
          <p:cNvPr id="9225" name="Rectangle 9"/>
          <p:cNvSpPr>
            <a:spLocks noChangeAspect="1" noChangeArrowheads="1"/>
          </p:cNvSpPr>
          <p:nvPr/>
        </p:nvSpPr>
        <p:spPr bwMode="auto">
          <a:xfrm>
            <a:off x="2514600" y="2532063"/>
            <a:ext cx="1390650" cy="701675"/>
          </a:xfrm>
          <a:prstGeom prst="rect">
            <a:avLst/>
          </a:prstGeom>
          <a:noFill/>
          <a:ln w="9525">
            <a:noFill/>
            <a:miter lim="800000"/>
            <a:headEnd/>
            <a:tailEnd/>
          </a:ln>
        </p:spPr>
        <p:txBody>
          <a:bodyPr wrap="none" lIns="92075" tIns="46038" rIns="92075" bIns="46038">
            <a:spAutoFit/>
          </a:bodyPr>
          <a:lstStyle/>
          <a:p>
            <a:pPr>
              <a:lnSpc>
                <a:spcPct val="90000"/>
              </a:lnSpc>
            </a:pPr>
            <a:r>
              <a:rPr lang="en-US" sz="1100" b="1" dirty="0">
                <a:solidFill>
                  <a:schemeClr val="bg1">
                    <a:lumMod val="75000"/>
                  </a:schemeClr>
                </a:solidFill>
                <a:latin typeface="Arial Narrow" pitchFamily="34" charset="0"/>
              </a:rPr>
              <a:t>Putaway</a:t>
            </a:r>
          </a:p>
          <a:p>
            <a:pPr>
              <a:lnSpc>
                <a:spcPct val="90000"/>
              </a:lnSpc>
            </a:pPr>
            <a:r>
              <a:rPr lang="en-US" sz="1100" b="1" dirty="0">
                <a:solidFill>
                  <a:schemeClr val="bg1">
                    <a:lumMod val="75000"/>
                  </a:schemeClr>
                </a:solidFill>
                <a:latin typeface="Arial Narrow" pitchFamily="34" charset="0"/>
              </a:rPr>
              <a:t>Cycle Count</a:t>
            </a:r>
          </a:p>
          <a:p>
            <a:pPr>
              <a:lnSpc>
                <a:spcPct val="90000"/>
              </a:lnSpc>
            </a:pPr>
            <a:r>
              <a:rPr lang="en-US" sz="1100" b="1" dirty="0">
                <a:solidFill>
                  <a:schemeClr val="bg1">
                    <a:lumMod val="75000"/>
                  </a:schemeClr>
                </a:solidFill>
                <a:latin typeface="Arial Narrow" pitchFamily="34" charset="0"/>
              </a:rPr>
              <a:t>Physical Inventory </a:t>
            </a:r>
          </a:p>
          <a:p>
            <a:pPr>
              <a:lnSpc>
                <a:spcPct val="90000"/>
              </a:lnSpc>
            </a:pPr>
            <a:r>
              <a:rPr lang="en-US" sz="1100" b="1" dirty="0">
                <a:solidFill>
                  <a:schemeClr val="bg1">
                    <a:lumMod val="75000"/>
                  </a:schemeClr>
                </a:solidFill>
                <a:latin typeface="Arial Narrow" pitchFamily="34" charset="0"/>
              </a:rPr>
              <a:t>Value Added Services</a:t>
            </a:r>
          </a:p>
        </p:txBody>
      </p:sp>
      <p:sp>
        <p:nvSpPr>
          <p:cNvPr id="9226" name="Freeform 10"/>
          <p:cNvSpPr>
            <a:spLocks/>
          </p:cNvSpPr>
          <p:nvPr/>
        </p:nvSpPr>
        <p:spPr bwMode="auto">
          <a:xfrm>
            <a:off x="7700963" y="2197100"/>
            <a:ext cx="434975" cy="935038"/>
          </a:xfrm>
          <a:custGeom>
            <a:avLst/>
            <a:gdLst>
              <a:gd name="T0" fmla="*/ 697 w 1600"/>
              <a:gd name="T1" fmla="*/ 250 h 3441"/>
              <a:gd name="T2" fmla="*/ 690 w 1600"/>
              <a:gd name="T3" fmla="*/ 562 h 3441"/>
              <a:gd name="T4" fmla="*/ 287 w 1600"/>
              <a:gd name="T5" fmla="*/ 684 h 3441"/>
              <a:gd name="T6" fmla="*/ 401 w 1600"/>
              <a:gd name="T7" fmla="*/ 1423 h 3441"/>
              <a:gd name="T8" fmla="*/ 21 w 1600"/>
              <a:gd name="T9" fmla="*/ 1667 h 3441"/>
              <a:gd name="T10" fmla="*/ 90 w 1600"/>
              <a:gd name="T11" fmla="*/ 1811 h 3441"/>
              <a:gd name="T12" fmla="*/ 295 w 1600"/>
              <a:gd name="T13" fmla="*/ 1689 h 3441"/>
              <a:gd name="T14" fmla="*/ 470 w 1600"/>
              <a:gd name="T15" fmla="*/ 1681 h 3441"/>
              <a:gd name="T16" fmla="*/ 470 w 1600"/>
              <a:gd name="T17" fmla="*/ 1742 h 3441"/>
              <a:gd name="T18" fmla="*/ 226 w 1600"/>
              <a:gd name="T19" fmla="*/ 2420 h 3441"/>
              <a:gd name="T20" fmla="*/ 265 w 1600"/>
              <a:gd name="T21" fmla="*/ 3213 h 3441"/>
              <a:gd name="T22" fmla="*/ 0 w 1600"/>
              <a:gd name="T23" fmla="*/ 3349 h 3441"/>
              <a:gd name="T24" fmla="*/ 0 w 1600"/>
              <a:gd name="T25" fmla="*/ 3441 h 3441"/>
              <a:gd name="T26" fmla="*/ 370 w 1600"/>
              <a:gd name="T27" fmla="*/ 3410 h 3441"/>
              <a:gd name="T28" fmla="*/ 531 w 1600"/>
              <a:gd name="T29" fmla="*/ 3030 h 3441"/>
              <a:gd name="T30" fmla="*/ 454 w 1600"/>
              <a:gd name="T31" fmla="*/ 2998 h 3441"/>
              <a:gd name="T32" fmla="*/ 568 w 1600"/>
              <a:gd name="T33" fmla="*/ 2604 h 3441"/>
              <a:gd name="T34" fmla="*/ 750 w 1600"/>
              <a:gd name="T35" fmla="*/ 2208 h 3441"/>
              <a:gd name="T36" fmla="*/ 962 w 1600"/>
              <a:gd name="T37" fmla="*/ 2649 h 3441"/>
              <a:gd name="T38" fmla="*/ 1334 w 1600"/>
              <a:gd name="T39" fmla="*/ 3106 h 3441"/>
              <a:gd name="T40" fmla="*/ 1334 w 1600"/>
              <a:gd name="T41" fmla="*/ 3418 h 3441"/>
              <a:gd name="T42" fmla="*/ 1480 w 1600"/>
              <a:gd name="T43" fmla="*/ 3441 h 3441"/>
              <a:gd name="T44" fmla="*/ 1533 w 1600"/>
              <a:gd name="T45" fmla="*/ 3120 h 3441"/>
              <a:gd name="T46" fmla="*/ 1251 w 1600"/>
              <a:gd name="T47" fmla="*/ 2482 h 3441"/>
              <a:gd name="T48" fmla="*/ 1108 w 1600"/>
              <a:gd name="T49" fmla="*/ 2002 h 3441"/>
              <a:gd name="T50" fmla="*/ 1251 w 1600"/>
              <a:gd name="T51" fmla="*/ 1857 h 3441"/>
              <a:gd name="T52" fmla="*/ 1494 w 1600"/>
              <a:gd name="T53" fmla="*/ 1476 h 3441"/>
              <a:gd name="T54" fmla="*/ 1206 w 1600"/>
              <a:gd name="T55" fmla="*/ 1338 h 3441"/>
              <a:gd name="T56" fmla="*/ 1228 w 1600"/>
              <a:gd name="T57" fmla="*/ 1210 h 3441"/>
              <a:gd name="T58" fmla="*/ 1501 w 1600"/>
              <a:gd name="T59" fmla="*/ 1400 h 3441"/>
              <a:gd name="T60" fmla="*/ 1600 w 1600"/>
              <a:gd name="T61" fmla="*/ 1277 h 3441"/>
              <a:gd name="T62" fmla="*/ 1328 w 1600"/>
              <a:gd name="T63" fmla="*/ 646 h 3441"/>
              <a:gd name="T64" fmla="*/ 954 w 1600"/>
              <a:gd name="T65" fmla="*/ 562 h 3441"/>
              <a:gd name="T66" fmla="*/ 1009 w 1600"/>
              <a:gd name="T67" fmla="*/ 333 h 3441"/>
              <a:gd name="T68" fmla="*/ 1084 w 1600"/>
              <a:gd name="T69" fmla="*/ 319 h 3441"/>
              <a:gd name="T70" fmla="*/ 1114 w 1600"/>
              <a:gd name="T71" fmla="*/ 189 h 3441"/>
              <a:gd name="T72" fmla="*/ 1069 w 1600"/>
              <a:gd name="T73" fmla="*/ 83 h 3441"/>
              <a:gd name="T74" fmla="*/ 954 w 1600"/>
              <a:gd name="T75" fmla="*/ 0 h 3441"/>
              <a:gd name="T76" fmla="*/ 750 w 1600"/>
              <a:gd name="T77" fmla="*/ 37 h 3441"/>
              <a:gd name="T78" fmla="*/ 697 w 1600"/>
              <a:gd name="T79" fmla="*/ 250 h 3441"/>
              <a:gd name="T80" fmla="*/ 697 w 1600"/>
              <a:gd name="T81" fmla="*/ 250 h 344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00"/>
              <a:gd name="T124" fmla="*/ 0 h 3441"/>
              <a:gd name="T125" fmla="*/ 1600 w 1600"/>
              <a:gd name="T126" fmla="*/ 3441 h 344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00" h="3441">
                <a:moveTo>
                  <a:pt x="697" y="250"/>
                </a:moveTo>
                <a:lnTo>
                  <a:pt x="690" y="562"/>
                </a:lnTo>
                <a:lnTo>
                  <a:pt x="287" y="684"/>
                </a:lnTo>
                <a:lnTo>
                  <a:pt x="401" y="1423"/>
                </a:lnTo>
                <a:lnTo>
                  <a:pt x="21" y="1667"/>
                </a:lnTo>
                <a:lnTo>
                  <a:pt x="90" y="1811"/>
                </a:lnTo>
                <a:lnTo>
                  <a:pt x="295" y="1689"/>
                </a:lnTo>
                <a:lnTo>
                  <a:pt x="470" y="1681"/>
                </a:lnTo>
                <a:lnTo>
                  <a:pt x="470" y="1742"/>
                </a:lnTo>
                <a:lnTo>
                  <a:pt x="226" y="2420"/>
                </a:lnTo>
                <a:lnTo>
                  <a:pt x="265" y="3213"/>
                </a:lnTo>
                <a:lnTo>
                  <a:pt x="0" y="3349"/>
                </a:lnTo>
                <a:lnTo>
                  <a:pt x="0" y="3441"/>
                </a:lnTo>
                <a:lnTo>
                  <a:pt x="370" y="3410"/>
                </a:lnTo>
                <a:lnTo>
                  <a:pt x="531" y="3030"/>
                </a:lnTo>
                <a:lnTo>
                  <a:pt x="454" y="2998"/>
                </a:lnTo>
                <a:lnTo>
                  <a:pt x="568" y="2604"/>
                </a:lnTo>
                <a:lnTo>
                  <a:pt x="750" y="2208"/>
                </a:lnTo>
                <a:lnTo>
                  <a:pt x="962" y="2649"/>
                </a:lnTo>
                <a:lnTo>
                  <a:pt x="1334" y="3106"/>
                </a:lnTo>
                <a:lnTo>
                  <a:pt x="1334" y="3418"/>
                </a:lnTo>
                <a:lnTo>
                  <a:pt x="1480" y="3441"/>
                </a:lnTo>
                <a:lnTo>
                  <a:pt x="1533" y="3120"/>
                </a:lnTo>
                <a:lnTo>
                  <a:pt x="1251" y="2482"/>
                </a:lnTo>
                <a:lnTo>
                  <a:pt x="1108" y="2002"/>
                </a:lnTo>
                <a:lnTo>
                  <a:pt x="1251" y="1857"/>
                </a:lnTo>
                <a:lnTo>
                  <a:pt x="1494" y="1476"/>
                </a:lnTo>
                <a:lnTo>
                  <a:pt x="1206" y="1338"/>
                </a:lnTo>
                <a:lnTo>
                  <a:pt x="1228" y="1210"/>
                </a:lnTo>
                <a:lnTo>
                  <a:pt x="1501" y="1400"/>
                </a:lnTo>
                <a:lnTo>
                  <a:pt x="1600" y="1277"/>
                </a:lnTo>
                <a:lnTo>
                  <a:pt x="1328" y="646"/>
                </a:lnTo>
                <a:lnTo>
                  <a:pt x="954" y="562"/>
                </a:lnTo>
                <a:lnTo>
                  <a:pt x="1009" y="333"/>
                </a:lnTo>
                <a:lnTo>
                  <a:pt x="1084" y="319"/>
                </a:lnTo>
                <a:lnTo>
                  <a:pt x="1114" y="189"/>
                </a:lnTo>
                <a:lnTo>
                  <a:pt x="1069" y="83"/>
                </a:lnTo>
                <a:lnTo>
                  <a:pt x="954" y="0"/>
                </a:lnTo>
                <a:lnTo>
                  <a:pt x="750" y="37"/>
                </a:lnTo>
                <a:lnTo>
                  <a:pt x="697" y="250"/>
                </a:lnTo>
                <a:close/>
              </a:path>
            </a:pathLst>
          </a:custGeom>
          <a:solidFill>
            <a:schemeClr val="bg2"/>
          </a:solidFill>
          <a:ln w="9525">
            <a:noFill/>
            <a:round/>
            <a:headEnd/>
            <a:tailEnd/>
          </a:ln>
        </p:spPr>
        <p:txBody>
          <a:bodyPr/>
          <a:lstStyle/>
          <a:p>
            <a:endParaRPr lang="en-US" dirty="0"/>
          </a:p>
        </p:txBody>
      </p:sp>
      <p:sp>
        <p:nvSpPr>
          <p:cNvPr id="9227" name="Freeform 11"/>
          <p:cNvSpPr>
            <a:spLocks/>
          </p:cNvSpPr>
          <p:nvPr/>
        </p:nvSpPr>
        <p:spPr bwMode="auto">
          <a:xfrm>
            <a:off x="7900988" y="2278063"/>
            <a:ext cx="92075" cy="165100"/>
          </a:xfrm>
          <a:custGeom>
            <a:avLst/>
            <a:gdLst>
              <a:gd name="T0" fmla="*/ 0 w 340"/>
              <a:gd name="T1" fmla="*/ 0 h 609"/>
              <a:gd name="T2" fmla="*/ 0 w 340"/>
              <a:gd name="T3" fmla="*/ 502 h 609"/>
              <a:gd name="T4" fmla="*/ 53 w 340"/>
              <a:gd name="T5" fmla="*/ 609 h 609"/>
              <a:gd name="T6" fmla="*/ 340 w 340"/>
              <a:gd name="T7" fmla="*/ 106 h 609"/>
              <a:gd name="T8" fmla="*/ 0 w 340"/>
              <a:gd name="T9" fmla="*/ 0 h 609"/>
              <a:gd name="T10" fmla="*/ 0 w 340"/>
              <a:gd name="T11" fmla="*/ 0 h 609"/>
              <a:gd name="T12" fmla="*/ 0 60000 65536"/>
              <a:gd name="T13" fmla="*/ 0 60000 65536"/>
              <a:gd name="T14" fmla="*/ 0 60000 65536"/>
              <a:gd name="T15" fmla="*/ 0 60000 65536"/>
              <a:gd name="T16" fmla="*/ 0 60000 65536"/>
              <a:gd name="T17" fmla="*/ 0 60000 65536"/>
              <a:gd name="T18" fmla="*/ 0 w 340"/>
              <a:gd name="T19" fmla="*/ 0 h 609"/>
              <a:gd name="T20" fmla="*/ 340 w 340"/>
              <a:gd name="T21" fmla="*/ 609 h 609"/>
            </a:gdLst>
            <a:ahLst/>
            <a:cxnLst>
              <a:cxn ang="T12">
                <a:pos x="T0" y="T1"/>
              </a:cxn>
              <a:cxn ang="T13">
                <a:pos x="T2" y="T3"/>
              </a:cxn>
              <a:cxn ang="T14">
                <a:pos x="T4" y="T5"/>
              </a:cxn>
              <a:cxn ang="T15">
                <a:pos x="T6" y="T7"/>
              </a:cxn>
              <a:cxn ang="T16">
                <a:pos x="T8" y="T9"/>
              </a:cxn>
              <a:cxn ang="T17">
                <a:pos x="T10" y="T11"/>
              </a:cxn>
            </a:cxnLst>
            <a:rect l="T18" t="T19" r="T20" b="T21"/>
            <a:pathLst>
              <a:path w="340" h="609">
                <a:moveTo>
                  <a:pt x="0" y="0"/>
                </a:moveTo>
                <a:lnTo>
                  <a:pt x="0" y="502"/>
                </a:lnTo>
                <a:lnTo>
                  <a:pt x="53" y="609"/>
                </a:lnTo>
                <a:lnTo>
                  <a:pt x="340" y="106"/>
                </a:lnTo>
                <a:lnTo>
                  <a:pt x="0" y="0"/>
                </a:lnTo>
                <a:close/>
              </a:path>
            </a:pathLst>
          </a:custGeom>
          <a:solidFill>
            <a:srgbClr val="FFD9C2"/>
          </a:solidFill>
          <a:ln w="9525">
            <a:noFill/>
            <a:round/>
            <a:headEnd/>
            <a:tailEnd/>
          </a:ln>
        </p:spPr>
        <p:txBody>
          <a:bodyPr/>
          <a:lstStyle/>
          <a:p>
            <a:endParaRPr lang="en-US" dirty="0"/>
          </a:p>
        </p:txBody>
      </p:sp>
      <p:sp>
        <p:nvSpPr>
          <p:cNvPr id="9228" name="Freeform 12"/>
          <p:cNvSpPr>
            <a:spLocks/>
          </p:cNvSpPr>
          <p:nvPr/>
        </p:nvSpPr>
        <p:spPr bwMode="auto">
          <a:xfrm>
            <a:off x="7750175" y="2370138"/>
            <a:ext cx="365125" cy="287338"/>
          </a:xfrm>
          <a:custGeom>
            <a:avLst/>
            <a:gdLst>
              <a:gd name="T0" fmla="*/ 258 w 1344"/>
              <a:gd name="T1" fmla="*/ 953 h 1059"/>
              <a:gd name="T2" fmla="*/ 0 w 1344"/>
              <a:gd name="T3" fmla="*/ 69 h 1059"/>
              <a:gd name="T4" fmla="*/ 501 w 1344"/>
              <a:gd name="T5" fmla="*/ 24 h 1059"/>
              <a:gd name="T6" fmla="*/ 630 w 1344"/>
              <a:gd name="T7" fmla="*/ 466 h 1059"/>
              <a:gd name="T8" fmla="*/ 842 w 1344"/>
              <a:gd name="T9" fmla="*/ 16 h 1059"/>
              <a:gd name="T10" fmla="*/ 1299 w 1344"/>
              <a:gd name="T11" fmla="*/ 0 h 1059"/>
              <a:gd name="T12" fmla="*/ 1344 w 1344"/>
              <a:gd name="T13" fmla="*/ 762 h 1059"/>
              <a:gd name="T14" fmla="*/ 994 w 1344"/>
              <a:gd name="T15" fmla="*/ 519 h 1059"/>
              <a:gd name="T16" fmla="*/ 919 w 1344"/>
              <a:gd name="T17" fmla="*/ 1059 h 1059"/>
              <a:gd name="T18" fmla="*/ 258 w 1344"/>
              <a:gd name="T19" fmla="*/ 953 h 1059"/>
              <a:gd name="T20" fmla="*/ 258 w 1344"/>
              <a:gd name="T21" fmla="*/ 953 h 10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44"/>
              <a:gd name="T34" fmla="*/ 0 h 1059"/>
              <a:gd name="T35" fmla="*/ 1344 w 1344"/>
              <a:gd name="T36" fmla="*/ 1059 h 10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44" h="1059">
                <a:moveTo>
                  <a:pt x="258" y="953"/>
                </a:moveTo>
                <a:lnTo>
                  <a:pt x="0" y="69"/>
                </a:lnTo>
                <a:lnTo>
                  <a:pt x="501" y="24"/>
                </a:lnTo>
                <a:lnTo>
                  <a:pt x="630" y="466"/>
                </a:lnTo>
                <a:lnTo>
                  <a:pt x="842" y="16"/>
                </a:lnTo>
                <a:lnTo>
                  <a:pt x="1299" y="0"/>
                </a:lnTo>
                <a:lnTo>
                  <a:pt x="1344" y="762"/>
                </a:lnTo>
                <a:lnTo>
                  <a:pt x="994" y="519"/>
                </a:lnTo>
                <a:lnTo>
                  <a:pt x="919" y="1059"/>
                </a:lnTo>
                <a:lnTo>
                  <a:pt x="258" y="953"/>
                </a:lnTo>
                <a:close/>
              </a:path>
            </a:pathLst>
          </a:custGeom>
          <a:solidFill>
            <a:srgbClr val="FFF599"/>
          </a:solidFill>
          <a:ln w="9525">
            <a:noFill/>
            <a:round/>
            <a:headEnd/>
            <a:tailEnd/>
          </a:ln>
        </p:spPr>
        <p:txBody>
          <a:bodyPr/>
          <a:lstStyle/>
          <a:p>
            <a:endParaRPr lang="en-US" dirty="0"/>
          </a:p>
        </p:txBody>
      </p:sp>
      <p:sp>
        <p:nvSpPr>
          <p:cNvPr id="9229" name="Freeform 13"/>
          <p:cNvSpPr>
            <a:spLocks/>
          </p:cNvSpPr>
          <p:nvPr/>
        </p:nvSpPr>
        <p:spPr bwMode="auto">
          <a:xfrm>
            <a:off x="7742238" y="2679700"/>
            <a:ext cx="315913" cy="333375"/>
          </a:xfrm>
          <a:custGeom>
            <a:avLst/>
            <a:gdLst>
              <a:gd name="T0" fmla="*/ 250 w 1161"/>
              <a:gd name="T1" fmla="*/ 0 h 1232"/>
              <a:gd name="T2" fmla="*/ 0 w 1161"/>
              <a:gd name="T3" fmla="*/ 609 h 1232"/>
              <a:gd name="T4" fmla="*/ 45 w 1161"/>
              <a:gd name="T5" fmla="*/ 1149 h 1232"/>
              <a:gd name="T6" fmla="*/ 227 w 1161"/>
              <a:gd name="T7" fmla="*/ 1187 h 1232"/>
              <a:gd name="T8" fmla="*/ 455 w 1161"/>
              <a:gd name="T9" fmla="*/ 479 h 1232"/>
              <a:gd name="T10" fmla="*/ 986 w 1161"/>
              <a:gd name="T11" fmla="*/ 1232 h 1232"/>
              <a:gd name="T12" fmla="*/ 1161 w 1161"/>
              <a:gd name="T13" fmla="*/ 1096 h 1232"/>
              <a:gd name="T14" fmla="*/ 872 w 1161"/>
              <a:gd name="T15" fmla="*/ 221 h 1232"/>
              <a:gd name="T16" fmla="*/ 250 w 1161"/>
              <a:gd name="T17" fmla="*/ 0 h 1232"/>
              <a:gd name="T18" fmla="*/ 250 w 1161"/>
              <a:gd name="T19" fmla="*/ 0 h 12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1"/>
              <a:gd name="T31" fmla="*/ 0 h 1232"/>
              <a:gd name="T32" fmla="*/ 1161 w 1161"/>
              <a:gd name="T33" fmla="*/ 1232 h 12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1" h="1232">
                <a:moveTo>
                  <a:pt x="250" y="0"/>
                </a:moveTo>
                <a:lnTo>
                  <a:pt x="0" y="609"/>
                </a:lnTo>
                <a:lnTo>
                  <a:pt x="45" y="1149"/>
                </a:lnTo>
                <a:lnTo>
                  <a:pt x="227" y="1187"/>
                </a:lnTo>
                <a:lnTo>
                  <a:pt x="455" y="479"/>
                </a:lnTo>
                <a:lnTo>
                  <a:pt x="986" y="1232"/>
                </a:lnTo>
                <a:lnTo>
                  <a:pt x="1161" y="1096"/>
                </a:lnTo>
                <a:lnTo>
                  <a:pt x="872" y="221"/>
                </a:lnTo>
                <a:lnTo>
                  <a:pt x="250" y="0"/>
                </a:lnTo>
                <a:close/>
              </a:path>
            </a:pathLst>
          </a:custGeom>
          <a:solidFill>
            <a:srgbClr val="004087"/>
          </a:solidFill>
          <a:ln w="9525">
            <a:noFill/>
            <a:round/>
            <a:headEnd/>
            <a:tailEnd/>
          </a:ln>
        </p:spPr>
        <p:txBody>
          <a:bodyPr/>
          <a:lstStyle/>
          <a:p>
            <a:endParaRPr lang="en-US" dirty="0"/>
          </a:p>
        </p:txBody>
      </p:sp>
      <p:sp>
        <p:nvSpPr>
          <p:cNvPr id="9230" name="Freeform 14"/>
          <p:cNvSpPr>
            <a:spLocks/>
          </p:cNvSpPr>
          <p:nvPr/>
        </p:nvSpPr>
        <p:spPr bwMode="auto">
          <a:xfrm>
            <a:off x="7862888" y="2184400"/>
            <a:ext cx="127000" cy="90488"/>
          </a:xfrm>
          <a:custGeom>
            <a:avLst/>
            <a:gdLst>
              <a:gd name="T0" fmla="*/ 0 w 463"/>
              <a:gd name="T1" fmla="*/ 305 h 335"/>
              <a:gd name="T2" fmla="*/ 456 w 463"/>
              <a:gd name="T3" fmla="*/ 335 h 335"/>
              <a:gd name="T4" fmla="*/ 463 w 463"/>
              <a:gd name="T5" fmla="*/ 137 h 335"/>
              <a:gd name="T6" fmla="*/ 167 w 463"/>
              <a:gd name="T7" fmla="*/ 0 h 335"/>
              <a:gd name="T8" fmla="*/ 53 w 463"/>
              <a:gd name="T9" fmla="*/ 76 h 335"/>
              <a:gd name="T10" fmla="*/ 0 w 463"/>
              <a:gd name="T11" fmla="*/ 305 h 335"/>
              <a:gd name="T12" fmla="*/ 0 w 463"/>
              <a:gd name="T13" fmla="*/ 305 h 335"/>
              <a:gd name="T14" fmla="*/ 0 60000 65536"/>
              <a:gd name="T15" fmla="*/ 0 60000 65536"/>
              <a:gd name="T16" fmla="*/ 0 60000 65536"/>
              <a:gd name="T17" fmla="*/ 0 60000 65536"/>
              <a:gd name="T18" fmla="*/ 0 60000 65536"/>
              <a:gd name="T19" fmla="*/ 0 60000 65536"/>
              <a:gd name="T20" fmla="*/ 0 60000 65536"/>
              <a:gd name="T21" fmla="*/ 0 w 463"/>
              <a:gd name="T22" fmla="*/ 0 h 335"/>
              <a:gd name="T23" fmla="*/ 463 w 463"/>
              <a:gd name="T24" fmla="*/ 335 h 3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3" h="335">
                <a:moveTo>
                  <a:pt x="0" y="305"/>
                </a:moveTo>
                <a:lnTo>
                  <a:pt x="456" y="335"/>
                </a:lnTo>
                <a:lnTo>
                  <a:pt x="463" y="137"/>
                </a:lnTo>
                <a:lnTo>
                  <a:pt x="167" y="0"/>
                </a:lnTo>
                <a:lnTo>
                  <a:pt x="53" y="76"/>
                </a:lnTo>
                <a:lnTo>
                  <a:pt x="0" y="305"/>
                </a:lnTo>
                <a:close/>
              </a:path>
            </a:pathLst>
          </a:custGeom>
          <a:solidFill>
            <a:srgbClr val="FFE500"/>
          </a:solidFill>
          <a:ln w="9525">
            <a:noFill/>
            <a:round/>
            <a:headEnd/>
            <a:tailEnd/>
          </a:ln>
        </p:spPr>
        <p:txBody>
          <a:bodyPr/>
          <a:lstStyle/>
          <a:p>
            <a:endParaRPr lang="en-US" dirty="0"/>
          </a:p>
        </p:txBody>
      </p:sp>
      <p:sp>
        <p:nvSpPr>
          <p:cNvPr id="9231" name="Freeform 15"/>
          <p:cNvSpPr>
            <a:spLocks/>
          </p:cNvSpPr>
          <p:nvPr/>
        </p:nvSpPr>
        <p:spPr bwMode="auto">
          <a:xfrm>
            <a:off x="8023225" y="2981325"/>
            <a:ext cx="73025" cy="149225"/>
          </a:xfrm>
          <a:custGeom>
            <a:avLst/>
            <a:gdLst>
              <a:gd name="T0" fmla="*/ 0 w 273"/>
              <a:gd name="T1" fmla="*/ 144 h 548"/>
              <a:gd name="T2" fmla="*/ 98 w 273"/>
              <a:gd name="T3" fmla="*/ 266 h 548"/>
              <a:gd name="T4" fmla="*/ 106 w 273"/>
              <a:gd name="T5" fmla="*/ 532 h 548"/>
              <a:gd name="T6" fmla="*/ 265 w 273"/>
              <a:gd name="T7" fmla="*/ 548 h 548"/>
              <a:gd name="T8" fmla="*/ 273 w 273"/>
              <a:gd name="T9" fmla="*/ 228 h 548"/>
              <a:gd name="T10" fmla="*/ 197 w 273"/>
              <a:gd name="T11" fmla="*/ 0 h 548"/>
              <a:gd name="T12" fmla="*/ 0 w 273"/>
              <a:gd name="T13" fmla="*/ 144 h 548"/>
              <a:gd name="T14" fmla="*/ 0 w 273"/>
              <a:gd name="T15" fmla="*/ 144 h 548"/>
              <a:gd name="T16" fmla="*/ 0 60000 65536"/>
              <a:gd name="T17" fmla="*/ 0 60000 65536"/>
              <a:gd name="T18" fmla="*/ 0 60000 65536"/>
              <a:gd name="T19" fmla="*/ 0 60000 65536"/>
              <a:gd name="T20" fmla="*/ 0 60000 65536"/>
              <a:gd name="T21" fmla="*/ 0 60000 65536"/>
              <a:gd name="T22" fmla="*/ 0 60000 65536"/>
              <a:gd name="T23" fmla="*/ 0 60000 65536"/>
              <a:gd name="T24" fmla="*/ 0 w 273"/>
              <a:gd name="T25" fmla="*/ 0 h 548"/>
              <a:gd name="T26" fmla="*/ 273 w 273"/>
              <a:gd name="T27" fmla="*/ 548 h 5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3" h="548">
                <a:moveTo>
                  <a:pt x="0" y="144"/>
                </a:moveTo>
                <a:lnTo>
                  <a:pt x="98" y="266"/>
                </a:lnTo>
                <a:lnTo>
                  <a:pt x="106" y="532"/>
                </a:lnTo>
                <a:lnTo>
                  <a:pt x="265" y="548"/>
                </a:lnTo>
                <a:lnTo>
                  <a:pt x="273" y="228"/>
                </a:lnTo>
                <a:lnTo>
                  <a:pt x="197" y="0"/>
                </a:lnTo>
                <a:lnTo>
                  <a:pt x="0" y="144"/>
                </a:lnTo>
                <a:close/>
              </a:path>
            </a:pathLst>
          </a:custGeom>
          <a:solidFill>
            <a:srgbClr val="FFCC7F"/>
          </a:solidFill>
          <a:ln w="9525">
            <a:noFill/>
            <a:round/>
            <a:headEnd/>
            <a:tailEnd/>
          </a:ln>
        </p:spPr>
        <p:txBody>
          <a:bodyPr/>
          <a:lstStyle/>
          <a:p>
            <a:endParaRPr lang="en-US" dirty="0"/>
          </a:p>
        </p:txBody>
      </p:sp>
      <p:sp>
        <p:nvSpPr>
          <p:cNvPr id="9232" name="Freeform 16"/>
          <p:cNvSpPr>
            <a:spLocks/>
          </p:cNvSpPr>
          <p:nvPr/>
        </p:nvSpPr>
        <p:spPr bwMode="auto">
          <a:xfrm>
            <a:off x="7685088" y="2997200"/>
            <a:ext cx="152400" cy="133350"/>
          </a:xfrm>
          <a:custGeom>
            <a:avLst/>
            <a:gdLst>
              <a:gd name="T0" fmla="*/ 257 w 561"/>
              <a:gd name="T1" fmla="*/ 0 h 487"/>
              <a:gd name="T2" fmla="*/ 226 w 561"/>
              <a:gd name="T3" fmla="*/ 258 h 487"/>
              <a:gd name="T4" fmla="*/ 7 w 561"/>
              <a:gd name="T5" fmla="*/ 388 h 487"/>
              <a:gd name="T6" fmla="*/ 0 w 561"/>
              <a:gd name="T7" fmla="*/ 487 h 487"/>
              <a:gd name="T8" fmla="*/ 340 w 561"/>
              <a:gd name="T9" fmla="*/ 455 h 487"/>
              <a:gd name="T10" fmla="*/ 561 w 561"/>
              <a:gd name="T11" fmla="*/ 37 h 487"/>
              <a:gd name="T12" fmla="*/ 257 w 561"/>
              <a:gd name="T13" fmla="*/ 0 h 487"/>
              <a:gd name="T14" fmla="*/ 257 w 561"/>
              <a:gd name="T15" fmla="*/ 0 h 487"/>
              <a:gd name="T16" fmla="*/ 0 60000 65536"/>
              <a:gd name="T17" fmla="*/ 0 60000 65536"/>
              <a:gd name="T18" fmla="*/ 0 60000 65536"/>
              <a:gd name="T19" fmla="*/ 0 60000 65536"/>
              <a:gd name="T20" fmla="*/ 0 60000 65536"/>
              <a:gd name="T21" fmla="*/ 0 60000 65536"/>
              <a:gd name="T22" fmla="*/ 0 60000 65536"/>
              <a:gd name="T23" fmla="*/ 0 60000 65536"/>
              <a:gd name="T24" fmla="*/ 0 w 561"/>
              <a:gd name="T25" fmla="*/ 0 h 487"/>
              <a:gd name="T26" fmla="*/ 561 w 561"/>
              <a:gd name="T27" fmla="*/ 487 h 4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1" h="487">
                <a:moveTo>
                  <a:pt x="257" y="0"/>
                </a:moveTo>
                <a:lnTo>
                  <a:pt x="226" y="258"/>
                </a:lnTo>
                <a:lnTo>
                  <a:pt x="7" y="388"/>
                </a:lnTo>
                <a:lnTo>
                  <a:pt x="0" y="487"/>
                </a:lnTo>
                <a:lnTo>
                  <a:pt x="340" y="455"/>
                </a:lnTo>
                <a:lnTo>
                  <a:pt x="561" y="37"/>
                </a:lnTo>
                <a:lnTo>
                  <a:pt x="257" y="0"/>
                </a:lnTo>
                <a:close/>
              </a:path>
            </a:pathLst>
          </a:custGeom>
          <a:solidFill>
            <a:srgbClr val="FFCC7F"/>
          </a:solidFill>
          <a:ln w="9525">
            <a:noFill/>
            <a:round/>
            <a:headEnd/>
            <a:tailEnd/>
          </a:ln>
        </p:spPr>
        <p:txBody>
          <a:bodyPr/>
          <a:lstStyle/>
          <a:p>
            <a:endParaRPr lang="en-US" dirty="0"/>
          </a:p>
        </p:txBody>
      </p:sp>
      <p:sp>
        <p:nvSpPr>
          <p:cNvPr id="9233" name="Freeform 17"/>
          <p:cNvSpPr>
            <a:spLocks/>
          </p:cNvSpPr>
          <p:nvPr/>
        </p:nvSpPr>
        <p:spPr bwMode="auto">
          <a:xfrm>
            <a:off x="7839075" y="2655888"/>
            <a:ext cx="157163" cy="66675"/>
          </a:xfrm>
          <a:custGeom>
            <a:avLst/>
            <a:gdLst>
              <a:gd name="T0" fmla="*/ 0 w 577"/>
              <a:gd name="T1" fmla="*/ 0 h 244"/>
              <a:gd name="T2" fmla="*/ 577 w 577"/>
              <a:gd name="T3" fmla="*/ 99 h 244"/>
              <a:gd name="T4" fmla="*/ 441 w 577"/>
              <a:gd name="T5" fmla="*/ 244 h 244"/>
              <a:gd name="T6" fmla="*/ 30 w 577"/>
              <a:gd name="T7" fmla="*/ 85 h 244"/>
              <a:gd name="T8" fmla="*/ 0 w 577"/>
              <a:gd name="T9" fmla="*/ 0 h 244"/>
              <a:gd name="T10" fmla="*/ 0 w 577"/>
              <a:gd name="T11" fmla="*/ 0 h 244"/>
              <a:gd name="T12" fmla="*/ 0 60000 65536"/>
              <a:gd name="T13" fmla="*/ 0 60000 65536"/>
              <a:gd name="T14" fmla="*/ 0 60000 65536"/>
              <a:gd name="T15" fmla="*/ 0 60000 65536"/>
              <a:gd name="T16" fmla="*/ 0 60000 65536"/>
              <a:gd name="T17" fmla="*/ 0 60000 65536"/>
              <a:gd name="T18" fmla="*/ 0 w 577"/>
              <a:gd name="T19" fmla="*/ 0 h 244"/>
              <a:gd name="T20" fmla="*/ 577 w 577"/>
              <a:gd name="T21" fmla="*/ 244 h 244"/>
            </a:gdLst>
            <a:ahLst/>
            <a:cxnLst>
              <a:cxn ang="T12">
                <a:pos x="T0" y="T1"/>
              </a:cxn>
              <a:cxn ang="T13">
                <a:pos x="T2" y="T3"/>
              </a:cxn>
              <a:cxn ang="T14">
                <a:pos x="T4" y="T5"/>
              </a:cxn>
              <a:cxn ang="T15">
                <a:pos x="T6" y="T7"/>
              </a:cxn>
              <a:cxn ang="T16">
                <a:pos x="T8" y="T9"/>
              </a:cxn>
              <a:cxn ang="T17">
                <a:pos x="T10" y="T11"/>
              </a:cxn>
            </a:cxnLst>
            <a:rect l="T18" t="T19" r="T20" b="T21"/>
            <a:pathLst>
              <a:path w="577" h="244">
                <a:moveTo>
                  <a:pt x="0" y="0"/>
                </a:moveTo>
                <a:lnTo>
                  <a:pt x="577" y="99"/>
                </a:lnTo>
                <a:lnTo>
                  <a:pt x="441" y="244"/>
                </a:lnTo>
                <a:lnTo>
                  <a:pt x="30" y="85"/>
                </a:lnTo>
                <a:lnTo>
                  <a:pt x="0" y="0"/>
                </a:lnTo>
                <a:close/>
              </a:path>
            </a:pathLst>
          </a:custGeom>
          <a:solidFill>
            <a:srgbClr val="D1784F"/>
          </a:solidFill>
          <a:ln w="9525">
            <a:noFill/>
            <a:round/>
            <a:headEnd/>
            <a:tailEnd/>
          </a:ln>
        </p:spPr>
        <p:txBody>
          <a:bodyPr/>
          <a:lstStyle/>
          <a:p>
            <a:endParaRPr lang="en-US" dirty="0"/>
          </a:p>
        </p:txBody>
      </p:sp>
      <p:sp>
        <p:nvSpPr>
          <p:cNvPr id="9234" name="Freeform 18"/>
          <p:cNvSpPr>
            <a:spLocks/>
          </p:cNvSpPr>
          <p:nvPr/>
        </p:nvSpPr>
        <p:spPr bwMode="auto">
          <a:xfrm>
            <a:off x="7997825" y="2578100"/>
            <a:ext cx="79375" cy="150813"/>
          </a:xfrm>
          <a:custGeom>
            <a:avLst/>
            <a:gdLst>
              <a:gd name="T0" fmla="*/ 77 w 295"/>
              <a:gd name="T1" fmla="*/ 0 h 555"/>
              <a:gd name="T2" fmla="*/ 0 w 295"/>
              <a:gd name="T3" fmla="*/ 555 h 555"/>
              <a:gd name="T4" fmla="*/ 77 w 295"/>
              <a:gd name="T5" fmla="*/ 480 h 555"/>
              <a:gd name="T6" fmla="*/ 295 w 295"/>
              <a:gd name="T7" fmla="*/ 98 h 555"/>
              <a:gd name="T8" fmla="*/ 77 w 295"/>
              <a:gd name="T9" fmla="*/ 0 h 555"/>
              <a:gd name="T10" fmla="*/ 77 w 295"/>
              <a:gd name="T11" fmla="*/ 0 h 555"/>
              <a:gd name="T12" fmla="*/ 0 60000 65536"/>
              <a:gd name="T13" fmla="*/ 0 60000 65536"/>
              <a:gd name="T14" fmla="*/ 0 60000 65536"/>
              <a:gd name="T15" fmla="*/ 0 60000 65536"/>
              <a:gd name="T16" fmla="*/ 0 60000 65536"/>
              <a:gd name="T17" fmla="*/ 0 60000 65536"/>
              <a:gd name="T18" fmla="*/ 0 w 295"/>
              <a:gd name="T19" fmla="*/ 0 h 555"/>
              <a:gd name="T20" fmla="*/ 295 w 295"/>
              <a:gd name="T21" fmla="*/ 555 h 555"/>
            </a:gdLst>
            <a:ahLst/>
            <a:cxnLst>
              <a:cxn ang="T12">
                <a:pos x="T0" y="T1"/>
              </a:cxn>
              <a:cxn ang="T13">
                <a:pos x="T2" y="T3"/>
              </a:cxn>
              <a:cxn ang="T14">
                <a:pos x="T4" y="T5"/>
              </a:cxn>
              <a:cxn ang="T15">
                <a:pos x="T6" y="T7"/>
              </a:cxn>
              <a:cxn ang="T16">
                <a:pos x="T8" y="T9"/>
              </a:cxn>
              <a:cxn ang="T17">
                <a:pos x="T10" y="T11"/>
              </a:cxn>
            </a:cxnLst>
            <a:rect l="T18" t="T19" r="T20" b="T21"/>
            <a:pathLst>
              <a:path w="295" h="555">
                <a:moveTo>
                  <a:pt x="77" y="0"/>
                </a:moveTo>
                <a:lnTo>
                  <a:pt x="0" y="555"/>
                </a:lnTo>
                <a:lnTo>
                  <a:pt x="77" y="480"/>
                </a:lnTo>
                <a:lnTo>
                  <a:pt x="295" y="98"/>
                </a:lnTo>
                <a:lnTo>
                  <a:pt x="77" y="0"/>
                </a:lnTo>
                <a:close/>
              </a:path>
            </a:pathLst>
          </a:custGeom>
          <a:solidFill>
            <a:srgbClr val="FFCC7F"/>
          </a:solidFill>
          <a:ln w="9525">
            <a:noFill/>
            <a:round/>
            <a:headEnd/>
            <a:tailEnd/>
          </a:ln>
        </p:spPr>
        <p:txBody>
          <a:bodyPr/>
          <a:lstStyle/>
          <a:p>
            <a:endParaRPr lang="en-US" dirty="0"/>
          </a:p>
        </p:txBody>
      </p:sp>
      <p:sp>
        <p:nvSpPr>
          <p:cNvPr id="9235" name="Freeform 19"/>
          <p:cNvSpPr>
            <a:spLocks/>
          </p:cNvSpPr>
          <p:nvPr/>
        </p:nvSpPr>
        <p:spPr bwMode="auto">
          <a:xfrm>
            <a:off x="7672388" y="2497138"/>
            <a:ext cx="122238" cy="103188"/>
          </a:xfrm>
          <a:custGeom>
            <a:avLst/>
            <a:gdLst>
              <a:gd name="T0" fmla="*/ 319 w 449"/>
              <a:gd name="T1" fmla="*/ 0 h 380"/>
              <a:gd name="T2" fmla="*/ 0 w 449"/>
              <a:gd name="T3" fmla="*/ 258 h 380"/>
              <a:gd name="T4" fmla="*/ 77 w 449"/>
              <a:gd name="T5" fmla="*/ 380 h 380"/>
              <a:gd name="T6" fmla="*/ 449 w 449"/>
              <a:gd name="T7" fmla="*/ 274 h 380"/>
              <a:gd name="T8" fmla="*/ 319 w 449"/>
              <a:gd name="T9" fmla="*/ 0 h 380"/>
              <a:gd name="T10" fmla="*/ 319 w 449"/>
              <a:gd name="T11" fmla="*/ 0 h 380"/>
              <a:gd name="T12" fmla="*/ 0 60000 65536"/>
              <a:gd name="T13" fmla="*/ 0 60000 65536"/>
              <a:gd name="T14" fmla="*/ 0 60000 65536"/>
              <a:gd name="T15" fmla="*/ 0 60000 65536"/>
              <a:gd name="T16" fmla="*/ 0 60000 65536"/>
              <a:gd name="T17" fmla="*/ 0 60000 65536"/>
              <a:gd name="T18" fmla="*/ 0 w 449"/>
              <a:gd name="T19" fmla="*/ 0 h 380"/>
              <a:gd name="T20" fmla="*/ 449 w 449"/>
              <a:gd name="T21" fmla="*/ 380 h 380"/>
            </a:gdLst>
            <a:ahLst/>
            <a:cxnLst>
              <a:cxn ang="T12">
                <a:pos x="T0" y="T1"/>
              </a:cxn>
              <a:cxn ang="T13">
                <a:pos x="T2" y="T3"/>
              </a:cxn>
              <a:cxn ang="T14">
                <a:pos x="T4" y="T5"/>
              </a:cxn>
              <a:cxn ang="T15">
                <a:pos x="T6" y="T7"/>
              </a:cxn>
              <a:cxn ang="T16">
                <a:pos x="T8" y="T9"/>
              </a:cxn>
              <a:cxn ang="T17">
                <a:pos x="T10" y="T11"/>
              </a:cxn>
            </a:cxnLst>
            <a:rect l="T18" t="T19" r="T20" b="T21"/>
            <a:pathLst>
              <a:path w="449" h="380">
                <a:moveTo>
                  <a:pt x="319" y="0"/>
                </a:moveTo>
                <a:lnTo>
                  <a:pt x="0" y="258"/>
                </a:lnTo>
                <a:lnTo>
                  <a:pt x="77" y="380"/>
                </a:lnTo>
                <a:lnTo>
                  <a:pt x="449" y="274"/>
                </a:lnTo>
                <a:lnTo>
                  <a:pt x="319" y="0"/>
                </a:lnTo>
                <a:close/>
              </a:path>
            </a:pathLst>
          </a:custGeom>
          <a:solidFill>
            <a:srgbClr val="FFCC7F"/>
          </a:solidFill>
          <a:ln w="9525">
            <a:noFill/>
            <a:round/>
            <a:headEnd/>
            <a:tailEnd/>
          </a:ln>
        </p:spPr>
        <p:txBody>
          <a:bodyPr/>
          <a:lstStyle/>
          <a:p>
            <a:endParaRPr lang="en-US" dirty="0"/>
          </a:p>
        </p:txBody>
      </p:sp>
      <p:sp>
        <p:nvSpPr>
          <p:cNvPr id="9236" name="Freeform 20"/>
          <p:cNvSpPr>
            <a:spLocks/>
          </p:cNvSpPr>
          <p:nvPr/>
        </p:nvSpPr>
        <p:spPr bwMode="auto">
          <a:xfrm>
            <a:off x="7847013" y="2189163"/>
            <a:ext cx="163513" cy="109538"/>
          </a:xfrm>
          <a:custGeom>
            <a:avLst/>
            <a:gdLst>
              <a:gd name="T0" fmla="*/ 213 w 600"/>
              <a:gd name="T1" fmla="*/ 306 h 404"/>
              <a:gd name="T2" fmla="*/ 555 w 600"/>
              <a:gd name="T3" fmla="*/ 404 h 404"/>
              <a:gd name="T4" fmla="*/ 600 w 600"/>
              <a:gd name="T5" fmla="*/ 229 h 404"/>
              <a:gd name="T6" fmla="*/ 563 w 600"/>
              <a:gd name="T7" fmla="*/ 77 h 404"/>
              <a:gd name="T8" fmla="*/ 433 w 600"/>
              <a:gd name="T9" fmla="*/ 0 h 404"/>
              <a:gd name="T10" fmla="*/ 266 w 600"/>
              <a:gd name="T11" fmla="*/ 8 h 404"/>
              <a:gd name="T12" fmla="*/ 167 w 600"/>
              <a:gd name="T13" fmla="*/ 61 h 404"/>
              <a:gd name="T14" fmla="*/ 114 w 600"/>
              <a:gd name="T15" fmla="*/ 221 h 404"/>
              <a:gd name="T16" fmla="*/ 0 w 600"/>
              <a:gd name="T17" fmla="*/ 290 h 404"/>
              <a:gd name="T18" fmla="*/ 539 w 600"/>
              <a:gd name="T19" fmla="*/ 245 h 404"/>
              <a:gd name="T20" fmla="*/ 183 w 600"/>
              <a:gd name="T21" fmla="*/ 221 h 404"/>
              <a:gd name="T22" fmla="*/ 244 w 600"/>
              <a:gd name="T23" fmla="*/ 99 h 404"/>
              <a:gd name="T24" fmla="*/ 425 w 600"/>
              <a:gd name="T25" fmla="*/ 61 h 404"/>
              <a:gd name="T26" fmla="*/ 547 w 600"/>
              <a:gd name="T27" fmla="*/ 144 h 404"/>
              <a:gd name="T28" fmla="*/ 571 w 600"/>
              <a:gd name="T29" fmla="*/ 252 h 404"/>
              <a:gd name="T30" fmla="*/ 517 w 600"/>
              <a:gd name="T31" fmla="*/ 335 h 404"/>
              <a:gd name="T32" fmla="*/ 213 w 600"/>
              <a:gd name="T33" fmla="*/ 306 h 404"/>
              <a:gd name="T34" fmla="*/ 213 w 600"/>
              <a:gd name="T35" fmla="*/ 306 h 4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0"/>
              <a:gd name="T55" fmla="*/ 0 h 404"/>
              <a:gd name="T56" fmla="*/ 600 w 600"/>
              <a:gd name="T57" fmla="*/ 404 h 4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0" h="404">
                <a:moveTo>
                  <a:pt x="213" y="306"/>
                </a:moveTo>
                <a:lnTo>
                  <a:pt x="555" y="404"/>
                </a:lnTo>
                <a:lnTo>
                  <a:pt x="600" y="229"/>
                </a:lnTo>
                <a:lnTo>
                  <a:pt x="563" y="77"/>
                </a:lnTo>
                <a:lnTo>
                  <a:pt x="433" y="0"/>
                </a:lnTo>
                <a:lnTo>
                  <a:pt x="266" y="8"/>
                </a:lnTo>
                <a:lnTo>
                  <a:pt x="167" y="61"/>
                </a:lnTo>
                <a:lnTo>
                  <a:pt x="114" y="221"/>
                </a:lnTo>
                <a:lnTo>
                  <a:pt x="0" y="290"/>
                </a:lnTo>
                <a:lnTo>
                  <a:pt x="539" y="245"/>
                </a:lnTo>
                <a:lnTo>
                  <a:pt x="183" y="221"/>
                </a:lnTo>
                <a:lnTo>
                  <a:pt x="244" y="99"/>
                </a:lnTo>
                <a:lnTo>
                  <a:pt x="425" y="61"/>
                </a:lnTo>
                <a:lnTo>
                  <a:pt x="547" y="144"/>
                </a:lnTo>
                <a:lnTo>
                  <a:pt x="571" y="252"/>
                </a:lnTo>
                <a:lnTo>
                  <a:pt x="517" y="335"/>
                </a:lnTo>
                <a:lnTo>
                  <a:pt x="213" y="306"/>
                </a:lnTo>
                <a:close/>
              </a:path>
            </a:pathLst>
          </a:custGeom>
          <a:solidFill>
            <a:srgbClr val="000000"/>
          </a:solidFill>
          <a:ln w="9525">
            <a:noFill/>
            <a:round/>
            <a:headEnd/>
            <a:tailEnd/>
          </a:ln>
        </p:spPr>
        <p:txBody>
          <a:bodyPr/>
          <a:lstStyle/>
          <a:p>
            <a:endParaRPr lang="en-US" dirty="0"/>
          </a:p>
        </p:txBody>
      </p:sp>
      <p:sp>
        <p:nvSpPr>
          <p:cNvPr id="9237" name="Freeform 21"/>
          <p:cNvSpPr>
            <a:spLocks/>
          </p:cNvSpPr>
          <p:nvPr/>
        </p:nvSpPr>
        <p:spPr bwMode="auto">
          <a:xfrm>
            <a:off x="7966075" y="2352675"/>
            <a:ext cx="182563" cy="355600"/>
          </a:xfrm>
          <a:custGeom>
            <a:avLst/>
            <a:gdLst>
              <a:gd name="T0" fmla="*/ 0 w 669"/>
              <a:gd name="T1" fmla="*/ 0 h 1310"/>
              <a:gd name="T2" fmla="*/ 380 w 669"/>
              <a:gd name="T3" fmla="*/ 53 h 1310"/>
              <a:gd name="T4" fmla="*/ 669 w 669"/>
              <a:gd name="T5" fmla="*/ 707 h 1310"/>
              <a:gd name="T6" fmla="*/ 289 w 669"/>
              <a:gd name="T7" fmla="*/ 1310 h 1310"/>
              <a:gd name="T8" fmla="*/ 122 w 669"/>
              <a:gd name="T9" fmla="*/ 1196 h 1310"/>
              <a:gd name="T10" fmla="*/ 220 w 669"/>
              <a:gd name="T11" fmla="*/ 776 h 1310"/>
              <a:gd name="T12" fmla="*/ 303 w 669"/>
              <a:gd name="T13" fmla="*/ 776 h 1310"/>
              <a:gd name="T14" fmla="*/ 144 w 669"/>
              <a:gd name="T15" fmla="*/ 518 h 1310"/>
              <a:gd name="T16" fmla="*/ 334 w 669"/>
              <a:gd name="T17" fmla="*/ 151 h 1310"/>
              <a:gd name="T18" fmla="*/ 220 w 669"/>
              <a:gd name="T19" fmla="*/ 534 h 1310"/>
              <a:gd name="T20" fmla="*/ 417 w 669"/>
              <a:gd name="T21" fmla="*/ 319 h 1310"/>
              <a:gd name="T22" fmla="*/ 297 w 669"/>
              <a:gd name="T23" fmla="*/ 632 h 1310"/>
              <a:gd name="T24" fmla="*/ 509 w 669"/>
              <a:gd name="T25" fmla="*/ 502 h 1310"/>
              <a:gd name="T26" fmla="*/ 372 w 669"/>
              <a:gd name="T27" fmla="*/ 723 h 1310"/>
              <a:gd name="T28" fmla="*/ 569 w 669"/>
              <a:gd name="T29" fmla="*/ 754 h 1310"/>
              <a:gd name="T30" fmla="*/ 258 w 669"/>
              <a:gd name="T31" fmla="*/ 853 h 1310"/>
              <a:gd name="T32" fmla="*/ 191 w 669"/>
              <a:gd name="T33" fmla="*/ 1165 h 1310"/>
              <a:gd name="T34" fmla="*/ 334 w 669"/>
              <a:gd name="T35" fmla="*/ 1135 h 1310"/>
              <a:gd name="T36" fmla="*/ 622 w 669"/>
              <a:gd name="T37" fmla="*/ 715 h 1310"/>
              <a:gd name="T38" fmla="*/ 372 w 669"/>
              <a:gd name="T39" fmla="*/ 106 h 1310"/>
              <a:gd name="T40" fmla="*/ 0 w 669"/>
              <a:gd name="T41" fmla="*/ 0 h 1310"/>
              <a:gd name="T42" fmla="*/ 0 w 669"/>
              <a:gd name="T43" fmla="*/ 0 h 13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69"/>
              <a:gd name="T67" fmla="*/ 0 h 1310"/>
              <a:gd name="T68" fmla="*/ 669 w 669"/>
              <a:gd name="T69" fmla="*/ 1310 h 131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69" h="1310">
                <a:moveTo>
                  <a:pt x="0" y="0"/>
                </a:moveTo>
                <a:lnTo>
                  <a:pt x="380" y="53"/>
                </a:lnTo>
                <a:lnTo>
                  <a:pt x="669" y="707"/>
                </a:lnTo>
                <a:lnTo>
                  <a:pt x="289" y="1310"/>
                </a:lnTo>
                <a:lnTo>
                  <a:pt x="122" y="1196"/>
                </a:lnTo>
                <a:lnTo>
                  <a:pt x="220" y="776"/>
                </a:lnTo>
                <a:lnTo>
                  <a:pt x="303" y="776"/>
                </a:lnTo>
                <a:lnTo>
                  <a:pt x="144" y="518"/>
                </a:lnTo>
                <a:lnTo>
                  <a:pt x="334" y="151"/>
                </a:lnTo>
                <a:lnTo>
                  <a:pt x="220" y="534"/>
                </a:lnTo>
                <a:lnTo>
                  <a:pt x="417" y="319"/>
                </a:lnTo>
                <a:lnTo>
                  <a:pt x="297" y="632"/>
                </a:lnTo>
                <a:lnTo>
                  <a:pt x="509" y="502"/>
                </a:lnTo>
                <a:lnTo>
                  <a:pt x="372" y="723"/>
                </a:lnTo>
                <a:lnTo>
                  <a:pt x="569" y="754"/>
                </a:lnTo>
                <a:lnTo>
                  <a:pt x="258" y="853"/>
                </a:lnTo>
                <a:lnTo>
                  <a:pt x="191" y="1165"/>
                </a:lnTo>
                <a:lnTo>
                  <a:pt x="334" y="1135"/>
                </a:lnTo>
                <a:lnTo>
                  <a:pt x="622" y="715"/>
                </a:lnTo>
                <a:lnTo>
                  <a:pt x="372" y="106"/>
                </a:lnTo>
                <a:lnTo>
                  <a:pt x="0" y="0"/>
                </a:lnTo>
                <a:close/>
              </a:path>
            </a:pathLst>
          </a:custGeom>
          <a:solidFill>
            <a:srgbClr val="000000"/>
          </a:solidFill>
          <a:ln w="9525">
            <a:noFill/>
            <a:round/>
            <a:headEnd/>
            <a:tailEnd/>
          </a:ln>
        </p:spPr>
        <p:txBody>
          <a:bodyPr/>
          <a:lstStyle/>
          <a:p>
            <a:endParaRPr lang="en-US" dirty="0"/>
          </a:p>
        </p:txBody>
      </p:sp>
      <p:sp>
        <p:nvSpPr>
          <p:cNvPr id="9238" name="Freeform 22"/>
          <p:cNvSpPr>
            <a:spLocks/>
          </p:cNvSpPr>
          <p:nvPr/>
        </p:nvSpPr>
        <p:spPr bwMode="auto">
          <a:xfrm>
            <a:off x="7975600" y="2681288"/>
            <a:ext cx="71438" cy="65088"/>
          </a:xfrm>
          <a:custGeom>
            <a:avLst/>
            <a:gdLst>
              <a:gd name="T0" fmla="*/ 99 w 266"/>
              <a:gd name="T1" fmla="*/ 0 h 244"/>
              <a:gd name="T2" fmla="*/ 0 w 266"/>
              <a:gd name="T3" fmla="*/ 100 h 244"/>
              <a:gd name="T4" fmla="*/ 52 w 266"/>
              <a:gd name="T5" fmla="*/ 244 h 244"/>
              <a:gd name="T6" fmla="*/ 189 w 266"/>
              <a:gd name="T7" fmla="*/ 229 h 244"/>
              <a:gd name="T8" fmla="*/ 266 w 266"/>
              <a:gd name="T9" fmla="*/ 69 h 244"/>
              <a:gd name="T10" fmla="*/ 75 w 266"/>
              <a:gd name="T11" fmla="*/ 175 h 244"/>
              <a:gd name="T12" fmla="*/ 99 w 266"/>
              <a:gd name="T13" fmla="*/ 0 h 244"/>
              <a:gd name="T14" fmla="*/ 99 w 266"/>
              <a:gd name="T15" fmla="*/ 0 h 244"/>
              <a:gd name="T16" fmla="*/ 0 60000 65536"/>
              <a:gd name="T17" fmla="*/ 0 60000 65536"/>
              <a:gd name="T18" fmla="*/ 0 60000 65536"/>
              <a:gd name="T19" fmla="*/ 0 60000 65536"/>
              <a:gd name="T20" fmla="*/ 0 60000 65536"/>
              <a:gd name="T21" fmla="*/ 0 60000 65536"/>
              <a:gd name="T22" fmla="*/ 0 60000 65536"/>
              <a:gd name="T23" fmla="*/ 0 60000 65536"/>
              <a:gd name="T24" fmla="*/ 0 w 266"/>
              <a:gd name="T25" fmla="*/ 0 h 244"/>
              <a:gd name="T26" fmla="*/ 266 w 266"/>
              <a:gd name="T27" fmla="*/ 244 h 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6" h="244">
                <a:moveTo>
                  <a:pt x="99" y="0"/>
                </a:moveTo>
                <a:lnTo>
                  <a:pt x="0" y="100"/>
                </a:lnTo>
                <a:lnTo>
                  <a:pt x="52" y="244"/>
                </a:lnTo>
                <a:lnTo>
                  <a:pt x="189" y="229"/>
                </a:lnTo>
                <a:lnTo>
                  <a:pt x="266" y="69"/>
                </a:lnTo>
                <a:lnTo>
                  <a:pt x="75" y="175"/>
                </a:lnTo>
                <a:lnTo>
                  <a:pt x="99" y="0"/>
                </a:lnTo>
                <a:close/>
              </a:path>
            </a:pathLst>
          </a:custGeom>
          <a:solidFill>
            <a:srgbClr val="000000"/>
          </a:solidFill>
          <a:ln w="9525">
            <a:noFill/>
            <a:round/>
            <a:headEnd/>
            <a:tailEnd/>
          </a:ln>
        </p:spPr>
        <p:txBody>
          <a:bodyPr/>
          <a:lstStyle/>
          <a:p>
            <a:endParaRPr lang="en-US" dirty="0"/>
          </a:p>
        </p:txBody>
      </p:sp>
      <p:sp>
        <p:nvSpPr>
          <p:cNvPr id="9239" name="Freeform 23"/>
          <p:cNvSpPr>
            <a:spLocks/>
          </p:cNvSpPr>
          <p:nvPr/>
        </p:nvSpPr>
        <p:spPr bwMode="auto">
          <a:xfrm>
            <a:off x="8054975" y="2559050"/>
            <a:ext cx="66675" cy="42863"/>
          </a:xfrm>
          <a:custGeom>
            <a:avLst/>
            <a:gdLst>
              <a:gd name="T0" fmla="*/ 0 w 243"/>
              <a:gd name="T1" fmla="*/ 53 h 160"/>
              <a:gd name="T2" fmla="*/ 160 w 243"/>
              <a:gd name="T3" fmla="*/ 160 h 160"/>
              <a:gd name="T4" fmla="*/ 243 w 243"/>
              <a:gd name="T5" fmla="*/ 60 h 160"/>
              <a:gd name="T6" fmla="*/ 76 w 243"/>
              <a:gd name="T7" fmla="*/ 0 h 160"/>
              <a:gd name="T8" fmla="*/ 0 w 243"/>
              <a:gd name="T9" fmla="*/ 53 h 160"/>
              <a:gd name="T10" fmla="*/ 0 w 243"/>
              <a:gd name="T11" fmla="*/ 53 h 160"/>
              <a:gd name="T12" fmla="*/ 0 60000 65536"/>
              <a:gd name="T13" fmla="*/ 0 60000 65536"/>
              <a:gd name="T14" fmla="*/ 0 60000 65536"/>
              <a:gd name="T15" fmla="*/ 0 60000 65536"/>
              <a:gd name="T16" fmla="*/ 0 60000 65536"/>
              <a:gd name="T17" fmla="*/ 0 60000 65536"/>
              <a:gd name="T18" fmla="*/ 0 w 243"/>
              <a:gd name="T19" fmla="*/ 0 h 160"/>
              <a:gd name="T20" fmla="*/ 243 w 243"/>
              <a:gd name="T21" fmla="*/ 160 h 160"/>
            </a:gdLst>
            <a:ahLst/>
            <a:cxnLst>
              <a:cxn ang="T12">
                <a:pos x="T0" y="T1"/>
              </a:cxn>
              <a:cxn ang="T13">
                <a:pos x="T2" y="T3"/>
              </a:cxn>
              <a:cxn ang="T14">
                <a:pos x="T4" y="T5"/>
              </a:cxn>
              <a:cxn ang="T15">
                <a:pos x="T6" y="T7"/>
              </a:cxn>
              <a:cxn ang="T16">
                <a:pos x="T8" y="T9"/>
              </a:cxn>
              <a:cxn ang="T17">
                <a:pos x="T10" y="T11"/>
              </a:cxn>
            </a:cxnLst>
            <a:rect l="T18" t="T19" r="T20" b="T21"/>
            <a:pathLst>
              <a:path w="243" h="160">
                <a:moveTo>
                  <a:pt x="0" y="53"/>
                </a:moveTo>
                <a:lnTo>
                  <a:pt x="160" y="160"/>
                </a:lnTo>
                <a:lnTo>
                  <a:pt x="243" y="60"/>
                </a:lnTo>
                <a:lnTo>
                  <a:pt x="76" y="0"/>
                </a:lnTo>
                <a:lnTo>
                  <a:pt x="0" y="53"/>
                </a:lnTo>
                <a:close/>
              </a:path>
            </a:pathLst>
          </a:custGeom>
          <a:solidFill>
            <a:srgbClr val="000000"/>
          </a:solidFill>
          <a:ln w="9525">
            <a:noFill/>
            <a:round/>
            <a:headEnd/>
            <a:tailEnd/>
          </a:ln>
        </p:spPr>
        <p:txBody>
          <a:bodyPr/>
          <a:lstStyle/>
          <a:p>
            <a:endParaRPr lang="en-US" dirty="0"/>
          </a:p>
        </p:txBody>
      </p:sp>
      <p:sp>
        <p:nvSpPr>
          <p:cNvPr id="9240" name="Freeform 24"/>
          <p:cNvSpPr>
            <a:spLocks/>
          </p:cNvSpPr>
          <p:nvPr/>
        </p:nvSpPr>
        <p:spPr bwMode="auto">
          <a:xfrm>
            <a:off x="7672388" y="2540000"/>
            <a:ext cx="134938" cy="79375"/>
          </a:xfrm>
          <a:custGeom>
            <a:avLst/>
            <a:gdLst>
              <a:gd name="T0" fmla="*/ 83 w 494"/>
              <a:gd name="T1" fmla="*/ 83 h 296"/>
              <a:gd name="T2" fmla="*/ 0 w 494"/>
              <a:gd name="T3" fmla="*/ 152 h 296"/>
              <a:gd name="T4" fmla="*/ 114 w 494"/>
              <a:gd name="T5" fmla="*/ 296 h 296"/>
              <a:gd name="T6" fmla="*/ 303 w 494"/>
              <a:gd name="T7" fmla="*/ 190 h 296"/>
              <a:gd name="T8" fmla="*/ 494 w 494"/>
              <a:gd name="T9" fmla="*/ 168 h 296"/>
              <a:gd name="T10" fmla="*/ 494 w 494"/>
              <a:gd name="T11" fmla="*/ 0 h 296"/>
              <a:gd name="T12" fmla="*/ 425 w 494"/>
              <a:gd name="T13" fmla="*/ 144 h 296"/>
              <a:gd name="T14" fmla="*/ 380 w 494"/>
              <a:gd name="T15" fmla="*/ 8 h 296"/>
              <a:gd name="T16" fmla="*/ 327 w 494"/>
              <a:gd name="T17" fmla="*/ 144 h 296"/>
              <a:gd name="T18" fmla="*/ 250 w 494"/>
              <a:gd name="T19" fmla="*/ 91 h 296"/>
              <a:gd name="T20" fmla="*/ 228 w 494"/>
              <a:gd name="T21" fmla="*/ 198 h 296"/>
              <a:gd name="T22" fmla="*/ 122 w 494"/>
              <a:gd name="T23" fmla="*/ 237 h 296"/>
              <a:gd name="T24" fmla="*/ 83 w 494"/>
              <a:gd name="T25" fmla="*/ 83 h 296"/>
              <a:gd name="T26" fmla="*/ 83 w 494"/>
              <a:gd name="T27" fmla="*/ 83 h 2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94"/>
              <a:gd name="T43" fmla="*/ 0 h 296"/>
              <a:gd name="T44" fmla="*/ 494 w 494"/>
              <a:gd name="T45" fmla="*/ 296 h 29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94" h="296">
                <a:moveTo>
                  <a:pt x="83" y="83"/>
                </a:moveTo>
                <a:lnTo>
                  <a:pt x="0" y="152"/>
                </a:lnTo>
                <a:lnTo>
                  <a:pt x="114" y="296"/>
                </a:lnTo>
                <a:lnTo>
                  <a:pt x="303" y="190"/>
                </a:lnTo>
                <a:lnTo>
                  <a:pt x="494" y="168"/>
                </a:lnTo>
                <a:lnTo>
                  <a:pt x="494" y="0"/>
                </a:lnTo>
                <a:lnTo>
                  <a:pt x="425" y="144"/>
                </a:lnTo>
                <a:lnTo>
                  <a:pt x="380" y="8"/>
                </a:lnTo>
                <a:lnTo>
                  <a:pt x="327" y="144"/>
                </a:lnTo>
                <a:lnTo>
                  <a:pt x="250" y="91"/>
                </a:lnTo>
                <a:lnTo>
                  <a:pt x="228" y="198"/>
                </a:lnTo>
                <a:lnTo>
                  <a:pt x="122" y="237"/>
                </a:lnTo>
                <a:lnTo>
                  <a:pt x="83" y="83"/>
                </a:lnTo>
                <a:close/>
              </a:path>
            </a:pathLst>
          </a:custGeom>
          <a:solidFill>
            <a:srgbClr val="000000"/>
          </a:solidFill>
          <a:ln w="9525">
            <a:noFill/>
            <a:round/>
            <a:headEnd/>
            <a:tailEnd/>
          </a:ln>
        </p:spPr>
        <p:txBody>
          <a:bodyPr/>
          <a:lstStyle/>
          <a:p>
            <a:endParaRPr lang="en-US" dirty="0"/>
          </a:p>
        </p:txBody>
      </p:sp>
      <p:sp>
        <p:nvSpPr>
          <p:cNvPr id="9241" name="Freeform 25"/>
          <p:cNvSpPr>
            <a:spLocks/>
          </p:cNvSpPr>
          <p:nvPr/>
        </p:nvSpPr>
        <p:spPr bwMode="auto">
          <a:xfrm>
            <a:off x="7688263" y="2354263"/>
            <a:ext cx="192088" cy="784225"/>
          </a:xfrm>
          <a:custGeom>
            <a:avLst/>
            <a:gdLst>
              <a:gd name="T0" fmla="*/ 706 w 706"/>
              <a:gd name="T1" fmla="*/ 0 h 2886"/>
              <a:gd name="T2" fmla="*/ 289 w 706"/>
              <a:gd name="T3" fmla="*/ 91 h 2886"/>
              <a:gd name="T4" fmla="*/ 494 w 706"/>
              <a:gd name="T5" fmla="*/ 1150 h 2886"/>
              <a:gd name="T6" fmla="*/ 243 w 706"/>
              <a:gd name="T7" fmla="*/ 1820 h 2886"/>
              <a:gd name="T8" fmla="*/ 281 w 706"/>
              <a:gd name="T9" fmla="*/ 2636 h 2886"/>
              <a:gd name="T10" fmla="*/ 0 w 706"/>
              <a:gd name="T11" fmla="*/ 2780 h 2886"/>
              <a:gd name="T12" fmla="*/ 7 w 706"/>
              <a:gd name="T13" fmla="*/ 2886 h 2886"/>
              <a:gd name="T14" fmla="*/ 486 w 706"/>
              <a:gd name="T15" fmla="*/ 2857 h 2886"/>
              <a:gd name="T16" fmla="*/ 486 w 706"/>
              <a:gd name="T17" fmla="*/ 2727 h 2886"/>
              <a:gd name="T18" fmla="*/ 600 w 706"/>
              <a:gd name="T19" fmla="*/ 2429 h 2886"/>
              <a:gd name="T20" fmla="*/ 365 w 706"/>
              <a:gd name="T21" fmla="*/ 2384 h 2886"/>
              <a:gd name="T22" fmla="*/ 531 w 706"/>
              <a:gd name="T23" fmla="*/ 2482 h 2886"/>
              <a:gd name="T24" fmla="*/ 387 w 706"/>
              <a:gd name="T25" fmla="*/ 2811 h 2886"/>
              <a:gd name="T26" fmla="*/ 114 w 706"/>
              <a:gd name="T27" fmla="*/ 2811 h 2886"/>
              <a:gd name="T28" fmla="*/ 342 w 706"/>
              <a:gd name="T29" fmla="*/ 2628 h 2886"/>
              <a:gd name="T30" fmla="*/ 326 w 706"/>
              <a:gd name="T31" fmla="*/ 1843 h 2886"/>
              <a:gd name="T32" fmla="*/ 562 w 706"/>
              <a:gd name="T33" fmla="*/ 1136 h 2886"/>
              <a:gd name="T34" fmla="*/ 411 w 706"/>
              <a:gd name="T35" fmla="*/ 130 h 2886"/>
              <a:gd name="T36" fmla="*/ 706 w 706"/>
              <a:gd name="T37" fmla="*/ 0 h 2886"/>
              <a:gd name="T38" fmla="*/ 706 w 706"/>
              <a:gd name="T39" fmla="*/ 0 h 28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06"/>
              <a:gd name="T61" fmla="*/ 0 h 2886"/>
              <a:gd name="T62" fmla="*/ 706 w 706"/>
              <a:gd name="T63" fmla="*/ 2886 h 288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06" h="2886">
                <a:moveTo>
                  <a:pt x="706" y="0"/>
                </a:moveTo>
                <a:lnTo>
                  <a:pt x="289" y="91"/>
                </a:lnTo>
                <a:lnTo>
                  <a:pt x="494" y="1150"/>
                </a:lnTo>
                <a:lnTo>
                  <a:pt x="243" y="1820"/>
                </a:lnTo>
                <a:lnTo>
                  <a:pt x="281" y="2636"/>
                </a:lnTo>
                <a:lnTo>
                  <a:pt x="0" y="2780"/>
                </a:lnTo>
                <a:lnTo>
                  <a:pt x="7" y="2886"/>
                </a:lnTo>
                <a:lnTo>
                  <a:pt x="486" y="2857"/>
                </a:lnTo>
                <a:lnTo>
                  <a:pt x="486" y="2727"/>
                </a:lnTo>
                <a:lnTo>
                  <a:pt x="600" y="2429"/>
                </a:lnTo>
                <a:lnTo>
                  <a:pt x="365" y="2384"/>
                </a:lnTo>
                <a:lnTo>
                  <a:pt x="531" y="2482"/>
                </a:lnTo>
                <a:lnTo>
                  <a:pt x="387" y="2811"/>
                </a:lnTo>
                <a:lnTo>
                  <a:pt x="114" y="2811"/>
                </a:lnTo>
                <a:lnTo>
                  <a:pt x="342" y="2628"/>
                </a:lnTo>
                <a:lnTo>
                  <a:pt x="326" y="1843"/>
                </a:lnTo>
                <a:lnTo>
                  <a:pt x="562" y="1136"/>
                </a:lnTo>
                <a:lnTo>
                  <a:pt x="411" y="130"/>
                </a:lnTo>
                <a:lnTo>
                  <a:pt x="706" y="0"/>
                </a:lnTo>
                <a:close/>
              </a:path>
            </a:pathLst>
          </a:custGeom>
          <a:solidFill>
            <a:srgbClr val="000000"/>
          </a:solidFill>
          <a:ln w="9525">
            <a:noFill/>
            <a:round/>
            <a:headEnd/>
            <a:tailEnd/>
          </a:ln>
        </p:spPr>
        <p:txBody>
          <a:bodyPr/>
          <a:lstStyle/>
          <a:p>
            <a:endParaRPr lang="en-US" dirty="0"/>
          </a:p>
        </p:txBody>
      </p:sp>
      <p:sp>
        <p:nvSpPr>
          <p:cNvPr id="9242" name="Freeform 26"/>
          <p:cNvSpPr>
            <a:spLocks/>
          </p:cNvSpPr>
          <p:nvPr/>
        </p:nvSpPr>
        <p:spPr bwMode="auto">
          <a:xfrm>
            <a:off x="7804150" y="2711450"/>
            <a:ext cx="320675" cy="434975"/>
          </a:xfrm>
          <a:custGeom>
            <a:avLst/>
            <a:gdLst>
              <a:gd name="T0" fmla="*/ 926 w 1184"/>
              <a:gd name="T1" fmla="*/ 1234 h 1601"/>
              <a:gd name="T2" fmla="*/ 539 w 1184"/>
              <a:gd name="T3" fmla="*/ 702 h 1601"/>
              <a:gd name="T4" fmla="*/ 372 w 1184"/>
              <a:gd name="T5" fmla="*/ 375 h 1601"/>
              <a:gd name="T6" fmla="*/ 206 w 1184"/>
              <a:gd name="T7" fmla="*/ 755 h 1601"/>
              <a:gd name="T8" fmla="*/ 114 w 1184"/>
              <a:gd name="T9" fmla="*/ 1120 h 1601"/>
              <a:gd name="T10" fmla="*/ 69 w 1184"/>
              <a:gd name="T11" fmla="*/ 1104 h 1601"/>
              <a:gd name="T12" fmla="*/ 23 w 1184"/>
              <a:gd name="T13" fmla="*/ 968 h 1601"/>
              <a:gd name="T14" fmla="*/ 98 w 1184"/>
              <a:gd name="T15" fmla="*/ 930 h 1601"/>
              <a:gd name="T16" fmla="*/ 0 w 1184"/>
              <a:gd name="T17" fmla="*/ 793 h 1601"/>
              <a:gd name="T18" fmla="*/ 129 w 1184"/>
              <a:gd name="T19" fmla="*/ 801 h 1601"/>
              <a:gd name="T20" fmla="*/ 39 w 1184"/>
              <a:gd name="T21" fmla="*/ 686 h 1601"/>
              <a:gd name="T22" fmla="*/ 167 w 1184"/>
              <a:gd name="T23" fmla="*/ 664 h 1601"/>
              <a:gd name="T24" fmla="*/ 98 w 1184"/>
              <a:gd name="T25" fmla="*/ 564 h 1601"/>
              <a:gd name="T26" fmla="*/ 244 w 1184"/>
              <a:gd name="T27" fmla="*/ 542 h 1601"/>
              <a:gd name="T28" fmla="*/ 175 w 1184"/>
              <a:gd name="T29" fmla="*/ 428 h 1601"/>
              <a:gd name="T30" fmla="*/ 304 w 1184"/>
              <a:gd name="T31" fmla="*/ 397 h 1601"/>
              <a:gd name="T32" fmla="*/ 265 w 1184"/>
              <a:gd name="T33" fmla="*/ 298 h 1601"/>
              <a:gd name="T34" fmla="*/ 433 w 1184"/>
              <a:gd name="T35" fmla="*/ 268 h 1601"/>
              <a:gd name="T36" fmla="*/ 637 w 1184"/>
              <a:gd name="T37" fmla="*/ 724 h 1601"/>
              <a:gd name="T38" fmla="*/ 995 w 1184"/>
              <a:gd name="T39" fmla="*/ 1212 h 1601"/>
              <a:gd name="T40" fmla="*/ 995 w 1184"/>
              <a:gd name="T41" fmla="*/ 1508 h 1601"/>
              <a:gd name="T42" fmla="*/ 1094 w 1184"/>
              <a:gd name="T43" fmla="*/ 1508 h 1601"/>
              <a:gd name="T44" fmla="*/ 1123 w 1184"/>
              <a:gd name="T45" fmla="*/ 1226 h 1601"/>
              <a:gd name="T46" fmla="*/ 919 w 1184"/>
              <a:gd name="T47" fmla="*/ 785 h 1601"/>
              <a:gd name="T48" fmla="*/ 820 w 1184"/>
              <a:gd name="T49" fmla="*/ 755 h 1601"/>
              <a:gd name="T50" fmla="*/ 881 w 1184"/>
              <a:gd name="T51" fmla="*/ 656 h 1601"/>
              <a:gd name="T52" fmla="*/ 714 w 1184"/>
              <a:gd name="T53" fmla="*/ 609 h 1601"/>
              <a:gd name="T54" fmla="*/ 820 w 1184"/>
              <a:gd name="T55" fmla="*/ 511 h 1601"/>
              <a:gd name="T56" fmla="*/ 669 w 1184"/>
              <a:gd name="T57" fmla="*/ 473 h 1601"/>
              <a:gd name="T58" fmla="*/ 767 w 1184"/>
              <a:gd name="T59" fmla="*/ 382 h 1601"/>
              <a:gd name="T60" fmla="*/ 623 w 1184"/>
              <a:gd name="T61" fmla="*/ 359 h 1601"/>
              <a:gd name="T62" fmla="*/ 736 w 1184"/>
              <a:gd name="T63" fmla="*/ 260 h 1601"/>
              <a:gd name="T64" fmla="*/ 570 w 1184"/>
              <a:gd name="T65" fmla="*/ 221 h 1601"/>
              <a:gd name="T66" fmla="*/ 714 w 1184"/>
              <a:gd name="T67" fmla="*/ 154 h 1601"/>
              <a:gd name="T68" fmla="*/ 547 w 1184"/>
              <a:gd name="T69" fmla="*/ 69 h 1601"/>
              <a:gd name="T70" fmla="*/ 661 w 1184"/>
              <a:gd name="T71" fmla="*/ 0 h 1601"/>
              <a:gd name="T72" fmla="*/ 706 w 1184"/>
              <a:gd name="T73" fmla="*/ 101 h 1601"/>
              <a:gd name="T74" fmla="*/ 783 w 1184"/>
              <a:gd name="T75" fmla="*/ 115 h 1601"/>
              <a:gd name="T76" fmla="*/ 903 w 1184"/>
              <a:gd name="T77" fmla="*/ 564 h 1601"/>
              <a:gd name="T78" fmla="*/ 1184 w 1184"/>
              <a:gd name="T79" fmla="*/ 1226 h 1601"/>
              <a:gd name="T80" fmla="*/ 1123 w 1184"/>
              <a:gd name="T81" fmla="*/ 1601 h 1601"/>
              <a:gd name="T82" fmla="*/ 1048 w 1184"/>
              <a:gd name="T83" fmla="*/ 1601 h 1601"/>
              <a:gd name="T84" fmla="*/ 950 w 1184"/>
              <a:gd name="T85" fmla="*/ 1540 h 1601"/>
              <a:gd name="T86" fmla="*/ 926 w 1184"/>
              <a:gd name="T87" fmla="*/ 1234 h 1601"/>
              <a:gd name="T88" fmla="*/ 926 w 1184"/>
              <a:gd name="T89" fmla="*/ 1234 h 160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84"/>
              <a:gd name="T136" fmla="*/ 0 h 1601"/>
              <a:gd name="T137" fmla="*/ 1184 w 1184"/>
              <a:gd name="T138" fmla="*/ 1601 h 160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84" h="1601">
                <a:moveTo>
                  <a:pt x="926" y="1234"/>
                </a:moveTo>
                <a:lnTo>
                  <a:pt x="539" y="702"/>
                </a:lnTo>
                <a:lnTo>
                  <a:pt x="372" y="375"/>
                </a:lnTo>
                <a:lnTo>
                  <a:pt x="206" y="755"/>
                </a:lnTo>
                <a:lnTo>
                  <a:pt x="114" y="1120"/>
                </a:lnTo>
                <a:lnTo>
                  <a:pt x="69" y="1104"/>
                </a:lnTo>
                <a:lnTo>
                  <a:pt x="23" y="968"/>
                </a:lnTo>
                <a:lnTo>
                  <a:pt x="98" y="930"/>
                </a:lnTo>
                <a:lnTo>
                  <a:pt x="0" y="793"/>
                </a:lnTo>
                <a:lnTo>
                  <a:pt x="129" y="801"/>
                </a:lnTo>
                <a:lnTo>
                  <a:pt x="39" y="686"/>
                </a:lnTo>
                <a:lnTo>
                  <a:pt x="167" y="664"/>
                </a:lnTo>
                <a:lnTo>
                  <a:pt x="98" y="564"/>
                </a:lnTo>
                <a:lnTo>
                  <a:pt x="244" y="542"/>
                </a:lnTo>
                <a:lnTo>
                  <a:pt x="175" y="428"/>
                </a:lnTo>
                <a:lnTo>
                  <a:pt x="304" y="397"/>
                </a:lnTo>
                <a:lnTo>
                  <a:pt x="265" y="298"/>
                </a:lnTo>
                <a:lnTo>
                  <a:pt x="433" y="268"/>
                </a:lnTo>
                <a:lnTo>
                  <a:pt x="637" y="724"/>
                </a:lnTo>
                <a:lnTo>
                  <a:pt x="995" y="1212"/>
                </a:lnTo>
                <a:lnTo>
                  <a:pt x="995" y="1508"/>
                </a:lnTo>
                <a:lnTo>
                  <a:pt x="1094" y="1508"/>
                </a:lnTo>
                <a:lnTo>
                  <a:pt x="1123" y="1226"/>
                </a:lnTo>
                <a:lnTo>
                  <a:pt x="919" y="785"/>
                </a:lnTo>
                <a:lnTo>
                  <a:pt x="820" y="755"/>
                </a:lnTo>
                <a:lnTo>
                  <a:pt x="881" y="656"/>
                </a:lnTo>
                <a:lnTo>
                  <a:pt x="714" y="609"/>
                </a:lnTo>
                <a:lnTo>
                  <a:pt x="820" y="511"/>
                </a:lnTo>
                <a:lnTo>
                  <a:pt x="669" y="473"/>
                </a:lnTo>
                <a:lnTo>
                  <a:pt x="767" y="382"/>
                </a:lnTo>
                <a:lnTo>
                  <a:pt x="623" y="359"/>
                </a:lnTo>
                <a:lnTo>
                  <a:pt x="736" y="260"/>
                </a:lnTo>
                <a:lnTo>
                  <a:pt x="570" y="221"/>
                </a:lnTo>
                <a:lnTo>
                  <a:pt x="714" y="154"/>
                </a:lnTo>
                <a:lnTo>
                  <a:pt x="547" y="69"/>
                </a:lnTo>
                <a:lnTo>
                  <a:pt x="661" y="0"/>
                </a:lnTo>
                <a:lnTo>
                  <a:pt x="706" y="101"/>
                </a:lnTo>
                <a:lnTo>
                  <a:pt x="783" y="115"/>
                </a:lnTo>
                <a:lnTo>
                  <a:pt x="903" y="564"/>
                </a:lnTo>
                <a:lnTo>
                  <a:pt x="1184" y="1226"/>
                </a:lnTo>
                <a:lnTo>
                  <a:pt x="1123" y="1601"/>
                </a:lnTo>
                <a:lnTo>
                  <a:pt x="1048" y="1601"/>
                </a:lnTo>
                <a:lnTo>
                  <a:pt x="950" y="1540"/>
                </a:lnTo>
                <a:lnTo>
                  <a:pt x="926" y="1234"/>
                </a:lnTo>
                <a:close/>
              </a:path>
            </a:pathLst>
          </a:custGeom>
          <a:solidFill>
            <a:srgbClr val="000000"/>
          </a:solidFill>
          <a:ln w="9525">
            <a:noFill/>
            <a:round/>
            <a:headEnd/>
            <a:tailEnd/>
          </a:ln>
        </p:spPr>
        <p:txBody>
          <a:bodyPr/>
          <a:lstStyle/>
          <a:p>
            <a:endParaRPr lang="en-US" dirty="0"/>
          </a:p>
        </p:txBody>
      </p:sp>
      <p:sp>
        <p:nvSpPr>
          <p:cNvPr id="9243" name="Freeform 27"/>
          <p:cNvSpPr>
            <a:spLocks/>
          </p:cNvSpPr>
          <p:nvPr/>
        </p:nvSpPr>
        <p:spPr bwMode="auto">
          <a:xfrm>
            <a:off x="8026400" y="2955925"/>
            <a:ext cx="53975" cy="47625"/>
          </a:xfrm>
          <a:custGeom>
            <a:avLst/>
            <a:gdLst>
              <a:gd name="T0" fmla="*/ 0 w 197"/>
              <a:gd name="T1" fmla="*/ 130 h 176"/>
              <a:gd name="T2" fmla="*/ 182 w 197"/>
              <a:gd name="T3" fmla="*/ 0 h 176"/>
              <a:gd name="T4" fmla="*/ 197 w 197"/>
              <a:gd name="T5" fmla="*/ 69 h 176"/>
              <a:gd name="T6" fmla="*/ 38 w 197"/>
              <a:gd name="T7" fmla="*/ 176 h 176"/>
              <a:gd name="T8" fmla="*/ 0 w 197"/>
              <a:gd name="T9" fmla="*/ 130 h 176"/>
              <a:gd name="T10" fmla="*/ 0 w 197"/>
              <a:gd name="T11" fmla="*/ 130 h 176"/>
              <a:gd name="T12" fmla="*/ 0 60000 65536"/>
              <a:gd name="T13" fmla="*/ 0 60000 65536"/>
              <a:gd name="T14" fmla="*/ 0 60000 65536"/>
              <a:gd name="T15" fmla="*/ 0 60000 65536"/>
              <a:gd name="T16" fmla="*/ 0 60000 65536"/>
              <a:gd name="T17" fmla="*/ 0 60000 65536"/>
              <a:gd name="T18" fmla="*/ 0 w 197"/>
              <a:gd name="T19" fmla="*/ 0 h 176"/>
              <a:gd name="T20" fmla="*/ 197 w 197"/>
              <a:gd name="T21" fmla="*/ 176 h 176"/>
            </a:gdLst>
            <a:ahLst/>
            <a:cxnLst>
              <a:cxn ang="T12">
                <a:pos x="T0" y="T1"/>
              </a:cxn>
              <a:cxn ang="T13">
                <a:pos x="T2" y="T3"/>
              </a:cxn>
              <a:cxn ang="T14">
                <a:pos x="T4" y="T5"/>
              </a:cxn>
              <a:cxn ang="T15">
                <a:pos x="T6" y="T7"/>
              </a:cxn>
              <a:cxn ang="T16">
                <a:pos x="T8" y="T9"/>
              </a:cxn>
              <a:cxn ang="T17">
                <a:pos x="T10" y="T11"/>
              </a:cxn>
            </a:cxnLst>
            <a:rect l="T18" t="T19" r="T20" b="T21"/>
            <a:pathLst>
              <a:path w="197" h="176">
                <a:moveTo>
                  <a:pt x="0" y="130"/>
                </a:moveTo>
                <a:lnTo>
                  <a:pt x="182" y="0"/>
                </a:lnTo>
                <a:lnTo>
                  <a:pt x="197" y="69"/>
                </a:lnTo>
                <a:lnTo>
                  <a:pt x="38" y="176"/>
                </a:lnTo>
                <a:lnTo>
                  <a:pt x="0" y="130"/>
                </a:lnTo>
                <a:close/>
              </a:path>
            </a:pathLst>
          </a:custGeom>
          <a:solidFill>
            <a:srgbClr val="000000"/>
          </a:solidFill>
          <a:ln w="9525">
            <a:noFill/>
            <a:round/>
            <a:headEnd/>
            <a:tailEnd/>
          </a:ln>
        </p:spPr>
        <p:txBody>
          <a:bodyPr/>
          <a:lstStyle/>
          <a:p>
            <a:endParaRPr lang="en-US" dirty="0"/>
          </a:p>
        </p:txBody>
      </p:sp>
      <p:sp>
        <p:nvSpPr>
          <p:cNvPr id="9244" name="Freeform 28"/>
          <p:cNvSpPr>
            <a:spLocks/>
          </p:cNvSpPr>
          <p:nvPr/>
        </p:nvSpPr>
        <p:spPr bwMode="auto">
          <a:xfrm>
            <a:off x="7874000" y="2514600"/>
            <a:ext cx="163513" cy="161925"/>
          </a:xfrm>
          <a:custGeom>
            <a:avLst/>
            <a:gdLst>
              <a:gd name="T0" fmla="*/ 539 w 600"/>
              <a:gd name="T1" fmla="*/ 0 h 595"/>
              <a:gd name="T2" fmla="*/ 312 w 600"/>
              <a:gd name="T3" fmla="*/ 61 h 595"/>
              <a:gd name="T4" fmla="*/ 570 w 600"/>
              <a:gd name="T5" fmla="*/ 100 h 595"/>
              <a:gd name="T6" fmla="*/ 304 w 600"/>
              <a:gd name="T7" fmla="*/ 199 h 595"/>
              <a:gd name="T8" fmla="*/ 533 w 600"/>
              <a:gd name="T9" fmla="*/ 236 h 595"/>
              <a:gd name="T10" fmla="*/ 326 w 600"/>
              <a:gd name="T11" fmla="*/ 335 h 595"/>
              <a:gd name="T12" fmla="*/ 533 w 600"/>
              <a:gd name="T13" fmla="*/ 374 h 595"/>
              <a:gd name="T14" fmla="*/ 326 w 600"/>
              <a:gd name="T15" fmla="*/ 449 h 595"/>
              <a:gd name="T16" fmla="*/ 464 w 600"/>
              <a:gd name="T17" fmla="*/ 542 h 595"/>
              <a:gd name="T18" fmla="*/ 0 w 600"/>
              <a:gd name="T19" fmla="*/ 587 h 595"/>
              <a:gd name="T20" fmla="*/ 478 w 600"/>
              <a:gd name="T21" fmla="*/ 595 h 595"/>
              <a:gd name="T22" fmla="*/ 570 w 600"/>
              <a:gd name="T23" fmla="*/ 358 h 595"/>
              <a:gd name="T24" fmla="*/ 600 w 600"/>
              <a:gd name="T25" fmla="*/ 39 h 595"/>
              <a:gd name="T26" fmla="*/ 539 w 600"/>
              <a:gd name="T27" fmla="*/ 0 h 595"/>
              <a:gd name="T28" fmla="*/ 539 w 600"/>
              <a:gd name="T29" fmla="*/ 0 h 5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0"/>
              <a:gd name="T46" fmla="*/ 0 h 595"/>
              <a:gd name="T47" fmla="*/ 600 w 600"/>
              <a:gd name="T48" fmla="*/ 595 h 59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0" h="595">
                <a:moveTo>
                  <a:pt x="539" y="0"/>
                </a:moveTo>
                <a:lnTo>
                  <a:pt x="312" y="61"/>
                </a:lnTo>
                <a:lnTo>
                  <a:pt x="570" y="100"/>
                </a:lnTo>
                <a:lnTo>
                  <a:pt x="304" y="199"/>
                </a:lnTo>
                <a:lnTo>
                  <a:pt x="533" y="236"/>
                </a:lnTo>
                <a:lnTo>
                  <a:pt x="326" y="335"/>
                </a:lnTo>
                <a:lnTo>
                  <a:pt x="533" y="374"/>
                </a:lnTo>
                <a:lnTo>
                  <a:pt x="326" y="449"/>
                </a:lnTo>
                <a:lnTo>
                  <a:pt x="464" y="542"/>
                </a:lnTo>
                <a:lnTo>
                  <a:pt x="0" y="587"/>
                </a:lnTo>
                <a:lnTo>
                  <a:pt x="478" y="595"/>
                </a:lnTo>
                <a:lnTo>
                  <a:pt x="570" y="358"/>
                </a:lnTo>
                <a:lnTo>
                  <a:pt x="600" y="39"/>
                </a:lnTo>
                <a:lnTo>
                  <a:pt x="539" y="0"/>
                </a:lnTo>
                <a:close/>
              </a:path>
            </a:pathLst>
          </a:custGeom>
          <a:solidFill>
            <a:srgbClr val="000000"/>
          </a:solidFill>
          <a:ln w="9525">
            <a:noFill/>
            <a:round/>
            <a:headEnd/>
            <a:tailEnd/>
          </a:ln>
        </p:spPr>
        <p:txBody>
          <a:bodyPr/>
          <a:lstStyle/>
          <a:p>
            <a:endParaRPr lang="en-US" dirty="0"/>
          </a:p>
        </p:txBody>
      </p:sp>
      <p:sp>
        <p:nvSpPr>
          <p:cNvPr id="9245" name="Freeform 29"/>
          <p:cNvSpPr>
            <a:spLocks/>
          </p:cNvSpPr>
          <p:nvPr/>
        </p:nvSpPr>
        <p:spPr bwMode="auto">
          <a:xfrm>
            <a:off x="7885113" y="2279650"/>
            <a:ext cx="55563" cy="87313"/>
          </a:xfrm>
          <a:custGeom>
            <a:avLst/>
            <a:gdLst>
              <a:gd name="T0" fmla="*/ 22 w 204"/>
              <a:gd name="T1" fmla="*/ 0 h 320"/>
              <a:gd name="T2" fmla="*/ 0 w 204"/>
              <a:gd name="T3" fmla="*/ 320 h 320"/>
              <a:gd name="T4" fmla="*/ 204 w 204"/>
              <a:gd name="T5" fmla="*/ 312 h 320"/>
              <a:gd name="T6" fmla="*/ 53 w 204"/>
              <a:gd name="T7" fmla="*/ 237 h 320"/>
              <a:gd name="T8" fmla="*/ 22 w 204"/>
              <a:gd name="T9" fmla="*/ 0 h 320"/>
              <a:gd name="T10" fmla="*/ 22 w 204"/>
              <a:gd name="T11" fmla="*/ 0 h 320"/>
              <a:gd name="T12" fmla="*/ 0 60000 65536"/>
              <a:gd name="T13" fmla="*/ 0 60000 65536"/>
              <a:gd name="T14" fmla="*/ 0 60000 65536"/>
              <a:gd name="T15" fmla="*/ 0 60000 65536"/>
              <a:gd name="T16" fmla="*/ 0 60000 65536"/>
              <a:gd name="T17" fmla="*/ 0 60000 65536"/>
              <a:gd name="T18" fmla="*/ 0 w 204"/>
              <a:gd name="T19" fmla="*/ 0 h 320"/>
              <a:gd name="T20" fmla="*/ 204 w 204"/>
              <a:gd name="T21" fmla="*/ 320 h 320"/>
            </a:gdLst>
            <a:ahLst/>
            <a:cxnLst>
              <a:cxn ang="T12">
                <a:pos x="T0" y="T1"/>
              </a:cxn>
              <a:cxn ang="T13">
                <a:pos x="T2" y="T3"/>
              </a:cxn>
              <a:cxn ang="T14">
                <a:pos x="T4" y="T5"/>
              </a:cxn>
              <a:cxn ang="T15">
                <a:pos x="T6" y="T7"/>
              </a:cxn>
              <a:cxn ang="T16">
                <a:pos x="T8" y="T9"/>
              </a:cxn>
              <a:cxn ang="T17">
                <a:pos x="T10" y="T11"/>
              </a:cxn>
            </a:cxnLst>
            <a:rect l="T18" t="T19" r="T20" b="T21"/>
            <a:pathLst>
              <a:path w="204" h="320">
                <a:moveTo>
                  <a:pt x="22" y="0"/>
                </a:moveTo>
                <a:lnTo>
                  <a:pt x="0" y="320"/>
                </a:lnTo>
                <a:lnTo>
                  <a:pt x="204" y="312"/>
                </a:lnTo>
                <a:lnTo>
                  <a:pt x="53" y="237"/>
                </a:lnTo>
                <a:lnTo>
                  <a:pt x="22" y="0"/>
                </a:lnTo>
                <a:close/>
              </a:path>
            </a:pathLst>
          </a:custGeom>
          <a:solidFill>
            <a:srgbClr val="000000"/>
          </a:solidFill>
          <a:ln w="9525">
            <a:noFill/>
            <a:round/>
            <a:headEnd/>
            <a:tailEnd/>
          </a:ln>
        </p:spPr>
        <p:txBody>
          <a:bodyPr/>
          <a:lstStyle/>
          <a:p>
            <a:endParaRPr lang="en-US" dirty="0"/>
          </a:p>
        </p:txBody>
      </p:sp>
      <p:sp>
        <p:nvSpPr>
          <p:cNvPr id="9246" name="Freeform 30"/>
          <p:cNvSpPr>
            <a:spLocks/>
          </p:cNvSpPr>
          <p:nvPr/>
        </p:nvSpPr>
        <p:spPr bwMode="auto">
          <a:xfrm>
            <a:off x="7859713" y="2286000"/>
            <a:ext cx="127000" cy="193675"/>
          </a:xfrm>
          <a:custGeom>
            <a:avLst/>
            <a:gdLst>
              <a:gd name="T0" fmla="*/ 394 w 470"/>
              <a:gd name="T1" fmla="*/ 0 h 715"/>
              <a:gd name="T2" fmla="*/ 213 w 470"/>
              <a:gd name="T3" fmla="*/ 631 h 715"/>
              <a:gd name="T4" fmla="*/ 136 w 470"/>
              <a:gd name="T5" fmla="*/ 304 h 715"/>
              <a:gd name="T6" fmla="*/ 0 w 470"/>
              <a:gd name="T7" fmla="*/ 487 h 715"/>
              <a:gd name="T8" fmla="*/ 120 w 470"/>
              <a:gd name="T9" fmla="*/ 487 h 715"/>
              <a:gd name="T10" fmla="*/ 219 w 470"/>
              <a:gd name="T11" fmla="*/ 715 h 715"/>
              <a:gd name="T12" fmla="*/ 303 w 470"/>
              <a:gd name="T13" fmla="*/ 503 h 715"/>
              <a:gd name="T14" fmla="*/ 402 w 470"/>
              <a:gd name="T15" fmla="*/ 426 h 715"/>
              <a:gd name="T16" fmla="*/ 364 w 470"/>
              <a:gd name="T17" fmla="*/ 258 h 715"/>
              <a:gd name="T18" fmla="*/ 470 w 470"/>
              <a:gd name="T19" fmla="*/ 6 h 715"/>
              <a:gd name="T20" fmla="*/ 394 w 470"/>
              <a:gd name="T21" fmla="*/ 0 h 715"/>
              <a:gd name="T22" fmla="*/ 394 w 470"/>
              <a:gd name="T23" fmla="*/ 0 h 7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70"/>
              <a:gd name="T37" fmla="*/ 0 h 715"/>
              <a:gd name="T38" fmla="*/ 470 w 470"/>
              <a:gd name="T39" fmla="*/ 715 h 7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70" h="715">
                <a:moveTo>
                  <a:pt x="394" y="0"/>
                </a:moveTo>
                <a:lnTo>
                  <a:pt x="213" y="631"/>
                </a:lnTo>
                <a:lnTo>
                  <a:pt x="136" y="304"/>
                </a:lnTo>
                <a:lnTo>
                  <a:pt x="0" y="487"/>
                </a:lnTo>
                <a:lnTo>
                  <a:pt x="120" y="487"/>
                </a:lnTo>
                <a:lnTo>
                  <a:pt x="219" y="715"/>
                </a:lnTo>
                <a:lnTo>
                  <a:pt x="303" y="503"/>
                </a:lnTo>
                <a:lnTo>
                  <a:pt x="402" y="426"/>
                </a:lnTo>
                <a:lnTo>
                  <a:pt x="364" y="258"/>
                </a:lnTo>
                <a:lnTo>
                  <a:pt x="470" y="6"/>
                </a:lnTo>
                <a:lnTo>
                  <a:pt x="394" y="0"/>
                </a:lnTo>
                <a:close/>
              </a:path>
            </a:pathLst>
          </a:custGeom>
          <a:solidFill>
            <a:srgbClr val="000000"/>
          </a:solidFill>
          <a:ln w="9525">
            <a:noFill/>
            <a:round/>
            <a:headEnd/>
            <a:tailEnd/>
          </a:ln>
        </p:spPr>
        <p:txBody>
          <a:bodyPr/>
          <a:lstStyle/>
          <a:p>
            <a:endParaRPr lang="en-US" dirty="0"/>
          </a:p>
        </p:txBody>
      </p:sp>
      <p:sp>
        <p:nvSpPr>
          <p:cNvPr id="9247" name="Freeform 31"/>
          <p:cNvSpPr>
            <a:spLocks/>
          </p:cNvSpPr>
          <p:nvPr/>
        </p:nvSpPr>
        <p:spPr bwMode="auto">
          <a:xfrm>
            <a:off x="7847013" y="2647950"/>
            <a:ext cx="125413" cy="23813"/>
          </a:xfrm>
          <a:custGeom>
            <a:avLst/>
            <a:gdLst>
              <a:gd name="T0" fmla="*/ 0 w 464"/>
              <a:gd name="T1" fmla="*/ 0 h 91"/>
              <a:gd name="T2" fmla="*/ 464 w 464"/>
              <a:gd name="T3" fmla="*/ 83 h 91"/>
              <a:gd name="T4" fmla="*/ 206 w 464"/>
              <a:gd name="T5" fmla="*/ 91 h 91"/>
              <a:gd name="T6" fmla="*/ 0 w 464"/>
              <a:gd name="T7" fmla="*/ 0 h 91"/>
              <a:gd name="T8" fmla="*/ 0 w 464"/>
              <a:gd name="T9" fmla="*/ 0 h 91"/>
              <a:gd name="T10" fmla="*/ 0 60000 65536"/>
              <a:gd name="T11" fmla="*/ 0 60000 65536"/>
              <a:gd name="T12" fmla="*/ 0 60000 65536"/>
              <a:gd name="T13" fmla="*/ 0 60000 65536"/>
              <a:gd name="T14" fmla="*/ 0 60000 65536"/>
              <a:gd name="T15" fmla="*/ 0 w 464"/>
              <a:gd name="T16" fmla="*/ 0 h 91"/>
              <a:gd name="T17" fmla="*/ 464 w 464"/>
              <a:gd name="T18" fmla="*/ 91 h 91"/>
            </a:gdLst>
            <a:ahLst/>
            <a:cxnLst>
              <a:cxn ang="T10">
                <a:pos x="T0" y="T1"/>
              </a:cxn>
              <a:cxn ang="T11">
                <a:pos x="T2" y="T3"/>
              </a:cxn>
              <a:cxn ang="T12">
                <a:pos x="T4" y="T5"/>
              </a:cxn>
              <a:cxn ang="T13">
                <a:pos x="T6" y="T7"/>
              </a:cxn>
              <a:cxn ang="T14">
                <a:pos x="T8" y="T9"/>
              </a:cxn>
            </a:cxnLst>
            <a:rect l="T15" t="T16" r="T17" b="T18"/>
            <a:pathLst>
              <a:path w="464" h="91">
                <a:moveTo>
                  <a:pt x="0" y="0"/>
                </a:moveTo>
                <a:lnTo>
                  <a:pt x="464" y="83"/>
                </a:lnTo>
                <a:lnTo>
                  <a:pt x="206" y="91"/>
                </a:lnTo>
                <a:lnTo>
                  <a:pt x="0" y="0"/>
                </a:lnTo>
                <a:close/>
              </a:path>
            </a:pathLst>
          </a:custGeom>
          <a:solidFill>
            <a:srgbClr val="000000"/>
          </a:solidFill>
          <a:ln w="9525">
            <a:noFill/>
            <a:round/>
            <a:headEnd/>
            <a:tailEnd/>
          </a:ln>
        </p:spPr>
        <p:txBody>
          <a:bodyPr/>
          <a:lstStyle/>
          <a:p>
            <a:endParaRPr lang="en-US" dirty="0"/>
          </a:p>
        </p:txBody>
      </p:sp>
      <p:sp>
        <p:nvSpPr>
          <p:cNvPr id="9248" name="Freeform 32"/>
          <p:cNvSpPr>
            <a:spLocks/>
          </p:cNvSpPr>
          <p:nvPr/>
        </p:nvSpPr>
        <p:spPr bwMode="auto">
          <a:xfrm>
            <a:off x="7837488" y="2682875"/>
            <a:ext cx="144463" cy="66675"/>
          </a:xfrm>
          <a:custGeom>
            <a:avLst/>
            <a:gdLst>
              <a:gd name="T0" fmla="*/ 0 w 531"/>
              <a:gd name="T1" fmla="*/ 0 h 244"/>
              <a:gd name="T2" fmla="*/ 531 w 531"/>
              <a:gd name="T3" fmla="*/ 244 h 244"/>
              <a:gd name="T4" fmla="*/ 311 w 531"/>
              <a:gd name="T5" fmla="*/ 45 h 244"/>
              <a:gd name="T6" fmla="*/ 0 w 531"/>
              <a:gd name="T7" fmla="*/ 0 h 244"/>
              <a:gd name="T8" fmla="*/ 0 w 531"/>
              <a:gd name="T9" fmla="*/ 0 h 244"/>
              <a:gd name="T10" fmla="*/ 0 60000 65536"/>
              <a:gd name="T11" fmla="*/ 0 60000 65536"/>
              <a:gd name="T12" fmla="*/ 0 60000 65536"/>
              <a:gd name="T13" fmla="*/ 0 60000 65536"/>
              <a:gd name="T14" fmla="*/ 0 60000 65536"/>
              <a:gd name="T15" fmla="*/ 0 w 531"/>
              <a:gd name="T16" fmla="*/ 0 h 244"/>
              <a:gd name="T17" fmla="*/ 531 w 531"/>
              <a:gd name="T18" fmla="*/ 244 h 244"/>
            </a:gdLst>
            <a:ahLst/>
            <a:cxnLst>
              <a:cxn ang="T10">
                <a:pos x="T0" y="T1"/>
              </a:cxn>
              <a:cxn ang="T11">
                <a:pos x="T2" y="T3"/>
              </a:cxn>
              <a:cxn ang="T12">
                <a:pos x="T4" y="T5"/>
              </a:cxn>
              <a:cxn ang="T13">
                <a:pos x="T6" y="T7"/>
              </a:cxn>
              <a:cxn ang="T14">
                <a:pos x="T8" y="T9"/>
              </a:cxn>
            </a:cxnLst>
            <a:rect l="T15" t="T16" r="T17" b="T18"/>
            <a:pathLst>
              <a:path w="531" h="244">
                <a:moveTo>
                  <a:pt x="0" y="0"/>
                </a:moveTo>
                <a:lnTo>
                  <a:pt x="531" y="244"/>
                </a:lnTo>
                <a:lnTo>
                  <a:pt x="311" y="45"/>
                </a:lnTo>
                <a:lnTo>
                  <a:pt x="0" y="0"/>
                </a:lnTo>
                <a:close/>
              </a:path>
            </a:pathLst>
          </a:custGeom>
          <a:solidFill>
            <a:srgbClr val="000000"/>
          </a:solidFill>
          <a:ln w="9525">
            <a:noFill/>
            <a:round/>
            <a:headEnd/>
            <a:tailEnd/>
          </a:ln>
        </p:spPr>
        <p:txBody>
          <a:bodyPr/>
          <a:lstStyle/>
          <a:p>
            <a:endParaRPr lang="en-US" dirty="0"/>
          </a:p>
        </p:txBody>
      </p:sp>
      <p:grpSp>
        <p:nvGrpSpPr>
          <p:cNvPr id="3" name="Group 33"/>
          <p:cNvGrpSpPr>
            <a:grpSpLocks/>
          </p:cNvGrpSpPr>
          <p:nvPr/>
        </p:nvGrpSpPr>
        <p:grpSpPr bwMode="auto">
          <a:xfrm>
            <a:off x="7318375" y="2455863"/>
            <a:ext cx="427038" cy="146050"/>
            <a:chOff x="1212" y="1004"/>
            <a:chExt cx="1570" cy="538"/>
          </a:xfrm>
        </p:grpSpPr>
        <p:sp>
          <p:nvSpPr>
            <p:cNvPr id="9700" name="Freeform 34"/>
            <p:cNvSpPr>
              <a:spLocks/>
            </p:cNvSpPr>
            <p:nvPr/>
          </p:nvSpPr>
          <p:spPr bwMode="auto">
            <a:xfrm>
              <a:off x="2160" y="1292"/>
              <a:ext cx="580" cy="250"/>
            </a:xfrm>
            <a:custGeom>
              <a:avLst/>
              <a:gdLst>
                <a:gd name="T0" fmla="*/ 0 w 580"/>
                <a:gd name="T1" fmla="*/ 20 h 250"/>
                <a:gd name="T2" fmla="*/ 14 w 580"/>
                <a:gd name="T3" fmla="*/ 70 h 250"/>
                <a:gd name="T4" fmla="*/ 234 w 580"/>
                <a:gd name="T5" fmla="*/ 114 h 250"/>
                <a:gd name="T6" fmla="*/ 210 w 580"/>
                <a:gd name="T7" fmla="*/ 250 h 250"/>
                <a:gd name="T8" fmla="*/ 580 w 580"/>
                <a:gd name="T9" fmla="*/ 128 h 250"/>
                <a:gd name="T10" fmla="*/ 312 w 580"/>
                <a:gd name="T11" fmla="*/ 0 h 250"/>
                <a:gd name="T12" fmla="*/ 0 w 580"/>
                <a:gd name="T13" fmla="*/ 20 h 250"/>
                <a:gd name="T14" fmla="*/ 0 60000 65536"/>
                <a:gd name="T15" fmla="*/ 0 60000 65536"/>
                <a:gd name="T16" fmla="*/ 0 60000 65536"/>
                <a:gd name="T17" fmla="*/ 0 60000 65536"/>
                <a:gd name="T18" fmla="*/ 0 60000 65536"/>
                <a:gd name="T19" fmla="*/ 0 60000 65536"/>
                <a:gd name="T20" fmla="*/ 0 60000 65536"/>
                <a:gd name="T21" fmla="*/ 0 w 580"/>
                <a:gd name="T22" fmla="*/ 0 h 250"/>
                <a:gd name="T23" fmla="*/ 580 w 580"/>
                <a:gd name="T24" fmla="*/ 250 h 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0" h="250">
                  <a:moveTo>
                    <a:pt x="0" y="20"/>
                  </a:moveTo>
                  <a:lnTo>
                    <a:pt x="14" y="70"/>
                  </a:lnTo>
                  <a:lnTo>
                    <a:pt x="234" y="114"/>
                  </a:lnTo>
                  <a:lnTo>
                    <a:pt x="210" y="250"/>
                  </a:lnTo>
                  <a:lnTo>
                    <a:pt x="580" y="128"/>
                  </a:lnTo>
                  <a:lnTo>
                    <a:pt x="312" y="0"/>
                  </a:lnTo>
                  <a:lnTo>
                    <a:pt x="0" y="20"/>
                  </a:lnTo>
                  <a:close/>
                </a:path>
              </a:pathLst>
            </a:custGeom>
            <a:solidFill>
              <a:schemeClr val="folHlink"/>
            </a:solidFill>
            <a:ln w="9525">
              <a:solidFill>
                <a:srgbClr val="02060A"/>
              </a:solidFill>
              <a:round/>
              <a:headEnd/>
              <a:tailEnd/>
            </a:ln>
          </p:spPr>
          <p:txBody>
            <a:bodyPr wrap="none" anchor="ctr"/>
            <a:lstStyle/>
            <a:p>
              <a:endParaRPr lang="en-US" dirty="0"/>
            </a:p>
          </p:txBody>
        </p:sp>
        <p:sp>
          <p:nvSpPr>
            <p:cNvPr id="9701" name="Freeform 35"/>
            <p:cNvSpPr>
              <a:spLocks/>
            </p:cNvSpPr>
            <p:nvPr/>
          </p:nvSpPr>
          <p:spPr bwMode="auto">
            <a:xfrm>
              <a:off x="1882" y="1068"/>
              <a:ext cx="900" cy="148"/>
            </a:xfrm>
            <a:custGeom>
              <a:avLst/>
              <a:gdLst>
                <a:gd name="T0" fmla="*/ 108 w 998"/>
                <a:gd name="T1" fmla="*/ 0 h 148"/>
                <a:gd name="T2" fmla="*/ 0 w 998"/>
                <a:gd name="T3" fmla="*/ 82 h 148"/>
                <a:gd name="T4" fmla="*/ 678 w 998"/>
                <a:gd name="T5" fmla="*/ 148 h 148"/>
                <a:gd name="T6" fmla="*/ 998 w 998"/>
                <a:gd name="T7" fmla="*/ 82 h 148"/>
                <a:gd name="T8" fmla="*/ 798 w 998"/>
                <a:gd name="T9" fmla="*/ 0 h 148"/>
                <a:gd name="T10" fmla="*/ 108 w 998"/>
                <a:gd name="T11" fmla="*/ 0 h 148"/>
                <a:gd name="T12" fmla="*/ 0 60000 65536"/>
                <a:gd name="T13" fmla="*/ 0 60000 65536"/>
                <a:gd name="T14" fmla="*/ 0 60000 65536"/>
                <a:gd name="T15" fmla="*/ 0 60000 65536"/>
                <a:gd name="T16" fmla="*/ 0 60000 65536"/>
                <a:gd name="T17" fmla="*/ 0 60000 65536"/>
                <a:gd name="T18" fmla="*/ 0 w 998"/>
                <a:gd name="T19" fmla="*/ 0 h 148"/>
                <a:gd name="T20" fmla="*/ 998 w 998"/>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998" h="148">
                  <a:moveTo>
                    <a:pt x="108" y="0"/>
                  </a:moveTo>
                  <a:lnTo>
                    <a:pt x="0" y="82"/>
                  </a:lnTo>
                  <a:lnTo>
                    <a:pt x="678" y="148"/>
                  </a:lnTo>
                  <a:lnTo>
                    <a:pt x="998" y="82"/>
                  </a:lnTo>
                  <a:lnTo>
                    <a:pt x="798" y="0"/>
                  </a:lnTo>
                  <a:lnTo>
                    <a:pt x="108" y="0"/>
                  </a:lnTo>
                  <a:close/>
                </a:path>
              </a:pathLst>
            </a:custGeom>
            <a:solidFill>
              <a:schemeClr val="folHlink"/>
            </a:solidFill>
            <a:ln w="9525">
              <a:solidFill>
                <a:srgbClr val="02060A"/>
              </a:solidFill>
              <a:round/>
              <a:headEnd/>
              <a:tailEnd/>
            </a:ln>
          </p:spPr>
          <p:txBody>
            <a:bodyPr wrap="none" anchor="ctr"/>
            <a:lstStyle/>
            <a:p>
              <a:endParaRPr lang="en-US" dirty="0"/>
            </a:p>
          </p:txBody>
        </p:sp>
        <p:sp>
          <p:nvSpPr>
            <p:cNvPr id="9702" name="Freeform 36"/>
            <p:cNvSpPr>
              <a:spLocks/>
            </p:cNvSpPr>
            <p:nvPr/>
          </p:nvSpPr>
          <p:spPr bwMode="auto">
            <a:xfrm>
              <a:off x="2244" y="1004"/>
              <a:ext cx="492" cy="110"/>
            </a:xfrm>
            <a:custGeom>
              <a:avLst/>
              <a:gdLst>
                <a:gd name="T0" fmla="*/ 22 w 492"/>
                <a:gd name="T1" fmla="*/ 102 h 110"/>
                <a:gd name="T2" fmla="*/ 0 w 492"/>
                <a:gd name="T3" fmla="*/ 2 h 110"/>
                <a:gd name="T4" fmla="*/ 110 w 492"/>
                <a:gd name="T5" fmla="*/ 0 h 110"/>
                <a:gd name="T6" fmla="*/ 492 w 492"/>
                <a:gd name="T7" fmla="*/ 110 h 110"/>
                <a:gd name="T8" fmla="*/ 112 w 492"/>
                <a:gd name="T9" fmla="*/ 28 h 110"/>
                <a:gd name="T10" fmla="*/ 28 w 492"/>
                <a:gd name="T11" fmla="*/ 30 h 110"/>
                <a:gd name="T12" fmla="*/ 22 w 492"/>
                <a:gd name="T13" fmla="*/ 102 h 110"/>
                <a:gd name="T14" fmla="*/ 0 60000 65536"/>
                <a:gd name="T15" fmla="*/ 0 60000 65536"/>
                <a:gd name="T16" fmla="*/ 0 60000 65536"/>
                <a:gd name="T17" fmla="*/ 0 60000 65536"/>
                <a:gd name="T18" fmla="*/ 0 60000 65536"/>
                <a:gd name="T19" fmla="*/ 0 60000 65536"/>
                <a:gd name="T20" fmla="*/ 0 60000 65536"/>
                <a:gd name="T21" fmla="*/ 0 w 492"/>
                <a:gd name="T22" fmla="*/ 0 h 110"/>
                <a:gd name="T23" fmla="*/ 492 w 492"/>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2" h="110">
                  <a:moveTo>
                    <a:pt x="22" y="102"/>
                  </a:moveTo>
                  <a:lnTo>
                    <a:pt x="0" y="2"/>
                  </a:lnTo>
                  <a:lnTo>
                    <a:pt x="110" y="0"/>
                  </a:lnTo>
                  <a:lnTo>
                    <a:pt x="492" y="110"/>
                  </a:lnTo>
                  <a:lnTo>
                    <a:pt x="112" y="28"/>
                  </a:lnTo>
                  <a:lnTo>
                    <a:pt x="28" y="30"/>
                  </a:lnTo>
                  <a:lnTo>
                    <a:pt x="22" y="102"/>
                  </a:lnTo>
                  <a:close/>
                </a:path>
              </a:pathLst>
            </a:custGeom>
            <a:solidFill>
              <a:schemeClr val="tx1"/>
            </a:solidFill>
            <a:ln w="9525">
              <a:solidFill>
                <a:srgbClr val="02060A"/>
              </a:solidFill>
              <a:round/>
              <a:headEnd/>
              <a:tailEnd/>
            </a:ln>
          </p:spPr>
          <p:txBody>
            <a:bodyPr wrap="none" anchor="ctr"/>
            <a:lstStyle/>
            <a:p>
              <a:endParaRPr lang="en-US" dirty="0"/>
            </a:p>
          </p:txBody>
        </p:sp>
        <p:sp>
          <p:nvSpPr>
            <p:cNvPr id="9703" name="Freeform 37"/>
            <p:cNvSpPr>
              <a:spLocks/>
            </p:cNvSpPr>
            <p:nvPr/>
          </p:nvSpPr>
          <p:spPr bwMode="auto">
            <a:xfrm>
              <a:off x="1916" y="1090"/>
              <a:ext cx="842" cy="220"/>
            </a:xfrm>
            <a:custGeom>
              <a:avLst/>
              <a:gdLst>
                <a:gd name="T0" fmla="*/ 34 w 842"/>
                <a:gd name="T1" fmla="*/ 22 h 220"/>
                <a:gd name="T2" fmla="*/ 0 w 842"/>
                <a:gd name="T3" fmla="*/ 72 h 220"/>
                <a:gd name="T4" fmla="*/ 4 w 842"/>
                <a:gd name="T5" fmla="*/ 170 h 220"/>
                <a:gd name="T6" fmla="*/ 28 w 842"/>
                <a:gd name="T7" fmla="*/ 220 h 220"/>
                <a:gd name="T8" fmla="*/ 818 w 842"/>
                <a:gd name="T9" fmla="*/ 218 h 220"/>
                <a:gd name="T10" fmla="*/ 842 w 842"/>
                <a:gd name="T11" fmla="*/ 170 h 220"/>
                <a:gd name="T12" fmla="*/ 840 w 842"/>
                <a:gd name="T13" fmla="*/ 74 h 220"/>
                <a:gd name="T14" fmla="*/ 824 w 842"/>
                <a:gd name="T15" fmla="*/ 34 h 220"/>
                <a:gd name="T16" fmla="*/ 830 w 842"/>
                <a:gd name="T17" fmla="*/ 84 h 220"/>
                <a:gd name="T18" fmla="*/ 832 w 842"/>
                <a:gd name="T19" fmla="*/ 162 h 220"/>
                <a:gd name="T20" fmla="*/ 798 w 842"/>
                <a:gd name="T21" fmla="*/ 202 h 220"/>
                <a:gd name="T22" fmla="*/ 54 w 842"/>
                <a:gd name="T23" fmla="*/ 196 h 220"/>
                <a:gd name="T24" fmla="*/ 26 w 842"/>
                <a:gd name="T25" fmla="*/ 158 h 220"/>
                <a:gd name="T26" fmla="*/ 30 w 842"/>
                <a:gd name="T27" fmla="*/ 88 h 220"/>
                <a:gd name="T28" fmla="*/ 792 w 842"/>
                <a:gd name="T29" fmla="*/ 76 h 220"/>
                <a:gd name="T30" fmla="*/ 34 w 842"/>
                <a:gd name="T31" fmla="*/ 68 h 220"/>
                <a:gd name="T32" fmla="*/ 56 w 842"/>
                <a:gd name="T33" fmla="*/ 0 h 220"/>
                <a:gd name="T34" fmla="*/ 34 w 842"/>
                <a:gd name="T35" fmla="*/ 22 h 2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2"/>
                <a:gd name="T55" fmla="*/ 0 h 220"/>
                <a:gd name="T56" fmla="*/ 842 w 842"/>
                <a:gd name="T57" fmla="*/ 220 h 2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2" h="220">
                  <a:moveTo>
                    <a:pt x="34" y="22"/>
                  </a:moveTo>
                  <a:lnTo>
                    <a:pt x="0" y="72"/>
                  </a:lnTo>
                  <a:lnTo>
                    <a:pt x="4" y="170"/>
                  </a:lnTo>
                  <a:lnTo>
                    <a:pt x="28" y="220"/>
                  </a:lnTo>
                  <a:lnTo>
                    <a:pt x="818" y="218"/>
                  </a:lnTo>
                  <a:lnTo>
                    <a:pt x="842" y="170"/>
                  </a:lnTo>
                  <a:lnTo>
                    <a:pt x="840" y="74"/>
                  </a:lnTo>
                  <a:lnTo>
                    <a:pt x="824" y="34"/>
                  </a:lnTo>
                  <a:lnTo>
                    <a:pt x="830" y="84"/>
                  </a:lnTo>
                  <a:lnTo>
                    <a:pt x="832" y="162"/>
                  </a:lnTo>
                  <a:lnTo>
                    <a:pt x="798" y="202"/>
                  </a:lnTo>
                  <a:lnTo>
                    <a:pt x="54" y="196"/>
                  </a:lnTo>
                  <a:lnTo>
                    <a:pt x="26" y="158"/>
                  </a:lnTo>
                  <a:lnTo>
                    <a:pt x="30" y="88"/>
                  </a:lnTo>
                  <a:lnTo>
                    <a:pt x="792" y="76"/>
                  </a:lnTo>
                  <a:lnTo>
                    <a:pt x="34" y="68"/>
                  </a:lnTo>
                  <a:lnTo>
                    <a:pt x="56" y="0"/>
                  </a:lnTo>
                  <a:lnTo>
                    <a:pt x="34" y="22"/>
                  </a:lnTo>
                  <a:close/>
                </a:path>
              </a:pathLst>
            </a:custGeom>
            <a:solidFill>
              <a:schemeClr val="tx1"/>
            </a:solidFill>
            <a:ln w="9525">
              <a:solidFill>
                <a:srgbClr val="02060A"/>
              </a:solidFill>
              <a:round/>
              <a:headEnd/>
              <a:tailEnd/>
            </a:ln>
          </p:spPr>
          <p:txBody>
            <a:bodyPr wrap="none" anchor="ctr"/>
            <a:lstStyle/>
            <a:p>
              <a:endParaRPr lang="en-US" dirty="0"/>
            </a:p>
          </p:txBody>
        </p:sp>
        <p:sp>
          <p:nvSpPr>
            <p:cNvPr id="9704" name="Freeform 38"/>
            <p:cNvSpPr>
              <a:spLocks/>
            </p:cNvSpPr>
            <p:nvPr/>
          </p:nvSpPr>
          <p:spPr bwMode="auto">
            <a:xfrm>
              <a:off x="1988" y="1086"/>
              <a:ext cx="264" cy="36"/>
            </a:xfrm>
            <a:custGeom>
              <a:avLst/>
              <a:gdLst>
                <a:gd name="T0" fmla="*/ 14 w 264"/>
                <a:gd name="T1" fmla="*/ 0 h 36"/>
                <a:gd name="T2" fmla="*/ 264 w 264"/>
                <a:gd name="T3" fmla="*/ 28 h 36"/>
                <a:gd name="T4" fmla="*/ 0 w 264"/>
                <a:gd name="T5" fmla="*/ 36 h 36"/>
                <a:gd name="T6" fmla="*/ 14 w 264"/>
                <a:gd name="T7" fmla="*/ 0 h 36"/>
                <a:gd name="T8" fmla="*/ 0 60000 65536"/>
                <a:gd name="T9" fmla="*/ 0 60000 65536"/>
                <a:gd name="T10" fmla="*/ 0 60000 65536"/>
                <a:gd name="T11" fmla="*/ 0 60000 65536"/>
                <a:gd name="T12" fmla="*/ 0 w 264"/>
                <a:gd name="T13" fmla="*/ 0 h 36"/>
                <a:gd name="T14" fmla="*/ 264 w 264"/>
                <a:gd name="T15" fmla="*/ 36 h 36"/>
              </a:gdLst>
              <a:ahLst/>
              <a:cxnLst>
                <a:cxn ang="T8">
                  <a:pos x="T0" y="T1"/>
                </a:cxn>
                <a:cxn ang="T9">
                  <a:pos x="T2" y="T3"/>
                </a:cxn>
                <a:cxn ang="T10">
                  <a:pos x="T4" y="T5"/>
                </a:cxn>
                <a:cxn ang="T11">
                  <a:pos x="T6" y="T7"/>
                </a:cxn>
              </a:cxnLst>
              <a:rect l="T12" t="T13" r="T14" b="T15"/>
              <a:pathLst>
                <a:path w="264" h="36">
                  <a:moveTo>
                    <a:pt x="14" y="0"/>
                  </a:moveTo>
                  <a:lnTo>
                    <a:pt x="264" y="28"/>
                  </a:lnTo>
                  <a:lnTo>
                    <a:pt x="0" y="36"/>
                  </a:lnTo>
                  <a:lnTo>
                    <a:pt x="14" y="0"/>
                  </a:lnTo>
                  <a:close/>
                </a:path>
              </a:pathLst>
            </a:custGeom>
            <a:solidFill>
              <a:schemeClr val="tx1"/>
            </a:solidFill>
            <a:ln w="9525">
              <a:solidFill>
                <a:srgbClr val="02060A"/>
              </a:solidFill>
              <a:round/>
              <a:headEnd/>
              <a:tailEnd/>
            </a:ln>
          </p:spPr>
          <p:txBody>
            <a:bodyPr wrap="none" anchor="ctr"/>
            <a:lstStyle/>
            <a:p>
              <a:endParaRPr lang="en-US" dirty="0"/>
            </a:p>
          </p:txBody>
        </p:sp>
        <p:sp>
          <p:nvSpPr>
            <p:cNvPr id="9705" name="Freeform 39"/>
            <p:cNvSpPr>
              <a:spLocks/>
            </p:cNvSpPr>
            <p:nvPr/>
          </p:nvSpPr>
          <p:spPr bwMode="auto">
            <a:xfrm>
              <a:off x="2398" y="1300"/>
              <a:ext cx="266" cy="204"/>
            </a:xfrm>
            <a:custGeom>
              <a:avLst/>
              <a:gdLst>
                <a:gd name="T0" fmla="*/ 164 w 266"/>
                <a:gd name="T1" fmla="*/ 2 h 204"/>
                <a:gd name="T2" fmla="*/ 266 w 266"/>
                <a:gd name="T3" fmla="*/ 130 h 204"/>
                <a:gd name="T4" fmla="*/ 258 w 266"/>
                <a:gd name="T5" fmla="*/ 200 h 204"/>
                <a:gd name="T6" fmla="*/ 2 w 266"/>
                <a:gd name="T7" fmla="*/ 204 h 204"/>
                <a:gd name="T8" fmla="*/ 26 w 266"/>
                <a:gd name="T9" fmla="*/ 156 h 204"/>
                <a:gd name="T10" fmla="*/ 0 w 266"/>
                <a:gd name="T11" fmla="*/ 102 h 204"/>
                <a:gd name="T12" fmla="*/ 60 w 266"/>
                <a:gd name="T13" fmla="*/ 162 h 204"/>
                <a:gd name="T14" fmla="*/ 42 w 266"/>
                <a:gd name="T15" fmla="*/ 188 h 204"/>
                <a:gd name="T16" fmla="*/ 218 w 266"/>
                <a:gd name="T17" fmla="*/ 176 h 204"/>
                <a:gd name="T18" fmla="*/ 230 w 266"/>
                <a:gd name="T19" fmla="*/ 130 h 204"/>
                <a:gd name="T20" fmla="*/ 82 w 266"/>
                <a:gd name="T21" fmla="*/ 0 h 204"/>
                <a:gd name="T22" fmla="*/ 164 w 266"/>
                <a:gd name="T23" fmla="*/ 2 h 2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6"/>
                <a:gd name="T37" fmla="*/ 0 h 204"/>
                <a:gd name="T38" fmla="*/ 266 w 266"/>
                <a:gd name="T39" fmla="*/ 204 h 2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6" h="204">
                  <a:moveTo>
                    <a:pt x="164" y="2"/>
                  </a:moveTo>
                  <a:lnTo>
                    <a:pt x="266" y="130"/>
                  </a:lnTo>
                  <a:lnTo>
                    <a:pt x="258" y="200"/>
                  </a:lnTo>
                  <a:lnTo>
                    <a:pt x="2" y="204"/>
                  </a:lnTo>
                  <a:lnTo>
                    <a:pt x="26" y="156"/>
                  </a:lnTo>
                  <a:lnTo>
                    <a:pt x="0" y="102"/>
                  </a:lnTo>
                  <a:lnTo>
                    <a:pt x="60" y="162"/>
                  </a:lnTo>
                  <a:lnTo>
                    <a:pt x="42" y="188"/>
                  </a:lnTo>
                  <a:lnTo>
                    <a:pt x="218" y="176"/>
                  </a:lnTo>
                  <a:lnTo>
                    <a:pt x="230" y="130"/>
                  </a:lnTo>
                  <a:lnTo>
                    <a:pt x="82" y="0"/>
                  </a:lnTo>
                  <a:lnTo>
                    <a:pt x="164" y="2"/>
                  </a:lnTo>
                  <a:close/>
                </a:path>
              </a:pathLst>
            </a:custGeom>
            <a:solidFill>
              <a:schemeClr val="tx1"/>
            </a:solidFill>
            <a:ln w="9525">
              <a:solidFill>
                <a:srgbClr val="02060A"/>
              </a:solidFill>
              <a:round/>
              <a:headEnd/>
              <a:tailEnd/>
            </a:ln>
          </p:spPr>
          <p:txBody>
            <a:bodyPr wrap="none" anchor="ctr"/>
            <a:lstStyle/>
            <a:p>
              <a:endParaRPr lang="en-US" dirty="0"/>
            </a:p>
          </p:txBody>
        </p:sp>
        <p:sp>
          <p:nvSpPr>
            <p:cNvPr id="9706" name="Freeform 40"/>
            <p:cNvSpPr>
              <a:spLocks/>
            </p:cNvSpPr>
            <p:nvPr/>
          </p:nvSpPr>
          <p:spPr bwMode="auto">
            <a:xfrm>
              <a:off x="2106" y="1304"/>
              <a:ext cx="352" cy="68"/>
            </a:xfrm>
            <a:custGeom>
              <a:avLst/>
              <a:gdLst>
                <a:gd name="T0" fmla="*/ 16 w 352"/>
                <a:gd name="T1" fmla="*/ 4 h 68"/>
                <a:gd name="T2" fmla="*/ 0 w 352"/>
                <a:gd name="T3" fmla="*/ 42 h 68"/>
                <a:gd name="T4" fmla="*/ 24 w 352"/>
                <a:gd name="T5" fmla="*/ 68 h 68"/>
                <a:gd name="T6" fmla="*/ 352 w 352"/>
                <a:gd name="T7" fmla="*/ 54 h 68"/>
                <a:gd name="T8" fmla="*/ 58 w 352"/>
                <a:gd name="T9" fmla="*/ 38 h 68"/>
                <a:gd name="T10" fmla="*/ 40 w 352"/>
                <a:gd name="T11" fmla="*/ 28 h 68"/>
                <a:gd name="T12" fmla="*/ 74 w 352"/>
                <a:gd name="T13" fmla="*/ 0 h 68"/>
                <a:gd name="T14" fmla="*/ 16 w 352"/>
                <a:gd name="T15" fmla="*/ 4 h 68"/>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68"/>
                <a:gd name="T26" fmla="*/ 352 w 352"/>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68">
                  <a:moveTo>
                    <a:pt x="16" y="4"/>
                  </a:moveTo>
                  <a:lnTo>
                    <a:pt x="0" y="42"/>
                  </a:lnTo>
                  <a:lnTo>
                    <a:pt x="24" y="68"/>
                  </a:lnTo>
                  <a:lnTo>
                    <a:pt x="352" y="54"/>
                  </a:lnTo>
                  <a:lnTo>
                    <a:pt x="58" y="38"/>
                  </a:lnTo>
                  <a:lnTo>
                    <a:pt x="40" y="28"/>
                  </a:lnTo>
                  <a:lnTo>
                    <a:pt x="74" y="0"/>
                  </a:lnTo>
                  <a:lnTo>
                    <a:pt x="16" y="4"/>
                  </a:lnTo>
                  <a:close/>
                </a:path>
              </a:pathLst>
            </a:custGeom>
            <a:solidFill>
              <a:schemeClr val="tx1"/>
            </a:solidFill>
            <a:ln w="9525">
              <a:solidFill>
                <a:srgbClr val="02060A"/>
              </a:solidFill>
              <a:round/>
              <a:headEnd/>
              <a:tailEnd/>
            </a:ln>
          </p:spPr>
          <p:txBody>
            <a:bodyPr wrap="none" anchor="ctr"/>
            <a:lstStyle/>
            <a:p>
              <a:endParaRPr lang="en-US" dirty="0"/>
            </a:p>
          </p:txBody>
        </p:sp>
        <p:sp>
          <p:nvSpPr>
            <p:cNvPr id="9707" name="Freeform 41"/>
            <p:cNvSpPr>
              <a:spLocks/>
            </p:cNvSpPr>
            <p:nvPr/>
          </p:nvSpPr>
          <p:spPr bwMode="auto">
            <a:xfrm>
              <a:off x="1212" y="1122"/>
              <a:ext cx="662" cy="174"/>
            </a:xfrm>
            <a:custGeom>
              <a:avLst/>
              <a:gdLst>
                <a:gd name="T0" fmla="*/ 662 w 662"/>
                <a:gd name="T1" fmla="*/ 114 h 174"/>
                <a:gd name="T2" fmla="*/ 374 w 662"/>
                <a:gd name="T3" fmla="*/ 174 h 174"/>
                <a:gd name="T4" fmla="*/ 392 w 662"/>
                <a:gd name="T5" fmla="*/ 92 h 174"/>
                <a:gd name="T6" fmla="*/ 0 w 662"/>
                <a:gd name="T7" fmla="*/ 170 h 174"/>
                <a:gd name="T8" fmla="*/ 480 w 662"/>
                <a:gd name="T9" fmla="*/ 0 h 174"/>
                <a:gd name="T10" fmla="*/ 422 w 662"/>
                <a:gd name="T11" fmla="*/ 134 h 174"/>
                <a:gd name="T12" fmla="*/ 662 w 662"/>
                <a:gd name="T13" fmla="*/ 114 h 174"/>
                <a:gd name="T14" fmla="*/ 0 60000 65536"/>
                <a:gd name="T15" fmla="*/ 0 60000 65536"/>
                <a:gd name="T16" fmla="*/ 0 60000 65536"/>
                <a:gd name="T17" fmla="*/ 0 60000 65536"/>
                <a:gd name="T18" fmla="*/ 0 60000 65536"/>
                <a:gd name="T19" fmla="*/ 0 60000 65536"/>
                <a:gd name="T20" fmla="*/ 0 60000 65536"/>
                <a:gd name="T21" fmla="*/ 0 w 662"/>
                <a:gd name="T22" fmla="*/ 0 h 174"/>
                <a:gd name="T23" fmla="*/ 662 w 662"/>
                <a:gd name="T24" fmla="*/ 174 h 1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2" h="174">
                  <a:moveTo>
                    <a:pt x="662" y="114"/>
                  </a:moveTo>
                  <a:lnTo>
                    <a:pt x="374" y="174"/>
                  </a:lnTo>
                  <a:lnTo>
                    <a:pt x="392" y="92"/>
                  </a:lnTo>
                  <a:lnTo>
                    <a:pt x="0" y="170"/>
                  </a:lnTo>
                  <a:lnTo>
                    <a:pt x="480" y="0"/>
                  </a:lnTo>
                  <a:lnTo>
                    <a:pt x="422" y="134"/>
                  </a:lnTo>
                  <a:lnTo>
                    <a:pt x="662" y="114"/>
                  </a:lnTo>
                  <a:close/>
                </a:path>
              </a:pathLst>
            </a:custGeom>
            <a:solidFill>
              <a:schemeClr val="tx1"/>
            </a:solidFill>
            <a:ln w="9525">
              <a:solidFill>
                <a:srgbClr val="02060A"/>
              </a:solidFill>
              <a:round/>
              <a:headEnd/>
              <a:tailEnd/>
            </a:ln>
          </p:spPr>
          <p:txBody>
            <a:bodyPr wrap="none" anchor="ctr"/>
            <a:lstStyle/>
            <a:p>
              <a:endParaRPr lang="en-US" dirty="0"/>
            </a:p>
          </p:txBody>
        </p:sp>
      </p:grpSp>
      <p:sp>
        <p:nvSpPr>
          <p:cNvPr id="9250" name="Freeform 42"/>
          <p:cNvSpPr>
            <a:spLocks/>
          </p:cNvSpPr>
          <p:nvPr/>
        </p:nvSpPr>
        <p:spPr bwMode="auto">
          <a:xfrm>
            <a:off x="7686675" y="2489200"/>
            <a:ext cx="119063" cy="98425"/>
          </a:xfrm>
          <a:custGeom>
            <a:avLst/>
            <a:gdLst>
              <a:gd name="T0" fmla="*/ 396 w 433"/>
              <a:gd name="T1" fmla="*/ 0 h 359"/>
              <a:gd name="T2" fmla="*/ 205 w 433"/>
              <a:gd name="T3" fmla="*/ 175 h 359"/>
              <a:gd name="T4" fmla="*/ 61 w 433"/>
              <a:gd name="T5" fmla="*/ 138 h 359"/>
              <a:gd name="T6" fmla="*/ 0 w 433"/>
              <a:gd name="T7" fmla="*/ 205 h 359"/>
              <a:gd name="T8" fmla="*/ 91 w 433"/>
              <a:gd name="T9" fmla="*/ 359 h 359"/>
              <a:gd name="T10" fmla="*/ 77 w 433"/>
              <a:gd name="T11" fmla="*/ 213 h 359"/>
              <a:gd name="T12" fmla="*/ 205 w 433"/>
              <a:gd name="T13" fmla="*/ 244 h 359"/>
              <a:gd name="T14" fmla="*/ 433 w 433"/>
              <a:gd name="T15" fmla="*/ 107 h 359"/>
              <a:gd name="T16" fmla="*/ 396 w 433"/>
              <a:gd name="T17" fmla="*/ 0 h 359"/>
              <a:gd name="T18" fmla="*/ 396 w 433"/>
              <a:gd name="T19" fmla="*/ 0 h 3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3"/>
              <a:gd name="T31" fmla="*/ 0 h 359"/>
              <a:gd name="T32" fmla="*/ 433 w 433"/>
              <a:gd name="T33" fmla="*/ 359 h 3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3" h="359">
                <a:moveTo>
                  <a:pt x="396" y="0"/>
                </a:moveTo>
                <a:lnTo>
                  <a:pt x="205" y="175"/>
                </a:lnTo>
                <a:lnTo>
                  <a:pt x="61" y="138"/>
                </a:lnTo>
                <a:lnTo>
                  <a:pt x="0" y="205"/>
                </a:lnTo>
                <a:lnTo>
                  <a:pt x="91" y="359"/>
                </a:lnTo>
                <a:lnTo>
                  <a:pt x="77" y="213"/>
                </a:lnTo>
                <a:lnTo>
                  <a:pt x="205" y="244"/>
                </a:lnTo>
                <a:lnTo>
                  <a:pt x="433" y="107"/>
                </a:lnTo>
                <a:lnTo>
                  <a:pt x="396" y="0"/>
                </a:lnTo>
                <a:close/>
              </a:path>
            </a:pathLst>
          </a:custGeom>
          <a:solidFill>
            <a:srgbClr val="000000"/>
          </a:solidFill>
          <a:ln w="9525">
            <a:noFill/>
            <a:round/>
            <a:headEnd/>
            <a:tailEnd/>
          </a:ln>
        </p:spPr>
        <p:txBody>
          <a:bodyPr/>
          <a:lstStyle/>
          <a:p>
            <a:endParaRPr lang="en-US" dirty="0"/>
          </a:p>
        </p:txBody>
      </p:sp>
      <p:sp>
        <p:nvSpPr>
          <p:cNvPr id="9251" name="Freeform 43"/>
          <p:cNvSpPr>
            <a:spLocks/>
          </p:cNvSpPr>
          <p:nvPr/>
        </p:nvSpPr>
        <p:spPr bwMode="auto">
          <a:xfrm flipH="1">
            <a:off x="3287713" y="2012950"/>
            <a:ext cx="385763" cy="827088"/>
          </a:xfrm>
          <a:custGeom>
            <a:avLst/>
            <a:gdLst>
              <a:gd name="T0" fmla="*/ 697 w 1600"/>
              <a:gd name="T1" fmla="*/ 250 h 3441"/>
              <a:gd name="T2" fmla="*/ 690 w 1600"/>
              <a:gd name="T3" fmla="*/ 562 h 3441"/>
              <a:gd name="T4" fmla="*/ 287 w 1600"/>
              <a:gd name="T5" fmla="*/ 684 h 3441"/>
              <a:gd name="T6" fmla="*/ 401 w 1600"/>
              <a:gd name="T7" fmla="*/ 1423 h 3441"/>
              <a:gd name="T8" fmla="*/ 21 w 1600"/>
              <a:gd name="T9" fmla="*/ 1667 h 3441"/>
              <a:gd name="T10" fmla="*/ 90 w 1600"/>
              <a:gd name="T11" fmla="*/ 1811 h 3441"/>
              <a:gd name="T12" fmla="*/ 295 w 1600"/>
              <a:gd name="T13" fmla="*/ 1689 h 3441"/>
              <a:gd name="T14" fmla="*/ 470 w 1600"/>
              <a:gd name="T15" fmla="*/ 1681 h 3441"/>
              <a:gd name="T16" fmla="*/ 470 w 1600"/>
              <a:gd name="T17" fmla="*/ 1742 h 3441"/>
              <a:gd name="T18" fmla="*/ 226 w 1600"/>
              <a:gd name="T19" fmla="*/ 2420 h 3441"/>
              <a:gd name="T20" fmla="*/ 265 w 1600"/>
              <a:gd name="T21" fmla="*/ 3213 h 3441"/>
              <a:gd name="T22" fmla="*/ 0 w 1600"/>
              <a:gd name="T23" fmla="*/ 3349 h 3441"/>
              <a:gd name="T24" fmla="*/ 0 w 1600"/>
              <a:gd name="T25" fmla="*/ 3441 h 3441"/>
              <a:gd name="T26" fmla="*/ 370 w 1600"/>
              <a:gd name="T27" fmla="*/ 3410 h 3441"/>
              <a:gd name="T28" fmla="*/ 531 w 1600"/>
              <a:gd name="T29" fmla="*/ 3030 h 3441"/>
              <a:gd name="T30" fmla="*/ 454 w 1600"/>
              <a:gd name="T31" fmla="*/ 2998 h 3441"/>
              <a:gd name="T32" fmla="*/ 568 w 1600"/>
              <a:gd name="T33" fmla="*/ 2604 h 3441"/>
              <a:gd name="T34" fmla="*/ 750 w 1600"/>
              <a:gd name="T35" fmla="*/ 2208 h 3441"/>
              <a:gd name="T36" fmla="*/ 962 w 1600"/>
              <a:gd name="T37" fmla="*/ 2649 h 3441"/>
              <a:gd name="T38" fmla="*/ 1334 w 1600"/>
              <a:gd name="T39" fmla="*/ 3106 h 3441"/>
              <a:gd name="T40" fmla="*/ 1334 w 1600"/>
              <a:gd name="T41" fmla="*/ 3418 h 3441"/>
              <a:gd name="T42" fmla="*/ 1480 w 1600"/>
              <a:gd name="T43" fmla="*/ 3441 h 3441"/>
              <a:gd name="T44" fmla="*/ 1533 w 1600"/>
              <a:gd name="T45" fmla="*/ 3120 h 3441"/>
              <a:gd name="T46" fmla="*/ 1251 w 1600"/>
              <a:gd name="T47" fmla="*/ 2482 h 3441"/>
              <a:gd name="T48" fmla="*/ 1108 w 1600"/>
              <a:gd name="T49" fmla="*/ 2002 h 3441"/>
              <a:gd name="T50" fmla="*/ 1251 w 1600"/>
              <a:gd name="T51" fmla="*/ 1857 h 3441"/>
              <a:gd name="T52" fmla="*/ 1494 w 1600"/>
              <a:gd name="T53" fmla="*/ 1476 h 3441"/>
              <a:gd name="T54" fmla="*/ 1206 w 1600"/>
              <a:gd name="T55" fmla="*/ 1338 h 3441"/>
              <a:gd name="T56" fmla="*/ 1228 w 1600"/>
              <a:gd name="T57" fmla="*/ 1210 h 3441"/>
              <a:gd name="T58" fmla="*/ 1501 w 1600"/>
              <a:gd name="T59" fmla="*/ 1400 h 3441"/>
              <a:gd name="T60" fmla="*/ 1600 w 1600"/>
              <a:gd name="T61" fmla="*/ 1277 h 3441"/>
              <a:gd name="T62" fmla="*/ 1328 w 1600"/>
              <a:gd name="T63" fmla="*/ 646 h 3441"/>
              <a:gd name="T64" fmla="*/ 954 w 1600"/>
              <a:gd name="T65" fmla="*/ 562 h 3441"/>
              <a:gd name="T66" fmla="*/ 1009 w 1600"/>
              <a:gd name="T67" fmla="*/ 333 h 3441"/>
              <a:gd name="T68" fmla="*/ 1084 w 1600"/>
              <a:gd name="T69" fmla="*/ 319 h 3441"/>
              <a:gd name="T70" fmla="*/ 1114 w 1600"/>
              <a:gd name="T71" fmla="*/ 189 h 3441"/>
              <a:gd name="T72" fmla="*/ 1069 w 1600"/>
              <a:gd name="T73" fmla="*/ 83 h 3441"/>
              <a:gd name="T74" fmla="*/ 954 w 1600"/>
              <a:gd name="T75" fmla="*/ 0 h 3441"/>
              <a:gd name="T76" fmla="*/ 750 w 1600"/>
              <a:gd name="T77" fmla="*/ 37 h 3441"/>
              <a:gd name="T78" fmla="*/ 697 w 1600"/>
              <a:gd name="T79" fmla="*/ 250 h 3441"/>
              <a:gd name="T80" fmla="*/ 697 w 1600"/>
              <a:gd name="T81" fmla="*/ 250 h 344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00"/>
              <a:gd name="T124" fmla="*/ 0 h 3441"/>
              <a:gd name="T125" fmla="*/ 1600 w 1600"/>
              <a:gd name="T126" fmla="*/ 3441 h 344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00" h="3441">
                <a:moveTo>
                  <a:pt x="697" y="250"/>
                </a:moveTo>
                <a:lnTo>
                  <a:pt x="690" y="562"/>
                </a:lnTo>
                <a:lnTo>
                  <a:pt x="287" y="684"/>
                </a:lnTo>
                <a:lnTo>
                  <a:pt x="401" y="1423"/>
                </a:lnTo>
                <a:lnTo>
                  <a:pt x="21" y="1667"/>
                </a:lnTo>
                <a:lnTo>
                  <a:pt x="90" y="1811"/>
                </a:lnTo>
                <a:lnTo>
                  <a:pt x="295" y="1689"/>
                </a:lnTo>
                <a:lnTo>
                  <a:pt x="470" y="1681"/>
                </a:lnTo>
                <a:lnTo>
                  <a:pt x="470" y="1742"/>
                </a:lnTo>
                <a:lnTo>
                  <a:pt x="226" y="2420"/>
                </a:lnTo>
                <a:lnTo>
                  <a:pt x="265" y="3213"/>
                </a:lnTo>
                <a:lnTo>
                  <a:pt x="0" y="3349"/>
                </a:lnTo>
                <a:lnTo>
                  <a:pt x="0" y="3441"/>
                </a:lnTo>
                <a:lnTo>
                  <a:pt x="370" y="3410"/>
                </a:lnTo>
                <a:lnTo>
                  <a:pt x="531" y="3030"/>
                </a:lnTo>
                <a:lnTo>
                  <a:pt x="454" y="2998"/>
                </a:lnTo>
                <a:lnTo>
                  <a:pt x="568" y="2604"/>
                </a:lnTo>
                <a:lnTo>
                  <a:pt x="750" y="2208"/>
                </a:lnTo>
                <a:lnTo>
                  <a:pt x="962" y="2649"/>
                </a:lnTo>
                <a:lnTo>
                  <a:pt x="1334" y="3106"/>
                </a:lnTo>
                <a:lnTo>
                  <a:pt x="1334" y="3418"/>
                </a:lnTo>
                <a:lnTo>
                  <a:pt x="1480" y="3441"/>
                </a:lnTo>
                <a:lnTo>
                  <a:pt x="1533" y="3120"/>
                </a:lnTo>
                <a:lnTo>
                  <a:pt x="1251" y="2482"/>
                </a:lnTo>
                <a:lnTo>
                  <a:pt x="1108" y="2002"/>
                </a:lnTo>
                <a:lnTo>
                  <a:pt x="1251" y="1857"/>
                </a:lnTo>
                <a:lnTo>
                  <a:pt x="1494" y="1476"/>
                </a:lnTo>
                <a:lnTo>
                  <a:pt x="1206" y="1338"/>
                </a:lnTo>
                <a:lnTo>
                  <a:pt x="1228" y="1210"/>
                </a:lnTo>
                <a:lnTo>
                  <a:pt x="1501" y="1400"/>
                </a:lnTo>
                <a:lnTo>
                  <a:pt x="1600" y="1277"/>
                </a:lnTo>
                <a:lnTo>
                  <a:pt x="1328" y="646"/>
                </a:lnTo>
                <a:lnTo>
                  <a:pt x="954" y="562"/>
                </a:lnTo>
                <a:lnTo>
                  <a:pt x="1009" y="333"/>
                </a:lnTo>
                <a:lnTo>
                  <a:pt x="1084" y="319"/>
                </a:lnTo>
                <a:lnTo>
                  <a:pt x="1114" y="189"/>
                </a:lnTo>
                <a:lnTo>
                  <a:pt x="1069" y="83"/>
                </a:lnTo>
                <a:lnTo>
                  <a:pt x="954" y="0"/>
                </a:lnTo>
                <a:lnTo>
                  <a:pt x="750" y="37"/>
                </a:lnTo>
                <a:lnTo>
                  <a:pt x="697" y="250"/>
                </a:lnTo>
                <a:close/>
              </a:path>
            </a:pathLst>
          </a:custGeom>
          <a:solidFill>
            <a:schemeClr val="bg2"/>
          </a:solidFill>
          <a:ln w="9525">
            <a:solidFill>
              <a:schemeClr val="bg2"/>
            </a:solidFill>
            <a:round/>
            <a:headEnd/>
            <a:tailEnd/>
          </a:ln>
        </p:spPr>
        <p:txBody>
          <a:bodyPr/>
          <a:lstStyle/>
          <a:p>
            <a:endParaRPr lang="en-US" dirty="0"/>
          </a:p>
        </p:txBody>
      </p:sp>
      <p:sp>
        <p:nvSpPr>
          <p:cNvPr id="9252" name="Freeform 44"/>
          <p:cNvSpPr>
            <a:spLocks/>
          </p:cNvSpPr>
          <p:nvPr/>
        </p:nvSpPr>
        <p:spPr bwMode="auto">
          <a:xfrm flipH="1">
            <a:off x="3414713" y="2084388"/>
            <a:ext cx="80963" cy="146050"/>
          </a:xfrm>
          <a:custGeom>
            <a:avLst/>
            <a:gdLst>
              <a:gd name="T0" fmla="*/ 0 w 340"/>
              <a:gd name="T1" fmla="*/ 0 h 609"/>
              <a:gd name="T2" fmla="*/ 0 w 340"/>
              <a:gd name="T3" fmla="*/ 502 h 609"/>
              <a:gd name="T4" fmla="*/ 53 w 340"/>
              <a:gd name="T5" fmla="*/ 609 h 609"/>
              <a:gd name="T6" fmla="*/ 340 w 340"/>
              <a:gd name="T7" fmla="*/ 106 h 609"/>
              <a:gd name="T8" fmla="*/ 0 w 340"/>
              <a:gd name="T9" fmla="*/ 0 h 609"/>
              <a:gd name="T10" fmla="*/ 0 w 340"/>
              <a:gd name="T11" fmla="*/ 0 h 609"/>
              <a:gd name="T12" fmla="*/ 0 60000 65536"/>
              <a:gd name="T13" fmla="*/ 0 60000 65536"/>
              <a:gd name="T14" fmla="*/ 0 60000 65536"/>
              <a:gd name="T15" fmla="*/ 0 60000 65536"/>
              <a:gd name="T16" fmla="*/ 0 60000 65536"/>
              <a:gd name="T17" fmla="*/ 0 60000 65536"/>
              <a:gd name="T18" fmla="*/ 0 w 340"/>
              <a:gd name="T19" fmla="*/ 0 h 609"/>
              <a:gd name="T20" fmla="*/ 340 w 340"/>
              <a:gd name="T21" fmla="*/ 609 h 609"/>
            </a:gdLst>
            <a:ahLst/>
            <a:cxnLst>
              <a:cxn ang="T12">
                <a:pos x="T0" y="T1"/>
              </a:cxn>
              <a:cxn ang="T13">
                <a:pos x="T2" y="T3"/>
              </a:cxn>
              <a:cxn ang="T14">
                <a:pos x="T4" y="T5"/>
              </a:cxn>
              <a:cxn ang="T15">
                <a:pos x="T6" y="T7"/>
              </a:cxn>
              <a:cxn ang="T16">
                <a:pos x="T8" y="T9"/>
              </a:cxn>
              <a:cxn ang="T17">
                <a:pos x="T10" y="T11"/>
              </a:cxn>
            </a:cxnLst>
            <a:rect l="T18" t="T19" r="T20" b="T21"/>
            <a:pathLst>
              <a:path w="340" h="609">
                <a:moveTo>
                  <a:pt x="0" y="0"/>
                </a:moveTo>
                <a:lnTo>
                  <a:pt x="0" y="502"/>
                </a:lnTo>
                <a:lnTo>
                  <a:pt x="53" y="609"/>
                </a:lnTo>
                <a:lnTo>
                  <a:pt x="340" y="106"/>
                </a:lnTo>
                <a:lnTo>
                  <a:pt x="0" y="0"/>
                </a:lnTo>
                <a:close/>
              </a:path>
            </a:pathLst>
          </a:custGeom>
          <a:solidFill>
            <a:srgbClr val="FFD9C2"/>
          </a:solidFill>
          <a:ln w="9525">
            <a:noFill/>
            <a:round/>
            <a:headEnd/>
            <a:tailEnd/>
          </a:ln>
        </p:spPr>
        <p:txBody>
          <a:bodyPr/>
          <a:lstStyle/>
          <a:p>
            <a:endParaRPr lang="en-US" dirty="0"/>
          </a:p>
        </p:txBody>
      </p:sp>
      <p:sp>
        <p:nvSpPr>
          <p:cNvPr id="9253" name="Freeform 45"/>
          <p:cNvSpPr>
            <a:spLocks/>
          </p:cNvSpPr>
          <p:nvPr/>
        </p:nvSpPr>
        <p:spPr bwMode="auto">
          <a:xfrm flipH="1">
            <a:off x="3305175" y="2166938"/>
            <a:ext cx="323850" cy="254000"/>
          </a:xfrm>
          <a:custGeom>
            <a:avLst/>
            <a:gdLst>
              <a:gd name="T0" fmla="*/ 258 w 1344"/>
              <a:gd name="T1" fmla="*/ 953 h 1059"/>
              <a:gd name="T2" fmla="*/ 0 w 1344"/>
              <a:gd name="T3" fmla="*/ 69 h 1059"/>
              <a:gd name="T4" fmla="*/ 501 w 1344"/>
              <a:gd name="T5" fmla="*/ 24 h 1059"/>
              <a:gd name="T6" fmla="*/ 630 w 1344"/>
              <a:gd name="T7" fmla="*/ 466 h 1059"/>
              <a:gd name="T8" fmla="*/ 842 w 1344"/>
              <a:gd name="T9" fmla="*/ 16 h 1059"/>
              <a:gd name="T10" fmla="*/ 1299 w 1344"/>
              <a:gd name="T11" fmla="*/ 0 h 1059"/>
              <a:gd name="T12" fmla="*/ 1344 w 1344"/>
              <a:gd name="T13" fmla="*/ 762 h 1059"/>
              <a:gd name="T14" fmla="*/ 994 w 1344"/>
              <a:gd name="T15" fmla="*/ 519 h 1059"/>
              <a:gd name="T16" fmla="*/ 919 w 1344"/>
              <a:gd name="T17" fmla="*/ 1059 h 1059"/>
              <a:gd name="T18" fmla="*/ 258 w 1344"/>
              <a:gd name="T19" fmla="*/ 953 h 1059"/>
              <a:gd name="T20" fmla="*/ 258 w 1344"/>
              <a:gd name="T21" fmla="*/ 953 h 10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44"/>
              <a:gd name="T34" fmla="*/ 0 h 1059"/>
              <a:gd name="T35" fmla="*/ 1344 w 1344"/>
              <a:gd name="T36" fmla="*/ 1059 h 10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44" h="1059">
                <a:moveTo>
                  <a:pt x="258" y="953"/>
                </a:moveTo>
                <a:lnTo>
                  <a:pt x="0" y="69"/>
                </a:lnTo>
                <a:lnTo>
                  <a:pt x="501" y="24"/>
                </a:lnTo>
                <a:lnTo>
                  <a:pt x="630" y="466"/>
                </a:lnTo>
                <a:lnTo>
                  <a:pt x="842" y="16"/>
                </a:lnTo>
                <a:lnTo>
                  <a:pt x="1299" y="0"/>
                </a:lnTo>
                <a:lnTo>
                  <a:pt x="1344" y="762"/>
                </a:lnTo>
                <a:lnTo>
                  <a:pt x="994" y="519"/>
                </a:lnTo>
                <a:lnTo>
                  <a:pt x="919" y="1059"/>
                </a:lnTo>
                <a:lnTo>
                  <a:pt x="258" y="953"/>
                </a:lnTo>
                <a:close/>
              </a:path>
            </a:pathLst>
          </a:custGeom>
          <a:solidFill>
            <a:srgbClr val="FFF599"/>
          </a:solidFill>
          <a:ln w="9525">
            <a:noFill/>
            <a:round/>
            <a:headEnd/>
            <a:tailEnd/>
          </a:ln>
        </p:spPr>
        <p:txBody>
          <a:bodyPr/>
          <a:lstStyle/>
          <a:p>
            <a:endParaRPr lang="en-US" dirty="0"/>
          </a:p>
        </p:txBody>
      </p:sp>
      <p:sp>
        <p:nvSpPr>
          <p:cNvPr id="9254" name="Freeform 46"/>
          <p:cNvSpPr>
            <a:spLocks/>
          </p:cNvSpPr>
          <p:nvPr/>
        </p:nvSpPr>
        <p:spPr bwMode="auto">
          <a:xfrm flipH="1">
            <a:off x="3357563" y="2439988"/>
            <a:ext cx="279400" cy="295275"/>
          </a:xfrm>
          <a:custGeom>
            <a:avLst/>
            <a:gdLst>
              <a:gd name="T0" fmla="*/ 250 w 1161"/>
              <a:gd name="T1" fmla="*/ 0 h 1232"/>
              <a:gd name="T2" fmla="*/ 0 w 1161"/>
              <a:gd name="T3" fmla="*/ 609 h 1232"/>
              <a:gd name="T4" fmla="*/ 45 w 1161"/>
              <a:gd name="T5" fmla="*/ 1149 h 1232"/>
              <a:gd name="T6" fmla="*/ 227 w 1161"/>
              <a:gd name="T7" fmla="*/ 1187 h 1232"/>
              <a:gd name="T8" fmla="*/ 455 w 1161"/>
              <a:gd name="T9" fmla="*/ 479 h 1232"/>
              <a:gd name="T10" fmla="*/ 986 w 1161"/>
              <a:gd name="T11" fmla="*/ 1232 h 1232"/>
              <a:gd name="T12" fmla="*/ 1161 w 1161"/>
              <a:gd name="T13" fmla="*/ 1096 h 1232"/>
              <a:gd name="T14" fmla="*/ 872 w 1161"/>
              <a:gd name="T15" fmla="*/ 221 h 1232"/>
              <a:gd name="T16" fmla="*/ 250 w 1161"/>
              <a:gd name="T17" fmla="*/ 0 h 1232"/>
              <a:gd name="T18" fmla="*/ 250 w 1161"/>
              <a:gd name="T19" fmla="*/ 0 h 12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1"/>
              <a:gd name="T31" fmla="*/ 0 h 1232"/>
              <a:gd name="T32" fmla="*/ 1161 w 1161"/>
              <a:gd name="T33" fmla="*/ 1232 h 12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1" h="1232">
                <a:moveTo>
                  <a:pt x="250" y="0"/>
                </a:moveTo>
                <a:lnTo>
                  <a:pt x="0" y="609"/>
                </a:lnTo>
                <a:lnTo>
                  <a:pt x="45" y="1149"/>
                </a:lnTo>
                <a:lnTo>
                  <a:pt x="227" y="1187"/>
                </a:lnTo>
                <a:lnTo>
                  <a:pt x="455" y="479"/>
                </a:lnTo>
                <a:lnTo>
                  <a:pt x="986" y="1232"/>
                </a:lnTo>
                <a:lnTo>
                  <a:pt x="1161" y="1096"/>
                </a:lnTo>
                <a:lnTo>
                  <a:pt x="872" y="221"/>
                </a:lnTo>
                <a:lnTo>
                  <a:pt x="250" y="0"/>
                </a:lnTo>
                <a:close/>
              </a:path>
            </a:pathLst>
          </a:custGeom>
          <a:solidFill>
            <a:srgbClr val="004087"/>
          </a:solidFill>
          <a:ln w="9525">
            <a:noFill/>
            <a:round/>
            <a:headEnd/>
            <a:tailEnd/>
          </a:ln>
        </p:spPr>
        <p:txBody>
          <a:bodyPr/>
          <a:lstStyle/>
          <a:p>
            <a:endParaRPr lang="en-US" dirty="0"/>
          </a:p>
        </p:txBody>
      </p:sp>
      <p:sp>
        <p:nvSpPr>
          <p:cNvPr id="9255" name="Freeform 47"/>
          <p:cNvSpPr>
            <a:spLocks/>
          </p:cNvSpPr>
          <p:nvPr/>
        </p:nvSpPr>
        <p:spPr bwMode="auto">
          <a:xfrm flipH="1">
            <a:off x="3417888" y="2001838"/>
            <a:ext cx="111125" cy="80963"/>
          </a:xfrm>
          <a:custGeom>
            <a:avLst/>
            <a:gdLst>
              <a:gd name="T0" fmla="*/ 0 w 463"/>
              <a:gd name="T1" fmla="*/ 305 h 335"/>
              <a:gd name="T2" fmla="*/ 456 w 463"/>
              <a:gd name="T3" fmla="*/ 335 h 335"/>
              <a:gd name="T4" fmla="*/ 463 w 463"/>
              <a:gd name="T5" fmla="*/ 137 h 335"/>
              <a:gd name="T6" fmla="*/ 167 w 463"/>
              <a:gd name="T7" fmla="*/ 0 h 335"/>
              <a:gd name="T8" fmla="*/ 53 w 463"/>
              <a:gd name="T9" fmla="*/ 76 h 335"/>
              <a:gd name="T10" fmla="*/ 0 w 463"/>
              <a:gd name="T11" fmla="*/ 305 h 335"/>
              <a:gd name="T12" fmla="*/ 0 w 463"/>
              <a:gd name="T13" fmla="*/ 305 h 335"/>
              <a:gd name="T14" fmla="*/ 0 60000 65536"/>
              <a:gd name="T15" fmla="*/ 0 60000 65536"/>
              <a:gd name="T16" fmla="*/ 0 60000 65536"/>
              <a:gd name="T17" fmla="*/ 0 60000 65536"/>
              <a:gd name="T18" fmla="*/ 0 60000 65536"/>
              <a:gd name="T19" fmla="*/ 0 60000 65536"/>
              <a:gd name="T20" fmla="*/ 0 60000 65536"/>
              <a:gd name="T21" fmla="*/ 0 w 463"/>
              <a:gd name="T22" fmla="*/ 0 h 335"/>
              <a:gd name="T23" fmla="*/ 463 w 463"/>
              <a:gd name="T24" fmla="*/ 335 h 3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3" h="335">
                <a:moveTo>
                  <a:pt x="0" y="305"/>
                </a:moveTo>
                <a:lnTo>
                  <a:pt x="456" y="335"/>
                </a:lnTo>
                <a:lnTo>
                  <a:pt x="463" y="137"/>
                </a:lnTo>
                <a:lnTo>
                  <a:pt x="167" y="0"/>
                </a:lnTo>
                <a:lnTo>
                  <a:pt x="53" y="76"/>
                </a:lnTo>
                <a:lnTo>
                  <a:pt x="0" y="305"/>
                </a:lnTo>
                <a:close/>
              </a:path>
            </a:pathLst>
          </a:custGeom>
          <a:solidFill>
            <a:srgbClr val="FFE500"/>
          </a:solidFill>
          <a:ln w="9525">
            <a:noFill/>
            <a:round/>
            <a:headEnd/>
            <a:tailEnd/>
          </a:ln>
        </p:spPr>
        <p:txBody>
          <a:bodyPr/>
          <a:lstStyle/>
          <a:p>
            <a:endParaRPr lang="en-US" dirty="0"/>
          </a:p>
        </p:txBody>
      </p:sp>
      <p:sp>
        <p:nvSpPr>
          <p:cNvPr id="9256" name="Freeform 48"/>
          <p:cNvSpPr>
            <a:spLocks/>
          </p:cNvSpPr>
          <p:nvPr/>
        </p:nvSpPr>
        <p:spPr bwMode="auto">
          <a:xfrm flipH="1">
            <a:off x="3322638" y="2706688"/>
            <a:ext cx="65088" cy="131763"/>
          </a:xfrm>
          <a:custGeom>
            <a:avLst/>
            <a:gdLst>
              <a:gd name="T0" fmla="*/ 0 w 273"/>
              <a:gd name="T1" fmla="*/ 144 h 548"/>
              <a:gd name="T2" fmla="*/ 98 w 273"/>
              <a:gd name="T3" fmla="*/ 266 h 548"/>
              <a:gd name="T4" fmla="*/ 106 w 273"/>
              <a:gd name="T5" fmla="*/ 532 h 548"/>
              <a:gd name="T6" fmla="*/ 265 w 273"/>
              <a:gd name="T7" fmla="*/ 548 h 548"/>
              <a:gd name="T8" fmla="*/ 273 w 273"/>
              <a:gd name="T9" fmla="*/ 228 h 548"/>
              <a:gd name="T10" fmla="*/ 197 w 273"/>
              <a:gd name="T11" fmla="*/ 0 h 548"/>
              <a:gd name="T12" fmla="*/ 0 w 273"/>
              <a:gd name="T13" fmla="*/ 144 h 548"/>
              <a:gd name="T14" fmla="*/ 0 w 273"/>
              <a:gd name="T15" fmla="*/ 144 h 548"/>
              <a:gd name="T16" fmla="*/ 0 60000 65536"/>
              <a:gd name="T17" fmla="*/ 0 60000 65536"/>
              <a:gd name="T18" fmla="*/ 0 60000 65536"/>
              <a:gd name="T19" fmla="*/ 0 60000 65536"/>
              <a:gd name="T20" fmla="*/ 0 60000 65536"/>
              <a:gd name="T21" fmla="*/ 0 60000 65536"/>
              <a:gd name="T22" fmla="*/ 0 60000 65536"/>
              <a:gd name="T23" fmla="*/ 0 60000 65536"/>
              <a:gd name="T24" fmla="*/ 0 w 273"/>
              <a:gd name="T25" fmla="*/ 0 h 548"/>
              <a:gd name="T26" fmla="*/ 273 w 273"/>
              <a:gd name="T27" fmla="*/ 548 h 5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3" h="548">
                <a:moveTo>
                  <a:pt x="0" y="144"/>
                </a:moveTo>
                <a:lnTo>
                  <a:pt x="98" y="266"/>
                </a:lnTo>
                <a:lnTo>
                  <a:pt x="106" y="532"/>
                </a:lnTo>
                <a:lnTo>
                  <a:pt x="265" y="548"/>
                </a:lnTo>
                <a:lnTo>
                  <a:pt x="273" y="228"/>
                </a:lnTo>
                <a:lnTo>
                  <a:pt x="197" y="0"/>
                </a:lnTo>
                <a:lnTo>
                  <a:pt x="0" y="144"/>
                </a:lnTo>
                <a:close/>
              </a:path>
            </a:pathLst>
          </a:custGeom>
          <a:solidFill>
            <a:srgbClr val="FFCC7F"/>
          </a:solidFill>
          <a:ln w="9525">
            <a:noFill/>
            <a:round/>
            <a:headEnd/>
            <a:tailEnd/>
          </a:ln>
        </p:spPr>
        <p:txBody>
          <a:bodyPr/>
          <a:lstStyle/>
          <a:p>
            <a:endParaRPr lang="en-US" dirty="0"/>
          </a:p>
        </p:txBody>
      </p:sp>
      <p:sp>
        <p:nvSpPr>
          <p:cNvPr id="9257" name="Freeform 49"/>
          <p:cNvSpPr>
            <a:spLocks/>
          </p:cNvSpPr>
          <p:nvPr/>
        </p:nvSpPr>
        <p:spPr bwMode="auto">
          <a:xfrm flipH="1">
            <a:off x="3552825" y="2720975"/>
            <a:ext cx="134938" cy="117475"/>
          </a:xfrm>
          <a:custGeom>
            <a:avLst/>
            <a:gdLst>
              <a:gd name="T0" fmla="*/ 257 w 561"/>
              <a:gd name="T1" fmla="*/ 0 h 487"/>
              <a:gd name="T2" fmla="*/ 226 w 561"/>
              <a:gd name="T3" fmla="*/ 258 h 487"/>
              <a:gd name="T4" fmla="*/ 7 w 561"/>
              <a:gd name="T5" fmla="*/ 388 h 487"/>
              <a:gd name="T6" fmla="*/ 0 w 561"/>
              <a:gd name="T7" fmla="*/ 487 h 487"/>
              <a:gd name="T8" fmla="*/ 340 w 561"/>
              <a:gd name="T9" fmla="*/ 455 h 487"/>
              <a:gd name="T10" fmla="*/ 561 w 561"/>
              <a:gd name="T11" fmla="*/ 37 h 487"/>
              <a:gd name="T12" fmla="*/ 257 w 561"/>
              <a:gd name="T13" fmla="*/ 0 h 487"/>
              <a:gd name="T14" fmla="*/ 257 w 561"/>
              <a:gd name="T15" fmla="*/ 0 h 487"/>
              <a:gd name="T16" fmla="*/ 0 60000 65536"/>
              <a:gd name="T17" fmla="*/ 0 60000 65536"/>
              <a:gd name="T18" fmla="*/ 0 60000 65536"/>
              <a:gd name="T19" fmla="*/ 0 60000 65536"/>
              <a:gd name="T20" fmla="*/ 0 60000 65536"/>
              <a:gd name="T21" fmla="*/ 0 60000 65536"/>
              <a:gd name="T22" fmla="*/ 0 60000 65536"/>
              <a:gd name="T23" fmla="*/ 0 60000 65536"/>
              <a:gd name="T24" fmla="*/ 0 w 561"/>
              <a:gd name="T25" fmla="*/ 0 h 487"/>
              <a:gd name="T26" fmla="*/ 561 w 561"/>
              <a:gd name="T27" fmla="*/ 487 h 4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1" h="487">
                <a:moveTo>
                  <a:pt x="257" y="0"/>
                </a:moveTo>
                <a:lnTo>
                  <a:pt x="226" y="258"/>
                </a:lnTo>
                <a:lnTo>
                  <a:pt x="7" y="388"/>
                </a:lnTo>
                <a:lnTo>
                  <a:pt x="0" y="487"/>
                </a:lnTo>
                <a:lnTo>
                  <a:pt x="340" y="455"/>
                </a:lnTo>
                <a:lnTo>
                  <a:pt x="561" y="37"/>
                </a:lnTo>
                <a:lnTo>
                  <a:pt x="257" y="0"/>
                </a:lnTo>
                <a:close/>
              </a:path>
            </a:pathLst>
          </a:custGeom>
          <a:solidFill>
            <a:srgbClr val="FFCC7F"/>
          </a:solidFill>
          <a:ln w="9525">
            <a:noFill/>
            <a:round/>
            <a:headEnd/>
            <a:tailEnd/>
          </a:ln>
        </p:spPr>
        <p:txBody>
          <a:bodyPr/>
          <a:lstStyle/>
          <a:p>
            <a:endParaRPr lang="en-US" dirty="0"/>
          </a:p>
        </p:txBody>
      </p:sp>
      <p:sp>
        <p:nvSpPr>
          <p:cNvPr id="9258" name="Freeform 50"/>
          <p:cNvSpPr>
            <a:spLocks/>
          </p:cNvSpPr>
          <p:nvPr/>
        </p:nvSpPr>
        <p:spPr bwMode="auto">
          <a:xfrm flipH="1">
            <a:off x="3411538" y="2419350"/>
            <a:ext cx="139700" cy="58738"/>
          </a:xfrm>
          <a:custGeom>
            <a:avLst/>
            <a:gdLst>
              <a:gd name="T0" fmla="*/ 0 w 577"/>
              <a:gd name="T1" fmla="*/ 0 h 244"/>
              <a:gd name="T2" fmla="*/ 577 w 577"/>
              <a:gd name="T3" fmla="*/ 99 h 244"/>
              <a:gd name="T4" fmla="*/ 441 w 577"/>
              <a:gd name="T5" fmla="*/ 244 h 244"/>
              <a:gd name="T6" fmla="*/ 30 w 577"/>
              <a:gd name="T7" fmla="*/ 85 h 244"/>
              <a:gd name="T8" fmla="*/ 0 w 577"/>
              <a:gd name="T9" fmla="*/ 0 h 244"/>
              <a:gd name="T10" fmla="*/ 0 w 577"/>
              <a:gd name="T11" fmla="*/ 0 h 244"/>
              <a:gd name="T12" fmla="*/ 0 60000 65536"/>
              <a:gd name="T13" fmla="*/ 0 60000 65536"/>
              <a:gd name="T14" fmla="*/ 0 60000 65536"/>
              <a:gd name="T15" fmla="*/ 0 60000 65536"/>
              <a:gd name="T16" fmla="*/ 0 60000 65536"/>
              <a:gd name="T17" fmla="*/ 0 60000 65536"/>
              <a:gd name="T18" fmla="*/ 0 w 577"/>
              <a:gd name="T19" fmla="*/ 0 h 244"/>
              <a:gd name="T20" fmla="*/ 577 w 577"/>
              <a:gd name="T21" fmla="*/ 244 h 244"/>
            </a:gdLst>
            <a:ahLst/>
            <a:cxnLst>
              <a:cxn ang="T12">
                <a:pos x="T0" y="T1"/>
              </a:cxn>
              <a:cxn ang="T13">
                <a:pos x="T2" y="T3"/>
              </a:cxn>
              <a:cxn ang="T14">
                <a:pos x="T4" y="T5"/>
              </a:cxn>
              <a:cxn ang="T15">
                <a:pos x="T6" y="T7"/>
              </a:cxn>
              <a:cxn ang="T16">
                <a:pos x="T8" y="T9"/>
              </a:cxn>
              <a:cxn ang="T17">
                <a:pos x="T10" y="T11"/>
              </a:cxn>
            </a:cxnLst>
            <a:rect l="T18" t="T19" r="T20" b="T21"/>
            <a:pathLst>
              <a:path w="577" h="244">
                <a:moveTo>
                  <a:pt x="0" y="0"/>
                </a:moveTo>
                <a:lnTo>
                  <a:pt x="577" y="99"/>
                </a:lnTo>
                <a:lnTo>
                  <a:pt x="441" y="244"/>
                </a:lnTo>
                <a:lnTo>
                  <a:pt x="30" y="85"/>
                </a:lnTo>
                <a:lnTo>
                  <a:pt x="0" y="0"/>
                </a:lnTo>
                <a:close/>
              </a:path>
            </a:pathLst>
          </a:custGeom>
          <a:solidFill>
            <a:srgbClr val="D1784F"/>
          </a:solidFill>
          <a:ln w="9525">
            <a:noFill/>
            <a:round/>
            <a:headEnd/>
            <a:tailEnd/>
          </a:ln>
        </p:spPr>
        <p:txBody>
          <a:bodyPr/>
          <a:lstStyle/>
          <a:p>
            <a:endParaRPr lang="en-US" dirty="0"/>
          </a:p>
        </p:txBody>
      </p:sp>
      <p:sp>
        <p:nvSpPr>
          <p:cNvPr id="9259" name="Freeform 51"/>
          <p:cNvSpPr>
            <a:spLocks/>
          </p:cNvSpPr>
          <p:nvPr/>
        </p:nvSpPr>
        <p:spPr bwMode="auto">
          <a:xfrm flipH="1">
            <a:off x="3338513" y="2349500"/>
            <a:ext cx="71438" cy="133350"/>
          </a:xfrm>
          <a:custGeom>
            <a:avLst/>
            <a:gdLst>
              <a:gd name="T0" fmla="*/ 77 w 295"/>
              <a:gd name="T1" fmla="*/ 0 h 555"/>
              <a:gd name="T2" fmla="*/ 0 w 295"/>
              <a:gd name="T3" fmla="*/ 555 h 555"/>
              <a:gd name="T4" fmla="*/ 77 w 295"/>
              <a:gd name="T5" fmla="*/ 480 h 555"/>
              <a:gd name="T6" fmla="*/ 295 w 295"/>
              <a:gd name="T7" fmla="*/ 98 h 555"/>
              <a:gd name="T8" fmla="*/ 77 w 295"/>
              <a:gd name="T9" fmla="*/ 0 h 555"/>
              <a:gd name="T10" fmla="*/ 77 w 295"/>
              <a:gd name="T11" fmla="*/ 0 h 555"/>
              <a:gd name="T12" fmla="*/ 0 60000 65536"/>
              <a:gd name="T13" fmla="*/ 0 60000 65536"/>
              <a:gd name="T14" fmla="*/ 0 60000 65536"/>
              <a:gd name="T15" fmla="*/ 0 60000 65536"/>
              <a:gd name="T16" fmla="*/ 0 60000 65536"/>
              <a:gd name="T17" fmla="*/ 0 60000 65536"/>
              <a:gd name="T18" fmla="*/ 0 w 295"/>
              <a:gd name="T19" fmla="*/ 0 h 555"/>
              <a:gd name="T20" fmla="*/ 295 w 295"/>
              <a:gd name="T21" fmla="*/ 555 h 555"/>
            </a:gdLst>
            <a:ahLst/>
            <a:cxnLst>
              <a:cxn ang="T12">
                <a:pos x="T0" y="T1"/>
              </a:cxn>
              <a:cxn ang="T13">
                <a:pos x="T2" y="T3"/>
              </a:cxn>
              <a:cxn ang="T14">
                <a:pos x="T4" y="T5"/>
              </a:cxn>
              <a:cxn ang="T15">
                <a:pos x="T6" y="T7"/>
              </a:cxn>
              <a:cxn ang="T16">
                <a:pos x="T8" y="T9"/>
              </a:cxn>
              <a:cxn ang="T17">
                <a:pos x="T10" y="T11"/>
              </a:cxn>
            </a:cxnLst>
            <a:rect l="T18" t="T19" r="T20" b="T21"/>
            <a:pathLst>
              <a:path w="295" h="555">
                <a:moveTo>
                  <a:pt x="77" y="0"/>
                </a:moveTo>
                <a:lnTo>
                  <a:pt x="0" y="555"/>
                </a:lnTo>
                <a:lnTo>
                  <a:pt x="77" y="480"/>
                </a:lnTo>
                <a:lnTo>
                  <a:pt x="295" y="98"/>
                </a:lnTo>
                <a:lnTo>
                  <a:pt x="77" y="0"/>
                </a:lnTo>
                <a:close/>
              </a:path>
            </a:pathLst>
          </a:custGeom>
          <a:solidFill>
            <a:srgbClr val="FFCC7F"/>
          </a:solidFill>
          <a:ln w="9525">
            <a:noFill/>
            <a:round/>
            <a:headEnd/>
            <a:tailEnd/>
          </a:ln>
        </p:spPr>
        <p:txBody>
          <a:bodyPr/>
          <a:lstStyle/>
          <a:p>
            <a:endParaRPr lang="en-US" dirty="0"/>
          </a:p>
        </p:txBody>
      </p:sp>
      <p:sp>
        <p:nvSpPr>
          <p:cNvPr id="9260" name="Freeform 52"/>
          <p:cNvSpPr>
            <a:spLocks/>
          </p:cNvSpPr>
          <p:nvPr/>
        </p:nvSpPr>
        <p:spPr bwMode="auto">
          <a:xfrm flipH="1">
            <a:off x="3589338" y="2278063"/>
            <a:ext cx="107950" cy="90488"/>
          </a:xfrm>
          <a:custGeom>
            <a:avLst/>
            <a:gdLst>
              <a:gd name="T0" fmla="*/ 319 w 449"/>
              <a:gd name="T1" fmla="*/ 0 h 380"/>
              <a:gd name="T2" fmla="*/ 0 w 449"/>
              <a:gd name="T3" fmla="*/ 258 h 380"/>
              <a:gd name="T4" fmla="*/ 77 w 449"/>
              <a:gd name="T5" fmla="*/ 380 h 380"/>
              <a:gd name="T6" fmla="*/ 449 w 449"/>
              <a:gd name="T7" fmla="*/ 274 h 380"/>
              <a:gd name="T8" fmla="*/ 319 w 449"/>
              <a:gd name="T9" fmla="*/ 0 h 380"/>
              <a:gd name="T10" fmla="*/ 319 w 449"/>
              <a:gd name="T11" fmla="*/ 0 h 380"/>
              <a:gd name="T12" fmla="*/ 0 60000 65536"/>
              <a:gd name="T13" fmla="*/ 0 60000 65536"/>
              <a:gd name="T14" fmla="*/ 0 60000 65536"/>
              <a:gd name="T15" fmla="*/ 0 60000 65536"/>
              <a:gd name="T16" fmla="*/ 0 60000 65536"/>
              <a:gd name="T17" fmla="*/ 0 60000 65536"/>
              <a:gd name="T18" fmla="*/ 0 w 449"/>
              <a:gd name="T19" fmla="*/ 0 h 380"/>
              <a:gd name="T20" fmla="*/ 449 w 449"/>
              <a:gd name="T21" fmla="*/ 380 h 380"/>
            </a:gdLst>
            <a:ahLst/>
            <a:cxnLst>
              <a:cxn ang="T12">
                <a:pos x="T0" y="T1"/>
              </a:cxn>
              <a:cxn ang="T13">
                <a:pos x="T2" y="T3"/>
              </a:cxn>
              <a:cxn ang="T14">
                <a:pos x="T4" y="T5"/>
              </a:cxn>
              <a:cxn ang="T15">
                <a:pos x="T6" y="T7"/>
              </a:cxn>
              <a:cxn ang="T16">
                <a:pos x="T8" y="T9"/>
              </a:cxn>
              <a:cxn ang="T17">
                <a:pos x="T10" y="T11"/>
              </a:cxn>
            </a:cxnLst>
            <a:rect l="T18" t="T19" r="T20" b="T21"/>
            <a:pathLst>
              <a:path w="449" h="380">
                <a:moveTo>
                  <a:pt x="319" y="0"/>
                </a:moveTo>
                <a:lnTo>
                  <a:pt x="0" y="258"/>
                </a:lnTo>
                <a:lnTo>
                  <a:pt x="77" y="380"/>
                </a:lnTo>
                <a:lnTo>
                  <a:pt x="449" y="274"/>
                </a:lnTo>
                <a:lnTo>
                  <a:pt x="319" y="0"/>
                </a:lnTo>
                <a:close/>
              </a:path>
            </a:pathLst>
          </a:custGeom>
          <a:solidFill>
            <a:srgbClr val="FFCC7F"/>
          </a:solidFill>
          <a:ln w="9525">
            <a:noFill/>
            <a:round/>
            <a:headEnd/>
            <a:tailEnd/>
          </a:ln>
        </p:spPr>
        <p:txBody>
          <a:bodyPr/>
          <a:lstStyle/>
          <a:p>
            <a:endParaRPr lang="en-US" dirty="0"/>
          </a:p>
        </p:txBody>
      </p:sp>
      <p:sp>
        <p:nvSpPr>
          <p:cNvPr id="9261" name="Freeform 53"/>
          <p:cNvSpPr>
            <a:spLocks/>
          </p:cNvSpPr>
          <p:nvPr/>
        </p:nvSpPr>
        <p:spPr bwMode="auto">
          <a:xfrm flipH="1">
            <a:off x="3398838" y="2005013"/>
            <a:ext cx="144463" cy="96838"/>
          </a:xfrm>
          <a:custGeom>
            <a:avLst/>
            <a:gdLst>
              <a:gd name="T0" fmla="*/ 213 w 600"/>
              <a:gd name="T1" fmla="*/ 306 h 404"/>
              <a:gd name="T2" fmla="*/ 555 w 600"/>
              <a:gd name="T3" fmla="*/ 404 h 404"/>
              <a:gd name="T4" fmla="*/ 600 w 600"/>
              <a:gd name="T5" fmla="*/ 229 h 404"/>
              <a:gd name="T6" fmla="*/ 563 w 600"/>
              <a:gd name="T7" fmla="*/ 77 h 404"/>
              <a:gd name="T8" fmla="*/ 433 w 600"/>
              <a:gd name="T9" fmla="*/ 0 h 404"/>
              <a:gd name="T10" fmla="*/ 266 w 600"/>
              <a:gd name="T11" fmla="*/ 8 h 404"/>
              <a:gd name="T12" fmla="*/ 167 w 600"/>
              <a:gd name="T13" fmla="*/ 61 h 404"/>
              <a:gd name="T14" fmla="*/ 114 w 600"/>
              <a:gd name="T15" fmla="*/ 221 h 404"/>
              <a:gd name="T16" fmla="*/ 0 w 600"/>
              <a:gd name="T17" fmla="*/ 290 h 404"/>
              <a:gd name="T18" fmla="*/ 539 w 600"/>
              <a:gd name="T19" fmla="*/ 245 h 404"/>
              <a:gd name="T20" fmla="*/ 183 w 600"/>
              <a:gd name="T21" fmla="*/ 221 h 404"/>
              <a:gd name="T22" fmla="*/ 244 w 600"/>
              <a:gd name="T23" fmla="*/ 99 h 404"/>
              <a:gd name="T24" fmla="*/ 425 w 600"/>
              <a:gd name="T25" fmla="*/ 61 h 404"/>
              <a:gd name="T26" fmla="*/ 547 w 600"/>
              <a:gd name="T27" fmla="*/ 144 h 404"/>
              <a:gd name="T28" fmla="*/ 571 w 600"/>
              <a:gd name="T29" fmla="*/ 252 h 404"/>
              <a:gd name="T30" fmla="*/ 517 w 600"/>
              <a:gd name="T31" fmla="*/ 335 h 404"/>
              <a:gd name="T32" fmla="*/ 213 w 600"/>
              <a:gd name="T33" fmla="*/ 306 h 404"/>
              <a:gd name="T34" fmla="*/ 213 w 600"/>
              <a:gd name="T35" fmla="*/ 306 h 4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0"/>
              <a:gd name="T55" fmla="*/ 0 h 404"/>
              <a:gd name="T56" fmla="*/ 600 w 600"/>
              <a:gd name="T57" fmla="*/ 404 h 4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0" h="404">
                <a:moveTo>
                  <a:pt x="213" y="306"/>
                </a:moveTo>
                <a:lnTo>
                  <a:pt x="555" y="404"/>
                </a:lnTo>
                <a:lnTo>
                  <a:pt x="600" y="229"/>
                </a:lnTo>
                <a:lnTo>
                  <a:pt x="563" y="77"/>
                </a:lnTo>
                <a:lnTo>
                  <a:pt x="433" y="0"/>
                </a:lnTo>
                <a:lnTo>
                  <a:pt x="266" y="8"/>
                </a:lnTo>
                <a:lnTo>
                  <a:pt x="167" y="61"/>
                </a:lnTo>
                <a:lnTo>
                  <a:pt x="114" y="221"/>
                </a:lnTo>
                <a:lnTo>
                  <a:pt x="0" y="290"/>
                </a:lnTo>
                <a:lnTo>
                  <a:pt x="539" y="245"/>
                </a:lnTo>
                <a:lnTo>
                  <a:pt x="183" y="221"/>
                </a:lnTo>
                <a:lnTo>
                  <a:pt x="244" y="99"/>
                </a:lnTo>
                <a:lnTo>
                  <a:pt x="425" y="61"/>
                </a:lnTo>
                <a:lnTo>
                  <a:pt x="547" y="144"/>
                </a:lnTo>
                <a:lnTo>
                  <a:pt x="571" y="252"/>
                </a:lnTo>
                <a:lnTo>
                  <a:pt x="517" y="335"/>
                </a:lnTo>
                <a:lnTo>
                  <a:pt x="213" y="306"/>
                </a:lnTo>
                <a:close/>
              </a:path>
            </a:pathLst>
          </a:custGeom>
          <a:solidFill>
            <a:srgbClr val="000000"/>
          </a:solidFill>
          <a:ln w="9525">
            <a:noFill/>
            <a:round/>
            <a:headEnd/>
            <a:tailEnd/>
          </a:ln>
        </p:spPr>
        <p:txBody>
          <a:bodyPr/>
          <a:lstStyle/>
          <a:p>
            <a:endParaRPr lang="en-US" dirty="0"/>
          </a:p>
        </p:txBody>
      </p:sp>
      <p:sp>
        <p:nvSpPr>
          <p:cNvPr id="9262" name="Freeform 54"/>
          <p:cNvSpPr>
            <a:spLocks/>
          </p:cNvSpPr>
          <p:nvPr/>
        </p:nvSpPr>
        <p:spPr bwMode="auto">
          <a:xfrm flipH="1">
            <a:off x="3276600" y="2149475"/>
            <a:ext cx="160338" cy="315913"/>
          </a:xfrm>
          <a:custGeom>
            <a:avLst/>
            <a:gdLst>
              <a:gd name="T0" fmla="*/ 0 w 669"/>
              <a:gd name="T1" fmla="*/ 0 h 1310"/>
              <a:gd name="T2" fmla="*/ 380 w 669"/>
              <a:gd name="T3" fmla="*/ 53 h 1310"/>
              <a:gd name="T4" fmla="*/ 669 w 669"/>
              <a:gd name="T5" fmla="*/ 707 h 1310"/>
              <a:gd name="T6" fmla="*/ 289 w 669"/>
              <a:gd name="T7" fmla="*/ 1310 h 1310"/>
              <a:gd name="T8" fmla="*/ 122 w 669"/>
              <a:gd name="T9" fmla="*/ 1196 h 1310"/>
              <a:gd name="T10" fmla="*/ 220 w 669"/>
              <a:gd name="T11" fmla="*/ 776 h 1310"/>
              <a:gd name="T12" fmla="*/ 303 w 669"/>
              <a:gd name="T13" fmla="*/ 776 h 1310"/>
              <a:gd name="T14" fmla="*/ 144 w 669"/>
              <a:gd name="T15" fmla="*/ 518 h 1310"/>
              <a:gd name="T16" fmla="*/ 334 w 669"/>
              <a:gd name="T17" fmla="*/ 151 h 1310"/>
              <a:gd name="T18" fmla="*/ 220 w 669"/>
              <a:gd name="T19" fmla="*/ 534 h 1310"/>
              <a:gd name="T20" fmla="*/ 417 w 669"/>
              <a:gd name="T21" fmla="*/ 319 h 1310"/>
              <a:gd name="T22" fmla="*/ 297 w 669"/>
              <a:gd name="T23" fmla="*/ 632 h 1310"/>
              <a:gd name="T24" fmla="*/ 509 w 669"/>
              <a:gd name="T25" fmla="*/ 502 h 1310"/>
              <a:gd name="T26" fmla="*/ 372 w 669"/>
              <a:gd name="T27" fmla="*/ 723 h 1310"/>
              <a:gd name="T28" fmla="*/ 569 w 669"/>
              <a:gd name="T29" fmla="*/ 754 h 1310"/>
              <a:gd name="T30" fmla="*/ 258 w 669"/>
              <a:gd name="T31" fmla="*/ 853 h 1310"/>
              <a:gd name="T32" fmla="*/ 191 w 669"/>
              <a:gd name="T33" fmla="*/ 1165 h 1310"/>
              <a:gd name="T34" fmla="*/ 334 w 669"/>
              <a:gd name="T35" fmla="*/ 1135 h 1310"/>
              <a:gd name="T36" fmla="*/ 622 w 669"/>
              <a:gd name="T37" fmla="*/ 715 h 1310"/>
              <a:gd name="T38" fmla="*/ 372 w 669"/>
              <a:gd name="T39" fmla="*/ 106 h 1310"/>
              <a:gd name="T40" fmla="*/ 0 w 669"/>
              <a:gd name="T41" fmla="*/ 0 h 1310"/>
              <a:gd name="T42" fmla="*/ 0 w 669"/>
              <a:gd name="T43" fmla="*/ 0 h 13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69"/>
              <a:gd name="T67" fmla="*/ 0 h 1310"/>
              <a:gd name="T68" fmla="*/ 669 w 669"/>
              <a:gd name="T69" fmla="*/ 1310 h 131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69" h="1310">
                <a:moveTo>
                  <a:pt x="0" y="0"/>
                </a:moveTo>
                <a:lnTo>
                  <a:pt x="380" y="53"/>
                </a:lnTo>
                <a:lnTo>
                  <a:pt x="669" y="707"/>
                </a:lnTo>
                <a:lnTo>
                  <a:pt x="289" y="1310"/>
                </a:lnTo>
                <a:lnTo>
                  <a:pt x="122" y="1196"/>
                </a:lnTo>
                <a:lnTo>
                  <a:pt x="220" y="776"/>
                </a:lnTo>
                <a:lnTo>
                  <a:pt x="303" y="776"/>
                </a:lnTo>
                <a:lnTo>
                  <a:pt x="144" y="518"/>
                </a:lnTo>
                <a:lnTo>
                  <a:pt x="334" y="151"/>
                </a:lnTo>
                <a:lnTo>
                  <a:pt x="220" y="534"/>
                </a:lnTo>
                <a:lnTo>
                  <a:pt x="417" y="319"/>
                </a:lnTo>
                <a:lnTo>
                  <a:pt x="297" y="632"/>
                </a:lnTo>
                <a:lnTo>
                  <a:pt x="509" y="502"/>
                </a:lnTo>
                <a:lnTo>
                  <a:pt x="372" y="723"/>
                </a:lnTo>
                <a:lnTo>
                  <a:pt x="569" y="754"/>
                </a:lnTo>
                <a:lnTo>
                  <a:pt x="258" y="853"/>
                </a:lnTo>
                <a:lnTo>
                  <a:pt x="191" y="1165"/>
                </a:lnTo>
                <a:lnTo>
                  <a:pt x="334" y="1135"/>
                </a:lnTo>
                <a:lnTo>
                  <a:pt x="622" y="715"/>
                </a:lnTo>
                <a:lnTo>
                  <a:pt x="372" y="106"/>
                </a:lnTo>
                <a:lnTo>
                  <a:pt x="0" y="0"/>
                </a:lnTo>
                <a:close/>
              </a:path>
            </a:pathLst>
          </a:custGeom>
          <a:solidFill>
            <a:srgbClr val="000000"/>
          </a:solidFill>
          <a:ln w="9525">
            <a:noFill/>
            <a:round/>
            <a:headEnd/>
            <a:tailEnd/>
          </a:ln>
        </p:spPr>
        <p:txBody>
          <a:bodyPr/>
          <a:lstStyle/>
          <a:p>
            <a:endParaRPr lang="en-US" dirty="0"/>
          </a:p>
        </p:txBody>
      </p:sp>
      <p:sp>
        <p:nvSpPr>
          <p:cNvPr id="9263" name="Freeform 55"/>
          <p:cNvSpPr>
            <a:spLocks/>
          </p:cNvSpPr>
          <p:nvPr/>
        </p:nvSpPr>
        <p:spPr bwMode="auto">
          <a:xfrm flipH="1">
            <a:off x="3365500" y="2439988"/>
            <a:ext cx="65088" cy="58738"/>
          </a:xfrm>
          <a:custGeom>
            <a:avLst/>
            <a:gdLst>
              <a:gd name="T0" fmla="*/ 99 w 266"/>
              <a:gd name="T1" fmla="*/ 0 h 244"/>
              <a:gd name="T2" fmla="*/ 0 w 266"/>
              <a:gd name="T3" fmla="*/ 100 h 244"/>
              <a:gd name="T4" fmla="*/ 52 w 266"/>
              <a:gd name="T5" fmla="*/ 244 h 244"/>
              <a:gd name="T6" fmla="*/ 189 w 266"/>
              <a:gd name="T7" fmla="*/ 229 h 244"/>
              <a:gd name="T8" fmla="*/ 266 w 266"/>
              <a:gd name="T9" fmla="*/ 69 h 244"/>
              <a:gd name="T10" fmla="*/ 75 w 266"/>
              <a:gd name="T11" fmla="*/ 175 h 244"/>
              <a:gd name="T12" fmla="*/ 99 w 266"/>
              <a:gd name="T13" fmla="*/ 0 h 244"/>
              <a:gd name="T14" fmla="*/ 99 w 266"/>
              <a:gd name="T15" fmla="*/ 0 h 244"/>
              <a:gd name="T16" fmla="*/ 0 60000 65536"/>
              <a:gd name="T17" fmla="*/ 0 60000 65536"/>
              <a:gd name="T18" fmla="*/ 0 60000 65536"/>
              <a:gd name="T19" fmla="*/ 0 60000 65536"/>
              <a:gd name="T20" fmla="*/ 0 60000 65536"/>
              <a:gd name="T21" fmla="*/ 0 60000 65536"/>
              <a:gd name="T22" fmla="*/ 0 60000 65536"/>
              <a:gd name="T23" fmla="*/ 0 60000 65536"/>
              <a:gd name="T24" fmla="*/ 0 w 266"/>
              <a:gd name="T25" fmla="*/ 0 h 244"/>
              <a:gd name="T26" fmla="*/ 266 w 266"/>
              <a:gd name="T27" fmla="*/ 244 h 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6" h="244">
                <a:moveTo>
                  <a:pt x="99" y="0"/>
                </a:moveTo>
                <a:lnTo>
                  <a:pt x="0" y="100"/>
                </a:lnTo>
                <a:lnTo>
                  <a:pt x="52" y="244"/>
                </a:lnTo>
                <a:lnTo>
                  <a:pt x="189" y="229"/>
                </a:lnTo>
                <a:lnTo>
                  <a:pt x="266" y="69"/>
                </a:lnTo>
                <a:lnTo>
                  <a:pt x="75" y="175"/>
                </a:lnTo>
                <a:lnTo>
                  <a:pt x="99" y="0"/>
                </a:lnTo>
                <a:close/>
              </a:path>
            </a:pathLst>
          </a:custGeom>
          <a:solidFill>
            <a:srgbClr val="000000"/>
          </a:solidFill>
          <a:ln w="9525">
            <a:noFill/>
            <a:round/>
            <a:headEnd/>
            <a:tailEnd/>
          </a:ln>
        </p:spPr>
        <p:txBody>
          <a:bodyPr/>
          <a:lstStyle/>
          <a:p>
            <a:endParaRPr lang="en-US" dirty="0"/>
          </a:p>
        </p:txBody>
      </p:sp>
      <p:sp>
        <p:nvSpPr>
          <p:cNvPr id="9264" name="Freeform 56"/>
          <p:cNvSpPr>
            <a:spLocks/>
          </p:cNvSpPr>
          <p:nvPr/>
        </p:nvSpPr>
        <p:spPr bwMode="auto">
          <a:xfrm flipH="1">
            <a:off x="3300413" y="2333625"/>
            <a:ext cx="58738" cy="38100"/>
          </a:xfrm>
          <a:custGeom>
            <a:avLst/>
            <a:gdLst>
              <a:gd name="T0" fmla="*/ 0 w 243"/>
              <a:gd name="T1" fmla="*/ 53 h 160"/>
              <a:gd name="T2" fmla="*/ 160 w 243"/>
              <a:gd name="T3" fmla="*/ 160 h 160"/>
              <a:gd name="T4" fmla="*/ 243 w 243"/>
              <a:gd name="T5" fmla="*/ 60 h 160"/>
              <a:gd name="T6" fmla="*/ 76 w 243"/>
              <a:gd name="T7" fmla="*/ 0 h 160"/>
              <a:gd name="T8" fmla="*/ 0 w 243"/>
              <a:gd name="T9" fmla="*/ 53 h 160"/>
              <a:gd name="T10" fmla="*/ 0 w 243"/>
              <a:gd name="T11" fmla="*/ 53 h 160"/>
              <a:gd name="T12" fmla="*/ 0 60000 65536"/>
              <a:gd name="T13" fmla="*/ 0 60000 65536"/>
              <a:gd name="T14" fmla="*/ 0 60000 65536"/>
              <a:gd name="T15" fmla="*/ 0 60000 65536"/>
              <a:gd name="T16" fmla="*/ 0 60000 65536"/>
              <a:gd name="T17" fmla="*/ 0 60000 65536"/>
              <a:gd name="T18" fmla="*/ 0 w 243"/>
              <a:gd name="T19" fmla="*/ 0 h 160"/>
              <a:gd name="T20" fmla="*/ 243 w 243"/>
              <a:gd name="T21" fmla="*/ 160 h 160"/>
            </a:gdLst>
            <a:ahLst/>
            <a:cxnLst>
              <a:cxn ang="T12">
                <a:pos x="T0" y="T1"/>
              </a:cxn>
              <a:cxn ang="T13">
                <a:pos x="T2" y="T3"/>
              </a:cxn>
              <a:cxn ang="T14">
                <a:pos x="T4" y="T5"/>
              </a:cxn>
              <a:cxn ang="T15">
                <a:pos x="T6" y="T7"/>
              </a:cxn>
              <a:cxn ang="T16">
                <a:pos x="T8" y="T9"/>
              </a:cxn>
              <a:cxn ang="T17">
                <a:pos x="T10" y="T11"/>
              </a:cxn>
            </a:cxnLst>
            <a:rect l="T18" t="T19" r="T20" b="T21"/>
            <a:pathLst>
              <a:path w="243" h="160">
                <a:moveTo>
                  <a:pt x="0" y="53"/>
                </a:moveTo>
                <a:lnTo>
                  <a:pt x="160" y="160"/>
                </a:lnTo>
                <a:lnTo>
                  <a:pt x="243" y="60"/>
                </a:lnTo>
                <a:lnTo>
                  <a:pt x="76" y="0"/>
                </a:lnTo>
                <a:lnTo>
                  <a:pt x="0" y="53"/>
                </a:lnTo>
                <a:close/>
              </a:path>
            </a:pathLst>
          </a:custGeom>
          <a:solidFill>
            <a:srgbClr val="000000"/>
          </a:solidFill>
          <a:ln w="9525">
            <a:noFill/>
            <a:round/>
            <a:headEnd/>
            <a:tailEnd/>
          </a:ln>
        </p:spPr>
        <p:txBody>
          <a:bodyPr/>
          <a:lstStyle/>
          <a:p>
            <a:endParaRPr lang="en-US" dirty="0"/>
          </a:p>
        </p:txBody>
      </p:sp>
      <p:sp>
        <p:nvSpPr>
          <p:cNvPr id="9265" name="Freeform 57"/>
          <p:cNvSpPr>
            <a:spLocks/>
          </p:cNvSpPr>
          <p:nvPr/>
        </p:nvSpPr>
        <p:spPr bwMode="auto">
          <a:xfrm flipH="1">
            <a:off x="3578225" y="2316163"/>
            <a:ext cx="119063" cy="71438"/>
          </a:xfrm>
          <a:custGeom>
            <a:avLst/>
            <a:gdLst>
              <a:gd name="T0" fmla="*/ 83 w 494"/>
              <a:gd name="T1" fmla="*/ 83 h 296"/>
              <a:gd name="T2" fmla="*/ 0 w 494"/>
              <a:gd name="T3" fmla="*/ 152 h 296"/>
              <a:gd name="T4" fmla="*/ 114 w 494"/>
              <a:gd name="T5" fmla="*/ 296 h 296"/>
              <a:gd name="T6" fmla="*/ 303 w 494"/>
              <a:gd name="T7" fmla="*/ 190 h 296"/>
              <a:gd name="T8" fmla="*/ 494 w 494"/>
              <a:gd name="T9" fmla="*/ 168 h 296"/>
              <a:gd name="T10" fmla="*/ 494 w 494"/>
              <a:gd name="T11" fmla="*/ 0 h 296"/>
              <a:gd name="T12" fmla="*/ 425 w 494"/>
              <a:gd name="T13" fmla="*/ 144 h 296"/>
              <a:gd name="T14" fmla="*/ 380 w 494"/>
              <a:gd name="T15" fmla="*/ 8 h 296"/>
              <a:gd name="T16" fmla="*/ 327 w 494"/>
              <a:gd name="T17" fmla="*/ 144 h 296"/>
              <a:gd name="T18" fmla="*/ 250 w 494"/>
              <a:gd name="T19" fmla="*/ 91 h 296"/>
              <a:gd name="T20" fmla="*/ 228 w 494"/>
              <a:gd name="T21" fmla="*/ 198 h 296"/>
              <a:gd name="T22" fmla="*/ 122 w 494"/>
              <a:gd name="T23" fmla="*/ 237 h 296"/>
              <a:gd name="T24" fmla="*/ 83 w 494"/>
              <a:gd name="T25" fmla="*/ 83 h 296"/>
              <a:gd name="T26" fmla="*/ 83 w 494"/>
              <a:gd name="T27" fmla="*/ 83 h 2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94"/>
              <a:gd name="T43" fmla="*/ 0 h 296"/>
              <a:gd name="T44" fmla="*/ 494 w 494"/>
              <a:gd name="T45" fmla="*/ 296 h 29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94" h="296">
                <a:moveTo>
                  <a:pt x="83" y="83"/>
                </a:moveTo>
                <a:lnTo>
                  <a:pt x="0" y="152"/>
                </a:lnTo>
                <a:lnTo>
                  <a:pt x="114" y="296"/>
                </a:lnTo>
                <a:lnTo>
                  <a:pt x="303" y="190"/>
                </a:lnTo>
                <a:lnTo>
                  <a:pt x="494" y="168"/>
                </a:lnTo>
                <a:lnTo>
                  <a:pt x="494" y="0"/>
                </a:lnTo>
                <a:lnTo>
                  <a:pt x="425" y="144"/>
                </a:lnTo>
                <a:lnTo>
                  <a:pt x="380" y="8"/>
                </a:lnTo>
                <a:lnTo>
                  <a:pt x="327" y="144"/>
                </a:lnTo>
                <a:lnTo>
                  <a:pt x="250" y="91"/>
                </a:lnTo>
                <a:lnTo>
                  <a:pt x="228" y="198"/>
                </a:lnTo>
                <a:lnTo>
                  <a:pt x="122" y="237"/>
                </a:lnTo>
                <a:lnTo>
                  <a:pt x="83" y="83"/>
                </a:lnTo>
                <a:close/>
              </a:path>
            </a:pathLst>
          </a:custGeom>
          <a:solidFill>
            <a:srgbClr val="000000"/>
          </a:solidFill>
          <a:ln w="9525">
            <a:noFill/>
            <a:round/>
            <a:headEnd/>
            <a:tailEnd/>
          </a:ln>
        </p:spPr>
        <p:txBody>
          <a:bodyPr/>
          <a:lstStyle/>
          <a:p>
            <a:endParaRPr lang="en-US" dirty="0"/>
          </a:p>
        </p:txBody>
      </p:sp>
      <p:sp>
        <p:nvSpPr>
          <p:cNvPr id="9266" name="Freeform 58"/>
          <p:cNvSpPr>
            <a:spLocks/>
          </p:cNvSpPr>
          <p:nvPr/>
        </p:nvSpPr>
        <p:spPr bwMode="auto">
          <a:xfrm flipH="1">
            <a:off x="3514725" y="2151063"/>
            <a:ext cx="169863" cy="693738"/>
          </a:xfrm>
          <a:custGeom>
            <a:avLst/>
            <a:gdLst>
              <a:gd name="T0" fmla="*/ 706 w 706"/>
              <a:gd name="T1" fmla="*/ 0 h 2886"/>
              <a:gd name="T2" fmla="*/ 289 w 706"/>
              <a:gd name="T3" fmla="*/ 91 h 2886"/>
              <a:gd name="T4" fmla="*/ 494 w 706"/>
              <a:gd name="T5" fmla="*/ 1150 h 2886"/>
              <a:gd name="T6" fmla="*/ 243 w 706"/>
              <a:gd name="T7" fmla="*/ 1820 h 2886"/>
              <a:gd name="T8" fmla="*/ 281 w 706"/>
              <a:gd name="T9" fmla="*/ 2636 h 2886"/>
              <a:gd name="T10" fmla="*/ 0 w 706"/>
              <a:gd name="T11" fmla="*/ 2780 h 2886"/>
              <a:gd name="T12" fmla="*/ 7 w 706"/>
              <a:gd name="T13" fmla="*/ 2886 h 2886"/>
              <a:gd name="T14" fmla="*/ 486 w 706"/>
              <a:gd name="T15" fmla="*/ 2857 h 2886"/>
              <a:gd name="T16" fmla="*/ 486 w 706"/>
              <a:gd name="T17" fmla="*/ 2727 h 2886"/>
              <a:gd name="T18" fmla="*/ 600 w 706"/>
              <a:gd name="T19" fmla="*/ 2429 h 2886"/>
              <a:gd name="T20" fmla="*/ 365 w 706"/>
              <a:gd name="T21" fmla="*/ 2384 h 2886"/>
              <a:gd name="T22" fmla="*/ 531 w 706"/>
              <a:gd name="T23" fmla="*/ 2482 h 2886"/>
              <a:gd name="T24" fmla="*/ 387 w 706"/>
              <a:gd name="T25" fmla="*/ 2811 h 2886"/>
              <a:gd name="T26" fmla="*/ 114 w 706"/>
              <a:gd name="T27" fmla="*/ 2811 h 2886"/>
              <a:gd name="T28" fmla="*/ 342 w 706"/>
              <a:gd name="T29" fmla="*/ 2628 h 2886"/>
              <a:gd name="T30" fmla="*/ 326 w 706"/>
              <a:gd name="T31" fmla="*/ 1843 h 2886"/>
              <a:gd name="T32" fmla="*/ 562 w 706"/>
              <a:gd name="T33" fmla="*/ 1136 h 2886"/>
              <a:gd name="T34" fmla="*/ 411 w 706"/>
              <a:gd name="T35" fmla="*/ 130 h 2886"/>
              <a:gd name="T36" fmla="*/ 706 w 706"/>
              <a:gd name="T37" fmla="*/ 0 h 2886"/>
              <a:gd name="T38" fmla="*/ 706 w 706"/>
              <a:gd name="T39" fmla="*/ 0 h 28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06"/>
              <a:gd name="T61" fmla="*/ 0 h 2886"/>
              <a:gd name="T62" fmla="*/ 706 w 706"/>
              <a:gd name="T63" fmla="*/ 2886 h 288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06" h="2886">
                <a:moveTo>
                  <a:pt x="706" y="0"/>
                </a:moveTo>
                <a:lnTo>
                  <a:pt x="289" y="91"/>
                </a:lnTo>
                <a:lnTo>
                  <a:pt x="494" y="1150"/>
                </a:lnTo>
                <a:lnTo>
                  <a:pt x="243" y="1820"/>
                </a:lnTo>
                <a:lnTo>
                  <a:pt x="281" y="2636"/>
                </a:lnTo>
                <a:lnTo>
                  <a:pt x="0" y="2780"/>
                </a:lnTo>
                <a:lnTo>
                  <a:pt x="7" y="2886"/>
                </a:lnTo>
                <a:lnTo>
                  <a:pt x="486" y="2857"/>
                </a:lnTo>
                <a:lnTo>
                  <a:pt x="486" y="2727"/>
                </a:lnTo>
                <a:lnTo>
                  <a:pt x="600" y="2429"/>
                </a:lnTo>
                <a:lnTo>
                  <a:pt x="365" y="2384"/>
                </a:lnTo>
                <a:lnTo>
                  <a:pt x="531" y="2482"/>
                </a:lnTo>
                <a:lnTo>
                  <a:pt x="387" y="2811"/>
                </a:lnTo>
                <a:lnTo>
                  <a:pt x="114" y="2811"/>
                </a:lnTo>
                <a:lnTo>
                  <a:pt x="342" y="2628"/>
                </a:lnTo>
                <a:lnTo>
                  <a:pt x="326" y="1843"/>
                </a:lnTo>
                <a:lnTo>
                  <a:pt x="562" y="1136"/>
                </a:lnTo>
                <a:lnTo>
                  <a:pt x="411" y="130"/>
                </a:lnTo>
                <a:lnTo>
                  <a:pt x="706" y="0"/>
                </a:lnTo>
                <a:close/>
              </a:path>
            </a:pathLst>
          </a:custGeom>
          <a:solidFill>
            <a:srgbClr val="000000"/>
          </a:solidFill>
          <a:ln w="9525">
            <a:noFill/>
            <a:round/>
            <a:headEnd/>
            <a:tailEnd/>
          </a:ln>
        </p:spPr>
        <p:txBody>
          <a:bodyPr/>
          <a:lstStyle/>
          <a:p>
            <a:endParaRPr lang="en-US" dirty="0"/>
          </a:p>
        </p:txBody>
      </p:sp>
      <p:sp>
        <p:nvSpPr>
          <p:cNvPr id="9267" name="Freeform 59"/>
          <p:cNvSpPr>
            <a:spLocks/>
          </p:cNvSpPr>
          <p:nvPr/>
        </p:nvSpPr>
        <p:spPr bwMode="auto">
          <a:xfrm flipH="1">
            <a:off x="3297238" y="2468563"/>
            <a:ext cx="284163" cy="384175"/>
          </a:xfrm>
          <a:custGeom>
            <a:avLst/>
            <a:gdLst>
              <a:gd name="T0" fmla="*/ 926 w 1184"/>
              <a:gd name="T1" fmla="*/ 1234 h 1601"/>
              <a:gd name="T2" fmla="*/ 539 w 1184"/>
              <a:gd name="T3" fmla="*/ 702 h 1601"/>
              <a:gd name="T4" fmla="*/ 372 w 1184"/>
              <a:gd name="T5" fmla="*/ 375 h 1601"/>
              <a:gd name="T6" fmla="*/ 206 w 1184"/>
              <a:gd name="T7" fmla="*/ 755 h 1601"/>
              <a:gd name="T8" fmla="*/ 114 w 1184"/>
              <a:gd name="T9" fmla="*/ 1120 h 1601"/>
              <a:gd name="T10" fmla="*/ 69 w 1184"/>
              <a:gd name="T11" fmla="*/ 1104 h 1601"/>
              <a:gd name="T12" fmla="*/ 23 w 1184"/>
              <a:gd name="T13" fmla="*/ 968 h 1601"/>
              <a:gd name="T14" fmla="*/ 98 w 1184"/>
              <a:gd name="T15" fmla="*/ 930 h 1601"/>
              <a:gd name="T16" fmla="*/ 0 w 1184"/>
              <a:gd name="T17" fmla="*/ 793 h 1601"/>
              <a:gd name="T18" fmla="*/ 129 w 1184"/>
              <a:gd name="T19" fmla="*/ 801 h 1601"/>
              <a:gd name="T20" fmla="*/ 39 w 1184"/>
              <a:gd name="T21" fmla="*/ 686 h 1601"/>
              <a:gd name="T22" fmla="*/ 167 w 1184"/>
              <a:gd name="T23" fmla="*/ 664 h 1601"/>
              <a:gd name="T24" fmla="*/ 98 w 1184"/>
              <a:gd name="T25" fmla="*/ 564 h 1601"/>
              <a:gd name="T26" fmla="*/ 244 w 1184"/>
              <a:gd name="T27" fmla="*/ 542 h 1601"/>
              <a:gd name="T28" fmla="*/ 175 w 1184"/>
              <a:gd name="T29" fmla="*/ 428 h 1601"/>
              <a:gd name="T30" fmla="*/ 304 w 1184"/>
              <a:gd name="T31" fmla="*/ 397 h 1601"/>
              <a:gd name="T32" fmla="*/ 265 w 1184"/>
              <a:gd name="T33" fmla="*/ 298 h 1601"/>
              <a:gd name="T34" fmla="*/ 433 w 1184"/>
              <a:gd name="T35" fmla="*/ 268 h 1601"/>
              <a:gd name="T36" fmla="*/ 637 w 1184"/>
              <a:gd name="T37" fmla="*/ 724 h 1601"/>
              <a:gd name="T38" fmla="*/ 995 w 1184"/>
              <a:gd name="T39" fmla="*/ 1212 h 1601"/>
              <a:gd name="T40" fmla="*/ 995 w 1184"/>
              <a:gd name="T41" fmla="*/ 1508 h 1601"/>
              <a:gd name="T42" fmla="*/ 1094 w 1184"/>
              <a:gd name="T43" fmla="*/ 1508 h 1601"/>
              <a:gd name="T44" fmla="*/ 1123 w 1184"/>
              <a:gd name="T45" fmla="*/ 1226 h 1601"/>
              <a:gd name="T46" fmla="*/ 919 w 1184"/>
              <a:gd name="T47" fmla="*/ 785 h 1601"/>
              <a:gd name="T48" fmla="*/ 820 w 1184"/>
              <a:gd name="T49" fmla="*/ 755 h 1601"/>
              <a:gd name="T50" fmla="*/ 881 w 1184"/>
              <a:gd name="T51" fmla="*/ 656 h 1601"/>
              <a:gd name="T52" fmla="*/ 714 w 1184"/>
              <a:gd name="T53" fmla="*/ 609 h 1601"/>
              <a:gd name="T54" fmla="*/ 820 w 1184"/>
              <a:gd name="T55" fmla="*/ 511 h 1601"/>
              <a:gd name="T56" fmla="*/ 669 w 1184"/>
              <a:gd name="T57" fmla="*/ 473 h 1601"/>
              <a:gd name="T58" fmla="*/ 767 w 1184"/>
              <a:gd name="T59" fmla="*/ 382 h 1601"/>
              <a:gd name="T60" fmla="*/ 623 w 1184"/>
              <a:gd name="T61" fmla="*/ 359 h 1601"/>
              <a:gd name="T62" fmla="*/ 736 w 1184"/>
              <a:gd name="T63" fmla="*/ 260 h 1601"/>
              <a:gd name="T64" fmla="*/ 570 w 1184"/>
              <a:gd name="T65" fmla="*/ 221 h 1601"/>
              <a:gd name="T66" fmla="*/ 714 w 1184"/>
              <a:gd name="T67" fmla="*/ 154 h 1601"/>
              <a:gd name="T68" fmla="*/ 547 w 1184"/>
              <a:gd name="T69" fmla="*/ 69 h 1601"/>
              <a:gd name="T70" fmla="*/ 661 w 1184"/>
              <a:gd name="T71" fmla="*/ 0 h 1601"/>
              <a:gd name="T72" fmla="*/ 706 w 1184"/>
              <a:gd name="T73" fmla="*/ 101 h 1601"/>
              <a:gd name="T74" fmla="*/ 783 w 1184"/>
              <a:gd name="T75" fmla="*/ 115 h 1601"/>
              <a:gd name="T76" fmla="*/ 903 w 1184"/>
              <a:gd name="T77" fmla="*/ 564 h 1601"/>
              <a:gd name="T78" fmla="*/ 1184 w 1184"/>
              <a:gd name="T79" fmla="*/ 1226 h 1601"/>
              <a:gd name="T80" fmla="*/ 1123 w 1184"/>
              <a:gd name="T81" fmla="*/ 1601 h 1601"/>
              <a:gd name="T82" fmla="*/ 1048 w 1184"/>
              <a:gd name="T83" fmla="*/ 1601 h 1601"/>
              <a:gd name="T84" fmla="*/ 950 w 1184"/>
              <a:gd name="T85" fmla="*/ 1540 h 1601"/>
              <a:gd name="T86" fmla="*/ 926 w 1184"/>
              <a:gd name="T87" fmla="*/ 1234 h 1601"/>
              <a:gd name="T88" fmla="*/ 926 w 1184"/>
              <a:gd name="T89" fmla="*/ 1234 h 160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84"/>
              <a:gd name="T136" fmla="*/ 0 h 1601"/>
              <a:gd name="T137" fmla="*/ 1184 w 1184"/>
              <a:gd name="T138" fmla="*/ 1601 h 160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84" h="1601">
                <a:moveTo>
                  <a:pt x="926" y="1234"/>
                </a:moveTo>
                <a:lnTo>
                  <a:pt x="539" y="702"/>
                </a:lnTo>
                <a:lnTo>
                  <a:pt x="372" y="375"/>
                </a:lnTo>
                <a:lnTo>
                  <a:pt x="206" y="755"/>
                </a:lnTo>
                <a:lnTo>
                  <a:pt x="114" y="1120"/>
                </a:lnTo>
                <a:lnTo>
                  <a:pt x="69" y="1104"/>
                </a:lnTo>
                <a:lnTo>
                  <a:pt x="23" y="968"/>
                </a:lnTo>
                <a:lnTo>
                  <a:pt x="98" y="930"/>
                </a:lnTo>
                <a:lnTo>
                  <a:pt x="0" y="793"/>
                </a:lnTo>
                <a:lnTo>
                  <a:pt x="129" y="801"/>
                </a:lnTo>
                <a:lnTo>
                  <a:pt x="39" y="686"/>
                </a:lnTo>
                <a:lnTo>
                  <a:pt x="167" y="664"/>
                </a:lnTo>
                <a:lnTo>
                  <a:pt x="98" y="564"/>
                </a:lnTo>
                <a:lnTo>
                  <a:pt x="244" y="542"/>
                </a:lnTo>
                <a:lnTo>
                  <a:pt x="175" y="428"/>
                </a:lnTo>
                <a:lnTo>
                  <a:pt x="304" y="397"/>
                </a:lnTo>
                <a:lnTo>
                  <a:pt x="265" y="298"/>
                </a:lnTo>
                <a:lnTo>
                  <a:pt x="433" y="268"/>
                </a:lnTo>
                <a:lnTo>
                  <a:pt x="637" y="724"/>
                </a:lnTo>
                <a:lnTo>
                  <a:pt x="995" y="1212"/>
                </a:lnTo>
                <a:lnTo>
                  <a:pt x="995" y="1508"/>
                </a:lnTo>
                <a:lnTo>
                  <a:pt x="1094" y="1508"/>
                </a:lnTo>
                <a:lnTo>
                  <a:pt x="1123" y="1226"/>
                </a:lnTo>
                <a:lnTo>
                  <a:pt x="919" y="785"/>
                </a:lnTo>
                <a:lnTo>
                  <a:pt x="820" y="755"/>
                </a:lnTo>
                <a:lnTo>
                  <a:pt x="881" y="656"/>
                </a:lnTo>
                <a:lnTo>
                  <a:pt x="714" y="609"/>
                </a:lnTo>
                <a:lnTo>
                  <a:pt x="820" y="511"/>
                </a:lnTo>
                <a:lnTo>
                  <a:pt x="669" y="473"/>
                </a:lnTo>
                <a:lnTo>
                  <a:pt x="767" y="382"/>
                </a:lnTo>
                <a:lnTo>
                  <a:pt x="623" y="359"/>
                </a:lnTo>
                <a:lnTo>
                  <a:pt x="736" y="260"/>
                </a:lnTo>
                <a:lnTo>
                  <a:pt x="570" y="221"/>
                </a:lnTo>
                <a:lnTo>
                  <a:pt x="714" y="154"/>
                </a:lnTo>
                <a:lnTo>
                  <a:pt x="547" y="69"/>
                </a:lnTo>
                <a:lnTo>
                  <a:pt x="661" y="0"/>
                </a:lnTo>
                <a:lnTo>
                  <a:pt x="706" y="101"/>
                </a:lnTo>
                <a:lnTo>
                  <a:pt x="783" y="115"/>
                </a:lnTo>
                <a:lnTo>
                  <a:pt x="903" y="564"/>
                </a:lnTo>
                <a:lnTo>
                  <a:pt x="1184" y="1226"/>
                </a:lnTo>
                <a:lnTo>
                  <a:pt x="1123" y="1601"/>
                </a:lnTo>
                <a:lnTo>
                  <a:pt x="1048" y="1601"/>
                </a:lnTo>
                <a:lnTo>
                  <a:pt x="950" y="1540"/>
                </a:lnTo>
                <a:lnTo>
                  <a:pt x="926" y="1234"/>
                </a:lnTo>
                <a:close/>
              </a:path>
            </a:pathLst>
          </a:custGeom>
          <a:solidFill>
            <a:srgbClr val="000000"/>
          </a:solidFill>
          <a:ln w="9525">
            <a:noFill/>
            <a:round/>
            <a:headEnd/>
            <a:tailEnd/>
          </a:ln>
        </p:spPr>
        <p:txBody>
          <a:bodyPr/>
          <a:lstStyle/>
          <a:p>
            <a:endParaRPr lang="en-US" dirty="0"/>
          </a:p>
        </p:txBody>
      </p:sp>
      <p:sp>
        <p:nvSpPr>
          <p:cNvPr id="9268" name="Freeform 60"/>
          <p:cNvSpPr>
            <a:spLocks/>
          </p:cNvSpPr>
          <p:nvPr/>
        </p:nvSpPr>
        <p:spPr bwMode="auto">
          <a:xfrm flipH="1">
            <a:off x="3336925" y="2684463"/>
            <a:ext cx="47625" cy="41275"/>
          </a:xfrm>
          <a:custGeom>
            <a:avLst/>
            <a:gdLst>
              <a:gd name="T0" fmla="*/ 0 w 197"/>
              <a:gd name="T1" fmla="*/ 130 h 176"/>
              <a:gd name="T2" fmla="*/ 182 w 197"/>
              <a:gd name="T3" fmla="*/ 0 h 176"/>
              <a:gd name="T4" fmla="*/ 197 w 197"/>
              <a:gd name="T5" fmla="*/ 69 h 176"/>
              <a:gd name="T6" fmla="*/ 38 w 197"/>
              <a:gd name="T7" fmla="*/ 176 h 176"/>
              <a:gd name="T8" fmla="*/ 0 w 197"/>
              <a:gd name="T9" fmla="*/ 130 h 176"/>
              <a:gd name="T10" fmla="*/ 0 w 197"/>
              <a:gd name="T11" fmla="*/ 130 h 176"/>
              <a:gd name="T12" fmla="*/ 0 60000 65536"/>
              <a:gd name="T13" fmla="*/ 0 60000 65536"/>
              <a:gd name="T14" fmla="*/ 0 60000 65536"/>
              <a:gd name="T15" fmla="*/ 0 60000 65536"/>
              <a:gd name="T16" fmla="*/ 0 60000 65536"/>
              <a:gd name="T17" fmla="*/ 0 60000 65536"/>
              <a:gd name="T18" fmla="*/ 0 w 197"/>
              <a:gd name="T19" fmla="*/ 0 h 176"/>
              <a:gd name="T20" fmla="*/ 197 w 197"/>
              <a:gd name="T21" fmla="*/ 176 h 176"/>
            </a:gdLst>
            <a:ahLst/>
            <a:cxnLst>
              <a:cxn ang="T12">
                <a:pos x="T0" y="T1"/>
              </a:cxn>
              <a:cxn ang="T13">
                <a:pos x="T2" y="T3"/>
              </a:cxn>
              <a:cxn ang="T14">
                <a:pos x="T4" y="T5"/>
              </a:cxn>
              <a:cxn ang="T15">
                <a:pos x="T6" y="T7"/>
              </a:cxn>
              <a:cxn ang="T16">
                <a:pos x="T8" y="T9"/>
              </a:cxn>
              <a:cxn ang="T17">
                <a:pos x="T10" y="T11"/>
              </a:cxn>
            </a:cxnLst>
            <a:rect l="T18" t="T19" r="T20" b="T21"/>
            <a:pathLst>
              <a:path w="197" h="176">
                <a:moveTo>
                  <a:pt x="0" y="130"/>
                </a:moveTo>
                <a:lnTo>
                  <a:pt x="182" y="0"/>
                </a:lnTo>
                <a:lnTo>
                  <a:pt x="197" y="69"/>
                </a:lnTo>
                <a:lnTo>
                  <a:pt x="38" y="176"/>
                </a:lnTo>
                <a:lnTo>
                  <a:pt x="0" y="130"/>
                </a:lnTo>
                <a:close/>
              </a:path>
            </a:pathLst>
          </a:custGeom>
          <a:solidFill>
            <a:srgbClr val="000000"/>
          </a:solidFill>
          <a:ln w="9525">
            <a:noFill/>
            <a:round/>
            <a:headEnd/>
            <a:tailEnd/>
          </a:ln>
        </p:spPr>
        <p:txBody>
          <a:bodyPr/>
          <a:lstStyle/>
          <a:p>
            <a:endParaRPr lang="en-US" dirty="0"/>
          </a:p>
        </p:txBody>
      </p:sp>
      <p:sp>
        <p:nvSpPr>
          <p:cNvPr id="9269" name="Freeform 61"/>
          <p:cNvSpPr>
            <a:spLocks/>
          </p:cNvSpPr>
          <p:nvPr/>
        </p:nvSpPr>
        <p:spPr bwMode="auto">
          <a:xfrm flipH="1">
            <a:off x="3375025" y="2293938"/>
            <a:ext cx="144463" cy="142875"/>
          </a:xfrm>
          <a:custGeom>
            <a:avLst/>
            <a:gdLst>
              <a:gd name="T0" fmla="*/ 539 w 600"/>
              <a:gd name="T1" fmla="*/ 0 h 595"/>
              <a:gd name="T2" fmla="*/ 312 w 600"/>
              <a:gd name="T3" fmla="*/ 61 h 595"/>
              <a:gd name="T4" fmla="*/ 570 w 600"/>
              <a:gd name="T5" fmla="*/ 100 h 595"/>
              <a:gd name="T6" fmla="*/ 304 w 600"/>
              <a:gd name="T7" fmla="*/ 199 h 595"/>
              <a:gd name="T8" fmla="*/ 533 w 600"/>
              <a:gd name="T9" fmla="*/ 236 h 595"/>
              <a:gd name="T10" fmla="*/ 326 w 600"/>
              <a:gd name="T11" fmla="*/ 335 h 595"/>
              <a:gd name="T12" fmla="*/ 533 w 600"/>
              <a:gd name="T13" fmla="*/ 374 h 595"/>
              <a:gd name="T14" fmla="*/ 326 w 600"/>
              <a:gd name="T15" fmla="*/ 449 h 595"/>
              <a:gd name="T16" fmla="*/ 464 w 600"/>
              <a:gd name="T17" fmla="*/ 542 h 595"/>
              <a:gd name="T18" fmla="*/ 0 w 600"/>
              <a:gd name="T19" fmla="*/ 587 h 595"/>
              <a:gd name="T20" fmla="*/ 478 w 600"/>
              <a:gd name="T21" fmla="*/ 595 h 595"/>
              <a:gd name="T22" fmla="*/ 570 w 600"/>
              <a:gd name="T23" fmla="*/ 358 h 595"/>
              <a:gd name="T24" fmla="*/ 600 w 600"/>
              <a:gd name="T25" fmla="*/ 39 h 595"/>
              <a:gd name="T26" fmla="*/ 539 w 600"/>
              <a:gd name="T27" fmla="*/ 0 h 595"/>
              <a:gd name="T28" fmla="*/ 539 w 600"/>
              <a:gd name="T29" fmla="*/ 0 h 5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0"/>
              <a:gd name="T46" fmla="*/ 0 h 595"/>
              <a:gd name="T47" fmla="*/ 600 w 600"/>
              <a:gd name="T48" fmla="*/ 595 h 59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0" h="595">
                <a:moveTo>
                  <a:pt x="539" y="0"/>
                </a:moveTo>
                <a:lnTo>
                  <a:pt x="312" y="61"/>
                </a:lnTo>
                <a:lnTo>
                  <a:pt x="570" y="100"/>
                </a:lnTo>
                <a:lnTo>
                  <a:pt x="304" y="199"/>
                </a:lnTo>
                <a:lnTo>
                  <a:pt x="533" y="236"/>
                </a:lnTo>
                <a:lnTo>
                  <a:pt x="326" y="335"/>
                </a:lnTo>
                <a:lnTo>
                  <a:pt x="533" y="374"/>
                </a:lnTo>
                <a:lnTo>
                  <a:pt x="326" y="449"/>
                </a:lnTo>
                <a:lnTo>
                  <a:pt x="464" y="542"/>
                </a:lnTo>
                <a:lnTo>
                  <a:pt x="0" y="587"/>
                </a:lnTo>
                <a:lnTo>
                  <a:pt x="478" y="595"/>
                </a:lnTo>
                <a:lnTo>
                  <a:pt x="570" y="358"/>
                </a:lnTo>
                <a:lnTo>
                  <a:pt x="600" y="39"/>
                </a:lnTo>
                <a:lnTo>
                  <a:pt x="539" y="0"/>
                </a:lnTo>
                <a:close/>
              </a:path>
            </a:pathLst>
          </a:custGeom>
          <a:solidFill>
            <a:srgbClr val="000000"/>
          </a:solidFill>
          <a:ln w="9525">
            <a:noFill/>
            <a:round/>
            <a:headEnd/>
            <a:tailEnd/>
          </a:ln>
        </p:spPr>
        <p:txBody>
          <a:bodyPr/>
          <a:lstStyle/>
          <a:p>
            <a:endParaRPr lang="en-US" dirty="0"/>
          </a:p>
        </p:txBody>
      </p:sp>
      <p:sp>
        <p:nvSpPr>
          <p:cNvPr id="9270" name="Freeform 62"/>
          <p:cNvSpPr>
            <a:spLocks/>
          </p:cNvSpPr>
          <p:nvPr/>
        </p:nvSpPr>
        <p:spPr bwMode="auto">
          <a:xfrm flipH="1">
            <a:off x="3460750" y="2085975"/>
            <a:ext cx="49213" cy="76200"/>
          </a:xfrm>
          <a:custGeom>
            <a:avLst/>
            <a:gdLst>
              <a:gd name="T0" fmla="*/ 22 w 204"/>
              <a:gd name="T1" fmla="*/ 0 h 320"/>
              <a:gd name="T2" fmla="*/ 0 w 204"/>
              <a:gd name="T3" fmla="*/ 320 h 320"/>
              <a:gd name="T4" fmla="*/ 204 w 204"/>
              <a:gd name="T5" fmla="*/ 312 h 320"/>
              <a:gd name="T6" fmla="*/ 53 w 204"/>
              <a:gd name="T7" fmla="*/ 237 h 320"/>
              <a:gd name="T8" fmla="*/ 22 w 204"/>
              <a:gd name="T9" fmla="*/ 0 h 320"/>
              <a:gd name="T10" fmla="*/ 22 w 204"/>
              <a:gd name="T11" fmla="*/ 0 h 320"/>
              <a:gd name="T12" fmla="*/ 0 60000 65536"/>
              <a:gd name="T13" fmla="*/ 0 60000 65536"/>
              <a:gd name="T14" fmla="*/ 0 60000 65536"/>
              <a:gd name="T15" fmla="*/ 0 60000 65536"/>
              <a:gd name="T16" fmla="*/ 0 60000 65536"/>
              <a:gd name="T17" fmla="*/ 0 60000 65536"/>
              <a:gd name="T18" fmla="*/ 0 w 204"/>
              <a:gd name="T19" fmla="*/ 0 h 320"/>
              <a:gd name="T20" fmla="*/ 204 w 204"/>
              <a:gd name="T21" fmla="*/ 320 h 320"/>
            </a:gdLst>
            <a:ahLst/>
            <a:cxnLst>
              <a:cxn ang="T12">
                <a:pos x="T0" y="T1"/>
              </a:cxn>
              <a:cxn ang="T13">
                <a:pos x="T2" y="T3"/>
              </a:cxn>
              <a:cxn ang="T14">
                <a:pos x="T4" y="T5"/>
              </a:cxn>
              <a:cxn ang="T15">
                <a:pos x="T6" y="T7"/>
              </a:cxn>
              <a:cxn ang="T16">
                <a:pos x="T8" y="T9"/>
              </a:cxn>
              <a:cxn ang="T17">
                <a:pos x="T10" y="T11"/>
              </a:cxn>
            </a:cxnLst>
            <a:rect l="T18" t="T19" r="T20" b="T21"/>
            <a:pathLst>
              <a:path w="204" h="320">
                <a:moveTo>
                  <a:pt x="22" y="0"/>
                </a:moveTo>
                <a:lnTo>
                  <a:pt x="0" y="320"/>
                </a:lnTo>
                <a:lnTo>
                  <a:pt x="204" y="312"/>
                </a:lnTo>
                <a:lnTo>
                  <a:pt x="53" y="237"/>
                </a:lnTo>
                <a:lnTo>
                  <a:pt x="22" y="0"/>
                </a:lnTo>
                <a:close/>
              </a:path>
            </a:pathLst>
          </a:custGeom>
          <a:solidFill>
            <a:srgbClr val="000000"/>
          </a:solidFill>
          <a:ln w="9525">
            <a:noFill/>
            <a:round/>
            <a:headEnd/>
            <a:tailEnd/>
          </a:ln>
        </p:spPr>
        <p:txBody>
          <a:bodyPr/>
          <a:lstStyle/>
          <a:p>
            <a:endParaRPr lang="en-US" dirty="0"/>
          </a:p>
        </p:txBody>
      </p:sp>
      <p:sp>
        <p:nvSpPr>
          <p:cNvPr id="9271" name="Freeform 63"/>
          <p:cNvSpPr>
            <a:spLocks/>
          </p:cNvSpPr>
          <p:nvPr/>
        </p:nvSpPr>
        <p:spPr bwMode="auto">
          <a:xfrm flipH="1">
            <a:off x="3419475" y="2092325"/>
            <a:ext cx="112713" cy="171450"/>
          </a:xfrm>
          <a:custGeom>
            <a:avLst/>
            <a:gdLst>
              <a:gd name="T0" fmla="*/ 394 w 470"/>
              <a:gd name="T1" fmla="*/ 0 h 715"/>
              <a:gd name="T2" fmla="*/ 213 w 470"/>
              <a:gd name="T3" fmla="*/ 631 h 715"/>
              <a:gd name="T4" fmla="*/ 136 w 470"/>
              <a:gd name="T5" fmla="*/ 304 h 715"/>
              <a:gd name="T6" fmla="*/ 0 w 470"/>
              <a:gd name="T7" fmla="*/ 487 h 715"/>
              <a:gd name="T8" fmla="*/ 120 w 470"/>
              <a:gd name="T9" fmla="*/ 487 h 715"/>
              <a:gd name="T10" fmla="*/ 219 w 470"/>
              <a:gd name="T11" fmla="*/ 715 h 715"/>
              <a:gd name="T12" fmla="*/ 303 w 470"/>
              <a:gd name="T13" fmla="*/ 503 h 715"/>
              <a:gd name="T14" fmla="*/ 402 w 470"/>
              <a:gd name="T15" fmla="*/ 426 h 715"/>
              <a:gd name="T16" fmla="*/ 364 w 470"/>
              <a:gd name="T17" fmla="*/ 258 h 715"/>
              <a:gd name="T18" fmla="*/ 470 w 470"/>
              <a:gd name="T19" fmla="*/ 6 h 715"/>
              <a:gd name="T20" fmla="*/ 394 w 470"/>
              <a:gd name="T21" fmla="*/ 0 h 715"/>
              <a:gd name="T22" fmla="*/ 394 w 470"/>
              <a:gd name="T23" fmla="*/ 0 h 7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70"/>
              <a:gd name="T37" fmla="*/ 0 h 715"/>
              <a:gd name="T38" fmla="*/ 470 w 470"/>
              <a:gd name="T39" fmla="*/ 715 h 7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70" h="715">
                <a:moveTo>
                  <a:pt x="394" y="0"/>
                </a:moveTo>
                <a:lnTo>
                  <a:pt x="213" y="631"/>
                </a:lnTo>
                <a:lnTo>
                  <a:pt x="136" y="304"/>
                </a:lnTo>
                <a:lnTo>
                  <a:pt x="0" y="487"/>
                </a:lnTo>
                <a:lnTo>
                  <a:pt x="120" y="487"/>
                </a:lnTo>
                <a:lnTo>
                  <a:pt x="219" y="715"/>
                </a:lnTo>
                <a:lnTo>
                  <a:pt x="303" y="503"/>
                </a:lnTo>
                <a:lnTo>
                  <a:pt x="402" y="426"/>
                </a:lnTo>
                <a:lnTo>
                  <a:pt x="364" y="258"/>
                </a:lnTo>
                <a:lnTo>
                  <a:pt x="470" y="6"/>
                </a:lnTo>
                <a:lnTo>
                  <a:pt x="394" y="0"/>
                </a:lnTo>
                <a:close/>
              </a:path>
            </a:pathLst>
          </a:custGeom>
          <a:solidFill>
            <a:srgbClr val="000000"/>
          </a:solidFill>
          <a:ln w="9525">
            <a:noFill/>
            <a:round/>
            <a:headEnd/>
            <a:tailEnd/>
          </a:ln>
        </p:spPr>
        <p:txBody>
          <a:bodyPr/>
          <a:lstStyle/>
          <a:p>
            <a:endParaRPr lang="en-US" dirty="0"/>
          </a:p>
        </p:txBody>
      </p:sp>
      <p:sp>
        <p:nvSpPr>
          <p:cNvPr id="9272" name="Freeform 64"/>
          <p:cNvSpPr>
            <a:spLocks/>
          </p:cNvSpPr>
          <p:nvPr/>
        </p:nvSpPr>
        <p:spPr bwMode="auto">
          <a:xfrm flipH="1">
            <a:off x="3432175" y="2411413"/>
            <a:ext cx="111125" cy="22225"/>
          </a:xfrm>
          <a:custGeom>
            <a:avLst/>
            <a:gdLst>
              <a:gd name="T0" fmla="*/ 0 w 464"/>
              <a:gd name="T1" fmla="*/ 0 h 91"/>
              <a:gd name="T2" fmla="*/ 464 w 464"/>
              <a:gd name="T3" fmla="*/ 83 h 91"/>
              <a:gd name="T4" fmla="*/ 206 w 464"/>
              <a:gd name="T5" fmla="*/ 91 h 91"/>
              <a:gd name="T6" fmla="*/ 0 w 464"/>
              <a:gd name="T7" fmla="*/ 0 h 91"/>
              <a:gd name="T8" fmla="*/ 0 w 464"/>
              <a:gd name="T9" fmla="*/ 0 h 91"/>
              <a:gd name="T10" fmla="*/ 0 60000 65536"/>
              <a:gd name="T11" fmla="*/ 0 60000 65536"/>
              <a:gd name="T12" fmla="*/ 0 60000 65536"/>
              <a:gd name="T13" fmla="*/ 0 60000 65536"/>
              <a:gd name="T14" fmla="*/ 0 60000 65536"/>
              <a:gd name="T15" fmla="*/ 0 w 464"/>
              <a:gd name="T16" fmla="*/ 0 h 91"/>
              <a:gd name="T17" fmla="*/ 464 w 464"/>
              <a:gd name="T18" fmla="*/ 91 h 91"/>
            </a:gdLst>
            <a:ahLst/>
            <a:cxnLst>
              <a:cxn ang="T10">
                <a:pos x="T0" y="T1"/>
              </a:cxn>
              <a:cxn ang="T11">
                <a:pos x="T2" y="T3"/>
              </a:cxn>
              <a:cxn ang="T12">
                <a:pos x="T4" y="T5"/>
              </a:cxn>
              <a:cxn ang="T13">
                <a:pos x="T6" y="T7"/>
              </a:cxn>
              <a:cxn ang="T14">
                <a:pos x="T8" y="T9"/>
              </a:cxn>
            </a:cxnLst>
            <a:rect l="T15" t="T16" r="T17" b="T18"/>
            <a:pathLst>
              <a:path w="464" h="91">
                <a:moveTo>
                  <a:pt x="0" y="0"/>
                </a:moveTo>
                <a:lnTo>
                  <a:pt x="464" y="83"/>
                </a:lnTo>
                <a:lnTo>
                  <a:pt x="206" y="91"/>
                </a:lnTo>
                <a:lnTo>
                  <a:pt x="0" y="0"/>
                </a:lnTo>
                <a:close/>
              </a:path>
            </a:pathLst>
          </a:custGeom>
          <a:solidFill>
            <a:srgbClr val="000000"/>
          </a:solidFill>
          <a:ln w="9525">
            <a:noFill/>
            <a:round/>
            <a:headEnd/>
            <a:tailEnd/>
          </a:ln>
        </p:spPr>
        <p:txBody>
          <a:bodyPr/>
          <a:lstStyle/>
          <a:p>
            <a:endParaRPr lang="en-US" dirty="0"/>
          </a:p>
        </p:txBody>
      </p:sp>
      <p:sp>
        <p:nvSpPr>
          <p:cNvPr id="9273" name="Freeform 65"/>
          <p:cNvSpPr>
            <a:spLocks/>
          </p:cNvSpPr>
          <p:nvPr/>
        </p:nvSpPr>
        <p:spPr bwMode="auto">
          <a:xfrm flipH="1">
            <a:off x="3424238" y="2443163"/>
            <a:ext cx="128588" cy="58738"/>
          </a:xfrm>
          <a:custGeom>
            <a:avLst/>
            <a:gdLst>
              <a:gd name="T0" fmla="*/ 0 w 531"/>
              <a:gd name="T1" fmla="*/ 0 h 244"/>
              <a:gd name="T2" fmla="*/ 531 w 531"/>
              <a:gd name="T3" fmla="*/ 244 h 244"/>
              <a:gd name="T4" fmla="*/ 311 w 531"/>
              <a:gd name="T5" fmla="*/ 45 h 244"/>
              <a:gd name="T6" fmla="*/ 0 w 531"/>
              <a:gd name="T7" fmla="*/ 0 h 244"/>
              <a:gd name="T8" fmla="*/ 0 w 531"/>
              <a:gd name="T9" fmla="*/ 0 h 244"/>
              <a:gd name="T10" fmla="*/ 0 60000 65536"/>
              <a:gd name="T11" fmla="*/ 0 60000 65536"/>
              <a:gd name="T12" fmla="*/ 0 60000 65536"/>
              <a:gd name="T13" fmla="*/ 0 60000 65536"/>
              <a:gd name="T14" fmla="*/ 0 60000 65536"/>
              <a:gd name="T15" fmla="*/ 0 w 531"/>
              <a:gd name="T16" fmla="*/ 0 h 244"/>
              <a:gd name="T17" fmla="*/ 531 w 531"/>
              <a:gd name="T18" fmla="*/ 244 h 244"/>
            </a:gdLst>
            <a:ahLst/>
            <a:cxnLst>
              <a:cxn ang="T10">
                <a:pos x="T0" y="T1"/>
              </a:cxn>
              <a:cxn ang="T11">
                <a:pos x="T2" y="T3"/>
              </a:cxn>
              <a:cxn ang="T12">
                <a:pos x="T4" y="T5"/>
              </a:cxn>
              <a:cxn ang="T13">
                <a:pos x="T6" y="T7"/>
              </a:cxn>
              <a:cxn ang="T14">
                <a:pos x="T8" y="T9"/>
              </a:cxn>
            </a:cxnLst>
            <a:rect l="T15" t="T16" r="T17" b="T18"/>
            <a:pathLst>
              <a:path w="531" h="244">
                <a:moveTo>
                  <a:pt x="0" y="0"/>
                </a:moveTo>
                <a:lnTo>
                  <a:pt x="531" y="244"/>
                </a:lnTo>
                <a:lnTo>
                  <a:pt x="311" y="45"/>
                </a:lnTo>
                <a:lnTo>
                  <a:pt x="0" y="0"/>
                </a:lnTo>
                <a:close/>
              </a:path>
            </a:pathLst>
          </a:custGeom>
          <a:solidFill>
            <a:srgbClr val="000000"/>
          </a:solidFill>
          <a:ln w="9525">
            <a:noFill/>
            <a:round/>
            <a:headEnd/>
            <a:tailEnd/>
          </a:ln>
        </p:spPr>
        <p:txBody>
          <a:bodyPr/>
          <a:lstStyle/>
          <a:p>
            <a:endParaRPr lang="en-US" dirty="0"/>
          </a:p>
        </p:txBody>
      </p:sp>
      <p:grpSp>
        <p:nvGrpSpPr>
          <p:cNvPr id="4" name="Group 66"/>
          <p:cNvGrpSpPr>
            <a:grpSpLocks/>
          </p:cNvGrpSpPr>
          <p:nvPr/>
        </p:nvGrpSpPr>
        <p:grpSpPr bwMode="auto">
          <a:xfrm flipH="1">
            <a:off x="3633788" y="2241550"/>
            <a:ext cx="377825" cy="128588"/>
            <a:chOff x="1212" y="1004"/>
            <a:chExt cx="1570" cy="538"/>
          </a:xfrm>
        </p:grpSpPr>
        <p:sp>
          <p:nvSpPr>
            <p:cNvPr id="9692" name="Freeform 67"/>
            <p:cNvSpPr>
              <a:spLocks/>
            </p:cNvSpPr>
            <p:nvPr/>
          </p:nvSpPr>
          <p:spPr bwMode="auto">
            <a:xfrm>
              <a:off x="2160" y="1292"/>
              <a:ext cx="580" cy="250"/>
            </a:xfrm>
            <a:custGeom>
              <a:avLst/>
              <a:gdLst>
                <a:gd name="T0" fmla="*/ 0 w 580"/>
                <a:gd name="T1" fmla="*/ 20 h 250"/>
                <a:gd name="T2" fmla="*/ 14 w 580"/>
                <a:gd name="T3" fmla="*/ 70 h 250"/>
                <a:gd name="T4" fmla="*/ 234 w 580"/>
                <a:gd name="T5" fmla="*/ 114 h 250"/>
                <a:gd name="T6" fmla="*/ 210 w 580"/>
                <a:gd name="T7" fmla="*/ 250 h 250"/>
                <a:gd name="T8" fmla="*/ 580 w 580"/>
                <a:gd name="T9" fmla="*/ 128 h 250"/>
                <a:gd name="T10" fmla="*/ 312 w 580"/>
                <a:gd name="T11" fmla="*/ 0 h 250"/>
                <a:gd name="T12" fmla="*/ 0 w 580"/>
                <a:gd name="T13" fmla="*/ 20 h 250"/>
                <a:gd name="T14" fmla="*/ 0 60000 65536"/>
                <a:gd name="T15" fmla="*/ 0 60000 65536"/>
                <a:gd name="T16" fmla="*/ 0 60000 65536"/>
                <a:gd name="T17" fmla="*/ 0 60000 65536"/>
                <a:gd name="T18" fmla="*/ 0 60000 65536"/>
                <a:gd name="T19" fmla="*/ 0 60000 65536"/>
                <a:gd name="T20" fmla="*/ 0 60000 65536"/>
                <a:gd name="T21" fmla="*/ 0 w 580"/>
                <a:gd name="T22" fmla="*/ 0 h 250"/>
                <a:gd name="T23" fmla="*/ 580 w 580"/>
                <a:gd name="T24" fmla="*/ 250 h 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0" h="250">
                  <a:moveTo>
                    <a:pt x="0" y="20"/>
                  </a:moveTo>
                  <a:lnTo>
                    <a:pt x="14" y="70"/>
                  </a:lnTo>
                  <a:lnTo>
                    <a:pt x="234" y="114"/>
                  </a:lnTo>
                  <a:lnTo>
                    <a:pt x="210" y="250"/>
                  </a:lnTo>
                  <a:lnTo>
                    <a:pt x="580" y="128"/>
                  </a:lnTo>
                  <a:lnTo>
                    <a:pt x="312" y="0"/>
                  </a:lnTo>
                  <a:lnTo>
                    <a:pt x="0" y="20"/>
                  </a:lnTo>
                  <a:close/>
                </a:path>
              </a:pathLst>
            </a:custGeom>
            <a:solidFill>
              <a:schemeClr val="folHlink"/>
            </a:solidFill>
            <a:ln w="9525">
              <a:solidFill>
                <a:srgbClr val="02060A"/>
              </a:solidFill>
              <a:round/>
              <a:headEnd/>
              <a:tailEnd/>
            </a:ln>
          </p:spPr>
          <p:txBody>
            <a:bodyPr wrap="none" anchor="ctr"/>
            <a:lstStyle/>
            <a:p>
              <a:endParaRPr lang="en-US" dirty="0"/>
            </a:p>
          </p:txBody>
        </p:sp>
        <p:sp>
          <p:nvSpPr>
            <p:cNvPr id="9693" name="Freeform 68"/>
            <p:cNvSpPr>
              <a:spLocks/>
            </p:cNvSpPr>
            <p:nvPr/>
          </p:nvSpPr>
          <p:spPr bwMode="auto">
            <a:xfrm>
              <a:off x="1882" y="1068"/>
              <a:ext cx="900" cy="148"/>
            </a:xfrm>
            <a:custGeom>
              <a:avLst/>
              <a:gdLst>
                <a:gd name="T0" fmla="*/ 108 w 998"/>
                <a:gd name="T1" fmla="*/ 0 h 148"/>
                <a:gd name="T2" fmla="*/ 0 w 998"/>
                <a:gd name="T3" fmla="*/ 82 h 148"/>
                <a:gd name="T4" fmla="*/ 678 w 998"/>
                <a:gd name="T5" fmla="*/ 148 h 148"/>
                <a:gd name="T6" fmla="*/ 998 w 998"/>
                <a:gd name="T7" fmla="*/ 82 h 148"/>
                <a:gd name="T8" fmla="*/ 798 w 998"/>
                <a:gd name="T9" fmla="*/ 0 h 148"/>
                <a:gd name="T10" fmla="*/ 108 w 998"/>
                <a:gd name="T11" fmla="*/ 0 h 148"/>
                <a:gd name="T12" fmla="*/ 0 60000 65536"/>
                <a:gd name="T13" fmla="*/ 0 60000 65536"/>
                <a:gd name="T14" fmla="*/ 0 60000 65536"/>
                <a:gd name="T15" fmla="*/ 0 60000 65536"/>
                <a:gd name="T16" fmla="*/ 0 60000 65536"/>
                <a:gd name="T17" fmla="*/ 0 60000 65536"/>
                <a:gd name="T18" fmla="*/ 0 w 998"/>
                <a:gd name="T19" fmla="*/ 0 h 148"/>
                <a:gd name="T20" fmla="*/ 998 w 998"/>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998" h="148">
                  <a:moveTo>
                    <a:pt x="108" y="0"/>
                  </a:moveTo>
                  <a:lnTo>
                    <a:pt x="0" y="82"/>
                  </a:lnTo>
                  <a:lnTo>
                    <a:pt x="678" y="148"/>
                  </a:lnTo>
                  <a:lnTo>
                    <a:pt x="998" y="82"/>
                  </a:lnTo>
                  <a:lnTo>
                    <a:pt x="798" y="0"/>
                  </a:lnTo>
                  <a:lnTo>
                    <a:pt x="108" y="0"/>
                  </a:lnTo>
                  <a:close/>
                </a:path>
              </a:pathLst>
            </a:custGeom>
            <a:solidFill>
              <a:schemeClr val="folHlink"/>
            </a:solidFill>
            <a:ln w="9525">
              <a:solidFill>
                <a:srgbClr val="02060A"/>
              </a:solidFill>
              <a:round/>
              <a:headEnd/>
              <a:tailEnd/>
            </a:ln>
          </p:spPr>
          <p:txBody>
            <a:bodyPr wrap="none" anchor="ctr"/>
            <a:lstStyle/>
            <a:p>
              <a:endParaRPr lang="en-US" dirty="0"/>
            </a:p>
          </p:txBody>
        </p:sp>
        <p:sp>
          <p:nvSpPr>
            <p:cNvPr id="9694" name="Freeform 69"/>
            <p:cNvSpPr>
              <a:spLocks/>
            </p:cNvSpPr>
            <p:nvPr/>
          </p:nvSpPr>
          <p:spPr bwMode="auto">
            <a:xfrm>
              <a:off x="2244" y="1004"/>
              <a:ext cx="492" cy="110"/>
            </a:xfrm>
            <a:custGeom>
              <a:avLst/>
              <a:gdLst>
                <a:gd name="T0" fmla="*/ 22 w 492"/>
                <a:gd name="T1" fmla="*/ 102 h 110"/>
                <a:gd name="T2" fmla="*/ 0 w 492"/>
                <a:gd name="T3" fmla="*/ 2 h 110"/>
                <a:gd name="T4" fmla="*/ 110 w 492"/>
                <a:gd name="T5" fmla="*/ 0 h 110"/>
                <a:gd name="T6" fmla="*/ 492 w 492"/>
                <a:gd name="T7" fmla="*/ 110 h 110"/>
                <a:gd name="T8" fmla="*/ 112 w 492"/>
                <a:gd name="T9" fmla="*/ 28 h 110"/>
                <a:gd name="T10" fmla="*/ 28 w 492"/>
                <a:gd name="T11" fmla="*/ 30 h 110"/>
                <a:gd name="T12" fmla="*/ 22 w 492"/>
                <a:gd name="T13" fmla="*/ 102 h 110"/>
                <a:gd name="T14" fmla="*/ 0 60000 65536"/>
                <a:gd name="T15" fmla="*/ 0 60000 65536"/>
                <a:gd name="T16" fmla="*/ 0 60000 65536"/>
                <a:gd name="T17" fmla="*/ 0 60000 65536"/>
                <a:gd name="T18" fmla="*/ 0 60000 65536"/>
                <a:gd name="T19" fmla="*/ 0 60000 65536"/>
                <a:gd name="T20" fmla="*/ 0 60000 65536"/>
                <a:gd name="T21" fmla="*/ 0 w 492"/>
                <a:gd name="T22" fmla="*/ 0 h 110"/>
                <a:gd name="T23" fmla="*/ 492 w 492"/>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2" h="110">
                  <a:moveTo>
                    <a:pt x="22" y="102"/>
                  </a:moveTo>
                  <a:lnTo>
                    <a:pt x="0" y="2"/>
                  </a:lnTo>
                  <a:lnTo>
                    <a:pt x="110" y="0"/>
                  </a:lnTo>
                  <a:lnTo>
                    <a:pt x="492" y="110"/>
                  </a:lnTo>
                  <a:lnTo>
                    <a:pt x="112" y="28"/>
                  </a:lnTo>
                  <a:lnTo>
                    <a:pt x="28" y="30"/>
                  </a:lnTo>
                  <a:lnTo>
                    <a:pt x="22" y="102"/>
                  </a:lnTo>
                  <a:close/>
                </a:path>
              </a:pathLst>
            </a:custGeom>
            <a:solidFill>
              <a:schemeClr val="tx1"/>
            </a:solidFill>
            <a:ln w="9525">
              <a:solidFill>
                <a:srgbClr val="02060A"/>
              </a:solidFill>
              <a:round/>
              <a:headEnd/>
              <a:tailEnd/>
            </a:ln>
          </p:spPr>
          <p:txBody>
            <a:bodyPr wrap="none" anchor="ctr"/>
            <a:lstStyle/>
            <a:p>
              <a:endParaRPr lang="en-US" dirty="0"/>
            </a:p>
          </p:txBody>
        </p:sp>
        <p:sp>
          <p:nvSpPr>
            <p:cNvPr id="9695" name="Freeform 70"/>
            <p:cNvSpPr>
              <a:spLocks/>
            </p:cNvSpPr>
            <p:nvPr/>
          </p:nvSpPr>
          <p:spPr bwMode="auto">
            <a:xfrm>
              <a:off x="1916" y="1090"/>
              <a:ext cx="842" cy="220"/>
            </a:xfrm>
            <a:custGeom>
              <a:avLst/>
              <a:gdLst>
                <a:gd name="T0" fmla="*/ 34 w 842"/>
                <a:gd name="T1" fmla="*/ 22 h 220"/>
                <a:gd name="T2" fmla="*/ 0 w 842"/>
                <a:gd name="T3" fmla="*/ 72 h 220"/>
                <a:gd name="T4" fmla="*/ 4 w 842"/>
                <a:gd name="T5" fmla="*/ 170 h 220"/>
                <a:gd name="T6" fmla="*/ 28 w 842"/>
                <a:gd name="T7" fmla="*/ 220 h 220"/>
                <a:gd name="T8" fmla="*/ 818 w 842"/>
                <a:gd name="T9" fmla="*/ 218 h 220"/>
                <a:gd name="T10" fmla="*/ 842 w 842"/>
                <a:gd name="T11" fmla="*/ 170 h 220"/>
                <a:gd name="T12" fmla="*/ 840 w 842"/>
                <a:gd name="T13" fmla="*/ 74 h 220"/>
                <a:gd name="T14" fmla="*/ 824 w 842"/>
                <a:gd name="T15" fmla="*/ 34 h 220"/>
                <a:gd name="T16" fmla="*/ 830 w 842"/>
                <a:gd name="T17" fmla="*/ 84 h 220"/>
                <a:gd name="T18" fmla="*/ 832 w 842"/>
                <a:gd name="T19" fmla="*/ 162 h 220"/>
                <a:gd name="T20" fmla="*/ 798 w 842"/>
                <a:gd name="T21" fmla="*/ 202 h 220"/>
                <a:gd name="T22" fmla="*/ 54 w 842"/>
                <a:gd name="T23" fmla="*/ 196 h 220"/>
                <a:gd name="T24" fmla="*/ 26 w 842"/>
                <a:gd name="T25" fmla="*/ 158 h 220"/>
                <a:gd name="T26" fmla="*/ 30 w 842"/>
                <a:gd name="T27" fmla="*/ 88 h 220"/>
                <a:gd name="T28" fmla="*/ 792 w 842"/>
                <a:gd name="T29" fmla="*/ 76 h 220"/>
                <a:gd name="T30" fmla="*/ 34 w 842"/>
                <a:gd name="T31" fmla="*/ 68 h 220"/>
                <a:gd name="T32" fmla="*/ 56 w 842"/>
                <a:gd name="T33" fmla="*/ 0 h 220"/>
                <a:gd name="T34" fmla="*/ 34 w 842"/>
                <a:gd name="T35" fmla="*/ 22 h 2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2"/>
                <a:gd name="T55" fmla="*/ 0 h 220"/>
                <a:gd name="T56" fmla="*/ 842 w 842"/>
                <a:gd name="T57" fmla="*/ 220 h 2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2" h="220">
                  <a:moveTo>
                    <a:pt x="34" y="22"/>
                  </a:moveTo>
                  <a:lnTo>
                    <a:pt x="0" y="72"/>
                  </a:lnTo>
                  <a:lnTo>
                    <a:pt x="4" y="170"/>
                  </a:lnTo>
                  <a:lnTo>
                    <a:pt x="28" y="220"/>
                  </a:lnTo>
                  <a:lnTo>
                    <a:pt x="818" y="218"/>
                  </a:lnTo>
                  <a:lnTo>
                    <a:pt x="842" y="170"/>
                  </a:lnTo>
                  <a:lnTo>
                    <a:pt x="840" y="74"/>
                  </a:lnTo>
                  <a:lnTo>
                    <a:pt x="824" y="34"/>
                  </a:lnTo>
                  <a:lnTo>
                    <a:pt x="830" y="84"/>
                  </a:lnTo>
                  <a:lnTo>
                    <a:pt x="832" y="162"/>
                  </a:lnTo>
                  <a:lnTo>
                    <a:pt x="798" y="202"/>
                  </a:lnTo>
                  <a:lnTo>
                    <a:pt x="54" y="196"/>
                  </a:lnTo>
                  <a:lnTo>
                    <a:pt x="26" y="158"/>
                  </a:lnTo>
                  <a:lnTo>
                    <a:pt x="30" y="88"/>
                  </a:lnTo>
                  <a:lnTo>
                    <a:pt x="792" y="76"/>
                  </a:lnTo>
                  <a:lnTo>
                    <a:pt x="34" y="68"/>
                  </a:lnTo>
                  <a:lnTo>
                    <a:pt x="56" y="0"/>
                  </a:lnTo>
                  <a:lnTo>
                    <a:pt x="34" y="22"/>
                  </a:lnTo>
                  <a:close/>
                </a:path>
              </a:pathLst>
            </a:custGeom>
            <a:solidFill>
              <a:schemeClr val="tx1"/>
            </a:solidFill>
            <a:ln w="9525">
              <a:solidFill>
                <a:srgbClr val="02060A"/>
              </a:solidFill>
              <a:round/>
              <a:headEnd/>
              <a:tailEnd/>
            </a:ln>
          </p:spPr>
          <p:txBody>
            <a:bodyPr wrap="none" anchor="ctr"/>
            <a:lstStyle/>
            <a:p>
              <a:endParaRPr lang="en-US" dirty="0"/>
            </a:p>
          </p:txBody>
        </p:sp>
        <p:sp>
          <p:nvSpPr>
            <p:cNvPr id="9696" name="Freeform 71"/>
            <p:cNvSpPr>
              <a:spLocks/>
            </p:cNvSpPr>
            <p:nvPr/>
          </p:nvSpPr>
          <p:spPr bwMode="auto">
            <a:xfrm>
              <a:off x="1988" y="1086"/>
              <a:ext cx="264" cy="36"/>
            </a:xfrm>
            <a:custGeom>
              <a:avLst/>
              <a:gdLst>
                <a:gd name="T0" fmla="*/ 14 w 264"/>
                <a:gd name="T1" fmla="*/ 0 h 36"/>
                <a:gd name="T2" fmla="*/ 264 w 264"/>
                <a:gd name="T3" fmla="*/ 28 h 36"/>
                <a:gd name="T4" fmla="*/ 0 w 264"/>
                <a:gd name="T5" fmla="*/ 36 h 36"/>
                <a:gd name="T6" fmla="*/ 14 w 264"/>
                <a:gd name="T7" fmla="*/ 0 h 36"/>
                <a:gd name="T8" fmla="*/ 0 60000 65536"/>
                <a:gd name="T9" fmla="*/ 0 60000 65536"/>
                <a:gd name="T10" fmla="*/ 0 60000 65536"/>
                <a:gd name="T11" fmla="*/ 0 60000 65536"/>
                <a:gd name="T12" fmla="*/ 0 w 264"/>
                <a:gd name="T13" fmla="*/ 0 h 36"/>
                <a:gd name="T14" fmla="*/ 264 w 264"/>
                <a:gd name="T15" fmla="*/ 36 h 36"/>
              </a:gdLst>
              <a:ahLst/>
              <a:cxnLst>
                <a:cxn ang="T8">
                  <a:pos x="T0" y="T1"/>
                </a:cxn>
                <a:cxn ang="T9">
                  <a:pos x="T2" y="T3"/>
                </a:cxn>
                <a:cxn ang="T10">
                  <a:pos x="T4" y="T5"/>
                </a:cxn>
                <a:cxn ang="T11">
                  <a:pos x="T6" y="T7"/>
                </a:cxn>
              </a:cxnLst>
              <a:rect l="T12" t="T13" r="T14" b="T15"/>
              <a:pathLst>
                <a:path w="264" h="36">
                  <a:moveTo>
                    <a:pt x="14" y="0"/>
                  </a:moveTo>
                  <a:lnTo>
                    <a:pt x="264" y="28"/>
                  </a:lnTo>
                  <a:lnTo>
                    <a:pt x="0" y="36"/>
                  </a:lnTo>
                  <a:lnTo>
                    <a:pt x="14" y="0"/>
                  </a:lnTo>
                  <a:close/>
                </a:path>
              </a:pathLst>
            </a:custGeom>
            <a:solidFill>
              <a:schemeClr val="tx1"/>
            </a:solidFill>
            <a:ln w="9525">
              <a:solidFill>
                <a:srgbClr val="02060A"/>
              </a:solidFill>
              <a:round/>
              <a:headEnd/>
              <a:tailEnd/>
            </a:ln>
          </p:spPr>
          <p:txBody>
            <a:bodyPr wrap="none" anchor="ctr"/>
            <a:lstStyle/>
            <a:p>
              <a:endParaRPr lang="en-US" dirty="0"/>
            </a:p>
          </p:txBody>
        </p:sp>
        <p:sp>
          <p:nvSpPr>
            <p:cNvPr id="9697" name="Freeform 72"/>
            <p:cNvSpPr>
              <a:spLocks/>
            </p:cNvSpPr>
            <p:nvPr/>
          </p:nvSpPr>
          <p:spPr bwMode="auto">
            <a:xfrm>
              <a:off x="2398" y="1300"/>
              <a:ext cx="266" cy="204"/>
            </a:xfrm>
            <a:custGeom>
              <a:avLst/>
              <a:gdLst>
                <a:gd name="T0" fmla="*/ 164 w 266"/>
                <a:gd name="T1" fmla="*/ 2 h 204"/>
                <a:gd name="T2" fmla="*/ 266 w 266"/>
                <a:gd name="T3" fmla="*/ 130 h 204"/>
                <a:gd name="T4" fmla="*/ 258 w 266"/>
                <a:gd name="T5" fmla="*/ 200 h 204"/>
                <a:gd name="T6" fmla="*/ 2 w 266"/>
                <a:gd name="T7" fmla="*/ 204 h 204"/>
                <a:gd name="T8" fmla="*/ 26 w 266"/>
                <a:gd name="T9" fmla="*/ 156 h 204"/>
                <a:gd name="T10" fmla="*/ 0 w 266"/>
                <a:gd name="T11" fmla="*/ 102 h 204"/>
                <a:gd name="T12" fmla="*/ 60 w 266"/>
                <a:gd name="T13" fmla="*/ 162 h 204"/>
                <a:gd name="T14" fmla="*/ 42 w 266"/>
                <a:gd name="T15" fmla="*/ 188 h 204"/>
                <a:gd name="T16" fmla="*/ 218 w 266"/>
                <a:gd name="T17" fmla="*/ 176 h 204"/>
                <a:gd name="T18" fmla="*/ 230 w 266"/>
                <a:gd name="T19" fmla="*/ 130 h 204"/>
                <a:gd name="T20" fmla="*/ 82 w 266"/>
                <a:gd name="T21" fmla="*/ 0 h 204"/>
                <a:gd name="T22" fmla="*/ 164 w 266"/>
                <a:gd name="T23" fmla="*/ 2 h 2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6"/>
                <a:gd name="T37" fmla="*/ 0 h 204"/>
                <a:gd name="T38" fmla="*/ 266 w 266"/>
                <a:gd name="T39" fmla="*/ 204 h 2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6" h="204">
                  <a:moveTo>
                    <a:pt x="164" y="2"/>
                  </a:moveTo>
                  <a:lnTo>
                    <a:pt x="266" y="130"/>
                  </a:lnTo>
                  <a:lnTo>
                    <a:pt x="258" y="200"/>
                  </a:lnTo>
                  <a:lnTo>
                    <a:pt x="2" y="204"/>
                  </a:lnTo>
                  <a:lnTo>
                    <a:pt x="26" y="156"/>
                  </a:lnTo>
                  <a:lnTo>
                    <a:pt x="0" y="102"/>
                  </a:lnTo>
                  <a:lnTo>
                    <a:pt x="60" y="162"/>
                  </a:lnTo>
                  <a:lnTo>
                    <a:pt x="42" y="188"/>
                  </a:lnTo>
                  <a:lnTo>
                    <a:pt x="218" y="176"/>
                  </a:lnTo>
                  <a:lnTo>
                    <a:pt x="230" y="130"/>
                  </a:lnTo>
                  <a:lnTo>
                    <a:pt x="82" y="0"/>
                  </a:lnTo>
                  <a:lnTo>
                    <a:pt x="164" y="2"/>
                  </a:lnTo>
                  <a:close/>
                </a:path>
              </a:pathLst>
            </a:custGeom>
            <a:solidFill>
              <a:schemeClr val="tx1"/>
            </a:solidFill>
            <a:ln w="9525">
              <a:solidFill>
                <a:srgbClr val="02060A"/>
              </a:solidFill>
              <a:round/>
              <a:headEnd/>
              <a:tailEnd/>
            </a:ln>
          </p:spPr>
          <p:txBody>
            <a:bodyPr wrap="none" anchor="ctr"/>
            <a:lstStyle/>
            <a:p>
              <a:endParaRPr lang="en-US" dirty="0"/>
            </a:p>
          </p:txBody>
        </p:sp>
        <p:sp>
          <p:nvSpPr>
            <p:cNvPr id="9698" name="Freeform 73"/>
            <p:cNvSpPr>
              <a:spLocks/>
            </p:cNvSpPr>
            <p:nvPr/>
          </p:nvSpPr>
          <p:spPr bwMode="auto">
            <a:xfrm>
              <a:off x="2106" y="1304"/>
              <a:ext cx="352" cy="68"/>
            </a:xfrm>
            <a:custGeom>
              <a:avLst/>
              <a:gdLst>
                <a:gd name="T0" fmla="*/ 16 w 352"/>
                <a:gd name="T1" fmla="*/ 4 h 68"/>
                <a:gd name="T2" fmla="*/ 0 w 352"/>
                <a:gd name="T3" fmla="*/ 42 h 68"/>
                <a:gd name="T4" fmla="*/ 24 w 352"/>
                <a:gd name="T5" fmla="*/ 68 h 68"/>
                <a:gd name="T6" fmla="*/ 352 w 352"/>
                <a:gd name="T7" fmla="*/ 54 h 68"/>
                <a:gd name="T8" fmla="*/ 58 w 352"/>
                <a:gd name="T9" fmla="*/ 38 h 68"/>
                <a:gd name="T10" fmla="*/ 40 w 352"/>
                <a:gd name="T11" fmla="*/ 28 h 68"/>
                <a:gd name="T12" fmla="*/ 74 w 352"/>
                <a:gd name="T13" fmla="*/ 0 h 68"/>
                <a:gd name="T14" fmla="*/ 16 w 352"/>
                <a:gd name="T15" fmla="*/ 4 h 68"/>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68"/>
                <a:gd name="T26" fmla="*/ 352 w 352"/>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68">
                  <a:moveTo>
                    <a:pt x="16" y="4"/>
                  </a:moveTo>
                  <a:lnTo>
                    <a:pt x="0" y="42"/>
                  </a:lnTo>
                  <a:lnTo>
                    <a:pt x="24" y="68"/>
                  </a:lnTo>
                  <a:lnTo>
                    <a:pt x="352" y="54"/>
                  </a:lnTo>
                  <a:lnTo>
                    <a:pt x="58" y="38"/>
                  </a:lnTo>
                  <a:lnTo>
                    <a:pt x="40" y="28"/>
                  </a:lnTo>
                  <a:lnTo>
                    <a:pt x="74" y="0"/>
                  </a:lnTo>
                  <a:lnTo>
                    <a:pt x="16" y="4"/>
                  </a:lnTo>
                  <a:close/>
                </a:path>
              </a:pathLst>
            </a:custGeom>
            <a:solidFill>
              <a:schemeClr val="tx1"/>
            </a:solidFill>
            <a:ln w="9525">
              <a:solidFill>
                <a:srgbClr val="02060A"/>
              </a:solidFill>
              <a:round/>
              <a:headEnd/>
              <a:tailEnd/>
            </a:ln>
          </p:spPr>
          <p:txBody>
            <a:bodyPr wrap="none" anchor="ctr"/>
            <a:lstStyle/>
            <a:p>
              <a:endParaRPr lang="en-US" dirty="0"/>
            </a:p>
          </p:txBody>
        </p:sp>
        <p:sp>
          <p:nvSpPr>
            <p:cNvPr id="9699" name="Freeform 74"/>
            <p:cNvSpPr>
              <a:spLocks/>
            </p:cNvSpPr>
            <p:nvPr/>
          </p:nvSpPr>
          <p:spPr bwMode="auto">
            <a:xfrm>
              <a:off x="1212" y="1122"/>
              <a:ext cx="662" cy="174"/>
            </a:xfrm>
            <a:custGeom>
              <a:avLst/>
              <a:gdLst>
                <a:gd name="T0" fmla="*/ 662 w 662"/>
                <a:gd name="T1" fmla="*/ 114 h 174"/>
                <a:gd name="T2" fmla="*/ 374 w 662"/>
                <a:gd name="T3" fmla="*/ 174 h 174"/>
                <a:gd name="T4" fmla="*/ 392 w 662"/>
                <a:gd name="T5" fmla="*/ 92 h 174"/>
                <a:gd name="T6" fmla="*/ 0 w 662"/>
                <a:gd name="T7" fmla="*/ 170 h 174"/>
                <a:gd name="T8" fmla="*/ 480 w 662"/>
                <a:gd name="T9" fmla="*/ 0 h 174"/>
                <a:gd name="T10" fmla="*/ 422 w 662"/>
                <a:gd name="T11" fmla="*/ 134 h 174"/>
                <a:gd name="T12" fmla="*/ 662 w 662"/>
                <a:gd name="T13" fmla="*/ 114 h 174"/>
                <a:gd name="T14" fmla="*/ 0 60000 65536"/>
                <a:gd name="T15" fmla="*/ 0 60000 65536"/>
                <a:gd name="T16" fmla="*/ 0 60000 65536"/>
                <a:gd name="T17" fmla="*/ 0 60000 65536"/>
                <a:gd name="T18" fmla="*/ 0 60000 65536"/>
                <a:gd name="T19" fmla="*/ 0 60000 65536"/>
                <a:gd name="T20" fmla="*/ 0 60000 65536"/>
                <a:gd name="T21" fmla="*/ 0 w 662"/>
                <a:gd name="T22" fmla="*/ 0 h 174"/>
                <a:gd name="T23" fmla="*/ 662 w 662"/>
                <a:gd name="T24" fmla="*/ 174 h 1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2" h="174">
                  <a:moveTo>
                    <a:pt x="662" y="114"/>
                  </a:moveTo>
                  <a:lnTo>
                    <a:pt x="374" y="174"/>
                  </a:lnTo>
                  <a:lnTo>
                    <a:pt x="392" y="92"/>
                  </a:lnTo>
                  <a:lnTo>
                    <a:pt x="0" y="170"/>
                  </a:lnTo>
                  <a:lnTo>
                    <a:pt x="480" y="0"/>
                  </a:lnTo>
                  <a:lnTo>
                    <a:pt x="422" y="134"/>
                  </a:lnTo>
                  <a:lnTo>
                    <a:pt x="662" y="114"/>
                  </a:lnTo>
                  <a:close/>
                </a:path>
              </a:pathLst>
            </a:custGeom>
            <a:solidFill>
              <a:schemeClr val="tx1"/>
            </a:solidFill>
            <a:ln w="9525">
              <a:solidFill>
                <a:srgbClr val="02060A"/>
              </a:solidFill>
              <a:round/>
              <a:headEnd/>
              <a:tailEnd/>
            </a:ln>
          </p:spPr>
          <p:txBody>
            <a:bodyPr wrap="none" anchor="ctr"/>
            <a:lstStyle/>
            <a:p>
              <a:endParaRPr lang="en-US" dirty="0"/>
            </a:p>
          </p:txBody>
        </p:sp>
      </p:grpSp>
      <p:sp>
        <p:nvSpPr>
          <p:cNvPr id="9275" name="Freeform 75"/>
          <p:cNvSpPr>
            <a:spLocks/>
          </p:cNvSpPr>
          <p:nvPr/>
        </p:nvSpPr>
        <p:spPr bwMode="auto">
          <a:xfrm flipH="1">
            <a:off x="3581400" y="2271713"/>
            <a:ext cx="103188" cy="87313"/>
          </a:xfrm>
          <a:custGeom>
            <a:avLst/>
            <a:gdLst>
              <a:gd name="T0" fmla="*/ 396 w 433"/>
              <a:gd name="T1" fmla="*/ 0 h 359"/>
              <a:gd name="T2" fmla="*/ 205 w 433"/>
              <a:gd name="T3" fmla="*/ 175 h 359"/>
              <a:gd name="T4" fmla="*/ 61 w 433"/>
              <a:gd name="T5" fmla="*/ 138 h 359"/>
              <a:gd name="T6" fmla="*/ 0 w 433"/>
              <a:gd name="T7" fmla="*/ 205 h 359"/>
              <a:gd name="T8" fmla="*/ 91 w 433"/>
              <a:gd name="T9" fmla="*/ 359 h 359"/>
              <a:gd name="T10" fmla="*/ 77 w 433"/>
              <a:gd name="T11" fmla="*/ 213 h 359"/>
              <a:gd name="T12" fmla="*/ 205 w 433"/>
              <a:gd name="T13" fmla="*/ 244 h 359"/>
              <a:gd name="T14" fmla="*/ 433 w 433"/>
              <a:gd name="T15" fmla="*/ 107 h 359"/>
              <a:gd name="T16" fmla="*/ 396 w 433"/>
              <a:gd name="T17" fmla="*/ 0 h 359"/>
              <a:gd name="T18" fmla="*/ 396 w 433"/>
              <a:gd name="T19" fmla="*/ 0 h 3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3"/>
              <a:gd name="T31" fmla="*/ 0 h 359"/>
              <a:gd name="T32" fmla="*/ 433 w 433"/>
              <a:gd name="T33" fmla="*/ 359 h 3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3" h="359">
                <a:moveTo>
                  <a:pt x="396" y="0"/>
                </a:moveTo>
                <a:lnTo>
                  <a:pt x="205" y="175"/>
                </a:lnTo>
                <a:lnTo>
                  <a:pt x="61" y="138"/>
                </a:lnTo>
                <a:lnTo>
                  <a:pt x="0" y="205"/>
                </a:lnTo>
                <a:lnTo>
                  <a:pt x="91" y="359"/>
                </a:lnTo>
                <a:lnTo>
                  <a:pt x="77" y="213"/>
                </a:lnTo>
                <a:lnTo>
                  <a:pt x="205" y="244"/>
                </a:lnTo>
                <a:lnTo>
                  <a:pt x="433" y="107"/>
                </a:lnTo>
                <a:lnTo>
                  <a:pt x="396" y="0"/>
                </a:lnTo>
                <a:close/>
              </a:path>
            </a:pathLst>
          </a:custGeom>
          <a:solidFill>
            <a:srgbClr val="000000"/>
          </a:solidFill>
          <a:ln w="9525">
            <a:noFill/>
            <a:round/>
            <a:headEnd/>
            <a:tailEnd/>
          </a:ln>
        </p:spPr>
        <p:txBody>
          <a:bodyPr/>
          <a:lstStyle/>
          <a:p>
            <a:endParaRPr lang="en-US" dirty="0"/>
          </a:p>
        </p:txBody>
      </p:sp>
      <p:sp>
        <p:nvSpPr>
          <p:cNvPr id="9276" name="Freeform 76"/>
          <p:cNvSpPr>
            <a:spLocks/>
          </p:cNvSpPr>
          <p:nvPr/>
        </p:nvSpPr>
        <p:spPr bwMode="auto">
          <a:xfrm>
            <a:off x="2278063" y="2703513"/>
            <a:ext cx="127000" cy="173038"/>
          </a:xfrm>
          <a:custGeom>
            <a:avLst/>
            <a:gdLst>
              <a:gd name="T0" fmla="*/ 0 w 137"/>
              <a:gd name="T1" fmla="*/ 16 h 143"/>
              <a:gd name="T2" fmla="*/ 22 w 137"/>
              <a:gd name="T3" fmla="*/ 132 h 143"/>
              <a:gd name="T4" fmla="*/ 71 w 137"/>
              <a:gd name="T5" fmla="*/ 143 h 143"/>
              <a:gd name="T6" fmla="*/ 121 w 137"/>
              <a:gd name="T7" fmla="*/ 115 h 143"/>
              <a:gd name="T8" fmla="*/ 137 w 137"/>
              <a:gd name="T9" fmla="*/ 0 h 143"/>
              <a:gd name="T10" fmla="*/ 0 w 137"/>
              <a:gd name="T11" fmla="*/ 16 h 143"/>
              <a:gd name="T12" fmla="*/ 0 60000 65536"/>
              <a:gd name="T13" fmla="*/ 0 60000 65536"/>
              <a:gd name="T14" fmla="*/ 0 60000 65536"/>
              <a:gd name="T15" fmla="*/ 0 60000 65536"/>
              <a:gd name="T16" fmla="*/ 0 60000 65536"/>
              <a:gd name="T17" fmla="*/ 0 60000 65536"/>
              <a:gd name="T18" fmla="*/ 0 w 137"/>
              <a:gd name="T19" fmla="*/ 0 h 143"/>
              <a:gd name="T20" fmla="*/ 137 w 137"/>
              <a:gd name="T21" fmla="*/ 143 h 143"/>
            </a:gdLst>
            <a:ahLst/>
            <a:cxnLst>
              <a:cxn ang="T12">
                <a:pos x="T0" y="T1"/>
              </a:cxn>
              <a:cxn ang="T13">
                <a:pos x="T2" y="T3"/>
              </a:cxn>
              <a:cxn ang="T14">
                <a:pos x="T4" y="T5"/>
              </a:cxn>
              <a:cxn ang="T15">
                <a:pos x="T6" y="T7"/>
              </a:cxn>
              <a:cxn ang="T16">
                <a:pos x="T8" y="T9"/>
              </a:cxn>
              <a:cxn ang="T17">
                <a:pos x="T10" y="T11"/>
              </a:cxn>
            </a:cxnLst>
            <a:rect l="T18" t="T19" r="T20" b="T21"/>
            <a:pathLst>
              <a:path w="137" h="143">
                <a:moveTo>
                  <a:pt x="0" y="16"/>
                </a:moveTo>
                <a:lnTo>
                  <a:pt x="22" y="132"/>
                </a:lnTo>
                <a:lnTo>
                  <a:pt x="71" y="143"/>
                </a:lnTo>
                <a:lnTo>
                  <a:pt x="121" y="115"/>
                </a:lnTo>
                <a:lnTo>
                  <a:pt x="137" y="0"/>
                </a:lnTo>
                <a:lnTo>
                  <a:pt x="0" y="16"/>
                </a:lnTo>
                <a:close/>
              </a:path>
            </a:pathLst>
          </a:custGeom>
          <a:solidFill>
            <a:srgbClr val="02060A"/>
          </a:solidFill>
          <a:ln w="9525">
            <a:solidFill>
              <a:srgbClr val="000000"/>
            </a:solidFill>
            <a:round/>
            <a:headEnd/>
            <a:tailEnd/>
          </a:ln>
        </p:spPr>
        <p:txBody>
          <a:bodyPr wrap="none" anchor="ctr"/>
          <a:lstStyle/>
          <a:p>
            <a:endParaRPr lang="en-US" dirty="0"/>
          </a:p>
        </p:txBody>
      </p:sp>
      <p:sp>
        <p:nvSpPr>
          <p:cNvPr id="9277" name="Freeform 77"/>
          <p:cNvSpPr>
            <a:spLocks/>
          </p:cNvSpPr>
          <p:nvPr/>
        </p:nvSpPr>
        <p:spPr bwMode="auto">
          <a:xfrm>
            <a:off x="1951038" y="2593975"/>
            <a:ext cx="147638" cy="225425"/>
          </a:xfrm>
          <a:custGeom>
            <a:avLst/>
            <a:gdLst>
              <a:gd name="T0" fmla="*/ 7 w 316"/>
              <a:gd name="T1" fmla="*/ 297 h 373"/>
              <a:gd name="T2" fmla="*/ 0 w 316"/>
              <a:gd name="T3" fmla="*/ 163 h 373"/>
              <a:gd name="T4" fmla="*/ 67 w 316"/>
              <a:gd name="T5" fmla="*/ 42 h 373"/>
              <a:gd name="T6" fmla="*/ 175 w 316"/>
              <a:gd name="T7" fmla="*/ 0 h 373"/>
              <a:gd name="T8" fmla="*/ 282 w 316"/>
              <a:gd name="T9" fmla="*/ 46 h 373"/>
              <a:gd name="T10" fmla="*/ 316 w 316"/>
              <a:gd name="T11" fmla="*/ 217 h 373"/>
              <a:gd name="T12" fmla="*/ 221 w 316"/>
              <a:gd name="T13" fmla="*/ 346 h 373"/>
              <a:gd name="T14" fmla="*/ 135 w 316"/>
              <a:gd name="T15" fmla="*/ 373 h 373"/>
              <a:gd name="T16" fmla="*/ 7 w 316"/>
              <a:gd name="T17" fmla="*/ 297 h 373"/>
              <a:gd name="T18" fmla="*/ 7 w 316"/>
              <a:gd name="T19" fmla="*/ 297 h 3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6"/>
              <a:gd name="T31" fmla="*/ 0 h 373"/>
              <a:gd name="T32" fmla="*/ 316 w 316"/>
              <a:gd name="T33" fmla="*/ 373 h 3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6" h="373">
                <a:moveTo>
                  <a:pt x="7" y="297"/>
                </a:moveTo>
                <a:lnTo>
                  <a:pt x="0" y="163"/>
                </a:lnTo>
                <a:lnTo>
                  <a:pt x="67" y="42"/>
                </a:lnTo>
                <a:lnTo>
                  <a:pt x="175" y="0"/>
                </a:lnTo>
                <a:lnTo>
                  <a:pt x="282" y="46"/>
                </a:lnTo>
                <a:lnTo>
                  <a:pt x="316" y="217"/>
                </a:lnTo>
                <a:lnTo>
                  <a:pt x="221" y="346"/>
                </a:lnTo>
                <a:lnTo>
                  <a:pt x="135" y="373"/>
                </a:lnTo>
                <a:lnTo>
                  <a:pt x="7" y="297"/>
                </a:lnTo>
                <a:close/>
              </a:path>
            </a:pathLst>
          </a:custGeom>
          <a:solidFill>
            <a:srgbClr val="FFFF00"/>
          </a:solidFill>
          <a:ln w="9525">
            <a:noFill/>
            <a:round/>
            <a:headEnd/>
            <a:tailEnd/>
          </a:ln>
        </p:spPr>
        <p:txBody>
          <a:bodyPr/>
          <a:lstStyle/>
          <a:p>
            <a:endParaRPr lang="en-US" dirty="0"/>
          </a:p>
        </p:txBody>
      </p:sp>
      <p:sp>
        <p:nvSpPr>
          <p:cNvPr id="9278" name="Freeform 78"/>
          <p:cNvSpPr>
            <a:spLocks/>
          </p:cNvSpPr>
          <p:nvPr/>
        </p:nvSpPr>
        <p:spPr bwMode="auto">
          <a:xfrm>
            <a:off x="889000" y="2570163"/>
            <a:ext cx="106363" cy="155575"/>
          </a:xfrm>
          <a:custGeom>
            <a:avLst/>
            <a:gdLst>
              <a:gd name="T0" fmla="*/ 15 w 229"/>
              <a:gd name="T1" fmla="*/ 229 h 257"/>
              <a:gd name="T2" fmla="*/ 0 w 229"/>
              <a:gd name="T3" fmla="*/ 135 h 257"/>
              <a:gd name="T4" fmla="*/ 20 w 229"/>
              <a:gd name="T5" fmla="*/ 69 h 257"/>
              <a:gd name="T6" fmla="*/ 74 w 229"/>
              <a:gd name="T7" fmla="*/ 15 h 257"/>
              <a:gd name="T8" fmla="*/ 168 w 229"/>
              <a:gd name="T9" fmla="*/ 0 h 257"/>
              <a:gd name="T10" fmla="*/ 229 w 229"/>
              <a:gd name="T11" fmla="*/ 75 h 257"/>
              <a:gd name="T12" fmla="*/ 182 w 229"/>
              <a:gd name="T13" fmla="*/ 203 h 257"/>
              <a:gd name="T14" fmla="*/ 94 w 229"/>
              <a:gd name="T15" fmla="*/ 257 h 257"/>
              <a:gd name="T16" fmla="*/ 15 w 229"/>
              <a:gd name="T17" fmla="*/ 229 h 257"/>
              <a:gd name="T18" fmla="*/ 15 w 229"/>
              <a:gd name="T19" fmla="*/ 229 h 2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9"/>
              <a:gd name="T31" fmla="*/ 0 h 257"/>
              <a:gd name="T32" fmla="*/ 229 w 229"/>
              <a:gd name="T33" fmla="*/ 257 h 2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9" h="257">
                <a:moveTo>
                  <a:pt x="15" y="229"/>
                </a:moveTo>
                <a:lnTo>
                  <a:pt x="0" y="135"/>
                </a:lnTo>
                <a:lnTo>
                  <a:pt x="20" y="69"/>
                </a:lnTo>
                <a:lnTo>
                  <a:pt x="74" y="15"/>
                </a:lnTo>
                <a:lnTo>
                  <a:pt x="168" y="0"/>
                </a:lnTo>
                <a:lnTo>
                  <a:pt x="229" y="75"/>
                </a:lnTo>
                <a:lnTo>
                  <a:pt x="182" y="203"/>
                </a:lnTo>
                <a:lnTo>
                  <a:pt x="94" y="257"/>
                </a:lnTo>
                <a:lnTo>
                  <a:pt x="15" y="229"/>
                </a:lnTo>
                <a:close/>
              </a:path>
            </a:pathLst>
          </a:custGeom>
          <a:solidFill>
            <a:srgbClr val="FFFF00"/>
          </a:solidFill>
          <a:ln w="9525">
            <a:noFill/>
            <a:round/>
            <a:headEnd/>
            <a:tailEnd/>
          </a:ln>
        </p:spPr>
        <p:txBody>
          <a:bodyPr/>
          <a:lstStyle/>
          <a:p>
            <a:endParaRPr lang="en-US" dirty="0"/>
          </a:p>
        </p:txBody>
      </p:sp>
      <p:sp>
        <p:nvSpPr>
          <p:cNvPr id="9279" name="Freeform 79"/>
          <p:cNvSpPr>
            <a:spLocks/>
          </p:cNvSpPr>
          <p:nvPr/>
        </p:nvSpPr>
        <p:spPr bwMode="auto">
          <a:xfrm>
            <a:off x="750888" y="2554288"/>
            <a:ext cx="106363" cy="141288"/>
          </a:xfrm>
          <a:custGeom>
            <a:avLst/>
            <a:gdLst>
              <a:gd name="T0" fmla="*/ 35 w 228"/>
              <a:gd name="T1" fmla="*/ 236 h 236"/>
              <a:gd name="T2" fmla="*/ 0 w 228"/>
              <a:gd name="T3" fmla="*/ 142 h 236"/>
              <a:gd name="T4" fmla="*/ 47 w 228"/>
              <a:gd name="T5" fmla="*/ 55 h 236"/>
              <a:gd name="T6" fmla="*/ 128 w 228"/>
              <a:gd name="T7" fmla="*/ 0 h 236"/>
              <a:gd name="T8" fmla="*/ 208 w 228"/>
              <a:gd name="T9" fmla="*/ 27 h 236"/>
              <a:gd name="T10" fmla="*/ 228 w 228"/>
              <a:gd name="T11" fmla="*/ 120 h 236"/>
              <a:gd name="T12" fmla="*/ 168 w 228"/>
              <a:gd name="T13" fmla="*/ 236 h 236"/>
              <a:gd name="T14" fmla="*/ 35 w 228"/>
              <a:gd name="T15" fmla="*/ 236 h 236"/>
              <a:gd name="T16" fmla="*/ 35 w 228"/>
              <a:gd name="T17" fmla="*/ 236 h 2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8"/>
              <a:gd name="T28" fmla="*/ 0 h 236"/>
              <a:gd name="T29" fmla="*/ 228 w 228"/>
              <a:gd name="T30" fmla="*/ 236 h 2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8" h="236">
                <a:moveTo>
                  <a:pt x="35" y="236"/>
                </a:moveTo>
                <a:lnTo>
                  <a:pt x="0" y="142"/>
                </a:lnTo>
                <a:lnTo>
                  <a:pt x="47" y="55"/>
                </a:lnTo>
                <a:lnTo>
                  <a:pt x="128" y="0"/>
                </a:lnTo>
                <a:lnTo>
                  <a:pt x="208" y="27"/>
                </a:lnTo>
                <a:lnTo>
                  <a:pt x="228" y="120"/>
                </a:lnTo>
                <a:lnTo>
                  <a:pt x="168" y="236"/>
                </a:lnTo>
                <a:lnTo>
                  <a:pt x="35" y="236"/>
                </a:lnTo>
                <a:close/>
              </a:path>
            </a:pathLst>
          </a:custGeom>
          <a:solidFill>
            <a:srgbClr val="FFFF00"/>
          </a:solidFill>
          <a:ln w="9525">
            <a:noFill/>
            <a:round/>
            <a:headEnd/>
            <a:tailEnd/>
          </a:ln>
        </p:spPr>
        <p:txBody>
          <a:bodyPr/>
          <a:lstStyle/>
          <a:p>
            <a:endParaRPr lang="en-US" dirty="0"/>
          </a:p>
        </p:txBody>
      </p:sp>
      <p:sp>
        <p:nvSpPr>
          <p:cNvPr id="9280" name="Freeform 80"/>
          <p:cNvSpPr>
            <a:spLocks/>
          </p:cNvSpPr>
          <p:nvPr/>
        </p:nvSpPr>
        <p:spPr bwMode="auto">
          <a:xfrm>
            <a:off x="625475" y="1695450"/>
            <a:ext cx="1874838" cy="1069975"/>
          </a:xfrm>
          <a:custGeom>
            <a:avLst/>
            <a:gdLst>
              <a:gd name="T0" fmla="*/ 0 w 4017"/>
              <a:gd name="T1" fmla="*/ 396 h 1776"/>
              <a:gd name="T2" fmla="*/ 2283 w 4017"/>
              <a:gd name="T3" fmla="*/ 0 h 1776"/>
              <a:gd name="T4" fmla="*/ 2994 w 4017"/>
              <a:gd name="T5" fmla="*/ 418 h 1776"/>
              <a:gd name="T6" fmla="*/ 3117 w 4017"/>
              <a:gd name="T7" fmla="*/ 486 h 1776"/>
              <a:gd name="T8" fmla="*/ 3171 w 4017"/>
              <a:gd name="T9" fmla="*/ 600 h 1776"/>
              <a:gd name="T10" fmla="*/ 3124 w 4017"/>
              <a:gd name="T11" fmla="*/ 762 h 1776"/>
              <a:gd name="T12" fmla="*/ 3782 w 4017"/>
              <a:gd name="T13" fmla="*/ 743 h 1776"/>
              <a:gd name="T14" fmla="*/ 3925 w 4017"/>
              <a:gd name="T15" fmla="*/ 817 h 1776"/>
              <a:gd name="T16" fmla="*/ 3970 w 4017"/>
              <a:gd name="T17" fmla="*/ 912 h 1776"/>
              <a:gd name="T18" fmla="*/ 3898 w 4017"/>
              <a:gd name="T19" fmla="*/ 993 h 1776"/>
              <a:gd name="T20" fmla="*/ 3893 w 4017"/>
              <a:gd name="T21" fmla="*/ 1170 h 1776"/>
              <a:gd name="T22" fmla="*/ 4013 w 4017"/>
              <a:gd name="T23" fmla="*/ 1407 h 1776"/>
              <a:gd name="T24" fmla="*/ 3959 w 4017"/>
              <a:gd name="T25" fmla="*/ 1625 h 1776"/>
              <a:gd name="T26" fmla="*/ 4017 w 4017"/>
              <a:gd name="T27" fmla="*/ 1648 h 1776"/>
              <a:gd name="T28" fmla="*/ 3997 w 4017"/>
              <a:gd name="T29" fmla="*/ 1756 h 1776"/>
              <a:gd name="T30" fmla="*/ 3863 w 4017"/>
              <a:gd name="T31" fmla="*/ 1776 h 1776"/>
              <a:gd name="T32" fmla="*/ 3230 w 4017"/>
              <a:gd name="T33" fmla="*/ 1735 h 1776"/>
              <a:gd name="T34" fmla="*/ 3097 w 4017"/>
              <a:gd name="T35" fmla="*/ 1487 h 1776"/>
              <a:gd name="T36" fmla="*/ 2956 w 4017"/>
              <a:gd name="T37" fmla="*/ 1514 h 1776"/>
              <a:gd name="T38" fmla="*/ 2814 w 4017"/>
              <a:gd name="T39" fmla="*/ 1668 h 1776"/>
              <a:gd name="T40" fmla="*/ 2036 w 4017"/>
              <a:gd name="T41" fmla="*/ 1521 h 1776"/>
              <a:gd name="T42" fmla="*/ 119 w 4017"/>
              <a:gd name="T43" fmla="*/ 1310 h 1776"/>
              <a:gd name="T44" fmla="*/ 0 w 4017"/>
              <a:gd name="T45" fmla="*/ 396 h 1776"/>
              <a:gd name="T46" fmla="*/ 0 w 4017"/>
              <a:gd name="T47" fmla="*/ 396 h 17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17"/>
              <a:gd name="T73" fmla="*/ 0 h 1776"/>
              <a:gd name="T74" fmla="*/ 4017 w 4017"/>
              <a:gd name="T75" fmla="*/ 1776 h 177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17" h="1776">
                <a:moveTo>
                  <a:pt x="0" y="396"/>
                </a:moveTo>
                <a:lnTo>
                  <a:pt x="2283" y="0"/>
                </a:lnTo>
                <a:lnTo>
                  <a:pt x="2994" y="418"/>
                </a:lnTo>
                <a:lnTo>
                  <a:pt x="3117" y="486"/>
                </a:lnTo>
                <a:lnTo>
                  <a:pt x="3171" y="600"/>
                </a:lnTo>
                <a:lnTo>
                  <a:pt x="3124" y="762"/>
                </a:lnTo>
                <a:lnTo>
                  <a:pt x="3782" y="743"/>
                </a:lnTo>
                <a:lnTo>
                  <a:pt x="3925" y="817"/>
                </a:lnTo>
                <a:lnTo>
                  <a:pt x="3970" y="912"/>
                </a:lnTo>
                <a:lnTo>
                  <a:pt x="3898" y="993"/>
                </a:lnTo>
                <a:lnTo>
                  <a:pt x="3893" y="1170"/>
                </a:lnTo>
                <a:lnTo>
                  <a:pt x="4013" y="1407"/>
                </a:lnTo>
                <a:lnTo>
                  <a:pt x="3959" y="1625"/>
                </a:lnTo>
                <a:lnTo>
                  <a:pt x="4017" y="1648"/>
                </a:lnTo>
                <a:lnTo>
                  <a:pt x="3997" y="1756"/>
                </a:lnTo>
                <a:lnTo>
                  <a:pt x="3863" y="1776"/>
                </a:lnTo>
                <a:lnTo>
                  <a:pt x="3230" y="1735"/>
                </a:lnTo>
                <a:lnTo>
                  <a:pt x="3097" y="1487"/>
                </a:lnTo>
                <a:lnTo>
                  <a:pt x="2956" y="1514"/>
                </a:lnTo>
                <a:lnTo>
                  <a:pt x="2814" y="1668"/>
                </a:lnTo>
                <a:lnTo>
                  <a:pt x="2036" y="1521"/>
                </a:lnTo>
                <a:lnTo>
                  <a:pt x="119" y="1310"/>
                </a:lnTo>
                <a:lnTo>
                  <a:pt x="0" y="396"/>
                </a:lnTo>
                <a:close/>
              </a:path>
            </a:pathLst>
          </a:custGeom>
          <a:noFill/>
          <a:ln w="9525">
            <a:noFill/>
            <a:round/>
            <a:headEnd/>
            <a:tailEnd/>
          </a:ln>
        </p:spPr>
        <p:txBody>
          <a:bodyPr/>
          <a:lstStyle/>
          <a:p>
            <a:endParaRPr lang="en-US" dirty="0"/>
          </a:p>
        </p:txBody>
      </p:sp>
      <p:sp>
        <p:nvSpPr>
          <p:cNvPr id="9281" name="Freeform 81"/>
          <p:cNvSpPr>
            <a:spLocks/>
          </p:cNvSpPr>
          <p:nvPr/>
        </p:nvSpPr>
        <p:spPr bwMode="auto">
          <a:xfrm>
            <a:off x="1874838" y="2016125"/>
            <a:ext cx="615950" cy="315913"/>
          </a:xfrm>
          <a:custGeom>
            <a:avLst/>
            <a:gdLst>
              <a:gd name="T0" fmla="*/ 69 w 1320"/>
              <a:gd name="T1" fmla="*/ 0 h 524"/>
              <a:gd name="T2" fmla="*/ 0 w 1320"/>
              <a:gd name="T3" fmla="*/ 270 h 524"/>
              <a:gd name="T4" fmla="*/ 768 w 1320"/>
              <a:gd name="T5" fmla="*/ 304 h 524"/>
              <a:gd name="T6" fmla="*/ 695 w 1320"/>
              <a:gd name="T7" fmla="*/ 478 h 524"/>
              <a:gd name="T8" fmla="*/ 799 w 1320"/>
              <a:gd name="T9" fmla="*/ 451 h 524"/>
              <a:gd name="T10" fmla="*/ 835 w 1320"/>
              <a:gd name="T11" fmla="*/ 321 h 524"/>
              <a:gd name="T12" fmla="*/ 872 w 1320"/>
              <a:gd name="T13" fmla="*/ 278 h 524"/>
              <a:gd name="T14" fmla="*/ 1021 w 1320"/>
              <a:gd name="T15" fmla="*/ 245 h 524"/>
              <a:gd name="T16" fmla="*/ 1163 w 1320"/>
              <a:gd name="T17" fmla="*/ 270 h 524"/>
              <a:gd name="T18" fmla="*/ 1257 w 1320"/>
              <a:gd name="T19" fmla="*/ 332 h 524"/>
              <a:gd name="T20" fmla="*/ 1268 w 1320"/>
              <a:gd name="T21" fmla="*/ 430 h 524"/>
              <a:gd name="T22" fmla="*/ 1241 w 1320"/>
              <a:gd name="T23" fmla="*/ 524 h 524"/>
              <a:gd name="T24" fmla="*/ 1304 w 1320"/>
              <a:gd name="T25" fmla="*/ 465 h 524"/>
              <a:gd name="T26" fmla="*/ 1320 w 1320"/>
              <a:gd name="T27" fmla="*/ 392 h 524"/>
              <a:gd name="T28" fmla="*/ 1320 w 1320"/>
              <a:gd name="T29" fmla="*/ 338 h 524"/>
              <a:gd name="T30" fmla="*/ 1290 w 1320"/>
              <a:gd name="T31" fmla="*/ 285 h 524"/>
              <a:gd name="T32" fmla="*/ 1182 w 1320"/>
              <a:gd name="T33" fmla="*/ 214 h 524"/>
              <a:gd name="T34" fmla="*/ 1092 w 1320"/>
              <a:gd name="T35" fmla="*/ 195 h 524"/>
              <a:gd name="T36" fmla="*/ 988 w 1320"/>
              <a:gd name="T37" fmla="*/ 190 h 524"/>
              <a:gd name="T38" fmla="*/ 401 w 1320"/>
              <a:gd name="T39" fmla="*/ 213 h 524"/>
              <a:gd name="T40" fmla="*/ 436 w 1320"/>
              <a:gd name="T41" fmla="*/ 78 h 524"/>
              <a:gd name="T42" fmla="*/ 69 w 1320"/>
              <a:gd name="T43" fmla="*/ 0 h 524"/>
              <a:gd name="T44" fmla="*/ 69 w 1320"/>
              <a:gd name="T45" fmla="*/ 0 h 5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20"/>
              <a:gd name="T70" fmla="*/ 0 h 524"/>
              <a:gd name="T71" fmla="*/ 1320 w 1320"/>
              <a:gd name="T72" fmla="*/ 524 h 5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20" h="524">
                <a:moveTo>
                  <a:pt x="69" y="0"/>
                </a:moveTo>
                <a:lnTo>
                  <a:pt x="0" y="270"/>
                </a:lnTo>
                <a:lnTo>
                  <a:pt x="768" y="304"/>
                </a:lnTo>
                <a:lnTo>
                  <a:pt x="695" y="478"/>
                </a:lnTo>
                <a:lnTo>
                  <a:pt x="799" y="451"/>
                </a:lnTo>
                <a:lnTo>
                  <a:pt x="835" y="321"/>
                </a:lnTo>
                <a:lnTo>
                  <a:pt x="872" y="278"/>
                </a:lnTo>
                <a:lnTo>
                  <a:pt x="1021" y="245"/>
                </a:lnTo>
                <a:lnTo>
                  <a:pt x="1163" y="270"/>
                </a:lnTo>
                <a:lnTo>
                  <a:pt x="1257" y="332"/>
                </a:lnTo>
                <a:lnTo>
                  <a:pt x="1268" y="430"/>
                </a:lnTo>
                <a:lnTo>
                  <a:pt x="1241" y="524"/>
                </a:lnTo>
                <a:lnTo>
                  <a:pt x="1304" y="465"/>
                </a:lnTo>
                <a:lnTo>
                  <a:pt x="1320" y="392"/>
                </a:lnTo>
                <a:lnTo>
                  <a:pt x="1320" y="338"/>
                </a:lnTo>
                <a:lnTo>
                  <a:pt x="1290" y="285"/>
                </a:lnTo>
                <a:lnTo>
                  <a:pt x="1182" y="214"/>
                </a:lnTo>
                <a:lnTo>
                  <a:pt x="1092" y="195"/>
                </a:lnTo>
                <a:lnTo>
                  <a:pt x="988" y="190"/>
                </a:lnTo>
                <a:lnTo>
                  <a:pt x="401" y="213"/>
                </a:lnTo>
                <a:lnTo>
                  <a:pt x="436" y="78"/>
                </a:lnTo>
                <a:lnTo>
                  <a:pt x="69" y="0"/>
                </a:lnTo>
                <a:close/>
              </a:path>
            </a:pathLst>
          </a:custGeom>
          <a:solidFill>
            <a:srgbClr val="000000"/>
          </a:solidFill>
          <a:ln w="9525">
            <a:noFill/>
            <a:round/>
            <a:headEnd/>
            <a:tailEnd/>
          </a:ln>
        </p:spPr>
        <p:txBody>
          <a:bodyPr/>
          <a:lstStyle/>
          <a:p>
            <a:endParaRPr lang="en-US" dirty="0"/>
          </a:p>
        </p:txBody>
      </p:sp>
      <p:sp>
        <p:nvSpPr>
          <p:cNvPr id="9282" name="Freeform 82"/>
          <p:cNvSpPr>
            <a:spLocks/>
          </p:cNvSpPr>
          <p:nvPr/>
        </p:nvSpPr>
        <p:spPr bwMode="auto">
          <a:xfrm>
            <a:off x="1758950" y="2030413"/>
            <a:ext cx="106363" cy="171450"/>
          </a:xfrm>
          <a:custGeom>
            <a:avLst/>
            <a:gdLst>
              <a:gd name="T0" fmla="*/ 41 w 228"/>
              <a:gd name="T1" fmla="*/ 9 h 284"/>
              <a:gd name="T2" fmla="*/ 0 w 228"/>
              <a:gd name="T3" fmla="*/ 284 h 284"/>
              <a:gd name="T4" fmla="*/ 171 w 228"/>
              <a:gd name="T5" fmla="*/ 281 h 284"/>
              <a:gd name="T6" fmla="*/ 228 w 228"/>
              <a:gd name="T7" fmla="*/ 0 h 284"/>
              <a:gd name="T8" fmla="*/ 41 w 228"/>
              <a:gd name="T9" fmla="*/ 9 h 284"/>
              <a:gd name="T10" fmla="*/ 41 w 228"/>
              <a:gd name="T11" fmla="*/ 9 h 284"/>
              <a:gd name="T12" fmla="*/ 0 60000 65536"/>
              <a:gd name="T13" fmla="*/ 0 60000 65536"/>
              <a:gd name="T14" fmla="*/ 0 60000 65536"/>
              <a:gd name="T15" fmla="*/ 0 60000 65536"/>
              <a:gd name="T16" fmla="*/ 0 60000 65536"/>
              <a:gd name="T17" fmla="*/ 0 60000 65536"/>
              <a:gd name="T18" fmla="*/ 0 w 228"/>
              <a:gd name="T19" fmla="*/ 0 h 284"/>
              <a:gd name="T20" fmla="*/ 228 w 228"/>
              <a:gd name="T21" fmla="*/ 284 h 284"/>
            </a:gdLst>
            <a:ahLst/>
            <a:cxnLst>
              <a:cxn ang="T12">
                <a:pos x="T0" y="T1"/>
              </a:cxn>
              <a:cxn ang="T13">
                <a:pos x="T2" y="T3"/>
              </a:cxn>
              <a:cxn ang="T14">
                <a:pos x="T4" y="T5"/>
              </a:cxn>
              <a:cxn ang="T15">
                <a:pos x="T6" y="T7"/>
              </a:cxn>
              <a:cxn ang="T16">
                <a:pos x="T8" y="T9"/>
              </a:cxn>
              <a:cxn ang="T17">
                <a:pos x="T10" y="T11"/>
              </a:cxn>
            </a:cxnLst>
            <a:rect l="T18" t="T19" r="T20" b="T21"/>
            <a:pathLst>
              <a:path w="228" h="284">
                <a:moveTo>
                  <a:pt x="41" y="9"/>
                </a:moveTo>
                <a:lnTo>
                  <a:pt x="0" y="284"/>
                </a:lnTo>
                <a:lnTo>
                  <a:pt x="171" y="281"/>
                </a:lnTo>
                <a:lnTo>
                  <a:pt x="228" y="0"/>
                </a:lnTo>
                <a:lnTo>
                  <a:pt x="41" y="9"/>
                </a:lnTo>
                <a:close/>
              </a:path>
            </a:pathLst>
          </a:custGeom>
          <a:solidFill>
            <a:srgbClr val="000000"/>
          </a:solidFill>
          <a:ln w="9525">
            <a:noFill/>
            <a:round/>
            <a:headEnd/>
            <a:tailEnd/>
          </a:ln>
        </p:spPr>
        <p:txBody>
          <a:bodyPr/>
          <a:lstStyle/>
          <a:p>
            <a:endParaRPr lang="en-US" dirty="0"/>
          </a:p>
        </p:txBody>
      </p:sp>
      <p:sp>
        <p:nvSpPr>
          <p:cNvPr id="9283" name="Freeform 83"/>
          <p:cNvSpPr>
            <a:spLocks/>
          </p:cNvSpPr>
          <p:nvPr/>
        </p:nvSpPr>
        <p:spPr bwMode="auto">
          <a:xfrm>
            <a:off x="1568450" y="1681163"/>
            <a:ext cx="458788" cy="938213"/>
          </a:xfrm>
          <a:custGeom>
            <a:avLst/>
            <a:gdLst>
              <a:gd name="T0" fmla="*/ 964 w 984"/>
              <a:gd name="T1" fmla="*/ 468 h 1557"/>
              <a:gd name="T2" fmla="*/ 384 w 984"/>
              <a:gd name="T3" fmla="*/ 509 h 1557"/>
              <a:gd name="T4" fmla="*/ 245 w 984"/>
              <a:gd name="T5" fmla="*/ 1473 h 1557"/>
              <a:gd name="T6" fmla="*/ 0 w 984"/>
              <a:gd name="T7" fmla="*/ 1557 h 1557"/>
              <a:gd name="T8" fmla="*/ 252 w 984"/>
              <a:gd name="T9" fmla="*/ 0 h 1557"/>
              <a:gd name="T10" fmla="*/ 984 w 984"/>
              <a:gd name="T11" fmla="*/ 305 h 1557"/>
              <a:gd name="T12" fmla="*/ 964 w 984"/>
              <a:gd name="T13" fmla="*/ 468 h 1557"/>
              <a:gd name="T14" fmla="*/ 964 w 984"/>
              <a:gd name="T15" fmla="*/ 468 h 1557"/>
              <a:gd name="T16" fmla="*/ 0 60000 65536"/>
              <a:gd name="T17" fmla="*/ 0 60000 65536"/>
              <a:gd name="T18" fmla="*/ 0 60000 65536"/>
              <a:gd name="T19" fmla="*/ 0 60000 65536"/>
              <a:gd name="T20" fmla="*/ 0 60000 65536"/>
              <a:gd name="T21" fmla="*/ 0 60000 65536"/>
              <a:gd name="T22" fmla="*/ 0 60000 65536"/>
              <a:gd name="T23" fmla="*/ 0 60000 65536"/>
              <a:gd name="T24" fmla="*/ 0 w 984"/>
              <a:gd name="T25" fmla="*/ 0 h 1557"/>
              <a:gd name="T26" fmla="*/ 984 w 984"/>
              <a:gd name="T27" fmla="*/ 1557 h 15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4" h="1557">
                <a:moveTo>
                  <a:pt x="964" y="468"/>
                </a:moveTo>
                <a:lnTo>
                  <a:pt x="384" y="509"/>
                </a:lnTo>
                <a:lnTo>
                  <a:pt x="245" y="1473"/>
                </a:lnTo>
                <a:lnTo>
                  <a:pt x="0" y="1557"/>
                </a:lnTo>
                <a:lnTo>
                  <a:pt x="252" y="0"/>
                </a:lnTo>
                <a:lnTo>
                  <a:pt x="984" y="305"/>
                </a:lnTo>
                <a:lnTo>
                  <a:pt x="964" y="468"/>
                </a:lnTo>
                <a:close/>
              </a:path>
            </a:pathLst>
          </a:custGeom>
          <a:solidFill>
            <a:srgbClr val="000000"/>
          </a:solidFill>
          <a:ln w="9525">
            <a:noFill/>
            <a:round/>
            <a:headEnd/>
            <a:tailEnd/>
          </a:ln>
        </p:spPr>
        <p:txBody>
          <a:bodyPr/>
          <a:lstStyle/>
          <a:p>
            <a:endParaRPr lang="en-US" dirty="0"/>
          </a:p>
        </p:txBody>
      </p:sp>
      <p:sp>
        <p:nvSpPr>
          <p:cNvPr id="9284" name="Freeform 84"/>
          <p:cNvSpPr>
            <a:spLocks/>
          </p:cNvSpPr>
          <p:nvPr/>
        </p:nvSpPr>
        <p:spPr bwMode="auto">
          <a:xfrm>
            <a:off x="1979613" y="1928813"/>
            <a:ext cx="138113" cy="249238"/>
          </a:xfrm>
          <a:custGeom>
            <a:avLst/>
            <a:gdLst>
              <a:gd name="T0" fmla="*/ 0 w 296"/>
              <a:gd name="T1" fmla="*/ 50 h 414"/>
              <a:gd name="T2" fmla="*/ 134 w 296"/>
              <a:gd name="T3" fmla="*/ 80 h 414"/>
              <a:gd name="T4" fmla="*/ 195 w 296"/>
              <a:gd name="T5" fmla="*/ 112 h 414"/>
              <a:gd name="T6" fmla="*/ 226 w 296"/>
              <a:gd name="T7" fmla="*/ 172 h 414"/>
              <a:gd name="T8" fmla="*/ 232 w 296"/>
              <a:gd name="T9" fmla="*/ 249 h 414"/>
              <a:gd name="T10" fmla="*/ 183 w 296"/>
              <a:gd name="T11" fmla="*/ 396 h 414"/>
              <a:gd name="T12" fmla="*/ 240 w 296"/>
              <a:gd name="T13" fmla="*/ 414 h 414"/>
              <a:gd name="T14" fmla="*/ 279 w 296"/>
              <a:gd name="T15" fmla="*/ 320 h 414"/>
              <a:gd name="T16" fmla="*/ 296 w 296"/>
              <a:gd name="T17" fmla="*/ 234 h 414"/>
              <a:gd name="T18" fmla="*/ 283 w 296"/>
              <a:gd name="T19" fmla="*/ 157 h 414"/>
              <a:gd name="T20" fmla="*/ 252 w 296"/>
              <a:gd name="T21" fmla="*/ 97 h 414"/>
              <a:gd name="T22" fmla="*/ 210 w 296"/>
              <a:gd name="T23" fmla="*/ 59 h 414"/>
              <a:gd name="T24" fmla="*/ 169 w 296"/>
              <a:gd name="T25" fmla="*/ 30 h 414"/>
              <a:gd name="T26" fmla="*/ 114 w 296"/>
              <a:gd name="T27" fmla="*/ 18 h 414"/>
              <a:gd name="T28" fmla="*/ 7 w 296"/>
              <a:gd name="T29" fmla="*/ 0 h 414"/>
              <a:gd name="T30" fmla="*/ 0 w 296"/>
              <a:gd name="T31" fmla="*/ 50 h 414"/>
              <a:gd name="T32" fmla="*/ 0 w 296"/>
              <a:gd name="T33" fmla="*/ 50 h 4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6"/>
              <a:gd name="T52" fmla="*/ 0 h 414"/>
              <a:gd name="T53" fmla="*/ 296 w 296"/>
              <a:gd name="T54" fmla="*/ 414 h 4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6" h="414">
                <a:moveTo>
                  <a:pt x="0" y="50"/>
                </a:moveTo>
                <a:lnTo>
                  <a:pt x="134" y="80"/>
                </a:lnTo>
                <a:lnTo>
                  <a:pt x="195" y="112"/>
                </a:lnTo>
                <a:lnTo>
                  <a:pt x="226" y="172"/>
                </a:lnTo>
                <a:lnTo>
                  <a:pt x="232" y="249"/>
                </a:lnTo>
                <a:lnTo>
                  <a:pt x="183" y="396"/>
                </a:lnTo>
                <a:lnTo>
                  <a:pt x="240" y="414"/>
                </a:lnTo>
                <a:lnTo>
                  <a:pt x="279" y="320"/>
                </a:lnTo>
                <a:lnTo>
                  <a:pt x="296" y="234"/>
                </a:lnTo>
                <a:lnTo>
                  <a:pt x="283" y="157"/>
                </a:lnTo>
                <a:lnTo>
                  <a:pt x="252" y="97"/>
                </a:lnTo>
                <a:lnTo>
                  <a:pt x="210" y="59"/>
                </a:lnTo>
                <a:lnTo>
                  <a:pt x="169" y="30"/>
                </a:lnTo>
                <a:lnTo>
                  <a:pt x="114" y="18"/>
                </a:lnTo>
                <a:lnTo>
                  <a:pt x="7" y="0"/>
                </a:lnTo>
                <a:lnTo>
                  <a:pt x="0" y="50"/>
                </a:lnTo>
                <a:close/>
              </a:path>
            </a:pathLst>
          </a:custGeom>
          <a:solidFill>
            <a:srgbClr val="000000"/>
          </a:solidFill>
          <a:ln w="9525">
            <a:noFill/>
            <a:round/>
            <a:headEnd/>
            <a:tailEnd/>
          </a:ln>
        </p:spPr>
        <p:txBody>
          <a:bodyPr/>
          <a:lstStyle/>
          <a:p>
            <a:endParaRPr lang="en-US" dirty="0"/>
          </a:p>
        </p:txBody>
      </p:sp>
      <p:sp>
        <p:nvSpPr>
          <p:cNvPr id="9285" name="Freeform 85"/>
          <p:cNvSpPr>
            <a:spLocks/>
          </p:cNvSpPr>
          <p:nvPr/>
        </p:nvSpPr>
        <p:spPr bwMode="auto">
          <a:xfrm>
            <a:off x="747713" y="2536825"/>
            <a:ext cx="128588" cy="201613"/>
          </a:xfrm>
          <a:custGeom>
            <a:avLst/>
            <a:gdLst>
              <a:gd name="T0" fmla="*/ 84 w 276"/>
              <a:gd name="T1" fmla="*/ 331 h 336"/>
              <a:gd name="T2" fmla="*/ 52 w 276"/>
              <a:gd name="T3" fmla="*/ 316 h 336"/>
              <a:gd name="T4" fmla="*/ 27 w 276"/>
              <a:gd name="T5" fmla="*/ 289 h 336"/>
              <a:gd name="T6" fmla="*/ 8 w 276"/>
              <a:gd name="T7" fmla="*/ 252 h 336"/>
              <a:gd name="T8" fmla="*/ 0 w 276"/>
              <a:gd name="T9" fmla="*/ 209 h 336"/>
              <a:gd name="T10" fmla="*/ 0 w 276"/>
              <a:gd name="T11" fmla="*/ 180 h 336"/>
              <a:gd name="T12" fmla="*/ 41 w 276"/>
              <a:gd name="T13" fmla="*/ 184 h 336"/>
              <a:gd name="T14" fmla="*/ 47 w 276"/>
              <a:gd name="T15" fmla="*/ 204 h 336"/>
              <a:gd name="T16" fmla="*/ 69 w 276"/>
              <a:gd name="T17" fmla="*/ 236 h 336"/>
              <a:gd name="T18" fmla="*/ 104 w 276"/>
              <a:gd name="T19" fmla="*/ 244 h 336"/>
              <a:gd name="T20" fmla="*/ 141 w 276"/>
              <a:gd name="T21" fmla="*/ 227 h 336"/>
              <a:gd name="T22" fmla="*/ 169 w 276"/>
              <a:gd name="T23" fmla="*/ 192 h 336"/>
              <a:gd name="T24" fmla="*/ 180 w 276"/>
              <a:gd name="T25" fmla="*/ 146 h 336"/>
              <a:gd name="T26" fmla="*/ 170 w 276"/>
              <a:gd name="T27" fmla="*/ 105 h 336"/>
              <a:gd name="T28" fmla="*/ 143 w 276"/>
              <a:gd name="T29" fmla="*/ 79 h 336"/>
              <a:gd name="T30" fmla="*/ 106 w 276"/>
              <a:gd name="T31" fmla="*/ 76 h 336"/>
              <a:gd name="T32" fmla="*/ 88 w 276"/>
              <a:gd name="T33" fmla="*/ 85 h 336"/>
              <a:gd name="T34" fmla="*/ 71 w 276"/>
              <a:gd name="T35" fmla="*/ 97 h 336"/>
              <a:gd name="T36" fmla="*/ 58 w 276"/>
              <a:gd name="T37" fmla="*/ 116 h 336"/>
              <a:gd name="T38" fmla="*/ 47 w 276"/>
              <a:gd name="T39" fmla="*/ 139 h 336"/>
              <a:gd name="T40" fmla="*/ 5 w 276"/>
              <a:gd name="T41" fmla="*/ 152 h 336"/>
              <a:gd name="T42" fmla="*/ 15 w 276"/>
              <a:gd name="T43" fmla="*/ 120 h 336"/>
              <a:gd name="T44" fmla="*/ 37 w 276"/>
              <a:gd name="T45" fmla="*/ 79 h 336"/>
              <a:gd name="T46" fmla="*/ 65 w 276"/>
              <a:gd name="T47" fmla="*/ 43 h 336"/>
              <a:gd name="T48" fmla="*/ 99 w 276"/>
              <a:gd name="T49" fmla="*/ 17 h 336"/>
              <a:gd name="T50" fmla="*/ 138 w 276"/>
              <a:gd name="T51" fmla="*/ 3 h 336"/>
              <a:gd name="T52" fmla="*/ 175 w 276"/>
              <a:gd name="T53" fmla="*/ 0 h 336"/>
              <a:gd name="T54" fmla="*/ 209 w 276"/>
              <a:gd name="T55" fmla="*/ 10 h 336"/>
              <a:gd name="T56" fmla="*/ 239 w 276"/>
              <a:gd name="T57" fmla="*/ 33 h 336"/>
              <a:gd name="T58" fmla="*/ 260 w 276"/>
              <a:gd name="T59" fmla="*/ 63 h 336"/>
              <a:gd name="T60" fmla="*/ 273 w 276"/>
              <a:gd name="T61" fmla="*/ 105 h 336"/>
              <a:gd name="T62" fmla="*/ 276 w 276"/>
              <a:gd name="T63" fmla="*/ 147 h 336"/>
              <a:gd name="T64" fmla="*/ 269 w 276"/>
              <a:gd name="T65" fmla="*/ 193 h 336"/>
              <a:gd name="T66" fmla="*/ 250 w 276"/>
              <a:gd name="T67" fmla="*/ 237 h 336"/>
              <a:gd name="T68" fmla="*/ 226 w 276"/>
              <a:gd name="T69" fmla="*/ 276 h 336"/>
              <a:gd name="T70" fmla="*/ 193 w 276"/>
              <a:gd name="T71" fmla="*/ 306 h 336"/>
              <a:gd name="T72" fmla="*/ 156 w 276"/>
              <a:gd name="T73" fmla="*/ 327 h 336"/>
              <a:gd name="T74" fmla="*/ 119 w 276"/>
              <a:gd name="T75" fmla="*/ 336 h 336"/>
              <a:gd name="T76" fmla="*/ 84 w 276"/>
              <a:gd name="T77" fmla="*/ 331 h 336"/>
              <a:gd name="T78" fmla="*/ 84 w 276"/>
              <a:gd name="T79" fmla="*/ 331 h 3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76"/>
              <a:gd name="T121" fmla="*/ 0 h 336"/>
              <a:gd name="T122" fmla="*/ 276 w 276"/>
              <a:gd name="T123" fmla="*/ 336 h 3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76" h="336">
                <a:moveTo>
                  <a:pt x="84" y="331"/>
                </a:moveTo>
                <a:lnTo>
                  <a:pt x="52" y="316"/>
                </a:lnTo>
                <a:lnTo>
                  <a:pt x="27" y="289"/>
                </a:lnTo>
                <a:lnTo>
                  <a:pt x="8" y="252"/>
                </a:lnTo>
                <a:lnTo>
                  <a:pt x="0" y="209"/>
                </a:lnTo>
                <a:lnTo>
                  <a:pt x="0" y="180"/>
                </a:lnTo>
                <a:lnTo>
                  <a:pt x="41" y="184"/>
                </a:lnTo>
                <a:lnTo>
                  <a:pt x="47" y="204"/>
                </a:lnTo>
                <a:lnTo>
                  <a:pt x="69" y="236"/>
                </a:lnTo>
                <a:lnTo>
                  <a:pt x="104" y="244"/>
                </a:lnTo>
                <a:lnTo>
                  <a:pt x="141" y="227"/>
                </a:lnTo>
                <a:lnTo>
                  <a:pt x="169" y="192"/>
                </a:lnTo>
                <a:lnTo>
                  <a:pt x="180" y="146"/>
                </a:lnTo>
                <a:lnTo>
                  <a:pt x="170" y="105"/>
                </a:lnTo>
                <a:lnTo>
                  <a:pt x="143" y="79"/>
                </a:lnTo>
                <a:lnTo>
                  <a:pt x="106" y="76"/>
                </a:lnTo>
                <a:lnTo>
                  <a:pt x="88" y="85"/>
                </a:lnTo>
                <a:lnTo>
                  <a:pt x="71" y="97"/>
                </a:lnTo>
                <a:lnTo>
                  <a:pt x="58" y="116"/>
                </a:lnTo>
                <a:lnTo>
                  <a:pt x="47" y="139"/>
                </a:lnTo>
                <a:lnTo>
                  <a:pt x="5" y="152"/>
                </a:lnTo>
                <a:lnTo>
                  <a:pt x="15" y="120"/>
                </a:lnTo>
                <a:lnTo>
                  <a:pt x="37" y="79"/>
                </a:lnTo>
                <a:lnTo>
                  <a:pt x="65" y="43"/>
                </a:lnTo>
                <a:lnTo>
                  <a:pt x="99" y="17"/>
                </a:lnTo>
                <a:lnTo>
                  <a:pt x="138" y="3"/>
                </a:lnTo>
                <a:lnTo>
                  <a:pt x="175" y="0"/>
                </a:lnTo>
                <a:lnTo>
                  <a:pt x="209" y="10"/>
                </a:lnTo>
                <a:lnTo>
                  <a:pt x="239" y="33"/>
                </a:lnTo>
                <a:lnTo>
                  <a:pt x="260" y="63"/>
                </a:lnTo>
                <a:lnTo>
                  <a:pt x="273" y="105"/>
                </a:lnTo>
                <a:lnTo>
                  <a:pt x="276" y="147"/>
                </a:lnTo>
                <a:lnTo>
                  <a:pt x="269" y="193"/>
                </a:lnTo>
                <a:lnTo>
                  <a:pt x="250" y="237"/>
                </a:lnTo>
                <a:lnTo>
                  <a:pt x="226" y="276"/>
                </a:lnTo>
                <a:lnTo>
                  <a:pt x="193" y="306"/>
                </a:lnTo>
                <a:lnTo>
                  <a:pt x="156" y="327"/>
                </a:lnTo>
                <a:lnTo>
                  <a:pt x="119" y="336"/>
                </a:lnTo>
                <a:lnTo>
                  <a:pt x="84" y="331"/>
                </a:lnTo>
                <a:close/>
              </a:path>
            </a:pathLst>
          </a:custGeom>
          <a:solidFill>
            <a:srgbClr val="000000"/>
          </a:solidFill>
          <a:ln w="9525">
            <a:noFill/>
            <a:round/>
            <a:headEnd/>
            <a:tailEnd/>
          </a:ln>
        </p:spPr>
        <p:txBody>
          <a:bodyPr/>
          <a:lstStyle/>
          <a:p>
            <a:endParaRPr lang="en-US" dirty="0"/>
          </a:p>
        </p:txBody>
      </p:sp>
      <p:sp>
        <p:nvSpPr>
          <p:cNvPr id="9286" name="Freeform 86"/>
          <p:cNvSpPr>
            <a:spLocks/>
          </p:cNvSpPr>
          <p:nvPr/>
        </p:nvSpPr>
        <p:spPr bwMode="auto">
          <a:xfrm>
            <a:off x="747713" y="2614613"/>
            <a:ext cx="23813" cy="33338"/>
          </a:xfrm>
          <a:custGeom>
            <a:avLst/>
            <a:gdLst>
              <a:gd name="T0" fmla="*/ 8 w 50"/>
              <a:gd name="T1" fmla="*/ 18 h 57"/>
              <a:gd name="T2" fmla="*/ 3 w 50"/>
              <a:gd name="T3" fmla="*/ 38 h 57"/>
              <a:gd name="T4" fmla="*/ 0 w 50"/>
              <a:gd name="T5" fmla="*/ 54 h 57"/>
              <a:gd name="T6" fmla="*/ 41 w 50"/>
              <a:gd name="T7" fmla="*/ 57 h 57"/>
              <a:gd name="T8" fmla="*/ 41 w 50"/>
              <a:gd name="T9" fmla="*/ 38 h 57"/>
              <a:gd name="T10" fmla="*/ 44 w 50"/>
              <a:gd name="T11" fmla="*/ 21 h 57"/>
              <a:gd name="T12" fmla="*/ 50 w 50"/>
              <a:gd name="T13" fmla="*/ 0 h 57"/>
              <a:gd name="T14" fmla="*/ 8 w 50"/>
              <a:gd name="T15" fmla="*/ 18 h 57"/>
              <a:gd name="T16" fmla="*/ 8 w 50"/>
              <a:gd name="T17" fmla="*/ 18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
              <a:gd name="T28" fmla="*/ 0 h 57"/>
              <a:gd name="T29" fmla="*/ 50 w 50"/>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 h="57">
                <a:moveTo>
                  <a:pt x="8" y="18"/>
                </a:moveTo>
                <a:lnTo>
                  <a:pt x="3" y="38"/>
                </a:lnTo>
                <a:lnTo>
                  <a:pt x="0" y="54"/>
                </a:lnTo>
                <a:lnTo>
                  <a:pt x="41" y="57"/>
                </a:lnTo>
                <a:lnTo>
                  <a:pt x="41" y="38"/>
                </a:lnTo>
                <a:lnTo>
                  <a:pt x="44" y="21"/>
                </a:lnTo>
                <a:lnTo>
                  <a:pt x="50" y="0"/>
                </a:lnTo>
                <a:lnTo>
                  <a:pt x="8" y="18"/>
                </a:lnTo>
                <a:close/>
              </a:path>
            </a:pathLst>
          </a:custGeom>
          <a:solidFill>
            <a:srgbClr val="000000"/>
          </a:solidFill>
          <a:ln w="9525">
            <a:noFill/>
            <a:round/>
            <a:headEnd/>
            <a:tailEnd/>
          </a:ln>
        </p:spPr>
        <p:txBody>
          <a:bodyPr/>
          <a:lstStyle/>
          <a:p>
            <a:endParaRPr lang="en-US" dirty="0"/>
          </a:p>
        </p:txBody>
      </p:sp>
      <p:sp>
        <p:nvSpPr>
          <p:cNvPr id="9287" name="Freeform 87"/>
          <p:cNvSpPr>
            <a:spLocks/>
          </p:cNvSpPr>
          <p:nvPr/>
        </p:nvSpPr>
        <p:spPr bwMode="auto">
          <a:xfrm>
            <a:off x="882650" y="2541588"/>
            <a:ext cx="134938" cy="214313"/>
          </a:xfrm>
          <a:custGeom>
            <a:avLst/>
            <a:gdLst>
              <a:gd name="T0" fmla="*/ 88 w 290"/>
              <a:gd name="T1" fmla="*/ 350 h 355"/>
              <a:gd name="T2" fmla="*/ 54 w 290"/>
              <a:gd name="T3" fmla="*/ 334 h 355"/>
              <a:gd name="T4" fmla="*/ 27 w 290"/>
              <a:gd name="T5" fmla="*/ 305 h 355"/>
              <a:gd name="T6" fmla="*/ 9 w 290"/>
              <a:gd name="T7" fmla="*/ 267 h 355"/>
              <a:gd name="T8" fmla="*/ 0 w 290"/>
              <a:gd name="T9" fmla="*/ 223 h 355"/>
              <a:gd name="T10" fmla="*/ 0 w 290"/>
              <a:gd name="T11" fmla="*/ 190 h 355"/>
              <a:gd name="T12" fmla="*/ 43 w 290"/>
              <a:gd name="T13" fmla="*/ 194 h 355"/>
              <a:gd name="T14" fmla="*/ 47 w 290"/>
              <a:gd name="T15" fmla="*/ 217 h 355"/>
              <a:gd name="T16" fmla="*/ 73 w 290"/>
              <a:gd name="T17" fmla="*/ 250 h 355"/>
              <a:gd name="T18" fmla="*/ 110 w 290"/>
              <a:gd name="T19" fmla="*/ 258 h 355"/>
              <a:gd name="T20" fmla="*/ 149 w 290"/>
              <a:gd name="T21" fmla="*/ 241 h 355"/>
              <a:gd name="T22" fmla="*/ 179 w 290"/>
              <a:gd name="T23" fmla="*/ 203 h 355"/>
              <a:gd name="T24" fmla="*/ 191 w 290"/>
              <a:gd name="T25" fmla="*/ 153 h 355"/>
              <a:gd name="T26" fmla="*/ 181 w 290"/>
              <a:gd name="T27" fmla="*/ 111 h 355"/>
              <a:gd name="T28" fmla="*/ 152 w 290"/>
              <a:gd name="T29" fmla="*/ 83 h 355"/>
              <a:gd name="T30" fmla="*/ 112 w 290"/>
              <a:gd name="T31" fmla="*/ 81 h 355"/>
              <a:gd name="T32" fmla="*/ 75 w 290"/>
              <a:gd name="T33" fmla="*/ 106 h 355"/>
              <a:gd name="T34" fmla="*/ 48 w 290"/>
              <a:gd name="T35" fmla="*/ 145 h 355"/>
              <a:gd name="T36" fmla="*/ 4 w 290"/>
              <a:gd name="T37" fmla="*/ 161 h 355"/>
              <a:gd name="T38" fmla="*/ 16 w 290"/>
              <a:gd name="T39" fmla="*/ 127 h 355"/>
              <a:gd name="T40" fmla="*/ 38 w 290"/>
              <a:gd name="T41" fmla="*/ 83 h 355"/>
              <a:gd name="T42" fmla="*/ 68 w 290"/>
              <a:gd name="T43" fmla="*/ 46 h 355"/>
              <a:gd name="T44" fmla="*/ 105 w 290"/>
              <a:gd name="T45" fmla="*/ 18 h 355"/>
              <a:gd name="T46" fmla="*/ 145 w 290"/>
              <a:gd name="T47" fmla="*/ 3 h 355"/>
              <a:gd name="T48" fmla="*/ 184 w 290"/>
              <a:gd name="T49" fmla="*/ 0 h 355"/>
              <a:gd name="T50" fmla="*/ 221 w 290"/>
              <a:gd name="T51" fmla="*/ 11 h 355"/>
              <a:gd name="T52" fmla="*/ 252 w 290"/>
              <a:gd name="T53" fmla="*/ 36 h 355"/>
              <a:gd name="T54" fmla="*/ 273 w 290"/>
              <a:gd name="T55" fmla="*/ 68 h 355"/>
              <a:gd name="T56" fmla="*/ 286 w 290"/>
              <a:gd name="T57" fmla="*/ 110 h 355"/>
              <a:gd name="T58" fmla="*/ 290 w 290"/>
              <a:gd name="T59" fmla="*/ 155 h 355"/>
              <a:gd name="T60" fmla="*/ 283 w 290"/>
              <a:gd name="T61" fmla="*/ 204 h 355"/>
              <a:gd name="T62" fmla="*/ 263 w 290"/>
              <a:gd name="T63" fmla="*/ 251 h 355"/>
              <a:gd name="T64" fmla="*/ 239 w 290"/>
              <a:gd name="T65" fmla="*/ 291 h 355"/>
              <a:gd name="T66" fmla="*/ 205 w 290"/>
              <a:gd name="T67" fmla="*/ 324 h 355"/>
              <a:gd name="T68" fmla="*/ 166 w 290"/>
              <a:gd name="T69" fmla="*/ 345 h 355"/>
              <a:gd name="T70" fmla="*/ 127 w 290"/>
              <a:gd name="T71" fmla="*/ 355 h 355"/>
              <a:gd name="T72" fmla="*/ 88 w 290"/>
              <a:gd name="T73" fmla="*/ 350 h 355"/>
              <a:gd name="T74" fmla="*/ 88 w 290"/>
              <a:gd name="T75" fmla="*/ 350 h 35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90"/>
              <a:gd name="T115" fmla="*/ 0 h 355"/>
              <a:gd name="T116" fmla="*/ 290 w 290"/>
              <a:gd name="T117" fmla="*/ 355 h 35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90" h="355">
                <a:moveTo>
                  <a:pt x="88" y="350"/>
                </a:moveTo>
                <a:lnTo>
                  <a:pt x="54" y="334"/>
                </a:lnTo>
                <a:lnTo>
                  <a:pt x="27" y="305"/>
                </a:lnTo>
                <a:lnTo>
                  <a:pt x="9" y="267"/>
                </a:lnTo>
                <a:lnTo>
                  <a:pt x="0" y="223"/>
                </a:lnTo>
                <a:lnTo>
                  <a:pt x="0" y="190"/>
                </a:lnTo>
                <a:lnTo>
                  <a:pt x="43" y="194"/>
                </a:lnTo>
                <a:lnTo>
                  <a:pt x="47" y="217"/>
                </a:lnTo>
                <a:lnTo>
                  <a:pt x="73" y="250"/>
                </a:lnTo>
                <a:lnTo>
                  <a:pt x="110" y="258"/>
                </a:lnTo>
                <a:lnTo>
                  <a:pt x="149" y="241"/>
                </a:lnTo>
                <a:lnTo>
                  <a:pt x="179" y="203"/>
                </a:lnTo>
                <a:lnTo>
                  <a:pt x="191" y="153"/>
                </a:lnTo>
                <a:lnTo>
                  <a:pt x="181" y="111"/>
                </a:lnTo>
                <a:lnTo>
                  <a:pt x="152" y="83"/>
                </a:lnTo>
                <a:lnTo>
                  <a:pt x="112" y="81"/>
                </a:lnTo>
                <a:lnTo>
                  <a:pt x="75" y="106"/>
                </a:lnTo>
                <a:lnTo>
                  <a:pt x="48" y="145"/>
                </a:lnTo>
                <a:lnTo>
                  <a:pt x="4" y="161"/>
                </a:lnTo>
                <a:lnTo>
                  <a:pt x="16" y="127"/>
                </a:lnTo>
                <a:lnTo>
                  <a:pt x="38" y="83"/>
                </a:lnTo>
                <a:lnTo>
                  <a:pt x="68" y="46"/>
                </a:lnTo>
                <a:lnTo>
                  <a:pt x="105" y="18"/>
                </a:lnTo>
                <a:lnTo>
                  <a:pt x="145" y="3"/>
                </a:lnTo>
                <a:lnTo>
                  <a:pt x="184" y="0"/>
                </a:lnTo>
                <a:lnTo>
                  <a:pt x="221" y="11"/>
                </a:lnTo>
                <a:lnTo>
                  <a:pt x="252" y="36"/>
                </a:lnTo>
                <a:lnTo>
                  <a:pt x="273" y="68"/>
                </a:lnTo>
                <a:lnTo>
                  <a:pt x="286" y="110"/>
                </a:lnTo>
                <a:lnTo>
                  <a:pt x="290" y="155"/>
                </a:lnTo>
                <a:lnTo>
                  <a:pt x="283" y="204"/>
                </a:lnTo>
                <a:lnTo>
                  <a:pt x="263" y="251"/>
                </a:lnTo>
                <a:lnTo>
                  <a:pt x="239" y="291"/>
                </a:lnTo>
                <a:lnTo>
                  <a:pt x="205" y="324"/>
                </a:lnTo>
                <a:lnTo>
                  <a:pt x="166" y="345"/>
                </a:lnTo>
                <a:lnTo>
                  <a:pt x="127" y="355"/>
                </a:lnTo>
                <a:lnTo>
                  <a:pt x="88" y="350"/>
                </a:lnTo>
                <a:close/>
              </a:path>
            </a:pathLst>
          </a:custGeom>
          <a:solidFill>
            <a:srgbClr val="000000"/>
          </a:solidFill>
          <a:ln w="9525">
            <a:noFill/>
            <a:round/>
            <a:headEnd/>
            <a:tailEnd/>
          </a:ln>
        </p:spPr>
        <p:txBody>
          <a:bodyPr/>
          <a:lstStyle/>
          <a:p>
            <a:endParaRPr lang="en-US" dirty="0"/>
          </a:p>
        </p:txBody>
      </p:sp>
      <p:sp>
        <p:nvSpPr>
          <p:cNvPr id="9288" name="Freeform 88"/>
          <p:cNvSpPr>
            <a:spLocks/>
          </p:cNvSpPr>
          <p:nvPr/>
        </p:nvSpPr>
        <p:spPr bwMode="auto">
          <a:xfrm>
            <a:off x="882650" y="2624138"/>
            <a:ext cx="23813" cy="36513"/>
          </a:xfrm>
          <a:custGeom>
            <a:avLst/>
            <a:gdLst>
              <a:gd name="T0" fmla="*/ 7 w 51"/>
              <a:gd name="T1" fmla="*/ 18 h 61"/>
              <a:gd name="T2" fmla="*/ 3 w 51"/>
              <a:gd name="T3" fmla="*/ 38 h 61"/>
              <a:gd name="T4" fmla="*/ 0 w 51"/>
              <a:gd name="T5" fmla="*/ 57 h 61"/>
              <a:gd name="T6" fmla="*/ 43 w 51"/>
              <a:gd name="T7" fmla="*/ 61 h 61"/>
              <a:gd name="T8" fmla="*/ 43 w 51"/>
              <a:gd name="T9" fmla="*/ 40 h 61"/>
              <a:gd name="T10" fmla="*/ 46 w 51"/>
              <a:gd name="T11" fmla="*/ 21 h 61"/>
              <a:gd name="T12" fmla="*/ 51 w 51"/>
              <a:gd name="T13" fmla="*/ 0 h 61"/>
              <a:gd name="T14" fmla="*/ 7 w 51"/>
              <a:gd name="T15" fmla="*/ 18 h 61"/>
              <a:gd name="T16" fmla="*/ 7 w 51"/>
              <a:gd name="T17" fmla="*/ 18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61"/>
              <a:gd name="T29" fmla="*/ 51 w 51"/>
              <a:gd name="T30" fmla="*/ 61 h 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61">
                <a:moveTo>
                  <a:pt x="7" y="18"/>
                </a:moveTo>
                <a:lnTo>
                  <a:pt x="3" y="38"/>
                </a:lnTo>
                <a:lnTo>
                  <a:pt x="0" y="57"/>
                </a:lnTo>
                <a:lnTo>
                  <a:pt x="43" y="61"/>
                </a:lnTo>
                <a:lnTo>
                  <a:pt x="43" y="40"/>
                </a:lnTo>
                <a:lnTo>
                  <a:pt x="46" y="21"/>
                </a:lnTo>
                <a:lnTo>
                  <a:pt x="51" y="0"/>
                </a:lnTo>
                <a:lnTo>
                  <a:pt x="7" y="18"/>
                </a:lnTo>
                <a:close/>
              </a:path>
            </a:pathLst>
          </a:custGeom>
          <a:solidFill>
            <a:srgbClr val="000000"/>
          </a:solidFill>
          <a:ln w="9525">
            <a:noFill/>
            <a:round/>
            <a:headEnd/>
            <a:tailEnd/>
          </a:ln>
        </p:spPr>
        <p:txBody>
          <a:bodyPr/>
          <a:lstStyle/>
          <a:p>
            <a:endParaRPr lang="en-US" dirty="0"/>
          </a:p>
        </p:txBody>
      </p:sp>
      <p:sp>
        <p:nvSpPr>
          <p:cNvPr id="9289" name="Freeform 89"/>
          <p:cNvSpPr>
            <a:spLocks/>
          </p:cNvSpPr>
          <p:nvPr/>
        </p:nvSpPr>
        <p:spPr bwMode="auto">
          <a:xfrm>
            <a:off x="2157413" y="2409825"/>
            <a:ext cx="76200" cy="279400"/>
          </a:xfrm>
          <a:custGeom>
            <a:avLst/>
            <a:gdLst>
              <a:gd name="T0" fmla="*/ 164 w 164"/>
              <a:gd name="T1" fmla="*/ 399 h 463"/>
              <a:gd name="T2" fmla="*/ 105 w 164"/>
              <a:gd name="T3" fmla="*/ 403 h 463"/>
              <a:gd name="T4" fmla="*/ 73 w 164"/>
              <a:gd name="T5" fmla="*/ 418 h 463"/>
              <a:gd name="T6" fmla="*/ 10 w 164"/>
              <a:gd name="T7" fmla="*/ 463 h 463"/>
              <a:gd name="T8" fmla="*/ 47 w 164"/>
              <a:gd name="T9" fmla="*/ 338 h 463"/>
              <a:gd name="T10" fmla="*/ 58 w 164"/>
              <a:gd name="T11" fmla="*/ 258 h 463"/>
              <a:gd name="T12" fmla="*/ 64 w 164"/>
              <a:gd name="T13" fmla="*/ 209 h 463"/>
              <a:gd name="T14" fmla="*/ 108 w 164"/>
              <a:gd name="T15" fmla="*/ 218 h 463"/>
              <a:gd name="T16" fmla="*/ 112 w 164"/>
              <a:gd name="T17" fmla="*/ 144 h 463"/>
              <a:gd name="T18" fmla="*/ 50 w 164"/>
              <a:gd name="T19" fmla="*/ 122 h 463"/>
              <a:gd name="T20" fmla="*/ 47 w 164"/>
              <a:gd name="T21" fmla="*/ 109 h 463"/>
              <a:gd name="T22" fmla="*/ 0 w 164"/>
              <a:gd name="T23" fmla="*/ 0 h 463"/>
              <a:gd name="T24" fmla="*/ 36 w 164"/>
              <a:gd name="T25" fmla="*/ 17 h 463"/>
              <a:gd name="T26" fmla="*/ 94 w 164"/>
              <a:gd name="T27" fmla="*/ 75 h 463"/>
              <a:gd name="T28" fmla="*/ 134 w 164"/>
              <a:gd name="T29" fmla="*/ 147 h 463"/>
              <a:gd name="T30" fmla="*/ 154 w 164"/>
              <a:gd name="T31" fmla="*/ 242 h 463"/>
              <a:gd name="T32" fmla="*/ 164 w 164"/>
              <a:gd name="T33" fmla="*/ 316 h 463"/>
              <a:gd name="T34" fmla="*/ 164 w 164"/>
              <a:gd name="T35" fmla="*/ 399 h 463"/>
              <a:gd name="T36" fmla="*/ 164 w 164"/>
              <a:gd name="T37" fmla="*/ 399 h 4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4"/>
              <a:gd name="T58" fmla="*/ 0 h 463"/>
              <a:gd name="T59" fmla="*/ 164 w 164"/>
              <a:gd name="T60" fmla="*/ 463 h 4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4" h="463">
                <a:moveTo>
                  <a:pt x="164" y="399"/>
                </a:moveTo>
                <a:lnTo>
                  <a:pt x="105" y="403"/>
                </a:lnTo>
                <a:lnTo>
                  <a:pt x="73" y="418"/>
                </a:lnTo>
                <a:lnTo>
                  <a:pt x="10" y="463"/>
                </a:lnTo>
                <a:lnTo>
                  <a:pt x="47" y="338"/>
                </a:lnTo>
                <a:lnTo>
                  <a:pt x="58" y="258"/>
                </a:lnTo>
                <a:lnTo>
                  <a:pt x="64" y="209"/>
                </a:lnTo>
                <a:lnTo>
                  <a:pt x="108" y="218"/>
                </a:lnTo>
                <a:lnTo>
                  <a:pt x="112" y="144"/>
                </a:lnTo>
                <a:lnTo>
                  <a:pt x="50" y="122"/>
                </a:lnTo>
                <a:lnTo>
                  <a:pt x="47" y="109"/>
                </a:lnTo>
                <a:lnTo>
                  <a:pt x="0" y="0"/>
                </a:lnTo>
                <a:lnTo>
                  <a:pt x="36" y="17"/>
                </a:lnTo>
                <a:lnTo>
                  <a:pt x="94" y="75"/>
                </a:lnTo>
                <a:lnTo>
                  <a:pt x="134" y="147"/>
                </a:lnTo>
                <a:lnTo>
                  <a:pt x="154" y="242"/>
                </a:lnTo>
                <a:lnTo>
                  <a:pt x="164" y="316"/>
                </a:lnTo>
                <a:lnTo>
                  <a:pt x="164" y="399"/>
                </a:lnTo>
                <a:close/>
              </a:path>
            </a:pathLst>
          </a:custGeom>
          <a:solidFill>
            <a:srgbClr val="000000"/>
          </a:solidFill>
          <a:ln w="9525">
            <a:noFill/>
            <a:round/>
            <a:headEnd/>
            <a:tailEnd/>
          </a:ln>
        </p:spPr>
        <p:txBody>
          <a:bodyPr/>
          <a:lstStyle/>
          <a:p>
            <a:endParaRPr lang="en-US" dirty="0"/>
          </a:p>
        </p:txBody>
      </p:sp>
      <p:sp>
        <p:nvSpPr>
          <p:cNvPr id="9290" name="Freeform 90"/>
          <p:cNvSpPr>
            <a:spLocks/>
          </p:cNvSpPr>
          <p:nvPr/>
        </p:nvSpPr>
        <p:spPr bwMode="auto">
          <a:xfrm>
            <a:off x="2116138" y="2463800"/>
            <a:ext cx="71438" cy="73025"/>
          </a:xfrm>
          <a:custGeom>
            <a:avLst/>
            <a:gdLst>
              <a:gd name="T0" fmla="*/ 29 w 152"/>
              <a:gd name="T1" fmla="*/ 0 h 121"/>
              <a:gd name="T2" fmla="*/ 137 w 152"/>
              <a:gd name="T3" fmla="*/ 34 h 121"/>
              <a:gd name="T4" fmla="*/ 152 w 152"/>
              <a:gd name="T5" fmla="*/ 93 h 121"/>
              <a:gd name="T6" fmla="*/ 151 w 152"/>
              <a:gd name="T7" fmla="*/ 121 h 121"/>
              <a:gd name="T8" fmla="*/ 0 w 152"/>
              <a:gd name="T9" fmla="*/ 93 h 121"/>
              <a:gd name="T10" fmla="*/ 29 w 152"/>
              <a:gd name="T11" fmla="*/ 0 h 121"/>
              <a:gd name="T12" fmla="*/ 29 w 152"/>
              <a:gd name="T13" fmla="*/ 0 h 121"/>
              <a:gd name="T14" fmla="*/ 0 60000 65536"/>
              <a:gd name="T15" fmla="*/ 0 60000 65536"/>
              <a:gd name="T16" fmla="*/ 0 60000 65536"/>
              <a:gd name="T17" fmla="*/ 0 60000 65536"/>
              <a:gd name="T18" fmla="*/ 0 60000 65536"/>
              <a:gd name="T19" fmla="*/ 0 60000 65536"/>
              <a:gd name="T20" fmla="*/ 0 60000 65536"/>
              <a:gd name="T21" fmla="*/ 0 w 152"/>
              <a:gd name="T22" fmla="*/ 0 h 121"/>
              <a:gd name="T23" fmla="*/ 152 w 152"/>
              <a:gd name="T24" fmla="*/ 121 h 1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 h="121">
                <a:moveTo>
                  <a:pt x="29" y="0"/>
                </a:moveTo>
                <a:lnTo>
                  <a:pt x="137" y="34"/>
                </a:lnTo>
                <a:lnTo>
                  <a:pt x="152" y="93"/>
                </a:lnTo>
                <a:lnTo>
                  <a:pt x="151" y="121"/>
                </a:lnTo>
                <a:lnTo>
                  <a:pt x="0" y="93"/>
                </a:lnTo>
                <a:lnTo>
                  <a:pt x="29" y="0"/>
                </a:lnTo>
                <a:close/>
              </a:path>
            </a:pathLst>
          </a:custGeom>
          <a:solidFill>
            <a:srgbClr val="000000"/>
          </a:solidFill>
          <a:ln w="9525">
            <a:noFill/>
            <a:round/>
            <a:headEnd/>
            <a:tailEnd/>
          </a:ln>
        </p:spPr>
        <p:txBody>
          <a:bodyPr/>
          <a:lstStyle/>
          <a:p>
            <a:endParaRPr lang="en-US" dirty="0"/>
          </a:p>
        </p:txBody>
      </p:sp>
      <p:sp>
        <p:nvSpPr>
          <p:cNvPr id="9291" name="Freeform 91"/>
          <p:cNvSpPr>
            <a:spLocks/>
          </p:cNvSpPr>
          <p:nvPr/>
        </p:nvSpPr>
        <p:spPr bwMode="auto">
          <a:xfrm>
            <a:off x="2436813" y="2416175"/>
            <a:ext cx="68263" cy="268288"/>
          </a:xfrm>
          <a:custGeom>
            <a:avLst/>
            <a:gdLst>
              <a:gd name="T0" fmla="*/ 30 w 149"/>
              <a:gd name="T1" fmla="*/ 0 h 442"/>
              <a:gd name="T2" fmla="*/ 92 w 149"/>
              <a:gd name="T3" fmla="*/ 56 h 442"/>
              <a:gd name="T4" fmla="*/ 131 w 149"/>
              <a:gd name="T5" fmla="*/ 126 h 442"/>
              <a:gd name="T6" fmla="*/ 149 w 149"/>
              <a:gd name="T7" fmla="*/ 207 h 442"/>
              <a:gd name="T8" fmla="*/ 147 w 149"/>
              <a:gd name="T9" fmla="*/ 273 h 442"/>
              <a:gd name="T10" fmla="*/ 129 w 149"/>
              <a:gd name="T11" fmla="*/ 338 h 442"/>
              <a:gd name="T12" fmla="*/ 100 w 149"/>
              <a:gd name="T13" fmla="*/ 407 h 442"/>
              <a:gd name="T14" fmla="*/ 77 w 149"/>
              <a:gd name="T15" fmla="*/ 442 h 442"/>
              <a:gd name="T16" fmla="*/ 0 w 149"/>
              <a:gd name="T17" fmla="*/ 441 h 442"/>
              <a:gd name="T18" fmla="*/ 43 w 149"/>
              <a:gd name="T19" fmla="*/ 321 h 442"/>
              <a:gd name="T20" fmla="*/ 58 w 149"/>
              <a:gd name="T21" fmla="*/ 265 h 442"/>
              <a:gd name="T22" fmla="*/ 105 w 149"/>
              <a:gd name="T23" fmla="*/ 261 h 442"/>
              <a:gd name="T24" fmla="*/ 105 w 149"/>
              <a:gd name="T25" fmla="*/ 193 h 442"/>
              <a:gd name="T26" fmla="*/ 65 w 149"/>
              <a:gd name="T27" fmla="*/ 188 h 442"/>
              <a:gd name="T28" fmla="*/ 65 w 149"/>
              <a:gd name="T29" fmla="*/ 187 h 442"/>
              <a:gd name="T30" fmla="*/ 58 w 149"/>
              <a:gd name="T31" fmla="*/ 141 h 442"/>
              <a:gd name="T32" fmla="*/ 40 w 149"/>
              <a:gd name="T33" fmla="*/ 100 h 442"/>
              <a:gd name="T34" fmla="*/ 16 w 149"/>
              <a:gd name="T35" fmla="*/ 59 h 442"/>
              <a:gd name="T36" fmla="*/ 30 w 149"/>
              <a:gd name="T37" fmla="*/ 0 h 442"/>
              <a:gd name="T38" fmla="*/ 30 w 149"/>
              <a:gd name="T39" fmla="*/ 0 h 4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9"/>
              <a:gd name="T61" fmla="*/ 0 h 442"/>
              <a:gd name="T62" fmla="*/ 149 w 149"/>
              <a:gd name="T63" fmla="*/ 442 h 4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9" h="442">
                <a:moveTo>
                  <a:pt x="30" y="0"/>
                </a:moveTo>
                <a:lnTo>
                  <a:pt x="92" y="56"/>
                </a:lnTo>
                <a:lnTo>
                  <a:pt x="131" y="126"/>
                </a:lnTo>
                <a:lnTo>
                  <a:pt x="149" y="207"/>
                </a:lnTo>
                <a:lnTo>
                  <a:pt x="147" y="273"/>
                </a:lnTo>
                <a:lnTo>
                  <a:pt x="129" y="338"/>
                </a:lnTo>
                <a:lnTo>
                  <a:pt x="100" y="407"/>
                </a:lnTo>
                <a:lnTo>
                  <a:pt x="77" y="442"/>
                </a:lnTo>
                <a:lnTo>
                  <a:pt x="0" y="441"/>
                </a:lnTo>
                <a:lnTo>
                  <a:pt x="43" y="321"/>
                </a:lnTo>
                <a:lnTo>
                  <a:pt x="58" y="265"/>
                </a:lnTo>
                <a:lnTo>
                  <a:pt x="105" y="261"/>
                </a:lnTo>
                <a:lnTo>
                  <a:pt x="105" y="193"/>
                </a:lnTo>
                <a:lnTo>
                  <a:pt x="65" y="188"/>
                </a:lnTo>
                <a:lnTo>
                  <a:pt x="65" y="187"/>
                </a:lnTo>
                <a:lnTo>
                  <a:pt x="58" y="141"/>
                </a:lnTo>
                <a:lnTo>
                  <a:pt x="40" y="100"/>
                </a:lnTo>
                <a:lnTo>
                  <a:pt x="16" y="59"/>
                </a:lnTo>
                <a:lnTo>
                  <a:pt x="30" y="0"/>
                </a:lnTo>
                <a:close/>
              </a:path>
            </a:pathLst>
          </a:custGeom>
          <a:solidFill>
            <a:srgbClr val="000000"/>
          </a:solidFill>
          <a:ln w="9525">
            <a:noFill/>
            <a:round/>
            <a:headEnd/>
            <a:tailEnd/>
          </a:ln>
        </p:spPr>
        <p:txBody>
          <a:bodyPr/>
          <a:lstStyle/>
          <a:p>
            <a:endParaRPr lang="en-US" dirty="0"/>
          </a:p>
        </p:txBody>
      </p:sp>
      <p:sp>
        <p:nvSpPr>
          <p:cNvPr id="9292" name="Freeform 92"/>
          <p:cNvSpPr>
            <a:spLocks/>
          </p:cNvSpPr>
          <p:nvPr/>
        </p:nvSpPr>
        <p:spPr bwMode="auto">
          <a:xfrm>
            <a:off x="2427288" y="2524125"/>
            <a:ext cx="38100" cy="57150"/>
          </a:xfrm>
          <a:custGeom>
            <a:avLst/>
            <a:gdLst>
              <a:gd name="T0" fmla="*/ 18 w 83"/>
              <a:gd name="T1" fmla="*/ 0 h 95"/>
              <a:gd name="T2" fmla="*/ 83 w 83"/>
              <a:gd name="T3" fmla="*/ 10 h 95"/>
              <a:gd name="T4" fmla="*/ 78 w 83"/>
              <a:gd name="T5" fmla="*/ 77 h 95"/>
              <a:gd name="T6" fmla="*/ 76 w 83"/>
              <a:gd name="T7" fmla="*/ 87 h 95"/>
              <a:gd name="T8" fmla="*/ 0 w 83"/>
              <a:gd name="T9" fmla="*/ 95 h 95"/>
              <a:gd name="T10" fmla="*/ 18 w 83"/>
              <a:gd name="T11" fmla="*/ 0 h 95"/>
              <a:gd name="T12" fmla="*/ 18 w 83"/>
              <a:gd name="T13" fmla="*/ 0 h 95"/>
              <a:gd name="T14" fmla="*/ 0 60000 65536"/>
              <a:gd name="T15" fmla="*/ 0 60000 65536"/>
              <a:gd name="T16" fmla="*/ 0 60000 65536"/>
              <a:gd name="T17" fmla="*/ 0 60000 65536"/>
              <a:gd name="T18" fmla="*/ 0 60000 65536"/>
              <a:gd name="T19" fmla="*/ 0 60000 65536"/>
              <a:gd name="T20" fmla="*/ 0 60000 65536"/>
              <a:gd name="T21" fmla="*/ 0 w 83"/>
              <a:gd name="T22" fmla="*/ 0 h 95"/>
              <a:gd name="T23" fmla="*/ 83 w 83"/>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95">
                <a:moveTo>
                  <a:pt x="18" y="0"/>
                </a:moveTo>
                <a:lnTo>
                  <a:pt x="83" y="10"/>
                </a:lnTo>
                <a:lnTo>
                  <a:pt x="78" y="77"/>
                </a:lnTo>
                <a:lnTo>
                  <a:pt x="76" y="87"/>
                </a:lnTo>
                <a:lnTo>
                  <a:pt x="0" y="95"/>
                </a:lnTo>
                <a:lnTo>
                  <a:pt x="18" y="0"/>
                </a:lnTo>
                <a:close/>
              </a:path>
            </a:pathLst>
          </a:custGeom>
          <a:solidFill>
            <a:srgbClr val="000000"/>
          </a:solidFill>
          <a:ln w="9525">
            <a:noFill/>
            <a:round/>
            <a:headEnd/>
            <a:tailEnd/>
          </a:ln>
        </p:spPr>
        <p:txBody>
          <a:bodyPr/>
          <a:lstStyle/>
          <a:p>
            <a:endParaRPr lang="en-US" dirty="0"/>
          </a:p>
        </p:txBody>
      </p:sp>
      <p:sp>
        <p:nvSpPr>
          <p:cNvPr id="9293" name="Freeform 93"/>
          <p:cNvSpPr>
            <a:spLocks/>
          </p:cNvSpPr>
          <p:nvPr/>
        </p:nvSpPr>
        <p:spPr bwMode="auto">
          <a:xfrm>
            <a:off x="1819275" y="2233613"/>
            <a:ext cx="300038" cy="303213"/>
          </a:xfrm>
          <a:custGeom>
            <a:avLst/>
            <a:gdLst>
              <a:gd name="T0" fmla="*/ 96 w 643"/>
              <a:gd name="T1" fmla="*/ 0 h 501"/>
              <a:gd name="T2" fmla="*/ 0 w 643"/>
              <a:gd name="T3" fmla="*/ 501 h 501"/>
              <a:gd name="T4" fmla="*/ 569 w 643"/>
              <a:gd name="T5" fmla="*/ 250 h 501"/>
              <a:gd name="T6" fmla="*/ 180 w 643"/>
              <a:gd name="T7" fmla="*/ 296 h 501"/>
              <a:gd name="T8" fmla="*/ 635 w 643"/>
              <a:gd name="T9" fmla="*/ 182 h 501"/>
              <a:gd name="T10" fmla="*/ 194 w 643"/>
              <a:gd name="T11" fmla="*/ 190 h 501"/>
              <a:gd name="T12" fmla="*/ 631 w 643"/>
              <a:gd name="T13" fmla="*/ 109 h 501"/>
              <a:gd name="T14" fmla="*/ 207 w 643"/>
              <a:gd name="T15" fmla="*/ 97 h 501"/>
              <a:gd name="T16" fmla="*/ 643 w 643"/>
              <a:gd name="T17" fmla="*/ 25 h 501"/>
              <a:gd name="T18" fmla="*/ 96 w 643"/>
              <a:gd name="T19" fmla="*/ 0 h 501"/>
              <a:gd name="T20" fmla="*/ 96 w 643"/>
              <a:gd name="T21" fmla="*/ 0 h 5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43"/>
              <a:gd name="T34" fmla="*/ 0 h 501"/>
              <a:gd name="T35" fmla="*/ 643 w 643"/>
              <a:gd name="T36" fmla="*/ 501 h 5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43" h="501">
                <a:moveTo>
                  <a:pt x="96" y="0"/>
                </a:moveTo>
                <a:lnTo>
                  <a:pt x="0" y="501"/>
                </a:lnTo>
                <a:lnTo>
                  <a:pt x="569" y="250"/>
                </a:lnTo>
                <a:lnTo>
                  <a:pt x="180" y="296"/>
                </a:lnTo>
                <a:lnTo>
                  <a:pt x="635" y="182"/>
                </a:lnTo>
                <a:lnTo>
                  <a:pt x="194" y="190"/>
                </a:lnTo>
                <a:lnTo>
                  <a:pt x="631" y="109"/>
                </a:lnTo>
                <a:lnTo>
                  <a:pt x="207" y="97"/>
                </a:lnTo>
                <a:lnTo>
                  <a:pt x="643" y="25"/>
                </a:lnTo>
                <a:lnTo>
                  <a:pt x="96" y="0"/>
                </a:lnTo>
                <a:close/>
              </a:path>
            </a:pathLst>
          </a:custGeom>
          <a:solidFill>
            <a:srgbClr val="000000"/>
          </a:solidFill>
          <a:ln w="9525">
            <a:noFill/>
            <a:round/>
            <a:headEnd/>
            <a:tailEnd/>
          </a:ln>
        </p:spPr>
        <p:txBody>
          <a:bodyPr/>
          <a:lstStyle/>
          <a:p>
            <a:endParaRPr lang="en-US" dirty="0"/>
          </a:p>
        </p:txBody>
      </p:sp>
      <p:sp>
        <p:nvSpPr>
          <p:cNvPr id="9294" name="Freeform 94"/>
          <p:cNvSpPr>
            <a:spLocks/>
          </p:cNvSpPr>
          <p:nvPr/>
        </p:nvSpPr>
        <p:spPr bwMode="auto">
          <a:xfrm>
            <a:off x="2193925" y="2684463"/>
            <a:ext cx="230188" cy="46038"/>
          </a:xfrm>
          <a:custGeom>
            <a:avLst/>
            <a:gdLst>
              <a:gd name="T0" fmla="*/ 0 w 493"/>
              <a:gd name="T1" fmla="*/ 55 h 79"/>
              <a:gd name="T2" fmla="*/ 75 w 493"/>
              <a:gd name="T3" fmla="*/ 42 h 79"/>
              <a:gd name="T4" fmla="*/ 139 w 493"/>
              <a:gd name="T5" fmla="*/ 46 h 79"/>
              <a:gd name="T6" fmla="*/ 230 w 493"/>
              <a:gd name="T7" fmla="*/ 57 h 79"/>
              <a:gd name="T8" fmla="*/ 352 w 493"/>
              <a:gd name="T9" fmla="*/ 72 h 79"/>
              <a:gd name="T10" fmla="*/ 493 w 493"/>
              <a:gd name="T11" fmla="*/ 79 h 79"/>
              <a:gd name="T12" fmla="*/ 335 w 493"/>
              <a:gd name="T13" fmla="*/ 53 h 79"/>
              <a:gd name="T14" fmla="*/ 260 w 493"/>
              <a:gd name="T15" fmla="*/ 40 h 79"/>
              <a:gd name="T16" fmla="*/ 170 w 493"/>
              <a:gd name="T17" fmla="*/ 16 h 79"/>
              <a:gd name="T18" fmla="*/ 119 w 493"/>
              <a:gd name="T19" fmla="*/ 0 h 79"/>
              <a:gd name="T20" fmla="*/ 64 w 493"/>
              <a:gd name="T21" fmla="*/ 2 h 79"/>
              <a:gd name="T22" fmla="*/ 34 w 493"/>
              <a:gd name="T23" fmla="*/ 16 h 79"/>
              <a:gd name="T24" fmla="*/ 10 w 493"/>
              <a:gd name="T25" fmla="*/ 37 h 79"/>
              <a:gd name="T26" fmla="*/ 0 w 493"/>
              <a:gd name="T27" fmla="*/ 55 h 79"/>
              <a:gd name="T28" fmla="*/ 0 w 493"/>
              <a:gd name="T29" fmla="*/ 55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93"/>
              <a:gd name="T46" fmla="*/ 0 h 79"/>
              <a:gd name="T47" fmla="*/ 493 w 493"/>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93" h="79">
                <a:moveTo>
                  <a:pt x="0" y="55"/>
                </a:moveTo>
                <a:lnTo>
                  <a:pt x="75" y="42"/>
                </a:lnTo>
                <a:lnTo>
                  <a:pt x="139" y="46"/>
                </a:lnTo>
                <a:lnTo>
                  <a:pt x="230" y="57"/>
                </a:lnTo>
                <a:lnTo>
                  <a:pt x="352" y="72"/>
                </a:lnTo>
                <a:lnTo>
                  <a:pt x="493" y="79"/>
                </a:lnTo>
                <a:lnTo>
                  <a:pt x="335" y="53"/>
                </a:lnTo>
                <a:lnTo>
                  <a:pt x="260" y="40"/>
                </a:lnTo>
                <a:lnTo>
                  <a:pt x="170" y="16"/>
                </a:lnTo>
                <a:lnTo>
                  <a:pt x="119" y="0"/>
                </a:lnTo>
                <a:lnTo>
                  <a:pt x="64" y="2"/>
                </a:lnTo>
                <a:lnTo>
                  <a:pt x="34" y="16"/>
                </a:lnTo>
                <a:lnTo>
                  <a:pt x="10" y="37"/>
                </a:lnTo>
                <a:lnTo>
                  <a:pt x="0" y="55"/>
                </a:lnTo>
                <a:close/>
              </a:path>
            </a:pathLst>
          </a:custGeom>
          <a:solidFill>
            <a:srgbClr val="000000"/>
          </a:solidFill>
          <a:ln w="9525">
            <a:noFill/>
            <a:round/>
            <a:headEnd/>
            <a:tailEnd/>
          </a:ln>
        </p:spPr>
        <p:txBody>
          <a:bodyPr/>
          <a:lstStyle/>
          <a:p>
            <a:endParaRPr lang="en-US" dirty="0"/>
          </a:p>
        </p:txBody>
      </p:sp>
      <p:sp>
        <p:nvSpPr>
          <p:cNvPr id="9295" name="Freeform 95"/>
          <p:cNvSpPr>
            <a:spLocks/>
          </p:cNvSpPr>
          <p:nvPr/>
        </p:nvSpPr>
        <p:spPr bwMode="auto">
          <a:xfrm>
            <a:off x="1739900" y="2238375"/>
            <a:ext cx="66675" cy="30163"/>
          </a:xfrm>
          <a:custGeom>
            <a:avLst/>
            <a:gdLst>
              <a:gd name="T0" fmla="*/ 0 w 144"/>
              <a:gd name="T1" fmla="*/ 0 h 53"/>
              <a:gd name="T2" fmla="*/ 144 w 144"/>
              <a:gd name="T3" fmla="*/ 6 h 53"/>
              <a:gd name="T4" fmla="*/ 101 w 144"/>
              <a:gd name="T5" fmla="*/ 37 h 53"/>
              <a:gd name="T6" fmla="*/ 53 w 144"/>
              <a:gd name="T7" fmla="*/ 53 h 53"/>
              <a:gd name="T8" fmla="*/ 5 w 144"/>
              <a:gd name="T9" fmla="*/ 37 h 53"/>
              <a:gd name="T10" fmla="*/ 0 w 144"/>
              <a:gd name="T11" fmla="*/ 0 h 53"/>
              <a:gd name="T12" fmla="*/ 0 w 144"/>
              <a:gd name="T13" fmla="*/ 0 h 53"/>
              <a:gd name="T14" fmla="*/ 0 60000 65536"/>
              <a:gd name="T15" fmla="*/ 0 60000 65536"/>
              <a:gd name="T16" fmla="*/ 0 60000 65536"/>
              <a:gd name="T17" fmla="*/ 0 60000 65536"/>
              <a:gd name="T18" fmla="*/ 0 60000 65536"/>
              <a:gd name="T19" fmla="*/ 0 60000 65536"/>
              <a:gd name="T20" fmla="*/ 0 60000 65536"/>
              <a:gd name="T21" fmla="*/ 0 w 144"/>
              <a:gd name="T22" fmla="*/ 0 h 53"/>
              <a:gd name="T23" fmla="*/ 144 w 144"/>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 h="53">
                <a:moveTo>
                  <a:pt x="0" y="0"/>
                </a:moveTo>
                <a:lnTo>
                  <a:pt x="144" y="6"/>
                </a:lnTo>
                <a:lnTo>
                  <a:pt x="101" y="37"/>
                </a:lnTo>
                <a:lnTo>
                  <a:pt x="53" y="53"/>
                </a:lnTo>
                <a:lnTo>
                  <a:pt x="5" y="37"/>
                </a:lnTo>
                <a:lnTo>
                  <a:pt x="0" y="0"/>
                </a:lnTo>
                <a:close/>
              </a:path>
            </a:pathLst>
          </a:custGeom>
          <a:solidFill>
            <a:srgbClr val="000000"/>
          </a:solidFill>
          <a:ln w="9525">
            <a:noFill/>
            <a:round/>
            <a:headEnd/>
            <a:tailEnd/>
          </a:ln>
        </p:spPr>
        <p:txBody>
          <a:bodyPr/>
          <a:lstStyle/>
          <a:p>
            <a:endParaRPr lang="en-US" dirty="0"/>
          </a:p>
        </p:txBody>
      </p:sp>
      <p:sp>
        <p:nvSpPr>
          <p:cNvPr id="9296" name="Freeform 96"/>
          <p:cNvSpPr>
            <a:spLocks/>
          </p:cNvSpPr>
          <p:nvPr/>
        </p:nvSpPr>
        <p:spPr bwMode="auto">
          <a:xfrm>
            <a:off x="1731963" y="2493963"/>
            <a:ext cx="354013" cy="160338"/>
          </a:xfrm>
          <a:custGeom>
            <a:avLst/>
            <a:gdLst>
              <a:gd name="T0" fmla="*/ 672 w 756"/>
              <a:gd name="T1" fmla="*/ 0 h 265"/>
              <a:gd name="T2" fmla="*/ 600 w 756"/>
              <a:gd name="T3" fmla="*/ 0 h 265"/>
              <a:gd name="T4" fmla="*/ 519 w 756"/>
              <a:gd name="T5" fmla="*/ 17 h 265"/>
              <a:gd name="T6" fmla="*/ 435 w 756"/>
              <a:gd name="T7" fmla="*/ 66 h 265"/>
              <a:gd name="T8" fmla="*/ 387 w 756"/>
              <a:gd name="T9" fmla="*/ 118 h 265"/>
              <a:gd name="T10" fmla="*/ 354 w 756"/>
              <a:gd name="T11" fmla="*/ 208 h 265"/>
              <a:gd name="T12" fmla="*/ 0 w 756"/>
              <a:gd name="T13" fmla="*/ 197 h 265"/>
              <a:gd name="T14" fmla="*/ 412 w 756"/>
              <a:gd name="T15" fmla="*/ 265 h 265"/>
              <a:gd name="T16" fmla="*/ 455 w 756"/>
              <a:gd name="T17" fmla="*/ 150 h 265"/>
              <a:gd name="T18" fmla="*/ 503 w 756"/>
              <a:gd name="T19" fmla="*/ 91 h 265"/>
              <a:gd name="T20" fmla="*/ 589 w 756"/>
              <a:gd name="T21" fmla="*/ 43 h 265"/>
              <a:gd name="T22" fmla="*/ 678 w 756"/>
              <a:gd name="T23" fmla="*/ 27 h 265"/>
              <a:gd name="T24" fmla="*/ 756 w 756"/>
              <a:gd name="T25" fmla="*/ 33 h 265"/>
              <a:gd name="T26" fmla="*/ 672 w 756"/>
              <a:gd name="T27" fmla="*/ 0 h 265"/>
              <a:gd name="T28" fmla="*/ 672 w 756"/>
              <a:gd name="T29" fmla="*/ 0 h 2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6"/>
              <a:gd name="T46" fmla="*/ 0 h 265"/>
              <a:gd name="T47" fmla="*/ 756 w 756"/>
              <a:gd name="T48" fmla="*/ 265 h 2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6" h="265">
                <a:moveTo>
                  <a:pt x="672" y="0"/>
                </a:moveTo>
                <a:lnTo>
                  <a:pt x="600" y="0"/>
                </a:lnTo>
                <a:lnTo>
                  <a:pt x="519" y="17"/>
                </a:lnTo>
                <a:lnTo>
                  <a:pt x="435" y="66"/>
                </a:lnTo>
                <a:lnTo>
                  <a:pt x="387" y="118"/>
                </a:lnTo>
                <a:lnTo>
                  <a:pt x="354" y="208"/>
                </a:lnTo>
                <a:lnTo>
                  <a:pt x="0" y="197"/>
                </a:lnTo>
                <a:lnTo>
                  <a:pt x="412" y="265"/>
                </a:lnTo>
                <a:lnTo>
                  <a:pt x="455" y="150"/>
                </a:lnTo>
                <a:lnTo>
                  <a:pt x="503" y="91"/>
                </a:lnTo>
                <a:lnTo>
                  <a:pt x="589" y="43"/>
                </a:lnTo>
                <a:lnTo>
                  <a:pt x="678" y="27"/>
                </a:lnTo>
                <a:lnTo>
                  <a:pt x="756" y="33"/>
                </a:lnTo>
                <a:lnTo>
                  <a:pt x="672" y="0"/>
                </a:lnTo>
                <a:close/>
              </a:path>
            </a:pathLst>
          </a:custGeom>
          <a:solidFill>
            <a:srgbClr val="000000"/>
          </a:solidFill>
          <a:ln w="9525">
            <a:noFill/>
            <a:round/>
            <a:headEnd/>
            <a:tailEnd/>
          </a:ln>
        </p:spPr>
        <p:txBody>
          <a:bodyPr/>
          <a:lstStyle/>
          <a:p>
            <a:endParaRPr lang="en-US" dirty="0"/>
          </a:p>
        </p:txBody>
      </p:sp>
      <p:sp>
        <p:nvSpPr>
          <p:cNvPr id="9297" name="Freeform 97"/>
          <p:cNvSpPr>
            <a:spLocks/>
          </p:cNvSpPr>
          <p:nvPr/>
        </p:nvSpPr>
        <p:spPr bwMode="auto">
          <a:xfrm>
            <a:off x="2238375" y="2214563"/>
            <a:ext cx="233363" cy="471488"/>
          </a:xfrm>
          <a:custGeom>
            <a:avLst/>
            <a:gdLst>
              <a:gd name="T0" fmla="*/ 107 w 499"/>
              <a:gd name="T1" fmla="*/ 0 h 784"/>
              <a:gd name="T2" fmla="*/ 0 w 499"/>
              <a:gd name="T3" fmla="*/ 727 h 784"/>
              <a:gd name="T4" fmla="*/ 323 w 499"/>
              <a:gd name="T5" fmla="*/ 784 h 784"/>
              <a:gd name="T6" fmla="*/ 499 w 499"/>
              <a:gd name="T7" fmla="*/ 84 h 784"/>
              <a:gd name="T8" fmla="*/ 107 w 499"/>
              <a:gd name="T9" fmla="*/ 0 h 784"/>
              <a:gd name="T10" fmla="*/ 107 w 499"/>
              <a:gd name="T11" fmla="*/ 0 h 784"/>
              <a:gd name="T12" fmla="*/ 0 60000 65536"/>
              <a:gd name="T13" fmla="*/ 0 60000 65536"/>
              <a:gd name="T14" fmla="*/ 0 60000 65536"/>
              <a:gd name="T15" fmla="*/ 0 60000 65536"/>
              <a:gd name="T16" fmla="*/ 0 60000 65536"/>
              <a:gd name="T17" fmla="*/ 0 60000 65536"/>
              <a:gd name="T18" fmla="*/ 0 w 499"/>
              <a:gd name="T19" fmla="*/ 0 h 784"/>
              <a:gd name="T20" fmla="*/ 499 w 499"/>
              <a:gd name="T21" fmla="*/ 784 h 784"/>
            </a:gdLst>
            <a:ahLst/>
            <a:cxnLst>
              <a:cxn ang="T12">
                <a:pos x="T0" y="T1"/>
              </a:cxn>
              <a:cxn ang="T13">
                <a:pos x="T2" y="T3"/>
              </a:cxn>
              <a:cxn ang="T14">
                <a:pos x="T4" y="T5"/>
              </a:cxn>
              <a:cxn ang="T15">
                <a:pos x="T6" y="T7"/>
              </a:cxn>
              <a:cxn ang="T16">
                <a:pos x="T8" y="T9"/>
              </a:cxn>
              <a:cxn ang="T17">
                <a:pos x="T10" y="T11"/>
              </a:cxn>
            </a:cxnLst>
            <a:rect l="T18" t="T19" r="T20" b="T21"/>
            <a:pathLst>
              <a:path w="499" h="784">
                <a:moveTo>
                  <a:pt x="107" y="0"/>
                </a:moveTo>
                <a:lnTo>
                  <a:pt x="0" y="727"/>
                </a:lnTo>
                <a:lnTo>
                  <a:pt x="323" y="784"/>
                </a:lnTo>
                <a:lnTo>
                  <a:pt x="499" y="84"/>
                </a:lnTo>
                <a:lnTo>
                  <a:pt x="107" y="0"/>
                </a:lnTo>
                <a:close/>
              </a:path>
            </a:pathLst>
          </a:custGeom>
          <a:solidFill>
            <a:srgbClr val="000000"/>
          </a:solidFill>
          <a:ln w="9525">
            <a:noFill/>
            <a:round/>
            <a:headEnd/>
            <a:tailEnd/>
          </a:ln>
        </p:spPr>
        <p:txBody>
          <a:bodyPr/>
          <a:lstStyle/>
          <a:p>
            <a:endParaRPr lang="en-US" dirty="0"/>
          </a:p>
        </p:txBody>
      </p:sp>
      <p:sp>
        <p:nvSpPr>
          <p:cNvPr id="9298" name="Freeform 98"/>
          <p:cNvSpPr>
            <a:spLocks/>
          </p:cNvSpPr>
          <p:nvPr/>
        </p:nvSpPr>
        <p:spPr bwMode="auto">
          <a:xfrm>
            <a:off x="1943100" y="2554288"/>
            <a:ext cx="203200" cy="319088"/>
          </a:xfrm>
          <a:custGeom>
            <a:avLst/>
            <a:gdLst>
              <a:gd name="T0" fmla="*/ 132 w 435"/>
              <a:gd name="T1" fmla="*/ 524 h 531"/>
              <a:gd name="T2" fmla="*/ 82 w 435"/>
              <a:gd name="T3" fmla="*/ 499 h 531"/>
              <a:gd name="T4" fmla="*/ 41 w 435"/>
              <a:gd name="T5" fmla="*/ 457 h 531"/>
              <a:gd name="T6" fmla="*/ 12 w 435"/>
              <a:gd name="T7" fmla="*/ 399 h 531"/>
              <a:gd name="T8" fmla="*/ 0 w 435"/>
              <a:gd name="T9" fmla="*/ 332 h 531"/>
              <a:gd name="T10" fmla="*/ 0 w 435"/>
              <a:gd name="T11" fmla="*/ 285 h 531"/>
              <a:gd name="T12" fmla="*/ 65 w 435"/>
              <a:gd name="T13" fmla="*/ 291 h 531"/>
              <a:gd name="T14" fmla="*/ 72 w 435"/>
              <a:gd name="T15" fmla="*/ 324 h 531"/>
              <a:gd name="T16" fmla="*/ 88 w 435"/>
              <a:gd name="T17" fmla="*/ 352 h 531"/>
              <a:gd name="T18" fmla="*/ 109 w 435"/>
              <a:gd name="T19" fmla="*/ 374 h 531"/>
              <a:gd name="T20" fmla="*/ 136 w 435"/>
              <a:gd name="T21" fmla="*/ 385 h 531"/>
              <a:gd name="T22" fmla="*/ 166 w 435"/>
              <a:gd name="T23" fmla="*/ 387 h 531"/>
              <a:gd name="T24" fmla="*/ 194 w 435"/>
              <a:gd name="T25" fmla="*/ 378 h 531"/>
              <a:gd name="T26" fmla="*/ 224 w 435"/>
              <a:gd name="T27" fmla="*/ 360 h 531"/>
              <a:gd name="T28" fmla="*/ 247 w 435"/>
              <a:gd name="T29" fmla="*/ 335 h 531"/>
              <a:gd name="T30" fmla="*/ 267 w 435"/>
              <a:gd name="T31" fmla="*/ 302 h 531"/>
              <a:gd name="T32" fmla="*/ 280 w 435"/>
              <a:gd name="T33" fmla="*/ 267 h 531"/>
              <a:gd name="T34" fmla="*/ 285 w 435"/>
              <a:gd name="T35" fmla="*/ 230 h 531"/>
              <a:gd name="T36" fmla="*/ 281 w 435"/>
              <a:gd name="T37" fmla="*/ 194 h 531"/>
              <a:gd name="T38" fmla="*/ 270 w 435"/>
              <a:gd name="T39" fmla="*/ 163 h 531"/>
              <a:gd name="T40" fmla="*/ 251 w 435"/>
              <a:gd name="T41" fmla="*/ 138 h 531"/>
              <a:gd name="T42" fmla="*/ 227 w 435"/>
              <a:gd name="T43" fmla="*/ 123 h 531"/>
              <a:gd name="T44" fmla="*/ 200 w 435"/>
              <a:gd name="T45" fmla="*/ 117 h 531"/>
              <a:gd name="T46" fmla="*/ 170 w 435"/>
              <a:gd name="T47" fmla="*/ 120 h 531"/>
              <a:gd name="T48" fmla="*/ 140 w 435"/>
              <a:gd name="T49" fmla="*/ 133 h 531"/>
              <a:gd name="T50" fmla="*/ 113 w 435"/>
              <a:gd name="T51" fmla="*/ 154 h 531"/>
              <a:gd name="T52" fmla="*/ 89 w 435"/>
              <a:gd name="T53" fmla="*/ 184 h 531"/>
              <a:gd name="T54" fmla="*/ 74 w 435"/>
              <a:gd name="T55" fmla="*/ 217 h 531"/>
              <a:gd name="T56" fmla="*/ 8 w 435"/>
              <a:gd name="T57" fmla="*/ 240 h 531"/>
              <a:gd name="T58" fmla="*/ 24 w 435"/>
              <a:gd name="T59" fmla="*/ 187 h 531"/>
              <a:gd name="T60" fmla="*/ 56 w 435"/>
              <a:gd name="T61" fmla="*/ 121 h 531"/>
              <a:gd name="T62" fmla="*/ 103 w 435"/>
              <a:gd name="T63" fmla="*/ 67 h 531"/>
              <a:gd name="T64" fmla="*/ 157 w 435"/>
              <a:gd name="T65" fmla="*/ 27 h 531"/>
              <a:gd name="T66" fmla="*/ 217 w 435"/>
              <a:gd name="T67" fmla="*/ 4 h 531"/>
              <a:gd name="T68" fmla="*/ 274 w 435"/>
              <a:gd name="T69" fmla="*/ 0 h 531"/>
              <a:gd name="T70" fmla="*/ 330 w 435"/>
              <a:gd name="T71" fmla="*/ 16 h 531"/>
              <a:gd name="T72" fmla="*/ 377 w 435"/>
              <a:gd name="T73" fmla="*/ 51 h 531"/>
              <a:gd name="T74" fmla="*/ 411 w 435"/>
              <a:gd name="T75" fmla="*/ 100 h 531"/>
              <a:gd name="T76" fmla="*/ 431 w 435"/>
              <a:gd name="T77" fmla="*/ 163 h 531"/>
              <a:gd name="T78" fmla="*/ 435 w 435"/>
              <a:gd name="T79" fmla="*/ 233 h 531"/>
              <a:gd name="T80" fmla="*/ 423 w 435"/>
              <a:gd name="T81" fmla="*/ 305 h 531"/>
              <a:gd name="T82" fmla="*/ 398 w 435"/>
              <a:gd name="T83" fmla="*/ 375 h 531"/>
              <a:gd name="T84" fmla="*/ 357 w 435"/>
              <a:gd name="T85" fmla="*/ 437 h 531"/>
              <a:gd name="T86" fmla="*/ 305 w 435"/>
              <a:gd name="T87" fmla="*/ 485 h 531"/>
              <a:gd name="T88" fmla="*/ 249 w 435"/>
              <a:gd name="T89" fmla="*/ 518 h 531"/>
              <a:gd name="T90" fmla="*/ 190 w 435"/>
              <a:gd name="T91" fmla="*/ 531 h 531"/>
              <a:gd name="T92" fmla="*/ 132 w 435"/>
              <a:gd name="T93" fmla="*/ 524 h 531"/>
              <a:gd name="T94" fmla="*/ 132 w 435"/>
              <a:gd name="T95" fmla="*/ 524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35"/>
              <a:gd name="T145" fmla="*/ 0 h 531"/>
              <a:gd name="T146" fmla="*/ 435 w 435"/>
              <a:gd name="T147" fmla="*/ 531 h 53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35" h="531">
                <a:moveTo>
                  <a:pt x="132" y="524"/>
                </a:moveTo>
                <a:lnTo>
                  <a:pt x="82" y="499"/>
                </a:lnTo>
                <a:lnTo>
                  <a:pt x="41" y="457"/>
                </a:lnTo>
                <a:lnTo>
                  <a:pt x="12" y="399"/>
                </a:lnTo>
                <a:lnTo>
                  <a:pt x="0" y="332"/>
                </a:lnTo>
                <a:lnTo>
                  <a:pt x="0" y="285"/>
                </a:lnTo>
                <a:lnTo>
                  <a:pt x="65" y="291"/>
                </a:lnTo>
                <a:lnTo>
                  <a:pt x="72" y="324"/>
                </a:lnTo>
                <a:lnTo>
                  <a:pt x="88" y="352"/>
                </a:lnTo>
                <a:lnTo>
                  <a:pt x="109" y="374"/>
                </a:lnTo>
                <a:lnTo>
                  <a:pt x="136" y="385"/>
                </a:lnTo>
                <a:lnTo>
                  <a:pt x="166" y="387"/>
                </a:lnTo>
                <a:lnTo>
                  <a:pt x="194" y="378"/>
                </a:lnTo>
                <a:lnTo>
                  <a:pt x="224" y="360"/>
                </a:lnTo>
                <a:lnTo>
                  <a:pt x="247" y="335"/>
                </a:lnTo>
                <a:lnTo>
                  <a:pt x="267" y="302"/>
                </a:lnTo>
                <a:lnTo>
                  <a:pt x="280" y="267"/>
                </a:lnTo>
                <a:lnTo>
                  <a:pt x="285" y="230"/>
                </a:lnTo>
                <a:lnTo>
                  <a:pt x="281" y="194"/>
                </a:lnTo>
                <a:lnTo>
                  <a:pt x="270" y="163"/>
                </a:lnTo>
                <a:lnTo>
                  <a:pt x="251" y="138"/>
                </a:lnTo>
                <a:lnTo>
                  <a:pt x="227" y="123"/>
                </a:lnTo>
                <a:lnTo>
                  <a:pt x="200" y="117"/>
                </a:lnTo>
                <a:lnTo>
                  <a:pt x="170" y="120"/>
                </a:lnTo>
                <a:lnTo>
                  <a:pt x="140" y="133"/>
                </a:lnTo>
                <a:lnTo>
                  <a:pt x="113" y="154"/>
                </a:lnTo>
                <a:lnTo>
                  <a:pt x="89" y="184"/>
                </a:lnTo>
                <a:lnTo>
                  <a:pt x="74" y="217"/>
                </a:lnTo>
                <a:lnTo>
                  <a:pt x="8" y="240"/>
                </a:lnTo>
                <a:lnTo>
                  <a:pt x="24" y="187"/>
                </a:lnTo>
                <a:lnTo>
                  <a:pt x="56" y="121"/>
                </a:lnTo>
                <a:lnTo>
                  <a:pt x="103" y="67"/>
                </a:lnTo>
                <a:lnTo>
                  <a:pt x="157" y="27"/>
                </a:lnTo>
                <a:lnTo>
                  <a:pt x="217" y="4"/>
                </a:lnTo>
                <a:lnTo>
                  <a:pt x="274" y="0"/>
                </a:lnTo>
                <a:lnTo>
                  <a:pt x="330" y="16"/>
                </a:lnTo>
                <a:lnTo>
                  <a:pt x="377" y="51"/>
                </a:lnTo>
                <a:lnTo>
                  <a:pt x="411" y="100"/>
                </a:lnTo>
                <a:lnTo>
                  <a:pt x="431" y="163"/>
                </a:lnTo>
                <a:lnTo>
                  <a:pt x="435" y="233"/>
                </a:lnTo>
                <a:lnTo>
                  <a:pt x="423" y="305"/>
                </a:lnTo>
                <a:lnTo>
                  <a:pt x="398" y="375"/>
                </a:lnTo>
                <a:lnTo>
                  <a:pt x="357" y="437"/>
                </a:lnTo>
                <a:lnTo>
                  <a:pt x="305" y="485"/>
                </a:lnTo>
                <a:lnTo>
                  <a:pt x="249" y="518"/>
                </a:lnTo>
                <a:lnTo>
                  <a:pt x="190" y="531"/>
                </a:lnTo>
                <a:lnTo>
                  <a:pt x="132" y="524"/>
                </a:lnTo>
                <a:close/>
              </a:path>
            </a:pathLst>
          </a:custGeom>
          <a:solidFill>
            <a:srgbClr val="000000"/>
          </a:solidFill>
          <a:ln w="9525">
            <a:noFill/>
            <a:round/>
            <a:headEnd/>
            <a:tailEnd/>
          </a:ln>
        </p:spPr>
        <p:txBody>
          <a:bodyPr/>
          <a:lstStyle/>
          <a:p>
            <a:endParaRPr lang="en-US" dirty="0"/>
          </a:p>
        </p:txBody>
      </p:sp>
      <p:sp>
        <p:nvSpPr>
          <p:cNvPr id="9299" name="Freeform 99"/>
          <p:cNvSpPr>
            <a:spLocks/>
          </p:cNvSpPr>
          <p:nvPr/>
        </p:nvSpPr>
        <p:spPr bwMode="auto">
          <a:xfrm>
            <a:off x="1943100" y="2676525"/>
            <a:ext cx="36513" cy="55563"/>
          </a:xfrm>
          <a:custGeom>
            <a:avLst/>
            <a:gdLst>
              <a:gd name="T0" fmla="*/ 11 w 78"/>
              <a:gd name="T1" fmla="*/ 29 h 91"/>
              <a:gd name="T2" fmla="*/ 4 w 78"/>
              <a:gd name="T3" fmla="*/ 60 h 91"/>
              <a:gd name="T4" fmla="*/ 0 w 78"/>
              <a:gd name="T5" fmla="*/ 84 h 91"/>
              <a:gd name="T6" fmla="*/ 65 w 78"/>
              <a:gd name="T7" fmla="*/ 91 h 91"/>
              <a:gd name="T8" fmla="*/ 65 w 78"/>
              <a:gd name="T9" fmla="*/ 61 h 91"/>
              <a:gd name="T10" fmla="*/ 69 w 78"/>
              <a:gd name="T11" fmla="*/ 34 h 91"/>
              <a:gd name="T12" fmla="*/ 78 w 78"/>
              <a:gd name="T13" fmla="*/ 0 h 91"/>
              <a:gd name="T14" fmla="*/ 11 w 78"/>
              <a:gd name="T15" fmla="*/ 29 h 91"/>
              <a:gd name="T16" fmla="*/ 11 w 78"/>
              <a:gd name="T17" fmla="*/ 29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91"/>
              <a:gd name="T29" fmla="*/ 78 w 78"/>
              <a:gd name="T30" fmla="*/ 91 h 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91">
                <a:moveTo>
                  <a:pt x="11" y="29"/>
                </a:moveTo>
                <a:lnTo>
                  <a:pt x="4" y="60"/>
                </a:lnTo>
                <a:lnTo>
                  <a:pt x="0" y="84"/>
                </a:lnTo>
                <a:lnTo>
                  <a:pt x="65" y="91"/>
                </a:lnTo>
                <a:lnTo>
                  <a:pt x="65" y="61"/>
                </a:lnTo>
                <a:lnTo>
                  <a:pt x="69" y="34"/>
                </a:lnTo>
                <a:lnTo>
                  <a:pt x="78" y="0"/>
                </a:lnTo>
                <a:lnTo>
                  <a:pt x="11" y="29"/>
                </a:lnTo>
                <a:close/>
              </a:path>
            </a:pathLst>
          </a:custGeom>
          <a:solidFill>
            <a:srgbClr val="000000"/>
          </a:solidFill>
          <a:ln w="9525">
            <a:noFill/>
            <a:round/>
            <a:headEnd/>
            <a:tailEnd/>
          </a:ln>
        </p:spPr>
        <p:txBody>
          <a:bodyPr/>
          <a:lstStyle/>
          <a:p>
            <a:endParaRPr lang="en-US" dirty="0"/>
          </a:p>
        </p:txBody>
      </p:sp>
      <p:sp>
        <p:nvSpPr>
          <p:cNvPr id="9300" name="Freeform 100"/>
          <p:cNvSpPr>
            <a:spLocks/>
          </p:cNvSpPr>
          <p:nvPr/>
        </p:nvSpPr>
        <p:spPr bwMode="auto">
          <a:xfrm>
            <a:off x="608013" y="1689100"/>
            <a:ext cx="1089025" cy="928688"/>
          </a:xfrm>
          <a:custGeom>
            <a:avLst/>
            <a:gdLst>
              <a:gd name="T0" fmla="*/ 0 w 1167"/>
              <a:gd name="T1" fmla="*/ 198 h 770"/>
              <a:gd name="T2" fmla="*/ 71 w 1167"/>
              <a:gd name="T3" fmla="*/ 682 h 770"/>
              <a:gd name="T4" fmla="*/ 1040 w 1167"/>
              <a:gd name="T5" fmla="*/ 770 h 770"/>
              <a:gd name="T6" fmla="*/ 1167 w 1167"/>
              <a:gd name="T7" fmla="*/ 0 h 770"/>
              <a:gd name="T8" fmla="*/ 0 w 1167"/>
              <a:gd name="T9" fmla="*/ 198 h 770"/>
              <a:gd name="T10" fmla="*/ 0 60000 65536"/>
              <a:gd name="T11" fmla="*/ 0 60000 65536"/>
              <a:gd name="T12" fmla="*/ 0 60000 65536"/>
              <a:gd name="T13" fmla="*/ 0 60000 65536"/>
              <a:gd name="T14" fmla="*/ 0 60000 65536"/>
              <a:gd name="T15" fmla="*/ 0 w 1167"/>
              <a:gd name="T16" fmla="*/ 0 h 770"/>
              <a:gd name="T17" fmla="*/ 1167 w 1167"/>
              <a:gd name="T18" fmla="*/ 770 h 770"/>
            </a:gdLst>
            <a:ahLst/>
            <a:cxnLst>
              <a:cxn ang="T10">
                <a:pos x="T0" y="T1"/>
              </a:cxn>
              <a:cxn ang="T11">
                <a:pos x="T2" y="T3"/>
              </a:cxn>
              <a:cxn ang="T12">
                <a:pos x="T4" y="T5"/>
              </a:cxn>
              <a:cxn ang="T13">
                <a:pos x="T6" y="T7"/>
              </a:cxn>
              <a:cxn ang="T14">
                <a:pos x="T8" y="T9"/>
              </a:cxn>
            </a:cxnLst>
            <a:rect l="T15" t="T16" r="T17" b="T18"/>
            <a:pathLst>
              <a:path w="1167" h="770">
                <a:moveTo>
                  <a:pt x="0" y="198"/>
                </a:moveTo>
                <a:lnTo>
                  <a:pt x="71" y="682"/>
                </a:lnTo>
                <a:lnTo>
                  <a:pt x="1040" y="770"/>
                </a:lnTo>
                <a:lnTo>
                  <a:pt x="1167" y="0"/>
                </a:lnTo>
                <a:lnTo>
                  <a:pt x="0" y="198"/>
                </a:lnTo>
                <a:close/>
              </a:path>
            </a:pathLst>
          </a:custGeom>
          <a:noFill/>
          <a:ln w="38100">
            <a:solidFill>
              <a:srgbClr val="02060A"/>
            </a:solidFill>
            <a:round/>
            <a:headEnd/>
            <a:tailEnd/>
          </a:ln>
        </p:spPr>
        <p:txBody>
          <a:bodyPr wrap="none" anchor="ctr"/>
          <a:lstStyle/>
          <a:p>
            <a:endParaRPr lang="en-US" dirty="0"/>
          </a:p>
        </p:txBody>
      </p:sp>
      <p:sp>
        <p:nvSpPr>
          <p:cNvPr id="9301" name="Rectangle 101"/>
          <p:cNvSpPr>
            <a:spLocks noChangeAspect="1" noChangeArrowheads="1"/>
          </p:cNvSpPr>
          <p:nvPr/>
        </p:nvSpPr>
        <p:spPr bwMode="auto">
          <a:xfrm>
            <a:off x="623888" y="1955800"/>
            <a:ext cx="1009650" cy="431800"/>
          </a:xfrm>
          <a:prstGeom prst="rect">
            <a:avLst/>
          </a:prstGeom>
          <a:noFill/>
          <a:ln w="9525">
            <a:noFill/>
            <a:miter lim="800000"/>
            <a:headEnd/>
            <a:tailEnd/>
          </a:ln>
        </p:spPr>
        <p:txBody>
          <a:bodyPr lIns="92075" tIns="46038" rIns="92075" bIns="46038">
            <a:spAutoFit/>
          </a:bodyPr>
          <a:lstStyle/>
          <a:p>
            <a:pPr algn="ctr"/>
            <a:r>
              <a:rPr lang="en-US" sz="1100" b="1" dirty="0">
                <a:solidFill>
                  <a:schemeClr val="bg1">
                    <a:lumMod val="75000"/>
                  </a:schemeClr>
                </a:solidFill>
                <a:latin typeface="Arial Narrow" pitchFamily="34" charset="0"/>
              </a:rPr>
              <a:t>Appointment Scheduling</a:t>
            </a:r>
          </a:p>
        </p:txBody>
      </p:sp>
      <p:sp>
        <p:nvSpPr>
          <p:cNvPr id="9302" name="Rectangle 102"/>
          <p:cNvSpPr>
            <a:spLocks noChangeArrowheads="1"/>
          </p:cNvSpPr>
          <p:nvPr/>
        </p:nvSpPr>
        <p:spPr bwMode="auto">
          <a:xfrm>
            <a:off x="5524500" y="1995488"/>
            <a:ext cx="1638300" cy="1123950"/>
          </a:xfrm>
          <a:prstGeom prst="rect">
            <a:avLst/>
          </a:prstGeom>
          <a:noFill/>
          <a:ln w="38100">
            <a:solidFill>
              <a:srgbClr val="000000"/>
            </a:solidFill>
            <a:miter lim="800000"/>
            <a:headEnd/>
            <a:tailEnd/>
          </a:ln>
        </p:spPr>
        <p:txBody>
          <a:bodyPr wrap="none" anchor="ctr"/>
          <a:lstStyle/>
          <a:p>
            <a:endParaRPr lang="en-US" dirty="0"/>
          </a:p>
        </p:txBody>
      </p:sp>
      <p:sp>
        <p:nvSpPr>
          <p:cNvPr id="9303" name="Line 103"/>
          <p:cNvSpPr>
            <a:spLocks noChangeShapeType="1"/>
          </p:cNvSpPr>
          <p:nvPr/>
        </p:nvSpPr>
        <p:spPr bwMode="auto">
          <a:xfrm>
            <a:off x="5530850" y="2557463"/>
            <a:ext cx="1625600" cy="0"/>
          </a:xfrm>
          <a:prstGeom prst="line">
            <a:avLst/>
          </a:prstGeom>
          <a:noFill/>
          <a:ln w="38100">
            <a:solidFill>
              <a:srgbClr val="000000"/>
            </a:solidFill>
            <a:round/>
            <a:headEnd/>
            <a:tailEnd/>
          </a:ln>
        </p:spPr>
        <p:txBody>
          <a:bodyPr wrap="none" anchor="ctr"/>
          <a:lstStyle/>
          <a:p>
            <a:endParaRPr lang="en-US" dirty="0"/>
          </a:p>
        </p:txBody>
      </p:sp>
      <p:sp>
        <p:nvSpPr>
          <p:cNvPr id="9304" name="Line 104"/>
          <p:cNvSpPr>
            <a:spLocks noChangeShapeType="1"/>
          </p:cNvSpPr>
          <p:nvPr/>
        </p:nvSpPr>
        <p:spPr bwMode="auto">
          <a:xfrm flipV="1">
            <a:off x="6343650" y="1992313"/>
            <a:ext cx="0" cy="1139825"/>
          </a:xfrm>
          <a:prstGeom prst="line">
            <a:avLst/>
          </a:prstGeom>
          <a:noFill/>
          <a:ln w="38100">
            <a:solidFill>
              <a:srgbClr val="000000"/>
            </a:solidFill>
            <a:round/>
            <a:headEnd/>
            <a:tailEnd/>
          </a:ln>
        </p:spPr>
        <p:txBody>
          <a:bodyPr wrap="none" anchor="ctr"/>
          <a:lstStyle/>
          <a:p>
            <a:endParaRPr lang="en-US" dirty="0"/>
          </a:p>
        </p:txBody>
      </p:sp>
      <p:sp>
        <p:nvSpPr>
          <p:cNvPr id="9305" name="Freeform 105"/>
          <p:cNvSpPr>
            <a:spLocks/>
          </p:cNvSpPr>
          <p:nvPr/>
        </p:nvSpPr>
        <p:spPr bwMode="auto">
          <a:xfrm>
            <a:off x="3998913" y="2395538"/>
            <a:ext cx="314325" cy="98425"/>
          </a:xfrm>
          <a:custGeom>
            <a:avLst/>
            <a:gdLst>
              <a:gd name="T0" fmla="*/ 369 w 1321"/>
              <a:gd name="T1" fmla="*/ 363 h 418"/>
              <a:gd name="T2" fmla="*/ 1321 w 1321"/>
              <a:gd name="T3" fmla="*/ 418 h 418"/>
              <a:gd name="T4" fmla="*/ 165 w 1321"/>
              <a:gd name="T5" fmla="*/ 270 h 418"/>
              <a:gd name="T6" fmla="*/ 281 w 1321"/>
              <a:gd name="T7" fmla="*/ 44 h 418"/>
              <a:gd name="T8" fmla="*/ 110 w 1321"/>
              <a:gd name="T9" fmla="*/ 0 h 418"/>
              <a:gd name="T10" fmla="*/ 0 w 1321"/>
              <a:gd name="T11" fmla="*/ 242 h 418"/>
              <a:gd name="T12" fmla="*/ 121 w 1321"/>
              <a:gd name="T13" fmla="*/ 325 h 418"/>
              <a:gd name="T14" fmla="*/ 369 w 1321"/>
              <a:gd name="T15" fmla="*/ 363 h 418"/>
              <a:gd name="T16" fmla="*/ 0 60000 65536"/>
              <a:gd name="T17" fmla="*/ 0 60000 65536"/>
              <a:gd name="T18" fmla="*/ 0 60000 65536"/>
              <a:gd name="T19" fmla="*/ 0 60000 65536"/>
              <a:gd name="T20" fmla="*/ 0 60000 65536"/>
              <a:gd name="T21" fmla="*/ 0 60000 65536"/>
              <a:gd name="T22" fmla="*/ 0 60000 65536"/>
              <a:gd name="T23" fmla="*/ 0 60000 65536"/>
              <a:gd name="T24" fmla="*/ 0 w 1321"/>
              <a:gd name="T25" fmla="*/ 0 h 418"/>
              <a:gd name="T26" fmla="*/ 1321 w 1321"/>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1" h="418">
                <a:moveTo>
                  <a:pt x="369" y="363"/>
                </a:moveTo>
                <a:lnTo>
                  <a:pt x="1321" y="418"/>
                </a:lnTo>
                <a:lnTo>
                  <a:pt x="165" y="270"/>
                </a:lnTo>
                <a:lnTo>
                  <a:pt x="281" y="44"/>
                </a:lnTo>
                <a:lnTo>
                  <a:pt x="110" y="0"/>
                </a:lnTo>
                <a:lnTo>
                  <a:pt x="0" y="242"/>
                </a:lnTo>
                <a:lnTo>
                  <a:pt x="121" y="325"/>
                </a:lnTo>
                <a:lnTo>
                  <a:pt x="369" y="363"/>
                </a:lnTo>
                <a:close/>
              </a:path>
            </a:pathLst>
          </a:custGeom>
          <a:solidFill>
            <a:srgbClr val="FFFF99"/>
          </a:solidFill>
          <a:ln w="9525">
            <a:noFill/>
            <a:round/>
            <a:headEnd/>
            <a:tailEnd/>
          </a:ln>
        </p:spPr>
        <p:txBody>
          <a:bodyPr wrap="none" anchor="ctr"/>
          <a:lstStyle/>
          <a:p>
            <a:endParaRPr lang="en-US" dirty="0"/>
          </a:p>
        </p:txBody>
      </p:sp>
      <p:sp>
        <p:nvSpPr>
          <p:cNvPr id="9306" name="Freeform 106"/>
          <p:cNvSpPr>
            <a:spLocks/>
          </p:cNvSpPr>
          <p:nvPr/>
        </p:nvSpPr>
        <p:spPr bwMode="auto">
          <a:xfrm>
            <a:off x="4541838" y="2254250"/>
            <a:ext cx="188913" cy="165100"/>
          </a:xfrm>
          <a:custGeom>
            <a:avLst/>
            <a:gdLst>
              <a:gd name="T0" fmla="*/ 0 w 795"/>
              <a:gd name="T1" fmla="*/ 696 h 696"/>
              <a:gd name="T2" fmla="*/ 795 w 795"/>
              <a:gd name="T3" fmla="*/ 231 h 696"/>
              <a:gd name="T4" fmla="*/ 621 w 795"/>
              <a:gd name="T5" fmla="*/ 0 h 696"/>
              <a:gd name="T6" fmla="*/ 420 w 795"/>
              <a:gd name="T7" fmla="*/ 12 h 696"/>
              <a:gd name="T8" fmla="*/ 321 w 795"/>
              <a:gd name="T9" fmla="*/ 162 h 696"/>
              <a:gd name="T10" fmla="*/ 594 w 795"/>
              <a:gd name="T11" fmla="*/ 246 h 696"/>
              <a:gd name="T12" fmla="*/ 6 w 795"/>
              <a:gd name="T13" fmla="*/ 540 h 696"/>
              <a:gd name="T14" fmla="*/ 0 w 795"/>
              <a:gd name="T15" fmla="*/ 696 h 696"/>
              <a:gd name="T16" fmla="*/ 0 60000 65536"/>
              <a:gd name="T17" fmla="*/ 0 60000 65536"/>
              <a:gd name="T18" fmla="*/ 0 60000 65536"/>
              <a:gd name="T19" fmla="*/ 0 60000 65536"/>
              <a:gd name="T20" fmla="*/ 0 60000 65536"/>
              <a:gd name="T21" fmla="*/ 0 60000 65536"/>
              <a:gd name="T22" fmla="*/ 0 60000 65536"/>
              <a:gd name="T23" fmla="*/ 0 60000 65536"/>
              <a:gd name="T24" fmla="*/ 0 w 795"/>
              <a:gd name="T25" fmla="*/ 0 h 696"/>
              <a:gd name="T26" fmla="*/ 795 w 795"/>
              <a:gd name="T27" fmla="*/ 696 h 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5" h="696">
                <a:moveTo>
                  <a:pt x="0" y="696"/>
                </a:moveTo>
                <a:lnTo>
                  <a:pt x="795" y="231"/>
                </a:lnTo>
                <a:lnTo>
                  <a:pt x="621" y="0"/>
                </a:lnTo>
                <a:lnTo>
                  <a:pt x="420" y="12"/>
                </a:lnTo>
                <a:lnTo>
                  <a:pt x="321" y="162"/>
                </a:lnTo>
                <a:lnTo>
                  <a:pt x="594" y="246"/>
                </a:lnTo>
                <a:lnTo>
                  <a:pt x="6" y="540"/>
                </a:lnTo>
                <a:lnTo>
                  <a:pt x="0" y="696"/>
                </a:lnTo>
                <a:close/>
              </a:path>
            </a:pathLst>
          </a:custGeom>
          <a:solidFill>
            <a:srgbClr val="FFFF99"/>
          </a:solidFill>
          <a:ln w="9525">
            <a:noFill/>
            <a:round/>
            <a:headEnd/>
            <a:tailEnd/>
          </a:ln>
        </p:spPr>
        <p:txBody>
          <a:bodyPr wrap="none" anchor="ctr"/>
          <a:lstStyle/>
          <a:p>
            <a:endParaRPr lang="en-US" dirty="0"/>
          </a:p>
        </p:txBody>
      </p:sp>
      <p:sp>
        <p:nvSpPr>
          <p:cNvPr id="9307" name="Freeform 107"/>
          <p:cNvSpPr>
            <a:spLocks/>
          </p:cNvSpPr>
          <p:nvPr/>
        </p:nvSpPr>
        <p:spPr bwMode="auto">
          <a:xfrm>
            <a:off x="4041775" y="2241550"/>
            <a:ext cx="650875" cy="238125"/>
          </a:xfrm>
          <a:custGeom>
            <a:avLst/>
            <a:gdLst>
              <a:gd name="T0" fmla="*/ 231 w 2745"/>
              <a:gd name="T1" fmla="*/ 537 h 1008"/>
              <a:gd name="T2" fmla="*/ 0 w 2745"/>
              <a:gd name="T3" fmla="*/ 780 h 1008"/>
              <a:gd name="T4" fmla="*/ 1311 w 2745"/>
              <a:gd name="T5" fmla="*/ 1008 h 1008"/>
              <a:gd name="T6" fmla="*/ 2745 w 2745"/>
              <a:gd name="T7" fmla="*/ 111 h 1008"/>
              <a:gd name="T8" fmla="*/ 1857 w 2745"/>
              <a:gd name="T9" fmla="*/ 0 h 1008"/>
              <a:gd name="T10" fmla="*/ 231 w 2745"/>
              <a:gd name="T11" fmla="*/ 537 h 1008"/>
              <a:gd name="T12" fmla="*/ 0 60000 65536"/>
              <a:gd name="T13" fmla="*/ 0 60000 65536"/>
              <a:gd name="T14" fmla="*/ 0 60000 65536"/>
              <a:gd name="T15" fmla="*/ 0 60000 65536"/>
              <a:gd name="T16" fmla="*/ 0 60000 65536"/>
              <a:gd name="T17" fmla="*/ 0 60000 65536"/>
              <a:gd name="T18" fmla="*/ 0 w 2745"/>
              <a:gd name="T19" fmla="*/ 0 h 1008"/>
              <a:gd name="T20" fmla="*/ 2745 w 2745"/>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2745" h="1008">
                <a:moveTo>
                  <a:pt x="231" y="537"/>
                </a:moveTo>
                <a:lnTo>
                  <a:pt x="0" y="780"/>
                </a:lnTo>
                <a:lnTo>
                  <a:pt x="1311" y="1008"/>
                </a:lnTo>
                <a:lnTo>
                  <a:pt x="2745" y="111"/>
                </a:lnTo>
                <a:lnTo>
                  <a:pt x="1857" y="0"/>
                </a:lnTo>
                <a:lnTo>
                  <a:pt x="231" y="537"/>
                </a:lnTo>
                <a:close/>
              </a:path>
            </a:pathLst>
          </a:custGeom>
          <a:solidFill>
            <a:srgbClr val="FFFF99"/>
          </a:solidFill>
          <a:ln w="9525">
            <a:noFill/>
            <a:round/>
            <a:headEnd/>
            <a:tailEnd/>
          </a:ln>
        </p:spPr>
        <p:txBody>
          <a:bodyPr wrap="none" anchor="ctr"/>
          <a:lstStyle/>
          <a:p>
            <a:endParaRPr lang="en-US" dirty="0"/>
          </a:p>
        </p:txBody>
      </p:sp>
      <p:sp>
        <p:nvSpPr>
          <p:cNvPr id="9308" name="Freeform 108"/>
          <p:cNvSpPr>
            <a:spLocks/>
          </p:cNvSpPr>
          <p:nvPr/>
        </p:nvSpPr>
        <p:spPr bwMode="auto">
          <a:xfrm rot="573372">
            <a:off x="4314825" y="2249488"/>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bg2"/>
          </a:solidFill>
          <a:ln w="9525">
            <a:solidFill>
              <a:srgbClr val="02060A"/>
            </a:solidFill>
            <a:round/>
            <a:headEnd/>
            <a:tailEnd/>
          </a:ln>
        </p:spPr>
        <p:txBody>
          <a:bodyPr wrap="none" anchor="ctr"/>
          <a:lstStyle/>
          <a:p>
            <a:endParaRPr lang="en-US" dirty="0"/>
          </a:p>
        </p:txBody>
      </p:sp>
      <p:sp>
        <p:nvSpPr>
          <p:cNvPr id="9309" name="Freeform 109"/>
          <p:cNvSpPr>
            <a:spLocks/>
          </p:cNvSpPr>
          <p:nvPr/>
        </p:nvSpPr>
        <p:spPr bwMode="auto">
          <a:xfrm>
            <a:off x="4267200" y="2293938"/>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tx1"/>
          </a:solidFill>
          <a:ln w="9525">
            <a:solidFill>
              <a:srgbClr val="02060A"/>
            </a:solidFill>
            <a:round/>
            <a:headEnd/>
            <a:tailEnd/>
          </a:ln>
        </p:spPr>
        <p:txBody>
          <a:bodyPr wrap="none" anchor="ctr"/>
          <a:lstStyle/>
          <a:p>
            <a:endParaRPr lang="en-US" dirty="0"/>
          </a:p>
        </p:txBody>
      </p:sp>
      <p:sp>
        <p:nvSpPr>
          <p:cNvPr id="9310" name="Freeform 110"/>
          <p:cNvSpPr>
            <a:spLocks/>
          </p:cNvSpPr>
          <p:nvPr/>
        </p:nvSpPr>
        <p:spPr bwMode="auto">
          <a:xfrm>
            <a:off x="4160838" y="2344738"/>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tx1"/>
          </a:solidFill>
          <a:ln w="9525">
            <a:solidFill>
              <a:schemeClr val="tx1"/>
            </a:solidFill>
            <a:round/>
            <a:headEnd/>
            <a:tailEnd/>
          </a:ln>
        </p:spPr>
        <p:txBody>
          <a:bodyPr wrap="none" anchor="ctr"/>
          <a:lstStyle/>
          <a:p>
            <a:endParaRPr lang="en-US" dirty="0"/>
          </a:p>
        </p:txBody>
      </p:sp>
      <p:sp>
        <p:nvSpPr>
          <p:cNvPr id="9311" name="Freeform 111"/>
          <p:cNvSpPr>
            <a:spLocks/>
          </p:cNvSpPr>
          <p:nvPr/>
        </p:nvSpPr>
        <p:spPr bwMode="auto">
          <a:xfrm>
            <a:off x="4168775" y="2041525"/>
            <a:ext cx="257175" cy="361950"/>
          </a:xfrm>
          <a:custGeom>
            <a:avLst/>
            <a:gdLst>
              <a:gd name="T0" fmla="*/ 487 w 2172"/>
              <a:gd name="T1" fmla="*/ 258 h 3061"/>
              <a:gd name="T2" fmla="*/ 1362 w 2172"/>
              <a:gd name="T3" fmla="*/ 0 h 3061"/>
              <a:gd name="T4" fmla="*/ 2172 w 2172"/>
              <a:gd name="T5" fmla="*/ 371 h 3061"/>
              <a:gd name="T6" fmla="*/ 2131 w 2172"/>
              <a:gd name="T7" fmla="*/ 1653 h 3061"/>
              <a:gd name="T8" fmla="*/ 1244 w 2172"/>
              <a:gd name="T9" fmla="*/ 2119 h 3061"/>
              <a:gd name="T10" fmla="*/ 1244 w 2172"/>
              <a:gd name="T11" fmla="*/ 2953 h 3061"/>
              <a:gd name="T12" fmla="*/ 1039 w 2172"/>
              <a:gd name="T13" fmla="*/ 3061 h 3061"/>
              <a:gd name="T14" fmla="*/ 91 w 2172"/>
              <a:gd name="T15" fmla="*/ 2649 h 3061"/>
              <a:gd name="T16" fmla="*/ 0 w 2172"/>
              <a:gd name="T17" fmla="*/ 1545 h 3061"/>
              <a:gd name="T18" fmla="*/ 502 w 2172"/>
              <a:gd name="T19" fmla="*/ 1411 h 3061"/>
              <a:gd name="T20" fmla="*/ 487 w 2172"/>
              <a:gd name="T21" fmla="*/ 258 h 3061"/>
              <a:gd name="T22" fmla="*/ 487 w 2172"/>
              <a:gd name="T23" fmla="*/ 258 h 30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72"/>
              <a:gd name="T37" fmla="*/ 0 h 3061"/>
              <a:gd name="T38" fmla="*/ 2172 w 2172"/>
              <a:gd name="T39" fmla="*/ 3061 h 30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72" h="3061">
                <a:moveTo>
                  <a:pt x="487" y="258"/>
                </a:moveTo>
                <a:lnTo>
                  <a:pt x="1362" y="0"/>
                </a:lnTo>
                <a:lnTo>
                  <a:pt x="2172" y="371"/>
                </a:lnTo>
                <a:lnTo>
                  <a:pt x="2131" y="1653"/>
                </a:lnTo>
                <a:lnTo>
                  <a:pt x="1244" y="2119"/>
                </a:lnTo>
                <a:lnTo>
                  <a:pt x="1244" y="2953"/>
                </a:lnTo>
                <a:lnTo>
                  <a:pt x="1039" y="3061"/>
                </a:lnTo>
                <a:lnTo>
                  <a:pt x="91" y="2649"/>
                </a:lnTo>
                <a:lnTo>
                  <a:pt x="0" y="1545"/>
                </a:lnTo>
                <a:lnTo>
                  <a:pt x="502" y="1411"/>
                </a:lnTo>
                <a:lnTo>
                  <a:pt x="487" y="258"/>
                </a:lnTo>
                <a:close/>
              </a:path>
            </a:pathLst>
          </a:custGeom>
          <a:solidFill>
            <a:srgbClr val="FFF2CC"/>
          </a:solidFill>
          <a:ln w="9525">
            <a:noFill/>
            <a:round/>
            <a:headEnd/>
            <a:tailEnd/>
          </a:ln>
        </p:spPr>
        <p:txBody>
          <a:bodyPr/>
          <a:lstStyle/>
          <a:p>
            <a:endParaRPr lang="en-US" dirty="0"/>
          </a:p>
        </p:txBody>
      </p:sp>
      <p:sp>
        <p:nvSpPr>
          <p:cNvPr id="9312" name="Freeform 112"/>
          <p:cNvSpPr>
            <a:spLocks/>
          </p:cNvSpPr>
          <p:nvPr/>
        </p:nvSpPr>
        <p:spPr bwMode="auto">
          <a:xfrm>
            <a:off x="4173538" y="2228850"/>
            <a:ext cx="141288" cy="177800"/>
          </a:xfrm>
          <a:custGeom>
            <a:avLst/>
            <a:gdLst>
              <a:gd name="T0" fmla="*/ 6 w 1191"/>
              <a:gd name="T1" fmla="*/ 0 h 1510"/>
              <a:gd name="T2" fmla="*/ 1191 w 1191"/>
              <a:gd name="T3" fmla="*/ 487 h 1510"/>
              <a:gd name="T4" fmla="*/ 1057 w 1191"/>
              <a:gd name="T5" fmla="*/ 1510 h 1510"/>
              <a:gd name="T6" fmla="*/ 0 w 1191"/>
              <a:gd name="T7" fmla="*/ 1080 h 1510"/>
              <a:gd name="T8" fmla="*/ 6 w 1191"/>
              <a:gd name="T9" fmla="*/ 0 h 1510"/>
              <a:gd name="T10" fmla="*/ 6 w 1191"/>
              <a:gd name="T11" fmla="*/ 0 h 1510"/>
              <a:gd name="T12" fmla="*/ 0 60000 65536"/>
              <a:gd name="T13" fmla="*/ 0 60000 65536"/>
              <a:gd name="T14" fmla="*/ 0 60000 65536"/>
              <a:gd name="T15" fmla="*/ 0 60000 65536"/>
              <a:gd name="T16" fmla="*/ 0 60000 65536"/>
              <a:gd name="T17" fmla="*/ 0 60000 65536"/>
              <a:gd name="T18" fmla="*/ 0 w 1191"/>
              <a:gd name="T19" fmla="*/ 0 h 1510"/>
              <a:gd name="T20" fmla="*/ 1191 w 1191"/>
              <a:gd name="T21" fmla="*/ 1510 h 1510"/>
            </a:gdLst>
            <a:ahLst/>
            <a:cxnLst>
              <a:cxn ang="T12">
                <a:pos x="T0" y="T1"/>
              </a:cxn>
              <a:cxn ang="T13">
                <a:pos x="T2" y="T3"/>
              </a:cxn>
              <a:cxn ang="T14">
                <a:pos x="T4" y="T5"/>
              </a:cxn>
              <a:cxn ang="T15">
                <a:pos x="T6" y="T7"/>
              </a:cxn>
              <a:cxn ang="T16">
                <a:pos x="T8" y="T9"/>
              </a:cxn>
              <a:cxn ang="T17">
                <a:pos x="T10" y="T11"/>
              </a:cxn>
            </a:cxnLst>
            <a:rect l="T18" t="T19" r="T20" b="T21"/>
            <a:pathLst>
              <a:path w="1191" h="1510">
                <a:moveTo>
                  <a:pt x="6" y="0"/>
                </a:moveTo>
                <a:lnTo>
                  <a:pt x="1191" y="487"/>
                </a:lnTo>
                <a:lnTo>
                  <a:pt x="1057" y="1510"/>
                </a:lnTo>
                <a:lnTo>
                  <a:pt x="0" y="1080"/>
                </a:lnTo>
                <a:lnTo>
                  <a:pt x="6" y="0"/>
                </a:lnTo>
                <a:close/>
              </a:path>
            </a:pathLst>
          </a:custGeom>
          <a:solidFill>
            <a:srgbClr val="FFCC7F"/>
          </a:solidFill>
          <a:ln w="9525">
            <a:noFill/>
            <a:round/>
            <a:headEnd/>
            <a:tailEnd/>
          </a:ln>
        </p:spPr>
        <p:txBody>
          <a:bodyPr/>
          <a:lstStyle/>
          <a:p>
            <a:endParaRPr lang="en-US" dirty="0"/>
          </a:p>
        </p:txBody>
      </p:sp>
      <p:sp>
        <p:nvSpPr>
          <p:cNvPr id="9313" name="Freeform 113"/>
          <p:cNvSpPr>
            <a:spLocks/>
          </p:cNvSpPr>
          <p:nvPr/>
        </p:nvSpPr>
        <p:spPr bwMode="auto">
          <a:xfrm>
            <a:off x="4222750" y="2078038"/>
            <a:ext cx="114300" cy="149225"/>
          </a:xfrm>
          <a:custGeom>
            <a:avLst/>
            <a:gdLst>
              <a:gd name="T0" fmla="*/ 60 w 966"/>
              <a:gd name="T1" fmla="*/ 0 h 1267"/>
              <a:gd name="T2" fmla="*/ 966 w 966"/>
              <a:gd name="T3" fmla="*/ 469 h 1267"/>
              <a:gd name="T4" fmla="*/ 939 w 966"/>
              <a:gd name="T5" fmla="*/ 1267 h 1267"/>
              <a:gd name="T6" fmla="*/ 0 w 966"/>
              <a:gd name="T7" fmla="*/ 1089 h 1267"/>
              <a:gd name="T8" fmla="*/ 60 w 966"/>
              <a:gd name="T9" fmla="*/ 0 h 1267"/>
              <a:gd name="T10" fmla="*/ 60 w 966"/>
              <a:gd name="T11" fmla="*/ 0 h 1267"/>
              <a:gd name="T12" fmla="*/ 0 60000 65536"/>
              <a:gd name="T13" fmla="*/ 0 60000 65536"/>
              <a:gd name="T14" fmla="*/ 0 60000 65536"/>
              <a:gd name="T15" fmla="*/ 0 60000 65536"/>
              <a:gd name="T16" fmla="*/ 0 60000 65536"/>
              <a:gd name="T17" fmla="*/ 0 60000 65536"/>
              <a:gd name="T18" fmla="*/ 0 w 966"/>
              <a:gd name="T19" fmla="*/ 0 h 1267"/>
              <a:gd name="T20" fmla="*/ 966 w 966"/>
              <a:gd name="T21" fmla="*/ 1267 h 1267"/>
            </a:gdLst>
            <a:ahLst/>
            <a:cxnLst>
              <a:cxn ang="T12">
                <a:pos x="T0" y="T1"/>
              </a:cxn>
              <a:cxn ang="T13">
                <a:pos x="T2" y="T3"/>
              </a:cxn>
              <a:cxn ang="T14">
                <a:pos x="T4" y="T5"/>
              </a:cxn>
              <a:cxn ang="T15">
                <a:pos x="T6" y="T7"/>
              </a:cxn>
              <a:cxn ang="T16">
                <a:pos x="T8" y="T9"/>
              </a:cxn>
              <a:cxn ang="T17">
                <a:pos x="T10" y="T11"/>
              </a:cxn>
            </a:cxnLst>
            <a:rect l="T18" t="T19" r="T20" b="T21"/>
            <a:pathLst>
              <a:path w="966" h="1267">
                <a:moveTo>
                  <a:pt x="60" y="0"/>
                </a:moveTo>
                <a:lnTo>
                  <a:pt x="966" y="469"/>
                </a:lnTo>
                <a:lnTo>
                  <a:pt x="939" y="1267"/>
                </a:lnTo>
                <a:lnTo>
                  <a:pt x="0" y="1089"/>
                </a:lnTo>
                <a:lnTo>
                  <a:pt x="60" y="0"/>
                </a:lnTo>
                <a:close/>
              </a:path>
            </a:pathLst>
          </a:custGeom>
          <a:solidFill>
            <a:srgbClr val="FFCC7F"/>
          </a:solidFill>
          <a:ln w="9525">
            <a:noFill/>
            <a:round/>
            <a:headEnd/>
            <a:tailEnd/>
          </a:ln>
        </p:spPr>
        <p:txBody>
          <a:bodyPr/>
          <a:lstStyle/>
          <a:p>
            <a:endParaRPr lang="en-US" dirty="0"/>
          </a:p>
        </p:txBody>
      </p:sp>
      <p:sp>
        <p:nvSpPr>
          <p:cNvPr id="9314" name="Freeform 114"/>
          <p:cNvSpPr>
            <a:spLocks/>
          </p:cNvSpPr>
          <p:nvPr/>
        </p:nvSpPr>
        <p:spPr bwMode="auto">
          <a:xfrm>
            <a:off x="4168775" y="2071688"/>
            <a:ext cx="303213" cy="342900"/>
          </a:xfrm>
          <a:custGeom>
            <a:avLst/>
            <a:gdLst>
              <a:gd name="T0" fmla="*/ 478 w 2554"/>
              <a:gd name="T1" fmla="*/ 0 h 2896"/>
              <a:gd name="T2" fmla="*/ 461 w 2554"/>
              <a:gd name="T3" fmla="*/ 77 h 2896"/>
              <a:gd name="T4" fmla="*/ 1306 w 2554"/>
              <a:gd name="T5" fmla="*/ 490 h 2896"/>
              <a:gd name="T6" fmla="*/ 1306 w 2554"/>
              <a:gd name="T7" fmla="*/ 1273 h 2896"/>
              <a:gd name="T8" fmla="*/ 473 w 2554"/>
              <a:gd name="T9" fmla="*/ 1089 h 2896"/>
              <a:gd name="T10" fmla="*/ 467 w 2554"/>
              <a:gd name="T11" fmla="*/ 1196 h 2896"/>
              <a:gd name="T12" fmla="*/ 1300 w 2554"/>
              <a:gd name="T13" fmla="*/ 1384 h 2896"/>
              <a:gd name="T14" fmla="*/ 1886 w 2554"/>
              <a:gd name="T15" fmla="*/ 1455 h 2896"/>
              <a:gd name="T16" fmla="*/ 1087 w 2554"/>
              <a:gd name="T17" fmla="*/ 1686 h 2896"/>
              <a:gd name="T18" fmla="*/ 82 w 2554"/>
              <a:gd name="T19" fmla="*/ 1260 h 2896"/>
              <a:gd name="T20" fmla="*/ 0 w 2554"/>
              <a:gd name="T21" fmla="*/ 1325 h 2896"/>
              <a:gd name="T22" fmla="*/ 1052 w 2554"/>
              <a:gd name="T23" fmla="*/ 1776 h 2896"/>
              <a:gd name="T24" fmla="*/ 1055 w 2554"/>
              <a:gd name="T25" fmla="*/ 2896 h 2896"/>
              <a:gd name="T26" fmla="*/ 1541 w 2554"/>
              <a:gd name="T27" fmla="*/ 2776 h 2896"/>
              <a:gd name="T28" fmla="*/ 1693 w 2554"/>
              <a:gd name="T29" fmla="*/ 2852 h 2896"/>
              <a:gd name="T30" fmla="*/ 1481 w 2554"/>
              <a:gd name="T31" fmla="*/ 1971 h 2896"/>
              <a:gd name="T32" fmla="*/ 1490 w 2554"/>
              <a:gd name="T33" fmla="*/ 1888 h 2896"/>
              <a:gd name="T34" fmla="*/ 1578 w 2554"/>
              <a:gd name="T35" fmla="*/ 1864 h 2896"/>
              <a:gd name="T36" fmla="*/ 1601 w 2554"/>
              <a:gd name="T37" fmla="*/ 1784 h 2896"/>
              <a:gd name="T38" fmla="*/ 1705 w 2554"/>
              <a:gd name="T39" fmla="*/ 1749 h 2896"/>
              <a:gd name="T40" fmla="*/ 1740 w 2554"/>
              <a:gd name="T41" fmla="*/ 1669 h 2896"/>
              <a:gd name="T42" fmla="*/ 1826 w 2554"/>
              <a:gd name="T43" fmla="*/ 1655 h 2896"/>
              <a:gd name="T44" fmla="*/ 1900 w 2554"/>
              <a:gd name="T45" fmla="*/ 1699 h 2896"/>
              <a:gd name="T46" fmla="*/ 1997 w 2554"/>
              <a:gd name="T47" fmla="*/ 1683 h 2896"/>
              <a:gd name="T48" fmla="*/ 2086 w 2554"/>
              <a:gd name="T49" fmla="*/ 1734 h 2896"/>
              <a:gd name="T50" fmla="*/ 2195 w 2554"/>
              <a:gd name="T51" fmla="*/ 1716 h 2896"/>
              <a:gd name="T52" fmla="*/ 2280 w 2554"/>
              <a:gd name="T53" fmla="*/ 1774 h 2896"/>
              <a:gd name="T54" fmla="*/ 2458 w 2554"/>
              <a:gd name="T55" fmla="*/ 2367 h 2896"/>
              <a:gd name="T56" fmla="*/ 2554 w 2554"/>
              <a:gd name="T57" fmla="*/ 1227 h 2896"/>
              <a:gd name="T58" fmla="*/ 2175 w 2554"/>
              <a:gd name="T59" fmla="*/ 1083 h 2896"/>
              <a:gd name="T60" fmla="*/ 2163 w 2554"/>
              <a:gd name="T61" fmla="*/ 113 h 2896"/>
              <a:gd name="T62" fmla="*/ 1312 w 2554"/>
              <a:gd name="T63" fmla="*/ 396 h 2896"/>
              <a:gd name="T64" fmla="*/ 478 w 2554"/>
              <a:gd name="T65" fmla="*/ 0 h 2896"/>
              <a:gd name="T66" fmla="*/ 478 w 2554"/>
              <a:gd name="T67" fmla="*/ 0 h 289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54"/>
              <a:gd name="T103" fmla="*/ 0 h 2896"/>
              <a:gd name="T104" fmla="*/ 2554 w 2554"/>
              <a:gd name="T105" fmla="*/ 2896 h 289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54" h="2896">
                <a:moveTo>
                  <a:pt x="478" y="0"/>
                </a:moveTo>
                <a:lnTo>
                  <a:pt x="461" y="77"/>
                </a:lnTo>
                <a:lnTo>
                  <a:pt x="1306" y="490"/>
                </a:lnTo>
                <a:lnTo>
                  <a:pt x="1306" y="1273"/>
                </a:lnTo>
                <a:lnTo>
                  <a:pt x="473" y="1089"/>
                </a:lnTo>
                <a:lnTo>
                  <a:pt x="467" y="1196"/>
                </a:lnTo>
                <a:lnTo>
                  <a:pt x="1300" y="1384"/>
                </a:lnTo>
                <a:lnTo>
                  <a:pt x="1886" y="1455"/>
                </a:lnTo>
                <a:lnTo>
                  <a:pt x="1087" y="1686"/>
                </a:lnTo>
                <a:lnTo>
                  <a:pt x="82" y="1260"/>
                </a:lnTo>
                <a:lnTo>
                  <a:pt x="0" y="1325"/>
                </a:lnTo>
                <a:lnTo>
                  <a:pt x="1052" y="1776"/>
                </a:lnTo>
                <a:lnTo>
                  <a:pt x="1055" y="2896"/>
                </a:lnTo>
                <a:lnTo>
                  <a:pt x="1541" y="2776"/>
                </a:lnTo>
                <a:lnTo>
                  <a:pt x="1693" y="2852"/>
                </a:lnTo>
                <a:lnTo>
                  <a:pt x="1481" y="1971"/>
                </a:lnTo>
                <a:lnTo>
                  <a:pt x="1490" y="1888"/>
                </a:lnTo>
                <a:lnTo>
                  <a:pt x="1578" y="1864"/>
                </a:lnTo>
                <a:lnTo>
                  <a:pt x="1601" y="1784"/>
                </a:lnTo>
                <a:lnTo>
                  <a:pt x="1705" y="1749"/>
                </a:lnTo>
                <a:lnTo>
                  <a:pt x="1740" y="1669"/>
                </a:lnTo>
                <a:lnTo>
                  <a:pt x="1826" y="1655"/>
                </a:lnTo>
                <a:lnTo>
                  <a:pt x="1900" y="1699"/>
                </a:lnTo>
                <a:lnTo>
                  <a:pt x="1997" y="1683"/>
                </a:lnTo>
                <a:lnTo>
                  <a:pt x="2086" y="1734"/>
                </a:lnTo>
                <a:lnTo>
                  <a:pt x="2195" y="1716"/>
                </a:lnTo>
                <a:lnTo>
                  <a:pt x="2280" y="1774"/>
                </a:lnTo>
                <a:lnTo>
                  <a:pt x="2458" y="2367"/>
                </a:lnTo>
                <a:lnTo>
                  <a:pt x="2554" y="1227"/>
                </a:lnTo>
                <a:lnTo>
                  <a:pt x="2175" y="1083"/>
                </a:lnTo>
                <a:lnTo>
                  <a:pt x="2163" y="113"/>
                </a:lnTo>
                <a:lnTo>
                  <a:pt x="1312" y="396"/>
                </a:lnTo>
                <a:lnTo>
                  <a:pt x="478" y="0"/>
                </a:lnTo>
                <a:close/>
              </a:path>
            </a:pathLst>
          </a:custGeom>
          <a:solidFill>
            <a:srgbClr val="000000"/>
          </a:solidFill>
          <a:ln w="9525">
            <a:noFill/>
            <a:round/>
            <a:headEnd/>
            <a:tailEnd/>
          </a:ln>
        </p:spPr>
        <p:txBody>
          <a:bodyPr/>
          <a:lstStyle/>
          <a:p>
            <a:endParaRPr lang="en-US" dirty="0"/>
          </a:p>
        </p:txBody>
      </p:sp>
      <p:sp>
        <p:nvSpPr>
          <p:cNvPr id="9315" name="Freeform 115"/>
          <p:cNvSpPr>
            <a:spLocks/>
          </p:cNvSpPr>
          <p:nvPr/>
        </p:nvSpPr>
        <p:spPr bwMode="auto">
          <a:xfrm>
            <a:off x="4160838" y="2041525"/>
            <a:ext cx="271463" cy="373063"/>
          </a:xfrm>
          <a:custGeom>
            <a:avLst/>
            <a:gdLst>
              <a:gd name="T0" fmla="*/ 620 w 2290"/>
              <a:gd name="T1" fmla="*/ 1472 h 3154"/>
              <a:gd name="T2" fmla="*/ 578 w 2290"/>
              <a:gd name="T3" fmla="*/ 305 h 3154"/>
              <a:gd name="T4" fmla="*/ 1399 w 2290"/>
              <a:gd name="T5" fmla="*/ 81 h 3154"/>
              <a:gd name="T6" fmla="*/ 2179 w 2290"/>
              <a:gd name="T7" fmla="*/ 412 h 3154"/>
              <a:gd name="T8" fmla="*/ 2156 w 2290"/>
              <a:gd name="T9" fmla="*/ 1429 h 3154"/>
              <a:gd name="T10" fmla="*/ 2267 w 2290"/>
              <a:gd name="T11" fmla="*/ 1495 h 3154"/>
              <a:gd name="T12" fmla="*/ 2290 w 2290"/>
              <a:gd name="T13" fmla="*/ 338 h 3154"/>
              <a:gd name="T14" fmla="*/ 1423 w 2290"/>
              <a:gd name="T15" fmla="*/ 0 h 3154"/>
              <a:gd name="T16" fmla="*/ 476 w 2290"/>
              <a:gd name="T17" fmla="*/ 225 h 3154"/>
              <a:gd name="T18" fmla="*/ 518 w 2290"/>
              <a:gd name="T19" fmla="*/ 1394 h 3154"/>
              <a:gd name="T20" fmla="*/ 0 w 2290"/>
              <a:gd name="T21" fmla="*/ 1524 h 3154"/>
              <a:gd name="T22" fmla="*/ 81 w 2290"/>
              <a:gd name="T23" fmla="*/ 2703 h 3154"/>
              <a:gd name="T24" fmla="*/ 1125 w 2290"/>
              <a:gd name="T25" fmla="*/ 3154 h 3154"/>
              <a:gd name="T26" fmla="*/ 1211 w 2290"/>
              <a:gd name="T27" fmla="*/ 3051 h 3154"/>
              <a:gd name="T28" fmla="*/ 152 w 2290"/>
              <a:gd name="T29" fmla="*/ 2649 h 3154"/>
              <a:gd name="T30" fmla="*/ 111 w 2290"/>
              <a:gd name="T31" fmla="*/ 1578 h 3154"/>
              <a:gd name="T32" fmla="*/ 620 w 2290"/>
              <a:gd name="T33" fmla="*/ 1472 h 3154"/>
              <a:gd name="T34" fmla="*/ 620 w 2290"/>
              <a:gd name="T35" fmla="*/ 1472 h 31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90"/>
              <a:gd name="T55" fmla="*/ 0 h 3154"/>
              <a:gd name="T56" fmla="*/ 2290 w 2290"/>
              <a:gd name="T57" fmla="*/ 3154 h 31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90" h="3154">
                <a:moveTo>
                  <a:pt x="620" y="1472"/>
                </a:moveTo>
                <a:lnTo>
                  <a:pt x="578" y="305"/>
                </a:lnTo>
                <a:lnTo>
                  <a:pt x="1399" y="81"/>
                </a:lnTo>
                <a:lnTo>
                  <a:pt x="2179" y="412"/>
                </a:lnTo>
                <a:lnTo>
                  <a:pt x="2156" y="1429"/>
                </a:lnTo>
                <a:lnTo>
                  <a:pt x="2267" y="1495"/>
                </a:lnTo>
                <a:lnTo>
                  <a:pt x="2290" y="338"/>
                </a:lnTo>
                <a:lnTo>
                  <a:pt x="1423" y="0"/>
                </a:lnTo>
                <a:lnTo>
                  <a:pt x="476" y="225"/>
                </a:lnTo>
                <a:lnTo>
                  <a:pt x="518" y="1394"/>
                </a:lnTo>
                <a:lnTo>
                  <a:pt x="0" y="1524"/>
                </a:lnTo>
                <a:lnTo>
                  <a:pt x="81" y="2703"/>
                </a:lnTo>
                <a:lnTo>
                  <a:pt x="1125" y="3154"/>
                </a:lnTo>
                <a:lnTo>
                  <a:pt x="1211" y="3051"/>
                </a:lnTo>
                <a:lnTo>
                  <a:pt x="152" y="2649"/>
                </a:lnTo>
                <a:lnTo>
                  <a:pt x="111" y="1578"/>
                </a:lnTo>
                <a:lnTo>
                  <a:pt x="620" y="1472"/>
                </a:lnTo>
                <a:close/>
              </a:path>
            </a:pathLst>
          </a:custGeom>
          <a:solidFill>
            <a:srgbClr val="000000"/>
          </a:solidFill>
          <a:ln w="9525">
            <a:noFill/>
            <a:round/>
            <a:headEnd/>
            <a:tailEnd/>
          </a:ln>
        </p:spPr>
        <p:txBody>
          <a:bodyPr/>
          <a:lstStyle/>
          <a:p>
            <a:endParaRPr lang="en-US" dirty="0"/>
          </a:p>
        </p:txBody>
      </p:sp>
      <p:sp>
        <p:nvSpPr>
          <p:cNvPr id="9316" name="Freeform 116"/>
          <p:cNvSpPr>
            <a:spLocks/>
          </p:cNvSpPr>
          <p:nvPr/>
        </p:nvSpPr>
        <p:spPr bwMode="auto">
          <a:xfrm>
            <a:off x="4316413" y="2228850"/>
            <a:ext cx="144463" cy="177800"/>
          </a:xfrm>
          <a:custGeom>
            <a:avLst/>
            <a:gdLst>
              <a:gd name="T0" fmla="*/ 34 w 612"/>
              <a:gd name="T1" fmla="*/ 746 h 746"/>
              <a:gd name="T2" fmla="*/ 612 w 612"/>
              <a:gd name="T3" fmla="*/ 612 h 746"/>
              <a:gd name="T4" fmla="*/ 608 w 612"/>
              <a:gd name="T5" fmla="*/ 0 h 746"/>
              <a:gd name="T6" fmla="*/ 0 w 612"/>
              <a:gd name="T7" fmla="*/ 228 h 746"/>
              <a:gd name="T8" fmla="*/ 34 w 612"/>
              <a:gd name="T9" fmla="*/ 746 h 746"/>
              <a:gd name="T10" fmla="*/ 0 60000 65536"/>
              <a:gd name="T11" fmla="*/ 0 60000 65536"/>
              <a:gd name="T12" fmla="*/ 0 60000 65536"/>
              <a:gd name="T13" fmla="*/ 0 60000 65536"/>
              <a:gd name="T14" fmla="*/ 0 60000 65536"/>
              <a:gd name="T15" fmla="*/ 0 w 612"/>
              <a:gd name="T16" fmla="*/ 0 h 746"/>
              <a:gd name="T17" fmla="*/ 612 w 612"/>
              <a:gd name="T18" fmla="*/ 746 h 746"/>
            </a:gdLst>
            <a:ahLst/>
            <a:cxnLst>
              <a:cxn ang="T10">
                <a:pos x="T0" y="T1"/>
              </a:cxn>
              <a:cxn ang="T11">
                <a:pos x="T2" y="T3"/>
              </a:cxn>
              <a:cxn ang="T12">
                <a:pos x="T4" y="T5"/>
              </a:cxn>
              <a:cxn ang="T13">
                <a:pos x="T6" y="T7"/>
              </a:cxn>
              <a:cxn ang="T14">
                <a:pos x="T8" y="T9"/>
              </a:cxn>
            </a:cxnLst>
            <a:rect l="T15" t="T16" r="T17" b="T18"/>
            <a:pathLst>
              <a:path w="612" h="746">
                <a:moveTo>
                  <a:pt x="34" y="746"/>
                </a:moveTo>
                <a:lnTo>
                  <a:pt x="612" y="612"/>
                </a:lnTo>
                <a:lnTo>
                  <a:pt x="608" y="0"/>
                </a:lnTo>
                <a:lnTo>
                  <a:pt x="0" y="228"/>
                </a:lnTo>
                <a:lnTo>
                  <a:pt x="34" y="746"/>
                </a:lnTo>
                <a:close/>
              </a:path>
            </a:pathLst>
          </a:custGeom>
          <a:solidFill>
            <a:srgbClr val="02060A"/>
          </a:solidFill>
          <a:ln w="9525">
            <a:solidFill>
              <a:srgbClr val="02060A"/>
            </a:solidFill>
            <a:round/>
            <a:headEnd/>
            <a:tailEnd/>
          </a:ln>
        </p:spPr>
        <p:txBody>
          <a:bodyPr wrap="none" anchor="ctr"/>
          <a:lstStyle/>
          <a:p>
            <a:endParaRPr lang="en-US" dirty="0"/>
          </a:p>
        </p:txBody>
      </p:sp>
      <p:sp>
        <p:nvSpPr>
          <p:cNvPr id="9317" name="Freeform 117"/>
          <p:cNvSpPr>
            <a:spLocks/>
          </p:cNvSpPr>
          <p:nvPr/>
        </p:nvSpPr>
        <p:spPr bwMode="auto">
          <a:xfrm>
            <a:off x="4313238" y="2382838"/>
            <a:ext cx="117475" cy="33338"/>
          </a:xfrm>
          <a:custGeom>
            <a:avLst/>
            <a:gdLst>
              <a:gd name="T0" fmla="*/ 0 w 482"/>
              <a:gd name="T1" fmla="*/ 116 h 142"/>
              <a:gd name="T2" fmla="*/ 482 w 482"/>
              <a:gd name="T3" fmla="*/ 0 h 142"/>
              <a:gd name="T4" fmla="*/ 240 w 482"/>
              <a:gd name="T5" fmla="*/ 142 h 142"/>
              <a:gd name="T6" fmla="*/ 0 w 482"/>
              <a:gd name="T7" fmla="*/ 116 h 142"/>
              <a:gd name="T8" fmla="*/ 0 60000 65536"/>
              <a:gd name="T9" fmla="*/ 0 60000 65536"/>
              <a:gd name="T10" fmla="*/ 0 60000 65536"/>
              <a:gd name="T11" fmla="*/ 0 60000 65536"/>
              <a:gd name="T12" fmla="*/ 0 w 482"/>
              <a:gd name="T13" fmla="*/ 0 h 142"/>
              <a:gd name="T14" fmla="*/ 482 w 482"/>
              <a:gd name="T15" fmla="*/ 142 h 142"/>
            </a:gdLst>
            <a:ahLst/>
            <a:cxnLst>
              <a:cxn ang="T8">
                <a:pos x="T0" y="T1"/>
              </a:cxn>
              <a:cxn ang="T9">
                <a:pos x="T2" y="T3"/>
              </a:cxn>
              <a:cxn ang="T10">
                <a:pos x="T4" y="T5"/>
              </a:cxn>
              <a:cxn ang="T11">
                <a:pos x="T6" y="T7"/>
              </a:cxn>
            </a:cxnLst>
            <a:rect l="T12" t="T13" r="T14" b="T15"/>
            <a:pathLst>
              <a:path w="482" h="142">
                <a:moveTo>
                  <a:pt x="0" y="116"/>
                </a:moveTo>
                <a:lnTo>
                  <a:pt x="482" y="0"/>
                </a:lnTo>
                <a:lnTo>
                  <a:pt x="240" y="142"/>
                </a:lnTo>
                <a:lnTo>
                  <a:pt x="0" y="116"/>
                </a:lnTo>
                <a:close/>
              </a:path>
            </a:pathLst>
          </a:custGeom>
          <a:solidFill>
            <a:schemeClr val="bg1"/>
          </a:solidFill>
          <a:ln w="9525">
            <a:noFill/>
            <a:round/>
            <a:headEnd/>
            <a:tailEnd/>
          </a:ln>
        </p:spPr>
        <p:txBody>
          <a:bodyPr wrap="none" anchor="ctr"/>
          <a:lstStyle/>
          <a:p>
            <a:endParaRPr lang="en-US" dirty="0"/>
          </a:p>
        </p:txBody>
      </p:sp>
      <p:sp>
        <p:nvSpPr>
          <p:cNvPr id="9318" name="Freeform 118"/>
          <p:cNvSpPr>
            <a:spLocks/>
          </p:cNvSpPr>
          <p:nvPr/>
        </p:nvSpPr>
        <p:spPr bwMode="auto">
          <a:xfrm>
            <a:off x="4340225" y="2249488"/>
            <a:ext cx="374650" cy="258763"/>
          </a:xfrm>
          <a:custGeom>
            <a:avLst/>
            <a:gdLst>
              <a:gd name="T0" fmla="*/ 495 w 1578"/>
              <a:gd name="T1" fmla="*/ 69 h 1089"/>
              <a:gd name="T2" fmla="*/ 624 w 1578"/>
              <a:gd name="T3" fmla="*/ 0 h 1089"/>
              <a:gd name="T4" fmla="*/ 1578 w 1578"/>
              <a:gd name="T5" fmla="*/ 126 h 1089"/>
              <a:gd name="T6" fmla="*/ 1560 w 1578"/>
              <a:gd name="T7" fmla="*/ 306 h 1089"/>
              <a:gd name="T8" fmla="*/ 18 w 1578"/>
              <a:gd name="T9" fmla="*/ 1089 h 1089"/>
              <a:gd name="T10" fmla="*/ 0 w 1578"/>
              <a:gd name="T11" fmla="*/ 849 h 1089"/>
              <a:gd name="T12" fmla="*/ 1329 w 1578"/>
              <a:gd name="T13" fmla="*/ 228 h 1089"/>
              <a:gd name="T14" fmla="*/ 48 w 1578"/>
              <a:gd name="T15" fmla="*/ 885 h 1089"/>
              <a:gd name="T16" fmla="*/ 57 w 1578"/>
              <a:gd name="T17" fmla="*/ 1023 h 1089"/>
              <a:gd name="T18" fmla="*/ 1506 w 1578"/>
              <a:gd name="T19" fmla="*/ 276 h 1089"/>
              <a:gd name="T20" fmla="*/ 1500 w 1578"/>
              <a:gd name="T21" fmla="*/ 165 h 1089"/>
              <a:gd name="T22" fmla="*/ 633 w 1578"/>
              <a:gd name="T23" fmla="*/ 48 h 1089"/>
              <a:gd name="T24" fmla="*/ 495 w 1578"/>
              <a:gd name="T25" fmla="*/ 69 h 10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78"/>
              <a:gd name="T40" fmla="*/ 0 h 1089"/>
              <a:gd name="T41" fmla="*/ 1578 w 1578"/>
              <a:gd name="T42" fmla="*/ 1089 h 10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78" h="1089">
                <a:moveTo>
                  <a:pt x="495" y="69"/>
                </a:moveTo>
                <a:lnTo>
                  <a:pt x="624" y="0"/>
                </a:lnTo>
                <a:lnTo>
                  <a:pt x="1578" y="126"/>
                </a:lnTo>
                <a:lnTo>
                  <a:pt x="1560" y="306"/>
                </a:lnTo>
                <a:lnTo>
                  <a:pt x="18" y="1089"/>
                </a:lnTo>
                <a:lnTo>
                  <a:pt x="0" y="849"/>
                </a:lnTo>
                <a:lnTo>
                  <a:pt x="1329" y="228"/>
                </a:lnTo>
                <a:lnTo>
                  <a:pt x="48" y="885"/>
                </a:lnTo>
                <a:lnTo>
                  <a:pt x="57" y="1023"/>
                </a:lnTo>
                <a:lnTo>
                  <a:pt x="1506" y="276"/>
                </a:lnTo>
                <a:lnTo>
                  <a:pt x="1500" y="165"/>
                </a:lnTo>
                <a:lnTo>
                  <a:pt x="633" y="48"/>
                </a:lnTo>
                <a:lnTo>
                  <a:pt x="495" y="69"/>
                </a:lnTo>
                <a:close/>
              </a:path>
            </a:pathLst>
          </a:custGeom>
          <a:solidFill>
            <a:schemeClr val="tx1"/>
          </a:solidFill>
          <a:ln w="9525">
            <a:solidFill>
              <a:srgbClr val="02060A"/>
            </a:solidFill>
            <a:round/>
            <a:headEnd/>
            <a:tailEnd/>
          </a:ln>
        </p:spPr>
        <p:txBody>
          <a:bodyPr wrap="none" anchor="ctr"/>
          <a:lstStyle/>
          <a:p>
            <a:endParaRPr lang="en-US" dirty="0"/>
          </a:p>
        </p:txBody>
      </p:sp>
      <p:sp>
        <p:nvSpPr>
          <p:cNvPr id="9319" name="Freeform 119"/>
          <p:cNvSpPr>
            <a:spLocks/>
          </p:cNvSpPr>
          <p:nvPr/>
        </p:nvSpPr>
        <p:spPr bwMode="auto">
          <a:xfrm>
            <a:off x="4005263" y="2351088"/>
            <a:ext cx="322263" cy="155575"/>
          </a:xfrm>
          <a:custGeom>
            <a:avLst/>
            <a:gdLst>
              <a:gd name="T0" fmla="*/ 696 w 1359"/>
              <a:gd name="T1" fmla="*/ 0 h 651"/>
              <a:gd name="T2" fmla="*/ 0 w 1359"/>
              <a:gd name="T3" fmla="*/ 279 h 651"/>
              <a:gd name="T4" fmla="*/ 0 w 1359"/>
              <a:gd name="T5" fmla="*/ 444 h 651"/>
              <a:gd name="T6" fmla="*/ 1359 w 1359"/>
              <a:gd name="T7" fmla="*/ 651 h 651"/>
              <a:gd name="T8" fmla="*/ 51 w 1359"/>
              <a:gd name="T9" fmla="*/ 408 h 651"/>
              <a:gd name="T10" fmla="*/ 48 w 1359"/>
              <a:gd name="T11" fmla="*/ 315 h 651"/>
              <a:gd name="T12" fmla="*/ 1347 w 1359"/>
              <a:gd name="T13" fmla="*/ 453 h 651"/>
              <a:gd name="T14" fmla="*/ 126 w 1359"/>
              <a:gd name="T15" fmla="*/ 276 h 651"/>
              <a:gd name="T16" fmla="*/ 696 w 1359"/>
              <a:gd name="T17" fmla="*/ 0 h 6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9"/>
              <a:gd name="T28" fmla="*/ 0 h 651"/>
              <a:gd name="T29" fmla="*/ 1359 w 1359"/>
              <a:gd name="T30" fmla="*/ 651 h 6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9" h="651">
                <a:moveTo>
                  <a:pt x="696" y="0"/>
                </a:moveTo>
                <a:lnTo>
                  <a:pt x="0" y="279"/>
                </a:lnTo>
                <a:lnTo>
                  <a:pt x="0" y="444"/>
                </a:lnTo>
                <a:lnTo>
                  <a:pt x="1359" y="651"/>
                </a:lnTo>
                <a:lnTo>
                  <a:pt x="51" y="408"/>
                </a:lnTo>
                <a:lnTo>
                  <a:pt x="48" y="315"/>
                </a:lnTo>
                <a:lnTo>
                  <a:pt x="1347" y="453"/>
                </a:lnTo>
                <a:lnTo>
                  <a:pt x="126" y="276"/>
                </a:lnTo>
                <a:lnTo>
                  <a:pt x="696" y="0"/>
                </a:lnTo>
                <a:close/>
              </a:path>
            </a:pathLst>
          </a:custGeom>
          <a:solidFill>
            <a:schemeClr val="tx1"/>
          </a:solidFill>
          <a:ln w="9525">
            <a:solidFill>
              <a:srgbClr val="02060A"/>
            </a:solidFill>
            <a:round/>
            <a:headEnd/>
            <a:tailEnd/>
          </a:ln>
        </p:spPr>
        <p:txBody>
          <a:bodyPr wrap="none" anchor="ctr"/>
          <a:lstStyle/>
          <a:p>
            <a:endParaRPr lang="en-US" dirty="0"/>
          </a:p>
        </p:txBody>
      </p:sp>
      <p:sp>
        <p:nvSpPr>
          <p:cNvPr id="9320" name="Freeform 120"/>
          <p:cNvSpPr>
            <a:spLocks/>
          </p:cNvSpPr>
          <p:nvPr/>
        </p:nvSpPr>
        <p:spPr bwMode="auto">
          <a:xfrm>
            <a:off x="4122738" y="2433638"/>
            <a:ext cx="44450" cy="44450"/>
          </a:xfrm>
          <a:custGeom>
            <a:avLst/>
            <a:gdLst>
              <a:gd name="T0" fmla="*/ 3 w 189"/>
              <a:gd name="T1" fmla="*/ 0 h 183"/>
              <a:gd name="T2" fmla="*/ 0 w 189"/>
              <a:gd name="T3" fmla="*/ 150 h 183"/>
              <a:gd name="T4" fmla="*/ 177 w 189"/>
              <a:gd name="T5" fmla="*/ 183 h 183"/>
              <a:gd name="T6" fmla="*/ 189 w 189"/>
              <a:gd name="T7" fmla="*/ 15 h 183"/>
              <a:gd name="T8" fmla="*/ 3 w 189"/>
              <a:gd name="T9" fmla="*/ 0 h 183"/>
              <a:gd name="T10" fmla="*/ 0 60000 65536"/>
              <a:gd name="T11" fmla="*/ 0 60000 65536"/>
              <a:gd name="T12" fmla="*/ 0 60000 65536"/>
              <a:gd name="T13" fmla="*/ 0 60000 65536"/>
              <a:gd name="T14" fmla="*/ 0 60000 65536"/>
              <a:gd name="T15" fmla="*/ 0 w 189"/>
              <a:gd name="T16" fmla="*/ 0 h 183"/>
              <a:gd name="T17" fmla="*/ 189 w 189"/>
              <a:gd name="T18" fmla="*/ 183 h 183"/>
            </a:gdLst>
            <a:ahLst/>
            <a:cxnLst>
              <a:cxn ang="T10">
                <a:pos x="T0" y="T1"/>
              </a:cxn>
              <a:cxn ang="T11">
                <a:pos x="T2" y="T3"/>
              </a:cxn>
              <a:cxn ang="T12">
                <a:pos x="T4" y="T5"/>
              </a:cxn>
              <a:cxn ang="T13">
                <a:pos x="T6" y="T7"/>
              </a:cxn>
              <a:cxn ang="T14">
                <a:pos x="T8" y="T9"/>
              </a:cxn>
            </a:cxnLst>
            <a:rect l="T15" t="T16" r="T17" b="T18"/>
            <a:pathLst>
              <a:path w="189" h="183">
                <a:moveTo>
                  <a:pt x="3" y="0"/>
                </a:moveTo>
                <a:lnTo>
                  <a:pt x="0" y="150"/>
                </a:lnTo>
                <a:lnTo>
                  <a:pt x="177" y="183"/>
                </a:lnTo>
                <a:lnTo>
                  <a:pt x="189" y="15"/>
                </a:lnTo>
                <a:lnTo>
                  <a:pt x="3" y="0"/>
                </a:lnTo>
                <a:close/>
              </a:path>
            </a:pathLst>
          </a:custGeom>
          <a:solidFill>
            <a:schemeClr val="tx1"/>
          </a:solidFill>
          <a:ln w="9525">
            <a:solidFill>
              <a:schemeClr val="tx1"/>
            </a:solidFill>
            <a:round/>
            <a:headEnd/>
            <a:tailEnd/>
          </a:ln>
        </p:spPr>
        <p:txBody>
          <a:bodyPr wrap="none" anchor="ctr"/>
          <a:lstStyle/>
          <a:p>
            <a:endParaRPr lang="en-US" dirty="0"/>
          </a:p>
        </p:txBody>
      </p:sp>
      <p:sp>
        <p:nvSpPr>
          <p:cNvPr id="9321" name="Freeform 121"/>
          <p:cNvSpPr>
            <a:spLocks/>
          </p:cNvSpPr>
          <p:nvPr/>
        </p:nvSpPr>
        <p:spPr bwMode="auto">
          <a:xfrm>
            <a:off x="4487863" y="2365375"/>
            <a:ext cx="49213" cy="60325"/>
          </a:xfrm>
          <a:custGeom>
            <a:avLst/>
            <a:gdLst>
              <a:gd name="T0" fmla="*/ 0 w 213"/>
              <a:gd name="T1" fmla="*/ 87 h 255"/>
              <a:gd name="T2" fmla="*/ 21 w 213"/>
              <a:gd name="T3" fmla="*/ 255 h 255"/>
              <a:gd name="T4" fmla="*/ 213 w 213"/>
              <a:gd name="T5" fmla="*/ 153 h 255"/>
              <a:gd name="T6" fmla="*/ 186 w 213"/>
              <a:gd name="T7" fmla="*/ 0 h 255"/>
              <a:gd name="T8" fmla="*/ 0 w 213"/>
              <a:gd name="T9" fmla="*/ 87 h 255"/>
              <a:gd name="T10" fmla="*/ 0 60000 65536"/>
              <a:gd name="T11" fmla="*/ 0 60000 65536"/>
              <a:gd name="T12" fmla="*/ 0 60000 65536"/>
              <a:gd name="T13" fmla="*/ 0 60000 65536"/>
              <a:gd name="T14" fmla="*/ 0 60000 65536"/>
              <a:gd name="T15" fmla="*/ 0 w 213"/>
              <a:gd name="T16" fmla="*/ 0 h 255"/>
              <a:gd name="T17" fmla="*/ 213 w 213"/>
              <a:gd name="T18" fmla="*/ 255 h 255"/>
            </a:gdLst>
            <a:ahLst/>
            <a:cxnLst>
              <a:cxn ang="T10">
                <a:pos x="T0" y="T1"/>
              </a:cxn>
              <a:cxn ang="T11">
                <a:pos x="T2" y="T3"/>
              </a:cxn>
              <a:cxn ang="T12">
                <a:pos x="T4" y="T5"/>
              </a:cxn>
              <a:cxn ang="T13">
                <a:pos x="T6" y="T7"/>
              </a:cxn>
              <a:cxn ang="T14">
                <a:pos x="T8" y="T9"/>
              </a:cxn>
            </a:cxnLst>
            <a:rect l="T15" t="T16" r="T17" b="T18"/>
            <a:pathLst>
              <a:path w="213" h="255">
                <a:moveTo>
                  <a:pt x="0" y="87"/>
                </a:moveTo>
                <a:lnTo>
                  <a:pt x="21" y="255"/>
                </a:lnTo>
                <a:lnTo>
                  <a:pt x="213" y="153"/>
                </a:lnTo>
                <a:lnTo>
                  <a:pt x="186" y="0"/>
                </a:lnTo>
                <a:lnTo>
                  <a:pt x="0" y="87"/>
                </a:lnTo>
                <a:close/>
              </a:path>
            </a:pathLst>
          </a:custGeom>
          <a:solidFill>
            <a:schemeClr val="tx1"/>
          </a:solidFill>
          <a:ln w="9525">
            <a:solidFill>
              <a:schemeClr val="tx1"/>
            </a:solidFill>
            <a:round/>
            <a:headEnd/>
            <a:tailEnd/>
          </a:ln>
        </p:spPr>
        <p:txBody>
          <a:bodyPr wrap="none" anchor="ctr"/>
          <a:lstStyle/>
          <a:p>
            <a:endParaRPr lang="en-US" dirty="0"/>
          </a:p>
        </p:txBody>
      </p:sp>
      <p:sp>
        <p:nvSpPr>
          <p:cNvPr id="9322" name="Freeform 122"/>
          <p:cNvSpPr>
            <a:spLocks/>
          </p:cNvSpPr>
          <p:nvPr/>
        </p:nvSpPr>
        <p:spPr bwMode="auto">
          <a:xfrm>
            <a:off x="4079875" y="2381250"/>
            <a:ext cx="296863" cy="58738"/>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323" name="Freeform 123"/>
          <p:cNvSpPr>
            <a:spLocks/>
          </p:cNvSpPr>
          <p:nvPr/>
        </p:nvSpPr>
        <p:spPr bwMode="auto">
          <a:xfrm>
            <a:off x="4241800" y="2319338"/>
            <a:ext cx="31750" cy="55563"/>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9324" name="Freeform 124"/>
          <p:cNvSpPr>
            <a:spLocks/>
          </p:cNvSpPr>
          <p:nvPr/>
        </p:nvSpPr>
        <p:spPr bwMode="auto">
          <a:xfrm>
            <a:off x="4278313" y="2152650"/>
            <a:ext cx="31750" cy="55563"/>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9325" name="Freeform 125"/>
          <p:cNvSpPr>
            <a:spLocks/>
          </p:cNvSpPr>
          <p:nvPr/>
        </p:nvSpPr>
        <p:spPr bwMode="auto">
          <a:xfrm>
            <a:off x="4138613" y="2433638"/>
            <a:ext cx="85725" cy="61913"/>
          </a:xfrm>
          <a:custGeom>
            <a:avLst/>
            <a:gdLst>
              <a:gd name="T0" fmla="*/ 8 w 364"/>
              <a:gd name="T1" fmla="*/ 0 h 264"/>
              <a:gd name="T2" fmla="*/ 0 w 364"/>
              <a:gd name="T3" fmla="*/ 218 h 264"/>
              <a:gd name="T4" fmla="*/ 332 w 364"/>
              <a:gd name="T5" fmla="*/ 264 h 264"/>
              <a:gd name="T6" fmla="*/ 364 w 364"/>
              <a:gd name="T7" fmla="*/ 16 h 264"/>
              <a:gd name="T8" fmla="*/ 8 w 364"/>
              <a:gd name="T9" fmla="*/ 0 h 264"/>
              <a:gd name="T10" fmla="*/ 0 60000 65536"/>
              <a:gd name="T11" fmla="*/ 0 60000 65536"/>
              <a:gd name="T12" fmla="*/ 0 60000 65536"/>
              <a:gd name="T13" fmla="*/ 0 60000 65536"/>
              <a:gd name="T14" fmla="*/ 0 60000 65536"/>
              <a:gd name="T15" fmla="*/ 0 w 364"/>
              <a:gd name="T16" fmla="*/ 0 h 264"/>
              <a:gd name="T17" fmla="*/ 364 w 364"/>
              <a:gd name="T18" fmla="*/ 264 h 264"/>
            </a:gdLst>
            <a:ahLst/>
            <a:cxnLst>
              <a:cxn ang="T10">
                <a:pos x="T0" y="T1"/>
              </a:cxn>
              <a:cxn ang="T11">
                <a:pos x="T2" y="T3"/>
              </a:cxn>
              <a:cxn ang="T12">
                <a:pos x="T4" y="T5"/>
              </a:cxn>
              <a:cxn ang="T13">
                <a:pos x="T6" y="T7"/>
              </a:cxn>
              <a:cxn ang="T14">
                <a:pos x="T8" y="T9"/>
              </a:cxn>
            </a:cxnLst>
            <a:rect l="T15" t="T16" r="T17" b="T18"/>
            <a:pathLst>
              <a:path w="364" h="264">
                <a:moveTo>
                  <a:pt x="8" y="0"/>
                </a:moveTo>
                <a:lnTo>
                  <a:pt x="0" y="218"/>
                </a:lnTo>
                <a:lnTo>
                  <a:pt x="332" y="264"/>
                </a:lnTo>
                <a:lnTo>
                  <a:pt x="364" y="16"/>
                </a:lnTo>
                <a:lnTo>
                  <a:pt x="8" y="0"/>
                </a:lnTo>
                <a:close/>
              </a:path>
            </a:pathLst>
          </a:custGeom>
          <a:solidFill>
            <a:schemeClr val="bg1"/>
          </a:solidFill>
          <a:ln w="6350">
            <a:solidFill>
              <a:schemeClr val="tx1"/>
            </a:solidFill>
            <a:round/>
            <a:headEnd/>
            <a:tailEnd/>
          </a:ln>
        </p:spPr>
        <p:txBody>
          <a:bodyPr wrap="none" anchor="ctr"/>
          <a:lstStyle/>
          <a:p>
            <a:endParaRPr lang="en-US" dirty="0"/>
          </a:p>
        </p:txBody>
      </p:sp>
      <p:sp>
        <p:nvSpPr>
          <p:cNvPr id="9326" name="Line 126"/>
          <p:cNvSpPr>
            <a:spLocks noChangeShapeType="1"/>
          </p:cNvSpPr>
          <p:nvPr/>
        </p:nvSpPr>
        <p:spPr bwMode="auto">
          <a:xfrm flipH="1">
            <a:off x="4151313" y="2443163"/>
            <a:ext cx="1588" cy="31750"/>
          </a:xfrm>
          <a:prstGeom prst="line">
            <a:avLst/>
          </a:prstGeom>
          <a:noFill/>
          <a:ln w="6350">
            <a:solidFill>
              <a:schemeClr val="tx1"/>
            </a:solidFill>
            <a:round/>
            <a:headEnd/>
            <a:tailEnd/>
          </a:ln>
        </p:spPr>
        <p:txBody>
          <a:bodyPr wrap="none" anchor="ctr"/>
          <a:lstStyle/>
          <a:p>
            <a:endParaRPr lang="en-US" dirty="0"/>
          </a:p>
        </p:txBody>
      </p:sp>
      <p:sp>
        <p:nvSpPr>
          <p:cNvPr id="9327" name="Line 127"/>
          <p:cNvSpPr>
            <a:spLocks noChangeShapeType="1"/>
          </p:cNvSpPr>
          <p:nvPr/>
        </p:nvSpPr>
        <p:spPr bwMode="auto">
          <a:xfrm flipH="1">
            <a:off x="4160838" y="2446338"/>
            <a:ext cx="1588" cy="31750"/>
          </a:xfrm>
          <a:prstGeom prst="line">
            <a:avLst/>
          </a:prstGeom>
          <a:noFill/>
          <a:ln w="6350">
            <a:solidFill>
              <a:schemeClr val="tx1"/>
            </a:solidFill>
            <a:round/>
            <a:headEnd/>
            <a:tailEnd/>
          </a:ln>
        </p:spPr>
        <p:txBody>
          <a:bodyPr wrap="none" anchor="ctr"/>
          <a:lstStyle/>
          <a:p>
            <a:endParaRPr lang="en-US" dirty="0"/>
          </a:p>
        </p:txBody>
      </p:sp>
      <p:sp>
        <p:nvSpPr>
          <p:cNvPr id="9328" name="Line 128"/>
          <p:cNvSpPr>
            <a:spLocks noChangeShapeType="1"/>
          </p:cNvSpPr>
          <p:nvPr/>
        </p:nvSpPr>
        <p:spPr bwMode="auto">
          <a:xfrm flipH="1">
            <a:off x="4170363" y="2447925"/>
            <a:ext cx="1588" cy="31750"/>
          </a:xfrm>
          <a:prstGeom prst="line">
            <a:avLst/>
          </a:prstGeom>
          <a:noFill/>
          <a:ln w="6350">
            <a:solidFill>
              <a:schemeClr val="tx1"/>
            </a:solidFill>
            <a:round/>
            <a:headEnd/>
            <a:tailEnd/>
          </a:ln>
        </p:spPr>
        <p:txBody>
          <a:bodyPr wrap="none" anchor="ctr"/>
          <a:lstStyle/>
          <a:p>
            <a:endParaRPr lang="en-US" dirty="0"/>
          </a:p>
        </p:txBody>
      </p:sp>
      <p:sp>
        <p:nvSpPr>
          <p:cNvPr id="9329" name="Line 129"/>
          <p:cNvSpPr>
            <a:spLocks noChangeShapeType="1"/>
          </p:cNvSpPr>
          <p:nvPr/>
        </p:nvSpPr>
        <p:spPr bwMode="auto">
          <a:xfrm flipH="1">
            <a:off x="4178300" y="2449513"/>
            <a:ext cx="1588" cy="30163"/>
          </a:xfrm>
          <a:prstGeom prst="line">
            <a:avLst/>
          </a:prstGeom>
          <a:noFill/>
          <a:ln w="6350">
            <a:solidFill>
              <a:schemeClr val="tx1"/>
            </a:solidFill>
            <a:round/>
            <a:headEnd/>
            <a:tailEnd/>
          </a:ln>
        </p:spPr>
        <p:txBody>
          <a:bodyPr wrap="none" anchor="ctr"/>
          <a:lstStyle/>
          <a:p>
            <a:endParaRPr lang="en-US" dirty="0"/>
          </a:p>
        </p:txBody>
      </p:sp>
      <p:sp>
        <p:nvSpPr>
          <p:cNvPr id="9330" name="Line 130"/>
          <p:cNvSpPr>
            <a:spLocks noChangeShapeType="1"/>
          </p:cNvSpPr>
          <p:nvPr/>
        </p:nvSpPr>
        <p:spPr bwMode="auto">
          <a:xfrm flipH="1">
            <a:off x="4187825" y="2449513"/>
            <a:ext cx="1588" cy="30163"/>
          </a:xfrm>
          <a:prstGeom prst="line">
            <a:avLst/>
          </a:prstGeom>
          <a:noFill/>
          <a:ln w="6350">
            <a:solidFill>
              <a:schemeClr val="tx1"/>
            </a:solidFill>
            <a:round/>
            <a:headEnd/>
            <a:tailEnd/>
          </a:ln>
        </p:spPr>
        <p:txBody>
          <a:bodyPr wrap="none" anchor="ctr"/>
          <a:lstStyle/>
          <a:p>
            <a:endParaRPr lang="en-US" dirty="0"/>
          </a:p>
        </p:txBody>
      </p:sp>
      <p:sp>
        <p:nvSpPr>
          <p:cNvPr id="9331" name="Line 131"/>
          <p:cNvSpPr>
            <a:spLocks noChangeShapeType="1"/>
          </p:cNvSpPr>
          <p:nvPr/>
        </p:nvSpPr>
        <p:spPr bwMode="auto">
          <a:xfrm>
            <a:off x="433388" y="1590675"/>
            <a:ext cx="8334375" cy="0"/>
          </a:xfrm>
          <a:prstGeom prst="line">
            <a:avLst/>
          </a:prstGeom>
          <a:noFill/>
          <a:ln w="12700">
            <a:solidFill>
              <a:srgbClr val="C0C0C0"/>
            </a:solidFill>
            <a:round/>
            <a:headEnd type="none" w="sm" len="sm"/>
            <a:tailEnd type="none" w="sm" len="sm"/>
          </a:ln>
        </p:spPr>
        <p:txBody>
          <a:bodyPr wrap="none" anchor="ctr"/>
          <a:lstStyle/>
          <a:p>
            <a:endParaRPr lang="en-US" dirty="0"/>
          </a:p>
        </p:txBody>
      </p:sp>
      <p:sp>
        <p:nvSpPr>
          <p:cNvPr id="9332" name="Rectangle 132"/>
          <p:cNvSpPr>
            <a:spLocks noChangeArrowheads="1"/>
          </p:cNvSpPr>
          <p:nvPr/>
        </p:nvSpPr>
        <p:spPr bwMode="auto">
          <a:xfrm>
            <a:off x="420688" y="3632200"/>
            <a:ext cx="6091238" cy="1922463"/>
          </a:xfrm>
          <a:prstGeom prst="rect">
            <a:avLst/>
          </a:prstGeom>
          <a:gradFill rotWithShape="0">
            <a:gsLst>
              <a:gs pos="0">
                <a:srgbClr val="00475E"/>
              </a:gs>
              <a:gs pos="100000">
                <a:srgbClr val="0099CC"/>
              </a:gs>
            </a:gsLst>
            <a:lin ang="5400000" scaled="1"/>
          </a:gradFill>
          <a:ln w="12700">
            <a:solidFill>
              <a:srgbClr val="C0C0C0"/>
            </a:solidFill>
            <a:miter lim="800000"/>
            <a:headEnd type="none" w="sm" len="sm"/>
            <a:tailEnd type="none" w="sm" len="sm"/>
          </a:ln>
        </p:spPr>
        <p:txBody>
          <a:bodyPr lIns="0" tIns="0" rIns="0" bIns="0" anchor="ctr">
            <a:spAutoFit/>
          </a:bodyPr>
          <a:lstStyle/>
          <a:p>
            <a:endParaRPr lang="en-US" dirty="0"/>
          </a:p>
        </p:txBody>
      </p:sp>
      <p:sp>
        <p:nvSpPr>
          <p:cNvPr id="9333" name="Rectangle 133"/>
          <p:cNvSpPr>
            <a:spLocks noChangeArrowheads="1"/>
          </p:cNvSpPr>
          <p:nvPr/>
        </p:nvSpPr>
        <p:spPr bwMode="auto">
          <a:xfrm>
            <a:off x="1995488" y="4197350"/>
            <a:ext cx="1638300" cy="1123950"/>
          </a:xfrm>
          <a:prstGeom prst="rect">
            <a:avLst/>
          </a:prstGeom>
          <a:noFill/>
          <a:ln w="38100">
            <a:solidFill>
              <a:srgbClr val="000000"/>
            </a:solidFill>
            <a:miter lim="800000"/>
            <a:headEnd/>
            <a:tailEnd/>
          </a:ln>
        </p:spPr>
        <p:txBody>
          <a:bodyPr wrap="none" anchor="ctr"/>
          <a:lstStyle/>
          <a:p>
            <a:endParaRPr lang="en-US" dirty="0"/>
          </a:p>
        </p:txBody>
      </p:sp>
      <p:sp>
        <p:nvSpPr>
          <p:cNvPr id="9334" name="Line 134"/>
          <p:cNvSpPr>
            <a:spLocks noChangeShapeType="1"/>
          </p:cNvSpPr>
          <p:nvPr/>
        </p:nvSpPr>
        <p:spPr bwMode="auto">
          <a:xfrm>
            <a:off x="2001838" y="4759325"/>
            <a:ext cx="1625600" cy="0"/>
          </a:xfrm>
          <a:prstGeom prst="line">
            <a:avLst/>
          </a:prstGeom>
          <a:noFill/>
          <a:ln w="38100">
            <a:solidFill>
              <a:srgbClr val="000000"/>
            </a:solidFill>
            <a:round/>
            <a:headEnd/>
            <a:tailEnd/>
          </a:ln>
        </p:spPr>
        <p:txBody>
          <a:bodyPr wrap="none" anchor="ctr"/>
          <a:lstStyle/>
          <a:p>
            <a:endParaRPr lang="en-US" dirty="0"/>
          </a:p>
        </p:txBody>
      </p:sp>
      <p:sp>
        <p:nvSpPr>
          <p:cNvPr id="9335" name="Line 135"/>
          <p:cNvSpPr>
            <a:spLocks noChangeShapeType="1"/>
          </p:cNvSpPr>
          <p:nvPr/>
        </p:nvSpPr>
        <p:spPr bwMode="auto">
          <a:xfrm flipV="1">
            <a:off x="2814638" y="4194175"/>
            <a:ext cx="0" cy="1139825"/>
          </a:xfrm>
          <a:prstGeom prst="line">
            <a:avLst/>
          </a:prstGeom>
          <a:noFill/>
          <a:ln w="38100">
            <a:solidFill>
              <a:srgbClr val="000000"/>
            </a:solidFill>
            <a:round/>
            <a:headEnd/>
            <a:tailEnd/>
          </a:ln>
        </p:spPr>
        <p:txBody>
          <a:bodyPr wrap="none" anchor="ctr"/>
          <a:lstStyle/>
          <a:p>
            <a:endParaRPr lang="en-US" dirty="0"/>
          </a:p>
        </p:txBody>
      </p:sp>
      <p:sp>
        <p:nvSpPr>
          <p:cNvPr id="9336" name="Rectangle 136"/>
          <p:cNvSpPr>
            <a:spLocks noChangeAspect="1" noChangeArrowheads="1"/>
          </p:cNvSpPr>
          <p:nvPr/>
        </p:nvSpPr>
        <p:spPr bwMode="auto">
          <a:xfrm>
            <a:off x="381000" y="3973513"/>
            <a:ext cx="1309688" cy="462307"/>
          </a:xfrm>
          <a:prstGeom prst="rect">
            <a:avLst/>
          </a:prstGeom>
          <a:noFill/>
          <a:ln w="9525">
            <a:noFill/>
            <a:miter lim="800000"/>
            <a:headEnd/>
            <a:tailEnd/>
          </a:ln>
        </p:spPr>
        <p:txBody>
          <a:bodyPr lIns="92075" tIns="46038" rIns="92075" bIns="46038">
            <a:spAutoFit/>
          </a:bodyPr>
          <a:lstStyle/>
          <a:p>
            <a:pPr algn="ctr"/>
            <a:r>
              <a:rPr lang="en-US" sz="1200" b="1" dirty="0">
                <a:solidFill>
                  <a:schemeClr val="bg1"/>
                </a:solidFill>
                <a:latin typeface="Arial Narrow" pitchFamily="34" charset="0"/>
              </a:rPr>
              <a:t>Wave</a:t>
            </a:r>
          </a:p>
          <a:p>
            <a:pPr algn="ctr"/>
            <a:r>
              <a:rPr lang="en-US" sz="1200" b="1" dirty="0">
                <a:solidFill>
                  <a:schemeClr val="bg1"/>
                </a:solidFill>
                <a:latin typeface="Arial Narrow" pitchFamily="34" charset="0"/>
              </a:rPr>
              <a:t>Management</a:t>
            </a:r>
          </a:p>
        </p:txBody>
      </p:sp>
      <p:sp>
        <p:nvSpPr>
          <p:cNvPr id="9337" name="AutoShape 137"/>
          <p:cNvSpPr>
            <a:spLocks noChangeAspect="1" noChangeArrowheads="1"/>
          </p:cNvSpPr>
          <p:nvPr/>
        </p:nvSpPr>
        <p:spPr bwMode="auto">
          <a:xfrm>
            <a:off x="1462088" y="4570413"/>
            <a:ext cx="542925" cy="366713"/>
          </a:xfrm>
          <a:prstGeom prst="rightArrow">
            <a:avLst>
              <a:gd name="adj1" fmla="val 50000"/>
              <a:gd name="adj2" fmla="val 74033"/>
            </a:avLst>
          </a:prstGeom>
          <a:solidFill>
            <a:srgbClr val="990000"/>
          </a:solidFill>
          <a:ln w="9525" cap="rnd">
            <a:noFill/>
            <a:miter lim="800000"/>
            <a:headEnd/>
            <a:tailEnd/>
          </a:ln>
          <a:effectLst>
            <a:prstShdw prst="shdw17" dist="17961" dir="2700000">
              <a:srgbClr val="5C0000"/>
            </a:prstShdw>
          </a:effectLst>
        </p:spPr>
        <p:txBody>
          <a:bodyPr/>
          <a:lstStyle/>
          <a:p>
            <a:endParaRPr lang="en-US" dirty="0"/>
          </a:p>
        </p:txBody>
      </p:sp>
      <p:sp>
        <p:nvSpPr>
          <p:cNvPr id="9338" name="AutoShape 138"/>
          <p:cNvSpPr>
            <a:spLocks noChangeAspect="1" noChangeArrowheads="1"/>
          </p:cNvSpPr>
          <p:nvPr/>
        </p:nvSpPr>
        <p:spPr bwMode="auto">
          <a:xfrm>
            <a:off x="4330700" y="4572000"/>
            <a:ext cx="542925" cy="365125"/>
          </a:xfrm>
          <a:prstGeom prst="rightArrow">
            <a:avLst>
              <a:gd name="adj1" fmla="val 50000"/>
              <a:gd name="adj2" fmla="val 74355"/>
            </a:avLst>
          </a:prstGeom>
          <a:solidFill>
            <a:srgbClr val="990000"/>
          </a:solidFill>
          <a:ln w="9525" cap="rnd">
            <a:noFill/>
            <a:miter lim="800000"/>
            <a:headEnd/>
            <a:tailEnd/>
          </a:ln>
          <a:effectLst>
            <a:prstShdw prst="shdw17" dist="17961" dir="2700000">
              <a:srgbClr val="5C0000"/>
            </a:prstShdw>
          </a:effectLst>
        </p:spPr>
        <p:txBody>
          <a:bodyPr/>
          <a:lstStyle/>
          <a:p>
            <a:endParaRPr lang="en-US" dirty="0"/>
          </a:p>
        </p:txBody>
      </p:sp>
      <p:sp>
        <p:nvSpPr>
          <p:cNvPr id="9339" name="Rectangle 139"/>
          <p:cNvSpPr>
            <a:spLocks noChangeAspect="1" noChangeArrowheads="1"/>
          </p:cNvSpPr>
          <p:nvPr/>
        </p:nvSpPr>
        <p:spPr bwMode="auto">
          <a:xfrm>
            <a:off x="4052888" y="3973513"/>
            <a:ext cx="1498552" cy="646973"/>
          </a:xfrm>
          <a:prstGeom prst="rect">
            <a:avLst/>
          </a:prstGeom>
          <a:noFill/>
          <a:ln w="9525">
            <a:noFill/>
            <a:miter lim="800000"/>
            <a:headEnd/>
            <a:tailEnd/>
          </a:ln>
        </p:spPr>
        <p:txBody>
          <a:bodyPr wrap="none" lIns="92075" tIns="46038" rIns="92075" bIns="46038">
            <a:spAutoFit/>
          </a:bodyPr>
          <a:lstStyle/>
          <a:p>
            <a:r>
              <a:rPr lang="en-US" sz="1200" b="1" dirty="0">
                <a:solidFill>
                  <a:schemeClr val="bg1"/>
                </a:solidFill>
                <a:latin typeface="Arial Narrow" pitchFamily="34" charset="0"/>
              </a:rPr>
              <a:t>Picking</a:t>
            </a:r>
          </a:p>
          <a:p>
            <a:r>
              <a:rPr lang="en-US" sz="1200" b="1" dirty="0">
                <a:solidFill>
                  <a:schemeClr val="bg1"/>
                </a:solidFill>
                <a:latin typeface="Arial Narrow" pitchFamily="34" charset="0"/>
              </a:rPr>
              <a:t>Value Added Services</a:t>
            </a:r>
          </a:p>
          <a:p>
            <a:r>
              <a:rPr lang="en-US" sz="1200" b="1" dirty="0">
                <a:solidFill>
                  <a:schemeClr val="bg1"/>
                </a:solidFill>
                <a:latin typeface="Arial Narrow" pitchFamily="34" charset="0"/>
              </a:rPr>
              <a:t>Replenishment</a:t>
            </a:r>
          </a:p>
        </p:txBody>
      </p:sp>
      <p:grpSp>
        <p:nvGrpSpPr>
          <p:cNvPr id="5" name="Group 140"/>
          <p:cNvGrpSpPr>
            <a:grpSpLocks noChangeAspect="1"/>
          </p:cNvGrpSpPr>
          <p:nvPr/>
        </p:nvGrpSpPr>
        <p:grpSpPr bwMode="auto">
          <a:xfrm>
            <a:off x="571500" y="4503738"/>
            <a:ext cx="890588" cy="682625"/>
            <a:chOff x="544" y="3243"/>
            <a:chExt cx="609" cy="505"/>
          </a:xfrm>
        </p:grpSpPr>
        <p:grpSp>
          <p:nvGrpSpPr>
            <p:cNvPr id="6" name="Group 141"/>
            <p:cNvGrpSpPr>
              <a:grpSpLocks noChangeAspect="1"/>
            </p:cNvGrpSpPr>
            <p:nvPr/>
          </p:nvGrpSpPr>
          <p:grpSpPr bwMode="auto">
            <a:xfrm>
              <a:off x="694" y="3601"/>
              <a:ext cx="308" cy="67"/>
              <a:chOff x="694" y="3601"/>
              <a:chExt cx="308" cy="67"/>
            </a:xfrm>
          </p:grpSpPr>
          <p:sp>
            <p:nvSpPr>
              <p:cNvPr id="9685" name="Rectangle 142"/>
              <p:cNvSpPr>
                <a:spLocks noChangeAspect="1" noChangeArrowheads="1"/>
              </p:cNvSpPr>
              <p:nvPr/>
            </p:nvSpPr>
            <p:spPr bwMode="auto">
              <a:xfrm>
                <a:off x="694" y="3601"/>
                <a:ext cx="308" cy="61"/>
              </a:xfrm>
              <a:prstGeom prst="rect">
                <a:avLst/>
              </a:prstGeom>
              <a:solidFill>
                <a:srgbClr val="474747"/>
              </a:solidFill>
              <a:ln w="9525">
                <a:noFill/>
                <a:miter lim="800000"/>
                <a:headEnd/>
                <a:tailEnd/>
              </a:ln>
            </p:spPr>
            <p:txBody>
              <a:bodyPr wrap="none" anchor="ctr"/>
              <a:lstStyle/>
              <a:p>
                <a:endParaRPr lang="en-US" dirty="0"/>
              </a:p>
            </p:txBody>
          </p:sp>
          <p:sp>
            <p:nvSpPr>
              <p:cNvPr id="9686" name="Oval 143"/>
              <p:cNvSpPr>
                <a:spLocks noChangeAspect="1" noChangeArrowheads="1"/>
              </p:cNvSpPr>
              <p:nvPr/>
            </p:nvSpPr>
            <p:spPr bwMode="auto">
              <a:xfrm>
                <a:off x="714" y="3619"/>
                <a:ext cx="29" cy="29"/>
              </a:xfrm>
              <a:prstGeom prst="ellipse">
                <a:avLst/>
              </a:prstGeom>
              <a:solidFill>
                <a:srgbClr val="B3A38C"/>
              </a:solidFill>
              <a:ln w="9525">
                <a:noFill/>
                <a:round/>
                <a:headEnd/>
                <a:tailEnd/>
              </a:ln>
            </p:spPr>
            <p:txBody>
              <a:bodyPr wrap="none" anchor="ctr"/>
              <a:lstStyle/>
              <a:p>
                <a:endParaRPr lang="en-US" dirty="0"/>
              </a:p>
            </p:txBody>
          </p:sp>
          <p:sp>
            <p:nvSpPr>
              <p:cNvPr id="9687" name="Oval 144"/>
              <p:cNvSpPr>
                <a:spLocks noChangeAspect="1" noChangeArrowheads="1"/>
              </p:cNvSpPr>
              <p:nvPr/>
            </p:nvSpPr>
            <p:spPr bwMode="auto">
              <a:xfrm>
                <a:off x="757" y="3619"/>
                <a:ext cx="26" cy="29"/>
              </a:xfrm>
              <a:prstGeom prst="ellipse">
                <a:avLst/>
              </a:prstGeom>
              <a:solidFill>
                <a:srgbClr val="B3A38C"/>
              </a:solidFill>
              <a:ln w="9525">
                <a:noFill/>
                <a:round/>
                <a:headEnd/>
                <a:tailEnd/>
              </a:ln>
            </p:spPr>
            <p:txBody>
              <a:bodyPr wrap="none" anchor="ctr"/>
              <a:lstStyle/>
              <a:p>
                <a:endParaRPr lang="en-US" dirty="0"/>
              </a:p>
            </p:txBody>
          </p:sp>
          <p:sp>
            <p:nvSpPr>
              <p:cNvPr id="9688" name="Oval 145"/>
              <p:cNvSpPr>
                <a:spLocks noChangeAspect="1" noChangeArrowheads="1"/>
              </p:cNvSpPr>
              <p:nvPr/>
            </p:nvSpPr>
            <p:spPr bwMode="auto">
              <a:xfrm>
                <a:off x="799" y="3619"/>
                <a:ext cx="26" cy="29"/>
              </a:xfrm>
              <a:prstGeom prst="ellipse">
                <a:avLst/>
              </a:prstGeom>
              <a:solidFill>
                <a:srgbClr val="B3A38C"/>
              </a:solidFill>
              <a:ln w="9525">
                <a:noFill/>
                <a:round/>
                <a:headEnd/>
                <a:tailEnd/>
              </a:ln>
            </p:spPr>
            <p:txBody>
              <a:bodyPr wrap="none" anchor="ctr"/>
              <a:lstStyle/>
              <a:p>
                <a:endParaRPr lang="en-US" dirty="0"/>
              </a:p>
            </p:txBody>
          </p:sp>
          <p:sp>
            <p:nvSpPr>
              <p:cNvPr id="9689" name="Oval 146"/>
              <p:cNvSpPr>
                <a:spLocks noChangeAspect="1" noChangeArrowheads="1"/>
              </p:cNvSpPr>
              <p:nvPr/>
            </p:nvSpPr>
            <p:spPr bwMode="auto">
              <a:xfrm>
                <a:off x="897" y="3619"/>
                <a:ext cx="26" cy="29"/>
              </a:xfrm>
              <a:prstGeom prst="ellipse">
                <a:avLst/>
              </a:prstGeom>
              <a:solidFill>
                <a:srgbClr val="B3A38C"/>
              </a:solidFill>
              <a:ln w="9525">
                <a:noFill/>
                <a:round/>
                <a:headEnd/>
                <a:tailEnd/>
              </a:ln>
            </p:spPr>
            <p:txBody>
              <a:bodyPr wrap="none" anchor="ctr"/>
              <a:lstStyle/>
              <a:p>
                <a:endParaRPr lang="en-US" dirty="0"/>
              </a:p>
            </p:txBody>
          </p:sp>
          <p:sp>
            <p:nvSpPr>
              <p:cNvPr id="9690" name="Rectangle 147"/>
              <p:cNvSpPr>
                <a:spLocks noChangeAspect="1" noChangeArrowheads="1"/>
              </p:cNvSpPr>
              <p:nvPr/>
            </p:nvSpPr>
            <p:spPr bwMode="auto">
              <a:xfrm>
                <a:off x="953" y="3642"/>
                <a:ext cx="29" cy="16"/>
              </a:xfrm>
              <a:prstGeom prst="rect">
                <a:avLst/>
              </a:prstGeom>
              <a:solidFill>
                <a:srgbClr val="CCCCCC"/>
              </a:solidFill>
              <a:ln w="9525">
                <a:noFill/>
                <a:miter lim="800000"/>
                <a:headEnd/>
                <a:tailEnd/>
              </a:ln>
            </p:spPr>
            <p:txBody>
              <a:bodyPr wrap="none" anchor="ctr"/>
              <a:lstStyle/>
              <a:p>
                <a:endParaRPr lang="en-US" dirty="0"/>
              </a:p>
            </p:txBody>
          </p:sp>
          <p:sp>
            <p:nvSpPr>
              <p:cNvPr id="9691" name="Rectangle 148"/>
              <p:cNvSpPr>
                <a:spLocks noChangeAspect="1" noChangeArrowheads="1"/>
              </p:cNvSpPr>
              <p:nvPr/>
            </p:nvSpPr>
            <p:spPr bwMode="auto">
              <a:xfrm>
                <a:off x="937" y="3652"/>
                <a:ext cx="16" cy="16"/>
              </a:xfrm>
              <a:prstGeom prst="rect">
                <a:avLst/>
              </a:prstGeom>
              <a:solidFill>
                <a:srgbClr val="FFFFFF"/>
              </a:solidFill>
              <a:ln w="9525">
                <a:noFill/>
                <a:miter lim="800000"/>
                <a:headEnd/>
                <a:tailEnd/>
              </a:ln>
            </p:spPr>
            <p:txBody>
              <a:bodyPr wrap="none" anchor="ctr"/>
              <a:lstStyle/>
              <a:p>
                <a:endParaRPr lang="en-US" dirty="0"/>
              </a:p>
            </p:txBody>
          </p:sp>
        </p:grpSp>
        <p:sp>
          <p:nvSpPr>
            <p:cNvPr id="9628" name="Rectangle 149"/>
            <p:cNvSpPr>
              <a:spLocks noChangeAspect="1" noChangeArrowheads="1"/>
            </p:cNvSpPr>
            <p:nvPr/>
          </p:nvSpPr>
          <p:spPr bwMode="auto">
            <a:xfrm>
              <a:off x="611" y="3243"/>
              <a:ext cx="480" cy="389"/>
            </a:xfrm>
            <a:prstGeom prst="rect">
              <a:avLst/>
            </a:prstGeom>
            <a:gradFill rotWithShape="0">
              <a:gsLst>
                <a:gs pos="0">
                  <a:srgbClr val="CECECE"/>
                </a:gs>
                <a:gs pos="100000">
                  <a:srgbClr val="3D3D3D"/>
                </a:gs>
              </a:gsLst>
              <a:lin ang="5400000" scaled="1"/>
            </a:gradFill>
            <a:ln w="9525">
              <a:noFill/>
              <a:miter lim="800000"/>
              <a:headEnd/>
              <a:tailEnd/>
            </a:ln>
          </p:spPr>
          <p:txBody>
            <a:bodyPr wrap="none" anchor="ctr"/>
            <a:lstStyle/>
            <a:p>
              <a:endParaRPr lang="en-US" dirty="0"/>
            </a:p>
          </p:txBody>
        </p:sp>
        <p:sp>
          <p:nvSpPr>
            <p:cNvPr id="9629" name="Freeform 150"/>
            <p:cNvSpPr>
              <a:spLocks noChangeAspect="1"/>
            </p:cNvSpPr>
            <p:nvPr/>
          </p:nvSpPr>
          <p:spPr bwMode="auto">
            <a:xfrm>
              <a:off x="544" y="3669"/>
              <a:ext cx="609" cy="62"/>
            </a:xfrm>
            <a:custGeom>
              <a:avLst/>
              <a:gdLst>
                <a:gd name="T0" fmla="*/ 62 w 609"/>
                <a:gd name="T1" fmla="*/ 0 h 62"/>
                <a:gd name="T2" fmla="*/ 0 w 609"/>
                <a:gd name="T3" fmla="*/ 61 h 62"/>
                <a:gd name="T4" fmla="*/ 608 w 609"/>
                <a:gd name="T5" fmla="*/ 61 h 62"/>
                <a:gd name="T6" fmla="*/ 546 w 609"/>
                <a:gd name="T7" fmla="*/ 0 h 62"/>
                <a:gd name="T8" fmla="*/ 62 w 609"/>
                <a:gd name="T9" fmla="*/ 0 h 62"/>
                <a:gd name="T10" fmla="*/ 0 60000 65536"/>
                <a:gd name="T11" fmla="*/ 0 60000 65536"/>
                <a:gd name="T12" fmla="*/ 0 60000 65536"/>
                <a:gd name="T13" fmla="*/ 0 60000 65536"/>
                <a:gd name="T14" fmla="*/ 0 60000 65536"/>
                <a:gd name="T15" fmla="*/ 0 w 609"/>
                <a:gd name="T16" fmla="*/ 0 h 62"/>
                <a:gd name="T17" fmla="*/ 609 w 609"/>
                <a:gd name="T18" fmla="*/ 62 h 62"/>
              </a:gdLst>
              <a:ahLst/>
              <a:cxnLst>
                <a:cxn ang="T10">
                  <a:pos x="T0" y="T1"/>
                </a:cxn>
                <a:cxn ang="T11">
                  <a:pos x="T2" y="T3"/>
                </a:cxn>
                <a:cxn ang="T12">
                  <a:pos x="T4" y="T5"/>
                </a:cxn>
                <a:cxn ang="T13">
                  <a:pos x="T6" y="T7"/>
                </a:cxn>
                <a:cxn ang="T14">
                  <a:pos x="T8" y="T9"/>
                </a:cxn>
              </a:cxnLst>
              <a:rect l="T15" t="T16" r="T17" b="T18"/>
              <a:pathLst>
                <a:path w="609" h="62">
                  <a:moveTo>
                    <a:pt x="62" y="0"/>
                  </a:moveTo>
                  <a:lnTo>
                    <a:pt x="0" y="61"/>
                  </a:lnTo>
                  <a:lnTo>
                    <a:pt x="608" y="61"/>
                  </a:lnTo>
                  <a:lnTo>
                    <a:pt x="546" y="0"/>
                  </a:lnTo>
                  <a:lnTo>
                    <a:pt x="62" y="0"/>
                  </a:lnTo>
                </a:path>
              </a:pathLst>
            </a:custGeom>
            <a:solidFill>
              <a:srgbClr val="919191"/>
            </a:solidFill>
            <a:ln w="9525" cap="rnd">
              <a:noFill/>
              <a:round/>
              <a:headEnd/>
              <a:tailEnd/>
            </a:ln>
          </p:spPr>
          <p:txBody>
            <a:bodyPr/>
            <a:lstStyle/>
            <a:p>
              <a:endParaRPr lang="en-US" dirty="0"/>
            </a:p>
          </p:txBody>
        </p:sp>
        <p:sp>
          <p:nvSpPr>
            <p:cNvPr id="9630" name="Freeform 151"/>
            <p:cNvSpPr>
              <a:spLocks noChangeAspect="1"/>
            </p:cNvSpPr>
            <p:nvPr/>
          </p:nvSpPr>
          <p:spPr bwMode="auto">
            <a:xfrm>
              <a:off x="544" y="3731"/>
              <a:ext cx="609" cy="17"/>
            </a:xfrm>
            <a:custGeom>
              <a:avLst/>
              <a:gdLst>
                <a:gd name="T0" fmla="*/ 0 w 609"/>
                <a:gd name="T1" fmla="*/ 0 h 17"/>
                <a:gd name="T2" fmla="*/ 608 w 609"/>
                <a:gd name="T3" fmla="*/ 0 h 17"/>
                <a:gd name="T4" fmla="*/ 608 w 609"/>
                <a:gd name="T5" fmla="*/ 16 h 17"/>
                <a:gd name="T6" fmla="*/ 0 w 609"/>
                <a:gd name="T7" fmla="*/ 16 h 17"/>
                <a:gd name="T8" fmla="*/ 0 w 609"/>
                <a:gd name="T9" fmla="*/ 0 h 17"/>
                <a:gd name="T10" fmla="*/ 0 60000 65536"/>
                <a:gd name="T11" fmla="*/ 0 60000 65536"/>
                <a:gd name="T12" fmla="*/ 0 60000 65536"/>
                <a:gd name="T13" fmla="*/ 0 60000 65536"/>
                <a:gd name="T14" fmla="*/ 0 60000 65536"/>
                <a:gd name="T15" fmla="*/ 0 w 609"/>
                <a:gd name="T16" fmla="*/ 0 h 17"/>
                <a:gd name="T17" fmla="*/ 609 w 609"/>
                <a:gd name="T18" fmla="*/ 17 h 17"/>
              </a:gdLst>
              <a:ahLst/>
              <a:cxnLst>
                <a:cxn ang="T10">
                  <a:pos x="T0" y="T1"/>
                </a:cxn>
                <a:cxn ang="T11">
                  <a:pos x="T2" y="T3"/>
                </a:cxn>
                <a:cxn ang="T12">
                  <a:pos x="T4" y="T5"/>
                </a:cxn>
                <a:cxn ang="T13">
                  <a:pos x="T6" y="T7"/>
                </a:cxn>
                <a:cxn ang="T14">
                  <a:pos x="T8" y="T9"/>
                </a:cxn>
              </a:cxnLst>
              <a:rect l="T15" t="T16" r="T17" b="T18"/>
              <a:pathLst>
                <a:path w="609" h="17">
                  <a:moveTo>
                    <a:pt x="0" y="0"/>
                  </a:moveTo>
                  <a:lnTo>
                    <a:pt x="608" y="0"/>
                  </a:lnTo>
                  <a:lnTo>
                    <a:pt x="608" y="16"/>
                  </a:lnTo>
                  <a:lnTo>
                    <a:pt x="0" y="16"/>
                  </a:lnTo>
                  <a:lnTo>
                    <a:pt x="0" y="0"/>
                  </a:lnTo>
                </a:path>
              </a:pathLst>
            </a:custGeom>
            <a:solidFill>
              <a:srgbClr val="474747"/>
            </a:solidFill>
            <a:ln w="9525" cap="rnd">
              <a:noFill/>
              <a:round/>
              <a:headEnd/>
              <a:tailEnd/>
            </a:ln>
          </p:spPr>
          <p:txBody>
            <a:bodyPr/>
            <a:lstStyle/>
            <a:p>
              <a:endParaRPr lang="en-US" dirty="0"/>
            </a:p>
          </p:txBody>
        </p:sp>
        <p:sp>
          <p:nvSpPr>
            <p:cNvPr id="9631" name="AutoShape 152"/>
            <p:cNvSpPr>
              <a:spLocks noChangeAspect="1" noChangeArrowheads="1"/>
            </p:cNvSpPr>
            <p:nvPr/>
          </p:nvSpPr>
          <p:spPr bwMode="auto">
            <a:xfrm>
              <a:off x="642" y="367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32" name="AutoShape 153"/>
            <p:cNvSpPr>
              <a:spLocks noChangeAspect="1" noChangeArrowheads="1"/>
            </p:cNvSpPr>
            <p:nvPr/>
          </p:nvSpPr>
          <p:spPr bwMode="auto">
            <a:xfrm>
              <a:off x="672" y="3679"/>
              <a:ext cx="19"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33" name="AutoShape 154"/>
            <p:cNvSpPr>
              <a:spLocks noChangeAspect="1" noChangeArrowheads="1"/>
            </p:cNvSpPr>
            <p:nvPr/>
          </p:nvSpPr>
          <p:spPr bwMode="auto">
            <a:xfrm>
              <a:off x="701" y="367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34" name="AutoShape 155"/>
            <p:cNvSpPr>
              <a:spLocks noChangeAspect="1" noChangeArrowheads="1"/>
            </p:cNvSpPr>
            <p:nvPr/>
          </p:nvSpPr>
          <p:spPr bwMode="auto">
            <a:xfrm>
              <a:off x="730" y="367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35" name="AutoShape 156"/>
            <p:cNvSpPr>
              <a:spLocks noChangeAspect="1" noChangeArrowheads="1"/>
            </p:cNvSpPr>
            <p:nvPr/>
          </p:nvSpPr>
          <p:spPr bwMode="auto">
            <a:xfrm>
              <a:off x="759" y="367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36" name="AutoShape 157"/>
            <p:cNvSpPr>
              <a:spLocks noChangeAspect="1" noChangeArrowheads="1"/>
            </p:cNvSpPr>
            <p:nvPr/>
          </p:nvSpPr>
          <p:spPr bwMode="auto">
            <a:xfrm>
              <a:off x="789" y="367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37" name="AutoShape 158"/>
            <p:cNvSpPr>
              <a:spLocks noChangeAspect="1" noChangeArrowheads="1"/>
            </p:cNvSpPr>
            <p:nvPr/>
          </p:nvSpPr>
          <p:spPr bwMode="auto">
            <a:xfrm>
              <a:off x="819" y="367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38" name="AutoShape 159"/>
            <p:cNvSpPr>
              <a:spLocks noChangeAspect="1" noChangeArrowheads="1"/>
            </p:cNvSpPr>
            <p:nvPr/>
          </p:nvSpPr>
          <p:spPr bwMode="auto">
            <a:xfrm>
              <a:off x="849" y="3679"/>
              <a:ext cx="18"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39" name="AutoShape 160"/>
            <p:cNvSpPr>
              <a:spLocks noChangeAspect="1" noChangeArrowheads="1"/>
            </p:cNvSpPr>
            <p:nvPr/>
          </p:nvSpPr>
          <p:spPr bwMode="auto">
            <a:xfrm>
              <a:off x="877" y="367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40" name="AutoShape 161"/>
            <p:cNvSpPr>
              <a:spLocks noChangeAspect="1" noChangeArrowheads="1"/>
            </p:cNvSpPr>
            <p:nvPr/>
          </p:nvSpPr>
          <p:spPr bwMode="auto">
            <a:xfrm>
              <a:off x="903" y="3679"/>
              <a:ext cx="24"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41" name="AutoShape 162"/>
            <p:cNvSpPr>
              <a:spLocks noChangeAspect="1" noChangeArrowheads="1"/>
            </p:cNvSpPr>
            <p:nvPr/>
          </p:nvSpPr>
          <p:spPr bwMode="auto">
            <a:xfrm>
              <a:off x="933" y="3679"/>
              <a:ext cx="23"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42" name="AutoShape 163"/>
            <p:cNvSpPr>
              <a:spLocks noChangeAspect="1" noChangeArrowheads="1"/>
            </p:cNvSpPr>
            <p:nvPr/>
          </p:nvSpPr>
          <p:spPr bwMode="auto">
            <a:xfrm>
              <a:off x="963" y="3679"/>
              <a:ext cx="22"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43" name="AutoShape 164"/>
            <p:cNvSpPr>
              <a:spLocks noChangeAspect="1" noChangeArrowheads="1"/>
            </p:cNvSpPr>
            <p:nvPr/>
          </p:nvSpPr>
          <p:spPr bwMode="auto">
            <a:xfrm>
              <a:off x="992" y="3679"/>
              <a:ext cx="23"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44" name="AutoShape 165"/>
            <p:cNvSpPr>
              <a:spLocks noChangeAspect="1" noChangeArrowheads="1"/>
            </p:cNvSpPr>
            <p:nvPr/>
          </p:nvSpPr>
          <p:spPr bwMode="auto">
            <a:xfrm>
              <a:off x="1021" y="3679"/>
              <a:ext cx="23"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45" name="AutoShape 166"/>
            <p:cNvSpPr>
              <a:spLocks noChangeAspect="1" noChangeArrowheads="1"/>
            </p:cNvSpPr>
            <p:nvPr/>
          </p:nvSpPr>
          <p:spPr bwMode="auto">
            <a:xfrm>
              <a:off x="612" y="3695"/>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46" name="AutoShape 167"/>
            <p:cNvSpPr>
              <a:spLocks noChangeAspect="1" noChangeArrowheads="1"/>
            </p:cNvSpPr>
            <p:nvPr/>
          </p:nvSpPr>
          <p:spPr bwMode="auto">
            <a:xfrm>
              <a:off x="642" y="3695"/>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47" name="AutoShape 168"/>
            <p:cNvSpPr>
              <a:spLocks noChangeAspect="1" noChangeArrowheads="1"/>
            </p:cNvSpPr>
            <p:nvPr/>
          </p:nvSpPr>
          <p:spPr bwMode="auto">
            <a:xfrm>
              <a:off x="672" y="3695"/>
              <a:ext cx="19"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48" name="AutoShape 169"/>
            <p:cNvSpPr>
              <a:spLocks noChangeAspect="1" noChangeArrowheads="1"/>
            </p:cNvSpPr>
            <p:nvPr/>
          </p:nvSpPr>
          <p:spPr bwMode="auto">
            <a:xfrm>
              <a:off x="701" y="3695"/>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49" name="AutoShape 170"/>
            <p:cNvSpPr>
              <a:spLocks noChangeAspect="1" noChangeArrowheads="1"/>
            </p:cNvSpPr>
            <p:nvPr/>
          </p:nvSpPr>
          <p:spPr bwMode="auto">
            <a:xfrm>
              <a:off x="730" y="3695"/>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50" name="AutoShape 171"/>
            <p:cNvSpPr>
              <a:spLocks noChangeAspect="1" noChangeArrowheads="1"/>
            </p:cNvSpPr>
            <p:nvPr/>
          </p:nvSpPr>
          <p:spPr bwMode="auto">
            <a:xfrm>
              <a:off x="759" y="3695"/>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51" name="AutoShape 172"/>
            <p:cNvSpPr>
              <a:spLocks noChangeAspect="1" noChangeArrowheads="1"/>
            </p:cNvSpPr>
            <p:nvPr/>
          </p:nvSpPr>
          <p:spPr bwMode="auto">
            <a:xfrm>
              <a:off x="789" y="3695"/>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52" name="AutoShape 173"/>
            <p:cNvSpPr>
              <a:spLocks noChangeAspect="1" noChangeArrowheads="1"/>
            </p:cNvSpPr>
            <p:nvPr/>
          </p:nvSpPr>
          <p:spPr bwMode="auto">
            <a:xfrm>
              <a:off x="819" y="3695"/>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53" name="AutoShape 174"/>
            <p:cNvSpPr>
              <a:spLocks noChangeAspect="1" noChangeArrowheads="1"/>
            </p:cNvSpPr>
            <p:nvPr/>
          </p:nvSpPr>
          <p:spPr bwMode="auto">
            <a:xfrm>
              <a:off x="849" y="3695"/>
              <a:ext cx="18"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54" name="AutoShape 175"/>
            <p:cNvSpPr>
              <a:spLocks noChangeAspect="1" noChangeArrowheads="1"/>
            </p:cNvSpPr>
            <p:nvPr/>
          </p:nvSpPr>
          <p:spPr bwMode="auto">
            <a:xfrm>
              <a:off x="877" y="3695"/>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55" name="AutoShape 176"/>
            <p:cNvSpPr>
              <a:spLocks noChangeAspect="1" noChangeArrowheads="1"/>
            </p:cNvSpPr>
            <p:nvPr/>
          </p:nvSpPr>
          <p:spPr bwMode="auto">
            <a:xfrm>
              <a:off x="903" y="3695"/>
              <a:ext cx="24"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56" name="AutoShape 177"/>
            <p:cNvSpPr>
              <a:spLocks noChangeAspect="1" noChangeArrowheads="1"/>
            </p:cNvSpPr>
            <p:nvPr/>
          </p:nvSpPr>
          <p:spPr bwMode="auto">
            <a:xfrm>
              <a:off x="933" y="3695"/>
              <a:ext cx="23"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57" name="AutoShape 178"/>
            <p:cNvSpPr>
              <a:spLocks noChangeAspect="1" noChangeArrowheads="1"/>
            </p:cNvSpPr>
            <p:nvPr/>
          </p:nvSpPr>
          <p:spPr bwMode="auto">
            <a:xfrm>
              <a:off x="963" y="3695"/>
              <a:ext cx="22"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58" name="AutoShape 179"/>
            <p:cNvSpPr>
              <a:spLocks noChangeAspect="1" noChangeArrowheads="1"/>
            </p:cNvSpPr>
            <p:nvPr/>
          </p:nvSpPr>
          <p:spPr bwMode="auto">
            <a:xfrm>
              <a:off x="992" y="3695"/>
              <a:ext cx="23"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59" name="AutoShape 180"/>
            <p:cNvSpPr>
              <a:spLocks noChangeAspect="1" noChangeArrowheads="1"/>
            </p:cNvSpPr>
            <p:nvPr/>
          </p:nvSpPr>
          <p:spPr bwMode="auto">
            <a:xfrm>
              <a:off x="1021" y="3695"/>
              <a:ext cx="23"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60" name="AutoShape 181"/>
            <p:cNvSpPr>
              <a:spLocks noChangeAspect="1" noChangeArrowheads="1"/>
            </p:cNvSpPr>
            <p:nvPr/>
          </p:nvSpPr>
          <p:spPr bwMode="auto">
            <a:xfrm>
              <a:off x="1050" y="3695"/>
              <a:ext cx="24"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61" name="AutoShape 182"/>
            <p:cNvSpPr>
              <a:spLocks noChangeAspect="1" noChangeArrowheads="1"/>
            </p:cNvSpPr>
            <p:nvPr/>
          </p:nvSpPr>
          <p:spPr bwMode="auto">
            <a:xfrm>
              <a:off x="612" y="370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62" name="AutoShape 183"/>
            <p:cNvSpPr>
              <a:spLocks noChangeAspect="1" noChangeArrowheads="1"/>
            </p:cNvSpPr>
            <p:nvPr/>
          </p:nvSpPr>
          <p:spPr bwMode="auto">
            <a:xfrm>
              <a:off x="642" y="370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63" name="AutoShape 184"/>
            <p:cNvSpPr>
              <a:spLocks noChangeAspect="1" noChangeArrowheads="1"/>
            </p:cNvSpPr>
            <p:nvPr/>
          </p:nvSpPr>
          <p:spPr bwMode="auto">
            <a:xfrm>
              <a:off x="672" y="3709"/>
              <a:ext cx="19"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64" name="AutoShape 185"/>
            <p:cNvSpPr>
              <a:spLocks noChangeAspect="1" noChangeArrowheads="1"/>
            </p:cNvSpPr>
            <p:nvPr/>
          </p:nvSpPr>
          <p:spPr bwMode="auto">
            <a:xfrm>
              <a:off x="701" y="370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65" name="AutoShape 186"/>
            <p:cNvSpPr>
              <a:spLocks noChangeAspect="1" noChangeArrowheads="1"/>
            </p:cNvSpPr>
            <p:nvPr/>
          </p:nvSpPr>
          <p:spPr bwMode="auto">
            <a:xfrm>
              <a:off x="730" y="370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66" name="AutoShape 187"/>
            <p:cNvSpPr>
              <a:spLocks noChangeAspect="1" noChangeArrowheads="1"/>
            </p:cNvSpPr>
            <p:nvPr/>
          </p:nvSpPr>
          <p:spPr bwMode="auto">
            <a:xfrm>
              <a:off x="759" y="370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67" name="AutoShape 188"/>
            <p:cNvSpPr>
              <a:spLocks noChangeAspect="1" noChangeArrowheads="1"/>
            </p:cNvSpPr>
            <p:nvPr/>
          </p:nvSpPr>
          <p:spPr bwMode="auto">
            <a:xfrm>
              <a:off x="789" y="370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68" name="AutoShape 189"/>
            <p:cNvSpPr>
              <a:spLocks noChangeAspect="1" noChangeArrowheads="1"/>
            </p:cNvSpPr>
            <p:nvPr/>
          </p:nvSpPr>
          <p:spPr bwMode="auto">
            <a:xfrm>
              <a:off x="819" y="370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69" name="AutoShape 190"/>
            <p:cNvSpPr>
              <a:spLocks noChangeAspect="1" noChangeArrowheads="1"/>
            </p:cNvSpPr>
            <p:nvPr/>
          </p:nvSpPr>
          <p:spPr bwMode="auto">
            <a:xfrm>
              <a:off x="849" y="3709"/>
              <a:ext cx="18"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70" name="AutoShape 191"/>
            <p:cNvSpPr>
              <a:spLocks noChangeAspect="1" noChangeArrowheads="1"/>
            </p:cNvSpPr>
            <p:nvPr/>
          </p:nvSpPr>
          <p:spPr bwMode="auto">
            <a:xfrm>
              <a:off x="877" y="3709"/>
              <a:ext cx="20"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71" name="AutoShape 192"/>
            <p:cNvSpPr>
              <a:spLocks noChangeAspect="1" noChangeArrowheads="1"/>
            </p:cNvSpPr>
            <p:nvPr/>
          </p:nvSpPr>
          <p:spPr bwMode="auto">
            <a:xfrm>
              <a:off x="903" y="3709"/>
              <a:ext cx="24"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72" name="AutoShape 193"/>
            <p:cNvSpPr>
              <a:spLocks noChangeAspect="1" noChangeArrowheads="1"/>
            </p:cNvSpPr>
            <p:nvPr/>
          </p:nvSpPr>
          <p:spPr bwMode="auto">
            <a:xfrm>
              <a:off x="933" y="3709"/>
              <a:ext cx="23"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73" name="AutoShape 194"/>
            <p:cNvSpPr>
              <a:spLocks noChangeAspect="1" noChangeArrowheads="1"/>
            </p:cNvSpPr>
            <p:nvPr/>
          </p:nvSpPr>
          <p:spPr bwMode="auto">
            <a:xfrm>
              <a:off x="963" y="3709"/>
              <a:ext cx="22"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74" name="AutoShape 195"/>
            <p:cNvSpPr>
              <a:spLocks noChangeAspect="1" noChangeArrowheads="1"/>
            </p:cNvSpPr>
            <p:nvPr/>
          </p:nvSpPr>
          <p:spPr bwMode="auto">
            <a:xfrm>
              <a:off x="992" y="3709"/>
              <a:ext cx="23"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75" name="AutoShape 196"/>
            <p:cNvSpPr>
              <a:spLocks noChangeAspect="1" noChangeArrowheads="1"/>
            </p:cNvSpPr>
            <p:nvPr/>
          </p:nvSpPr>
          <p:spPr bwMode="auto">
            <a:xfrm>
              <a:off x="1021" y="3709"/>
              <a:ext cx="23"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76" name="AutoShape 197"/>
            <p:cNvSpPr>
              <a:spLocks noChangeAspect="1" noChangeArrowheads="1"/>
            </p:cNvSpPr>
            <p:nvPr/>
          </p:nvSpPr>
          <p:spPr bwMode="auto">
            <a:xfrm>
              <a:off x="1050" y="3709"/>
              <a:ext cx="24" cy="16"/>
            </a:xfrm>
            <a:prstGeom prst="roundRect">
              <a:avLst>
                <a:gd name="adj" fmla="val 49995"/>
              </a:avLst>
            </a:prstGeom>
            <a:solidFill>
              <a:srgbClr val="FFFFFF"/>
            </a:solidFill>
            <a:ln w="9525">
              <a:noFill/>
              <a:round/>
              <a:headEnd/>
              <a:tailEnd/>
            </a:ln>
          </p:spPr>
          <p:txBody>
            <a:bodyPr wrap="none" anchor="ctr"/>
            <a:lstStyle/>
            <a:p>
              <a:endParaRPr lang="en-US" dirty="0"/>
            </a:p>
          </p:txBody>
        </p:sp>
        <p:sp>
          <p:nvSpPr>
            <p:cNvPr id="9677" name="Freeform 198"/>
            <p:cNvSpPr>
              <a:spLocks noChangeAspect="1"/>
            </p:cNvSpPr>
            <p:nvPr/>
          </p:nvSpPr>
          <p:spPr bwMode="auto">
            <a:xfrm>
              <a:off x="636" y="3625"/>
              <a:ext cx="1" cy="1"/>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noFill/>
            <a:ln w="25400" cap="rnd">
              <a:solidFill>
                <a:srgbClr val="000000"/>
              </a:solidFill>
              <a:round/>
              <a:headEnd/>
              <a:tailEnd/>
            </a:ln>
          </p:spPr>
          <p:txBody>
            <a:bodyPr/>
            <a:lstStyle/>
            <a:p>
              <a:endParaRPr lang="en-US" dirty="0"/>
            </a:p>
          </p:txBody>
        </p:sp>
        <p:sp>
          <p:nvSpPr>
            <p:cNvPr id="9678" name="Freeform 199"/>
            <p:cNvSpPr>
              <a:spLocks noChangeAspect="1"/>
            </p:cNvSpPr>
            <p:nvPr/>
          </p:nvSpPr>
          <p:spPr bwMode="auto">
            <a:xfrm>
              <a:off x="675" y="3296"/>
              <a:ext cx="350" cy="287"/>
            </a:xfrm>
            <a:custGeom>
              <a:avLst/>
              <a:gdLst>
                <a:gd name="T0" fmla="*/ 6 w 350"/>
                <a:gd name="T1" fmla="*/ 0 h 287"/>
                <a:gd name="T2" fmla="*/ 346 w 350"/>
                <a:gd name="T3" fmla="*/ 0 h 287"/>
                <a:gd name="T4" fmla="*/ 349 w 350"/>
                <a:gd name="T5" fmla="*/ 7 h 287"/>
                <a:gd name="T6" fmla="*/ 349 w 350"/>
                <a:gd name="T7" fmla="*/ 279 h 287"/>
                <a:gd name="T8" fmla="*/ 346 w 350"/>
                <a:gd name="T9" fmla="*/ 286 h 287"/>
                <a:gd name="T10" fmla="*/ 6 w 350"/>
                <a:gd name="T11" fmla="*/ 286 h 287"/>
                <a:gd name="T12" fmla="*/ 0 w 350"/>
                <a:gd name="T13" fmla="*/ 279 h 287"/>
                <a:gd name="T14" fmla="*/ 0 w 350"/>
                <a:gd name="T15" fmla="*/ 7 h 287"/>
                <a:gd name="T16" fmla="*/ 6 w 350"/>
                <a:gd name="T17" fmla="*/ 0 h 2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0"/>
                <a:gd name="T28" fmla="*/ 0 h 287"/>
                <a:gd name="T29" fmla="*/ 350 w 350"/>
                <a:gd name="T30" fmla="*/ 287 h 2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0" h="287">
                  <a:moveTo>
                    <a:pt x="6" y="0"/>
                  </a:moveTo>
                  <a:lnTo>
                    <a:pt x="346" y="0"/>
                  </a:lnTo>
                  <a:lnTo>
                    <a:pt x="349" y="7"/>
                  </a:lnTo>
                  <a:lnTo>
                    <a:pt x="349" y="279"/>
                  </a:lnTo>
                  <a:lnTo>
                    <a:pt x="346" y="286"/>
                  </a:lnTo>
                  <a:lnTo>
                    <a:pt x="6" y="286"/>
                  </a:lnTo>
                  <a:lnTo>
                    <a:pt x="0" y="279"/>
                  </a:lnTo>
                  <a:lnTo>
                    <a:pt x="0" y="7"/>
                  </a:lnTo>
                  <a:lnTo>
                    <a:pt x="6" y="0"/>
                  </a:lnTo>
                </a:path>
              </a:pathLst>
            </a:custGeom>
            <a:solidFill>
              <a:srgbClr val="B3B3D0"/>
            </a:solidFill>
            <a:ln w="9525" cap="rnd">
              <a:noFill/>
              <a:round/>
              <a:headEnd/>
              <a:tailEnd/>
            </a:ln>
          </p:spPr>
          <p:txBody>
            <a:bodyPr/>
            <a:lstStyle/>
            <a:p>
              <a:endParaRPr lang="en-US" dirty="0"/>
            </a:p>
          </p:txBody>
        </p:sp>
        <p:sp>
          <p:nvSpPr>
            <p:cNvPr id="9679" name="Freeform 200"/>
            <p:cNvSpPr>
              <a:spLocks noChangeAspect="1"/>
            </p:cNvSpPr>
            <p:nvPr/>
          </p:nvSpPr>
          <p:spPr bwMode="auto">
            <a:xfrm>
              <a:off x="675" y="3296"/>
              <a:ext cx="354" cy="290"/>
            </a:xfrm>
            <a:custGeom>
              <a:avLst/>
              <a:gdLst>
                <a:gd name="T0" fmla="*/ 7 w 354"/>
                <a:gd name="T1" fmla="*/ 0 h 290"/>
                <a:gd name="T2" fmla="*/ 350 w 354"/>
                <a:gd name="T3" fmla="*/ 0 h 290"/>
                <a:gd name="T4" fmla="*/ 353 w 354"/>
                <a:gd name="T5" fmla="*/ 7 h 290"/>
                <a:gd name="T6" fmla="*/ 353 w 354"/>
                <a:gd name="T7" fmla="*/ 282 h 290"/>
                <a:gd name="T8" fmla="*/ 350 w 354"/>
                <a:gd name="T9" fmla="*/ 289 h 290"/>
                <a:gd name="T10" fmla="*/ 7 w 354"/>
                <a:gd name="T11" fmla="*/ 289 h 290"/>
                <a:gd name="T12" fmla="*/ 0 w 354"/>
                <a:gd name="T13" fmla="*/ 282 h 290"/>
                <a:gd name="T14" fmla="*/ 0 w 354"/>
                <a:gd name="T15" fmla="*/ 7 h 290"/>
                <a:gd name="T16" fmla="*/ 7 w 354"/>
                <a:gd name="T17" fmla="*/ 0 h 2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4"/>
                <a:gd name="T28" fmla="*/ 0 h 290"/>
                <a:gd name="T29" fmla="*/ 354 w 354"/>
                <a:gd name="T30" fmla="*/ 290 h 2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4" h="290">
                  <a:moveTo>
                    <a:pt x="7" y="0"/>
                  </a:moveTo>
                  <a:lnTo>
                    <a:pt x="350" y="0"/>
                  </a:lnTo>
                  <a:lnTo>
                    <a:pt x="353" y="7"/>
                  </a:lnTo>
                  <a:lnTo>
                    <a:pt x="353" y="282"/>
                  </a:lnTo>
                  <a:lnTo>
                    <a:pt x="350" y="289"/>
                  </a:lnTo>
                  <a:lnTo>
                    <a:pt x="7" y="289"/>
                  </a:lnTo>
                  <a:lnTo>
                    <a:pt x="0" y="282"/>
                  </a:lnTo>
                  <a:lnTo>
                    <a:pt x="0" y="7"/>
                  </a:lnTo>
                  <a:lnTo>
                    <a:pt x="7" y="0"/>
                  </a:lnTo>
                </a:path>
              </a:pathLst>
            </a:custGeom>
            <a:noFill/>
            <a:ln w="25400" cap="rnd">
              <a:solidFill>
                <a:srgbClr val="000000"/>
              </a:solidFill>
              <a:round/>
              <a:headEnd/>
              <a:tailEnd/>
            </a:ln>
          </p:spPr>
          <p:txBody>
            <a:bodyPr/>
            <a:lstStyle/>
            <a:p>
              <a:endParaRPr lang="en-US" dirty="0"/>
            </a:p>
          </p:txBody>
        </p:sp>
        <p:sp>
          <p:nvSpPr>
            <p:cNvPr id="9680" name="Freeform 201"/>
            <p:cNvSpPr>
              <a:spLocks noChangeAspect="1"/>
            </p:cNvSpPr>
            <p:nvPr/>
          </p:nvSpPr>
          <p:spPr bwMode="auto">
            <a:xfrm>
              <a:off x="757" y="3350"/>
              <a:ext cx="200" cy="182"/>
            </a:xfrm>
            <a:custGeom>
              <a:avLst/>
              <a:gdLst>
                <a:gd name="T0" fmla="*/ 173 w 200"/>
                <a:gd name="T1" fmla="*/ 3 h 182"/>
                <a:gd name="T2" fmla="*/ 199 w 200"/>
                <a:gd name="T3" fmla="*/ 0 h 182"/>
                <a:gd name="T4" fmla="*/ 26 w 200"/>
                <a:gd name="T5" fmla="*/ 178 h 182"/>
                <a:gd name="T6" fmla="*/ 0 w 200"/>
                <a:gd name="T7" fmla="*/ 181 h 182"/>
                <a:gd name="T8" fmla="*/ 173 w 200"/>
                <a:gd name="T9" fmla="*/ 3 h 182"/>
                <a:gd name="T10" fmla="*/ 0 60000 65536"/>
                <a:gd name="T11" fmla="*/ 0 60000 65536"/>
                <a:gd name="T12" fmla="*/ 0 60000 65536"/>
                <a:gd name="T13" fmla="*/ 0 60000 65536"/>
                <a:gd name="T14" fmla="*/ 0 60000 65536"/>
                <a:gd name="T15" fmla="*/ 0 w 200"/>
                <a:gd name="T16" fmla="*/ 0 h 182"/>
                <a:gd name="T17" fmla="*/ 200 w 200"/>
                <a:gd name="T18" fmla="*/ 182 h 182"/>
              </a:gdLst>
              <a:ahLst/>
              <a:cxnLst>
                <a:cxn ang="T10">
                  <a:pos x="T0" y="T1"/>
                </a:cxn>
                <a:cxn ang="T11">
                  <a:pos x="T2" y="T3"/>
                </a:cxn>
                <a:cxn ang="T12">
                  <a:pos x="T4" y="T5"/>
                </a:cxn>
                <a:cxn ang="T13">
                  <a:pos x="T6" y="T7"/>
                </a:cxn>
                <a:cxn ang="T14">
                  <a:pos x="T8" y="T9"/>
                </a:cxn>
              </a:cxnLst>
              <a:rect l="T15" t="T16" r="T17" b="T18"/>
              <a:pathLst>
                <a:path w="200" h="182">
                  <a:moveTo>
                    <a:pt x="173" y="3"/>
                  </a:moveTo>
                  <a:lnTo>
                    <a:pt x="199" y="0"/>
                  </a:lnTo>
                  <a:lnTo>
                    <a:pt x="26" y="178"/>
                  </a:lnTo>
                  <a:lnTo>
                    <a:pt x="0" y="181"/>
                  </a:lnTo>
                  <a:lnTo>
                    <a:pt x="173" y="3"/>
                  </a:lnTo>
                </a:path>
              </a:pathLst>
            </a:custGeom>
            <a:solidFill>
              <a:srgbClr val="FFFFFF"/>
            </a:solidFill>
            <a:ln w="9525" cap="rnd">
              <a:noFill/>
              <a:round/>
              <a:headEnd/>
              <a:tailEnd/>
            </a:ln>
          </p:spPr>
          <p:txBody>
            <a:bodyPr/>
            <a:lstStyle/>
            <a:p>
              <a:endParaRPr lang="en-US" dirty="0"/>
            </a:p>
          </p:txBody>
        </p:sp>
        <p:sp>
          <p:nvSpPr>
            <p:cNvPr id="9681" name="Freeform 202"/>
            <p:cNvSpPr>
              <a:spLocks noChangeAspect="1"/>
            </p:cNvSpPr>
            <p:nvPr/>
          </p:nvSpPr>
          <p:spPr bwMode="auto">
            <a:xfrm>
              <a:off x="839" y="3417"/>
              <a:ext cx="134" cy="119"/>
            </a:xfrm>
            <a:custGeom>
              <a:avLst/>
              <a:gdLst>
                <a:gd name="T0" fmla="*/ 114 w 134"/>
                <a:gd name="T1" fmla="*/ 3 h 119"/>
                <a:gd name="T2" fmla="*/ 133 w 134"/>
                <a:gd name="T3" fmla="*/ 0 h 119"/>
                <a:gd name="T4" fmla="*/ 19 w 134"/>
                <a:gd name="T5" fmla="*/ 118 h 119"/>
                <a:gd name="T6" fmla="*/ 0 w 134"/>
                <a:gd name="T7" fmla="*/ 118 h 119"/>
                <a:gd name="T8" fmla="*/ 114 w 134"/>
                <a:gd name="T9" fmla="*/ 3 h 119"/>
                <a:gd name="T10" fmla="*/ 0 60000 65536"/>
                <a:gd name="T11" fmla="*/ 0 60000 65536"/>
                <a:gd name="T12" fmla="*/ 0 60000 65536"/>
                <a:gd name="T13" fmla="*/ 0 60000 65536"/>
                <a:gd name="T14" fmla="*/ 0 60000 65536"/>
                <a:gd name="T15" fmla="*/ 0 w 134"/>
                <a:gd name="T16" fmla="*/ 0 h 119"/>
                <a:gd name="T17" fmla="*/ 134 w 134"/>
                <a:gd name="T18" fmla="*/ 119 h 119"/>
              </a:gdLst>
              <a:ahLst/>
              <a:cxnLst>
                <a:cxn ang="T10">
                  <a:pos x="T0" y="T1"/>
                </a:cxn>
                <a:cxn ang="T11">
                  <a:pos x="T2" y="T3"/>
                </a:cxn>
                <a:cxn ang="T12">
                  <a:pos x="T4" y="T5"/>
                </a:cxn>
                <a:cxn ang="T13">
                  <a:pos x="T6" y="T7"/>
                </a:cxn>
                <a:cxn ang="T14">
                  <a:pos x="T8" y="T9"/>
                </a:cxn>
              </a:cxnLst>
              <a:rect l="T15" t="T16" r="T17" b="T18"/>
              <a:pathLst>
                <a:path w="134" h="119">
                  <a:moveTo>
                    <a:pt x="114" y="3"/>
                  </a:moveTo>
                  <a:lnTo>
                    <a:pt x="133" y="0"/>
                  </a:lnTo>
                  <a:lnTo>
                    <a:pt x="19" y="118"/>
                  </a:lnTo>
                  <a:lnTo>
                    <a:pt x="0" y="118"/>
                  </a:lnTo>
                  <a:lnTo>
                    <a:pt x="114" y="3"/>
                  </a:lnTo>
                </a:path>
              </a:pathLst>
            </a:custGeom>
            <a:solidFill>
              <a:srgbClr val="FFFFFF"/>
            </a:solidFill>
            <a:ln w="9525" cap="rnd">
              <a:noFill/>
              <a:round/>
              <a:headEnd/>
              <a:tailEnd/>
            </a:ln>
          </p:spPr>
          <p:txBody>
            <a:bodyPr/>
            <a:lstStyle/>
            <a:p>
              <a:endParaRPr lang="en-US" dirty="0"/>
            </a:p>
          </p:txBody>
        </p:sp>
        <p:sp>
          <p:nvSpPr>
            <p:cNvPr id="9682" name="Freeform 203"/>
            <p:cNvSpPr>
              <a:spLocks noChangeAspect="1"/>
            </p:cNvSpPr>
            <p:nvPr/>
          </p:nvSpPr>
          <p:spPr bwMode="auto">
            <a:xfrm>
              <a:off x="727" y="3337"/>
              <a:ext cx="135" cy="118"/>
            </a:xfrm>
            <a:custGeom>
              <a:avLst/>
              <a:gdLst>
                <a:gd name="T0" fmla="*/ 115 w 135"/>
                <a:gd name="T1" fmla="*/ 3 h 118"/>
                <a:gd name="T2" fmla="*/ 134 w 135"/>
                <a:gd name="T3" fmla="*/ 0 h 118"/>
                <a:gd name="T4" fmla="*/ 19 w 135"/>
                <a:gd name="T5" fmla="*/ 117 h 118"/>
                <a:gd name="T6" fmla="*/ 0 w 135"/>
                <a:gd name="T7" fmla="*/ 117 h 118"/>
                <a:gd name="T8" fmla="*/ 115 w 135"/>
                <a:gd name="T9" fmla="*/ 3 h 118"/>
                <a:gd name="T10" fmla="*/ 0 60000 65536"/>
                <a:gd name="T11" fmla="*/ 0 60000 65536"/>
                <a:gd name="T12" fmla="*/ 0 60000 65536"/>
                <a:gd name="T13" fmla="*/ 0 60000 65536"/>
                <a:gd name="T14" fmla="*/ 0 60000 65536"/>
                <a:gd name="T15" fmla="*/ 0 w 135"/>
                <a:gd name="T16" fmla="*/ 0 h 118"/>
                <a:gd name="T17" fmla="*/ 135 w 135"/>
                <a:gd name="T18" fmla="*/ 118 h 118"/>
              </a:gdLst>
              <a:ahLst/>
              <a:cxnLst>
                <a:cxn ang="T10">
                  <a:pos x="T0" y="T1"/>
                </a:cxn>
                <a:cxn ang="T11">
                  <a:pos x="T2" y="T3"/>
                </a:cxn>
                <a:cxn ang="T12">
                  <a:pos x="T4" y="T5"/>
                </a:cxn>
                <a:cxn ang="T13">
                  <a:pos x="T6" y="T7"/>
                </a:cxn>
                <a:cxn ang="T14">
                  <a:pos x="T8" y="T9"/>
                </a:cxn>
              </a:cxnLst>
              <a:rect l="T15" t="T16" r="T17" b="T18"/>
              <a:pathLst>
                <a:path w="135" h="118">
                  <a:moveTo>
                    <a:pt x="115" y="3"/>
                  </a:moveTo>
                  <a:lnTo>
                    <a:pt x="134" y="0"/>
                  </a:lnTo>
                  <a:lnTo>
                    <a:pt x="19" y="117"/>
                  </a:lnTo>
                  <a:lnTo>
                    <a:pt x="0" y="117"/>
                  </a:lnTo>
                  <a:lnTo>
                    <a:pt x="115" y="3"/>
                  </a:lnTo>
                </a:path>
              </a:pathLst>
            </a:custGeom>
            <a:solidFill>
              <a:srgbClr val="FFFFFF"/>
            </a:solidFill>
            <a:ln w="9525" cap="rnd">
              <a:noFill/>
              <a:round/>
              <a:headEnd/>
              <a:tailEnd/>
            </a:ln>
          </p:spPr>
          <p:txBody>
            <a:bodyPr/>
            <a:lstStyle/>
            <a:p>
              <a:endParaRPr lang="en-US" dirty="0"/>
            </a:p>
          </p:txBody>
        </p:sp>
        <p:sp>
          <p:nvSpPr>
            <p:cNvPr id="9683" name="Freeform 204"/>
            <p:cNvSpPr>
              <a:spLocks noChangeAspect="1"/>
            </p:cNvSpPr>
            <p:nvPr/>
          </p:nvSpPr>
          <p:spPr bwMode="auto">
            <a:xfrm>
              <a:off x="681" y="3296"/>
              <a:ext cx="348" cy="283"/>
            </a:xfrm>
            <a:custGeom>
              <a:avLst/>
              <a:gdLst>
                <a:gd name="T0" fmla="*/ 0 w 348"/>
                <a:gd name="T1" fmla="*/ 0 h 283"/>
                <a:gd name="T2" fmla="*/ 344 w 348"/>
                <a:gd name="T3" fmla="*/ 0 h 283"/>
                <a:gd name="T4" fmla="*/ 347 w 348"/>
                <a:gd name="T5" fmla="*/ 7 h 283"/>
                <a:gd name="T6" fmla="*/ 347 w 348"/>
                <a:gd name="T7" fmla="*/ 282 h 283"/>
                <a:gd name="T8" fmla="*/ 0 60000 65536"/>
                <a:gd name="T9" fmla="*/ 0 60000 65536"/>
                <a:gd name="T10" fmla="*/ 0 60000 65536"/>
                <a:gd name="T11" fmla="*/ 0 60000 65536"/>
                <a:gd name="T12" fmla="*/ 0 w 348"/>
                <a:gd name="T13" fmla="*/ 0 h 283"/>
                <a:gd name="T14" fmla="*/ 348 w 348"/>
                <a:gd name="T15" fmla="*/ 283 h 283"/>
              </a:gdLst>
              <a:ahLst/>
              <a:cxnLst>
                <a:cxn ang="T8">
                  <a:pos x="T0" y="T1"/>
                </a:cxn>
                <a:cxn ang="T9">
                  <a:pos x="T2" y="T3"/>
                </a:cxn>
                <a:cxn ang="T10">
                  <a:pos x="T4" y="T5"/>
                </a:cxn>
                <a:cxn ang="T11">
                  <a:pos x="T6" y="T7"/>
                </a:cxn>
              </a:cxnLst>
              <a:rect l="T12" t="T13" r="T14" b="T15"/>
              <a:pathLst>
                <a:path w="348" h="283">
                  <a:moveTo>
                    <a:pt x="0" y="0"/>
                  </a:moveTo>
                  <a:lnTo>
                    <a:pt x="344" y="0"/>
                  </a:lnTo>
                  <a:lnTo>
                    <a:pt x="347" y="7"/>
                  </a:lnTo>
                  <a:lnTo>
                    <a:pt x="347" y="282"/>
                  </a:lnTo>
                </a:path>
              </a:pathLst>
            </a:custGeom>
            <a:noFill/>
            <a:ln w="25400" cap="rnd">
              <a:solidFill>
                <a:srgbClr val="000000"/>
              </a:solidFill>
              <a:round/>
              <a:headEnd type="none" w="sm" len="sm"/>
              <a:tailEnd type="none" w="sm" len="sm"/>
            </a:ln>
          </p:spPr>
          <p:txBody>
            <a:bodyPr/>
            <a:lstStyle/>
            <a:p>
              <a:endParaRPr lang="en-US" dirty="0"/>
            </a:p>
          </p:txBody>
        </p:sp>
        <p:sp>
          <p:nvSpPr>
            <p:cNvPr id="9684" name="Freeform 205"/>
            <p:cNvSpPr>
              <a:spLocks noChangeAspect="1"/>
            </p:cNvSpPr>
            <p:nvPr/>
          </p:nvSpPr>
          <p:spPr bwMode="auto">
            <a:xfrm>
              <a:off x="675" y="3296"/>
              <a:ext cx="354" cy="290"/>
            </a:xfrm>
            <a:custGeom>
              <a:avLst/>
              <a:gdLst>
                <a:gd name="T0" fmla="*/ 353 w 354"/>
                <a:gd name="T1" fmla="*/ 282 h 290"/>
                <a:gd name="T2" fmla="*/ 350 w 354"/>
                <a:gd name="T3" fmla="*/ 289 h 290"/>
                <a:gd name="T4" fmla="*/ 7 w 354"/>
                <a:gd name="T5" fmla="*/ 289 h 290"/>
                <a:gd name="T6" fmla="*/ 0 w 354"/>
                <a:gd name="T7" fmla="*/ 282 h 290"/>
                <a:gd name="T8" fmla="*/ 0 w 354"/>
                <a:gd name="T9" fmla="*/ 7 h 290"/>
                <a:gd name="T10" fmla="*/ 7 w 354"/>
                <a:gd name="T11" fmla="*/ 0 h 290"/>
                <a:gd name="T12" fmla="*/ 0 60000 65536"/>
                <a:gd name="T13" fmla="*/ 0 60000 65536"/>
                <a:gd name="T14" fmla="*/ 0 60000 65536"/>
                <a:gd name="T15" fmla="*/ 0 60000 65536"/>
                <a:gd name="T16" fmla="*/ 0 60000 65536"/>
                <a:gd name="T17" fmla="*/ 0 60000 65536"/>
                <a:gd name="T18" fmla="*/ 0 w 354"/>
                <a:gd name="T19" fmla="*/ 0 h 290"/>
                <a:gd name="T20" fmla="*/ 354 w 354"/>
                <a:gd name="T21" fmla="*/ 290 h 290"/>
              </a:gdLst>
              <a:ahLst/>
              <a:cxnLst>
                <a:cxn ang="T12">
                  <a:pos x="T0" y="T1"/>
                </a:cxn>
                <a:cxn ang="T13">
                  <a:pos x="T2" y="T3"/>
                </a:cxn>
                <a:cxn ang="T14">
                  <a:pos x="T4" y="T5"/>
                </a:cxn>
                <a:cxn ang="T15">
                  <a:pos x="T6" y="T7"/>
                </a:cxn>
                <a:cxn ang="T16">
                  <a:pos x="T8" y="T9"/>
                </a:cxn>
                <a:cxn ang="T17">
                  <a:pos x="T10" y="T11"/>
                </a:cxn>
              </a:cxnLst>
              <a:rect l="T18" t="T19" r="T20" b="T21"/>
              <a:pathLst>
                <a:path w="354" h="290">
                  <a:moveTo>
                    <a:pt x="353" y="282"/>
                  </a:moveTo>
                  <a:lnTo>
                    <a:pt x="350" y="289"/>
                  </a:lnTo>
                  <a:lnTo>
                    <a:pt x="7" y="289"/>
                  </a:lnTo>
                  <a:lnTo>
                    <a:pt x="0" y="282"/>
                  </a:lnTo>
                  <a:lnTo>
                    <a:pt x="0" y="7"/>
                  </a:lnTo>
                  <a:lnTo>
                    <a:pt x="7" y="0"/>
                  </a:lnTo>
                </a:path>
              </a:pathLst>
            </a:custGeom>
            <a:noFill/>
            <a:ln w="25400" cap="rnd">
              <a:solidFill>
                <a:srgbClr val="FFFFFF"/>
              </a:solidFill>
              <a:round/>
              <a:headEnd type="none" w="sm" len="sm"/>
              <a:tailEnd type="none" w="sm" len="sm"/>
            </a:ln>
          </p:spPr>
          <p:txBody>
            <a:bodyPr/>
            <a:lstStyle/>
            <a:p>
              <a:endParaRPr lang="en-US" dirty="0"/>
            </a:p>
          </p:txBody>
        </p:sp>
      </p:grpSp>
      <p:sp>
        <p:nvSpPr>
          <p:cNvPr id="9341" name="Rectangle 206"/>
          <p:cNvSpPr>
            <a:spLocks noChangeAspect="1" noChangeArrowheads="1"/>
          </p:cNvSpPr>
          <p:nvPr/>
        </p:nvSpPr>
        <p:spPr bwMode="auto">
          <a:xfrm>
            <a:off x="415925" y="3589338"/>
            <a:ext cx="6096000" cy="336550"/>
          </a:xfrm>
          <a:prstGeom prst="rect">
            <a:avLst/>
          </a:prstGeom>
          <a:noFill/>
          <a:ln w="9525">
            <a:noFill/>
            <a:miter lim="800000"/>
            <a:headEnd/>
            <a:tailEnd/>
          </a:ln>
        </p:spPr>
        <p:txBody>
          <a:bodyPr lIns="92075" tIns="46038" rIns="92075" bIns="46038">
            <a:spAutoFit/>
          </a:bodyPr>
          <a:lstStyle/>
          <a:p>
            <a:pPr algn="ctr"/>
            <a:r>
              <a:rPr lang="en-US" sz="1600" b="1" dirty="0">
                <a:latin typeface="Arial" pitchFamily="34" charset="0"/>
              </a:rPr>
              <a:t>                              </a:t>
            </a:r>
            <a:r>
              <a:rPr lang="en-US" sz="1600" b="1" dirty="0">
                <a:solidFill>
                  <a:schemeClr val="tx2"/>
                </a:solidFill>
                <a:latin typeface="Arial" pitchFamily="34" charset="0"/>
              </a:rPr>
              <a:t>OUTBOUND</a:t>
            </a:r>
          </a:p>
        </p:txBody>
      </p:sp>
      <p:sp>
        <p:nvSpPr>
          <p:cNvPr id="9342" name="Freeform 207"/>
          <p:cNvSpPr>
            <a:spLocks/>
          </p:cNvSpPr>
          <p:nvPr/>
        </p:nvSpPr>
        <p:spPr bwMode="auto">
          <a:xfrm flipH="1">
            <a:off x="3552825" y="4462463"/>
            <a:ext cx="434975" cy="935038"/>
          </a:xfrm>
          <a:custGeom>
            <a:avLst/>
            <a:gdLst>
              <a:gd name="T0" fmla="*/ 697 w 1600"/>
              <a:gd name="T1" fmla="*/ 250 h 3441"/>
              <a:gd name="T2" fmla="*/ 690 w 1600"/>
              <a:gd name="T3" fmla="*/ 562 h 3441"/>
              <a:gd name="T4" fmla="*/ 287 w 1600"/>
              <a:gd name="T5" fmla="*/ 684 h 3441"/>
              <a:gd name="T6" fmla="*/ 401 w 1600"/>
              <a:gd name="T7" fmla="*/ 1423 h 3441"/>
              <a:gd name="T8" fmla="*/ 21 w 1600"/>
              <a:gd name="T9" fmla="*/ 1667 h 3441"/>
              <a:gd name="T10" fmla="*/ 90 w 1600"/>
              <a:gd name="T11" fmla="*/ 1811 h 3441"/>
              <a:gd name="T12" fmla="*/ 295 w 1600"/>
              <a:gd name="T13" fmla="*/ 1689 h 3441"/>
              <a:gd name="T14" fmla="*/ 470 w 1600"/>
              <a:gd name="T15" fmla="*/ 1681 h 3441"/>
              <a:gd name="T16" fmla="*/ 470 w 1600"/>
              <a:gd name="T17" fmla="*/ 1742 h 3441"/>
              <a:gd name="T18" fmla="*/ 226 w 1600"/>
              <a:gd name="T19" fmla="*/ 2420 h 3441"/>
              <a:gd name="T20" fmla="*/ 265 w 1600"/>
              <a:gd name="T21" fmla="*/ 3213 h 3441"/>
              <a:gd name="T22" fmla="*/ 0 w 1600"/>
              <a:gd name="T23" fmla="*/ 3349 h 3441"/>
              <a:gd name="T24" fmla="*/ 0 w 1600"/>
              <a:gd name="T25" fmla="*/ 3441 h 3441"/>
              <a:gd name="T26" fmla="*/ 370 w 1600"/>
              <a:gd name="T27" fmla="*/ 3410 h 3441"/>
              <a:gd name="T28" fmla="*/ 531 w 1600"/>
              <a:gd name="T29" fmla="*/ 3030 h 3441"/>
              <a:gd name="T30" fmla="*/ 454 w 1600"/>
              <a:gd name="T31" fmla="*/ 2998 h 3441"/>
              <a:gd name="T32" fmla="*/ 568 w 1600"/>
              <a:gd name="T33" fmla="*/ 2604 h 3441"/>
              <a:gd name="T34" fmla="*/ 750 w 1600"/>
              <a:gd name="T35" fmla="*/ 2208 h 3441"/>
              <a:gd name="T36" fmla="*/ 962 w 1600"/>
              <a:gd name="T37" fmla="*/ 2649 h 3441"/>
              <a:gd name="T38" fmla="*/ 1334 w 1600"/>
              <a:gd name="T39" fmla="*/ 3106 h 3441"/>
              <a:gd name="T40" fmla="*/ 1334 w 1600"/>
              <a:gd name="T41" fmla="*/ 3418 h 3441"/>
              <a:gd name="T42" fmla="*/ 1480 w 1600"/>
              <a:gd name="T43" fmla="*/ 3441 h 3441"/>
              <a:gd name="T44" fmla="*/ 1533 w 1600"/>
              <a:gd name="T45" fmla="*/ 3120 h 3441"/>
              <a:gd name="T46" fmla="*/ 1251 w 1600"/>
              <a:gd name="T47" fmla="*/ 2482 h 3441"/>
              <a:gd name="T48" fmla="*/ 1108 w 1600"/>
              <a:gd name="T49" fmla="*/ 2002 h 3441"/>
              <a:gd name="T50" fmla="*/ 1251 w 1600"/>
              <a:gd name="T51" fmla="*/ 1857 h 3441"/>
              <a:gd name="T52" fmla="*/ 1494 w 1600"/>
              <a:gd name="T53" fmla="*/ 1476 h 3441"/>
              <a:gd name="T54" fmla="*/ 1206 w 1600"/>
              <a:gd name="T55" fmla="*/ 1338 h 3441"/>
              <a:gd name="T56" fmla="*/ 1228 w 1600"/>
              <a:gd name="T57" fmla="*/ 1210 h 3441"/>
              <a:gd name="T58" fmla="*/ 1501 w 1600"/>
              <a:gd name="T59" fmla="*/ 1400 h 3441"/>
              <a:gd name="T60" fmla="*/ 1600 w 1600"/>
              <a:gd name="T61" fmla="*/ 1277 h 3441"/>
              <a:gd name="T62" fmla="*/ 1328 w 1600"/>
              <a:gd name="T63" fmla="*/ 646 h 3441"/>
              <a:gd name="T64" fmla="*/ 954 w 1600"/>
              <a:gd name="T65" fmla="*/ 562 h 3441"/>
              <a:gd name="T66" fmla="*/ 1009 w 1600"/>
              <a:gd name="T67" fmla="*/ 333 h 3441"/>
              <a:gd name="T68" fmla="*/ 1084 w 1600"/>
              <a:gd name="T69" fmla="*/ 319 h 3441"/>
              <a:gd name="T70" fmla="*/ 1114 w 1600"/>
              <a:gd name="T71" fmla="*/ 189 h 3441"/>
              <a:gd name="T72" fmla="*/ 1069 w 1600"/>
              <a:gd name="T73" fmla="*/ 83 h 3441"/>
              <a:gd name="T74" fmla="*/ 954 w 1600"/>
              <a:gd name="T75" fmla="*/ 0 h 3441"/>
              <a:gd name="T76" fmla="*/ 750 w 1600"/>
              <a:gd name="T77" fmla="*/ 37 h 3441"/>
              <a:gd name="T78" fmla="*/ 697 w 1600"/>
              <a:gd name="T79" fmla="*/ 250 h 3441"/>
              <a:gd name="T80" fmla="*/ 697 w 1600"/>
              <a:gd name="T81" fmla="*/ 250 h 344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00"/>
              <a:gd name="T124" fmla="*/ 0 h 3441"/>
              <a:gd name="T125" fmla="*/ 1600 w 1600"/>
              <a:gd name="T126" fmla="*/ 3441 h 344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00" h="3441">
                <a:moveTo>
                  <a:pt x="697" y="250"/>
                </a:moveTo>
                <a:lnTo>
                  <a:pt x="690" y="562"/>
                </a:lnTo>
                <a:lnTo>
                  <a:pt x="287" y="684"/>
                </a:lnTo>
                <a:lnTo>
                  <a:pt x="401" y="1423"/>
                </a:lnTo>
                <a:lnTo>
                  <a:pt x="21" y="1667"/>
                </a:lnTo>
                <a:lnTo>
                  <a:pt x="90" y="1811"/>
                </a:lnTo>
                <a:lnTo>
                  <a:pt x="295" y="1689"/>
                </a:lnTo>
                <a:lnTo>
                  <a:pt x="470" y="1681"/>
                </a:lnTo>
                <a:lnTo>
                  <a:pt x="470" y="1742"/>
                </a:lnTo>
                <a:lnTo>
                  <a:pt x="226" y="2420"/>
                </a:lnTo>
                <a:lnTo>
                  <a:pt x="265" y="3213"/>
                </a:lnTo>
                <a:lnTo>
                  <a:pt x="0" y="3349"/>
                </a:lnTo>
                <a:lnTo>
                  <a:pt x="0" y="3441"/>
                </a:lnTo>
                <a:lnTo>
                  <a:pt x="370" y="3410"/>
                </a:lnTo>
                <a:lnTo>
                  <a:pt x="531" y="3030"/>
                </a:lnTo>
                <a:lnTo>
                  <a:pt x="454" y="2998"/>
                </a:lnTo>
                <a:lnTo>
                  <a:pt x="568" y="2604"/>
                </a:lnTo>
                <a:lnTo>
                  <a:pt x="750" y="2208"/>
                </a:lnTo>
                <a:lnTo>
                  <a:pt x="962" y="2649"/>
                </a:lnTo>
                <a:lnTo>
                  <a:pt x="1334" y="3106"/>
                </a:lnTo>
                <a:lnTo>
                  <a:pt x="1334" y="3418"/>
                </a:lnTo>
                <a:lnTo>
                  <a:pt x="1480" y="3441"/>
                </a:lnTo>
                <a:lnTo>
                  <a:pt x="1533" y="3120"/>
                </a:lnTo>
                <a:lnTo>
                  <a:pt x="1251" y="2482"/>
                </a:lnTo>
                <a:lnTo>
                  <a:pt x="1108" y="2002"/>
                </a:lnTo>
                <a:lnTo>
                  <a:pt x="1251" y="1857"/>
                </a:lnTo>
                <a:lnTo>
                  <a:pt x="1494" y="1476"/>
                </a:lnTo>
                <a:lnTo>
                  <a:pt x="1206" y="1338"/>
                </a:lnTo>
                <a:lnTo>
                  <a:pt x="1228" y="1210"/>
                </a:lnTo>
                <a:lnTo>
                  <a:pt x="1501" y="1400"/>
                </a:lnTo>
                <a:lnTo>
                  <a:pt x="1600" y="1277"/>
                </a:lnTo>
                <a:lnTo>
                  <a:pt x="1328" y="646"/>
                </a:lnTo>
                <a:lnTo>
                  <a:pt x="954" y="562"/>
                </a:lnTo>
                <a:lnTo>
                  <a:pt x="1009" y="333"/>
                </a:lnTo>
                <a:lnTo>
                  <a:pt x="1084" y="319"/>
                </a:lnTo>
                <a:lnTo>
                  <a:pt x="1114" y="189"/>
                </a:lnTo>
                <a:lnTo>
                  <a:pt x="1069" y="83"/>
                </a:lnTo>
                <a:lnTo>
                  <a:pt x="954" y="0"/>
                </a:lnTo>
                <a:lnTo>
                  <a:pt x="750" y="37"/>
                </a:lnTo>
                <a:lnTo>
                  <a:pt x="697" y="250"/>
                </a:lnTo>
                <a:close/>
              </a:path>
            </a:pathLst>
          </a:custGeom>
          <a:solidFill>
            <a:schemeClr val="bg2"/>
          </a:solidFill>
          <a:ln w="9525">
            <a:noFill/>
            <a:round/>
            <a:headEnd/>
            <a:tailEnd/>
          </a:ln>
        </p:spPr>
        <p:txBody>
          <a:bodyPr/>
          <a:lstStyle/>
          <a:p>
            <a:endParaRPr lang="en-US" dirty="0"/>
          </a:p>
        </p:txBody>
      </p:sp>
      <p:sp>
        <p:nvSpPr>
          <p:cNvPr id="9343" name="Freeform 208"/>
          <p:cNvSpPr>
            <a:spLocks/>
          </p:cNvSpPr>
          <p:nvPr/>
        </p:nvSpPr>
        <p:spPr bwMode="auto">
          <a:xfrm flipH="1">
            <a:off x="3695700" y="4543425"/>
            <a:ext cx="92075" cy="165100"/>
          </a:xfrm>
          <a:custGeom>
            <a:avLst/>
            <a:gdLst>
              <a:gd name="T0" fmla="*/ 0 w 340"/>
              <a:gd name="T1" fmla="*/ 0 h 609"/>
              <a:gd name="T2" fmla="*/ 0 w 340"/>
              <a:gd name="T3" fmla="*/ 502 h 609"/>
              <a:gd name="T4" fmla="*/ 53 w 340"/>
              <a:gd name="T5" fmla="*/ 609 h 609"/>
              <a:gd name="T6" fmla="*/ 340 w 340"/>
              <a:gd name="T7" fmla="*/ 106 h 609"/>
              <a:gd name="T8" fmla="*/ 0 w 340"/>
              <a:gd name="T9" fmla="*/ 0 h 609"/>
              <a:gd name="T10" fmla="*/ 0 w 340"/>
              <a:gd name="T11" fmla="*/ 0 h 609"/>
              <a:gd name="T12" fmla="*/ 0 60000 65536"/>
              <a:gd name="T13" fmla="*/ 0 60000 65536"/>
              <a:gd name="T14" fmla="*/ 0 60000 65536"/>
              <a:gd name="T15" fmla="*/ 0 60000 65536"/>
              <a:gd name="T16" fmla="*/ 0 60000 65536"/>
              <a:gd name="T17" fmla="*/ 0 60000 65536"/>
              <a:gd name="T18" fmla="*/ 0 w 340"/>
              <a:gd name="T19" fmla="*/ 0 h 609"/>
              <a:gd name="T20" fmla="*/ 340 w 340"/>
              <a:gd name="T21" fmla="*/ 609 h 609"/>
            </a:gdLst>
            <a:ahLst/>
            <a:cxnLst>
              <a:cxn ang="T12">
                <a:pos x="T0" y="T1"/>
              </a:cxn>
              <a:cxn ang="T13">
                <a:pos x="T2" y="T3"/>
              </a:cxn>
              <a:cxn ang="T14">
                <a:pos x="T4" y="T5"/>
              </a:cxn>
              <a:cxn ang="T15">
                <a:pos x="T6" y="T7"/>
              </a:cxn>
              <a:cxn ang="T16">
                <a:pos x="T8" y="T9"/>
              </a:cxn>
              <a:cxn ang="T17">
                <a:pos x="T10" y="T11"/>
              </a:cxn>
            </a:cxnLst>
            <a:rect l="T18" t="T19" r="T20" b="T21"/>
            <a:pathLst>
              <a:path w="340" h="609">
                <a:moveTo>
                  <a:pt x="0" y="0"/>
                </a:moveTo>
                <a:lnTo>
                  <a:pt x="0" y="502"/>
                </a:lnTo>
                <a:lnTo>
                  <a:pt x="53" y="609"/>
                </a:lnTo>
                <a:lnTo>
                  <a:pt x="340" y="106"/>
                </a:lnTo>
                <a:lnTo>
                  <a:pt x="0" y="0"/>
                </a:lnTo>
                <a:close/>
              </a:path>
            </a:pathLst>
          </a:custGeom>
          <a:solidFill>
            <a:srgbClr val="FFD9C2"/>
          </a:solidFill>
          <a:ln w="9525">
            <a:noFill/>
            <a:round/>
            <a:headEnd/>
            <a:tailEnd/>
          </a:ln>
        </p:spPr>
        <p:txBody>
          <a:bodyPr/>
          <a:lstStyle/>
          <a:p>
            <a:endParaRPr lang="en-US" dirty="0"/>
          </a:p>
        </p:txBody>
      </p:sp>
      <p:sp>
        <p:nvSpPr>
          <p:cNvPr id="9344" name="Freeform 209"/>
          <p:cNvSpPr>
            <a:spLocks/>
          </p:cNvSpPr>
          <p:nvPr/>
        </p:nvSpPr>
        <p:spPr bwMode="auto">
          <a:xfrm flipH="1">
            <a:off x="3573463" y="4635500"/>
            <a:ext cx="365125" cy="287338"/>
          </a:xfrm>
          <a:custGeom>
            <a:avLst/>
            <a:gdLst>
              <a:gd name="T0" fmla="*/ 258 w 1344"/>
              <a:gd name="T1" fmla="*/ 953 h 1059"/>
              <a:gd name="T2" fmla="*/ 0 w 1344"/>
              <a:gd name="T3" fmla="*/ 69 h 1059"/>
              <a:gd name="T4" fmla="*/ 501 w 1344"/>
              <a:gd name="T5" fmla="*/ 24 h 1059"/>
              <a:gd name="T6" fmla="*/ 630 w 1344"/>
              <a:gd name="T7" fmla="*/ 466 h 1059"/>
              <a:gd name="T8" fmla="*/ 842 w 1344"/>
              <a:gd name="T9" fmla="*/ 16 h 1059"/>
              <a:gd name="T10" fmla="*/ 1299 w 1344"/>
              <a:gd name="T11" fmla="*/ 0 h 1059"/>
              <a:gd name="T12" fmla="*/ 1344 w 1344"/>
              <a:gd name="T13" fmla="*/ 762 h 1059"/>
              <a:gd name="T14" fmla="*/ 994 w 1344"/>
              <a:gd name="T15" fmla="*/ 519 h 1059"/>
              <a:gd name="T16" fmla="*/ 919 w 1344"/>
              <a:gd name="T17" fmla="*/ 1059 h 1059"/>
              <a:gd name="T18" fmla="*/ 258 w 1344"/>
              <a:gd name="T19" fmla="*/ 953 h 1059"/>
              <a:gd name="T20" fmla="*/ 258 w 1344"/>
              <a:gd name="T21" fmla="*/ 953 h 10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44"/>
              <a:gd name="T34" fmla="*/ 0 h 1059"/>
              <a:gd name="T35" fmla="*/ 1344 w 1344"/>
              <a:gd name="T36" fmla="*/ 1059 h 10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44" h="1059">
                <a:moveTo>
                  <a:pt x="258" y="953"/>
                </a:moveTo>
                <a:lnTo>
                  <a:pt x="0" y="69"/>
                </a:lnTo>
                <a:lnTo>
                  <a:pt x="501" y="24"/>
                </a:lnTo>
                <a:lnTo>
                  <a:pt x="630" y="466"/>
                </a:lnTo>
                <a:lnTo>
                  <a:pt x="842" y="16"/>
                </a:lnTo>
                <a:lnTo>
                  <a:pt x="1299" y="0"/>
                </a:lnTo>
                <a:lnTo>
                  <a:pt x="1344" y="762"/>
                </a:lnTo>
                <a:lnTo>
                  <a:pt x="994" y="519"/>
                </a:lnTo>
                <a:lnTo>
                  <a:pt x="919" y="1059"/>
                </a:lnTo>
                <a:lnTo>
                  <a:pt x="258" y="953"/>
                </a:lnTo>
                <a:close/>
              </a:path>
            </a:pathLst>
          </a:custGeom>
          <a:solidFill>
            <a:srgbClr val="FFF599"/>
          </a:solidFill>
          <a:ln w="9525">
            <a:noFill/>
            <a:round/>
            <a:headEnd/>
            <a:tailEnd/>
          </a:ln>
        </p:spPr>
        <p:txBody>
          <a:bodyPr/>
          <a:lstStyle/>
          <a:p>
            <a:endParaRPr lang="en-US" dirty="0"/>
          </a:p>
        </p:txBody>
      </p:sp>
      <p:sp>
        <p:nvSpPr>
          <p:cNvPr id="9345" name="Freeform 210"/>
          <p:cNvSpPr>
            <a:spLocks/>
          </p:cNvSpPr>
          <p:nvPr/>
        </p:nvSpPr>
        <p:spPr bwMode="auto">
          <a:xfrm flipH="1">
            <a:off x="3630613" y="4945063"/>
            <a:ext cx="315913" cy="333375"/>
          </a:xfrm>
          <a:custGeom>
            <a:avLst/>
            <a:gdLst>
              <a:gd name="T0" fmla="*/ 250 w 1161"/>
              <a:gd name="T1" fmla="*/ 0 h 1232"/>
              <a:gd name="T2" fmla="*/ 0 w 1161"/>
              <a:gd name="T3" fmla="*/ 609 h 1232"/>
              <a:gd name="T4" fmla="*/ 45 w 1161"/>
              <a:gd name="T5" fmla="*/ 1149 h 1232"/>
              <a:gd name="T6" fmla="*/ 227 w 1161"/>
              <a:gd name="T7" fmla="*/ 1187 h 1232"/>
              <a:gd name="T8" fmla="*/ 455 w 1161"/>
              <a:gd name="T9" fmla="*/ 479 h 1232"/>
              <a:gd name="T10" fmla="*/ 986 w 1161"/>
              <a:gd name="T11" fmla="*/ 1232 h 1232"/>
              <a:gd name="T12" fmla="*/ 1161 w 1161"/>
              <a:gd name="T13" fmla="*/ 1096 h 1232"/>
              <a:gd name="T14" fmla="*/ 872 w 1161"/>
              <a:gd name="T15" fmla="*/ 221 h 1232"/>
              <a:gd name="T16" fmla="*/ 250 w 1161"/>
              <a:gd name="T17" fmla="*/ 0 h 1232"/>
              <a:gd name="T18" fmla="*/ 250 w 1161"/>
              <a:gd name="T19" fmla="*/ 0 h 12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1"/>
              <a:gd name="T31" fmla="*/ 0 h 1232"/>
              <a:gd name="T32" fmla="*/ 1161 w 1161"/>
              <a:gd name="T33" fmla="*/ 1232 h 12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1" h="1232">
                <a:moveTo>
                  <a:pt x="250" y="0"/>
                </a:moveTo>
                <a:lnTo>
                  <a:pt x="0" y="609"/>
                </a:lnTo>
                <a:lnTo>
                  <a:pt x="45" y="1149"/>
                </a:lnTo>
                <a:lnTo>
                  <a:pt x="227" y="1187"/>
                </a:lnTo>
                <a:lnTo>
                  <a:pt x="455" y="479"/>
                </a:lnTo>
                <a:lnTo>
                  <a:pt x="986" y="1232"/>
                </a:lnTo>
                <a:lnTo>
                  <a:pt x="1161" y="1096"/>
                </a:lnTo>
                <a:lnTo>
                  <a:pt x="872" y="221"/>
                </a:lnTo>
                <a:lnTo>
                  <a:pt x="250" y="0"/>
                </a:lnTo>
                <a:close/>
              </a:path>
            </a:pathLst>
          </a:custGeom>
          <a:solidFill>
            <a:srgbClr val="004087"/>
          </a:solidFill>
          <a:ln w="9525">
            <a:noFill/>
            <a:round/>
            <a:headEnd/>
            <a:tailEnd/>
          </a:ln>
        </p:spPr>
        <p:txBody>
          <a:bodyPr/>
          <a:lstStyle/>
          <a:p>
            <a:endParaRPr lang="en-US" dirty="0"/>
          </a:p>
        </p:txBody>
      </p:sp>
      <p:sp>
        <p:nvSpPr>
          <p:cNvPr id="9346" name="Freeform 211"/>
          <p:cNvSpPr>
            <a:spLocks/>
          </p:cNvSpPr>
          <p:nvPr/>
        </p:nvSpPr>
        <p:spPr bwMode="auto">
          <a:xfrm flipH="1">
            <a:off x="3698875" y="4449763"/>
            <a:ext cx="127000" cy="90488"/>
          </a:xfrm>
          <a:custGeom>
            <a:avLst/>
            <a:gdLst>
              <a:gd name="T0" fmla="*/ 0 w 463"/>
              <a:gd name="T1" fmla="*/ 305 h 335"/>
              <a:gd name="T2" fmla="*/ 456 w 463"/>
              <a:gd name="T3" fmla="*/ 335 h 335"/>
              <a:gd name="T4" fmla="*/ 463 w 463"/>
              <a:gd name="T5" fmla="*/ 137 h 335"/>
              <a:gd name="T6" fmla="*/ 167 w 463"/>
              <a:gd name="T7" fmla="*/ 0 h 335"/>
              <a:gd name="T8" fmla="*/ 53 w 463"/>
              <a:gd name="T9" fmla="*/ 76 h 335"/>
              <a:gd name="T10" fmla="*/ 0 w 463"/>
              <a:gd name="T11" fmla="*/ 305 h 335"/>
              <a:gd name="T12" fmla="*/ 0 w 463"/>
              <a:gd name="T13" fmla="*/ 305 h 335"/>
              <a:gd name="T14" fmla="*/ 0 60000 65536"/>
              <a:gd name="T15" fmla="*/ 0 60000 65536"/>
              <a:gd name="T16" fmla="*/ 0 60000 65536"/>
              <a:gd name="T17" fmla="*/ 0 60000 65536"/>
              <a:gd name="T18" fmla="*/ 0 60000 65536"/>
              <a:gd name="T19" fmla="*/ 0 60000 65536"/>
              <a:gd name="T20" fmla="*/ 0 60000 65536"/>
              <a:gd name="T21" fmla="*/ 0 w 463"/>
              <a:gd name="T22" fmla="*/ 0 h 335"/>
              <a:gd name="T23" fmla="*/ 463 w 463"/>
              <a:gd name="T24" fmla="*/ 335 h 3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3" h="335">
                <a:moveTo>
                  <a:pt x="0" y="305"/>
                </a:moveTo>
                <a:lnTo>
                  <a:pt x="456" y="335"/>
                </a:lnTo>
                <a:lnTo>
                  <a:pt x="463" y="137"/>
                </a:lnTo>
                <a:lnTo>
                  <a:pt x="167" y="0"/>
                </a:lnTo>
                <a:lnTo>
                  <a:pt x="53" y="76"/>
                </a:lnTo>
                <a:lnTo>
                  <a:pt x="0" y="305"/>
                </a:lnTo>
                <a:close/>
              </a:path>
            </a:pathLst>
          </a:custGeom>
          <a:solidFill>
            <a:srgbClr val="FFE500"/>
          </a:solidFill>
          <a:ln w="9525">
            <a:noFill/>
            <a:round/>
            <a:headEnd/>
            <a:tailEnd/>
          </a:ln>
        </p:spPr>
        <p:txBody>
          <a:bodyPr/>
          <a:lstStyle/>
          <a:p>
            <a:endParaRPr lang="en-US" dirty="0"/>
          </a:p>
        </p:txBody>
      </p:sp>
      <p:sp>
        <p:nvSpPr>
          <p:cNvPr id="9347" name="Freeform 212"/>
          <p:cNvSpPr>
            <a:spLocks/>
          </p:cNvSpPr>
          <p:nvPr/>
        </p:nvSpPr>
        <p:spPr bwMode="auto">
          <a:xfrm flipH="1">
            <a:off x="3592513" y="5246688"/>
            <a:ext cx="73025" cy="149225"/>
          </a:xfrm>
          <a:custGeom>
            <a:avLst/>
            <a:gdLst>
              <a:gd name="T0" fmla="*/ 0 w 273"/>
              <a:gd name="T1" fmla="*/ 144 h 548"/>
              <a:gd name="T2" fmla="*/ 98 w 273"/>
              <a:gd name="T3" fmla="*/ 266 h 548"/>
              <a:gd name="T4" fmla="*/ 106 w 273"/>
              <a:gd name="T5" fmla="*/ 532 h 548"/>
              <a:gd name="T6" fmla="*/ 265 w 273"/>
              <a:gd name="T7" fmla="*/ 548 h 548"/>
              <a:gd name="T8" fmla="*/ 273 w 273"/>
              <a:gd name="T9" fmla="*/ 228 h 548"/>
              <a:gd name="T10" fmla="*/ 197 w 273"/>
              <a:gd name="T11" fmla="*/ 0 h 548"/>
              <a:gd name="T12" fmla="*/ 0 w 273"/>
              <a:gd name="T13" fmla="*/ 144 h 548"/>
              <a:gd name="T14" fmla="*/ 0 w 273"/>
              <a:gd name="T15" fmla="*/ 144 h 548"/>
              <a:gd name="T16" fmla="*/ 0 60000 65536"/>
              <a:gd name="T17" fmla="*/ 0 60000 65536"/>
              <a:gd name="T18" fmla="*/ 0 60000 65536"/>
              <a:gd name="T19" fmla="*/ 0 60000 65536"/>
              <a:gd name="T20" fmla="*/ 0 60000 65536"/>
              <a:gd name="T21" fmla="*/ 0 60000 65536"/>
              <a:gd name="T22" fmla="*/ 0 60000 65536"/>
              <a:gd name="T23" fmla="*/ 0 60000 65536"/>
              <a:gd name="T24" fmla="*/ 0 w 273"/>
              <a:gd name="T25" fmla="*/ 0 h 548"/>
              <a:gd name="T26" fmla="*/ 273 w 273"/>
              <a:gd name="T27" fmla="*/ 548 h 5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3" h="548">
                <a:moveTo>
                  <a:pt x="0" y="144"/>
                </a:moveTo>
                <a:lnTo>
                  <a:pt x="98" y="266"/>
                </a:lnTo>
                <a:lnTo>
                  <a:pt x="106" y="532"/>
                </a:lnTo>
                <a:lnTo>
                  <a:pt x="265" y="548"/>
                </a:lnTo>
                <a:lnTo>
                  <a:pt x="273" y="228"/>
                </a:lnTo>
                <a:lnTo>
                  <a:pt x="197" y="0"/>
                </a:lnTo>
                <a:lnTo>
                  <a:pt x="0" y="144"/>
                </a:lnTo>
                <a:close/>
              </a:path>
            </a:pathLst>
          </a:custGeom>
          <a:solidFill>
            <a:srgbClr val="FFCC7F"/>
          </a:solidFill>
          <a:ln w="9525">
            <a:noFill/>
            <a:round/>
            <a:headEnd/>
            <a:tailEnd/>
          </a:ln>
        </p:spPr>
        <p:txBody>
          <a:bodyPr/>
          <a:lstStyle/>
          <a:p>
            <a:endParaRPr lang="en-US" dirty="0"/>
          </a:p>
        </p:txBody>
      </p:sp>
      <p:sp>
        <p:nvSpPr>
          <p:cNvPr id="9348" name="Freeform 213"/>
          <p:cNvSpPr>
            <a:spLocks/>
          </p:cNvSpPr>
          <p:nvPr/>
        </p:nvSpPr>
        <p:spPr bwMode="auto">
          <a:xfrm flipH="1">
            <a:off x="3851275" y="5262563"/>
            <a:ext cx="152400" cy="133350"/>
          </a:xfrm>
          <a:custGeom>
            <a:avLst/>
            <a:gdLst>
              <a:gd name="T0" fmla="*/ 257 w 561"/>
              <a:gd name="T1" fmla="*/ 0 h 487"/>
              <a:gd name="T2" fmla="*/ 226 w 561"/>
              <a:gd name="T3" fmla="*/ 258 h 487"/>
              <a:gd name="T4" fmla="*/ 7 w 561"/>
              <a:gd name="T5" fmla="*/ 388 h 487"/>
              <a:gd name="T6" fmla="*/ 0 w 561"/>
              <a:gd name="T7" fmla="*/ 487 h 487"/>
              <a:gd name="T8" fmla="*/ 340 w 561"/>
              <a:gd name="T9" fmla="*/ 455 h 487"/>
              <a:gd name="T10" fmla="*/ 561 w 561"/>
              <a:gd name="T11" fmla="*/ 37 h 487"/>
              <a:gd name="T12" fmla="*/ 257 w 561"/>
              <a:gd name="T13" fmla="*/ 0 h 487"/>
              <a:gd name="T14" fmla="*/ 257 w 561"/>
              <a:gd name="T15" fmla="*/ 0 h 487"/>
              <a:gd name="T16" fmla="*/ 0 60000 65536"/>
              <a:gd name="T17" fmla="*/ 0 60000 65536"/>
              <a:gd name="T18" fmla="*/ 0 60000 65536"/>
              <a:gd name="T19" fmla="*/ 0 60000 65536"/>
              <a:gd name="T20" fmla="*/ 0 60000 65536"/>
              <a:gd name="T21" fmla="*/ 0 60000 65536"/>
              <a:gd name="T22" fmla="*/ 0 60000 65536"/>
              <a:gd name="T23" fmla="*/ 0 60000 65536"/>
              <a:gd name="T24" fmla="*/ 0 w 561"/>
              <a:gd name="T25" fmla="*/ 0 h 487"/>
              <a:gd name="T26" fmla="*/ 561 w 561"/>
              <a:gd name="T27" fmla="*/ 487 h 4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1" h="487">
                <a:moveTo>
                  <a:pt x="257" y="0"/>
                </a:moveTo>
                <a:lnTo>
                  <a:pt x="226" y="258"/>
                </a:lnTo>
                <a:lnTo>
                  <a:pt x="7" y="388"/>
                </a:lnTo>
                <a:lnTo>
                  <a:pt x="0" y="487"/>
                </a:lnTo>
                <a:lnTo>
                  <a:pt x="340" y="455"/>
                </a:lnTo>
                <a:lnTo>
                  <a:pt x="561" y="37"/>
                </a:lnTo>
                <a:lnTo>
                  <a:pt x="257" y="0"/>
                </a:lnTo>
                <a:close/>
              </a:path>
            </a:pathLst>
          </a:custGeom>
          <a:solidFill>
            <a:srgbClr val="FFCC7F"/>
          </a:solidFill>
          <a:ln w="9525">
            <a:noFill/>
            <a:round/>
            <a:headEnd/>
            <a:tailEnd/>
          </a:ln>
        </p:spPr>
        <p:txBody>
          <a:bodyPr/>
          <a:lstStyle/>
          <a:p>
            <a:endParaRPr lang="en-US" dirty="0"/>
          </a:p>
        </p:txBody>
      </p:sp>
      <p:sp>
        <p:nvSpPr>
          <p:cNvPr id="9349" name="Freeform 214"/>
          <p:cNvSpPr>
            <a:spLocks/>
          </p:cNvSpPr>
          <p:nvPr/>
        </p:nvSpPr>
        <p:spPr bwMode="auto">
          <a:xfrm flipH="1">
            <a:off x="3692525" y="4921250"/>
            <a:ext cx="157163" cy="66675"/>
          </a:xfrm>
          <a:custGeom>
            <a:avLst/>
            <a:gdLst>
              <a:gd name="T0" fmla="*/ 0 w 577"/>
              <a:gd name="T1" fmla="*/ 0 h 244"/>
              <a:gd name="T2" fmla="*/ 577 w 577"/>
              <a:gd name="T3" fmla="*/ 99 h 244"/>
              <a:gd name="T4" fmla="*/ 441 w 577"/>
              <a:gd name="T5" fmla="*/ 244 h 244"/>
              <a:gd name="T6" fmla="*/ 30 w 577"/>
              <a:gd name="T7" fmla="*/ 85 h 244"/>
              <a:gd name="T8" fmla="*/ 0 w 577"/>
              <a:gd name="T9" fmla="*/ 0 h 244"/>
              <a:gd name="T10" fmla="*/ 0 w 577"/>
              <a:gd name="T11" fmla="*/ 0 h 244"/>
              <a:gd name="T12" fmla="*/ 0 60000 65536"/>
              <a:gd name="T13" fmla="*/ 0 60000 65536"/>
              <a:gd name="T14" fmla="*/ 0 60000 65536"/>
              <a:gd name="T15" fmla="*/ 0 60000 65536"/>
              <a:gd name="T16" fmla="*/ 0 60000 65536"/>
              <a:gd name="T17" fmla="*/ 0 60000 65536"/>
              <a:gd name="T18" fmla="*/ 0 w 577"/>
              <a:gd name="T19" fmla="*/ 0 h 244"/>
              <a:gd name="T20" fmla="*/ 577 w 577"/>
              <a:gd name="T21" fmla="*/ 244 h 244"/>
            </a:gdLst>
            <a:ahLst/>
            <a:cxnLst>
              <a:cxn ang="T12">
                <a:pos x="T0" y="T1"/>
              </a:cxn>
              <a:cxn ang="T13">
                <a:pos x="T2" y="T3"/>
              </a:cxn>
              <a:cxn ang="T14">
                <a:pos x="T4" y="T5"/>
              </a:cxn>
              <a:cxn ang="T15">
                <a:pos x="T6" y="T7"/>
              </a:cxn>
              <a:cxn ang="T16">
                <a:pos x="T8" y="T9"/>
              </a:cxn>
              <a:cxn ang="T17">
                <a:pos x="T10" y="T11"/>
              </a:cxn>
            </a:cxnLst>
            <a:rect l="T18" t="T19" r="T20" b="T21"/>
            <a:pathLst>
              <a:path w="577" h="244">
                <a:moveTo>
                  <a:pt x="0" y="0"/>
                </a:moveTo>
                <a:lnTo>
                  <a:pt x="577" y="99"/>
                </a:lnTo>
                <a:lnTo>
                  <a:pt x="441" y="244"/>
                </a:lnTo>
                <a:lnTo>
                  <a:pt x="30" y="85"/>
                </a:lnTo>
                <a:lnTo>
                  <a:pt x="0" y="0"/>
                </a:lnTo>
                <a:close/>
              </a:path>
            </a:pathLst>
          </a:custGeom>
          <a:solidFill>
            <a:srgbClr val="D1784F"/>
          </a:solidFill>
          <a:ln w="9525">
            <a:noFill/>
            <a:round/>
            <a:headEnd/>
            <a:tailEnd/>
          </a:ln>
        </p:spPr>
        <p:txBody>
          <a:bodyPr/>
          <a:lstStyle/>
          <a:p>
            <a:endParaRPr lang="en-US" dirty="0"/>
          </a:p>
        </p:txBody>
      </p:sp>
      <p:sp>
        <p:nvSpPr>
          <p:cNvPr id="9350" name="Freeform 215"/>
          <p:cNvSpPr>
            <a:spLocks/>
          </p:cNvSpPr>
          <p:nvPr/>
        </p:nvSpPr>
        <p:spPr bwMode="auto">
          <a:xfrm flipH="1">
            <a:off x="3611563" y="4843463"/>
            <a:ext cx="79375" cy="150813"/>
          </a:xfrm>
          <a:custGeom>
            <a:avLst/>
            <a:gdLst>
              <a:gd name="T0" fmla="*/ 77 w 295"/>
              <a:gd name="T1" fmla="*/ 0 h 555"/>
              <a:gd name="T2" fmla="*/ 0 w 295"/>
              <a:gd name="T3" fmla="*/ 555 h 555"/>
              <a:gd name="T4" fmla="*/ 77 w 295"/>
              <a:gd name="T5" fmla="*/ 480 h 555"/>
              <a:gd name="T6" fmla="*/ 295 w 295"/>
              <a:gd name="T7" fmla="*/ 98 h 555"/>
              <a:gd name="T8" fmla="*/ 77 w 295"/>
              <a:gd name="T9" fmla="*/ 0 h 555"/>
              <a:gd name="T10" fmla="*/ 77 w 295"/>
              <a:gd name="T11" fmla="*/ 0 h 555"/>
              <a:gd name="T12" fmla="*/ 0 60000 65536"/>
              <a:gd name="T13" fmla="*/ 0 60000 65536"/>
              <a:gd name="T14" fmla="*/ 0 60000 65536"/>
              <a:gd name="T15" fmla="*/ 0 60000 65536"/>
              <a:gd name="T16" fmla="*/ 0 60000 65536"/>
              <a:gd name="T17" fmla="*/ 0 60000 65536"/>
              <a:gd name="T18" fmla="*/ 0 w 295"/>
              <a:gd name="T19" fmla="*/ 0 h 555"/>
              <a:gd name="T20" fmla="*/ 295 w 295"/>
              <a:gd name="T21" fmla="*/ 555 h 555"/>
            </a:gdLst>
            <a:ahLst/>
            <a:cxnLst>
              <a:cxn ang="T12">
                <a:pos x="T0" y="T1"/>
              </a:cxn>
              <a:cxn ang="T13">
                <a:pos x="T2" y="T3"/>
              </a:cxn>
              <a:cxn ang="T14">
                <a:pos x="T4" y="T5"/>
              </a:cxn>
              <a:cxn ang="T15">
                <a:pos x="T6" y="T7"/>
              </a:cxn>
              <a:cxn ang="T16">
                <a:pos x="T8" y="T9"/>
              </a:cxn>
              <a:cxn ang="T17">
                <a:pos x="T10" y="T11"/>
              </a:cxn>
            </a:cxnLst>
            <a:rect l="T18" t="T19" r="T20" b="T21"/>
            <a:pathLst>
              <a:path w="295" h="555">
                <a:moveTo>
                  <a:pt x="77" y="0"/>
                </a:moveTo>
                <a:lnTo>
                  <a:pt x="0" y="555"/>
                </a:lnTo>
                <a:lnTo>
                  <a:pt x="77" y="480"/>
                </a:lnTo>
                <a:lnTo>
                  <a:pt x="295" y="98"/>
                </a:lnTo>
                <a:lnTo>
                  <a:pt x="77" y="0"/>
                </a:lnTo>
                <a:close/>
              </a:path>
            </a:pathLst>
          </a:custGeom>
          <a:solidFill>
            <a:srgbClr val="FFCC7F"/>
          </a:solidFill>
          <a:ln w="9525">
            <a:noFill/>
            <a:round/>
            <a:headEnd/>
            <a:tailEnd/>
          </a:ln>
        </p:spPr>
        <p:txBody>
          <a:bodyPr/>
          <a:lstStyle/>
          <a:p>
            <a:endParaRPr lang="en-US" dirty="0"/>
          </a:p>
        </p:txBody>
      </p:sp>
      <p:sp>
        <p:nvSpPr>
          <p:cNvPr id="9351" name="Freeform 216"/>
          <p:cNvSpPr>
            <a:spLocks/>
          </p:cNvSpPr>
          <p:nvPr/>
        </p:nvSpPr>
        <p:spPr bwMode="auto">
          <a:xfrm flipH="1">
            <a:off x="3894138" y="4762500"/>
            <a:ext cx="122238" cy="103188"/>
          </a:xfrm>
          <a:custGeom>
            <a:avLst/>
            <a:gdLst>
              <a:gd name="T0" fmla="*/ 319 w 449"/>
              <a:gd name="T1" fmla="*/ 0 h 380"/>
              <a:gd name="T2" fmla="*/ 0 w 449"/>
              <a:gd name="T3" fmla="*/ 258 h 380"/>
              <a:gd name="T4" fmla="*/ 77 w 449"/>
              <a:gd name="T5" fmla="*/ 380 h 380"/>
              <a:gd name="T6" fmla="*/ 449 w 449"/>
              <a:gd name="T7" fmla="*/ 274 h 380"/>
              <a:gd name="T8" fmla="*/ 319 w 449"/>
              <a:gd name="T9" fmla="*/ 0 h 380"/>
              <a:gd name="T10" fmla="*/ 319 w 449"/>
              <a:gd name="T11" fmla="*/ 0 h 380"/>
              <a:gd name="T12" fmla="*/ 0 60000 65536"/>
              <a:gd name="T13" fmla="*/ 0 60000 65536"/>
              <a:gd name="T14" fmla="*/ 0 60000 65536"/>
              <a:gd name="T15" fmla="*/ 0 60000 65536"/>
              <a:gd name="T16" fmla="*/ 0 60000 65536"/>
              <a:gd name="T17" fmla="*/ 0 60000 65536"/>
              <a:gd name="T18" fmla="*/ 0 w 449"/>
              <a:gd name="T19" fmla="*/ 0 h 380"/>
              <a:gd name="T20" fmla="*/ 449 w 449"/>
              <a:gd name="T21" fmla="*/ 380 h 380"/>
            </a:gdLst>
            <a:ahLst/>
            <a:cxnLst>
              <a:cxn ang="T12">
                <a:pos x="T0" y="T1"/>
              </a:cxn>
              <a:cxn ang="T13">
                <a:pos x="T2" y="T3"/>
              </a:cxn>
              <a:cxn ang="T14">
                <a:pos x="T4" y="T5"/>
              </a:cxn>
              <a:cxn ang="T15">
                <a:pos x="T6" y="T7"/>
              </a:cxn>
              <a:cxn ang="T16">
                <a:pos x="T8" y="T9"/>
              </a:cxn>
              <a:cxn ang="T17">
                <a:pos x="T10" y="T11"/>
              </a:cxn>
            </a:cxnLst>
            <a:rect l="T18" t="T19" r="T20" b="T21"/>
            <a:pathLst>
              <a:path w="449" h="380">
                <a:moveTo>
                  <a:pt x="319" y="0"/>
                </a:moveTo>
                <a:lnTo>
                  <a:pt x="0" y="258"/>
                </a:lnTo>
                <a:lnTo>
                  <a:pt x="77" y="380"/>
                </a:lnTo>
                <a:lnTo>
                  <a:pt x="449" y="274"/>
                </a:lnTo>
                <a:lnTo>
                  <a:pt x="319" y="0"/>
                </a:lnTo>
                <a:close/>
              </a:path>
            </a:pathLst>
          </a:custGeom>
          <a:solidFill>
            <a:srgbClr val="FFCC7F"/>
          </a:solidFill>
          <a:ln w="9525">
            <a:noFill/>
            <a:round/>
            <a:headEnd/>
            <a:tailEnd/>
          </a:ln>
        </p:spPr>
        <p:txBody>
          <a:bodyPr/>
          <a:lstStyle/>
          <a:p>
            <a:endParaRPr lang="en-US" dirty="0"/>
          </a:p>
        </p:txBody>
      </p:sp>
      <p:sp>
        <p:nvSpPr>
          <p:cNvPr id="9352" name="Freeform 217"/>
          <p:cNvSpPr>
            <a:spLocks/>
          </p:cNvSpPr>
          <p:nvPr/>
        </p:nvSpPr>
        <p:spPr bwMode="auto">
          <a:xfrm flipH="1">
            <a:off x="3678238" y="4454525"/>
            <a:ext cx="163513" cy="109538"/>
          </a:xfrm>
          <a:custGeom>
            <a:avLst/>
            <a:gdLst>
              <a:gd name="T0" fmla="*/ 213 w 600"/>
              <a:gd name="T1" fmla="*/ 306 h 404"/>
              <a:gd name="T2" fmla="*/ 555 w 600"/>
              <a:gd name="T3" fmla="*/ 404 h 404"/>
              <a:gd name="T4" fmla="*/ 600 w 600"/>
              <a:gd name="T5" fmla="*/ 229 h 404"/>
              <a:gd name="T6" fmla="*/ 563 w 600"/>
              <a:gd name="T7" fmla="*/ 77 h 404"/>
              <a:gd name="T8" fmla="*/ 433 w 600"/>
              <a:gd name="T9" fmla="*/ 0 h 404"/>
              <a:gd name="T10" fmla="*/ 266 w 600"/>
              <a:gd name="T11" fmla="*/ 8 h 404"/>
              <a:gd name="T12" fmla="*/ 167 w 600"/>
              <a:gd name="T13" fmla="*/ 61 h 404"/>
              <a:gd name="T14" fmla="*/ 114 w 600"/>
              <a:gd name="T15" fmla="*/ 221 h 404"/>
              <a:gd name="T16" fmla="*/ 0 w 600"/>
              <a:gd name="T17" fmla="*/ 290 h 404"/>
              <a:gd name="T18" fmla="*/ 539 w 600"/>
              <a:gd name="T19" fmla="*/ 245 h 404"/>
              <a:gd name="T20" fmla="*/ 183 w 600"/>
              <a:gd name="T21" fmla="*/ 221 h 404"/>
              <a:gd name="T22" fmla="*/ 244 w 600"/>
              <a:gd name="T23" fmla="*/ 99 h 404"/>
              <a:gd name="T24" fmla="*/ 425 w 600"/>
              <a:gd name="T25" fmla="*/ 61 h 404"/>
              <a:gd name="T26" fmla="*/ 547 w 600"/>
              <a:gd name="T27" fmla="*/ 144 h 404"/>
              <a:gd name="T28" fmla="*/ 571 w 600"/>
              <a:gd name="T29" fmla="*/ 252 h 404"/>
              <a:gd name="T30" fmla="*/ 517 w 600"/>
              <a:gd name="T31" fmla="*/ 335 h 404"/>
              <a:gd name="T32" fmla="*/ 213 w 600"/>
              <a:gd name="T33" fmla="*/ 306 h 404"/>
              <a:gd name="T34" fmla="*/ 213 w 600"/>
              <a:gd name="T35" fmla="*/ 306 h 4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0"/>
              <a:gd name="T55" fmla="*/ 0 h 404"/>
              <a:gd name="T56" fmla="*/ 600 w 600"/>
              <a:gd name="T57" fmla="*/ 404 h 4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0" h="404">
                <a:moveTo>
                  <a:pt x="213" y="306"/>
                </a:moveTo>
                <a:lnTo>
                  <a:pt x="555" y="404"/>
                </a:lnTo>
                <a:lnTo>
                  <a:pt x="600" y="229"/>
                </a:lnTo>
                <a:lnTo>
                  <a:pt x="563" y="77"/>
                </a:lnTo>
                <a:lnTo>
                  <a:pt x="433" y="0"/>
                </a:lnTo>
                <a:lnTo>
                  <a:pt x="266" y="8"/>
                </a:lnTo>
                <a:lnTo>
                  <a:pt x="167" y="61"/>
                </a:lnTo>
                <a:lnTo>
                  <a:pt x="114" y="221"/>
                </a:lnTo>
                <a:lnTo>
                  <a:pt x="0" y="290"/>
                </a:lnTo>
                <a:lnTo>
                  <a:pt x="539" y="245"/>
                </a:lnTo>
                <a:lnTo>
                  <a:pt x="183" y="221"/>
                </a:lnTo>
                <a:lnTo>
                  <a:pt x="244" y="99"/>
                </a:lnTo>
                <a:lnTo>
                  <a:pt x="425" y="61"/>
                </a:lnTo>
                <a:lnTo>
                  <a:pt x="547" y="144"/>
                </a:lnTo>
                <a:lnTo>
                  <a:pt x="571" y="252"/>
                </a:lnTo>
                <a:lnTo>
                  <a:pt x="517" y="335"/>
                </a:lnTo>
                <a:lnTo>
                  <a:pt x="213" y="306"/>
                </a:lnTo>
                <a:close/>
              </a:path>
            </a:pathLst>
          </a:custGeom>
          <a:solidFill>
            <a:srgbClr val="000000"/>
          </a:solidFill>
          <a:ln w="9525">
            <a:noFill/>
            <a:round/>
            <a:headEnd/>
            <a:tailEnd/>
          </a:ln>
        </p:spPr>
        <p:txBody>
          <a:bodyPr/>
          <a:lstStyle/>
          <a:p>
            <a:endParaRPr lang="en-US" dirty="0"/>
          </a:p>
        </p:txBody>
      </p:sp>
      <p:sp>
        <p:nvSpPr>
          <p:cNvPr id="9353" name="Freeform 218"/>
          <p:cNvSpPr>
            <a:spLocks/>
          </p:cNvSpPr>
          <p:nvPr/>
        </p:nvSpPr>
        <p:spPr bwMode="auto">
          <a:xfrm flipH="1">
            <a:off x="3540125" y="4618038"/>
            <a:ext cx="182563" cy="355600"/>
          </a:xfrm>
          <a:custGeom>
            <a:avLst/>
            <a:gdLst>
              <a:gd name="T0" fmla="*/ 0 w 669"/>
              <a:gd name="T1" fmla="*/ 0 h 1310"/>
              <a:gd name="T2" fmla="*/ 380 w 669"/>
              <a:gd name="T3" fmla="*/ 53 h 1310"/>
              <a:gd name="T4" fmla="*/ 669 w 669"/>
              <a:gd name="T5" fmla="*/ 707 h 1310"/>
              <a:gd name="T6" fmla="*/ 289 w 669"/>
              <a:gd name="T7" fmla="*/ 1310 h 1310"/>
              <a:gd name="T8" fmla="*/ 122 w 669"/>
              <a:gd name="T9" fmla="*/ 1196 h 1310"/>
              <a:gd name="T10" fmla="*/ 220 w 669"/>
              <a:gd name="T11" fmla="*/ 776 h 1310"/>
              <a:gd name="T12" fmla="*/ 303 w 669"/>
              <a:gd name="T13" fmla="*/ 776 h 1310"/>
              <a:gd name="T14" fmla="*/ 144 w 669"/>
              <a:gd name="T15" fmla="*/ 518 h 1310"/>
              <a:gd name="T16" fmla="*/ 334 w 669"/>
              <a:gd name="T17" fmla="*/ 151 h 1310"/>
              <a:gd name="T18" fmla="*/ 220 w 669"/>
              <a:gd name="T19" fmla="*/ 534 h 1310"/>
              <a:gd name="T20" fmla="*/ 417 w 669"/>
              <a:gd name="T21" fmla="*/ 319 h 1310"/>
              <a:gd name="T22" fmla="*/ 297 w 669"/>
              <a:gd name="T23" fmla="*/ 632 h 1310"/>
              <a:gd name="T24" fmla="*/ 509 w 669"/>
              <a:gd name="T25" fmla="*/ 502 h 1310"/>
              <a:gd name="T26" fmla="*/ 372 w 669"/>
              <a:gd name="T27" fmla="*/ 723 h 1310"/>
              <a:gd name="T28" fmla="*/ 569 w 669"/>
              <a:gd name="T29" fmla="*/ 754 h 1310"/>
              <a:gd name="T30" fmla="*/ 258 w 669"/>
              <a:gd name="T31" fmla="*/ 853 h 1310"/>
              <a:gd name="T32" fmla="*/ 191 w 669"/>
              <a:gd name="T33" fmla="*/ 1165 h 1310"/>
              <a:gd name="T34" fmla="*/ 334 w 669"/>
              <a:gd name="T35" fmla="*/ 1135 h 1310"/>
              <a:gd name="T36" fmla="*/ 622 w 669"/>
              <a:gd name="T37" fmla="*/ 715 h 1310"/>
              <a:gd name="T38" fmla="*/ 372 w 669"/>
              <a:gd name="T39" fmla="*/ 106 h 1310"/>
              <a:gd name="T40" fmla="*/ 0 w 669"/>
              <a:gd name="T41" fmla="*/ 0 h 1310"/>
              <a:gd name="T42" fmla="*/ 0 w 669"/>
              <a:gd name="T43" fmla="*/ 0 h 13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69"/>
              <a:gd name="T67" fmla="*/ 0 h 1310"/>
              <a:gd name="T68" fmla="*/ 669 w 669"/>
              <a:gd name="T69" fmla="*/ 1310 h 131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69" h="1310">
                <a:moveTo>
                  <a:pt x="0" y="0"/>
                </a:moveTo>
                <a:lnTo>
                  <a:pt x="380" y="53"/>
                </a:lnTo>
                <a:lnTo>
                  <a:pt x="669" y="707"/>
                </a:lnTo>
                <a:lnTo>
                  <a:pt x="289" y="1310"/>
                </a:lnTo>
                <a:lnTo>
                  <a:pt x="122" y="1196"/>
                </a:lnTo>
                <a:lnTo>
                  <a:pt x="220" y="776"/>
                </a:lnTo>
                <a:lnTo>
                  <a:pt x="303" y="776"/>
                </a:lnTo>
                <a:lnTo>
                  <a:pt x="144" y="518"/>
                </a:lnTo>
                <a:lnTo>
                  <a:pt x="334" y="151"/>
                </a:lnTo>
                <a:lnTo>
                  <a:pt x="220" y="534"/>
                </a:lnTo>
                <a:lnTo>
                  <a:pt x="417" y="319"/>
                </a:lnTo>
                <a:lnTo>
                  <a:pt x="297" y="632"/>
                </a:lnTo>
                <a:lnTo>
                  <a:pt x="509" y="502"/>
                </a:lnTo>
                <a:lnTo>
                  <a:pt x="372" y="723"/>
                </a:lnTo>
                <a:lnTo>
                  <a:pt x="569" y="754"/>
                </a:lnTo>
                <a:lnTo>
                  <a:pt x="258" y="853"/>
                </a:lnTo>
                <a:lnTo>
                  <a:pt x="191" y="1165"/>
                </a:lnTo>
                <a:lnTo>
                  <a:pt x="334" y="1135"/>
                </a:lnTo>
                <a:lnTo>
                  <a:pt x="622" y="715"/>
                </a:lnTo>
                <a:lnTo>
                  <a:pt x="372" y="106"/>
                </a:lnTo>
                <a:lnTo>
                  <a:pt x="0" y="0"/>
                </a:lnTo>
                <a:close/>
              </a:path>
            </a:pathLst>
          </a:custGeom>
          <a:solidFill>
            <a:srgbClr val="000000"/>
          </a:solidFill>
          <a:ln w="9525">
            <a:noFill/>
            <a:round/>
            <a:headEnd/>
            <a:tailEnd/>
          </a:ln>
        </p:spPr>
        <p:txBody>
          <a:bodyPr/>
          <a:lstStyle/>
          <a:p>
            <a:endParaRPr lang="en-US" dirty="0"/>
          </a:p>
        </p:txBody>
      </p:sp>
      <p:sp>
        <p:nvSpPr>
          <p:cNvPr id="9354" name="Freeform 219"/>
          <p:cNvSpPr>
            <a:spLocks/>
          </p:cNvSpPr>
          <p:nvPr/>
        </p:nvSpPr>
        <p:spPr bwMode="auto">
          <a:xfrm flipH="1">
            <a:off x="3641725" y="4946650"/>
            <a:ext cx="71438" cy="65088"/>
          </a:xfrm>
          <a:custGeom>
            <a:avLst/>
            <a:gdLst>
              <a:gd name="T0" fmla="*/ 99 w 266"/>
              <a:gd name="T1" fmla="*/ 0 h 244"/>
              <a:gd name="T2" fmla="*/ 0 w 266"/>
              <a:gd name="T3" fmla="*/ 100 h 244"/>
              <a:gd name="T4" fmla="*/ 52 w 266"/>
              <a:gd name="T5" fmla="*/ 244 h 244"/>
              <a:gd name="T6" fmla="*/ 189 w 266"/>
              <a:gd name="T7" fmla="*/ 229 h 244"/>
              <a:gd name="T8" fmla="*/ 266 w 266"/>
              <a:gd name="T9" fmla="*/ 69 h 244"/>
              <a:gd name="T10" fmla="*/ 75 w 266"/>
              <a:gd name="T11" fmla="*/ 175 h 244"/>
              <a:gd name="T12" fmla="*/ 99 w 266"/>
              <a:gd name="T13" fmla="*/ 0 h 244"/>
              <a:gd name="T14" fmla="*/ 99 w 266"/>
              <a:gd name="T15" fmla="*/ 0 h 244"/>
              <a:gd name="T16" fmla="*/ 0 60000 65536"/>
              <a:gd name="T17" fmla="*/ 0 60000 65536"/>
              <a:gd name="T18" fmla="*/ 0 60000 65536"/>
              <a:gd name="T19" fmla="*/ 0 60000 65536"/>
              <a:gd name="T20" fmla="*/ 0 60000 65536"/>
              <a:gd name="T21" fmla="*/ 0 60000 65536"/>
              <a:gd name="T22" fmla="*/ 0 60000 65536"/>
              <a:gd name="T23" fmla="*/ 0 60000 65536"/>
              <a:gd name="T24" fmla="*/ 0 w 266"/>
              <a:gd name="T25" fmla="*/ 0 h 244"/>
              <a:gd name="T26" fmla="*/ 266 w 266"/>
              <a:gd name="T27" fmla="*/ 244 h 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6" h="244">
                <a:moveTo>
                  <a:pt x="99" y="0"/>
                </a:moveTo>
                <a:lnTo>
                  <a:pt x="0" y="100"/>
                </a:lnTo>
                <a:lnTo>
                  <a:pt x="52" y="244"/>
                </a:lnTo>
                <a:lnTo>
                  <a:pt x="189" y="229"/>
                </a:lnTo>
                <a:lnTo>
                  <a:pt x="266" y="69"/>
                </a:lnTo>
                <a:lnTo>
                  <a:pt x="75" y="175"/>
                </a:lnTo>
                <a:lnTo>
                  <a:pt x="99" y="0"/>
                </a:lnTo>
                <a:close/>
              </a:path>
            </a:pathLst>
          </a:custGeom>
          <a:solidFill>
            <a:srgbClr val="000000"/>
          </a:solidFill>
          <a:ln w="9525">
            <a:noFill/>
            <a:round/>
            <a:headEnd/>
            <a:tailEnd/>
          </a:ln>
        </p:spPr>
        <p:txBody>
          <a:bodyPr/>
          <a:lstStyle/>
          <a:p>
            <a:endParaRPr lang="en-US" dirty="0"/>
          </a:p>
        </p:txBody>
      </p:sp>
      <p:sp>
        <p:nvSpPr>
          <p:cNvPr id="9355" name="Freeform 220"/>
          <p:cNvSpPr>
            <a:spLocks/>
          </p:cNvSpPr>
          <p:nvPr/>
        </p:nvSpPr>
        <p:spPr bwMode="auto">
          <a:xfrm flipH="1">
            <a:off x="3567113" y="4824413"/>
            <a:ext cx="66675" cy="42863"/>
          </a:xfrm>
          <a:custGeom>
            <a:avLst/>
            <a:gdLst>
              <a:gd name="T0" fmla="*/ 0 w 243"/>
              <a:gd name="T1" fmla="*/ 53 h 160"/>
              <a:gd name="T2" fmla="*/ 160 w 243"/>
              <a:gd name="T3" fmla="*/ 160 h 160"/>
              <a:gd name="T4" fmla="*/ 243 w 243"/>
              <a:gd name="T5" fmla="*/ 60 h 160"/>
              <a:gd name="T6" fmla="*/ 76 w 243"/>
              <a:gd name="T7" fmla="*/ 0 h 160"/>
              <a:gd name="T8" fmla="*/ 0 w 243"/>
              <a:gd name="T9" fmla="*/ 53 h 160"/>
              <a:gd name="T10" fmla="*/ 0 w 243"/>
              <a:gd name="T11" fmla="*/ 53 h 160"/>
              <a:gd name="T12" fmla="*/ 0 60000 65536"/>
              <a:gd name="T13" fmla="*/ 0 60000 65536"/>
              <a:gd name="T14" fmla="*/ 0 60000 65536"/>
              <a:gd name="T15" fmla="*/ 0 60000 65536"/>
              <a:gd name="T16" fmla="*/ 0 60000 65536"/>
              <a:gd name="T17" fmla="*/ 0 60000 65536"/>
              <a:gd name="T18" fmla="*/ 0 w 243"/>
              <a:gd name="T19" fmla="*/ 0 h 160"/>
              <a:gd name="T20" fmla="*/ 243 w 243"/>
              <a:gd name="T21" fmla="*/ 160 h 160"/>
            </a:gdLst>
            <a:ahLst/>
            <a:cxnLst>
              <a:cxn ang="T12">
                <a:pos x="T0" y="T1"/>
              </a:cxn>
              <a:cxn ang="T13">
                <a:pos x="T2" y="T3"/>
              </a:cxn>
              <a:cxn ang="T14">
                <a:pos x="T4" y="T5"/>
              </a:cxn>
              <a:cxn ang="T15">
                <a:pos x="T6" y="T7"/>
              </a:cxn>
              <a:cxn ang="T16">
                <a:pos x="T8" y="T9"/>
              </a:cxn>
              <a:cxn ang="T17">
                <a:pos x="T10" y="T11"/>
              </a:cxn>
            </a:cxnLst>
            <a:rect l="T18" t="T19" r="T20" b="T21"/>
            <a:pathLst>
              <a:path w="243" h="160">
                <a:moveTo>
                  <a:pt x="0" y="53"/>
                </a:moveTo>
                <a:lnTo>
                  <a:pt x="160" y="160"/>
                </a:lnTo>
                <a:lnTo>
                  <a:pt x="243" y="60"/>
                </a:lnTo>
                <a:lnTo>
                  <a:pt x="76" y="0"/>
                </a:lnTo>
                <a:lnTo>
                  <a:pt x="0" y="53"/>
                </a:lnTo>
                <a:close/>
              </a:path>
            </a:pathLst>
          </a:custGeom>
          <a:solidFill>
            <a:srgbClr val="000000"/>
          </a:solidFill>
          <a:ln w="9525">
            <a:noFill/>
            <a:round/>
            <a:headEnd/>
            <a:tailEnd/>
          </a:ln>
        </p:spPr>
        <p:txBody>
          <a:bodyPr/>
          <a:lstStyle/>
          <a:p>
            <a:endParaRPr lang="en-US" dirty="0"/>
          </a:p>
        </p:txBody>
      </p:sp>
      <p:sp>
        <p:nvSpPr>
          <p:cNvPr id="9356" name="Freeform 221"/>
          <p:cNvSpPr>
            <a:spLocks/>
          </p:cNvSpPr>
          <p:nvPr/>
        </p:nvSpPr>
        <p:spPr bwMode="auto">
          <a:xfrm flipH="1">
            <a:off x="3881438" y="4805363"/>
            <a:ext cx="134938" cy="79375"/>
          </a:xfrm>
          <a:custGeom>
            <a:avLst/>
            <a:gdLst>
              <a:gd name="T0" fmla="*/ 83 w 494"/>
              <a:gd name="T1" fmla="*/ 83 h 296"/>
              <a:gd name="T2" fmla="*/ 0 w 494"/>
              <a:gd name="T3" fmla="*/ 152 h 296"/>
              <a:gd name="T4" fmla="*/ 114 w 494"/>
              <a:gd name="T5" fmla="*/ 296 h 296"/>
              <a:gd name="T6" fmla="*/ 303 w 494"/>
              <a:gd name="T7" fmla="*/ 190 h 296"/>
              <a:gd name="T8" fmla="*/ 494 w 494"/>
              <a:gd name="T9" fmla="*/ 168 h 296"/>
              <a:gd name="T10" fmla="*/ 494 w 494"/>
              <a:gd name="T11" fmla="*/ 0 h 296"/>
              <a:gd name="T12" fmla="*/ 425 w 494"/>
              <a:gd name="T13" fmla="*/ 144 h 296"/>
              <a:gd name="T14" fmla="*/ 380 w 494"/>
              <a:gd name="T15" fmla="*/ 8 h 296"/>
              <a:gd name="T16" fmla="*/ 327 w 494"/>
              <a:gd name="T17" fmla="*/ 144 h 296"/>
              <a:gd name="T18" fmla="*/ 250 w 494"/>
              <a:gd name="T19" fmla="*/ 91 h 296"/>
              <a:gd name="T20" fmla="*/ 228 w 494"/>
              <a:gd name="T21" fmla="*/ 198 h 296"/>
              <a:gd name="T22" fmla="*/ 122 w 494"/>
              <a:gd name="T23" fmla="*/ 237 h 296"/>
              <a:gd name="T24" fmla="*/ 83 w 494"/>
              <a:gd name="T25" fmla="*/ 83 h 296"/>
              <a:gd name="T26" fmla="*/ 83 w 494"/>
              <a:gd name="T27" fmla="*/ 83 h 2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94"/>
              <a:gd name="T43" fmla="*/ 0 h 296"/>
              <a:gd name="T44" fmla="*/ 494 w 494"/>
              <a:gd name="T45" fmla="*/ 296 h 29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94" h="296">
                <a:moveTo>
                  <a:pt x="83" y="83"/>
                </a:moveTo>
                <a:lnTo>
                  <a:pt x="0" y="152"/>
                </a:lnTo>
                <a:lnTo>
                  <a:pt x="114" y="296"/>
                </a:lnTo>
                <a:lnTo>
                  <a:pt x="303" y="190"/>
                </a:lnTo>
                <a:lnTo>
                  <a:pt x="494" y="168"/>
                </a:lnTo>
                <a:lnTo>
                  <a:pt x="494" y="0"/>
                </a:lnTo>
                <a:lnTo>
                  <a:pt x="425" y="144"/>
                </a:lnTo>
                <a:lnTo>
                  <a:pt x="380" y="8"/>
                </a:lnTo>
                <a:lnTo>
                  <a:pt x="327" y="144"/>
                </a:lnTo>
                <a:lnTo>
                  <a:pt x="250" y="91"/>
                </a:lnTo>
                <a:lnTo>
                  <a:pt x="228" y="198"/>
                </a:lnTo>
                <a:lnTo>
                  <a:pt x="122" y="237"/>
                </a:lnTo>
                <a:lnTo>
                  <a:pt x="83" y="83"/>
                </a:lnTo>
                <a:close/>
              </a:path>
            </a:pathLst>
          </a:custGeom>
          <a:solidFill>
            <a:srgbClr val="000000"/>
          </a:solidFill>
          <a:ln w="9525">
            <a:noFill/>
            <a:round/>
            <a:headEnd/>
            <a:tailEnd/>
          </a:ln>
        </p:spPr>
        <p:txBody>
          <a:bodyPr/>
          <a:lstStyle/>
          <a:p>
            <a:endParaRPr lang="en-US" dirty="0"/>
          </a:p>
        </p:txBody>
      </p:sp>
      <p:sp>
        <p:nvSpPr>
          <p:cNvPr id="9357" name="Freeform 222"/>
          <p:cNvSpPr>
            <a:spLocks/>
          </p:cNvSpPr>
          <p:nvPr/>
        </p:nvSpPr>
        <p:spPr bwMode="auto">
          <a:xfrm flipH="1">
            <a:off x="3808413" y="4619625"/>
            <a:ext cx="192088" cy="784225"/>
          </a:xfrm>
          <a:custGeom>
            <a:avLst/>
            <a:gdLst>
              <a:gd name="T0" fmla="*/ 706 w 706"/>
              <a:gd name="T1" fmla="*/ 0 h 2886"/>
              <a:gd name="T2" fmla="*/ 289 w 706"/>
              <a:gd name="T3" fmla="*/ 91 h 2886"/>
              <a:gd name="T4" fmla="*/ 494 w 706"/>
              <a:gd name="T5" fmla="*/ 1150 h 2886"/>
              <a:gd name="T6" fmla="*/ 243 w 706"/>
              <a:gd name="T7" fmla="*/ 1820 h 2886"/>
              <a:gd name="T8" fmla="*/ 281 w 706"/>
              <a:gd name="T9" fmla="*/ 2636 h 2886"/>
              <a:gd name="T10" fmla="*/ 0 w 706"/>
              <a:gd name="T11" fmla="*/ 2780 h 2886"/>
              <a:gd name="T12" fmla="*/ 7 w 706"/>
              <a:gd name="T13" fmla="*/ 2886 h 2886"/>
              <a:gd name="T14" fmla="*/ 486 w 706"/>
              <a:gd name="T15" fmla="*/ 2857 h 2886"/>
              <a:gd name="T16" fmla="*/ 486 w 706"/>
              <a:gd name="T17" fmla="*/ 2727 h 2886"/>
              <a:gd name="T18" fmla="*/ 600 w 706"/>
              <a:gd name="T19" fmla="*/ 2429 h 2886"/>
              <a:gd name="T20" fmla="*/ 365 w 706"/>
              <a:gd name="T21" fmla="*/ 2384 h 2886"/>
              <a:gd name="T22" fmla="*/ 531 w 706"/>
              <a:gd name="T23" fmla="*/ 2482 h 2886"/>
              <a:gd name="T24" fmla="*/ 387 w 706"/>
              <a:gd name="T25" fmla="*/ 2811 h 2886"/>
              <a:gd name="T26" fmla="*/ 114 w 706"/>
              <a:gd name="T27" fmla="*/ 2811 h 2886"/>
              <a:gd name="T28" fmla="*/ 342 w 706"/>
              <a:gd name="T29" fmla="*/ 2628 h 2886"/>
              <a:gd name="T30" fmla="*/ 326 w 706"/>
              <a:gd name="T31" fmla="*/ 1843 h 2886"/>
              <a:gd name="T32" fmla="*/ 562 w 706"/>
              <a:gd name="T33" fmla="*/ 1136 h 2886"/>
              <a:gd name="T34" fmla="*/ 411 w 706"/>
              <a:gd name="T35" fmla="*/ 130 h 2886"/>
              <a:gd name="T36" fmla="*/ 706 w 706"/>
              <a:gd name="T37" fmla="*/ 0 h 2886"/>
              <a:gd name="T38" fmla="*/ 706 w 706"/>
              <a:gd name="T39" fmla="*/ 0 h 28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06"/>
              <a:gd name="T61" fmla="*/ 0 h 2886"/>
              <a:gd name="T62" fmla="*/ 706 w 706"/>
              <a:gd name="T63" fmla="*/ 2886 h 288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06" h="2886">
                <a:moveTo>
                  <a:pt x="706" y="0"/>
                </a:moveTo>
                <a:lnTo>
                  <a:pt x="289" y="91"/>
                </a:lnTo>
                <a:lnTo>
                  <a:pt x="494" y="1150"/>
                </a:lnTo>
                <a:lnTo>
                  <a:pt x="243" y="1820"/>
                </a:lnTo>
                <a:lnTo>
                  <a:pt x="281" y="2636"/>
                </a:lnTo>
                <a:lnTo>
                  <a:pt x="0" y="2780"/>
                </a:lnTo>
                <a:lnTo>
                  <a:pt x="7" y="2886"/>
                </a:lnTo>
                <a:lnTo>
                  <a:pt x="486" y="2857"/>
                </a:lnTo>
                <a:lnTo>
                  <a:pt x="486" y="2727"/>
                </a:lnTo>
                <a:lnTo>
                  <a:pt x="600" y="2429"/>
                </a:lnTo>
                <a:lnTo>
                  <a:pt x="365" y="2384"/>
                </a:lnTo>
                <a:lnTo>
                  <a:pt x="531" y="2482"/>
                </a:lnTo>
                <a:lnTo>
                  <a:pt x="387" y="2811"/>
                </a:lnTo>
                <a:lnTo>
                  <a:pt x="114" y="2811"/>
                </a:lnTo>
                <a:lnTo>
                  <a:pt x="342" y="2628"/>
                </a:lnTo>
                <a:lnTo>
                  <a:pt x="326" y="1843"/>
                </a:lnTo>
                <a:lnTo>
                  <a:pt x="562" y="1136"/>
                </a:lnTo>
                <a:lnTo>
                  <a:pt x="411" y="130"/>
                </a:lnTo>
                <a:lnTo>
                  <a:pt x="706" y="0"/>
                </a:lnTo>
                <a:close/>
              </a:path>
            </a:pathLst>
          </a:custGeom>
          <a:solidFill>
            <a:srgbClr val="000000"/>
          </a:solidFill>
          <a:ln w="9525">
            <a:noFill/>
            <a:round/>
            <a:headEnd/>
            <a:tailEnd/>
          </a:ln>
        </p:spPr>
        <p:txBody>
          <a:bodyPr/>
          <a:lstStyle/>
          <a:p>
            <a:endParaRPr lang="en-US" dirty="0"/>
          </a:p>
        </p:txBody>
      </p:sp>
      <p:sp>
        <p:nvSpPr>
          <p:cNvPr id="9358" name="Freeform 223"/>
          <p:cNvSpPr>
            <a:spLocks/>
          </p:cNvSpPr>
          <p:nvPr/>
        </p:nvSpPr>
        <p:spPr bwMode="auto">
          <a:xfrm flipH="1">
            <a:off x="3563938" y="4976813"/>
            <a:ext cx="320675" cy="434975"/>
          </a:xfrm>
          <a:custGeom>
            <a:avLst/>
            <a:gdLst>
              <a:gd name="T0" fmla="*/ 926 w 1184"/>
              <a:gd name="T1" fmla="*/ 1234 h 1601"/>
              <a:gd name="T2" fmla="*/ 539 w 1184"/>
              <a:gd name="T3" fmla="*/ 702 h 1601"/>
              <a:gd name="T4" fmla="*/ 372 w 1184"/>
              <a:gd name="T5" fmla="*/ 375 h 1601"/>
              <a:gd name="T6" fmla="*/ 206 w 1184"/>
              <a:gd name="T7" fmla="*/ 755 h 1601"/>
              <a:gd name="T8" fmla="*/ 114 w 1184"/>
              <a:gd name="T9" fmla="*/ 1120 h 1601"/>
              <a:gd name="T10" fmla="*/ 69 w 1184"/>
              <a:gd name="T11" fmla="*/ 1104 h 1601"/>
              <a:gd name="T12" fmla="*/ 23 w 1184"/>
              <a:gd name="T13" fmla="*/ 968 h 1601"/>
              <a:gd name="T14" fmla="*/ 98 w 1184"/>
              <a:gd name="T15" fmla="*/ 930 h 1601"/>
              <a:gd name="T16" fmla="*/ 0 w 1184"/>
              <a:gd name="T17" fmla="*/ 793 h 1601"/>
              <a:gd name="T18" fmla="*/ 129 w 1184"/>
              <a:gd name="T19" fmla="*/ 801 h 1601"/>
              <a:gd name="T20" fmla="*/ 39 w 1184"/>
              <a:gd name="T21" fmla="*/ 686 h 1601"/>
              <a:gd name="T22" fmla="*/ 167 w 1184"/>
              <a:gd name="T23" fmla="*/ 664 h 1601"/>
              <a:gd name="T24" fmla="*/ 98 w 1184"/>
              <a:gd name="T25" fmla="*/ 564 h 1601"/>
              <a:gd name="T26" fmla="*/ 244 w 1184"/>
              <a:gd name="T27" fmla="*/ 542 h 1601"/>
              <a:gd name="T28" fmla="*/ 175 w 1184"/>
              <a:gd name="T29" fmla="*/ 428 h 1601"/>
              <a:gd name="T30" fmla="*/ 304 w 1184"/>
              <a:gd name="T31" fmla="*/ 397 h 1601"/>
              <a:gd name="T32" fmla="*/ 265 w 1184"/>
              <a:gd name="T33" fmla="*/ 298 h 1601"/>
              <a:gd name="T34" fmla="*/ 433 w 1184"/>
              <a:gd name="T35" fmla="*/ 268 h 1601"/>
              <a:gd name="T36" fmla="*/ 637 w 1184"/>
              <a:gd name="T37" fmla="*/ 724 h 1601"/>
              <a:gd name="T38" fmla="*/ 995 w 1184"/>
              <a:gd name="T39" fmla="*/ 1212 h 1601"/>
              <a:gd name="T40" fmla="*/ 995 w 1184"/>
              <a:gd name="T41" fmla="*/ 1508 h 1601"/>
              <a:gd name="T42" fmla="*/ 1094 w 1184"/>
              <a:gd name="T43" fmla="*/ 1508 h 1601"/>
              <a:gd name="T44" fmla="*/ 1123 w 1184"/>
              <a:gd name="T45" fmla="*/ 1226 h 1601"/>
              <a:gd name="T46" fmla="*/ 919 w 1184"/>
              <a:gd name="T47" fmla="*/ 785 h 1601"/>
              <a:gd name="T48" fmla="*/ 820 w 1184"/>
              <a:gd name="T49" fmla="*/ 755 h 1601"/>
              <a:gd name="T50" fmla="*/ 881 w 1184"/>
              <a:gd name="T51" fmla="*/ 656 h 1601"/>
              <a:gd name="T52" fmla="*/ 714 w 1184"/>
              <a:gd name="T53" fmla="*/ 609 h 1601"/>
              <a:gd name="T54" fmla="*/ 820 w 1184"/>
              <a:gd name="T55" fmla="*/ 511 h 1601"/>
              <a:gd name="T56" fmla="*/ 669 w 1184"/>
              <a:gd name="T57" fmla="*/ 473 h 1601"/>
              <a:gd name="T58" fmla="*/ 767 w 1184"/>
              <a:gd name="T59" fmla="*/ 382 h 1601"/>
              <a:gd name="T60" fmla="*/ 623 w 1184"/>
              <a:gd name="T61" fmla="*/ 359 h 1601"/>
              <a:gd name="T62" fmla="*/ 736 w 1184"/>
              <a:gd name="T63" fmla="*/ 260 h 1601"/>
              <a:gd name="T64" fmla="*/ 570 w 1184"/>
              <a:gd name="T65" fmla="*/ 221 h 1601"/>
              <a:gd name="T66" fmla="*/ 714 w 1184"/>
              <a:gd name="T67" fmla="*/ 154 h 1601"/>
              <a:gd name="T68" fmla="*/ 547 w 1184"/>
              <a:gd name="T69" fmla="*/ 69 h 1601"/>
              <a:gd name="T70" fmla="*/ 661 w 1184"/>
              <a:gd name="T71" fmla="*/ 0 h 1601"/>
              <a:gd name="T72" fmla="*/ 706 w 1184"/>
              <a:gd name="T73" fmla="*/ 101 h 1601"/>
              <a:gd name="T74" fmla="*/ 783 w 1184"/>
              <a:gd name="T75" fmla="*/ 115 h 1601"/>
              <a:gd name="T76" fmla="*/ 903 w 1184"/>
              <a:gd name="T77" fmla="*/ 564 h 1601"/>
              <a:gd name="T78" fmla="*/ 1184 w 1184"/>
              <a:gd name="T79" fmla="*/ 1226 h 1601"/>
              <a:gd name="T80" fmla="*/ 1123 w 1184"/>
              <a:gd name="T81" fmla="*/ 1601 h 1601"/>
              <a:gd name="T82" fmla="*/ 1048 w 1184"/>
              <a:gd name="T83" fmla="*/ 1601 h 1601"/>
              <a:gd name="T84" fmla="*/ 950 w 1184"/>
              <a:gd name="T85" fmla="*/ 1540 h 1601"/>
              <a:gd name="T86" fmla="*/ 926 w 1184"/>
              <a:gd name="T87" fmla="*/ 1234 h 1601"/>
              <a:gd name="T88" fmla="*/ 926 w 1184"/>
              <a:gd name="T89" fmla="*/ 1234 h 160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84"/>
              <a:gd name="T136" fmla="*/ 0 h 1601"/>
              <a:gd name="T137" fmla="*/ 1184 w 1184"/>
              <a:gd name="T138" fmla="*/ 1601 h 160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84" h="1601">
                <a:moveTo>
                  <a:pt x="926" y="1234"/>
                </a:moveTo>
                <a:lnTo>
                  <a:pt x="539" y="702"/>
                </a:lnTo>
                <a:lnTo>
                  <a:pt x="372" y="375"/>
                </a:lnTo>
                <a:lnTo>
                  <a:pt x="206" y="755"/>
                </a:lnTo>
                <a:lnTo>
                  <a:pt x="114" y="1120"/>
                </a:lnTo>
                <a:lnTo>
                  <a:pt x="69" y="1104"/>
                </a:lnTo>
                <a:lnTo>
                  <a:pt x="23" y="968"/>
                </a:lnTo>
                <a:lnTo>
                  <a:pt x="98" y="930"/>
                </a:lnTo>
                <a:lnTo>
                  <a:pt x="0" y="793"/>
                </a:lnTo>
                <a:lnTo>
                  <a:pt x="129" y="801"/>
                </a:lnTo>
                <a:lnTo>
                  <a:pt x="39" y="686"/>
                </a:lnTo>
                <a:lnTo>
                  <a:pt x="167" y="664"/>
                </a:lnTo>
                <a:lnTo>
                  <a:pt x="98" y="564"/>
                </a:lnTo>
                <a:lnTo>
                  <a:pt x="244" y="542"/>
                </a:lnTo>
                <a:lnTo>
                  <a:pt x="175" y="428"/>
                </a:lnTo>
                <a:lnTo>
                  <a:pt x="304" y="397"/>
                </a:lnTo>
                <a:lnTo>
                  <a:pt x="265" y="298"/>
                </a:lnTo>
                <a:lnTo>
                  <a:pt x="433" y="268"/>
                </a:lnTo>
                <a:lnTo>
                  <a:pt x="637" y="724"/>
                </a:lnTo>
                <a:lnTo>
                  <a:pt x="995" y="1212"/>
                </a:lnTo>
                <a:lnTo>
                  <a:pt x="995" y="1508"/>
                </a:lnTo>
                <a:lnTo>
                  <a:pt x="1094" y="1508"/>
                </a:lnTo>
                <a:lnTo>
                  <a:pt x="1123" y="1226"/>
                </a:lnTo>
                <a:lnTo>
                  <a:pt x="919" y="785"/>
                </a:lnTo>
                <a:lnTo>
                  <a:pt x="820" y="755"/>
                </a:lnTo>
                <a:lnTo>
                  <a:pt x="881" y="656"/>
                </a:lnTo>
                <a:lnTo>
                  <a:pt x="714" y="609"/>
                </a:lnTo>
                <a:lnTo>
                  <a:pt x="820" y="511"/>
                </a:lnTo>
                <a:lnTo>
                  <a:pt x="669" y="473"/>
                </a:lnTo>
                <a:lnTo>
                  <a:pt x="767" y="382"/>
                </a:lnTo>
                <a:lnTo>
                  <a:pt x="623" y="359"/>
                </a:lnTo>
                <a:lnTo>
                  <a:pt x="736" y="260"/>
                </a:lnTo>
                <a:lnTo>
                  <a:pt x="570" y="221"/>
                </a:lnTo>
                <a:lnTo>
                  <a:pt x="714" y="154"/>
                </a:lnTo>
                <a:lnTo>
                  <a:pt x="547" y="69"/>
                </a:lnTo>
                <a:lnTo>
                  <a:pt x="661" y="0"/>
                </a:lnTo>
                <a:lnTo>
                  <a:pt x="706" y="101"/>
                </a:lnTo>
                <a:lnTo>
                  <a:pt x="783" y="115"/>
                </a:lnTo>
                <a:lnTo>
                  <a:pt x="903" y="564"/>
                </a:lnTo>
                <a:lnTo>
                  <a:pt x="1184" y="1226"/>
                </a:lnTo>
                <a:lnTo>
                  <a:pt x="1123" y="1601"/>
                </a:lnTo>
                <a:lnTo>
                  <a:pt x="1048" y="1601"/>
                </a:lnTo>
                <a:lnTo>
                  <a:pt x="950" y="1540"/>
                </a:lnTo>
                <a:lnTo>
                  <a:pt x="926" y="1234"/>
                </a:lnTo>
                <a:close/>
              </a:path>
            </a:pathLst>
          </a:custGeom>
          <a:solidFill>
            <a:srgbClr val="000000"/>
          </a:solidFill>
          <a:ln w="9525">
            <a:noFill/>
            <a:round/>
            <a:headEnd/>
            <a:tailEnd/>
          </a:ln>
        </p:spPr>
        <p:txBody>
          <a:bodyPr/>
          <a:lstStyle/>
          <a:p>
            <a:endParaRPr lang="en-US" dirty="0"/>
          </a:p>
        </p:txBody>
      </p:sp>
      <p:sp>
        <p:nvSpPr>
          <p:cNvPr id="9359" name="Freeform 224"/>
          <p:cNvSpPr>
            <a:spLocks/>
          </p:cNvSpPr>
          <p:nvPr/>
        </p:nvSpPr>
        <p:spPr bwMode="auto">
          <a:xfrm flipH="1">
            <a:off x="3608388" y="5221288"/>
            <a:ext cx="53975" cy="47625"/>
          </a:xfrm>
          <a:custGeom>
            <a:avLst/>
            <a:gdLst>
              <a:gd name="T0" fmla="*/ 0 w 197"/>
              <a:gd name="T1" fmla="*/ 130 h 176"/>
              <a:gd name="T2" fmla="*/ 182 w 197"/>
              <a:gd name="T3" fmla="*/ 0 h 176"/>
              <a:gd name="T4" fmla="*/ 197 w 197"/>
              <a:gd name="T5" fmla="*/ 69 h 176"/>
              <a:gd name="T6" fmla="*/ 38 w 197"/>
              <a:gd name="T7" fmla="*/ 176 h 176"/>
              <a:gd name="T8" fmla="*/ 0 w 197"/>
              <a:gd name="T9" fmla="*/ 130 h 176"/>
              <a:gd name="T10" fmla="*/ 0 w 197"/>
              <a:gd name="T11" fmla="*/ 130 h 176"/>
              <a:gd name="T12" fmla="*/ 0 60000 65536"/>
              <a:gd name="T13" fmla="*/ 0 60000 65536"/>
              <a:gd name="T14" fmla="*/ 0 60000 65536"/>
              <a:gd name="T15" fmla="*/ 0 60000 65536"/>
              <a:gd name="T16" fmla="*/ 0 60000 65536"/>
              <a:gd name="T17" fmla="*/ 0 60000 65536"/>
              <a:gd name="T18" fmla="*/ 0 w 197"/>
              <a:gd name="T19" fmla="*/ 0 h 176"/>
              <a:gd name="T20" fmla="*/ 197 w 197"/>
              <a:gd name="T21" fmla="*/ 176 h 176"/>
            </a:gdLst>
            <a:ahLst/>
            <a:cxnLst>
              <a:cxn ang="T12">
                <a:pos x="T0" y="T1"/>
              </a:cxn>
              <a:cxn ang="T13">
                <a:pos x="T2" y="T3"/>
              </a:cxn>
              <a:cxn ang="T14">
                <a:pos x="T4" y="T5"/>
              </a:cxn>
              <a:cxn ang="T15">
                <a:pos x="T6" y="T7"/>
              </a:cxn>
              <a:cxn ang="T16">
                <a:pos x="T8" y="T9"/>
              </a:cxn>
              <a:cxn ang="T17">
                <a:pos x="T10" y="T11"/>
              </a:cxn>
            </a:cxnLst>
            <a:rect l="T18" t="T19" r="T20" b="T21"/>
            <a:pathLst>
              <a:path w="197" h="176">
                <a:moveTo>
                  <a:pt x="0" y="130"/>
                </a:moveTo>
                <a:lnTo>
                  <a:pt x="182" y="0"/>
                </a:lnTo>
                <a:lnTo>
                  <a:pt x="197" y="69"/>
                </a:lnTo>
                <a:lnTo>
                  <a:pt x="38" y="176"/>
                </a:lnTo>
                <a:lnTo>
                  <a:pt x="0" y="130"/>
                </a:lnTo>
                <a:close/>
              </a:path>
            </a:pathLst>
          </a:custGeom>
          <a:solidFill>
            <a:srgbClr val="000000"/>
          </a:solidFill>
          <a:ln w="9525">
            <a:noFill/>
            <a:round/>
            <a:headEnd/>
            <a:tailEnd/>
          </a:ln>
        </p:spPr>
        <p:txBody>
          <a:bodyPr/>
          <a:lstStyle/>
          <a:p>
            <a:endParaRPr lang="en-US" dirty="0"/>
          </a:p>
        </p:txBody>
      </p:sp>
      <p:sp>
        <p:nvSpPr>
          <p:cNvPr id="9360" name="Freeform 225"/>
          <p:cNvSpPr>
            <a:spLocks/>
          </p:cNvSpPr>
          <p:nvPr/>
        </p:nvSpPr>
        <p:spPr bwMode="auto">
          <a:xfrm flipH="1">
            <a:off x="3651250" y="4779963"/>
            <a:ext cx="163513" cy="161925"/>
          </a:xfrm>
          <a:custGeom>
            <a:avLst/>
            <a:gdLst>
              <a:gd name="T0" fmla="*/ 539 w 600"/>
              <a:gd name="T1" fmla="*/ 0 h 595"/>
              <a:gd name="T2" fmla="*/ 312 w 600"/>
              <a:gd name="T3" fmla="*/ 61 h 595"/>
              <a:gd name="T4" fmla="*/ 570 w 600"/>
              <a:gd name="T5" fmla="*/ 100 h 595"/>
              <a:gd name="T6" fmla="*/ 304 w 600"/>
              <a:gd name="T7" fmla="*/ 199 h 595"/>
              <a:gd name="T8" fmla="*/ 533 w 600"/>
              <a:gd name="T9" fmla="*/ 236 h 595"/>
              <a:gd name="T10" fmla="*/ 326 w 600"/>
              <a:gd name="T11" fmla="*/ 335 h 595"/>
              <a:gd name="T12" fmla="*/ 533 w 600"/>
              <a:gd name="T13" fmla="*/ 374 h 595"/>
              <a:gd name="T14" fmla="*/ 326 w 600"/>
              <a:gd name="T15" fmla="*/ 449 h 595"/>
              <a:gd name="T16" fmla="*/ 464 w 600"/>
              <a:gd name="T17" fmla="*/ 542 h 595"/>
              <a:gd name="T18" fmla="*/ 0 w 600"/>
              <a:gd name="T19" fmla="*/ 587 h 595"/>
              <a:gd name="T20" fmla="*/ 478 w 600"/>
              <a:gd name="T21" fmla="*/ 595 h 595"/>
              <a:gd name="T22" fmla="*/ 570 w 600"/>
              <a:gd name="T23" fmla="*/ 358 h 595"/>
              <a:gd name="T24" fmla="*/ 600 w 600"/>
              <a:gd name="T25" fmla="*/ 39 h 595"/>
              <a:gd name="T26" fmla="*/ 539 w 600"/>
              <a:gd name="T27" fmla="*/ 0 h 595"/>
              <a:gd name="T28" fmla="*/ 539 w 600"/>
              <a:gd name="T29" fmla="*/ 0 h 5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0"/>
              <a:gd name="T46" fmla="*/ 0 h 595"/>
              <a:gd name="T47" fmla="*/ 600 w 600"/>
              <a:gd name="T48" fmla="*/ 595 h 59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0" h="595">
                <a:moveTo>
                  <a:pt x="539" y="0"/>
                </a:moveTo>
                <a:lnTo>
                  <a:pt x="312" y="61"/>
                </a:lnTo>
                <a:lnTo>
                  <a:pt x="570" y="100"/>
                </a:lnTo>
                <a:lnTo>
                  <a:pt x="304" y="199"/>
                </a:lnTo>
                <a:lnTo>
                  <a:pt x="533" y="236"/>
                </a:lnTo>
                <a:lnTo>
                  <a:pt x="326" y="335"/>
                </a:lnTo>
                <a:lnTo>
                  <a:pt x="533" y="374"/>
                </a:lnTo>
                <a:lnTo>
                  <a:pt x="326" y="449"/>
                </a:lnTo>
                <a:lnTo>
                  <a:pt x="464" y="542"/>
                </a:lnTo>
                <a:lnTo>
                  <a:pt x="0" y="587"/>
                </a:lnTo>
                <a:lnTo>
                  <a:pt x="478" y="595"/>
                </a:lnTo>
                <a:lnTo>
                  <a:pt x="570" y="358"/>
                </a:lnTo>
                <a:lnTo>
                  <a:pt x="600" y="39"/>
                </a:lnTo>
                <a:lnTo>
                  <a:pt x="539" y="0"/>
                </a:lnTo>
                <a:close/>
              </a:path>
            </a:pathLst>
          </a:custGeom>
          <a:solidFill>
            <a:srgbClr val="000000"/>
          </a:solidFill>
          <a:ln w="9525">
            <a:noFill/>
            <a:round/>
            <a:headEnd/>
            <a:tailEnd/>
          </a:ln>
        </p:spPr>
        <p:txBody>
          <a:bodyPr/>
          <a:lstStyle/>
          <a:p>
            <a:endParaRPr lang="en-US" dirty="0"/>
          </a:p>
        </p:txBody>
      </p:sp>
      <p:sp>
        <p:nvSpPr>
          <p:cNvPr id="9361" name="Freeform 226"/>
          <p:cNvSpPr>
            <a:spLocks/>
          </p:cNvSpPr>
          <p:nvPr/>
        </p:nvSpPr>
        <p:spPr bwMode="auto">
          <a:xfrm flipH="1">
            <a:off x="3748088" y="4545013"/>
            <a:ext cx="55563" cy="87313"/>
          </a:xfrm>
          <a:custGeom>
            <a:avLst/>
            <a:gdLst>
              <a:gd name="T0" fmla="*/ 22 w 204"/>
              <a:gd name="T1" fmla="*/ 0 h 320"/>
              <a:gd name="T2" fmla="*/ 0 w 204"/>
              <a:gd name="T3" fmla="*/ 320 h 320"/>
              <a:gd name="T4" fmla="*/ 204 w 204"/>
              <a:gd name="T5" fmla="*/ 312 h 320"/>
              <a:gd name="T6" fmla="*/ 53 w 204"/>
              <a:gd name="T7" fmla="*/ 237 h 320"/>
              <a:gd name="T8" fmla="*/ 22 w 204"/>
              <a:gd name="T9" fmla="*/ 0 h 320"/>
              <a:gd name="T10" fmla="*/ 22 w 204"/>
              <a:gd name="T11" fmla="*/ 0 h 320"/>
              <a:gd name="T12" fmla="*/ 0 60000 65536"/>
              <a:gd name="T13" fmla="*/ 0 60000 65536"/>
              <a:gd name="T14" fmla="*/ 0 60000 65536"/>
              <a:gd name="T15" fmla="*/ 0 60000 65536"/>
              <a:gd name="T16" fmla="*/ 0 60000 65536"/>
              <a:gd name="T17" fmla="*/ 0 60000 65536"/>
              <a:gd name="T18" fmla="*/ 0 w 204"/>
              <a:gd name="T19" fmla="*/ 0 h 320"/>
              <a:gd name="T20" fmla="*/ 204 w 204"/>
              <a:gd name="T21" fmla="*/ 320 h 320"/>
            </a:gdLst>
            <a:ahLst/>
            <a:cxnLst>
              <a:cxn ang="T12">
                <a:pos x="T0" y="T1"/>
              </a:cxn>
              <a:cxn ang="T13">
                <a:pos x="T2" y="T3"/>
              </a:cxn>
              <a:cxn ang="T14">
                <a:pos x="T4" y="T5"/>
              </a:cxn>
              <a:cxn ang="T15">
                <a:pos x="T6" y="T7"/>
              </a:cxn>
              <a:cxn ang="T16">
                <a:pos x="T8" y="T9"/>
              </a:cxn>
              <a:cxn ang="T17">
                <a:pos x="T10" y="T11"/>
              </a:cxn>
            </a:cxnLst>
            <a:rect l="T18" t="T19" r="T20" b="T21"/>
            <a:pathLst>
              <a:path w="204" h="320">
                <a:moveTo>
                  <a:pt x="22" y="0"/>
                </a:moveTo>
                <a:lnTo>
                  <a:pt x="0" y="320"/>
                </a:lnTo>
                <a:lnTo>
                  <a:pt x="204" y="312"/>
                </a:lnTo>
                <a:lnTo>
                  <a:pt x="53" y="237"/>
                </a:lnTo>
                <a:lnTo>
                  <a:pt x="22" y="0"/>
                </a:lnTo>
                <a:close/>
              </a:path>
            </a:pathLst>
          </a:custGeom>
          <a:solidFill>
            <a:srgbClr val="000000"/>
          </a:solidFill>
          <a:ln w="9525">
            <a:noFill/>
            <a:round/>
            <a:headEnd/>
            <a:tailEnd/>
          </a:ln>
        </p:spPr>
        <p:txBody>
          <a:bodyPr/>
          <a:lstStyle/>
          <a:p>
            <a:endParaRPr lang="en-US" dirty="0"/>
          </a:p>
        </p:txBody>
      </p:sp>
      <p:sp>
        <p:nvSpPr>
          <p:cNvPr id="9362" name="Freeform 227"/>
          <p:cNvSpPr>
            <a:spLocks/>
          </p:cNvSpPr>
          <p:nvPr/>
        </p:nvSpPr>
        <p:spPr bwMode="auto">
          <a:xfrm flipH="1">
            <a:off x="3702050" y="4551363"/>
            <a:ext cx="127000" cy="193675"/>
          </a:xfrm>
          <a:custGeom>
            <a:avLst/>
            <a:gdLst>
              <a:gd name="T0" fmla="*/ 394 w 470"/>
              <a:gd name="T1" fmla="*/ 0 h 715"/>
              <a:gd name="T2" fmla="*/ 213 w 470"/>
              <a:gd name="T3" fmla="*/ 631 h 715"/>
              <a:gd name="T4" fmla="*/ 136 w 470"/>
              <a:gd name="T5" fmla="*/ 304 h 715"/>
              <a:gd name="T6" fmla="*/ 0 w 470"/>
              <a:gd name="T7" fmla="*/ 487 h 715"/>
              <a:gd name="T8" fmla="*/ 120 w 470"/>
              <a:gd name="T9" fmla="*/ 487 h 715"/>
              <a:gd name="T10" fmla="*/ 219 w 470"/>
              <a:gd name="T11" fmla="*/ 715 h 715"/>
              <a:gd name="T12" fmla="*/ 303 w 470"/>
              <a:gd name="T13" fmla="*/ 503 h 715"/>
              <a:gd name="T14" fmla="*/ 402 w 470"/>
              <a:gd name="T15" fmla="*/ 426 h 715"/>
              <a:gd name="T16" fmla="*/ 364 w 470"/>
              <a:gd name="T17" fmla="*/ 258 h 715"/>
              <a:gd name="T18" fmla="*/ 470 w 470"/>
              <a:gd name="T19" fmla="*/ 6 h 715"/>
              <a:gd name="T20" fmla="*/ 394 w 470"/>
              <a:gd name="T21" fmla="*/ 0 h 715"/>
              <a:gd name="T22" fmla="*/ 394 w 470"/>
              <a:gd name="T23" fmla="*/ 0 h 7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70"/>
              <a:gd name="T37" fmla="*/ 0 h 715"/>
              <a:gd name="T38" fmla="*/ 470 w 470"/>
              <a:gd name="T39" fmla="*/ 715 h 7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70" h="715">
                <a:moveTo>
                  <a:pt x="394" y="0"/>
                </a:moveTo>
                <a:lnTo>
                  <a:pt x="213" y="631"/>
                </a:lnTo>
                <a:lnTo>
                  <a:pt x="136" y="304"/>
                </a:lnTo>
                <a:lnTo>
                  <a:pt x="0" y="487"/>
                </a:lnTo>
                <a:lnTo>
                  <a:pt x="120" y="487"/>
                </a:lnTo>
                <a:lnTo>
                  <a:pt x="219" y="715"/>
                </a:lnTo>
                <a:lnTo>
                  <a:pt x="303" y="503"/>
                </a:lnTo>
                <a:lnTo>
                  <a:pt x="402" y="426"/>
                </a:lnTo>
                <a:lnTo>
                  <a:pt x="364" y="258"/>
                </a:lnTo>
                <a:lnTo>
                  <a:pt x="470" y="6"/>
                </a:lnTo>
                <a:lnTo>
                  <a:pt x="394" y="0"/>
                </a:lnTo>
                <a:close/>
              </a:path>
            </a:pathLst>
          </a:custGeom>
          <a:solidFill>
            <a:srgbClr val="000000"/>
          </a:solidFill>
          <a:ln w="9525">
            <a:noFill/>
            <a:round/>
            <a:headEnd/>
            <a:tailEnd/>
          </a:ln>
        </p:spPr>
        <p:txBody>
          <a:bodyPr/>
          <a:lstStyle/>
          <a:p>
            <a:endParaRPr lang="en-US" dirty="0"/>
          </a:p>
        </p:txBody>
      </p:sp>
      <p:sp>
        <p:nvSpPr>
          <p:cNvPr id="9363" name="Freeform 228"/>
          <p:cNvSpPr>
            <a:spLocks/>
          </p:cNvSpPr>
          <p:nvPr/>
        </p:nvSpPr>
        <p:spPr bwMode="auto">
          <a:xfrm flipH="1">
            <a:off x="3716338" y="4913313"/>
            <a:ext cx="125413" cy="23813"/>
          </a:xfrm>
          <a:custGeom>
            <a:avLst/>
            <a:gdLst>
              <a:gd name="T0" fmla="*/ 0 w 464"/>
              <a:gd name="T1" fmla="*/ 0 h 91"/>
              <a:gd name="T2" fmla="*/ 464 w 464"/>
              <a:gd name="T3" fmla="*/ 83 h 91"/>
              <a:gd name="T4" fmla="*/ 206 w 464"/>
              <a:gd name="T5" fmla="*/ 91 h 91"/>
              <a:gd name="T6" fmla="*/ 0 w 464"/>
              <a:gd name="T7" fmla="*/ 0 h 91"/>
              <a:gd name="T8" fmla="*/ 0 w 464"/>
              <a:gd name="T9" fmla="*/ 0 h 91"/>
              <a:gd name="T10" fmla="*/ 0 60000 65536"/>
              <a:gd name="T11" fmla="*/ 0 60000 65536"/>
              <a:gd name="T12" fmla="*/ 0 60000 65536"/>
              <a:gd name="T13" fmla="*/ 0 60000 65536"/>
              <a:gd name="T14" fmla="*/ 0 60000 65536"/>
              <a:gd name="T15" fmla="*/ 0 w 464"/>
              <a:gd name="T16" fmla="*/ 0 h 91"/>
              <a:gd name="T17" fmla="*/ 464 w 464"/>
              <a:gd name="T18" fmla="*/ 91 h 91"/>
            </a:gdLst>
            <a:ahLst/>
            <a:cxnLst>
              <a:cxn ang="T10">
                <a:pos x="T0" y="T1"/>
              </a:cxn>
              <a:cxn ang="T11">
                <a:pos x="T2" y="T3"/>
              </a:cxn>
              <a:cxn ang="T12">
                <a:pos x="T4" y="T5"/>
              </a:cxn>
              <a:cxn ang="T13">
                <a:pos x="T6" y="T7"/>
              </a:cxn>
              <a:cxn ang="T14">
                <a:pos x="T8" y="T9"/>
              </a:cxn>
            </a:cxnLst>
            <a:rect l="T15" t="T16" r="T17" b="T18"/>
            <a:pathLst>
              <a:path w="464" h="91">
                <a:moveTo>
                  <a:pt x="0" y="0"/>
                </a:moveTo>
                <a:lnTo>
                  <a:pt x="464" y="83"/>
                </a:lnTo>
                <a:lnTo>
                  <a:pt x="206" y="91"/>
                </a:lnTo>
                <a:lnTo>
                  <a:pt x="0" y="0"/>
                </a:lnTo>
                <a:close/>
              </a:path>
            </a:pathLst>
          </a:custGeom>
          <a:solidFill>
            <a:srgbClr val="000000"/>
          </a:solidFill>
          <a:ln w="9525">
            <a:noFill/>
            <a:round/>
            <a:headEnd/>
            <a:tailEnd/>
          </a:ln>
        </p:spPr>
        <p:txBody>
          <a:bodyPr/>
          <a:lstStyle/>
          <a:p>
            <a:endParaRPr lang="en-US" dirty="0"/>
          </a:p>
        </p:txBody>
      </p:sp>
      <p:sp>
        <p:nvSpPr>
          <p:cNvPr id="9364" name="Freeform 229"/>
          <p:cNvSpPr>
            <a:spLocks/>
          </p:cNvSpPr>
          <p:nvPr/>
        </p:nvSpPr>
        <p:spPr bwMode="auto">
          <a:xfrm flipH="1">
            <a:off x="3706813" y="4948238"/>
            <a:ext cx="144463" cy="66675"/>
          </a:xfrm>
          <a:custGeom>
            <a:avLst/>
            <a:gdLst>
              <a:gd name="T0" fmla="*/ 0 w 531"/>
              <a:gd name="T1" fmla="*/ 0 h 244"/>
              <a:gd name="T2" fmla="*/ 531 w 531"/>
              <a:gd name="T3" fmla="*/ 244 h 244"/>
              <a:gd name="T4" fmla="*/ 311 w 531"/>
              <a:gd name="T5" fmla="*/ 45 h 244"/>
              <a:gd name="T6" fmla="*/ 0 w 531"/>
              <a:gd name="T7" fmla="*/ 0 h 244"/>
              <a:gd name="T8" fmla="*/ 0 w 531"/>
              <a:gd name="T9" fmla="*/ 0 h 244"/>
              <a:gd name="T10" fmla="*/ 0 60000 65536"/>
              <a:gd name="T11" fmla="*/ 0 60000 65536"/>
              <a:gd name="T12" fmla="*/ 0 60000 65536"/>
              <a:gd name="T13" fmla="*/ 0 60000 65536"/>
              <a:gd name="T14" fmla="*/ 0 60000 65536"/>
              <a:gd name="T15" fmla="*/ 0 w 531"/>
              <a:gd name="T16" fmla="*/ 0 h 244"/>
              <a:gd name="T17" fmla="*/ 531 w 531"/>
              <a:gd name="T18" fmla="*/ 244 h 244"/>
            </a:gdLst>
            <a:ahLst/>
            <a:cxnLst>
              <a:cxn ang="T10">
                <a:pos x="T0" y="T1"/>
              </a:cxn>
              <a:cxn ang="T11">
                <a:pos x="T2" y="T3"/>
              </a:cxn>
              <a:cxn ang="T12">
                <a:pos x="T4" y="T5"/>
              </a:cxn>
              <a:cxn ang="T13">
                <a:pos x="T6" y="T7"/>
              </a:cxn>
              <a:cxn ang="T14">
                <a:pos x="T8" y="T9"/>
              </a:cxn>
            </a:cxnLst>
            <a:rect l="T15" t="T16" r="T17" b="T18"/>
            <a:pathLst>
              <a:path w="531" h="244">
                <a:moveTo>
                  <a:pt x="0" y="0"/>
                </a:moveTo>
                <a:lnTo>
                  <a:pt x="531" y="244"/>
                </a:lnTo>
                <a:lnTo>
                  <a:pt x="311" y="45"/>
                </a:lnTo>
                <a:lnTo>
                  <a:pt x="0" y="0"/>
                </a:lnTo>
                <a:close/>
              </a:path>
            </a:pathLst>
          </a:custGeom>
          <a:solidFill>
            <a:srgbClr val="000000"/>
          </a:solidFill>
          <a:ln w="9525">
            <a:noFill/>
            <a:round/>
            <a:headEnd/>
            <a:tailEnd/>
          </a:ln>
        </p:spPr>
        <p:txBody>
          <a:bodyPr/>
          <a:lstStyle/>
          <a:p>
            <a:endParaRPr lang="en-US" dirty="0"/>
          </a:p>
        </p:txBody>
      </p:sp>
      <p:grpSp>
        <p:nvGrpSpPr>
          <p:cNvPr id="7" name="Group 230"/>
          <p:cNvGrpSpPr>
            <a:grpSpLocks/>
          </p:cNvGrpSpPr>
          <p:nvPr/>
        </p:nvGrpSpPr>
        <p:grpSpPr bwMode="auto">
          <a:xfrm flipH="1">
            <a:off x="3943350" y="4721225"/>
            <a:ext cx="427038" cy="146050"/>
            <a:chOff x="1212" y="1004"/>
            <a:chExt cx="1570" cy="538"/>
          </a:xfrm>
        </p:grpSpPr>
        <p:sp>
          <p:nvSpPr>
            <p:cNvPr id="9619" name="Freeform 231"/>
            <p:cNvSpPr>
              <a:spLocks/>
            </p:cNvSpPr>
            <p:nvPr/>
          </p:nvSpPr>
          <p:spPr bwMode="auto">
            <a:xfrm>
              <a:off x="2160" y="1292"/>
              <a:ext cx="580" cy="250"/>
            </a:xfrm>
            <a:custGeom>
              <a:avLst/>
              <a:gdLst>
                <a:gd name="T0" fmla="*/ 0 w 580"/>
                <a:gd name="T1" fmla="*/ 20 h 250"/>
                <a:gd name="T2" fmla="*/ 14 w 580"/>
                <a:gd name="T3" fmla="*/ 70 h 250"/>
                <a:gd name="T4" fmla="*/ 234 w 580"/>
                <a:gd name="T5" fmla="*/ 114 h 250"/>
                <a:gd name="T6" fmla="*/ 210 w 580"/>
                <a:gd name="T7" fmla="*/ 250 h 250"/>
                <a:gd name="T8" fmla="*/ 580 w 580"/>
                <a:gd name="T9" fmla="*/ 128 h 250"/>
                <a:gd name="T10" fmla="*/ 312 w 580"/>
                <a:gd name="T11" fmla="*/ 0 h 250"/>
                <a:gd name="T12" fmla="*/ 0 w 580"/>
                <a:gd name="T13" fmla="*/ 20 h 250"/>
                <a:gd name="T14" fmla="*/ 0 60000 65536"/>
                <a:gd name="T15" fmla="*/ 0 60000 65536"/>
                <a:gd name="T16" fmla="*/ 0 60000 65536"/>
                <a:gd name="T17" fmla="*/ 0 60000 65536"/>
                <a:gd name="T18" fmla="*/ 0 60000 65536"/>
                <a:gd name="T19" fmla="*/ 0 60000 65536"/>
                <a:gd name="T20" fmla="*/ 0 60000 65536"/>
                <a:gd name="T21" fmla="*/ 0 w 580"/>
                <a:gd name="T22" fmla="*/ 0 h 250"/>
                <a:gd name="T23" fmla="*/ 580 w 580"/>
                <a:gd name="T24" fmla="*/ 250 h 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0" h="250">
                  <a:moveTo>
                    <a:pt x="0" y="20"/>
                  </a:moveTo>
                  <a:lnTo>
                    <a:pt x="14" y="70"/>
                  </a:lnTo>
                  <a:lnTo>
                    <a:pt x="234" y="114"/>
                  </a:lnTo>
                  <a:lnTo>
                    <a:pt x="210" y="250"/>
                  </a:lnTo>
                  <a:lnTo>
                    <a:pt x="580" y="128"/>
                  </a:lnTo>
                  <a:lnTo>
                    <a:pt x="312" y="0"/>
                  </a:lnTo>
                  <a:lnTo>
                    <a:pt x="0" y="20"/>
                  </a:lnTo>
                  <a:close/>
                </a:path>
              </a:pathLst>
            </a:custGeom>
            <a:solidFill>
              <a:schemeClr val="folHlink"/>
            </a:solidFill>
            <a:ln w="9525">
              <a:solidFill>
                <a:srgbClr val="02060A"/>
              </a:solidFill>
              <a:round/>
              <a:headEnd/>
              <a:tailEnd/>
            </a:ln>
          </p:spPr>
          <p:txBody>
            <a:bodyPr wrap="none" anchor="ctr"/>
            <a:lstStyle/>
            <a:p>
              <a:endParaRPr lang="en-US" dirty="0"/>
            </a:p>
          </p:txBody>
        </p:sp>
        <p:sp>
          <p:nvSpPr>
            <p:cNvPr id="9620" name="Freeform 232"/>
            <p:cNvSpPr>
              <a:spLocks/>
            </p:cNvSpPr>
            <p:nvPr/>
          </p:nvSpPr>
          <p:spPr bwMode="auto">
            <a:xfrm>
              <a:off x="1882" y="1068"/>
              <a:ext cx="900" cy="148"/>
            </a:xfrm>
            <a:custGeom>
              <a:avLst/>
              <a:gdLst>
                <a:gd name="T0" fmla="*/ 108 w 998"/>
                <a:gd name="T1" fmla="*/ 0 h 148"/>
                <a:gd name="T2" fmla="*/ 0 w 998"/>
                <a:gd name="T3" fmla="*/ 82 h 148"/>
                <a:gd name="T4" fmla="*/ 678 w 998"/>
                <a:gd name="T5" fmla="*/ 148 h 148"/>
                <a:gd name="T6" fmla="*/ 998 w 998"/>
                <a:gd name="T7" fmla="*/ 82 h 148"/>
                <a:gd name="T8" fmla="*/ 798 w 998"/>
                <a:gd name="T9" fmla="*/ 0 h 148"/>
                <a:gd name="T10" fmla="*/ 108 w 998"/>
                <a:gd name="T11" fmla="*/ 0 h 148"/>
                <a:gd name="T12" fmla="*/ 0 60000 65536"/>
                <a:gd name="T13" fmla="*/ 0 60000 65536"/>
                <a:gd name="T14" fmla="*/ 0 60000 65536"/>
                <a:gd name="T15" fmla="*/ 0 60000 65536"/>
                <a:gd name="T16" fmla="*/ 0 60000 65536"/>
                <a:gd name="T17" fmla="*/ 0 60000 65536"/>
                <a:gd name="T18" fmla="*/ 0 w 998"/>
                <a:gd name="T19" fmla="*/ 0 h 148"/>
                <a:gd name="T20" fmla="*/ 998 w 998"/>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998" h="148">
                  <a:moveTo>
                    <a:pt x="108" y="0"/>
                  </a:moveTo>
                  <a:lnTo>
                    <a:pt x="0" y="82"/>
                  </a:lnTo>
                  <a:lnTo>
                    <a:pt x="678" y="148"/>
                  </a:lnTo>
                  <a:lnTo>
                    <a:pt x="998" y="82"/>
                  </a:lnTo>
                  <a:lnTo>
                    <a:pt x="798" y="0"/>
                  </a:lnTo>
                  <a:lnTo>
                    <a:pt x="108" y="0"/>
                  </a:lnTo>
                  <a:close/>
                </a:path>
              </a:pathLst>
            </a:custGeom>
            <a:solidFill>
              <a:schemeClr val="folHlink"/>
            </a:solidFill>
            <a:ln w="9525">
              <a:solidFill>
                <a:srgbClr val="02060A"/>
              </a:solidFill>
              <a:round/>
              <a:headEnd/>
              <a:tailEnd/>
            </a:ln>
          </p:spPr>
          <p:txBody>
            <a:bodyPr wrap="none" anchor="ctr"/>
            <a:lstStyle/>
            <a:p>
              <a:endParaRPr lang="en-US" dirty="0"/>
            </a:p>
          </p:txBody>
        </p:sp>
        <p:sp>
          <p:nvSpPr>
            <p:cNvPr id="9621" name="Freeform 233"/>
            <p:cNvSpPr>
              <a:spLocks/>
            </p:cNvSpPr>
            <p:nvPr/>
          </p:nvSpPr>
          <p:spPr bwMode="auto">
            <a:xfrm>
              <a:off x="2244" y="1004"/>
              <a:ext cx="492" cy="110"/>
            </a:xfrm>
            <a:custGeom>
              <a:avLst/>
              <a:gdLst>
                <a:gd name="T0" fmla="*/ 22 w 492"/>
                <a:gd name="T1" fmla="*/ 102 h 110"/>
                <a:gd name="T2" fmla="*/ 0 w 492"/>
                <a:gd name="T3" fmla="*/ 2 h 110"/>
                <a:gd name="T4" fmla="*/ 110 w 492"/>
                <a:gd name="T5" fmla="*/ 0 h 110"/>
                <a:gd name="T6" fmla="*/ 492 w 492"/>
                <a:gd name="T7" fmla="*/ 110 h 110"/>
                <a:gd name="T8" fmla="*/ 112 w 492"/>
                <a:gd name="T9" fmla="*/ 28 h 110"/>
                <a:gd name="T10" fmla="*/ 28 w 492"/>
                <a:gd name="T11" fmla="*/ 30 h 110"/>
                <a:gd name="T12" fmla="*/ 22 w 492"/>
                <a:gd name="T13" fmla="*/ 102 h 110"/>
                <a:gd name="T14" fmla="*/ 0 60000 65536"/>
                <a:gd name="T15" fmla="*/ 0 60000 65536"/>
                <a:gd name="T16" fmla="*/ 0 60000 65536"/>
                <a:gd name="T17" fmla="*/ 0 60000 65536"/>
                <a:gd name="T18" fmla="*/ 0 60000 65536"/>
                <a:gd name="T19" fmla="*/ 0 60000 65536"/>
                <a:gd name="T20" fmla="*/ 0 60000 65536"/>
                <a:gd name="T21" fmla="*/ 0 w 492"/>
                <a:gd name="T22" fmla="*/ 0 h 110"/>
                <a:gd name="T23" fmla="*/ 492 w 492"/>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2" h="110">
                  <a:moveTo>
                    <a:pt x="22" y="102"/>
                  </a:moveTo>
                  <a:lnTo>
                    <a:pt x="0" y="2"/>
                  </a:lnTo>
                  <a:lnTo>
                    <a:pt x="110" y="0"/>
                  </a:lnTo>
                  <a:lnTo>
                    <a:pt x="492" y="110"/>
                  </a:lnTo>
                  <a:lnTo>
                    <a:pt x="112" y="28"/>
                  </a:lnTo>
                  <a:lnTo>
                    <a:pt x="28" y="30"/>
                  </a:lnTo>
                  <a:lnTo>
                    <a:pt x="22" y="102"/>
                  </a:lnTo>
                  <a:close/>
                </a:path>
              </a:pathLst>
            </a:custGeom>
            <a:solidFill>
              <a:schemeClr val="tx1"/>
            </a:solidFill>
            <a:ln w="9525">
              <a:solidFill>
                <a:srgbClr val="02060A"/>
              </a:solidFill>
              <a:round/>
              <a:headEnd/>
              <a:tailEnd/>
            </a:ln>
          </p:spPr>
          <p:txBody>
            <a:bodyPr wrap="none" anchor="ctr"/>
            <a:lstStyle/>
            <a:p>
              <a:endParaRPr lang="en-US" dirty="0"/>
            </a:p>
          </p:txBody>
        </p:sp>
        <p:sp>
          <p:nvSpPr>
            <p:cNvPr id="9622" name="Freeform 234"/>
            <p:cNvSpPr>
              <a:spLocks/>
            </p:cNvSpPr>
            <p:nvPr/>
          </p:nvSpPr>
          <p:spPr bwMode="auto">
            <a:xfrm>
              <a:off x="1916" y="1090"/>
              <a:ext cx="842" cy="220"/>
            </a:xfrm>
            <a:custGeom>
              <a:avLst/>
              <a:gdLst>
                <a:gd name="T0" fmla="*/ 34 w 842"/>
                <a:gd name="T1" fmla="*/ 22 h 220"/>
                <a:gd name="T2" fmla="*/ 0 w 842"/>
                <a:gd name="T3" fmla="*/ 72 h 220"/>
                <a:gd name="T4" fmla="*/ 4 w 842"/>
                <a:gd name="T5" fmla="*/ 170 h 220"/>
                <a:gd name="T6" fmla="*/ 28 w 842"/>
                <a:gd name="T7" fmla="*/ 220 h 220"/>
                <a:gd name="T8" fmla="*/ 818 w 842"/>
                <a:gd name="T9" fmla="*/ 218 h 220"/>
                <a:gd name="T10" fmla="*/ 842 w 842"/>
                <a:gd name="T11" fmla="*/ 170 h 220"/>
                <a:gd name="T12" fmla="*/ 840 w 842"/>
                <a:gd name="T13" fmla="*/ 74 h 220"/>
                <a:gd name="T14" fmla="*/ 824 w 842"/>
                <a:gd name="T15" fmla="*/ 34 h 220"/>
                <a:gd name="T16" fmla="*/ 830 w 842"/>
                <a:gd name="T17" fmla="*/ 84 h 220"/>
                <a:gd name="T18" fmla="*/ 832 w 842"/>
                <a:gd name="T19" fmla="*/ 162 h 220"/>
                <a:gd name="T20" fmla="*/ 798 w 842"/>
                <a:gd name="T21" fmla="*/ 202 h 220"/>
                <a:gd name="T22" fmla="*/ 54 w 842"/>
                <a:gd name="T23" fmla="*/ 196 h 220"/>
                <a:gd name="T24" fmla="*/ 26 w 842"/>
                <a:gd name="T25" fmla="*/ 158 h 220"/>
                <a:gd name="T26" fmla="*/ 30 w 842"/>
                <a:gd name="T27" fmla="*/ 88 h 220"/>
                <a:gd name="T28" fmla="*/ 792 w 842"/>
                <a:gd name="T29" fmla="*/ 76 h 220"/>
                <a:gd name="T30" fmla="*/ 34 w 842"/>
                <a:gd name="T31" fmla="*/ 68 h 220"/>
                <a:gd name="T32" fmla="*/ 56 w 842"/>
                <a:gd name="T33" fmla="*/ 0 h 220"/>
                <a:gd name="T34" fmla="*/ 34 w 842"/>
                <a:gd name="T35" fmla="*/ 22 h 2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2"/>
                <a:gd name="T55" fmla="*/ 0 h 220"/>
                <a:gd name="T56" fmla="*/ 842 w 842"/>
                <a:gd name="T57" fmla="*/ 220 h 2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2" h="220">
                  <a:moveTo>
                    <a:pt x="34" y="22"/>
                  </a:moveTo>
                  <a:lnTo>
                    <a:pt x="0" y="72"/>
                  </a:lnTo>
                  <a:lnTo>
                    <a:pt x="4" y="170"/>
                  </a:lnTo>
                  <a:lnTo>
                    <a:pt x="28" y="220"/>
                  </a:lnTo>
                  <a:lnTo>
                    <a:pt x="818" y="218"/>
                  </a:lnTo>
                  <a:lnTo>
                    <a:pt x="842" y="170"/>
                  </a:lnTo>
                  <a:lnTo>
                    <a:pt x="840" y="74"/>
                  </a:lnTo>
                  <a:lnTo>
                    <a:pt x="824" y="34"/>
                  </a:lnTo>
                  <a:lnTo>
                    <a:pt x="830" y="84"/>
                  </a:lnTo>
                  <a:lnTo>
                    <a:pt x="832" y="162"/>
                  </a:lnTo>
                  <a:lnTo>
                    <a:pt x="798" y="202"/>
                  </a:lnTo>
                  <a:lnTo>
                    <a:pt x="54" y="196"/>
                  </a:lnTo>
                  <a:lnTo>
                    <a:pt x="26" y="158"/>
                  </a:lnTo>
                  <a:lnTo>
                    <a:pt x="30" y="88"/>
                  </a:lnTo>
                  <a:lnTo>
                    <a:pt x="792" y="76"/>
                  </a:lnTo>
                  <a:lnTo>
                    <a:pt x="34" y="68"/>
                  </a:lnTo>
                  <a:lnTo>
                    <a:pt x="56" y="0"/>
                  </a:lnTo>
                  <a:lnTo>
                    <a:pt x="34" y="22"/>
                  </a:lnTo>
                  <a:close/>
                </a:path>
              </a:pathLst>
            </a:custGeom>
            <a:solidFill>
              <a:schemeClr val="tx1"/>
            </a:solidFill>
            <a:ln w="9525">
              <a:solidFill>
                <a:srgbClr val="02060A"/>
              </a:solidFill>
              <a:round/>
              <a:headEnd/>
              <a:tailEnd/>
            </a:ln>
          </p:spPr>
          <p:txBody>
            <a:bodyPr wrap="none" anchor="ctr"/>
            <a:lstStyle/>
            <a:p>
              <a:endParaRPr lang="en-US" dirty="0"/>
            </a:p>
          </p:txBody>
        </p:sp>
        <p:sp>
          <p:nvSpPr>
            <p:cNvPr id="9623" name="Freeform 235"/>
            <p:cNvSpPr>
              <a:spLocks/>
            </p:cNvSpPr>
            <p:nvPr/>
          </p:nvSpPr>
          <p:spPr bwMode="auto">
            <a:xfrm>
              <a:off x="1988" y="1086"/>
              <a:ext cx="264" cy="36"/>
            </a:xfrm>
            <a:custGeom>
              <a:avLst/>
              <a:gdLst>
                <a:gd name="T0" fmla="*/ 14 w 264"/>
                <a:gd name="T1" fmla="*/ 0 h 36"/>
                <a:gd name="T2" fmla="*/ 264 w 264"/>
                <a:gd name="T3" fmla="*/ 28 h 36"/>
                <a:gd name="T4" fmla="*/ 0 w 264"/>
                <a:gd name="T5" fmla="*/ 36 h 36"/>
                <a:gd name="T6" fmla="*/ 14 w 264"/>
                <a:gd name="T7" fmla="*/ 0 h 36"/>
                <a:gd name="T8" fmla="*/ 0 60000 65536"/>
                <a:gd name="T9" fmla="*/ 0 60000 65536"/>
                <a:gd name="T10" fmla="*/ 0 60000 65536"/>
                <a:gd name="T11" fmla="*/ 0 60000 65536"/>
                <a:gd name="T12" fmla="*/ 0 w 264"/>
                <a:gd name="T13" fmla="*/ 0 h 36"/>
                <a:gd name="T14" fmla="*/ 264 w 264"/>
                <a:gd name="T15" fmla="*/ 36 h 36"/>
              </a:gdLst>
              <a:ahLst/>
              <a:cxnLst>
                <a:cxn ang="T8">
                  <a:pos x="T0" y="T1"/>
                </a:cxn>
                <a:cxn ang="T9">
                  <a:pos x="T2" y="T3"/>
                </a:cxn>
                <a:cxn ang="T10">
                  <a:pos x="T4" y="T5"/>
                </a:cxn>
                <a:cxn ang="T11">
                  <a:pos x="T6" y="T7"/>
                </a:cxn>
              </a:cxnLst>
              <a:rect l="T12" t="T13" r="T14" b="T15"/>
              <a:pathLst>
                <a:path w="264" h="36">
                  <a:moveTo>
                    <a:pt x="14" y="0"/>
                  </a:moveTo>
                  <a:lnTo>
                    <a:pt x="264" y="28"/>
                  </a:lnTo>
                  <a:lnTo>
                    <a:pt x="0" y="36"/>
                  </a:lnTo>
                  <a:lnTo>
                    <a:pt x="14" y="0"/>
                  </a:lnTo>
                  <a:close/>
                </a:path>
              </a:pathLst>
            </a:custGeom>
            <a:solidFill>
              <a:schemeClr val="tx1"/>
            </a:solidFill>
            <a:ln w="9525">
              <a:solidFill>
                <a:srgbClr val="02060A"/>
              </a:solidFill>
              <a:round/>
              <a:headEnd/>
              <a:tailEnd/>
            </a:ln>
          </p:spPr>
          <p:txBody>
            <a:bodyPr wrap="none" anchor="ctr"/>
            <a:lstStyle/>
            <a:p>
              <a:endParaRPr lang="en-US" dirty="0"/>
            </a:p>
          </p:txBody>
        </p:sp>
        <p:sp>
          <p:nvSpPr>
            <p:cNvPr id="9624" name="Freeform 236"/>
            <p:cNvSpPr>
              <a:spLocks/>
            </p:cNvSpPr>
            <p:nvPr/>
          </p:nvSpPr>
          <p:spPr bwMode="auto">
            <a:xfrm>
              <a:off x="2398" y="1300"/>
              <a:ext cx="266" cy="204"/>
            </a:xfrm>
            <a:custGeom>
              <a:avLst/>
              <a:gdLst>
                <a:gd name="T0" fmla="*/ 164 w 266"/>
                <a:gd name="T1" fmla="*/ 2 h 204"/>
                <a:gd name="T2" fmla="*/ 266 w 266"/>
                <a:gd name="T3" fmla="*/ 130 h 204"/>
                <a:gd name="T4" fmla="*/ 258 w 266"/>
                <a:gd name="T5" fmla="*/ 200 h 204"/>
                <a:gd name="T6" fmla="*/ 2 w 266"/>
                <a:gd name="T7" fmla="*/ 204 h 204"/>
                <a:gd name="T8" fmla="*/ 26 w 266"/>
                <a:gd name="T9" fmla="*/ 156 h 204"/>
                <a:gd name="T10" fmla="*/ 0 w 266"/>
                <a:gd name="T11" fmla="*/ 102 h 204"/>
                <a:gd name="T12" fmla="*/ 60 w 266"/>
                <a:gd name="T13" fmla="*/ 162 h 204"/>
                <a:gd name="T14" fmla="*/ 42 w 266"/>
                <a:gd name="T15" fmla="*/ 188 h 204"/>
                <a:gd name="T16" fmla="*/ 218 w 266"/>
                <a:gd name="T17" fmla="*/ 176 h 204"/>
                <a:gd name="T18" fmla="*/ 230 w 266"/>
                <a:gd name="T19" fmla="*/ 130 h 204"/>
                <a:gd name="T20" fmla="*/ 82 w 266"/>
                <a:gd name="T21" fmla="*/ 0 h 204"/>
                <a:gd name="T22" fmla="*/ 164 w 266"/>
                <a:gd name="T23" fmla="*/ 2 h 2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6"/>
                <a:gd name="T37" fmla="*/ 0 h 204"/>
                <a:gd name="T38" fmla="*/ 266 w 266"/>
                <a:gd name="T39" fmla="*/ 204 h 2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6" h="204">
                  <a:moveTo>
                    <a:pt x="164" y="2"/>
                  </a:moveTo>
                  <a:lnTo>
                    <a:pt x="266" y="130"/>
                  </a:lnTo>
                  <a:lnTo>
                    <a:pt x="258" y="200"/>
                  </a:lnTo>
                  <a:lnTo>
                    <a:pt x="2" y="204"/>
                  </a:lnTo>
                  <a:lnTo>
                    <a:pt x="26" y="156"/>
                  </a:lnTo>
                  <a:lnTo>
                    <a:pt x="0" y="102"/>
                  </a:lnTo>
                  <a:lnTo>
                    <a:pt x="60" y="162"/>
                  </a:lnTo>
                  <a:lnTo>
                    <a:pt x="42" y="188"/>
                  </a:lnTo>
                  <a:lnTo>
                    <a:pt x="218" y="176"/>
                  </a:lnTo>
                  <a:lnTo>
                    <a:pt x="230" y="130"/>
                  </a:lnTo>
                  <a:lnTo>
                    <a:pt x="82" y="0"/>
                  </a:lnTo>
                  <a:lnTo>
                    <a:pt x="164" y="2"/>
                  </a:lnTo>
                  <a:close/>
                </a:path>
              </a:pathLst>
            </a:custGeom>
            <a:solidFill>
              <a:schemeClr val="tx1"/>
            </a:solidFill>
            <a:ln w="9525">
              <a:solidFill>
                <a:srgbClr val="02060A"/>
              </a:solidFill>
              <a:round/>
              <a:headEnd/>
              <a:tailEnd/>
            </a:ln>
          </p:spPr>
          <p:txBody>
            <a:bodyPr wrap="none" anchor="ctr"/>
            <a:lstStyle/>
            <a:p>
              <a:endParaRPr lang="en-US" dirty="0"/>
            </a:p>
          </p:txBody>
        </p:sp>
        <p:sp>
          <p:nvSpPr>
            <p:cNvPr id="9625" name="Freeform 237"/>
            <p:cNvSpPr>
              <a:spLocks/>
            </p:cNvSpPr>
            <p:nvPr/>
          </p:nvSpPr>
          <p:spPr bwMode="auto">
            <a:xfrm>
              <a:off x="2106" y="1304"/>
              <a:ext cx="352" cy="68"/>
            </a:xfrm>
            <a:custGeom>
              <a:avLst/>
              <a:gdLst>
                <a:gd name="T0" fmla="*/ 16 w 352"/>
                <a:gd name="T1" fmla="*/ 4 h 68"/>
                <a:gd name="T2" fmla="*/ 0 w 352"/>
                <a:gd name="T3" fmla="*/ 42 h 68"/>
                <a:gd name="T4" fmla="*/ 24 w 352"/>
                <a:gd name="T5" fmla="*/ 68 h 68"/>
                <a:gd name="T6" fmla="*/ 352 w 352"/>
                <a:gd name="T7" fmla="*/ 54 h 68"/>
                <a:gd name="T8" fmla="*/ 58 w 352"/>
                <a:gd name="T9" fmla="*/ 38 h 68"/>
                <a:gd name="T10" fmla="*/ 40 w 352"/>
                <a:gd name="T11" fmla="*/ 28 h 68"/>
                <a:gd name="T12" fmla="*/ 74 w 352"/>
                <a:gd name="T13" fmla="*/ 0 h 68"/>
                <a:gd name="T14" fmla="*/ 16 w 352"/>
                <a:gd name="T15" fmla="*/ 4 h 68"/>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68"/>
                <a:gd name="T26" fmla="*/ 352 w 352"/>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68">
                  <a:moveTo>
                    <a:pt x="16" y="4"/>
                  </a:moveTo>
                  <a:lnTo>
                    <a:pt x="0" y="42"/>
                  </a:lnTo>
                  <a:lnTo>
                    <a:pt x="24" y="68"/>
                  </a:lnTo>
                  <a:lnTo>
                    <a:pt x="352" y="54"/>
                  </a:lnTo>
                  <a:lnTo>
                    <a:pt x="58" y="38"/>
                  </a:lnTo>
                  <a:lnTo>
                    <a:pt x="40" y="28"/>
                  </a:lnTo>
                  <a:lnTo>
                    <a:pt x="74" y="0"/>
                  </a:lnTo>
                  <a:lnTo>
                    <a:pt x="16" y="4"/>
                  </a:lnTo>
                  <a:close/>
                </a:path>
              </a:pathLst>
            </a:custGeom>
            <a:solidFill>
              <a:schemeClr val="tx1"/>
            </a:solidFill>
            <a:ln w="9525">
              <a:solidFill>
                <a:srgbClr val="02060A"/>
              </a:solidFill>
              <a:round/>
              <a:headEnd/>
              <a:tailEnd/>
            </a:ln>
          </p:spPr>
          <p:txBody>
            <a:bodyPr wrap="none" anchor="ctr"/>
            <a:lstStyle/>
            <a:p>
              <a:endParaRPr lang="en-US" dirty="0"/>
            </a:p>
          </p:txBody>
        </p:sp>
        <p:sp>
          <p:nvSpPr>
            <p:cNvPr id="9626" name="Freeform 238"/>
            <p:cNvSpPr>
              <a:spLocks/>
            </p:cNvSpPr>
            <p:nvPr/>
          </p:nvSpPr>
          <p:spPr bwMode="auto">
            <a:xfrm>
              <a:off x="1212" y="1122"/>
              <a:ext cx="662" cy="174"/>
            </a:xfrm>
            <a:custGeom>
              <a:avLst/>
              <a:gdLst>
                <a:gd name="T0" fmla="*/ 662 w 662"/>
                <a:gd name="T1" fmla="*/ 114 h 174"/>
                <a:gd name="T2" fmla="*/ 374 w 662"/>
                <a:gd name="T3" fmla="*/ 174 h 174"/>
                <a:gd name="T4" fmla="*/ 392 w 662"/>
                <a:gd name="T5" fmla="*/ 92 h 174"/>
                <a:gd name="T6" fmla="*/ 0 w 662"/>
                <a:gd name="T7" fmla="*/ 170 h 174"/>
                <a:gd name="T8" fmla="*/ 480 w 662"/>
                <a:gd name="T9" fmla="*/ 0 h 174"/>
                <a:gd name="T10" fmla="*/ 422 w 662"/>
                <a:gd name="T11" fmla="*/ 134 h 174"/>
                <a:gd name="T12" fmla="*/ 662 w 662"/>
                <a:gd name="T13" fmla="*/ 114 h 174"/>
                <a:gd name="T14" fmla="*/ 0 60000 65536"/>
                <a:gd name="T15" fmla="*/ 0 60000 65536"/>
                <a:gd name="T16" fmla="*/ 0 60000 65536"/>
                <a:gd name="T17" fmla="*/ 0 60000 65536"/>
                <a:gd name="T18" fmla="*/ 0 60000 65536"/>
                <a:gd name="T19" fmla="*/ 0 60000 65536"/>
                <a:gd name="T20" fmla="*/ 0 60000 65536"/>
                <a:gd name="T21" fmla="*/ 0 w 662"/>
                <a:gd name="T22" fmla="*/ 0 h 174"/>
                <a:gd name="T23" fmla="*/ 662 w 662"/>
                <a:gd name="T24" fmla="*/ 174 h 1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2" h="174">
                  <a:moveTo>
                    <a:pt x="662" y="114"/>
                  </a:moveTo>
                  <a:lnTo>
                    <a:pt x="374" y="174"/>
                  </a:lnTo>
                  <a:lnTo>
                    <a:pt x="392" y="92"/>
                  </a:lnTo>
                  <a:lnTo>
                    <a:pt x="0" y="170"/>
                  </a:lnTo>
                  <a:lnTo>
                    <a:pt x="480" y="0"/>
                  </a:lnTo>
                  <a:lnTo>
                    <a:pt x="422" y="134"/>
                  </a:lnTo>
                  <a:lnTo>
                    <a:pt x="662" y="114"/>
                  </a:lnTo>
                  <a:close/>
                </a:path>
              </a:pathLst>
            </a:custGeom>
            <a:solidFill>
              <a:schemeClr val="tx1"/>
            </a:solidFill>
            <a:ln w="9525">
              <a:solidFill>
                <a:srgbClr val="02060A"/>
              </a:solidFill>
              <a:round/>
              <a:headEnd/>
              <a:tailEnd/>
            </a:ln>
          </p:spPr>
          <p:txBody>
            <a:bodyPr wrap="none" anchor="ctr"/>
            <a:lstStyle/>
            <a:p>
              <a:endParaRPr lang="en-US" dirty="0"/>
            </a:p>
          </p:txBody>
        </p:sp>
      </p:grpSp>
      <p:sp>
        <p:nvSpPr>
          <p:cNvPr id="9366" name="Freeform 239"/>
          <p:cNvSpPr>
            <a:spLocks/>
          </p:cNvSpPr>
          <p:nvPr/>
        </p:nvSpPr>
        <p:spPr bwMode="auto">
          <a:xfrm flipH="1">
            <a:off x="3883025" y="4754563"/>
            <a:ext cx="119063" cy="98425"/>
          </a:xfrm>
          <a:custGeom>
            <a:avLst/>
            <a:gdLst>
              <a:gd name="T0" fmla="*/ 396 w 433"/>
              <a:gd name="T1" fmla="*/ 0 h 359"/>
              <a:gd name="T2" fmla="*/ 205 w 433"/>
              <a:gd name="T3" fmla="*/ 175 h 359"/>
              <a:gd name="T4" fmla="*/ 61 w 433"/>
              <a:gd name="T5" fmla="*/ 138 h 359"/>
              <a:gd name="T6" fmla="*/ 0 w 433"/>
              <a:gd name="T7" fmla="*/ 205 h 359"/>
              <a:gd name="T8" fmla="*/ 91 w 433"/>
              <a:gd name="T9" fmla="*/ 359 h 359"/>
              <a:gd name="T10" fmla="*/ 77 w 433"/>
              <a:gd name="T11" fmla="*/ 213 h 359"/>
              <a:gd name="T12" fmla="*/ 205 w 433"/>
              <a:gd name="T13" fmla="*/ 244 h 359"/>
              <a:gd name="T14" fmla="*/ 433 w 433"/>
              <a:gd name="T15" fmla="*/ 107 h 359"/>
              <a:gd name="T16" fmla="*/ 396 w 433"/>
              <a:gd name="T17" fmla="*/ 0 h 359"/>
              <a:gd name="T18" fmla="*/ 396 w 433"/>
              <a:gd name="T19" fmla="*/ 0 h 3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3"/>
              <a:gd name="T31" fmla="*/ 0 h 359"/>
              <a:gd name="T32" fmla="*/ 433 w 433"/>
              <a:gd name="T33" fmla="*/ 359 h 3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3" h="359">
                <a:moveTo>
                  <a:pt x="396" y="0"/>
                </a:moveTo>
                <a:lnTo>
                  <a:pt x="205" y="175"/>
                </a:lnTo>
                <a:lnTo>
                  <a:pt x="61" y="138"/>
                </a:lnTo>
                <a:lnTo>
                  <a:pt x="0" y="205"/>
                </a:lnTo>
                <a:lnTo>
                  <a:pt x="91" y="359"/>
                </a:lnTo>
                <a:lnTo>
                  <a:pt x="77" y="213"/>
                </a:lnTo>
                <a:lnTo>
                  <a:pt x="205" y="244"/>
                </a:lnTo>
                <a:lnTo>
                  <a:pt x="433" y="107"/>
                </a:lnTo>
                <a:lnTo>
                  <a:pt x="396" y="0"/>
                </a:lnTo>
                <a:close/>
              </a:path>
            </a:pathLst>
          </a:custGeom>
          <a:solidFill>
            <a:srgbClr val="000000"/>
          </a:solidFill>
          <a:ln w="9525">
            <a:noFill/>
            <a:round/>
            <a:headEnd/>
            <a:tailEnd/>
          </a:ln>
        </p:spPr>
        <p:txBody>
          <a:bodyPr/>
          <a:lstStyle/>
          <a:p>
            <a:endParaRPr lang="en-US" dirty="0"/>
          </a:p>
        </p:txBody>
      </p:sp>
      <p:sp>
        <p:nvSpPr>
          <p:cNvPr id="9367" name="Rectangle 240"/>
          <p:cNvSpPr>
            <a:spLocks noChangeAspect="1" noChangeArrowheads="1"/>
          </p:cNvSpPr>
          <p:nvPr/>
        </p:nvSpPr>
        <p:spPr bwMode="auto">
          <a:xfrm>
            <a:off x="5497513" y="3973513"/>
            <a:ext cx="1052513" cy="831639"/>
          </a:xfrm>
          <a:prstGeom prst="rect">
            <a:avLst/>
          </a:prstGeom>
          <a:noFill/>
          <a:ln w="9525">
            <a:noFill/>
            <a:miter lim="800000"/>
            <a:headEnd/>
            <a:tailEnd/>
          </a:ln>
        </p:spPr>
        <p:txBody>
          <a:bodyPr wrap="square" lIns="92075" tIns="46038" rIns="92075" bIns="46038">
            <a:spAutoFit/>
          </a:bodyPr>
          <a:lstStyle/>
          <a:p>
            <a:r>
              <a:rPr lang="en-US" sz="1200" b="1" dirty="0">
                <a:solidFill>
                  <a:schemeClr val="bg1"/>
                </a:solidFill>
                <a:latin typeface="Arial Narrow" pitchFamily="34" charset="0"/>
              </a:rPr>
              <a:t>Packing </a:t>
            </a:r>
          </a:p>
          <a:p>
            <a:r>
              <a:rPr lang="en-US" sz="1200" b="1" dirty="0">
                <a:solidFill>
                  <a:schemeClr val="bg1"/>
                </a:solidFill>
                <a:latin typeface="Arial Narrow" pitchFamily="34" charset="0"/>
              </a:rPr>
              <a:t>Consolidation</a:t>
            </a:r>
          </a:p>
          <a:p>
            <a:r>
              <a:rPr lang="en-US" sz="1200" b="1" dirty="0">
                <a:solidFill>
                  <a:schemeClr val="bg1"/>
                </a:solidFill>
                <a:latin typeface="Arial Narrow" pitchFamily="34" charset="0"/>
              </a:rPr>
              <a:t>Staging</a:t>
            </a:r>
          </a:p>
          <a:p>
            <a:r>
              <a:rPr lang="en-US" sz="1200" b="1" dirty="0">
                <a:solidFill>
                  <a:schemeClr val="bg1"/>
                </a:solidFill>
                <a:latin typeface="Arial Narrow" pitchFamily="34" charset="0"/>
              </a:rPr>
              <a:t>Loading</a:t>
            </a:r>
          </a:p>
        </p:txBody>
      </p:sp>
      <p:sp>
        <p:nvSpPr>
          <p:cNvPr id="9368" name="Line 241"/>
          <p:cNvSpPr>
            <a:spLocks noChangeShapeType="1"/>
          </p:cNvSpPr>
          <p:nvPr/>
        </p:nvSpPr>
        <p:spPr bwMode="auto">
          <a:xfrm>
            <a:off x="420688" y="3879850"/>
            <a:ext cx="6091238" cy="0"/>
          </a:xfrm>
          <a:prstGeom prst="line">
            <a:avLst/>
          </a:prstGeom>
          <a:noFill/>
          <a:ln w="12700">
            <a:solidFill>
              <a:srgbClr val="C0C0C0"/>
            </a:solidFill>
            <a:round/>
            <a:headEnd type="none" w="sm" len="sm"/>
            <a:tailEnd type="none" w="sm" len="sm"/>
          </a:ln>
        </p:spPr>
        <p:txBody>
          <a:bodyPr wrap="none" anchor="ctr"/>
          <a:lstStyle/>
          <a:p>
            <a:endParaRPr lang="en-US" dirty="0"/>
          </a:p>
        </p:txBody>
      </p:sp>
      <p:sp>
        <p:nvSpPr>
          <p:cNvPr id="9369" name="Rectangle 242"/>
          <p:cNvSpPr>
            <a:spLocks noChangeArrowheads="1"/>
          </p:cNvSpPr>
          <p:nvPr/>
        </p:nvSpPr>
        <p:spPr bwMode="auto">
          <a:xfrm>
            <a:off x="6496050" y="4395788"/>
            <a:ext cx="2270125" cy="1155700"/>
          </a:xfrm>
          <a:prstGeom prst="rect">
            <a:avLst/>
          </a:prstGeom>
          <a:noFill/>
          <a:ln w="12700">
            <a:solidFill>
              <a:srgbClr val="C0C0C0"/>
            </a:solidFill>
            <a:miter lim="800000"/>
            <a:headEnd type="none" w="sm" len="sm"/>
            <a:tailEnd type="none" w="sm" len="sm"/>
          </a:ln>
        </p:spPr>
        <p:txBody>
          <a:bodyPr lIns="0" tIns="0" rIns="0" bIns="0" anchor="ctr">
            <a:spAutoFit/>
          </a:bodyPr>
          <a:lstStyle/>
          <a:p>
            <a:endParaRPr lang="en-US" dirty="0"/>
          </a:p>
        </p:txBody>
      </p:sp>
      <p:sp>
        <p:nvSpPr>
          <p:cNvPr id="9370" name="Rectangle 243"/>
          <p:cNvSpPr>
            <a:spLocks noChangeAspect="1" noChangeArrowheads="1"/>
          </p:cNvSpPr>
          <p:nvPr/>
        </p:nvSpPr>
        <p:spPr bwMode="auto">
          <a:xfrm>
            <a:off x="6524625" y="5221288"/>
            <a:ext cx="2328863" cy="276225"/>
          </a:xfrm>
          <a:prstGeom prst="rect">
            <a:avLst/>
          </a:prstGeom>
          <a:noFill/>
          <a:ln w="9525">
            <a:noFill/>
            <a:miter lim="800000"/>
            <a:headEnd/>
            <a:tailEnd/>
          </a:ln>
        </p:spPr>
        <p:txBody>
          <a:bodyPr lIns="92075" tIns="46038" rIns="92075" bIns="46038">
            <a:spAutoFit/>
          </a:bodyPr>
          <a:lstStyle/>
          <a:p>
            <a:pPr algn="ctr">
              <a:lnSpc>
                <a:spcPct val="85000"/>
              </a:lnSpc>
            </a:pPr>
            <a:r>
              <a:rPr lang="en-US" sz="1400" b="1" dirty="0">
                <a:solidFill>
                  <a:schemeClr val="bg1">
                    <a:lumMod val="75000"/>
                  </a:schemeClr>
                </a:solidFill>
                <a:latin typeface="Arial" pitchFamily="34" charset="0"/>
              </a:rPr>
              <a:t>PARCEL SHIPPING</a:t>
            </a:r>
          </a:p>
        </p:txBody>
      </p:sp>
      <p:sp>
        <p:nvSpPr>
          <p:cNvPr id="9371" name="Rectangle 244"/>
          <p:cNvSpPr>
            <a:spLocks noChangeAspect="1" noChangeArrowheads="1"/>
          </p:cNvSpPr>
          <p:nvPr/>
        </p:nvSpPr>
        <p:spPr bwMode="auto">
          <a:xfrm>
            <a:off x="6534150" y="4681538"/>
            <a:ext cx="647700" cy="431800"/>
          </a:xfrm>
          <a:prstGeom prst="rect">
            <a:avLst/>
          </a:prstGeom>
          <a:noFill/>
          <a:ln w="9525">
            <a:noFill/>
            <a:miter lim="800000"/>
            <a:headEnd/>
            <a:tailEnd/>
          </a:ln>
        </p:spPr>
        <p:txBody>
          <a:bodyPr wrap="none" lIns="92075" tIns="46038" rIns="92075" bIns="46038">
            <a:spAutoFit/>
          </a:bodyPr>
          <a:lstStyle/>
          <a:p>
            <a:r>
              <a:rPr lang="en-US" sz="1100" b="1" dirty="0">
                <a:solidFill>
                  <a:schemeClr val="bg1">
                    <a:lumMod val="75000"/>
                  </a:schemeClr>
                </a:solidFill>
                <a:latin typeface="Arial Narrow" pitchFamily="34" charset="0"/>
              </a:rPr>
              <a:t>Freight</a:t>
            </a:r>
          </a:p>
          <a:p>
            <a:r>
              <a:rPr lang="en-US" sz="1100" b="1" dirty="0">
                <a:solidFill>
                  <a:schemeClr val="bg1">
                    <a:lumMod val="75000"/>
                  </a:schemeClr>
                </a:solidFill>
                <a:latin typeface="Arial Narrow" pitchFamily="34" charset="0"/>
              </a:rPr>
              <a:t>Charges</a:t>
            </a:r>
          </a:p>
        </p:txBody>
      </p:sp>
      <p:sp>
        <p:nvSpPr>
          <p:cNvPr id="9372" name="Freeform 245"/>
          <p:cNvSpPr>
            <a:spLocks/>
          </p:cNvSpPr>
          <p:nvPr/>
        </p:nvSpPr>
        <p:spPr bwMode="auto">
          <a:xfrm>
            <a:off x="7148513" y="4756150"/>
            <a:ext cx="300038" cy="273050"/>
          </a:xfrm>
          <a:custGeom>
            <a:avLst/>
            <a:gdLst>
              <a:gd name="T0" fmla="*/ 0 w 333"/>
              <a:gd name="T1" fmla="*/ 41 h 302"/>
              <a:gd name="T2" fmla="*/ 179 w 333"/>
              <a:gd name="T3" fmla="*/ 0 h 302"/>
              <a:gd name="T4" fmla="*/ 333 w 333"/>
              <a:gd name="T5" fmla="*/ 65 h 302"/>
              <a:gd name="T6" fmla="*/ 327 w 333"/>
              <a:gd name="T7" fmla="*/ 260 h 302"/>
              <a:gd name="T8" fmla="*/ 167 w 333"/>
              <a:gd name="T9" fmla="*/ 302 h 302"/>
              <a:gd name="T10" fmla="*/ 12 w 333"/>
              <a:gd name="T11" fmla="*/ 255 h 302"/>
              <a:gd name="T12" fmla="*/ 0 w 333"/>
              <a:gd name="T13" fmla="*/ 41 h 302"/>
              <a:gd name="T14" fmla="*/ 0 60000 65536"/>
              <a:gd name="T15" fmla="*/ 0 60000 65536"/>
              <a:gd name="T16" fmla="*/ 0 60000 65536"/>
              <a:gd name="T17" fmla="*/ 0 60000 65536"/>
              <a:gd name="T18" fmla="*/ 0 60000 65536"/>
              <a:gd name="T19" fmla="*/ 0 60000 65536"/>
              <a:gd name="T20" fmla="*/ 0 60000 65536"/>
              <a:gd name="T21" fmla="*/ 0 w 333"/>
              <a:gd name="T22" fmla="*/ 0 h 302"/>
              <a:gd name="T23" fmla="*/ 333 w 333"/>
              <a:gd name="T24" fmla="*/ 302 h 3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3" h="302">
                <a:moveTo>
                  <a:pt x="0" y="41"/>
                </a:moveTo>
                <a:lnTo>
                  <a:pt x="179" y="0"/>
                </a:lnTo>
                <a:lnTo>
                  <a:pt x="333" y="65"/>
                </a:lnTo>
                <a:lnTo>
                  <a:pt x="327" y="260"/>
                </a:lnTo>
                <a:lnTo>
                  <a:pt x="167" y="302"/>
                </a:lnTo>
                <a:lnTo>
                  <a:pt x="12" y="255"/>
                </a:lnTo>
                <a:lnTo>
                  <a:pt x="0" y="41"/>
                </a:lnTo>
                <a:close/>
              </a:path>
            </a:pathLst>
          </a:custGeom>
          <a:solidFill>
            <a:srgbClr val="02060A"/>
          </a:solidFill>
          <a:ln w="12700">
            <a:solidFill>
              <a:srgbClr val="02060A"/>
            </a:solidFill>
            <a:round/>
            <a:headEnd type="none" w="sm" len="sm"/>
            <a:tailEnd type="none" w="sm" len="sm"/>
          </a:ln>
        </p:spPr>
        <p:txBody>
          <a:bodyPr wrap="none" anchor="ctr"/>
          <a:lstStyle/>
          <a:p>
            <a:endParaRPr lang="en-US" dirty="0"/>
          </a:p>
        </p:txBody>
      </p:sp>
      <p:sp>
        <p:nvSpPr>
          <p:cNvPr id="9373" name="Freeform 246"/>
          <p:cNvSpPr>
            <a:spLocks/>
          </p:cNvSpPr>
          <p:nvPr/>
        </p:nvSpPr>
        <p:spPr bwMode="auto">
          <a:xfrm>
            <a:off x="7178675" y="4767263"/>
            <a:ext cx="252413" cy="90488"/>
          </a:xfrm>
          <a:custGeom>
            <a:avLst/>
            <a:gdLst>
              <a:gd name="T0" fmla="*/ 0 w 280"/>
              <a:gd name="T1" fmla="*/ 36 h 100"/>
              <a:gd name="T2" fmla="*/ 145 w 280"/>
              <a:gd name="T3" fmla="*/ 0 h 100"/>
              <a:gd name="T4" fmla="*/ 280 w 280"/>
              <a:gd name="T5" fmla="*/ 57 h 100"/>
              <a:gd name="T6" fmla="*/ 142 w 280"/>
              <a:gd name="T7" fmla="*/ 100 h 100"/>
              <a:gd name="T8" fmla="*/ 0 w 280"/>
              <a:gd name="T9" fmla="*/ 36 h 100"/>
              <a:gd name="T10" fmla="*/ 0 60000 65536"/>
              <a:gd name="T11" fmla="*/ 0 60000 65536"/>
              <a:gd name="T12" fmla="*/ 0 60000 65536"/>
              <a:gd name="T13" fmla="*/ 0 60000 65536"/>
              <a:gd name="T14" fmla="*/ 0 60000 65536"/>
              <a:gd name="T15" fmla="*/ 0 w 280"/>
              <a:gd name="T16" fmla="*/ 0 h 100"/>
              <a:gd name="T17" fmla="*/ 280 w 280"/>
              <a:gd name="T18" fmla="*/ 100 h 100"/>
            </a:gdLst>
            <a:ahLst/>
            <a:cxnLst>
              <a:cxn ang="T10">
                <a:pos x="T0" y="T1"/>
              </a:cxn>
              <a:cxn ang="T11">
                <a:pos x="T2" y="T3"/>
              </a:cxn>
              <a:cxn ang="T12">
                <a:pos x="T4" y="T5"/>
              </a:cxn>
              <a:cxn ang="T13">
                <a:pos x="T6" y="T7"/>
              </a:cxn>
              <a:cxn ang="T14">
                <a:pos x="T8" y="T9"/>
              </a:cxn>
            </a:cxnLst>
            <a:rect l="T15" t="T16" r="T17" b="T18"/>
            <a:pathLst>
              <a:path w="280" h="100">
                <a:moveTo>
                  <a:pt x="0" y="36"/>
                </a:moveTo>
                <a:lnTo>
                  <a:pt x="145" y="0"/>
                </a:lnTo>
                <a:lnTo>
                  <a:pt x="280" y="57"/>
                </a:lnTo>
                <a:lnTo>
                  <a:pt x="142" y="100"/>
                </a:lnTo>
                <a:lnTo>
                  <a:pt x="0" y="36"/>
                </a:lnTo>
                <a:close/>
              </a:path>
            </a:pathLst>
          </a:custGeom>
          <a:solidFill>
            <a:srgbClr val="FFF2CC"/>
          </a:solidFill>
          <a:ln w="9525">
            <a:noFill/>
            <a:round/>
            <a:headEnd/>
            <a:tailEnd/>
          </a:ln>
        </p:spPr>
        <p:txBody>
          <a:bodyPr/>
          <a:lstStyle/>
          <a:p>
            <a:endParaRPr lang="en-US" dirty="0"/>
          </a:p>
        </p:txBody>
      </p:sp>
      <p:sp>
        <p:nvSpPr>
          <p:cNvPr id="9374" name="Freeform 247"/>
          <p:cNvSpPr>
            <a:spLocks/>
          </p:cNvSpPr>
          <p:nvPr/>
        </p:nvSpPr>
        <p:spPr bwMode="auto">
          <a:xfrm>
            <a:off x="7162800" y="4819650"/>
            <a:ext cx="134938" cy="187325"/>
          </a:xfrm>
          <a:custGeom>
            <a:avLst/>
            <a:gdLst>
              <a:gd name="T0" fmla="*/ 60 w 966"/>
              <a:gd name="T1" fmla="*/ 0 h 1267"/>
              <a:gd name="T2" fmla="*/ 966 w 966"/>
              <a:gd name="T3" fmla="*/ 469 h 1267"/>
              <a:gd name="T4" fmla="*/ 939 w 966"/>
              <a:gd name="T5" fmla="*/ 1267 h 1267"/>
              <a:gd name="T6" fmla="*/ 0 w 966"/>
              <a:gd name="T7" fmla="*/ 1089 h 1267"/>
              <a:gd name="T8" fmla="*/ 60 w 966"/>
              <a:gd name="T9" fmla="*/ 0 h 1267"/>
              <a:gd name="T10" fmla="*/ 60 w 966"/>
              <a:gd name="T11" fmla="*/ 0 h 1267"/>
              <a:gd name="T12" fmla="*/ 0 60000 65536"/>
              <a:gd name="T13" fmla="*/ 0 60000 65536"/>
              <a:gd name="T14" fmla="*/ 0 60000 65536"/>
              <a:gd name="T15" fmla="*/ 0 60000 65536"/>
              <a:gd name="T16" fmla="*/ 0 60000 65536"/>
              <a:gd name="T17" fmla="*/ 0 60000 65536"/>
              <a:gd name="T18" fmla="*/ 0 w 966"/>
              <a:gd name="T19" fmla="*/ 0 h 1267"/>
              <a:gd name="T20" fmla="*/ 966 w 966"/>
              <a:gd name="T21" fmla="*/ 1267 h 1267"/>
            </a:gdLst>
            <a:ahLst/>
            <a:cxnLst>
              <a:cxn ang="T12">
                <a:pos x="T0" y="T1"/>
              </a:cxn>
              <a:cxn ang="T13">
                <a:pos x="T2" y="T3"/>
              </a:cxn>
              <a:cxn ang="T14">
                <a:pos x="T4" y="T5"/>
              </a:cxn>
              <a:cxn ang="T15">
                <a:pos x="T6" y="T7"/>
              </a:cxn>
              <a:cxn ang="T16">
                <a:pos x="T8" y="T9"/>
              </a:cxn>
              <a:cxn ang="T17">
                <a:pos x="T10" y="T11"/>
              </a:cxn>
            </a:cxnLst>
            <a:rect l="T18" t="T19" r="T20" b="T21"/>
            <a:pathLst>
              <a:path w="966" h="1267">
                <a:moveTo>
                  <a:pt x="60" y="0"/>
                </a:moveTo>
                <a:lnTo>
                  <a:pt x="966" y="469"/>
                </a:lnTo>
                <a:lnTo>
                  <a:pt x="939" y="1267"/>
                </a:lnTo>
                <a:lnTo>
                  <a:pt x="0" y="1089"/>
                </a:lnTo>
                <a:lnTo>
                  <a:pt x="60" y="0"/>
                </a:lnTo>
                <a:close/>
              </a:path>
            </a:pathLst>
          </a:custGeom>
          <a:solidFill>
            <a:srgbClr val="FFCC7F"/>
          </a:solidFill>
          <a:ln w="9525">
            <a:noFill/>
            <a:round/>
            <a:headEnd/>
            <a:tailEnd/>
          </a:ln>
        </p:spPr>
        <p:txBody>
          <a:bodyPr/>
          <a:lstStyle/>
          <a:p>
            <a:endParaRPr lang="en-US" dirty="0"/>
          </a:p>
        </p:txBody>
      </p:sp>
      <p:sp>
        <p:nvSpPr>
          <p:cNvPr id="9375" name="Freeform 248"/>
          <p:cNvSpPr>
            <a:spLocks/>
          </p:cNvSpPr>
          <p:nvPr/>
        </p:nvSpPr>
        <p:spPr bwMode="auto">
          <a:xfrm>
            <a:off x="7235825" y="4919663"/>
            <a:ext cx="42863" cy="74613"/>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9376" name="Line 249"/>
          <p:cNvSpPr>
            <a:spLocks noChangeShapeType="1"/>
          </p:cNvSpPr>
          <p:nvPr/>
        </p:nvSpPr>
        <p:spPr bwMode="auto">
          <a:xfrm>
            <a:off x="6505575" y="5118100"/>
            <a:ext cx="2241550" cy="0"/>
          </a:xfrm>
          <a:prstGeom prst="line">
            <a:avLst/>
          </a:prstGeom>
          <a:noFill/>
          <a:ln w="12700">
            <a:solidFill>
              <a:srgbClr val="C0C0C0"/>
            </a:solidFill>
            <a:round/>
            <a:headEnd type="none" w="sm" len="sm"/>
            <a:tailEnd type="none" w="sm" len="sm"/>
          </a:ln>
        </p:spPr>
        <p:txBody>
          <a:bodyPr wrap="none" anchor="ctr"/>
          <a:lstStyle/>
          <a:p>
            <a:endParaRPr lang="en-US" dirty="0"/>
          </a:p>
        </p:txBody>
      </p:sp>
      <p:sp>
        <p:nvSpPr>
          <p:cNvPr id="9377" name="Rectangle 250"/>
          <p:cNvSpPr>
            <a:spLocks noChangeArrowheads="1"/>
          </p:cNvSpPr>
          <p:nvPr/>
        </p:nvSpPr>
        <p:spPr bwMode="auto">
          <a:xfrm>
            <a:off x="6491288" y="3267075"/>
            <a:ext cx="2274888" cy="1127125"/>
          </a:xfrm>
          <a:prstGeom prst="rect">
            <a:avLst/>
          </a:prstGeom>
          <a:noFill/>
          <a:ln w="12700">
            <a:solidFill>
              <a:srgbClr val="C0C0C0"/>
            </a:solidFill>
            <a:miter lim="800000"/>
            <a:headEnd type="none" w="sm" len="sm"/>
            <a:tailEnd type="none" w="sm" len="sm"/>
          </a:ln>
        </p:spPr>
        <p:txBody>
          <a:bodyPr lIns="0" tIns="0" rIns="0" bIns="0" anchor="ctr">
            <a:spAutoFit/>
          </a:bodyPr>
          <a:lstStyle/>
          <a:p>
            <a:endParaRPr lang="en-US" dirty="0"/>
          </a:p>
        </p:txBody>
      </p:sp>
      <p:sp>
        <p:nvSpPr>
          <p:cNvPr id="9378" name="Rectangle 251"/>
          <p:cNvSpPr>
            <a:spLocks noChangeAspect="1" noChangeArrowheads="1"/>
          </p:cNvSpPr>
          <p:nvPr/>
        </p:nvSpPr>
        <p:spPr bwMode="auto">
          <a:xfrm>
            <a:off x="6481763" y="3260725"/>
            <a:ext cx="2355850" cy="459229"/>
          </a:xfrm>
          <a:prstGeom prst="rect">
            <a:avLst/>
          </a:prstGeom>
          <a:noFill/>
          <a:ln w="9525">
            <a:noFill/>
            <a:miter lim="800000"/>
            <a:headEnd/>
            <a:tailEnd/>
          </a:ln>
        </p:spPr>
        <p:txBody>
          <a:bodyPr lIns="92075" tIns="46038" rIns="92075" bIns="46038">
            <a:spAutoFit/>
          </a:bodyPr>
          <a:lstStyle/>
          <a:p>
            <a:pPr algn="ctr">
              <a:lnSpc>
                <a:spcPct val="85000"/>
              </a:lnSpc>
            </a:pPr>
            <a:r>
              <a:rPr lang="en-US" sz="1400" b="1" dirty="0">
                <a:solidFill>
                  <a:schemeClr val="bg1">
                    <a:lumMod val="75000"/>
                  </a:schemeClr>
                </a:solidFill>
                <a:latin typeface="Arial" pitchFamily="34" charset="0"/>
              </a:rPr>
              <a:t>TRANSPORTATION EXECUTION</a:t>
            </a:r>
          </a:p>
        </p:txBody>
      </p:sp>
      <p:sp>
        <p:nvSpPr>
          <p:cNvPr id="9379" name="Rectangle 252"/>
          <p:cNvSpPr>
            <a:spLocks noChangeAspect="1" noChangeArrowheads="1"/>
          </p:cNvSpPr>
          <p:nvPr/>
        </p:nvSpPr>
        <p:spPr bwMode="auto">
          <a:xfrm>
            <a:off x="6534150" y="3746500"/>
            <a:ext cx="1801813" cy="398463"/>
          </a:xfrm>
          <a:prstGeom prst="rect">
            <a:avLst/>
          </a:prstGeom>
          <a:noFill/>
          <a:ln w="9525">
            <a:noFill/>
            <a:miter lim="800000"/>
            <a:headEnd/>
            <a:tailEnd/>
          </a:ln>
        </p:spPr>
        <p:txBody>
          <a:bodyPr lIns="92075" tIns="46038" rIns="92075" bIns="46038">
            <a:spAutoFit/>
          </a:bodyPr>
          <a:lstStyle/>
          <a:p>
            <a:pPr>
              <a:lnSpc>
                <a:spcPct val="90000"/>
              </a:lnSpc>
            </a:pPr>
            <a:r>
              <a:rPr lang="en-US" sz="1100" b="1" dirty="0">
                <a:solidFill>
                  <a:schemeClr val="bg1">
                    <a:lumMod val="75000"/>
                  </a:schemeClr>
                </a:solidFill>
                <a:latin typeface="Arial Narrow" pitchFamily="34" charset="0"/>
              </a:rPr>
              <a:t>Carrier Selection/Routing</a:t>
            </a:r>
          </a:p>
          <a:p>
            <a:pPr>
              <a:lnSpc>
                <a:spcPct val="90000"/>
              </a:lnSpc>
            </a:pPr>
            <a:r>
              <a:rPr lang="en-US" sz="1100" b="1" dirty="0">
                <a:solidFill>
                  <a:schemeClr val="bg1">
                    <a:lumMod val="75000"/>
                  </a:schemeClr>
                </a:solidFill>
                <a:latin typeface="Arial Narrow" pitchFamily="34" charset="0"/>
              </a:rPr>
              <a:t>BOL/Manifest</a:t>
            </a:r>
          </a:p>
        </p:txBody>
      </p:sp>
      <p:sp>
        <p:nvSpPr>
          <p:cNvPr id="9380" name="Freeform 253"/>
          <p:cNvSpPr>
            <a:spLocks/>
          </p:cNvSpPr>
          <p:nvPr/>
        </p:nvSpPr>
        <p:spPr bwMode="auto">
          <a:xfrm>
            <a:off x="8453438" y="4691063"/>
            <a:ext cx="93663" cy="125413"/>
          </a:xfrm>
          <a:custGeom>
            <a:avLst/>
            <a:gdLst>
              <a:gd name="T0" fmla="*/ 0 w 137"/>
              <a:gd name="T1" fmla="*/ 16 h 143"/>
              <a:gd name="T2" fmla="*/ 22 w 137"/>
              <a:gd name="T3" fmla="*/ 132 h 143"/>
              <a:gd name="T4" fmla="*/ 71 w 137"/>
              <a:gd name="T5" fmla="*/ 143 h 143"/>
              <a:gd name="T6" fmla="*/ 121 w 137"/>
              <a:gd name="T7" fmla="*/ 115 h 143"/>
              <a:gd name="T8" fmla="*/ 137 w 137"/>
              <a:gd name="T9" fmla="*/ 0 h 143"/>
              <a:gd name="T10" fmla="*/ 0 w 137"/>
              <a:gd name="T11" fmla="*/ 16 h 143"/>
              <a:gd name="T12" fmla="*/ 0 60000 65536"/>
              <a:gd name="T13" fmla="*/ 0 60000 65536"/>
              <a:gd name="T14" fmla="*/ 0 60000 65536"/>
              <a:gd name="T15" fmla="*/ 0 60000 65536"/>
              <a:gd name="T16" fmla="*/ 0 60000 65536"/>
              <a:gd name="T17" fmla="*/ 0 60000 65536"/>
              <a:gd name="T18" fmla="*/ 0 w 137"/>
              <a:gd name="T19" fmla="*/ 0 h 143"/>
              <a:gd name="T20" fmla="*/ 137 w 137"/>
              <a:gd name="T21" fmla="*/ 143 h 143"/>
            </a:gdLst>
            <a:ahLst/>
            <a:cxnLst>
              <a:cxn ang="T12">
                <a:pos x="T0" y="T1"/>
              </a:cxn>
              <a:cxn ang="T13">
                <a:pos x="T2" y="T3"/>
              </a:cxn>
              <a:cxn ang="T14">
                <a:pos x="T4" y="T5"/>
              </a:cxn>
              <a:cxn ang="T15">
                <a:pos x="T6" y="T7"/>
              </a:cxn>
              <a:cxn ang="T16">
                <a:pos x="T8" y="T9"/>
              </a:cxn>
              <a:cxn ang="T17">
                <a:pos x="T10" y="T11"/>
              </a:cxn>
            </a:cxnLst>
            <a:rect l="T18" t="T19" r="T20" b="T21"/>
            <a:pathLst>
              <a:path w="137" h="143">
                <a:moveTo>
                  <a:pt x="0" y="16"/>
                </a:moveTo>
                <a:lnTo>
                  <a:pt x="22" y="132"/>
                </a:lnTo>
                <a:lnTo>
                  <a:pt x="71" y="143"/>
                </a:lnTo>
                <a:lnTo>
                  <a:pt x="121" y="115"/>
                </a:lnTo>
                <a:lnTo>
                  <a:pt x="137" y="0"/>
                </a:lnTo>
                <a:lnTo>
                  <a:pt x="0" y="16"/>
                </a:lnTo>
                <a:close/>
              </a:path>
            </a:pathLst>
          </a:custGeom>
          <a:solidFill>
            <a:srgbClr val="02060A"/>
          </a:solidFill>
          <a:ln w="9525">
            <a:solidFill>
              <a:schemeClr val="tx1"/>
            </a:solidFill>
            <a:round/>
            <a:headEnd/>
            <a:tailEnd/>
          </a:ln>
        </p:spPr>
        <p:txBody>
          <a:bodyPr wrap="none" anchor="ctr"/>
          <a:lstStyle/>
          <a:p>
            <a:endParaRPr lang="en-US" dirty="0"/>
          </a:p>
        </p:txBody>
      </p:sp>
      <p:sp>
        <p:nvSpPr>
          <p:cNvPr id="9381" name="Freeform 254"/>
          <p:cNvSpPr>
            <a:spLocks/>
          </p:cNvSpPr>
          <p:nvPr/>
        </p:nvSpPr>
        <p:spPr bwMode="auto">
          <a:xfrm>
            <a:off x="8215313" y="4610100"/>
            <a:ext cx="107950" cy="163513"/>
          </a:xfrm>
          <a:custGeom>
            <a:avLst/>
            <a:gdLst>
              <a:gd name="T0" fmla="*/ 7 w 316"/>
              <a:gd name="T1" fmla="*/ 297 h 373"/>
              <a:gd name="T2" fmla="*/ 0 w 316"/>
              <a:gd name="T3" fmla="*/ 163 h 373"/>
              <a:gd name="T4" fmla="*/ 67 w 316"/>
              <a:gd name="T5" fmla="*/ 42 h 373"/>
              <a:gd name="T6" fmla="*/ 175 w 316"/>
              <a:gd name="T7" fmla="*/ 0 h 373"/>
              <a:gd name="T8" fmla="*/ 282 w 316"/>
              <a:gd name="T9" fmla="*/ 46 h 373"/>
              <a:gd name="T10" fmla="*/ 316 w 316"/>
              <a:gd name="T11" fmla="*/ 217 h 373"/>
              <a:gd name="T12" fmla="*/ 221 w 316"/>
              <a:gd name="T13" fmla="*/ 346 h 373"/>
              <a:gd name="T14" fmla="*/ 135 w 316"/>
              <a:gd name="T15" fmla="*/ 373 h 373"/>
              <a:gd name="T16" fmla="*/ 7 w 316"/>
              <a:gd name="T17" fmla="*/ 297 h 373"/>
              <a:gd name="T18" fmla="*/ 7 w 316"/>
              <a:gd name="T19" fmla="*/ 297 h 3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6"/>
              <a:gd name="T31" fmla="*/ 0 h 373"/>
              <a:gd name="T32" fmla="*/ 316 w 316"/>
              <a:gd name="T33" fmla="*/ 373 h 3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6" h="373">
                <a:moveTo>
                  <a:pt x="7" y="297"/>
                </a:moveTo>
                <a:lnTo>
                  <a:pt x="0" y="163"/>
                </a:lnTo>
                <a:lnTo>
                  <a:pt x="67" y="42"/>
                </a:lnTo>
                <a:lnTo>
                  <a:pt x="175" y="0"/>
                </a:lnTo>
                <a:lnTo>
                  <a:pt x="282" y="46"/>
                </a:lnTo>
                <a:lnTo>
                  <a:pt x="316" y="217"/>
                </a:lnTo>
                <a:lnTo>
                  <a:pt x="221" y="346"/>
                </a:lnTo>
                <a:lnTo>
                  <a:pt x="135" y="373"/>
                </a:lnTo>
                <a:lnTo>
                  <a:pt x="7" y="297"/>
                </a:lnTo>
                <a:close/>
              </a:path>
            </a:pathLst>
          </a:custGeom>
          <a:solidFill>
            <a:srgbClr val="FFFF00"/>
          </a:solidFill>
          <a:ln w="9525">
            <a:solidFill>
              <a:schemeClr val="tx1"/>
            </a:solidFill>
            <a:round/>
            <a:headEnd/>
            <a:tailEnd/>
          </a:ln>
        </p:spPr>
        <p:txBody>
          <a:bodyPr/>
          <a:lstStyle/>
          <a:p>
            <a:endParaRPr lang="en-US" dirty="0"/>
          </a:p>
        </p:txBody>
      </p:sp>
      <p:sp>
        <p:nvSpPr>
          <p:cNvPr id="9382" name="Freeform 255"/>
          <p:cNvSpPr>
            <a:spLocks/>
          </p:cNvSpPr>
          <p:nvPr/>
        </p:nvSpPr>
        <p:spPr bwMode="auto">
          <a:xfrm>
            <a:off x="7437438" y="4592638"/>
            <a:ext cx="77788" cy="114300"/>
          </a:xfrm>
          <a:custGeom>
            <a:avLst/>
            <a:gdLst>
              <a:gd name="T0" fmla="*/ 15 w 229"/>
              <a:gd name="T1" fmla="*/ 229 h 257"/>
              <a:gd name="T2" fmla="*/ 0 w 229"/>
              <a:gd name="T3" fmla="*/ 135 h 257"/>
              <a:gd name="T4" fmla="*/ 20 w 229"/>
              <a:gd name="T5" fmla="*/ 69 h 257"/>
              <a:gd name="T6" fmla="*/ 74 w 229"/>
              <a:gd name="T7" fmla="*/ 15 h 257"/>
              <a:gd name="T8" fmla="*/ 168 w 229"/>
              <a:gd name="T9" fmla="*/ 0 h 257"/>
              <a:gd name="T10" fmla="*/ 229 w 229"/>
              <a:gd name="T11" fmla="*/ 75 h 257"/>
              <a:gd name="T12" fmla="*/ 182 w 229"/>
              <a:gd name="T13" fmla="*/ 203 h 257"/>
              <a:gd name="T14" fmla="*/ 94 w 229"/>
              <a:gd name="T15" fmla="*/ 257 h 257"/>
              <a:gd name="T16" fmla="*/ 15 w 229"/>
              <a:gd name="T17" fmla="*/ 229 h 257"/>
              <a:gd name="T18" fmla="*/ 15 w 229"/>
              <a:gd name="T19" fmla="*/ 229 h 2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9"/>
              <a:gd name="T31" fmla="*/ 0 h 257"/>
              <a:gd name="T32" fmla="*/ 229 w 229"/>
              <a:gd name="T33" fmla="*/ 257 h 2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9" h="257">
                <a:moveTo>
                  <a:pt x="15" y="229"/>
                </a:moveTo>
                <a:lnTo>
                  <a:pt x="0" y="135"/>
                </a:lnTo>
                <a:lnTo>
                  <a:pt x="20" y="69"/>
                </a:lnTo>
                <a:lnTo>
                  <a:pt x="74" y="15"/>
                </a:lnTo>
                <a:lnTo>
                  <a:pt x="168" y="0"/>
                </a:lnTo>
                <a:lnTo>
                  <a:pt x="229" y="75"/>
                </a:lnTo>
                <a:lnTo>
                  <a:pt x="182" y="203"/>
                </a:lnTo>
                <a:lnTo>
                  <a:pt x="94" y="257"/>
                </a:lnTo>
                <a:lnTo>
                  <a:pt x="15" y="229"/>
                </a:lnTo>
                <a:close/>
              </a:path>
            </a:pathLst>
          </a:custGeom>
          <a:solidFill>
            <a:srgbClr val="FFFF00"/>
          </a:solidFill>
          <a:ln w="9525">
            <a:noFill/>
            <a:round/>
            <a:headEnd/>
            <a:tailEnd/>
          </a:ln>
        </p:spPr>
        <p:txBody>
          <a:bodyPr/>
          <a:lstStyle/>
          <a:p>
            <a:endParaRPr lang="en-US" dirty="0"/>
          </a:p>
        </p:txBody>
      </p:sp>
      <p:sp>
        <p:nvSpPr>
          <p:cNvPr id="9383" name="Freeform 256"/>
          <p:cNvSpPr>
            <a:spLocks/>
          </p:cNvSpPr>
          <p:nvPr/>
        </p:nvSpPr>
        <p:spPr bwMode="auto">
          <a:xfrm>
            <a:off x="7335838" y="4581525"/>
            <a:ext cx="77788" cy="103188"/>
          </a:xfrm>
          <a:custGeom>
            <a:avLst/>
            <a:gdLst>
              <a:gd name="T0" fmla="*/ 35 w 228"/>
              <a:gd name="T1" fmla="*/ 236 h 236"/>
              <a:gd name="T2" fmla="*/ 0 w 228"/>
              <a:gd name="T3" fmla="*/ 142 h 236"/>
              <a:gd name="T4" fmla="*/ 47 w 228"/>
              <a:gd name="T5" fmla="*/ 55 h 236"/>
              <a:gd name="T6" fmla="*/ 128 w 228"/>
              <a:gd name="T7" fmla="*/ 0 h 236"/>
              <a:gd name="T8" fmla="*/ 208 w 228"/>
              <a:gd name="T9" fmla="*/ 27 h 236"/>
              <a:gd name="T10" fmla="*/ 228 w 228"/>
              <a:gd name="T11" fmla="*/ 120 h 236"/>
              <a:gd name="T12" fmla="*/ 168 w 228"/>
              <a:gd name="T13" fmla="*/ 236 h 236"/>
              <a:gd name="T14" fmla="*/ 35 w 228"/>
              <a:gd name="T15" fmla="*/ 236 h 236"/>
              <a:gd name="T16" fmla="*/ 35 w 228"/>
              <a:gd name="T17" fmla="*/ 236 h 2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8"/>
              <a:gd name="T28" fmla="*/ 0 h 236"/>
              <a:gd name="T29" fmla="*/ 228 w 228"/>
              <a:gd name="T30" fmla="*/ 236 h 2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8" h="236">
                <a:moveTo>
                  <a:pt x="35" y="236"/>
                </a:moveTo>
                <a:lnTo>
                  <a:pt x="0" y="142"/>
                </a:lnTo>
                <a:lnTo>
                  <a:pt x="47" y="55"/>
                </a:lnTo>
                <a:lnTo>
                  <a:pt x="128" y="0"/>
                </a:lnTo>
                <a:lnTo>
                  <a:pt x="208" y="27"/>
                </a:lnTo>
                <a:lnTo>
                  <a:pt x="228" y="120"/>
                </a:lnTo>
                <a:lnTo>
                  <a:pt x="168" y="236"/>
                </a:lnTo>
                <a:lnTo>
                  <a:pt x="35" y="236"/>
                </a:lnTo>
                <a:close/>
              </a:path>
            </a:pathLst>
          </a:custGeom>
          <a:solidFill>
            <a:srgbClr val="FFFF00"/>
          </a:solidFill>
          <a:ln w="9525">
            <a:noFill/>
            <a:round/>
            <a:headEnd/>
            <a:tailEnd/>
          </a:ln>
        </p:spPr>
        <p:txBody>
          <a:bodyPr/>
          <a:lstStyle/>
          <a:p>
            <a:endParaRPr lang="en-US" dirty="0"/>
          </a:p>
        </p:txBody>
      </p:sp>
      <p:sp>
        <p:nvSpPr>
          <p:cNvPr id="9384" name="Freeform 257"/>
          <p:cNvSpPr>
            <a:spLocks/>
          </p:cNvSpPr>
          <p:nvPr/>
        </p:nvSpPr>
        <p:spPr bwMode="auto">
          <a:xfrm>
            <a:off x="7243763" y="3952875"/>
            <a:ext cx="1373188" cy="782638"/>
          </a:xfrm>
          <a:custGeom>
            <a:avLst/>
            <a:gdLst>
              <a:gd name="T0" fmla="*/ 0 w 4017"/>
              <a:gd name="T1" fmla="*/ 396 h 1776"/>
              <a:gd name="T2" fmla="*/ 2283 w 4017"/>
              <a:gd name="T3" fmla="*/ 0 h 1776"/>
              <a:gd name="T4" fmla="*/ 2994 w 4017"/>
              <a:gd name="T5" fmla="*/ 418 h 1776"/>
              <a:gd name="T6" fmla="*/ 3117 w 4017"/>
              <a:gd name="T7" fmla="*/ 486 h 1776"/>
              <a:gd name="T8" fmla="*/ 3171 w 4017"/>
              <a:gd name="T9" fmla="*/ 600 h 1776"/>
              <a:gd name="T10" fmla="*/ 3124 w 4017"/>
              <a:gd name="T11" fmla="*/ 762 h 1776"/>
              <a:gd name="T12" fmla="*/ 3782 w 4017"/>
              <a:gd name="T13" fmla="*/ 743 h 1776"/>
              <a:gd name="T14" fmla="*/ 3925 w 4017"/>
              <a:gd name="T15" fmla="*/ 817 h 1776"/>
              <a:gd name="T16" fmla="*/ 3970 w 4017"/>
              <a:gd name="T17" fmla="*/ 912 h 1776"/>
              <a:gd name="T18" fmla="*/ 3898 w 4017"/>
              <a:gd name="T19" fmla="*/ 993 h 1776"/>
              <a:gd name="T20" fmla="*/ 3893 w 4017"/>
              <a:gd name="T21" fmla="*/ 1170 h 1776"/>
              <a:gd name="T22" fmla="*/ 4013 w 4017"/>
              <a:gd name="T23" fmla="*/ 1407 h 1776"/>
              <a:gd name="T24" fmla="*/ 3959 w 4017"/>
              <a:gd name="T25" fmla="*/ 1625 h 1776"/>
              <a:gd name="T26" fmla="*/ 4017 w 4017"/>
              <a:gd name="T27" fmla="*/ 1648 h 1776"/>
              <a:gd name="T28" fmla="*/ 3997 w 4017"/>
              <a:gd name="T29" fmla="*/ 1756 h 1776"/>
              <a:gd name="T30" fmla="*/ 3863 w 4017"/>
              <a:gd name="T31" fmla="*/ 1776 h 1776"/>
              <a:gd name="T32" fmla="*/ 3230 w 4017"/>
              <a:gd name="T33" fmla="*/ 1735 h 1776"/>
              <a:gd name="T34" fmla="*/ 3097 w 4017"/>
              <a:gd name="T35" fmla="*/ 1487 h 1776"/>
              <a:gd name="T36" fmla="*/ 2956 w 4017"/>
              <a:gd name="T37" fmla="*/ 1514 h 1776"/>
              <a:gd name="T38" fmla="*/ 2814 w 4017"/>
              <a:gd name="T39" fmla="*/ 1668 h 1776"/>
              <a:gd name="T40" fmla="*/ 2036 w 4017"/>
              <a:gd name="T41" fmla="*/ 1521 h 1776"/>
              <a:gd name="T42" fmla="*/ 119 w 4017"/>
              <a:gd name="T43" fmla="*/ 1310 h 1776"/>
              <a:gd name="T44" fmla="*/ 0 w 4017"/>
              <a:gd name="T45" fmla="*/ 396 h 1776"/>
              <a:gd name="T46" fmla="*/ 0 w 4017"/>
              <a:gd name="T47" fmla="*/ 396 h 17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17"/>
              <a:gd name="T73" fmla="*/ 0 h 1776"/>
              <a:gd name="T74" fmla="*/ 4017 w 4017"/>
              <a:gd name="T75" fmla="*/ 1776 h 177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17" h="1776">
                <a:moveTo>
                  <a:pt x="0" y="396"/>
                </a:moveTo>
                <a:lnTo>
                  <a:pt x="2283" y="0"/>
                </a:lnTo>
                <a:lnTo>
                  <a:pt x="2994" y="418"/>
                </a:lnTo>
                <a:lnTo>
                  <a:pt x="3117" y="486"/>
                </a:lnTo>
                <a:lnTo>
                  <a:pt x="3171" y="600"/>
                </a:lnTo>
                <a:lnTo>
                  <a:pt x="3124" y="762"/>
                </a:lnTo>
                <a:lnTo>
                  <a:pt x="3782" y="743"/>
                </a:lnTo>
                <a:lnTo>
                  <a:pt x="3925" y="817"/>
                </a:lnTo>
                <a:lnTo>
                  <a:pt x="3970" y="912"/>
                </a:lnTo>
                <a:lnTo>
                  <a:pt x="3898" y="993"/>
                </a:lnTo>
                <a:lnTo>
                  <a:pt x="3893" y="1170"/>
                </a:lnTo>
                <a:lnTo>
                  <a:pt x="4013" y="1407"/>
                </a:lnTo>
                <a:lnTo>
                  <a:pt x="3959" y="1625"/>
                </a:lnTo>
                <a:lnTo>
                  <a:pt x="4017" y="1648"/>
                </a:lnTo>
                <a:lnTo>
                  <a:pt x="3997" y="1756"/>
                </a:lnTo>
                <a:lnTo>
                  <a:pt x="3863" y="1776"/>
                </a:lnTo>
                <a:lnTo>
                  <a:pt x="3230" y="1735"/>
                </a:lnTo>
                <a:lnTo>
                  <a:pt x="3097" y="1487"/>
                </a:lnTo>
                <a:lnTo>
                  <a:pt x="2956" y="1514"/>
                </a:lnTo>
                <a:lnTo>
                  <a:pt x="2814" y="1668"/>
                </a:lnTo>
                <a:lnTo>
                  <a:pt x="2036" y="1521"/>
                </a:lnTo>
                <a:lnTo>
                  <a:pt x="119" y="1310"/>
                </a:lnTo>
                <a:lnTo>
                  <a:pt x="0" y="396"/>
                </a:lnTo>
                <a:close/>
              </a:path>
            </a:pathLst>
          </a:custGeom>
          <a:noFill/>
          <a:ln w="9525">
            <a:noFill/>
            <a:round/>
            <a:headEnd/>
            <a:tailEnd/>
          </a:ln>
        </p:spPr>
        <p:txBody>
          <a:bodyPr/>
          <a:lstStyle/>
          <a:p>
            <a:endParaRPr lang="en-US" dirty="0"/>
          </a:p>
        </p:txBody>
      </p:sp>
      <p:sp>
        <p:nvSpPr>
          <p:cNvPr id="9385" name="Freeform 258"/>
          <p:cNvSpPr>
            <a:spLocks/>
          </p:cNvSpPr>
          <p:nvPr/>
        </p:nvSpPr>
        <p:spPr bwMode="auto">
          <a:xfrm>
            <a:off x="8158163" y="4186238"/>
            <a:ext cx="450850" cy="231775"/>
          </a:xfrm>
          <a:custGeom>
            <a:avLst/>
            <a:gdLst>
              <a:gd name="T0" fmla="*/ 69 w 1320"/>
              <a:gd name="T1" fmla="*/ 0 h 524"/>
              <a:gd name="T2" fmla="*/ 0 w 1320"/>
              <a:gd name="T3" fmla="*/ 270 h 524"/>
              <a:gd name="T4" fmla="*/ 768 w 1320"/>
              <a:gd name="T5" fmla="*/ 304 h 524"/>
              <a:gd name="T6" fmla="*/ 695 w 1320"/>
              <a:gd name="T7" fmla="*/ 478 h 524"/>
              <a:gd name="T8" fmla="*/ 799 w 1320"/>
              <a:gd name="T9" fmla="*/ 451 h 524"/>
              <a:gd name="T10" fmla="*/ 835 w 1320"/>
              <a:gd name="T11" fmla="*/ 321 h 524"/>
              <a:gd name="T12" fmla="*/ 872 w 1320"/>
              <a:gd name="T13" fmla="*/ 278 h 524"/>
              <a:gd name="T14" fmla="*/ 1021 w 1320"/>
              <a:gd name="T15" fmla="*/ 245 h 524"/>
              <a:gd name="T16" fmla="*/ 1163 w 1320"/>
              <a:gd name="T17" fmla="*/ 270 h 524"/>
              <a:gd name="T18" fmla="*/ 1257 w 1320"/>
              <a:gd name="T19" fmla="*/ 332 h 524"/>
              <a:gd name="T20" fmla="*/ 1268 w 1320"/>
              <a:gd name="T21" fmla="*/ 430 h 524"/>
              <a:gd name="T22" fmla="*/ 1241 w 1320"/>
              <a:gd name="T23" fmla="*/ 524 h 524"/>
              <a:gd name="T24" fmla="*/ 1304 w 1320"/>
              <a:gd name="T25" fmla="*/ 465 h 524"/>
              <a:gd name="T26" fmla="*/ 1320 w 1320"/>
              <a:gd name="T27" fmla="*/ 392 h 524"/>
              <a:gd name="T28" fmla="*/ 1320 w 1320"/>
              <a:gd name="T29" fmla="*/ 338 h 524"/>
              <a:gd name="T30" fmla="*/ 1290 w 1320"/>
              <a:gd name="T31" fmla="*/ 285 h 524"/>
              <a:gd name="T32" fmla="*/ 1182 w 1320"/>
              <a:gd name="T33" fmla="*/ 214 h 524"/>
              <a:gd name="T34" fmla="*/ 1092 w 1320"/>
              <a:gd name="T35" fmla="*/ 195 h 524"/>
              <a:gd name="T36" fmla="*/ 988 w 1320"/>
              <a:gd name="T37" fmla="*/ 190 h 524"/>
              <a:gd name="T38" fmla="*/ 401 w 1320"/>
              <a:gd name="T39" fmla="*/ 213 h 524"/>
              <a:gd name="T40" fmla="*/ 436 w 1320"/>
              <a:gd name="T41" fmla="*/ 78 h 524"/>
              <a:gd name="T42" fmla="*/ 69 w 1320"/>
              <a:gd name="T43" fmla="*/ 0 h 524"/>
              <a:gd name="T44" fmla="*/ 69 w 1320"/>
              <a:gd name="T45" fmla="*/ 0 h 5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20"/>
              <a:gd name="T70" fmla="*/ 0 h 524"/>
              <a:gd name="T71" fmla="*/ 1320 w 1320"/>
              <a:gd name="T72" fmla="*/ 524 h 5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20" h="524">
                <a:moveTo>
                  <a:pt x="69" y="0"/>
                </a:moveTo>
                <a:lnTo>
                  <a:pt x="0" y="270"/>
                </a:lnTo>
                <a:lnTo>
                  <a:pt x="768" y="304"/>
                </a:lnTo>
                <a:lnTo>
                  <a:pt x="695" y="478"/>
                </a:lnTo>
                <a:lnTo>
                  <a:pt x="799" y="451"/>
                </a:lnTo>
                <a:lnTo>
                  <a:pt x="835" y="321"/>
                </a:lnTo>
                <a:lnTo>
                  <a:pt x="872" y="278"/>
                </a:lnTo>
                <a:lnTo>
                  <a:pt x="1021" y="245"/>
                </a:lnTo>
                <a:lnTo>
                  <a:pt x="1163" y="270"/>
                </a:lnTo>
                <a:lnTo>
                  <a:pt x="1257" y="332"/>
                </a:lnTo>
                <a:lnTo>
                  <a:pt x="1268" y="430"/>
                </a:lnTo>
                <a:lnTo>
                  <a:pt x="1241" y="524"/>
                </a:lnTo>
                <a:lnTo>
                  <a:pt x="1304" y="465"/>
                </a:lnTo>
                <a:lnTo>
                  <a:pt x="1320" y="392"/>
                </a:lnTo>
                <a:lnTo>
                  <a:pt x="1320" y="338"/>
                </a:lnTo>
                <a:lnTo>
                  <a:pt x="1290" y="285"/>
                </a:lnTo>
                <a:lnTo>
                  <a:pt x="1182" y="214"/>
                </a:lnTo>
                <a:lnTo>
                  <a:pt x="1092" y="195"/>
                </a:lnTo>
                <a:lnTo>
                  <a:pt x="988" y="190"/>
                </a:lnTo>
                <a:lnTo>
                  <a:pt x="401" y="213"/>
                </a:lnTo>
                <a:lnTo>
                  <a:pt x="436" y="78"/>
                </a:lnTo>
                <a:lnTo>
                  <a:pt x="69" y="0"/>
                </a:lnTo>
                <a:close/>
              </a:path>
            </a:pathLst>
          </a:custGeom>
          <a:noFill/>
          <a:ln w="9525">
            <a:solidFill>
              <a:schemeClr val="tx1"/>
            </a:solidFill>
            <a:round/>
            <a:headEnd/>
            <a:tailEnd/>
          </a:ln>
        </p:spPr>
        <p:txBody>
          <a:bodyPr/>
          <a:lstStyle/>
          <a:p>
            <a:endParaRPr lang="en-US" dirty="0"/>
          </a:p>
        </p:txBody>
      </p:sp>
      <p:sp>
        <p:nvSpPr>
          <p:cNvPr id="9386" name="Freeform 259"/>
          <p:cNvSpPr>
            <a:spLocks/>
          </p:cNvSpPr>
          <p:nvPr/>
        </p:nvSpPr>
        <p:spPr bwMode="auto">
          <a:xfrm>
            <a:off x="8074025" y="4197350"/>
            <a:ext cx="77788" cy="125413"/>
          </a:xfrm>
          <a:custGeom>
            <a:avLst/>
            <a:gdLst>
              <a:gd name="T0" fmla="*/ 41 w 228"/>
              <a:gd name="T1" fmla="*/ 9 h 284"/>
              <a:gd name="T2" fmla="*/ 0 w 228"/>
              <a:gd name="T3" fmla="*/ 284 h 284"/>
              <a:gd name="T4" fmla="*/ 171 w 228"/>
              <a:gd name="T5" fmla="*/ 281 h 284"/>
              <a:gd name="T6" fmla="*/ 228 w 228"/>
              <a:gd name="T7" fmla="*/ 0 h 284"/>
              <a:gd name="T8" fmla="*/ 41 w 228"/>
              <a:gd name="T9" fmla="*/ 9 h 284"/>
              <a:gd name="T10" fmla="*/ 41 w 228"/>
              <a:gd name="T11" fmla="*/ 9 h 284"/>
              <a:gd name="T12" fmla="*/ 0 60000 65536"/>
              <a:gd name="T13" fmla="*/ 0 60000 65536"/>
              <a:gd name="T14" fmla="*/ 0 60000 65536"/>
              <a:gd name="T15" fmla="*/ 0 60000 65536"/>
              <a:gd name="T16" fmla="*/ 0 60000 65536"/>
              <a:gd name="T17" fmla="*/ 0 60000 65536"/>
              <a:gd name="T18" fmla="*/ 0 w 228"/>
              <a:gd name="T19" fmla="*/ 0 h 284"/>
              <a:gd name="T20" fmla="*/ 228 w 228"/>
              <a:gd name="T21" fmla="*/ 284 h 284"/>
            </a:gdLst>
            <a:ahLst/>
            <a:cxnLst>
              <a:cxn ang="T12">
                <a:pos x="T0" y="T1"/>
              </a:cxn>
              <a:cxn ang="T13">
                <a:pos x="T2" y="T3"/>
              </a:cxn>
              <a:cxn ang="T14">
                <a:pos x="T4" y="T5"/>
              </a:cxn>
              <a:cxn ang="T15">
                <a:pos x="T6" y="T7"/>
              </a:cxn>
              <a:cxn ang="T16">
                <a:pos x="T8" y="T9"/>
              </a:cxn>
              <a:cxn ang="T17">
                <a:pos x="T10" y="T11"/>
              </a:cxn>
            </a:cxnLst>
            <a:rect l="T18" t="T19" r="T20" b="T21"/>
            <a:pathLst>
              <a:path w="228" h="284">
                <a:moveTo>
                  <a:pt x="41" y="9"/>
                </a:moveTo>
                <a:lnTo>
                  <a:pt x="0" y="284"/>
                </a:lnTo>
                <a:lnTo>
                  <a:pt x="171" y="281"/>
                </a:lnTo>
                <a:lnTo>
                  <a:pt x="228" y="0"/>
                </a:lnTo>
                <a:lnTo>
                  <a:pt x="41" y="9"/>
                </a:lnTo>
                <a:close/>
              </a:path>
            </a:pathLst>
          </a:custGeom>
          <a:solidFill>
            <a:srgbClr val="000000"/>
          </a:solidFill>
          <a:ln w="9525">
            <a:solidFill>
              <a:schemeClr val="tx1"/>
            </a:solidFill>
            <a:round/>
            <a:headEnd/>
            <a:tailEnd/>
          </a:ln>
        </p:spPr>
        <p:txBody>
          <a:bodyPr/>
          <a:lstStyle/>
          <a:p>
            <a:endParaRPr lang="en-US" dirty="0"/>
          </a:p>
        </p:txBody>
      </p:sp>
      <p:sp>
        <p:nvSpPr>
          <p:cNvPr id="9387" name="Freeform 260"/>
          <p:cNvSpPr>
            <a:spLocks/>
          </p:cNvSpPr>
          <p:nvPr/>
        </p:nvSpPr>
        <p:spPr bwMode="auto">
          <a:xfrm>
            <a:off x="7934325" y="3941763"/>
            <a:ext cx="336550" cy="687388"/>
          </a:xfrm>
          <a:custGeom>
            <a:avLst/>
            <a:gdLst>
              <a:gd name="T0" fmla="*/ 964 w 984"/>
              <a:gd name="T1" fmla="*/ 468 h 1557"/>
              <a:gd name="T2" fmla="*/ 384 w 984"/>
              <a:gd name="T3" fmla="*/ 509 h 1557"/>
              <a:gd name="T4" fmla="*/ 245 w 984"/>
              <a:gd name="T5" fmla="*/ 1473 h 1557"/>
              <a:gd name="T6" fmla="*/ 0 w 984"/>
              <a:gd name="T7" fmla="*/ 1557 h 1557"/>
              <a:gd name="T8" fmla="*/ 252 w 984"/>
              <a:gd name="T9" fmla="*/ 0 h 1557"/>
              <a:gd name="T10" fmla="*/ 984 w 984"/>
              <a:gd name="T11" fmla="*/ 305 h 1557"/>
              <a:gd name="T12" fmla="*/ 964 w 984"/>
              <a:gd name="T13" fmla="*/ 468 h 1557"/>
              <a:gd name="T14" fmla="*/ 964 w 984"/>
              <a:gd name="T15" fmla="*/ 468 h 1557"/>
              <a:gd name="T16" fmla="*/ 0 60000 65536"/>
              <a:gd name="T17" fmla="*/ 0 60000 65536"/>
              <a:gd name="T18" fmla="*/ 0 60000 65536"/>
              <a:gd name="T19" fmla="*/ 0 60000 65536"/>
              <a:gd name="T20" fmla="*/ 0 60000 65536"/>
              <a:gd name="T21" fmla="*/ 0 60000 65536"/>
              <a:gd name="T22" fmla="*/ 0 60000 65536"/>
              <a:gd name="T23" fmla="*/ 0 60000 65536"/>
              <a:gd name="T24" fmla="*/ 0 w 984"/>
              <a:gd name="T25" fmla="*/ 0 h 1557"/>
              <a:gd name="T26" fmla="*/ 984 w 984"/>
              <a:gd name="T27" fmla="*/ 1557 h 15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4" h="1557">
                <a:moveTo>
                  <a:pt x="964" y="468"/>
                </a:moveTo>
                <a:lnTo>
                  <a:pt x="384" y="509"/>
                </a:lnTo>
                <a:lnTo>
                  <a:pt x="245" y="1473"/>
                </a:lnTo>
                <a:lnTo>
                  <a:pt x="0" y="1557"/>
                </a:lnTo>
                <a:lnTo>
                  <a:pt x="252" y="0"/>
                </a:lnTo>
                <a:lnTo>
                  <a:pt x="984" y="305"/>
                </a:lnTo>
                <a:lnTo>
                  <a:pt x="964" y="468"/>
                </a:lnTo>
                <a:close/>
              </a:path>
            </a:pathLst>
          </a:custGeom>
          <a:solidFill>
            <a:srgbClr val="000000"/>
          </a:solidFill>
          <a:ln w="9525">
            <a:noFill/>
            <a:round/>
            <a:headEnd/>
            <a:tailEnd/>
          </a:ln>
        </p:spPr>
        <p:txBody>
          <a:bodyPr/>
          <a:lstStyle/>
          <a:p>
            <a:endParaRPr lang="en-US" dirty="0"/>
          </a:p>
        </p:txBody>
      </p:sp>
      <p:sp>
        <p:nvSpPr>
          <p:cNvPr id="9388" name="Freeform 261"/>
          <p:cNvSpPr>
            <a:spLocks/>
          </p:cNvSpPr>
          <p:nvPr/>
        </p:nvSpPr>
        <p:spPr bwMode="auto">
          <a:xfrm>
            <a:off x="8235950" y="4122738"/>
            <a:ext cx="100013" cy="182563"/>
          </a:xfrm>
          <a:custGeom>
            <a:avLst/>
            <a:gdLst>
              <a:gd name="T0" fmla="*/ 0 w 296"/>
              <a:gd name="T1" fmla="*/ 50 h 414"/>
              <a:gd name="T2" fmla="*/ 134 w 296"/>
              <a:gd name="T3" fmla="*/ 80 h 414"/>
              <a:gd name="T4" fmla="*/ 195 w 296"/>
              <a:gd name="T5" fmla="*/ 112 h 414"/>
              <a:gd name="T6" fmla="*/ 226 w 296"/>
              <a:gd name="T7" fmla="*/ 172 h 414"/>
              <a:gd name="T8" fmla="*/ 232 w 296"/>
              <a:gd name="T9" fmla="*/ 249 h 414"/>
              <a:gd name="T10" fmla="*/ 183 w 296"/>
              <a:gd name="T11" fmla="*/ 396 h 414"/>
              <a:gd name="T12" fmla="*/ 240 w 296"/>
              <a:gd name="T13" fmla="*/ 414 h 414"/>
              <a:gd name="T14" fmla="*/ 279 w 296"/>
              <a:gd name="T15" fmla="*/ 320 h 414"/>
              <a:gd name="T16" fmla="*/ 296 w 296"/>
              <a:gd name="T17" fmla="*/ 234 h 414"/>
              <a:gd name="T18" fmla="*/ 283 w 296"/>
              <a:gd name="T19" fmla="*/ 157 h 414"/>
              <a:gd name="T20" fmla="*/ 252 w 296"/>
              <a:gd name="T21" fmla="*/ 97 h 414"/>
              <a:gd name="T22" fmla="*/ 210 w 296"/>
              <a:gd name="T23" fmla="*/ 59 h 414"/>
              <a:gd name="T24" fmla="*/ 169 w 296"/>
              <a:gd name="T25" fmla="*/ 30 h 414"/>
              <a:gd name="T26" fmla="*/ 114 w 296"/>
              <a:gd name="T27" fmla="*/ 18 h 414"/>
              <a:gd name="T28" fmla="*/ 7 w 296"/>
              <a:gd name="T29" fmla="*/ 0 h 414"/>
              <a:gd name="T30" fmla="*/ 0 w 296"/>
              <a:gd name="T31" fmla="*/ 50 h 414"/>
              <a:gd name="T32" fmla="*/ 0 w 296"/>
              <a:gd name="T33" fmla="*/ 50 h 4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6"/>
              <a:gd name="T52" fmla="*/ 0 h 414"/>
              <a:gd name="T53" fmla="*/ 296 w 296"/>
              <a:gd name="T54" fmla="*/ 414 h 4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6" h="414">
                <a:moveTo>
                  <a:pt x="0" y="50"/>
                </a:moveTo>
                <a:lnTo>
                  <a:pt x="134" y="80"/>
                </a:lnTo>
                <a:lnTo>
                  <a:pt x="195" y="112"/>
                </a:lnTo>
                <a:lnTo>
                  <a:pt x="226" y="172"/>
                </a:lnTo>
                <a:lnTo>
                  <a:pt x="232" y="249"/>
                </a:lnTo>
                <a:lnTo>
                  <a:pt x="183" y="396"/>
                </a:lnTo>
                <a:lnTo>
                  <a:pt x="240" y="414"/>
                </a:lnTo>
                <a:lnTo>
                  <a:pt x="279" y="320"/>
                </a:lnTo>
                <a:lnTo>
                  <a:pt x="296" y="234"/>
                </a:lnTo>
                <a:lnTo>
                  <a:pt x="283" y="157"/>
                </a:lnTo>
                <a:lnTo>
                  <a:pt x="252" y="97"/>
                </a:lnTo>
                <a:lnTo>
                  <a:pt x="210" y="59"/>
                </a:lnTo>
                <a:lnTo>
                  <a:pt x="169" y="30"/>
                </a:lnTo>
                <a:lnTo>
                  <a:pt x="114" y="18"/>
                </a:lnTo>
                <a:lnTo>
                  <a:pt x="7" y="0"/>
                </a:lnTo>
                <a:lnTo>
                  <a:pt x="0" y="50"/>
                </a:lnTo>
                <a:close/>
              </a:path>
            </a:pathLst>
          </a:custGeom>
          <a:solidFill>
            <a:srgbClr val="000000"/>
          </a:solidFill>
          <a:ln w="9525">
            <a:solidFill>
              <a:schemeClr val="tx1"/>
            </a:solidFill>
            <a:round/>
            <a:headEnd/>
            <a:tailEnd/>
          </a:ln>
        </p:spPr>
        <p:txBody>
          <a:bodyPr/>
          <a:lstStyle/>
          <a:p>
            <a:endParaRPr lang="en-US" dirty="0"/>
          </a:p>
        </p:txBody>
      </p:sp>
      <p:sp>
        <p:nvSpPr>
          <p:cNvPr id="9389" name="Freeform 262"/>
          <p:cNvSpPr>
            <a:spLocks/>
          </p:cNvSpPr>
          <p:nvPr/>
        </p:nvSpPr>
        <p:spPr bwMode="auto">
          <a:xfrm>
            <a:off x="7334250" y="4567238"/>
            <a:ext cx="93663" cy="147638"/>
          </a:xfrm>
          <a:custGeom>
            <a:avLst/>
            <a:gdLst>
              <a:gd name="T0" fmla="*/ 84 w 276"/>
              <a:gd name="T1" fmla="*/ 331 h 336"/>
              <a:gd name="T2" fmla="*/ 52 w 276"/>
              <a:gd name="T3" fmla="*/ 316 h 336"/>
              <a:gd name="T4" fmla="*/ 27 w 276"/>
              <a:gd name="T5" fmla="*/ 289 h 336"/>
              <a:gd name="T6" fmla="*/ 8 w 276"/>
              <a:gd name="T7" fmla="*/ 252 h 336"/>
              <a:gd name="T8" fmla="*/ 0 w 276"/>
              <a:gd name="T9" fmla="*/ 209 h 336"/>
              <a:gd name="T10" fmla="*/ 0 w 276"/>
              <a:gd name="T11" fmla="*/ 180 h 336"/>
              <a:gd name="T12" fmla="*/ 41 w 276"/>
              <a:gd name="T13" fmla="*/ 184 h 336"/>
              <a:gd name="T14" fmla="*/ 47 w 276"/>
              <a:gd name="T15" fmla="*/ 204 h 336"/>
              <a:gd name="T16" fmla="*/ 69 w 276"/>
              <a:gd name="T17" fmla="*/ 236 h 336"/>
              <a:gd name="T18" fmla="*/ 104 w 276"/>
              <a:gd name="T19" fmla="*/ 244 h 336"/>
              <a:gd name="T20" fmla="*/ 141 w 276"/>
              <a:gd name="T21" fmla="*/ 227 h 336"/>
              <a:gd name="T22" fmla="*/ 169 w 276"/>
              <a:gd name="T23" fmla="*/ 192 h 336"/>
              <a:gd name="T24" fmla="*/ 180 w 276"/>
              <a:gd name="T25" fmla="*/ 146 h 336"/>
              <a:gd name="T26" fmla="*/ 170 w 276"/>
              <a:gd name="T27" fmla="*/ 105 h 336"/>
              <a:gd name="T28" fmla="*/ 143 w 276"/>
              <a:gd name="T29" fmla="*/ 79 h 336"/>
              <a:gd name="T30" fmla="*/ 106 w 276"/>
              <a:gd name="T31" fmla="*/ 76 h 336"/>
              <a:gd name="T32" fmla="*/ 88 w 276"/>
              <a:gd name="T33" fmla="*/ 85 h 336"/>
              <a:gd name="T34" fmla="*/ 71 w 276"/>
              <a:gd name="T35" fmla="*/ 97 h 336"/>
              <a:gd name="T36" fmla="*/ 58 w 276"/>
              <a:gd name="T37" fmla="*/ 116 h 336"/>
              <a:gd name="T38" fmla="*/ 47 w 276"/>
              <a:gd name="T39" fmla="*/ 139 h 336"/>
              <a:gd name="T40" fmla="*/ 5 w 276"/>
              <a:gd name="T41" fmla="*/ 152 h 336"/>
              <a:gd name="T42" fmla="*/ 15 w 276"/>
              <a:gd name="T43" fmla="*/ 120 h 336"/>
              <a:gd name="T44" fmla="*/ 37 w 276"/>
              <a:gd name="T45" fmla="*/ 79 h 336"/>
              <a:gd name="T46" fmla="*/ 65 w 276"/>
              <a:gd name="T47" fmla="*/ 43 h 336"/>
              <a:gd name="T48" fmla="*/ 99 w 276"/>
              <a:gd name="T49" fmla="*/ 17 h 336"/>
              <a:gd name="T50" fmla="*/ 138 w 276"/>
              <a:gd name="T51" fmla="*/ 3 h 336"/>
              <a:gd name="T52" fmla="*/ 175 w 276"/>
              <a:gd name="T53" fmla="*/ 0 h 336"/>
              <a:gd name="T54" fmla="*/ 209 w 276"/>
              <a:gd name="T55" fmla="*/ 10 h 336"/>
              <a:gd name="T56" fmla="*/ 239 w 276"/>
              <a:gd name="T57" fmla="*/ 33 h 336"/>
              <a:gd name="T58" fmla="*/ 260 w 276"/>
              <a:gd name="T59" fmla="*/ 63 h 336"/>
              <a:gd name="T60" fmla="*/ 273 w 276"/>
              <a:gd name="T61" fmla="*/ 105 h 336"/>
              <a:gd name="T62" fmla="*/ 276 w 276"/>
              <a:gd name="T63" fmla="*/ 147 h 336"/>
              <a:gd name="T64" fmla="*/ 269 w 276"/>
              <a:gd name="T65" fmla="*/ 193 h 336"/>
              <a:gd name="T66" fmla="*/ 250 w 276"/>
              <a:gd name="T67" fmla="*/ 237 h 336"/>
              <a:gd name="T68" fmla="*/ 226 w 276"/>
              <a:gd name="T69" fmla="*/ 276 h 336"/>
              <a:gd name="T70" fmla="*/ 193 w 276"/>
              <a:gd name="T71" fmla="*/ 306 h 336"/>
              <a:gd name="T72" fmla="*/ 156 w 276"/>
              <a:gd name="T73" fmla="*/ 327 h 336"/>
              <a:gd name="T74" fmla="*/ 119 w 276"/>
              <a:gd name="T75" fmla="*/ 336 h 336"/>
              <a:gd name="T76" fmla="*/ 84 w 276"/>
              <a:gd name="T77" fmla="*/ 331 h 336"/>
              <a:gd name="T78" fmla="*/ 84 w 276"/>
              <a:gd name="T79" fmla="*/ 331 h 3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76"/>
              <a:gd name="T121" fmla="*/ 0 h 336"/>
              <a:gd name="T122" fmla="*/ 276 w 276"/>
              <a:gd name="T123" fmla="*/ 336 h 3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76" h="336">
                <a:moveTo>
                  <a:pt x="84" y="331"/>
                </a:moveTo>
                <a:lnTo>
                  <a:pt x="52" y="316"/>
                </a:lnTo>
                <a:lnTo>
                  <a:pt x="27" y="289"/>
                </a:lnTo>
                <a:lnTo>
                  <a:pt x="8" y="252"/>
                </a:lnTo>
                <a:lnTo>
                  <a:pt x="0" y="209"/>
                </a:lnTo>
                <a:lnTo>
                  <a:pt x="0" y="180"/>
                </a:lnTo>
                <a:lnTo>
                  <a:pt x="41" y="184"/>
                </a:lnTo>
                <a:lnTo>
                  <a:pt x="47" y="204"/>
                </a:lnTo>
                <a:lnTo>
                  <a:pt x="69" y="236"/>
                </a:lnTo>
                <a:lnTo>
                  <a:pt x="104" y="244"/>
                </a:lnTo>
                <a:lnTo>
                  <a:pt x="141" y="227"/>
                </a:lnTo>
                <a:lnTo>
                  <a:pt x="169" y="192"/>
                </a:lnTo>
                <a:lnTo>
                  <a:pt x="180" y="146"/>
                </a:lnTo>
                <a:lnTo>
                  <a:pt x="170" y="105"/>
                </a:lnTo>
                <a:lnTo>
                  <a:pt x="143" y="79"/>
                </a:lnTo>
                <a:lnTo>
                  <a:pt x="106" y="76"/>
                </a:lnTo>
                <a:lnTo>
                  <a:pt x="88" y="85"/>
                </a:lnTo>
                <a:lnTo>
                  <a:pt x="71" y="97"/>
                </a:lnTo>
                <a:lnTo>
                  <a:pt x="58" y="116"/>
                </a:lnTo>
                <a:lnTo>
                  <a:pt x="47" y="139"/>
                </a:lnTo>
                <a:lnTo>
                  <a:pt x="5" y="152"/>
                </a:lnTo>
                <a:lnTo>
                  <a:pt x="15" y="120"/>
                </a:lnTo>
                <a:lnTo>
                  <a:pt x="37" y="79"/>
                </a:lnTo>
                <a:lnTo>
                  <a:pt x="65" y="43"/>
                </a:lnTo>
                <a:lnTo>
                  <a:pt x="99" y="17"/>
                </a:lnTo>
                <a:lnTo>
                  <a:pt x="138" y="3"/>
                </a:lnTo>
                <a:lnTo>
                  <a:pt x="175" y="0"/>
                </a:lnTo>
                <a:lnTo>
                  <a:pt x="209" y="10"/>
                </a:lnTo>
                <a:lnTo>
                  <a:pt x="239" y="33"/>
                </a:lnTo>
                <a:lnTo>
                  <a:pt x="260" y="63"/>
                </a:lnTo>
                <a:lnTo>
                  <a:pt x="273" y="105"/>
                </a:lnTo>
                <a:lnTo>
                  <a:pt x="276" y="147"/>
                </a:lnTo>
                <a:lnTo>
                  <a:pt x="269" y="193"/>
                </a:lnTo>
                <a:lnTo>
                  <a:pt x="250" y="237"/>
                </a:lnTo>
                <a:lnTo>
                  <a:pt x="226" y="276"/>
                </a:lnTo>
                <a:lnTo>
                  <a:pt x="193" y="306"/>
                </a:lnTo>
                <a:lnTo>
                  <a:pt x="156" y="327"/>
                </a:lnTo>
                <a:lnTo>
                  <a:pt x="119" y="336"/>
                </a:lnTo>
                <a:lnTo>
                  <a:pt x="84" y="331"/>
                </a:lnTo>
                <a:close/>
              </a:path>
            </a:pathLst>
          </a:custGeom>
          <a:solidFill>
            <a:srgbClr val="000000"/>
          </a:solidFill>
          <a:ln w="9525">
            <a:noFill/>
            <a:round/>
            <a:headEnd/>
            <a:tailEnd/>
          </a:ln>
        </p:spPr>
        <p:txBody>
          <a:bodyPr/>
          <a:lstStyle/>
          <a:p>
            <a:endParaRPr lang="en-US" dirty="0"/>
          </a:p>
        </p:txBody>
      </p:sp>
      <p:sp>
        <p:nvSpPr>
          <p:cNvPr id="9390" name="Freeform 263"/>
          <p:cNvSpPr>
            <a:spLocks/>
          </p:cNvSpPr>
          <p:nvPr/>
        </p:nvSpPr>
        <p:spPr bwMode="auto">
          <a:xfrm>
            <a:off x="7334250" y="4624388"/>
            <a:ext cx="15875" cy="23813"/>
          </a:xfrm>
          <a:custGeom>
            <a:avLst/>
            <a:gdLst>
              <a:gd name="T0" fmla="*/ 8 w 50"/>
              <a:gd name="T1" fmla="*/ 18 h 57"/>
              <a:gd name="T2" fmla="*/ 3 w 50"/>
              <a:gd name="T3" fmla="*/ 38 h 57"/>
              <a:gd name="T4" fmla="*/ 0 w 50"/>
              <a:gd name="T5" fmla="*/ 54 h 57"/>
              <a:gd name="T6" fmla="*/ 41 w 50"/>
              <a:gd name="T7" fmla="*/ 57 h 57"/>
              <a:gd name="T8" fmla="*/ 41 w 50"/>
              <a:gd name="T9" fmla="*/ 38 h 57"/>
              <a:gd name="T10" fmla="*/ 44 w 50"/>
              <a:gd name="T11" fmla="*/ 21 h 57"/>
              <a:gd name="T12" fmla="*/ 50 w 50"/>
              <a:gd name="T13" fmla="*/ 0 h 57"/>
              <a:gd name="T14" fmla="*/ 8 w 50"/>
              <a:gd name="T15" fmla="*/ 18 h 57"/>
              <a:gd name="T16" fmla="*/ 8 w 50"/>
              <a:gd name="T17" fmla="*/ 18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
              <a:gd name="T28" fmla="*/ 0 h 57"/>
              <a:gd name="T29" fmla="*/ 50 w 50"/>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 h="57">
                <a:moveTo>
                  <a:pt x="8" y="18"/>
                </a:moveTo>
                <a:lnTo>
                  <a:pt x="3" y="38"/>
                </a:lnTo>
                <a:lnTo>
                  <a:pt x="0" y="54"/>
                </a:lnTo>
                <a:lnTo>
                  <a:pt x="41" y="57"/>
                </a:lnTo>
                <a:lnTo>
                  <a:pt x="41" y="38"/>
                </a:lnTo>
                <a:lnTo>
                  <a:pt x="44" y="21"/>
                </a:lnTo>
                <a:lnTo>
                  <a:pt x="50" y="0"/>
                </a:lnTo>
                <a:lnTo>
                  <a:pt x="8" y="18"/>
                </a:lnTo>
                <a:close/>
              </a:path>
            </a:pathLst>
          </a:custGeom>
          <a:solidFill>
            <a:srgbClr val="000000"/>
          </a:solidFill>
          <a:ln w="9525">
            <a:noFill/>
            <a:round/>
            <a:headEnd/>
            <a:tailEnd/>
          </a:ln>
        </p:spPr>
        <p:txBody>
          <a:bodyPr/>
          <a:lstStyle/>
          <a:p>
            <a:endParaRPr lang="en-US" dirty="0"/>
          </a:p>
        </p:txBody>
      </p:sp>
      <p:sp>
        <p:nvSpPr>
          <p:cNvPr id="9391" name="Freeform 264"/>
          <p:cNvSpPr>
            <a:spLocks/>
          </p:cNvSpPr>
          <p:nvPr/>
        </p:nvSpPr>
        <p:spPr bwMode="auto">
          <a:xfrm>
            <a:off x="7432675" y="4572000"/>
            <a:ext cx="98425" cy="155575"/>
          </a:xfrm>
          <a:custGeom>
            <a:avLst/>
            <a:gdLst>
              <a:gd name="T0" fmla="*/ 88 w 290"/>
              <a:gd name="T1" fmla="*/ 350 h 355"/>
              <a:gd name="T2" fmla="*/ 54 w 290"/>
              <a:gd name="T3" fmla="*/ 334 h 355"/>
              <a:gd name="T4" fmla="*/ 27 w 290"/>
              <a:gd name="T5" fmla="*/ 305 h 355"/>
              <a:gd name="T6" fmla="*/ 9 w 290"/>
              <a:gd name="T7" fmla="*/ 267 h 355"/>
              <a:gd name="T8" fmla="*/ 0 w 290"/>
              <a:gd name="T9" fmla="*/ 223 h 355"/>
              <a:gd name="T10" fmla="*/ 0 w 290"/>
              <a:gd name="T11" fmla="*/ 190 h 355"/>
              <a:gd name="T12" fmla="*/ 43 w 290"/>
              <a:gd name="T13" fmla="*/ 194 h 355"/>
              <a:gd name="T14" fmla="*/ 47 w 290"/>
              <a:gd name="T15" fmla="*/ 217 h 355"/>
              <a:gd name="T16" fmla="*/ 73 w 290"/>
              <a:gd name="T17" fmla="*/ 250 h 355"/>
              <a:gd name="T18" fmla="*/ 110 w 290"/>
              <a:gd name="T19" fmla="*/ 258 h 355"/>
              <a:gd name="T20" fmla="*/ 149 w 290"/>
              <a:gd name="T21" fmla="*/ 241 h 355"/>
              <a:gd name="T22" fmla="*/ 179 w 290"/>
              <a:gd name="T23" fmla="*/ 203 h 355"/>
              <a:gd name="T24" fmla="*/ 191 w 290"/>
              <a:gd name="T25" fmla="*/ 153 h 355"/>
              <a:gd name="T26" fmla="*/ 181 w 290"/>
              <a:gd name="T27" fmla="*/ 111 h 355"/>
              <a:gd name="T28" fmla="*/ 152 w 290"/>
              <a:gd name="T29" fmla="*/ 83 h 355"/>
              <a:gd name="T30" fmla="*/ 112 w 290"/>
              <a:gd name="T31" fmla="*/ 81 h 355"/>
              <a:gd name="T32" fmla="*/ 75 w 290"/>
              <a:gd name="T33" fmla="*/ 106 h 355"/>
              <a:gd name="T34" fmla="*/ 48 w 290"/>
              <a:gd name="T35" fmla="*/ 145 h 355"/>
              <a:gd name="T36" fmla="*/ 4 w 290"/>
              <a:gd name="T37" fmla="*/ 161 h 355"/>
              <a:gd name="T38" fmla="*/ 16 w 290"/>
              <a:gd name="T39" fmla="*/ 127 h 355"/>
              <a:gd name="T40" fmla="*/ 38 w 290"/>
              <a:gd name="T41" fmla="*/ 83 h 355"/>
              <a:gd name="T42" fmla="*/ 68 w 290"/>
              <a:gd name="T43" fmla="*/ 46 h 355"/>
              <a:gd name="T44" fmla="*/ 105 w 290"/>
              <a:gd name="T45" fmla="*/ 18 h 355"/>
              <a:gd name="T46" fmla="*/ 145 w 290"/>
              <a:gd name="T47" fmla="*/ 3 h 355"/>
              <a:gd name="T48" fmla="*/ 184 w 290"/>
              <a:gd name="T49" fmla="*/ 0 h 355"/>
              <a:gd name="T50" fmla="*/ 221 w 290"/>
              <a:gd name="T51" fmla="*/ 11 h 355"/>
              <a:gd name="T52" fmla="*/ 252 w 290"/>
              <a:gd name="T53" fmla="*/ 36 h 355"/>
              <a:gd name="T54" fmla="*/ 273 w 290"/>
              <a:gd name="T55" fmla="*/ 68 h 355"/>
              <a:gd name="T56" fmla="*/ 286 w 290"/>
              <a:gd name="T57" fmla="*/ 110 h 355"/>
              <a:gd name="T58" fmla="*/ 290 w 290"/>
              <a:gd name="T59" fmla="*/ 155 h 355"/>
              <a:gd name="T60" fmla="*/ 283 w 290"/>
              <a:gd name="T61" fmla="*/ 204 h 355"/>
              <a:gd name="T62" fmla="*/ 263 w 290"/>
              <a:gd name="T63" fmla="*/ 251 h 355"/>
              <a:gd name="T64" fmla="*/ 239 w 290"/>
              <a:gd name="T65" fmla="*/ 291 h 355"/>
              <a:gd name="T66" fmla="*/ 205 w 290"/>
              <a:gd name="T67" fmla="*/ 324 h 355"/>
              <a:gd name="T68" fmla="*/ 166 w 290"/>
              <a:gd name="T69" fmla="*/ 345 h 355"/>
              <a:gd name="T70" fmla="*/ 127 w 290"/>
              <a:gd name="T71" fmla="*/ 355 h 355"/>
              <a:gd name="T72" fmla="*/ 88 w 290"/>
              <a:gd name="T73" fmla="*/ 350 h 355"/>
              <a:gd name="T74" fmla="*/ 88 w 290"/>
              <a:gd name="T75" fmla="*/ 350 h 35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90"/>
              <a:gd name="T115" fmla="*/ 0 h 355"/>
              <a:gd name="T116" fmla="*/ 290 w 290"/>
              <a:gd name="T117" fmla="*/ 355 h 35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90" h="355">
                <a:moveTo>
                  <a:pt x="88" y="350"/>
                </a:moveTo>
                <a:lnTo>
                  <a:pt x="54" y="334"/>
                </a:lnTo>
                <a:lnTo>
                  <a:pt x="27" y="305"/>
                </a:lnTo>
                <a:lnTo>
                  <a:pt x="9" y="267"/>
                </a:lnTo>
                <a:lnTo>
                  <a:pt x="0" y="223"/>
                </a:lnTo>
                <a:lnTo>
                  <a:pt x="0" y="190"/>
                </a:lnTo>
                <a:lnTo>
                  <a:pt x="43" y="194"/>
                </a:lnTo>
                <a:lnTo>
                  <a:pt x="47" y="217"/>
                </a:lnTo>
                <a:lnTo>
                  <a:pt x="73" y="250"/>
                </a:lnTo>
                <a:lnTo>
                  <a:pt x="110" y="258"/>
                </a:lnTo>
                <a:lnTo>
                  <a:pt x="149" y="241"/>
                </a:lnTo>
                <a:lnTo>
                  <a:pt x="179" y="203"/>
                </a:lnTo>
                <a:lnTo>
                  <a:pt x="191" y="153"/>
                </a:lnTo>
                <a:lnTo>
                  <a:pt x="181" y="111"/>
                </a:lnTo>
                <a:lnTo>
                  <a:pt x="152" y="83"/>
                </a:lnTo>
                <a:lnTo>
                  <a:pt x="112" y="81"/>
                </a:lnTo>
                <a:lnTo>
                  <a:pt x="75" y="106"/>
                </a:lnTo>
                <a:lnTo>
                  <a:pt x="48" y="145"/>
                </a:lnTo>
                <a:lnTo>
                  <a:pt x="4" y="161"/>
                </a:lnTo>
                <a:lnTo>
                  <a:pt x="16" y="127"/>
                </a:lnTo>
                <a:lnTo>
                  <a:pt x="38" y="83"/>
                </a:lnTo>
                <a:lnTo>
                  <a:pt x="68" y="46"/>
                </a:lnTo>
                <a:lnTo>
                  <a:pt x="105" y="18"/>
                </a:lnTo>
                <a:lnTo>
                  <a:pt x="145" y="3"/>
                </a:lnTo>
                <a:lnTo>
                  <a:pt x="184" y="0"/>
                </a:lnTo>
                <a:lnTo>
                  <a:pt x="221" y="11"/>
                </a:lnTo>
                <a:lnTo>
                  <a:pt x="252" y="36"/>
                </a:lnTo>
                <a:lnTo>
                  <a:pt x="273" y="68"/>
                </a:lnTo>
                <a:lnTo>
                  <a:pt x="286" y="110"/>
                </a:lnTo>
                <a:lnTo>
                  <a:pt x="290" y="155"/>
                </a:lnTo>
                <a:lnTo>
                  <a:pt x="283" y="204"/>
                </a:lnTo>
                <a:lnTo>
                  <a:pt x="263" y="251"/>
                </a:lnTo>
                <a:lnTo>
                  <a:pt x="239" y="291"/>
                </a:lnTo>
                <a:lnTo>
                  <a:pt x="205" y="324"/>
                </a:lnTo>
                <a:lnTo>
                  <a:pt x="166" y="345"/>
                </a:lnTo>
                <a:lnTo>
                  <a:pt x="127" y="355"/>
                </a:lnTo>
                <a:lnTo>
                  <a:pt x="88" y="350"/>
                </a:lnTo>
                <a:close/>
              </a:path>
            </a:pathLst>
          </a:custGeom>
          <a:solidFill>
            <a:srgbClr val="000000"/>
          </a:solidFill>
          <a:ln w="9525">
            <a:noFill/>
            <a:round/>
            <a:headEnd/>
            <a:tailEnd/>
          </a:ln>
        </p:spPr>
        <p:txBody>
          <a:bodyPr/>
          <a:lstStyle/>
          <a:p>
            <a:endParaRPr lang="en-US" dirty="0"/>
          </a:p>
        </p:txBody>
      </p:sp>
      <p:sp>
        <p:nvSpPr>
          <p:cNvPr id="9392" name="Freeform 265"/>
          <p:cNvSpPr>
            <a:spLocks/>
          </p:cNvSpPr>
          <p:nvPr/>
        </p:nvSpPr>
        <p:spPr bwMode="auto">
          <a:xfrm>
            <a:off x="7432675" y="4630738"/>
            <a:ext cx="15875" cy="28575"/>
          </a:xfrm>
          <a:custGeom>
            <a:avLst/>
            <a:gdLst>
              <a:gd name="T0" fmla="*/ 7 w 51"/>
              <a:gd name="T1" fmla="*/ 18 h 61"/>
              <a:gd name="T2" fmla="*/ 3 w 51"/>
              <a:gd name="T3" fmla="*/ 38 h 61"/>
              <a:gd name="T4" fmla="*/ 0 w 51"/>
              <a:gd name="T5" fmla="*/ 57 h 61"/>
              <a:gd name="T6" fmla="*/ 43 w 51"/>
              <a:gd name="T7" fmla="*/ 61 h 61"/>
              <a:gd name="T8" fmla="*/ 43 w 51"/>
              <a:gd name="T9" fmla="*/ 40 h 61"/>
              <a:gd name="T10" fmla="*/ 46 w 51"/>
              <a:gd name="T11" fmla="*/ 21 h 61"/>
              <a:gd name="T12" fmla="*/ 51 w 51"/>
              <a:gd name="T13" fmla="*/ 0 h 61"/>
              <a:gd name="T14" fmla="*/ 7 w 51"/>
              <a:gd name="T15" fmla="*/ 18 h 61"/>
              <a:gd name="T16" fmla="*/ 7 w 51"/>
              <a:gd name="T17" fmla="*/ 18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61"/>
              <a:gd name="T29" fmla="*/ 51 w 51"/>
              <a:gd name="T30" fmla="*/ 61 h 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61">
                <a:moveTo>
                  <a:pt x="7" y="18"/>
                </a:moveTo>
                <a:lnTo>
                  <a:pt x="3" y="38"/>
                </a:lnTo>
                <a:lnTo>
                  <a:pt x="0" y="57"/>
                </a:lnTo>
                <a:lnTo>
                  <a:pt x="43" y="61"/>
                </a:lnTo>
                <a:lnTo>
                  <a:pt x="43" y="40"/>
                </a:lnTo>
                <a:lnTo>
                  <a:pt x="46" y="21"/>
                </a:lnTo>
                <a:lnTo>
                  <a:pt x="51" y="0"/>
                </a:lnTo>
                <a:lnTo>
                  <a:pt x="7" y="18"/>
                </a:lnTo>
                <a:close/>
              </a:path>
            </a:pathLst>
          </a:custGeom>
          <a:solidFill>
            <a:srgbClr val="000000"/>
          </a:solidFill>
          <a:ln w="9525">
            <a:noFill/>
            <a:round/>
            <a:headEnd/>
            <a:tailEnd/>
          </a:ln>
        </p:spPr>
        <p:txBody>
          <a:bodyPr/>
          <a:lstStyle/>
          <a:p>
            <a:endParaRPr lang="en-US" dirty="0"/>
          </a:p>
        </p:txBody>
      </p:sp>
      <p:sp>
        <p:nvSpPr>
          <p:cNvPr id="9393" name="Freeform 266"/>
          <p:cNvSpPr>
            <a:spLocks/>
          </p:cNvSpPr>
          <p:nvPr/>
        </p:nvSpPr>
        <p:spPr bwMode="auto">
          <a:xfrm>
            <a:off x="8366125" y="4475163"/>
            <a:ext cx="55563" cy="204788"/>
          </a:xfrm>
          <a:custGeom>
            <a:avLst/>
            <a:gdLst>
              <a:gd name="T0" fmla="*/ 164 w 164"/>
              <a:gd name="T1" fmla="*/ 399 h 463"/>
              <a:gd name="T2" fmla="*/ 105 w 164"/>
              <a:gd name="T3" fmla="*/ 403 h 463"/>
              <a:gd name="T4" fmla="*/ 73 w 164"/>
              <a:gd name="T5" fmla="*/ 418 h 463"/>
              <a:gd name="T6" fmla="*/ 10 w 164"/>
              <a:gd name="T7" fmla="*/ 463 h 463"/>
              <a:gd name="T8" fmla="*/ 47 w 164"/>
              <a:gd name="T9" fmla="*/ 338 h 463"/>
              <a:gd name="T10" fmla="*/ 58 w 164"/>
              <a:gd name="T11" fmla="*/ 258 h 463"/>
              <a:gd name="T12" fmla="*/ 64 w 164"/>
              <a:gd name="T13" fmla="*/ 209 h 463"/>
              <a:gd name="T14" fmla="*/ 108 w 164"/>
              <a:gd name="T15" fmla="*/ 218 h 463"/>
              <a:gd name="T16" fmla="*/ 112 w 164"/>
              <a:gd name="T17" fmla="*/ 144 h 463"/>
              <a:gd name="T18" fmla="*/ 50 w 164"/>
              <a:gd name="T19" fmla="*/ 122 h 463"/>
              <a:gd name="T20" fmla="*/ 47 w 164"/>
              <a:gd name="T21" fmla="*/ 109 h 463"/>
              <a:gd name="T22" fmla="*/ 0 w 164"/>
              <a:gd name="T23" fmla="*/ 0 h 463"/>
              <a:gd name="T24" fmla="*/ 36 w 164"/>
              <a:gd name="T25" fmla="*/ 17 h 463"/>
              <a:gd name="T26" fmla="*/ 94 w 164"/>
              <a:gd name="T27" fmla="*/ 75 h 463"/>
              <a:gd name="T28" fmla="*/ 134 w 164"/>
              <a:gd name="T29" fmla="*/ 147 h 463"/>
              <a:gd name="T30" fmla="*/ 154 w 164"/>
              <a:gd name="T31" fmla="*/ 242 h 463"/>
              <a:gd name="T32" fmla="*/ 164 w 164"/>
              <a:gd name="T33" fmla="*/ 316 h 463"/>
              <a:gd name="T34" fmla="*/ 164 w 164"/>
              <a:gd name="T35" fmla="*/ 399 h 463"/>
              <a:gd name="T36" fmla="*/ 164 w 164"/>
              <a:gd name="T37" fmla="*/ 399 h 4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4"/>
              <a:gd name="T58" fmla="*/ 0 h 463"/>
              <a:gd name="T59" fmla="*/ 164 w 164"/>
              <a:gd name="T60" fmla="*/ 463 h 4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4" h="463">
                <a:moveTo>
                  <a:pt x="164" y="399"/>
                </a:moveTo>
                <a:lnTo>
                  <a:pt x="105" y="403"/>
                </a:lnTo>
                <a:lnTo>
                  <a:pt x="73" y="418"/>
                </a:lnTo>
                <a:lnTo>
                  <a:pt x="10" y="463"/>
                </a:lnTo>
                <a:lnTo>
                  <a:pt x="47" y="338"/>
                </a:lnTo>
                <a:lnTo>
                  <a:pt x="58" y="258"/>
                </a:lnTo>
                <a:lnTo>
                  <a:pt x="64" y="209"/>
                </a:lnTo>
                <a:lnTo>
                  <a:pt x="108" y="218"/>
                </a:lnTo>
                <a:lnTo>
                  <a:pt x="112" y="144"/>
                </a:lnTo>
                <a:lnTo>
                  <a:pt x="50" y="122"/>
                </a:lnTo>
                <a:lnTo>
                  <a:pt x="47" y="109"/>
                </a:lnTo>
                <a:lnTo>
                  <a:pt x="0" y="0"/>
                </a:lnTo>
                <a:lnTo>
                  <a:pt x="36" y="17"/>
                </a:lnTo>
                <a:lnTo>
                  <a:pt x="94" y="75"/>
                </a:lnTo>
                <a:lnTo>
                  <a:pt x="134" y="147"/>
                </a:lnTo>
                <a:lnTo>
                  <a:pt x="154" y="242"/>
                </a:lnTo>
                <a:lnTo>
                  <a:pt x="164" y="316"/>
                </a:lnTo>
                <a:lnTo>
                  <a:pt x="164" y="399"/>
                </a:lnTo>
                <a:close/>
              </a:path>
            </a:pathLst>
          </a:custGeom>
          <a:solidFill>
            <a:srgbClr val="000000"/>
          </a:solidFill>
          <a:ln w="9525">
            <a:solidFill>
              <a:schemeClr val="tx1"/>
            </a:solidFill>
            <a:round/>
            <a:headEnd/>
            <a:tailEnd/>
          </a:ln>
        </p:spPr>
        <p:txBody>
          <a:bodyPr/>
          <a:lstStyle/>
          <a:p>
            <a:endParaRPr lang="en-US" dirty="0"/>
          </a:p>
        </p:txBody>
      </p:sp>
      <p:sp>
        <p:nvSpPr>
          <p:cNvPr id="9394" name="Freeform 267"/>
          <p:cNvSpPr>
            <a:spLocks/>
          </p:cNvSpPr>
          <p:nvPr/>
        </p:nvSpPr>
        <p:spPr bwMode="auto">
          <a:xfrm>
            <a:off x="8335963" y="4513263"/>
            <a:ext cx="52388" cy="53975"/>
          </a:xfrm>
          <a:custGeom>
            <a:avLst/>
            <a:gdLst>
              <a:gd name="T0" fmla="*/ 29 w 152"/>
              <a:gd name="T1" fmla="*/ 0 h 121"/>
              <a:gd name="T2" fmla="*/ 137 w 152"/>
              <a:gd name="T3" fmla="*/ 34 h 121"/>
              <a:gd name="T4" fmla="*/ 152 w 152"/>
              <a:gd name="T5" fmla="*/ 93 h 121"/>
              <a:gd name="T6" fmla="*/ 151 w 152"/>
              <a:gd name="T7" fmla="*/ 121 h 121"/>
              <a:gd name="T8" fmla="*/ 0 w 152"/>
              <a:gd name="T9" fmla="*/ 93 h 121"/>
              <a:gd name="T10" fmla="*/ 29 w 152"/>
              <a:gd name="T11" fmla="*/ 0 h 121"/>
              <a:gd name="T12" fmla="*/ 29 w 152"/>
              <a:gd name="T13" fmla="*/ 0 h 121"/>
              <a:gd name="T14" fmla="*/ 0 60000 65536"/>
              <a:gd name="T15" fmla="*/ 0 60000 65536"/>
              <a:gd name="T16" fmla="*/ 0 60000 65536"/>
              <a:gd name="T17" fmla="*/ 0 60000 65536"/>
              <a:gd name="T18" fmla="*/ 0 60000 65536"/>
              <a:gd name="T19" fmla="*/ 0 60000 65536"/>
              <a:gd name="T20" fmla="*/ 0 60000 65536"/>
              <a:gd name="T21" fmla="*/ 0 w 152"/>
              <a:gd name="T22" fmla="*/ 0 h 121"/>
              <a:gd name="T23" fmla="*/ 152 w 152"/>
              <a:gd name="T24" fmla="*/ 121 h 1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 h="121">
                <a:moveTo>
                  <a:pt x="29" y="0"/>
                </a:moveTo>
                <a:lnTo>
                  <a:pt x="137" y="34"/>
                </a:lnTo>
                <a:lnTo>
                  <a:pt x="152" y="93"/>
                </a:lnTo>
                <a:lnTo>
                  <a:pt x="151" y="121"/>
                </a:lnTo>
                <a:lnTo>
                  <a:pt x="0" y="93"/>
                </a:lnTo>
                <a:lnTo>
                  <a:pt x="29" y="0"/>
                </a:lnTo>
                <a:close/>
              </a:path>
            </a:pathLst>
          </a:custGeom>
          <a:solidFill>
            <a:srgbClr val="000000"/>
          </a:solidFill>
          <a:ln w="9525">
            <a:solidFill>
              <a:schemeClr val="tx1"/>
            </a:solidFill>
            <a:round/>
            <a:headEnd/>
            <a:tailEnd/>
          </a:ln>
        </p:spPr>
        <p:txBody>
          <a:bodyPr/>
          <a:lstStyle/>
          <a:p>
            <a:endParaRPr lang="en-US" dirty="0"/>
          </a:p>
        </p:txBody>
      </p:sp>
      <p:sp>
        <p:nvSpPr>
          <p:cNvPr id="9395" name="Freeform 268"/>
          <p:cNvSpPr>
            <a:spLocks/>
          </p:cNvSpPr>
          <p:nvPr/>
        </p:nvSpPr>
        <p:spPr bwMode="auto">
          <a:xfrm>
            <a:off x="8569325" y="4479925"/>
            <a:ext cx="50800" cy="195263"/>
          </a:xfrm>
          <a:custGeom>
            <a:avLst/>
            <a:gdLst>
              <a:gd name="T0" fmla="*/ 30 w 149"/>
              <a:gd name="T1" fmla="*/ 0 h 442"/>
              <a:gd name="T2" fmla="*/ 92 w 149"/>
              <a:gd name="T3" fmla="*/ 56 h 442"/>
              <a:gd name="T4" fmla="*/ 131 w 149"/>
              <a:gd name="T5" fmla="*/ 126 h 442"/>
              <a:gd name="T6" fmla="*/ 149 w 149"/>
              <a:gd name="T7" fmla="*/ 207 h 442"/>
              <a:gd name="T8" fmla="*/ 147 w 149"/>
              <a:gd name="T9" fmla="*/ 273 h 442"/>
              <a:gd name="T10" fmla="*/ 129 w 149"/>
              <a:gd name="T11" fmla="*/ 338 h 442"/>
              <a:gd name="T12" fmla="*/ 100 w 149"/>
              <a:gd name="T13" fmla="*/ 407 h 442"/>
              <a:gd name="T14" fmla="*/ 77 w 149"/>
              <a:gd name="T15" fmla="*/ 442 h 442"/>
              <a:gd name="T16" fmla="*/ 0 w 149"/>
              <a:gd name="T17" fmla="*/ 441 h 442"/>
              <a:gd name="T18" fmla="*/ 43 w 149"/>
              <a:gd name="T19" fmla="*/ 321 h 442"/>
              <a:gd name="T20" fmla="*/ 58 w 149"/>
              <a:gd name="T21" fmla="*/ 265 h 442"/>
              <a:gd name="T22" fmla="*/ 105 w 149"/>
              <a:gd name="T23" fmla="*/ 261 h 442"/>
              <a:gd name="T24" fmla="*/ 105 w 149"/>
              <a:gd name="T25" fmla="*/ 193 h 442"/>
              <a:gd name="T26" fmla="*/ 65 w 149"/>
              <a:gd name="T27" fmla="*/ 188 h 442"/>
              <a:gd name="T28" fmla="*/ 65 w 149"/>
              <a:gd name="T29" fmla="*/ 187 h 442"/>
              <a:gd name="T30" fmla="*/ 58 w 149"/>
              <a:gd name="T31" fmla="*/ 141 h 442"/>
              <a:gd name="T32" fmla="*/ 40 w 149"/>
              <a:gd name="T33" fmla="*/ 100 h 442"/>
              <a:gd name="T34" fmla="*/ 16 w 149"/>
              <a:gd name="T35" fmla="*/ 59 h 442"/>
              <a:gd name="T36" fmla="*/ 30 w 149"/>
              <a:gd name="T37" fmla="*/ 0 h 442"/>
              <a:gd name="T38" fmla="*/ 30 w 149"/>
              <a:gd name="T39" fmla="*/ 0 h 4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9"/>
              <a:gd name="T61" fmla="*/ 0 h 442"/>
              <a:gd name="T62" fmla="*/ 149 w 149"/>
              <a:gd name="T63" fmla="*/ 442 h 4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9" h="442">
                <a:moveTo>
                  <a:pt x="30" y="0"/>
                </a:moveTo>
                <a:lnTo>
                  <a:pt x="92" y="56"/>
                </a:lnTo>
                <a:lnTo>
                  <a:pt x="131" y="126"/>
                </a:lnTo>
                <a:lnTo>
                  <a:pt x="149" y="207"/>
                </a:lnTo>
                <a:lnTo>
                  <a:pt x="147" y="273"/>
                </a:lnTo>
                <a:lnTo>
                  <a:pt x="129" y="338"/>
                </a:lnTo>
                <a:lnTo>
                  <a:pt x="100" y="407"/>
                </a:lnTo>
                <a:lnTo>
                  <a:pt x="77" y="442"/>
                </a:lnTo>
                <a:lnTo>
                  <a:pt x="0" y="441"/>
                </a:lnTo>
                <a:lnTo>
                  <a:pt x="43" y="321"/>
                </a:lnTo>
                <a:lnTo>
                  <a:pt x="58" y="265"/>
                </a:lnTo>
                <a:lnTo>
                  <a:pt x="105" y="261"/>
                </a:lnTo>
                <a:lnTo>
                  <a:pt x="105" y="193"/>
                </a:lnTo>
                <a:lnTo>
                  <a:pt x="65" y="188"/>
                </a:lnTo>
                <a:lnTo>
                  <a:pt x="65" y="187"/>
                </a:lnTo>
                <a:lnTo>
                  <a:pt x="58" y="141"/>
                </a:lnTo>
                <a:lnTo>
                  <a:pt x="40" y="100"/>
                </a:lnTo>
                <a:lnTo>
                  <a:pt x="16" y="59"/>
                </a:lnTo>
                <a:lnTo>
                  <a:pt x="30" y="0"/>
                </a:lnTo>
                <a:close/>
              </a:path>
            </a:pathLst>
          </a:custGeom>
          <a:solidFill>
            <a:srgbClr val="000000"/>
          </a:solidFill>
          <a:ln w="9525">
            <a:solidFill>
              <a:schemeClr val="tx1"/>
            </a:solidFill>
            <a:round/>
            <a:headEnd/>
            <a:tailEnd/>
          </a:ln>
        </p:spPr>
        <p:txBody>
          <a:bodyPr/>
          <a:lstStyle/>
          <a:p>
            <a:endParaRPr lang="en-US" dirty="0"/>
          </a:p>
        </p:txBody>
      </p:sp>
      <p:sp>
        <p:nvSpPr>
          <p:cNvPr id="9396" name="Freeform 269"/>
          <p:cNvSpPr>
            <a:spLocks/>
          </p:cNvSpPr>
          <p:nvPr/>
        </p:nvSpPr>
        <p:spPr bwMode="auto">
          <a:xfrm>
            <a:off x="8562975" y="4559300"/>
            <a:ext cx="28575" cy="41275"/>
          </a:xfrm>
          <a:custGeom>
            <a:avLst/>
            <a:gdLst>
              <a:gd name="T0" fmla="*/ 18 w 83"/>
              <a:gd name="T1" fmla="*/ 0 h 95"/>
              <a:gd name="T2" fmla="*/ 83 w 83"/>
              <a:gd name="T3" fmla="*/ 10 h 95"/>
              <a:gd name="T4" fmla="*/ 78 w 83"/>
              <a:gd name="T5" fmla="*/ 77 h 95"/>
              <a:gd name="T6" fmla="*/ 76 w 83"/>
              <a:gd name="T7" fmla="*/ 87 h 95"/>
              <a:gd name="T8" fmla="*/ 0 w 83"/>
              <a:gd name="T9" fmla="*/ 95 h 95"/>
              <a:gd name="T10" fmla="*/ 18 w 83"/>
              <a:gd name="T11" fmla="*/ 0 h 95"/>
              <a:gd name="T12" fmla="*/ 18 w 83"/>
              <a:gd name="T13" fmla="*/ 0 h 95"/>
              <a:gd name="T14" fmla="*/ 0 60000 65536"/>
              <a:gd name="T15" fmla="*/ 0 60000 65536"/>
              <a:gd name="T16" fmla="*/ 0 60000 65536"/>
              <a:gd name="T17" fmla="*/ 0 60000 65536"/>
              <a:gd name="T18" fmla="*/ 0 60000 65536"/>
              <a:gd name="T19" fmla="*/ 0 60000 65536"/>
              <a:gd name="T20" fmla="*/ 0 60000 65536"/>
              <a:gd name="T21" fmla="*/ 0 w 83"/>
              <a:gd name="T22" fmla="*/ 0 h 95"/>
              <a:gd name="T23" fmla="*/ 83 w 83"/>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95">
                <a:moveTo>
                  <a:pt x="18" y="0"/>
                </a:moveTo>
                <a:lnTo>
                  <a:pt x="83" y="10"/>
                </a:lnTo>
                <a:lnTo>
                  <a:pt x="78" y="77"/>
                </a:lnTo>
                <a:lnTo>
                  <a:pt x="76" y="87"/>
                </a:lnTo>
                <a:lnTo>
                  <a:pt x="0" y="95"/>
                </a:lnTo>
                <a:lnTo>
                  <a:pt x="18" y="0"/>
                </a:lnTo>
                <a:close/>
              </a:path>
            </a:pathLst>
          </a:custGeom>
          <a:solidFill>
            <a:srgbClr val="000000"/>
          </a:solidFill>
          <a:ln w="9525">
            <a:solidFill>
              <a:schemeClr val="tx1"/>
            </a:solidFill>
            <a:round/>
            <a:headEnd/>
            <a:tailEnd/>
          </a:ln>
        </p:spPr>
        <p:txBody>
          <a:bodyPr/>
          <a:lstStyle/>
          <a:p>
            <a:endParaRPr lang="en-US" dirty="0"/>
          </a:p>
        </p:txBody>
      </p:sp>
      <p:sp>
        <p:nvSpPr>
          <p:cNvPr id="9397" name="Freeform 270"/>
          <p:cNvSpPr>
            <a:spLocks/>
          </p:cNvSpPr>
          <p:nvPr/>
        </p:nvSpPr>
        <p:spPr bwMode="auto">
          <a:xfrm>
            <a:off x="8118475" y="4346575"/>
            <a:ext cx="219075" cy="220663"/>
          </a:xfrm>
          <a:custGeom>
            <a:avLst/>
            <a:gdLst>
              <a:gd name="T0" fmla="*/ 96 w 643"/>
              <a:gd name="T1" fmla="*/ 0 h 501"/>
              <a:gd name="T2" fmla="*/ 0 w 643"/>
              <a:gd name="T3" fmla="*/ 501 h 501"/>
              <a:gd name="T4" fmla="*/ 569 w 643"/>
              <a:gd name="T5" fmla="*/ 250 h 501"/>
              <a:gd name="T6" fmla="*/ 180 w 643"/>
              <a:gd name="T7" fmla="*/ 296 h 501"/>
              <a:gd name="T8" fmla="*/ 635 w 643"/>
              <a:gd name="T9" fmla="*/ 182 h 501"/>
              <a:gd name="T10" fmla="*/ 194 w 643"/>
              <a:gd name="T11" fmla="*/ 190 h 501"/>
              <a:gd name="T12" fmla="*/ 631 w 643"/>
              <a:gd name="T13" fmla="*/ 109 h 501"/>
              <a:gd name="T14" fmla="*/ 207 w 643"/>
              <a:gd name="T15" fmla="*/ 97 h 501"/>
              <a:gd name="T16" fmla="*/ 643 w 643"/>
              <a:gd name="T17" fmla="*/ 25 h 501"/>
              <a:gd name="T18" fmla="*/ 96 w 643"/>
              <a:gd name="T19" fmla="*/ 0 h 501"/>
              <a:gd name="T20" fmla="*/ 96 w 643"/>
              <a:gd name="T21" fmla="*/ 0 h 5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43"/>
              <a:gd name="T34" fmla="*/ 0 h 501"/>
              <a:gd name="T35" fmla="*/ 643 w 643"/>
              <a:gd name="T36" fmla="*/ 501 h 5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43" h="501">
                <a:moveTo>
                  <a:pt x="96" y="0"/>
                </a:moveTo>
                <a:lnTo>
                  <a:pt x="0" y="501"/>
                </a:lnTo>
                <a:lnTo>
                  <a:pt x="569" y="250"/>
                </a:lnTo>
                <a:lnTo>
                  <a:pt x="180" y="296"/>
                </a:lnTo>
                <a:lnTo>
                  <a:pt x="635" y="182"/>
                </a:lnTo>
                <a:lnTo>
                  <a:pt x="194" y="190"/>
                </a:lnTo>
                <a:lnTo>
                  <a:pt x="631" y="109"/>
                </a:lnTo>
                <a:lnTo>
                  <a:pt x="207" y="97"/>
                </a:lnTo>
                <a:lnTo>
                  <a:pt x="643" y="25"/>
                </a:lnTo>
                <a:lnTo>
                  <a:pt x="96" y="0"/>
                </a:lnTo>
                <a:close/>
              </a:path>
            </a:pathLst>
          </a:custGeom>
          <a:noFill/>
          <a:ln w="9525">
            <a:solidFill>
              <a:schemeClr val="tx1"/>
            </a:solidFill>
            <a:round/>
            <a:headEnd/>
            <a:tailEnd/>
          </a:ln>
        </p:spPr>
        <p:txBody>
          <a:bodyPr/>
          <a:lstStyle/>
          <a:p>
            <a:endParaRPr lang="en-US" dirty="0"/>
          </a:p>
        </p:txBody>
      </p:sp>
      <p:sp>
        <p:nvSpPr>
          <p:cNvPr id="9398" name="Freeform 271"/>
          <p:cNvSpPr>
            <a:spLocks/>
          </p:cNvSpPr>
          <p:nvPr/>
        </p:nvSpPr>
        <p:spPr bwMode="auto">
          <a:xfrm>
            <a:off x="8393113" y="4675188"/>
            <a:ext cx="168275" cy="34925"/>
          </a:xfrm>
          <a:custGeom>
            <a:avLst/>
            <a:gdLst>
              <a:gd name="T0" fmla="*/ 0 w 493"/>
              <a:gd name="T1" fmla="*/ 55 h 79"/>
              <a:gd name="T2" fmla="*/ 75 w 493"/>
              <a:gd name="T3" fmla="*/ 42 h 79"/>
              <a:gd name="T4" fmla="*/ 139 w 493"/>
              <a:gd name="T5" fmla="*/ 46 h 79"/>
              <a:gd name="T6" fmla="*/ 230 w 493"/>
              <a:gd name="T7" fmla="*/ 57 h 79"/>
              <a:gd name="T8" fmla="*/ 352 w 493"/>
              <a:gd name="T9" fmla="*/ 72 h 79"/>
              <a:gd name="T10" fmla="*/ 493 w 493"/>
              <a:gd name="T11" fmla="*/ 79 h 79"/>
              <a:gd name="T12" fmla="*/ 335 w 493"/>
              <a:gd name="T13" fmla="*/ 53 h 79"/>
              <a:gd name="T14" fmla="*/ 260 w 493"/>
              <a:gd name="T15" fmla="*/ 40 h 79"/>
              <a:gd name="T16" fmla="*/ 170 w 493"/>
              <a:gd name="T17" fmla="*/ 16 h 79"/>
              <a:gd name="T18" fmla="*/ 119 w 493"/>
              <a:gd name="T19" fmla="*/ 0 h 79"/>
              <a:gd name="T20" fmla="*/ 64 w 493"/>
              <a:gd name="T21" fmla="*/ 2 h 79"/>
              <a:gd name="T22" fmla="*/ 34 w 493"/>
              <a:gd name="T23" fmla="*/ 16 h 79"/>
              <a:gd name="T24" fmla="*/ 10 w 493"/>
              <a:gd name="T25" fmla="*/ 37 h 79"/>
              <a:gd name="T26" fmla="*/ 0 w 493"/>
              <a:gd name="T27" fmla="*/ 55 h 79"/>
              <a:gd name="T28" fmla="*/ 0 w 493"/>
              <a:gd name="T29" fmla="*/ 55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93"/>
              <a:gd name="T46" fmla="*/ 0 h 79"/>
              <a:gd name="T47" fmla="*/ 493 w 493"/>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93" h="79">
                <a:moveTo>
                  <a:pt x="0" y="55"/>
                </a:moveTo>
                <a:lnTo>
                  <a:pt x="75" y="42"/>
                </a:lnTo>
                <a:lnTo>
                  <a:pt x="139" y="46"/>
                </a:lnTo>
                <a:lnTo>
                  <a:pt x="230" y="57"/>
                </a:lnTo>
                <a:lnTo>
                  <a:pt x="352" y="72"/>
                </a:lnTo>
                <a:lnTo>
                  <a:pt x="493" y="79"/>
                </a:lnTo>
                <a:lnTo>
                  <a:pt x="335" y="53"/>
                </a:lnTo>
                <a:lnTo>
                  <a:pt x="260" y="40"/>
                </a:lnTo>
                <a:lnTo>
                  <a:pt x="170" y="16"/>
                </a:lnTo>
                <a:lnTo>
                  <a:pt x="119" y="0"/>
                </a:lnTo>
                <a:lnTo>
                  <a:pt x="64" y="2"/>
                </a:lnTo>
                <a:lnTo>
                  <a:pt x="34" y="16"/>
                </a:lnTo>
                <a:lnTo>
                  <a:pt x="10" y="37"/>
                </a:lnTo>
                <a:lnTo>
                  <a:pt x="0" y="55"/>
                </a:lnTo>
                <a:close/>
              </a:path>
            </a:pathLst>
          </a:custGeom>
          <a:solidFill>
            <a:srgbClr val="000000"/>
          </a:solidFill>
          <a:ln w="9525">
            <a:solidFill>
              <a:schemeClr val="tx1"/>
            </a:solidFill>
            <a:round/>
            <a:headEnd/>
            <a:tailEnd/>
          </a:ln>
        </p:spPr>
        <p:txBody>
          <a:bodyPr/>
          <a:lstStyle/>
          <a:p>
            <a:endParaRPr lang="en-US" dirty="0"/>
          </a:p>
        </p:txBody>
      </p:sp>
      <p:sp>
        <p:nvSpPr>
          <p:cNvPr id="9399" name="Freeform 272"/>
          <p:cNvSpPr>
            <a:spLocks/>
          </p:cNvSpPr>
          <p:nvPr/>
        </p:nvSpPr>
        <p:spPr bwMode="auto">
          <a:xfrm>
            <a:off x="8059738" y="4349750"/>
            <a:ext cx="49213" cy="22225"/>
          </a:xfrm>
          <a:custGeom>
            <a:avLst/>
            <a:gdLst>
              <a:gd name="T0" fmla="*/ 0 w 144"/>
              <a:gd name="T1" fmla="*/ 0 h 53"/>
              <a:gd name="T2" fmla="*/ 144 w 144"/>
              <a:gd name="T3" fmla="*/ 6 h 53"/>
              <a:gd name="T4" fmla="*/ 101 w 144"/>
              <a:gd name="T5" fmla="*/ 37 h 53"/>
              <a:gd name="T6" fmla="*/ 53 w 144"/>
              <a:gd name="T7" fmla="*/ 53 h 53"/>
              <a:gd name="T8" fmla="*/ 5 w 144"/>
              <a:gd name="T9" fmla="*/ 37 h 53"/>
              <a:gd name="T10" fmla="*/ 0 w 144"/>
              <a:gd name="T11" fmla="*/ 0 h 53"/>
              <a:gd name="T12" fmla="*/ 0 w 144"/>
              <a:gd name="T13" fmla="*/ 0 h 53"/>
              <a:gd name="T14" fmla="*/ 0 60000 65536"/>
              <a:gd name="T15" fmla="*/ 0 60000 65536"/>
              <a:gd name="T16" fmla="*/ 0 60000 65536"/>
              <a:gd name="T17" fmla="*/ 0 60000 65536"/>
              <a:gd name="T18" fmla="*/ 0 60000 65536"/>
              <a:gd name="T19" fmla="*/ 0 60000 65536"/>
              <a:gd name="T20" fmla="*/ 0 60000 65536"/>
              <a:gd name="T21" fmla="*/ 0 w 144"/>
              <a:gd name="T22" fmla="*/ 0 h 53"/>
              <a:gd name="T23" fmla="*/ 144 w 144"/>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 h="53">
                <a:moveTo>
                  <a:pt x="0" y="0"/>
                </a:moveTo>
                <a:lnTo>
                  <a:pt x="144" y="6"/>
                </a:lnTo>
                <a:lnTo>
                  <a:pt x="101" y="37"/>
                </a:lnTo>
                <a:lnTo>
                  <a:pt x="53" y="53"/>
                </a:lnTo>
                <a:lnTo>
                  <a:pt x="5" y="37"/>
                </a:lnTo>
                <a:lnTo>
                  <a:pt x="0" y="0"/>
                </a:lnTo>
                <a:close/>
              </a:path>
            </a:pathLst>
          </a:custGeom>
          <a:solidFill>
            <a:srgbClr val="000000"/>
          </a:solidFill>
          <a:ln w="9525">
            <a:solidFill>
              <a:schemeClr val="tx1"/>
            </a:solidFill>
            <a:round/>
            <a:headEnd/>
            <a:tailEnd/>
          </a:ln>
        </p:spPr>
        <p:txBody>
          <a:bodyPr/>
          <a:lstStyle/>
          <a:p>
            <a:endParaRPr lang="en-US" dirty="0"/>
          </a:p>
        </p:txBody>
      </p:sp>
      <p:sp>
        <p:nvSpPr>
          <p:cNvPr id="9400" name="Freeform 273"/>
          <p:cNvSpPr>
            <a:spLocks/>
          </p:cNvSpPr>
          <p:nvPr/>
        </p:nvSpPr>
        <p:spPr bwMode="auto">
          <a:xfrm>
            <a:off x="8054975" y="4537075"/>
            <a:ext cx="258763" cy="117475"/>
          </a:xfrm>
          <a:custGeom>
            <a:avLst/>
            <a:gdLst>
              <a:gd name="T0" fmla="*/ 672 w 756"/>
              <a:gd name="T1" fmla="*/ 0 h 265"/>
              <a:gd name="T2" fmla="*/ 600 w 756"/>
              <a:gd name="T3" fmla="*/ 0 h 265"/>
              <a:gd name="T4" fmla="*/ 519 w 756"/>
              <a:gd name="T5" fmla="*/ 17 h 265"/>
              <a:gd name="T6" fmla="*/ 435 w 756"/>
              <a:gd name="T7" fmla="*/ 66 h 265"/>
              <a:gd name="T8" fmla="*/ 387 w 756"/>
              <a:gd name="T9" fmla="*/ 118 h 265"/>
              <a:gd name="T10" fmla="*/ 354 w 756"/>
              <a:gd name="T11" fmla="*/ 208 h 265"/>
              <a:gd name="T12" fmla="*/ 0 w 756"/>
              <a:gd name="T13" fmla="*/ 197 h 265"/>
              <a:gd name="T14" fmla="*/ 412 w 756"/>
              <a:gd name="T15" fmla="*/ 265 h 265"/>
              <a:gd name="T16" fmla="*/ 455 w 756"/>
              <a:gd name="T17" fmla="*/ 150 h 265"/>
              <a:gd name="T18" fmla="*/ 503 w 756"/>
              <a:gd name="T19" fmla="*/ 91 h 265"/>
              <a:gd name="T20" fmla="*/ 589 w 756"/>
              <a:gd name="T21" fmla="*/ 43 h 265"/>
              <a:gd name="T22" fmla="*/ 678 w 756"/>
              <a:gd name="T23" fmla="*/ 27 h 265"/>
              <a:gd name="T24" fmla="*/ 756 w 756"/>
              <a:gd name="T25" fmla="*/ 33 h 265"/>
              <a:gd name="T26" fmla="*/ 672 w 756"/>
              <a:gd name="T27" fmla="*/ 0 h 265"/>
              <a:gd name="T28" fmla="*/ 672 w 756"/>
              <a:gd name="T29" fmla="*/ 0 h 2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6"/>
              <a:gd name="T46" fmla="*/ 0 h 265"/>
              <a:gd name="T47" fmla="*/ 756 w 756"/>
              <a:gd name="T48" fmla="*/ 265 h 2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6" h="265">
                <a:moveTo>
                  <a:pt x="672" y="0"/>
                </a:moveTo>
                <a:lnTo>
                  <a:pt x="600" y="0"/>
                </a:lnTo>
                <a:lnTo>
                  <a:pt x="519" y="17"/>
                </a:lnTo>
                <a:lnTo>
                  <a:pt x="435" y="66"/>
                </a:lnTo>
                <a:lnTo>
                  <a:pt x="387" y="118"/>
                </a:lnTo>
                <a:lnTo>
                  <a:pt x="354" y="208"/>
                </a:lnTo>
                <a:lnTo>
                  <a:pt x="0" y="197"/>
                </a:lnTo>
                <a:lnTo>
                  <a:pt x="412" y="265"/>
                </a:lnTo>
                <a:lnTo>
                  <a:pt x="455" y="150"/>
                </a:lnTo>
                <a:lnTo>
                  <a:pt x="503" y="91"/>
                </a:lnTo>
                <a:lnTo>
                  <a:pt x="589" y="43"/>
                </a:lnTo>
                <a:lnTo>
                  <a:pt x="678" y="27"/>
                </a:lnTo>
                <a:lnTo>
                  <a:pt x="756" y="33"/>
                </a:lnTo>
                <a:lnTo>
                  <a:pt x="672" y="0"/>
                </a:lnTo>
                <a:close/>
              </a:path>
            </a:pathLst>
          </a:custGeom>
          <a:noFill/>
          <a:ln w="9525">
            <a:solidFill>
              <a:schemeClr val="tx1"/>
            </a:solidFill>
            <a:round/>
            <a:headEnd/>
            <a:tailEnd/>
          </a:ln>
        </p:spPr>
        <p:txBody>
          <a:bodyPr/>
          <a:lstStyle/>
          <a:p>
            <a:endParaRPr lang="en-US" dirty="0"/>
          </a:p>
        </p:txBody>
      </p:sp>
      <p:sp>
        <p:nvSpPr>
          <p:cNvPr id="9401" name="Freeform 274"/>
          <p:cNvSpPr>
            <a:spLocks/>
          </p:cNvSpPr>
          <p:nvPr/>
        </p:nvSpPr>
        <p:spPr bwMode="auto">
          <a:xfrm>
            <a:off x="8424863" y="4332288"/>
            <a:ext cx="171450" cy="344488"/>
          </a:xfrm>
          <a:custGeom>
            <a:avLst/>
            <a:gdLst>
              <a:gd name="T0" fmla="*/ 107 w 499"/>
              <a:gd name="T1" fmla="*/ 0 h 784"/>
              <a:gd name="T2" fmla="*/ 0 w 499"/>
              <a:gd name="T3" fmla="*/ 727 h 784"/>
              <a:gd name="T4" fmla="*/ 323 w 499"/>
              <a:gd name="T5" fmla="*/ 784 h 784"/>
              <a:gd name="T6" fmla="*/ 499 w 499"/>
              <a:gd name="T7" fmla="*/ 84 h 784"/>
              <a:gd name="T8" fmla="*/ 107 w 499"/>
              <a:gd name="T9" fmla="*/ 0 h 784"/>
              <a:gd name="T10" fmla="*/ 107 w 499"/>
              <a:gd name="T11" fmla="*/ 0 h 784"/>
              <a:gd name="T12" fmla="*/ 0 60000 65536"/>
              <a:gd name="T13" fmla="*/ 0 60000 65536"/>
              <a:gd name="T14" fmla="*/ 0 60000 65536"/>
              <a:gd name="T15" fmla="*/ 0 60000 65536"/>
              <a:gd name="T16" fmla="*/ 0 60000 65536"/>
              <a:gd name="T17" fmla="*/ 0 60000 65536"/>
              <a:gd name="T18" fmla="*/ 0 w 499"/>
              <a:gd name="T19" fmla="*/ 0 h 784"/>
              <a:gd name="T20" fmla="*/ 499 w 499"/>
              <a:gd name="T21" fmla="*/ 784 h 784"/>
            </a:gdLst>
            <a:ahLst/>
            <a:cxnLst>
              <a:cxn ang="T12">
                <a:pos x="T0" y="T1"/>
              </a:cxn>
              <a:cxn ang="T13">
                <a:pos x="T2" y="T3"/>
              </a:cxn>
              <a:cxn ang="T14">
                <a:pos x="T4" y="T5"/>
              </a:cxn>
              <a:cxn ang="T15">
                <a:pos x="T6" y="T7"/>
              </a:cxn>
              <a:cxn ang="T16">
                <a:pos x="T8" y="T9"/>
              </a:cxn>
              <a:cxn ang="T17">
                <a:pos x="T10" y="T11"/>
              </a:cxn>
            </a:cxnLst>
            <a:rect l="T18" t="T19" r="T20" b="T21"/>
            <a:pathLst>
              <a:path w="499" h="784">
                <a:moveTo>
                  <a:pt x="107" y="0"/>
                </a:moveTo>
                <a:lnTo>
                  <a:pt x="0" y="727"/>
                </a:lnTo>
                <a:lnTo>
                  <a:pt x="323" y="784"/>
                </a:lnTo>
                <a:lnTo>
                  <a:pt x="499" y="84"/>
                </a:lnTo>
                <a:lnTo>
                  <a:pt x="107" y="0"/>
                </a:lnTo>
                <a:close/>
              </a:path>
            </a:pathLst>
          </a:custGeom>
          <a:noFill/>
          <a:ln w="9525">
            <a:solidFill>
              <a:schemeClr val="tx1"/>
            </a:solidFill>
            <a:round/>
            <a:headEnd/>
            <a:tailEnd/>
          </a:ln>
        </p:spPr>
        <p:txBody>
          <a:bodyPr/>
          <a:lstStyle/>
          <a:p>
            <a:endParaRPr lang="en-US" dirty="0"/>
          </a:p>
        </p:txBody>
      </p:sp>
      <p:sp>
        <p:nvSpPr>
          <p:cNvPr id="9402" name="Freeform 275"/>
          <p:cNvSpPr>
            <a:spLocks/>
          </p:cNvSpPr>
          <p:nvPr/>
        </p:nvSpPr>
        <p:spPr bwMode="auto">
          <a:xfrm>
            <a:off x="8208963" y="4579938"/>
            <a:ext cx="147638" cy="233363"/>
          </a:xfrm>
          <a:custGeom>
            <a:avLst/>
            <a:gdLst>
              <a:gd name="T0" fmla="*/ 132 w 435"/>
              <a:gd name="T1" fmla="*/ 524 h 531"/>
              <a:gd name="T2" fmla="*/ 82 w 435"/>
              <a:gd name="T3" fmla="*/ 499 h 531"/>
              <a:gd name="T4" fmla="*/ 41 w 435"/>
              <a:gd name="T5" fmla="*/ 457 h 531"/>
              <a:gd name="T6" fmla="*/ 12 w 435"/>
              <a:gd name="T7" fmla="*/ 399 h 531"/>
              <a:gd name="T8" fmla="*/ 0 w 435"/>
              <a:gd name="T9" fmla="*/ 332 h 531"/>
              <a:gd name="T10" fmla="*/ 0 w 435"/>
              <a:gd name="T11" fmla="*/ 285 h 531"/>
              <a:gd name="T12" fmla="*/ 65 w 435"/>
              <a:gd name="T13" fmla="*/ 291 h 531"/>
              <a:gd name="T14" fmla="*/ 72 w 435"/>
              <a:gd name="T15" fmla="*/ 324 h 531"/>
              <a:gd name="T16" fmla="*/ 88 w 435"/>
              <a:gd name="T17" fmla="*/ 352 h 531"/>
              <a:gd name="T18" fmla="*/ 109 w 435"/>
              <a:gd name="T19" fmla="*/ 374 h 531"/>
              <a:gd name="T20" fmla="*/ 136 w 435"/>
              <a:gd name="T21" fmla="*/ 385 h 531"/>
              <a:gd name="T22" fmla="*/ 166 w 435"/>
              <a:gd name="T23" fmla="*/ 387 h 531"/>
              <a:gd name="T24" fmla="*/ 194 w 435"/>
              <a:gd name="T25" fmla="*/ 378 h 531"/>
              <a:gd name="T26" fmla="*/ 224 w 435"/>
              <a:gd name="T27" fmla="*/ 360 h 531"/>
              <a:gd name="T28" fmla="*/ 247 w 435"/>
              <a:gd name="T29" fmla="*/ 335 h 531"/>
              <a:gd name="T30" fmla="*/ 267 w 435"/>
              <a:gd name="T31" fmla="*/ 302 h 531"/>
              <a:gd name="T32" fmla="*/ 280 w 435"/>
              <a:gd name="T33" fmla="*/ 267 h 531"/>
              <a:gd name="T34" fmla="*/ 285 w 435"/>
              <a:gd name="T35" fmla="*/ 230 h 531"/>
              <a:gd name="T36" fmla="*/ 281 w 435"/>
              <a:gd name="T37" fmla="*/ 194 h 531"/>
              <a:gd name="T38" fmla="*/ 270 w 435"/>
              <a:gd name="T39" fmla="*/ 163 h 531"/>
              <a:gd name="T40" fmla="*/ 251 w 435"/>
              <a:gd name="T41" fmla="*/ 138 h 531"/>
              <a:gd name="T42" fmla="*/ 227 w 435"/>
              <a:gd name="T43" fmla="*/ 123 h 531"/>
              <a:gd name="T44" fmla="*/ 200 w 435"/>
              <a:gd name="T45" fmla="*/ 117 h 531"/>
              <a:gd name="T46" fmla="*/ 170 w 435"/>
              <a:gd name="T47" fmla="*/ 120 h 531"/>
              <a:gd name="T48" fmla="*/ 140 w 435"/>
              <a:gd name="T49" fmla="*/ 133 h 531"/>
              <a:gd name="T50" fmla="*/ 113 w 435"/>
              <a:gd name="T51" fmla="*/ 154 h 531"/>
              <a:gd name="T52" fmla="*/ 89 w 435"/>
              <a:gd name="T53" fmla="*/ 184 h 531"/>
              <a:gd name="T54" fmla="*/ 74 w 435"/>
              <a:gd name="T55" fmla="*/ 217 h 531"/>
              <a:gd name="T56" fmla="*/ 8 w 435"/>
              <a:gd name="T57" fmla="*/ 240 h 531"/>
              <a:gd name="T58" fmla="*/ 24 w 435"/>
              <a:gd name="T59" fmla="*/ 187 h 531"/>
              <a:gd name="T60" fmla="*/ 56 w 435"/>
              <a:gd name="T61" fmla="*/ 121 h 531"/>
              <a:gd name="T62" fmla="*/ 103 w 435"/>
              <a:gd name="T63" fmla="*/ 67 h 531"/>
              <a:gd name="T64" fmla="*/ 157 w 435"/>
              <a:gd name="T65" fmla="*/ 27 h 531"/>
              <a:gd name="T66" fmla="*/ 217 w 435"/>
              <a:gd name="T67" fmla="*/ 4 h 531"/>
              <a:gd name="T68" fmla="*/ 274 w 435"/>
              <a:gd name="T69" fmla="*/ 0 h 531"/>
              <a:gd name="T70" fmla="*/ 330 w 435"/>
              <a:gd name="T71" fmla="*/ 16 h 531"/>
              <a:gd name="T72" fmla="*/ 377 w 435"/>
              <a:gd name="T73" fmla="*/ 51 h 531"/>
              <a:gd name="T74" fmla="*/ 411 w 435"/>
              <a:gd name="T75" fmla="*/ 100 h 531"/>
              <a:gd name="T76" fmla="*/ 431 w 435"/>
              <a:gd name="T77" fmla="*/ 163 h 531"/>
              <a:gd name="T78" fmla="*/ 435 w 435"/>
              <a:gd name="T79" fmla="*/ 233 h 531"/>
              <a:gd name="T80" fmla="*/ 423 w 435"/>
              <a:gd name="T81" fmla="*/ 305 h 531"/>
              <a:gd name="T82" fmla="*/ 398 w 435"/>
              <a:gd name="T83" fmla="*/ 375 h 531"/>
              <a:gd name="T84" fmla="*/ 357 w 435"/>
              <a:gd name="T85" fmla="*/ 437 h 531"/>
              <a:gd name="T86" fmla="*/ 305 w 435"/>
              <a:gd name="T87" fmla="*/ 485 h 531"/>
              <a:gd name="T88" fmla="*/ 249 w 435"/>
              <a:gd name="T89" fmla="*/ 518 h 531"/>
              <a:gd name="T90" fmla="*/ 190 w 435"/>
              <a:gd name="T91" fmla="*/ 531 h 531"/>
              <a:gd name="T92" fmla="*/ 132 w 435"/>
              <a:gd name="T93" fmla="*/ 524 h 531"/>
              <a:gd name="T94" fmla="*/ 132 w 435"/>
              <a:gd name="T95" fmla="*/ 524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35"/>
              <a:gd name="T145" fmla="*/ 0 h 531"/>
              <a:gd name="T146" fmla="*/ 435 w 435"/>
              <a:gd name="T147" fmla="*/ 531 h 53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35" h="531">
                <a:moveTo>
                  <a:pt x="132" y="524"/>
                </a:moveTo>
                <a:lnTo>
                  <a:pt x="82" y="499"/>
                </a:lnTo>
                <a:lnTo>
                  <a:pt x="41" y="457"/>
                </a:lnTo>
                <a:lnTo>
                  <a:pt x="12" y="399"/>
                </a:lnTo>
                <a:lnTo>
                  <a:pt x="0" y="332"/>
                </a:lnTo>
                <a:lnTo>
                  <a:pt x="0" y="285"/>
                </a:lnTo>
                <a:lnTo>
                  <a:pt x="65" y="291"/>
                </a:lnTo>
                <a:lnTo>
                  <a:pt x="72" y="324"/>
                </a:lnTo>
                <a:lnTo>
                  <a:pt x="88" y="352"/>
                </a:lnTo>
                <a:lnTo>
                  <a:pt x="109" y="374"/>
                </a:lnTo>
                <a:lnTo>
                  <a:pt x="136" y="385"/>
                </a:lnTo>
                <a:lnTo>
                  <a:pt x="166" y="387"/>
                </a:lnTo>
                <a:lnTo>
                  <a:pt x="194" y="378"/>
                </a:lnTo>
                <a:lnTo>
                  <a:pt x="224" y="360"/>
                </a:lnTo>
                <a:lnTo>
                  <a:pt x="247" y="335"/>
                </a:lnTo>
                <a:lnTo>
                  <a:pt x="267" y="302"/>
                </a:lnTo>
                <a:lnTo>
                  <a:pt x="280" y="267"/>
                </a:lnTo>
                <a:lnTo>
                  <a:pt x="285" y="230"/>
                </a:lnTo>
                <a:lnTo>
                  <a:pt x="281" y="194"/>
                </a:lnTo>
                <a:lnTo>
                  <a:pt x="270" y="163"/>
                </a:lnTo>
                <a:lnTo>
                  <a:pt x="251" y="138"/>
                </a:lnTo>
                <a:lnTo>
                  <a:pt x="227" y="123"/>
                </a:lnTo>
                <a:lnTo>
                  <a:pt x="200" y="117"/>
                </a:lnTo>
                <a:lnTo>
                  <a:pt x="170" y="120"/>
                </a:lnTo>
                <a:lnTo>
                  <a:pt x="140" y="133"/>
                </a:lnTo>
                <a:lnTo>
                  <a:pt x="113" y="154"/>
                </a:lnTo>
                <a:lnTo>
                  <a:pt x="89" y="184"/>
                </a:lnTo>
                <a:lnTo>
                  <a:pt x="74" y="217"/>
                </a:lnTo>
                <a:lnTo>
                  <a:pt x="8" y="240"/>
                </a:lnTo>
                <a:lnTo>
                  <a:pt x="24" y="187"/>
                </a:lnTo>
                <a:lnTo>
                  <a:pt x="56" y="121"/>
                </a:lnTo>
                <a:lnTo>
                  <a:pt x="103" y="67"/>
                </a:lnTo>
                <a:lnTo>
                  <a:pt x="157" y="27"/>
                </a:lnTo>
                <a:lnTo>
                  <a:pt x="217" y="4"/>
                </a:lnTo>
                <a:lnTo>
                  <a:pt x="274" y="0"/>
                </a:lnTo>
                <a:lnTo>
                  <a:pt x="330" y="16"/>
                </a:lnTo>
                <a:lnTo>
                  <a:pt x="377" y="51"/>
                </a:lnTo>
                <a:lnTo>
                  <a:pt x="411" y="100"/>
                </a:lnTo>
                <a:lnTo>
                  <a:pt x="431" y="163"/>
                </a:lnTo>
                <a:lnTo>
                  <a:pt x="435" y="233"/>
                </a:lnTo>
                <a:lnTo>
                  <a:pt x="423" y="305"/>
                </a:lnTo>
                <a:lnTo>
                  <a:pt x="398" y="375"/>
                </a:lnTo>
                <a:lnTo>
                  <a:pt x="357" y="437"/>
                </a:lnTo>
                <a:lnTo>
                  <a:pt x="305" y="485"/>
                </a:lnTo>
                <a:lnTo>
                  <a:pt x="249" y="518"/>
                </a:lnTo>
                <a:lnTo>
                  <a:pt x="190" y="531"/>
                </a:lnTo>
                <a:lnTo>
                  <a:pt x="132" y="524"/>
                </a:lnTo>
                <a:close/>
              </a:path>
            </a:pathLst>
          </a:custGeom>
          <a:solidFill>
            <a:srgbClr val="000000"/>
          </a:solidFill>
          <a:ln w="9525">
            <a:solidFill>
              <a:schemeClr val="tx1"/>
            </a:solidFill>
            <a:round/>
            <a:headEnd/>
            <a:tailEnd/>
          </a:ln>
        </p:spPr>
        <p:txBody>
          <a:bodyPr/>
          <a:lstStyle/>
          <a:p>
            <a:endParaRPr lang="en-US" dirty="0"/>
          </a:p>
        </p:txBody>
      </p:sp>
      <p:sp>
        <p:nvSpPr>
          <p:cNvPr id="9403" name="Freeform 276"/>
          <p:cNvSpPr>
            <a:spLocks/>
          </p:cNvSpPr>
          <p:nvPr/>
        </p:nvSpPr>
        <p:spPr bwMode="auto">
          <a:xfrm>
            <a:off x="8208963" y="4670425"/>
            <a:ext cx="26988" cy="39688"/>
          </a:xfrm>
          <a:custGeom>
            <a:avLst/>
            <a:gdLst>
              <a:gd name="T0" fmla="*/ 11 w 78"/>
              <a:gd name="T1" fmla="*/ 29 h 91"/>
              <a:gd name="T2" fmla="*/ 4 w 78"/>
              <a:gd name="T3" fmla="*/ 60 h 91"/>
              <a:gd name="T4" fmla="*/ 0 w 78"/>
              <a:gd name="T5" fmla="*/ 84 h 91"/>
              <a:gd name="T6" fmla="*/ 65 w 78"/>
              <a:gd name="T7" fmla="*/ 91 h 91"/>
              <a:gd name="T8" fmla="*/ 65 w 78"/>
              <a:gd name="T9" fmla="*/ 61 h 91"/>
              <a:gd name="T10" fmla="*/ 69 w 78"/>
              <a:gd name="T11" fmla="*/ 34 h 91"/>
              <a:gd name="T12" fmla="*/ 78 w 78"/>
              <a:gd name="T13" fmla="*/ 0 h 91"/>
              <a:gd name="T14" fmla="*/ 11 w 78"/>
              <a:gd name="T15" fmla="*/ 29 h 91"/>
              <a:gd name="T16" fmla="*/ 11 w 78"/>
              <a:gd name="T17" fmla="*/ 29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91"/>
              <a:gd name="T29" fmla="*/ 78 w 78"/>
              <a:gd name="T30" fmla="*/ 91 h 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91">
                <a:moveTo>
                  <a:pt x="11" y="29"/>
                </a:moveTo>
                <a:lnTo>
                  <a:pt x="4" y="60"/>
                </a:lnTo>
                <a:lnTo>
                  <a:pt x="0" y="84"/>
                </a:lnTo>
                <a:lnTo>
                  <a:pt x="65" y="91"/>
                </a:lnTo>
                <a:lnTo>
                  <a:pt x="65" y="61"/>
                </a:lnTo>
                <a:lnTo>
                  <a:pt x="69" y="34"/>
                </a:lnTo>
                <a:lnTo>
                  <a:pt x="78" y="0"/>
                </a:lnTo>
                <a:lnTo>
                  <a:pt x="11" y="29"/>
                </a:lnTo>
                <a:close/>
              </a:path>
            </a:pathLst>
          </a:custGeom>
          <a:solidFill>
            <a:srgbClr val="000000"/>
          </a:solidFill>
          <a:ln w="9525">
            <a:solidFill>
              <a:schemeClr val="tx1"/>
            </a:solidFill>
            <a:round/>
            <a:headEnd/>
            <a:tailEnd/>
          </a:ln>
        </p:spPr>
        <p:txBody>
          <a:bodyPr/>
          <a:lstStyle/>
          <a:p>
            <a:endParaRPr lang="en-US" dirty="0"/>
          </a:p>
        </p:txBody>
      </p:sp>
      <p:sp>
        <p:nvSpPr>
          <p:cNvPr id="9404" name="Freeform 277"/>
          <p:cNvSpPr>
            <a:spLocks/>
          </p:cNvSpPr>
          <p:nvPr/>
        </p:nvSpPr>
        <p:spPr bwMode="auto">
          <a:xfrm>
            <a:off x="7231063" y="3948113"/>
            <a:ext cx="796925" cy="679450"/>
          </a:xfrm>
          <a:custGeom>
            <a:avLst/>
            <a:gdLst>
              <a:gd name="T0" fmla="*/ 0 w 1167"/>
              <a:gd name="T1" fmla="*/ 198 h 770"/>
              <a:gd name="T2" fmla="*/ 71 w 1167"/>
              <a:gd name="T3" fmla="*/ 682 h 770"/>
              <a:gd name="T4" fmla="*/ 1040 w 1167"/>
              <a:gd name="T5" fmla="*/ 770 h 770"/>
              <a:gd name="T6" fmla="*/ 1167 w 1167"/>
              <a:gd name="T7" fmla="*/ 0 h 770"/>
              <a:gd name="T8" fmla="*/ 0 w 1167"/>
              <a:gd name="T9" fmla="*/ 198 h 770"/>
              <a:gd name="T10" fmla="*/ 0 60000 65536"/>
              <a:gd name="T11" fmla="*/ 0 60000 65536"/>
              <a:gd name="T12" fmla="*/ 0 60000 65536"/>
              <a:gd name="T13" fmla="*/ 0 60000 65536"/>
              <a:gd name="T14" fmla="*/ 0 60000 65536"/>
              <a:gd name="T15" fmla="*/ 0 w 1167"/>
              <a:gd name="T16" fmla="*/ 0 h 770"/>
              <a:gd name="T17" fmla="*/ 1167 w 1167"/>
              <a:gd name="T18" fmla="*/ 770 h 770"/>
            </a:gdLst>
            <a:ahLst/>
            <a:cxnLst>
              <a:cxn ang="T10">
                <a:pos x="T0" y="T1"/>
              </a:cxn>
              <a:cxn ang="T11">
                <a:pos x="T2" y="T3"/>
              </a:cxn>
              <a:cxn ang="T12">
                <a:pos x="T4" y="T5"/>
              </a:cxn>
              <a:cxn ang="T13">
                <a:pos x="T6" y="T7"/>
              </a:cxn>
              <a:cxn ang="T14">
                <a:pos x="T8" y="T9"/>
              </a:cxn>
            </a:cxnLst>
            <a:rect l="T15" t="T16" r="T17" b="T18"/>
            <a:pathLst>
              <a:path w="1167" h="770">
                <a:moveTo>
                  <a:pt x="0" y="198"/>
                </a:moveTo>
                <a:lnTo>
                  <a:pt x="71" y="682"/>
                </a:lnTo>
                <a:lnTo>
                  <a:pt x="1040" y="770"/>
                </a:lnTo>
                <a:lnTo>
                  <a:pt x="1167" y="0"/>
                </a:lnTo>
                <a:lnTo>
                  <a:pt x="0" y="198"/>
                </a:lnTo>
                <a:close/>
              </a:path>
            </a:pathLst>
          </a:custGeom>
          <a:noFill/>
          <a:ln w="38100">
            <a:solidFill>
              <a:srgbClr val="02060A"/>
            </a:solidFill>
            <a:round/>
            <a:headEnd/>
            <a:tailEnd/>
          </a:ln>
        </p:spPr>
        <p:txBody>
          <a:bodyPr wrap="none" anchor="ctr"/>
          <a:lstStyle/>
          <a:p>
            <a:endParaRPr lang="en-US" dirty="0"/>
          </a:p>
        </p:txBody>
      </p:sp>
      <p:sp>
        <p:nvSpPr>
          <p:cNvPr id="9405" name="Rectangle 278"/>
          <p:cNvSpPr>
            <a:spLocks noChangeAspect="1" noChangeArrowheads="1"/>
          </p:cNvSpPr>
          <p:nvPr/>
        </p:nvSpPr>
        <p:spPr bwMode="auto">
          <a:xfrm>
            <a:off x="7246938" y="4102100"/>
            <a:ext cx="758825" cy="458788"/>
          </a:xfrm>
          <a:prstGeom prst="rect">
            <a:avLst/>
          </a:prstGeom>
          <a:noFill/>
          <a:ln w="9525">
            <a:noFill/>
            <a:miter lim="800000"/>
            <a:headEnd/>
            <a:tailEnd/>
          </a:ln>
        </p:spPr>
        <p:txBody>
          <a:bodyPr wrap="none" lIns="92075" tIns="46038" rIns="92075" bIns="46038">
            <a:spAutoFit/>
          </a:bodyPr>
          <a:lstStyle/>
          <a:p>
            <a:pPr algn="ctr"/>
            <a:r>
              <a:rPr lang="en-US" sz="800" b="1" dirty="0">
                <a:solidFill>
                  <a:schemeClr val="bg1">
                    <a:lumMod val="75000"/>
                  </a:schemeClr>
                </a:solidFill>
                <a:latin typeface="Arial Narrow" pitchFamily="34" charset="0"/>
              </a:rPr>
              <a:t>Load Planning</a:t>
            </a:r>
          </a:p>
          <a:p>
            <a:pPr algn="ctr"/>
            <a:r>
              <a:rPr lang="en-US" sz="800" b="1" dirty="0">
                <a:solidFill>
                  <a:schemeClr val="bg1">
                    <a:lumMod val="75000"/>
                  </a:schemeClr>
                </a:solidFill>
                <a:latin typeface="Arial Narrow" pitchFamily="34" charset="0"/>
              </a:rPr>
              <a:t>&amp; Dock Door</a:t>
            </a:r>
          </a:p>
          <a:p>
            <a:pPr algn="ctr"/>
            <a:r>
              <a:rPr lang="en-US" sz="800" b="1" dirty="0">
                <a:solidFill>
                  <a:schemeClr val="bg1">
                    <a:lumMod val="75000"/>
                  </a:schemeClr>
                </a:solidFill>
                <a:latin typeface="Arial Narrow" pitchFamily="34" charset="0"/>
              </a:rPr>
              <a:t>Management</a:t>
            </a:r>
          </a:p>
        </p:txBody>
      </p:sp>
      <p:sp>
        <p:nvSpPr>
          <p:cNvPr id="9406" name="Line 279"/>
          <p:cNvSpPr>
            <a:spLocks noChangeShapeType="1"/>
          </p:cNvSpPr>
          <p:nvPr/>
        </p:nvSpPr>
        <p:spPr bwMode="auto">
          <a:xfrm flipV="1">
            <a:off x="6500813" y="3692525"/>
            <a:ext cx="2241550" cy="7938"/>
          </a:xfrm>
          <a:prstGeom prst="line">
            <a:avLst/>
          </a:prstGeom>
          <a:noFill/>
          <a:ln w="12700">
            <a:solidFill>
              <a:srgbClr val="C0C0C0"/>
            </a:solidFill>
            <a:round/>
            <a:headEnd type="none" w="sm" len="sm"/>
            <a:tailEnd type="none" w="sm" len="sm"/>
          </a:ln>
        </p:spPr>
        <p:txBody>
          <a:bodyPr wrap="none" anchor="ctr"/>
          <a:lstStyle/>
          <a:p>
            <a:endParaRPr lang="en-US" dirty="0"/>
          </a:p>
        </p:txBody>
      </p:sp>
      <p:sp>
        <p:nvSpPr>
          <p:cNvPr id="9407" name="Oval 280"/>
          <p:cNvSpPr>
            <a:spLocks noChangeAspect="1" noChangeArrowheads="1"/>
          </p:cNvSpPr>
          <p:nvPr/>
        </p:nvSpPr>
        <p:spPr bwMode="auto">
          <a:xfrm>
            <a:off x="3048000" y="3189288"/>
            <a:ext cx="3036888" cy="400050"/>
          </a:xfrm>
          <a:prstGeom prst="ellipse">
            <a:avLst/>
          </a:prstGeom>
          <a:noFill/>
          <a:ln w="12700">
            <a:solidFill>
              <a:schemeClr val="tx1"/>
            </a:solidFill>
            <a:round/>
            <a:headEnd/>
            <a:tailEnd/>
          </a:ln>
        </p:spPr>
        <p:txBody>
          <a:bodyPr wrap="none" anchor="ctr"/>
          <a:lstStyle/>
          <a:p>
            <a:endParaRPr lang="en-US" dirty="0"/>
          </a:p>
        </p:txBody>
      </p:sp>
      <p:sp>
        <p:nvSpPr>
          <p:cNvPr id="9408" name="Oval 281"/>
          <p:cNvSpPr>
            <a:spLocks noChangeAspect="1" noChangeArrowheads="1"/>
          </p:cNvSpPr>
          <p:nvPr/>
        </p:nvSpPr>
        <p:spPr bwMode="auto">
          <a:xfrm>
            <a:off x="3124200" y="3235325"/>
            <a:ext cx="2862263" cy="304800"/>
          </a:xfrm>
          <a:prstGeom prst="ellipse">
            <a:avLst/>
          </a:prstGeom>
          <a:noFill/>
          <a:ln w="12700">
            <a:solidFill>
              <a:schemeClr val="tx1"/>
            </a:solidFill>
            <a:round/>
            <a:headEnd/>
            <a:tailEnd/>
          </a:ln>
        </p:spPr>
        <p:txBody>
          <a:bodyPr wrap="none" anchor="ctr"/>
          <a:lstStyle/>
          <a:p>
            <a:endParaRPr lang="en-US" dirty="0"/>
          </a:p>
        </p:txBody>
      </p:sp>
      <p:sp>
        <p:nvSpPr>
          <p:cNvPr id="9409" name="Rectangle 282"/>
          <p:cNvSpPr>
            <a:spLocks noChangeAspect="1" noChangeArrowheads="1"/>
          </p:cNvSpPr>
          <p:nvPr/>
        </p:nvSpPr>
        <p:spPr bwMode="auto">
          <a:xfrm>
            <a:off x="3446463" y="3228975"/>
            <a:ext cx="2268538" cy="336550"/>
          </a:xfrm>
          <a:prstGeom prst="rect">
            <a:avLst/>
          </a:prstGeom>
          <a:noFill/>
          <a:ln w="9525">
            <a:noFill/>
            <a:miter lim="800000"/>
            <a:headEnd/>
            <a:tailEnd/>
          </a:ln>
        </p:spPr>
        <p:txBody>
          <a:bodyPr wrap="none" lIns="92075" tIns="46038" rIns="92075" bIns="46038">
            <a:spAutoFit/>
          </a:bodyPr>
          <a:lstStyle/>
          <a:p>
            <a:r>
              <a:rPr lang="en-US" sz="1600" b="1" dirty="0">
                <a:latin typeface="Arial" pitchFamily="34" charset="0"/>
              </a:rPr>
              <a:t>TASK MANAGEMENT</a:t>
            </a:r>
          </a:p>
        </p:txBody>
      </p:sp>
      <p:sp>
        <p:nvSpPr>
          <p:cNvPr id="9410" name="Freeform 283"/>
          <p:cNvSpPr>
            <a:spLocks/>
          </p:cNvSpPr>
          <p:nvPr/>
        </p:nvSpPr>
        <p:spPr bwMode="auto">
          <a:xfrm>
            <a:off x="5565775" y="2957513"/>
            <a:ext cx="314325" cy="98425"/>
          </a:xfrm>
          <a:custGeom>
            <a:avLst/>
            <a:gdLst>
              <a:gd name="T0" fmla="*/ 369 w 1321"/>
              <a:gd name="T1" fmla="*/ 363 h 418"/>
              <a:gd name="T2" fmla="*/ 1321 w 1321"/>
              <a:gd name="T3" fmla="*/ 418 h 418"/>
              <a:gd name="T4" fmla="*/ 165 w 1321"/>
              <a:gd name="T5" fmla="*/ 270 h 418"/>
              <a:gd name="T6" fmla="*/ 281 w 1321"/>
              <a:gd name="T7" fmla="*/ 44 h 418"/>
              <a:gd name="T8" fmla="*/ 110 w 1321"/>
              <a:gd name="T9" fmla="*/ 0 h 418"/>
              <a:gd name="T10" fmla="*/ 0 w 1321"/>
              <a:gd name="T11" fmla="*/ 242 h 418"/>
              <a:gd name="T12" fmla="*/ 121 w 1321"/>
              <a:gd name="T13" fmla="*/ 325 h 418"/>
              <a:gd name="T14" fmla="*/ 369 w 1321"/>
              <a:gd name="T15" fmla="*/ 363 h 418"/>
              <a:gd name="T16" fmla="*/ 0 60000 65536"/>
              <a:gd name="T17" fmla="*/ 0 60000 65536"/>
              <a:gd name="T18" fmla="*/ 0 60000 65536"/>
              <a:gd name="T19" fmla="*/ 0 60000 65536"/>
              <a:gd name="T20" fmla="*/ 0 60000 65536"/>
              <a:gd name="T21" fmla="*/ 0 60000 65536"/>
              <a:gd name="T22" fmla="*/ 0 60000 65536"/>
              <a:gd name="T23" fmla="*/ 0 60000 65536"/>
              <a:gd name="T24" fmla="*/ 0 w 1321"/>
              <a:gd name="T25" fmla="*/ 0 h 418"/>
              <a:gd name="T26" fmla="*/ 1321 w 1321"/>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1" h="418">
                <a:moveTo>
                  <a:pt x="369" y="363"/>
                </a:moveTo>
                <a:lnTo>
                  <a:pt x="1321" y="418"/>
                </a:lnTo>
                <a:lnTo>
                  <a:pt x="165" y="270"/>
                </a:lnTo>
                <a:lnTo>
                  <a:pt x="281" y="44"/>
                </a:lnTo>
                <a:lnTo>
                  <a:pt x="110" y="0"/>
                </a:lnTo>
                <a:lnTo>
                  <a:pt x="0" y="242"/>
                </a:lnTo>
                <a:lnTo>
                  <a:pt x="121" y="325"/>
                </a:lnTo>
                <a:lnTo>
                  <a:pt x="369" y="363"/>
                </a:lnTo>
                <a:close/>
              </a:path>
            </a:pathLst>
          </a:custGeom>
          <a:noFill/>
          <a:ln w="9525">
            <a:noFill/>
            <a:round/>
            <a:headEnd/>
            <a:tailEnd/>
          </a:ln>
        </p:spPr>
        <p:txBody>
          <a:bodyPr wrap="none" anchor="ctr"/>
          <a:lstStyle/>
          <a:p>
            <a:endParaRPr lang="en-US" dirty="0"/>
          </a:p>
        </p:txBody>
      </p:sp>
      <p:sp>
        <p:nvSpPr>
          <p:cNvPr id="9411" name="Freeform 284"/>
          <p:cNvSpPr>
            <a:spLocks/>
          </p:cNvSpPr>
          <p:nvPr/>
        </p:nvSpPr>
        <p:spPr bwMode="auto">
          <a:xfrm>
            <a:off x="6108700" y="2816225"/>
            <a:ext cx="188913" cy="165100"/>
          </a:xfrm>
          <a:custGeom>
            <a:avLst/>
            <a:gdLst>
              <a:gd name="T0" fmla="*/ 0 w 795"/>
              <a:gd name="T1" fmla="*/ 696 h 696"/>
              <a:gd name="T2" fmla="*/ 795 w 795"/>
              <a:gd name="T3" fmla="*/ 231 h 696"/>
              <a:gd name="T4" fmla="*/ 621 w 795"/>
              <a:gd name="T5" fmla="*/ 0 h 696"/>
              <a:gd name="T6" fmla="*/ 420 w 795"/>
              <a:gd name="T7" fmla="*/ 12 h 696"/>
              <a:gd name="T8" fmla="*/ 321 w 795"/>
              <a:gd name="T9" fmla="*/ 162 h 696"/>
              <a:gd name="T10" fmla="*/ 594 w 795"/>
              <a:gd name="T11" fmla="*/ 246 h 696"/>
              <a:gd name="T12" fmla="*/ 6 w 795"/>
              <a:gd name="T13" fmla="*/ 540 h 696"/>
              <a:gd name="T14" fmla="*/ 0 w 795"/>
              <a:gd name="T15" fmla="*/ 696 h 696"/>
              <a:gd name="T16" fmla="*/ 0 60000 65536"/>
              <a:gd name="T17" fmla="*/ 0 60000 65536"/>
              <a:gd name="T18" fmla="*/ 0 60000 65536"/>
              <a:gd name="T19" fmla="*/ 0 60000 65536"/>
              <a:gd name="T20" fmla="*/ 0 60000 65536"/>
              <a:gd name="T21" fmla="*/ 0 60000 65536"/>
              <a:gd name="T22" fmla="*/ 0 60000 65536"/>
              <a:gd name="T23" fmla="*/ 0 60000 65536"/>
              <a:gd name="T24" fmla="*/ 0 w 795"/>
              <a:gd name="T25" fmla="*/ 0 h 696"/>
              <a:gd name="T26" fmla="*/ 795 w 795"/>
              <a:gd name="T27" fmla="*/ 696 h 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5" h="696">
                <a:moveTo>
                  <a:pt x="0" y="696"/>
                </a:moveTo>
                <a:lnTo>
                  <a:pt x="795" y="231"/>
                </a:lnTo>
                <a:lnTo>
                  <a:pt x="621" y="0"/>
                </a:lnTo>
                <a:lnTo>
                  <a:pt x="420" y="12"/>
                </a:lnTo>
                <a:lnTo>
                  <a:pt x="321" y="162"/>
                </a:lnTo>
                <a:lnTo>
                  <a:pt x="594" y="246"/>
                </a:lnTo>
                <a:lnTo>
                  <a:pt x="6" y="540"/>
                </a:lnTo>
                <a:lnTo>
                  <a:pt x="0" y="696"/>
                </a:lnTo>
                <a:close/>
              </a:path>
            </a:pathLst>
          </a:custGeom>
          <a:solidFill>
            <a:srgbClr val="FFFF99"/>
          </a:solidFill>
          <a:ln w="9525">
            <a:noFill/>
            <a:round/>
            <a:headEnd/>
            <a:tailEnd/>
          </a:ln>
        </p:spPr>
        <p:txBody>
          <a:bodyPr wrap="none" anchor="ctr"/>
          <a:lstStyle/>
          <a:p>
            <a:endParaRPr lang="en-US" dirty="0"/>
          </a:p>
        </p:txBody>
      </p:sp>
      <p:sp>
        <p:nvSpPr>
          <p:cNvPr id="9412" name="Freeform 285"/>
          <p:cNvSpPr>
            <a:spLocks/>
          </p:cNvSpPr>
          <p:nvPr/>
        </p:nvSpPr>
        <p:spPr bwMode="auto">
          <a:xfrm>
            <a:off x="5608638" y="2803525"/>
            <a:ext cx="650875" cy="238125"/>
          </a:xfrm>
          <a:custGeom>
            <a:avLst/>
            <a:gdLst>
              <a:gd name="T0" fmla="*/ 231 w 2745"/>
              <a:gd name="T1" fmla="*/ 537 h 1008"/>
              <a:gd name="T2" fmla="*/ 0 w 2745"/>
              <a:gd name="T3" fmla="*/ 780 h 1008"/>
              <a:gd name="T4" fmla="*/ 1311 w 2745"/>
              <a:gd name="T5" fmla="*/ 1008 h 1008"/>
              <a:gd name="T6" fmla="*/ 2745 w 2745"/>
              <a:gd name="T7" fmla="*/ 111 h 1008"/>
              <a:gd name="T8" fmla="*/ 1857 w 2745"/>
              <a:gd name="T9" fmla="*/ 0 h 1008"/>
              <a:gd name="T10" fmla="*/ 231 w 2745"/>
              <a:gd name="T11" fmla="*/ 537 h 1008"/>
              <a:gd name="T12" fmla="*/ 0 60000 65536"/>
              <a:gd name="T13" fmla="*/ 0 60000 65536"/>
              <a:gd name="T14" fmla="*/ 0 60000 65536"/>
              <a:gd name="T15" fmla="*/ 0 60000 65536"/>
              <a:gd name="T16" fmla="*/ 0 60000 65536"/>
              <a:gd name="T17" fmla="*/ 0 60000 65536"/>
              <a:gd name="T18" fmla="*/ 0 w 2745"/>
              <a:gd name="T19" fmla="*/ 0 h 1008"/>
              <a:gd name="T20" fmla="*/ 2745 w 2745"/>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2745" h="1008">
                <a:moveTo>
                  <a:pt x="231" y="537"/>
                </a:moveTo>
                <a:lnTo>
                  <a:pt x="0" y="780"/>
                </a:lnTo>
                <a:lnTo>
                  <a:pt x="1311" y="1008"/>
                </a:lnTo>
                <a:lnTo>
                  <a:pt x="2745" y="111"/>
                </a:lnTo>
                <a:lnTo>
                  <a:pt x="1857" y="0"/>
                </a:lnTo>
                <a:lnTo>
                  <a:pt x="231" y="537"/>
                </a:lnTo>
                <a:close/>
              </a:path>
            </a:pathLst>
          </a:custGeom>
          <a:solidFill>
            <a:srgbClr val="FFFF99"/>
          </a:solidFill>
          <a:ln w="9525">
            <a:noFill/>
            <a:round/>
            <a:headEnd/>
            <a:tailEnd/>
          </a:ln>
        </p:spPr>
        <p:txBody>
          <a:bodyPr wrap="none" anchor="ctr"/>
          <a:lstStyle/>
          <a:p>
            <a:endParaRPr lang="en-US" dirty="0"/>
          </a:p>
        </p:txBody>
      </p:sp>
      <p:sp>
        <p:nvSpPr>
          <p:cNvPr id="9413" name="Freeform 286"/>
          <p:cNvSpPr>
            <a:spLocks/>
          </p:cNvSpPr>
          <p:nvPr/>
        </p:nvSpPr>
        <p:spPr bwMode="auto">
          <a:xfrm rot="573372">
            <a:off x="5881688" y="2811463"/>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414" name="Freeform 287"/>
          <p:cNvSpPr>
            <a:spLocks/>
          </p:cNvSpPr>
          <p:nvPr/>
        </p:nvSpPr>
        <p:spPr bwMode="auto">
          <a:xfrm>
            <a:off x="5834063" y="2855913"/>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415" name="Freeform 288"/>
          <p:cNvSpPr>
            <a:spLocks/>
          </p:cNvSpPr>
          <p:nvPr/>
        </p:nvSpPr>
        <p:spPr bwMode="auto">
          <a:xfrm>
            <a:off x="5727700" y="2906713"/>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tx1"/>
          </a:solidFill>
          <a:ln w="9525">
            <a:solidFill>
              <a:schemeClr val="tx1"/>
            </a:solidFill>
            <a:round/>
            <a:headEnd/>
            <a:tailEnd/>
          </a:ln>
        </p:spPr>
        <p:txBody>
          <a:bodyPr wrap="none" anchor="ctr"/>
          <a:lstStyle/>
          <a:p>
            <a:endParaRPr lang="en-US" dirty="0"/>
          </a:p>
        </p:txBody>
      </p:sp>
      <p:sp>
        <p:nvSpPr>
          <p:cNvPr id="9416" name="Freeform 289"/>
          <p:cNvSpPr>
            <a:spLocks/>
          </p:cNvSpPr>
          <p:nvPr/>
        </p:nvSpPr>
        <p:spPr bwMode="auto">
          <a:xfrm>
            <a:off x="5735638" y="2603500"/>
            <a:ext cx="257175" cy="361950"/>
          </a:xfrm>
          <a:custGeom>
            <a:avLst/>
            <a:gdLst>
              <a:gd name="T0" fmla="*/ 487 w 2172"/>
              <a:gd name="T1" fmla="*/ 258 h 3061"/>
              <a:gd name="T2" fmla="*/ 1362 w 2172"/>
              <a:gd name="T3" fmla="*/ 0 h 3061"/>
              <a:gd name="T4" fmla="*/ 2172 w 2172"/>
              <a:gd name="T5" fmla="*/ 371 h 3061"/>
              <a:gd name="T6" fmla="*/ 2131 w 2172"/>
              <a:gd name="T7" fmla="*/ 1653 h 3061"/>
              <a:gd name="T8" fmla="*/ 1244 w 2172"/>
              <a:gd name="T9" fmla="*/ 2119 h 3061"/>
              <a:gd name="T10" fmla="*/ 1244 w 2172"/>
              <a:gd name="T11" fmla="*/ 2953 h 3061"/>
              <a:gd name="T12" fmla="*/ 1039 w 2172"/>
              <a:gd name="T13" fmla="*/ 3061 h 3061"/>
              <a:gd name="T14" fmla="*/ 91 w 2172"/>
              <a:gd name="T15" fmla="*/ 2649 h 3061"/>
              <a:gd name="T16" fmla="*/ 0 w 2172"/>
              <a:gd name="T17" fmla="*/ 1545 h 3061"/>
              <a:gd name="T18" fmla="*/ 502 w 2172"/>
              <a:gd name="T19" fmla="*/ 1411 h 3061"/>
              <a:gd name="T20" fmla="*/ 487 w 2172"/>
              <a:gd name="T21" fmla="*/ 258 h 3061"/>
              <a:gd name="T22" fmla="*/ 487 w 2172"/>
              <a:gd name="T23" fmla="*/ 258 h 30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72"/>
              <a:gd name="T37" fmla="*/ 0 h 3061"/>
              <a:gd name="T38" fmla="*/ 2172 w 2172"/>
              <a:gd name="T39" fmla="*/ 3061 h 30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72" h="3061">
                <a:moveTo>
                  <a:pt x="487" y="258"/>
                </a:moveTo>
                <a:lnTo>
                  <a:pt x="1362" y="0"/>
                </a:lnTo>
                <a:lnTo>
                  <a:pt x="2172" y="371"/>
                </a:lnTo>
                <a:lnTo>
                  <a:pt x="2131" y="1653"/>
                </a:lnTo>
                <a:lnTo>
                  <a:pt x="1244" y="2119"/>
                </a:lnTo>
                <a:lnTo>
                  <a:pt x="1244" y="2953"/>
                </a:lnTo>
                <a:lnTo>
                  <a:pt x="1039" y="3061"/>
                </a:lnTo>
                <a:lnTo>
                  <a:pt x="91" y="2649"/>
                </a:lnTo>
                <a:lnTo>
                  <a:pt x="0" y="1545"/>
                </a:lnTo>
                <a:lnTo>
                  <a:pt x="502" y="1411"/>
                </a:lnTo>
                <a:lnTo>
                  <a:pt x="487" y="258"/>
                </a:lnTo>
                <a:close/>
              </a:path>
            </a:pathLst>
          </a:custGeom>
          <a:solidFill>
            <a:srgbClr val="FFF2CC"/>
          </a:solidFill>
          <a:ln w="9525">
            <a:noFill/>
            <a:round/>
            <a:headEnd/>
            <a:tailEnd/>
          </a:ln>
        </p:spPr>
        <p:txBody>
          <a:bodyPr/>
          <a:lstStyle/>
          <a:p>
            <a:endParaRPr lang="en-US" dirty="0"/>
          </a:p>
        </p:txBody>
      </p:sp>
      <p:sp>
        <p:nvSpPr>
          <p:cNvPr id="9417" name="Freeform 290"/>
          <p:cNvSpPr>
            <a:spLocks/>
          </p:cNvSpPr>
          <p:nvPr/>
        </p:nvSpPr>
        <p:spPr bwMode="auto">
          <a:xfrm>
            <a:off x="5740400" y="2790825"/>
            <a:ext cx="141288" cy="177800"/>
          </a:xfrm>
          <a:custGeom>
            <a:avLst/>
            <a:gdLst>
              <a:gd name="T0" fmla="*/ 6 w 1191"/>
              <a:gd name="T1" fmla="*/ 0 h 1510"/>
              <a:gd name="T2" fmla="*/ 1191 w 1191"/>
              <a:gd name="T3" fmla="*/ 487 h 1510"/>
              <a:gd name="T4" fmla="*/ 1057 w 1191"/>
              <a:gd name="T5" fmla="*/ 1510 h 1510"/>
              <a:gd name="T6" fmla="*/ 0 w 1191"/>
              <a:gd name="T7" fmla="*/ 1080 h 1510"/>
              <a:gd name="T8" fmla="*/ 6 w 1191"/>
              <a:gd name="T9" fmla="*/ 0 h 1510"/>
              <a:gd name="T10" fmla="*/ 6 w 1191"/>
              <a:gd name="T11" fmla="*/ 0 h 1510"/>
              <a:gd name="T12" fmla="*/ 0 60000 65536"/>
              <a:gd name="T13" fmla="*/ 0 60000 65536"/>
              <a:gd name="T14" fmla="*/ 0 60000 65536"/>
              <a:gd name="T15" fmla="*/ 0 60000 65536"/>
              <a:gd name="T16" fmla="*/ 0 60000 65536"/>
              <a:gd name="T17" fmla="*/ 0 60000 65536"/>
              <a:gd name="T18" fmla="*/ 0 w 1191"/>
              <a:gd name="T19" fmla="*/ 0 h 1510"/>
              <a:gd name="T20" fmla="*/ 1191 w 1191"/>
              <a:gd name="T21" fmla="*/ 1510 h 1510"/>
            </a:gdLst>
            <a:ahLst/>
            <a:cxnLst>
              <a:cxn ang="T12">
                <a:pos x="T0" y="T1"/>
              </a:cxn>
              <a:cxn ang="T13">
                <a:pos x="T2" y="T3"/>
              </a:cxn>
              <a:cxn ang="T14">
                <a:pos x="T4" y="T5"/>
              </a:cxn>
              <a:cxn ang="T15">
                <a:pos x="T6" y="T7"/>
              </a:cxn>
              <a:cxn ang="T16">
                <a:pos x="T8" y="T9"/>
              </a:cxn>
              <a:cxn ang="T17">
                <a:pos x="T10" y="T11"/>
              </a:cxn>
            </a:cxnLst>
            <a:rect l="T18" t="T19" r="T20" b="T21"/>
            <a:pathLst>
              <a:path w="1191" h="1510">
                <a:moveTo>
                  <a:pt x="6" y="0"/>
                </a:moveTo>
                <a:lnTo>
                  <a:pt x="1191" y="487"/>
                </a:lnTo>
                <a:lnTo>
                  <a:pt x="1057" y="1510"/>
                </a:lnTo>
                <a:lnTo>
                  <a:pt x="0" y="1080"/>
                </a:lnTo>
                <a:lnTo>
                  <a:pt x="6" y="0"/>
                </a:lnTo>
                <a:close/>
              </a:path>
            </a:pathLst>
          </a:custGeom>
          <a:solidFill>
            <a:srgbClr val="FFCC7F"/>
          </a:solidFill>
          <a:ln w="9525">
            <a:noFill/>
            <a:round/>
            <a:headEnd/>
            <a:tailEnd/>
          </a:ln>
        </p:spPr>
        <p:txBody>
          <a:bodyPr/>
          <a:lstStyle/>
          <a:p>
            <a:endParaRPr lang="en-US" dirty="0"/>
          </a:p>
        </p:txBody>
      </p:sp>
      <p:sp>
        <p:nvSpPr>
          <p:cNvPr id="9418" name="Freeform 291"/>
          <p:cNvSpPr>
            <a:spLocks/>
          </p:cNvSpPr>
          <p:nvPr/>
        </p:nvSpPr>
        <p:spPr bwMode="auto">
          <a:xfrm>
            <a:off x="5789613" y="2640013"/>
            <a:ext cx="114300" cy="149225"/>
          </a:xfrm>
          <a:custGeom>
            <a:avLst/>
            <a:gdLst>
              <a:gd name="T0" fmla="*/ 60 w 966"/>
              <a:gd name="T1" fmla="*/ 0 h 1267"/>
              <a:gd name="T2" fmla="*/ 966 w 966"/>
              <a:gd name="T3" fmla="*/ 469 h 1267"/>
              <a:gd name="T4" fmla="*/ 939 w 966"/>
              <a:gd name="T5" fmla="*/ 1267 h 1267"/>
              <a:gd name="T6" fmla="*/ 0 w 966"/>
              <a:gd name="T7" fmla="*/ 1089 h 1267"/>
              <a:gd name="T8" fmla="*/ 60 w 966"/>
              <a:gd name="T9" fmla="*/ 0 h 1267"/>
              <a:gd name="T10" fmla="*/ 60 w 966"/>
              <a:gd name="T11" fmla="*/ 0 h 1267"/>
              <a:gd name="T12" fmla="*/ 0 60000 65536"/>
              <a:gd name="T13" fmla="*/ 0 60000 65536"/>
              <a:gd name="T14" fmla="*/ 0 60000 65536"/>
              <a:gd name="T15" fmla="*/ 0 60000 65536"/>
              <a:gd name="T16" fmla="*/ 0 60000 65536"/>
              <a:gd name="T17" fmla="*/ 0 60000 65536"/>
              <a:gd name="T18" fmla="*/ 0 w 966"/>
              <a:gd name="T19" fmla="*/ 0 h 1267"/>
              <a:gd name="T20" fmla="*/ 966 w 966"/>
              <a:gd name="T21" fmla="*/ 1267 h 1267"/>
            </a:gdLst>
            <a:ahLst/>
            <a:cxnLst>
              <a:cxn ang="T12">
                <a:pos x="T0" y="T1"/>
              </a:cxn>
              <a:cxn ang="T13">
                <a:pos x="T2" y="T3"/>
              </a:cxn>
              <a:cxn ang="T14">
                <a:pos x="T4" y="T5"/>
              </a:cxn>
              <a:cxn ang="T15">
                <a:pos x="T6" y="T7"/>
              </a:cxn>
              <a:cxn ang="T16">
                <a:pos x="T8" y="T9"/>
              </a:cxn>
              <a:cxn ang="T17">
                <a:pos x="T10" y="T11"/>
              </a:cxn>
            </a:cxnLst>
            <a:rect l="T18" t="T19" r="T20" b="T21"/>
            <a:pathLst>
              <a:path w="966" h="1267">
                <a:moveTo>
                  <a:pt x="60" y="0"/>
                </a:moveTo>
                <a:lnTo>
                  <a:pt x="966" y="469"/>
                </a:lnTo>
                <a:lnTo>
                  <a:pt x="939" y="1267"/>
                </a:lnTo>
                <a:lnTo>
                  <a:pt x="0" y="1089"/>
                </a:lnTo>
                <a:lnTo>
                  <a:pt x="60" y="0"/>
                </a:lnTo>
                <a:close/>
              </a:path>
            </a:pathLst>
          </a:custGeom>
          <a:solidFill>
            <a:srgbClr val="FFCC7F"/>
          </a:solidFill>
          <a:ln w="9525">
            <a:noFill/>
            <a:round/>
            <a:headEnd/>
            <a:tailEnd/>
          </a:ln>
        </p:spPr>
        <p:txBody>
          <a:bodyPr/>
          <a:lstStyle/>
          <a:p>
            <a:endParaRPr lang="en-US" dirty="0"/>
          </a:p>
        </p:txBody>
      </p:sp>
      <p:sp>
        <p:nvSpPr>
          <p:cNvPr id="9419" name="Freeform 292"/>
          <p:cNvSpPr>
            <a:spLocks/>
          </p:cNvSpPr>
          <p:nvPr/>
        </p:nvSpPr>
        <p:spPr bwMode="auto">
          <a:xfrm>
            <a:off x="5735638" y="2633663"/>
            <a:ext cx="303213" cy="342900"/>
          </a:xfrm>
          <a:custGeom>
            <a:avLst/>
            <a:gdLst>
              <a:gd name="T0" fmla="*/ 478 w 2554"/>
              <a:gd name="T1" fmla="*/ 0 h 2896"/>
              <a:gd name="T2" fmla="*/ 461 w 2554"/>
              <a:gd name="T3" fmla="*/ 77 h 2896"/>
              <a:gd name="T4" fmla="*/ 1306 w 2554"/>
              <a:gd name="T5" fmla="*/ 490 h 2896"/>
              <a:gd name="T6" fmla="*/ 1306 w 2554"/>
              <a:gd name="T7" fmla="*/ 1273 h 2896"/>
              <a:gd name="T8" fmla="*/ 473 w 2554"/>
              <a:gd name="T9" fmla="*/ 1089 h 2896"/>
              <a:gd name="T10" fmla="*/ 467 w 2554"/>
              <a:gd name="T11" fmla="*/ 1196 h 2896"/>
              <a:gd name="T12" fmla="*/ 1300 w 2554"/>
              <a:gd name="T13" fmla="*/ 1384 h 2896"/>
              <a:gd name="T14" fmla="*/ 1886 w 2554"/>
              <a:gd name="T15" fmla="*/ 1455 h 2896"/>
              <a:gd name="T16" fmla="*/ 1087 w 2554"/>
              <a:gd name="T17" fmla="*/ 1686 h 2896"/>
              <a:gd name="T18" fmla="*/ 82 w 2554"/>
              <a:gd name="T19" fmla="*/ 1260 h 2896"/>
              <a:gd name="T20" fmla="*/ 0 w 2554"/>
              <a:gd name="T21" fmla="*/ 1325 h 2896"/>
              <a:gd name="T22" fmla="*/ 1052 w 2554"/>
              <a:gd name="T23" fmla="*/ 1776 h 2896"/>
              <a:gd name="T24" fmla="*/ 1055 w 2554"/>
              <a:gd name="T25" fmla="*/ 2896 h 2896"/>
              <a:gd name="T26" fmla="*/ 1541 w 2554"/>
              <a:gd name="T27" fmla="*/ 2776 h 2896"/>
              <a:gd name="T28" fmla="*/ 1693 w 2554"/>
              <a:gd name="T29" fmla="*/ 2852 h 2896"/>
              <a:gd name="T30" fmla="*/ 1481 w 2554"/>
              <a:gd name="T31" fmla="*/ 1971 h 2896"/>
              <a:gd name="T32" fmla="*/ 1490 w 2554"/>
              <a:gd name="T33" fmla="*/ 1888 h 2896"/>
              <a:gd name="T34" fmla="*/ 1578 w 2554"/>
              <a:gd name="T35" fmla="*/ 1864 h 2896"/>
              <a:gd name="T36" fmla="*/ 1601 w 2554"/>
              <a:gd name="T37" fmla="*/ 1784 h 2896"/>
              <a:gd name="T38" fmla="*/ 1705 w 2554"/>
              <a:gd name="T39" fmla="*/ 1749 h 2896"/>
              <a:gd name="T40" fmla="*/ 1740 w 2554"/>
              <a:gd name="T41" fmla="*/ 1669 h 2896"/>
              <a:gd name="T42" fmla="*/ 1826 w 2554"/>
              <a:gd name="T43" fmla="*/ 1655 h 2896"/>
              <a:gd name="T44" fmla="*/ 1900 w 2554"/>
              <a:gd name="T45" fmla="*/ 1699 h 2896"/>
              <a:gd name="T46" fmla="*/ 1997 w 2554"/>
              <a:gd name="T47" fmla="*/ 1683 h 2896"/>
              <a:gd name="T48" fmla="*/ 2086 w 2554"/>
              <a:gd name="T49" fmla="*/ 1734 h 2896"/>
              <a:gd name="T50" fmla="*/ 2195 w 2554"/>
              <a:gd name="T51" fmla="*/ 1716 h 2896"/>
              <a:gd name="T52" fmla="*/ 2280 w 2554"/>
              <a:gd name="T53" fmla="*/ 1774 h 2896"/>
              <a:gd name="T54" fmla="*/ 2458 w 2554"/>
              <a:gd name="T55" fmla="*/ 2367 h 2896"/>
              <a:gd name="T56" fmla="*/ 2554 w 2554"/>
              <a:gd name="T57" fmla="*/ 1227 h 2896"/>
              <a:gd name="T58" fmla="*/ 2175 w 2554"/>
              <a:gd name="T59" fmla="*/ 1083 h 2896"/>
              <a:gd name="T60" fmla="*/ 2163 w 2554"/>
              <a:gd name="T61" fmla="*/ 113 h 2896"/>
              <a:gd name="T62" fmla="*/ 1312 w 2554"/>
              <a:gd name="T63" fmla="*/ 396 h 2896"/>
              <a:gd name="T64" fmla="*/ 478 w 2554"/>
              <a:gd name="T65" fmla="*/ 0 h 2896"/>
              <a:gd name="T66" fmla="*/ 478 w 2554"/>
              <a:gd name="T67" fmla="*/ 0 h 289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54"/>
              <a:gd name="T103" fmla="*/ 0 h 2896"/>
              <a:gd name="T104" fmla="*/ 2554 w 2554"/>
              <a:gd name="T105" fmla="*/ 2896 h 289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54" h="2896">
                <a:moveTo>
                  <a:pt x="478" y="0"/>
                </a:moveTo>
                <a:lnTo>
                  <a:pt x="461" y="77"/>
                </a:lnTo>
                <a:lnTo>
                  <a:pt x="1306" y="490"/>
                </a:lnTo>
                <a:lnTo>
                  <a:pt x="1306" y="1273"/>
                </a:lnTo>
                <a:lnTo>
                  <a:pt x="473" y="1089"/>
                </a:lnTo>
                <a:lnTo>
                  <a:pt x="467" y="1196"/>
                </a:lnTo>
                <a:lnTo>
                  <a:pt x="1300" y="1384"/>
                </a:lnTo>
                <a:lnTo>
                  <a:pt x="1886" y="1455"/>
                </a:lnTo>
                <a:lnTo>
                  <a:pt x="1087" y="1686"/>
                </a:lnTo>
                <a:lnTo>
                  <a:pt x="82" y="1260"/>
                </a:lnTo>
                <a:lnTo>
                  <a:pt x="0" y="1325"/>
                </a:lnTo>
                <a:lnTo>
                  <a:pt x="1052" y="1776"/>
                </a:lnTo>
                <a:lnTo>
                  <a:pt x="1055" y="2896"/>
                </a:lnTo>
                <a:lnTo>
                  <a:pt x="1541" y="2776"/>
                </a:lnTo>
                <a:lnTo>
                  <a:pt x="1693" y="2852"/>
                </a:lnTo>
                <a:lnTo>
                  <a:pt x="1481" y="1971"/>
                </a:lnTo>
                <a:lnTo>
                  <a:pt x="1490" y="1888"/>
                </a:lnTo>
                <a:lnTo>
                  <a:pt x="1578" y="1864"/>
                </a:lnTo>
                <a:lnTo>
                  <a:pt x="1601" y="1784"/>
                </a:lnTo>
                <a:lnTo>
                  <a:pt x="1705" y="1749"/>
                </a:lnTo>
                <a:lnTo>
                  <a:pt x="1740" y="1669"/>
                </a:lnTo>
                <a:lnTo>
                  <a:pt x="1826" y="1655"/>
                </a:lnTo>
                <a:lnTo>
                  <a:pt x="1900" y="1699"/>
                </a:lnTo>
                <a:lnTo>
                  <a:pt x="1997" y="1683"/>
                </a:lnTo>
                <a:lnTo>
                  <a:pt x="2086" y="1734"/>
                </a:lnTo>
                <a:lnTo>
                  <a:pt x="2195" y="1716"/>
                </a:lnTo>
                <a:lnTo>
                  <a:pt x="2280" y="1774"/>
                </a:lnTo>
                <a:lnTo>
                  <a:pt x="2458" y="2367"/>
                </a:lnTo>
                <a:lnTo>
                  <a:pt x="2554" y="1227"/>
                </a:lnTo>
                <a:lnTo>
                  <a:pt x="2175" y="1083"/>
                </a:lnTo>
                <a:lnTo>
                  <a:pt x="2163" y="113"/>
                </a:lnTo>
                <a:lnTo>
                  <a:pt x="1312" y="396"/>
                </a:lnTo>
                <a:lnTo>
                  <a:pt x="478" y="0"/>
                </a:lnTo>
                <a:close/>
              </a:path>
            </a:pathLst>
          </a:custGeom>
          <a:solidFill>
            <a:srgbClr val="000000"/>
          </a:solidFill>
          <a:ln w="9525">
            <a:noFill/>
            <a:round/>
            <a:headEnd/>
            <a:tailEnd/>
          </a:ln>
        </p:spPr>
        <p:txBody>
          <a:bodyPr/>
          <a:lstStyle/>
          <a:p>
            <a:endParaRPr lang="en-US" dirty="0"/>
          </a:p>
        </p:txBody>
      </p:sp>
      <p:sp>
        <p:nvSpPr>
          <p:cNvPr id="9420" name="Freeform 293"/>
          <p:cNvSpPr>
            <a:spLocks/>
          </p:cNvSpPr>
          <p:nvPr/>
        </p:nvSpPr>
        <p:spPr bwMode="auto">
          <a:xfrm>
            <a:off x="5727700" y="2603500"/>
            <a:ext cx="271463" cy="373063"/>
          </a:xfrm>
          <a:custGeom>
            <a:avLst/>
            <a:gdLst>
              <a:gd name="T0" fmla="*/ 620 w 2290"/>
              <a:gd name="T1" fmla="*/ 1472 h 3154"/>
              <a:gd name="T2" fmla="*/ 578 w 2290"/>
              <a:gd name="T3" fmla="*/ 305 h 3154"/>
              <a:gd name="T4" fmla="*/ 1399 w 2290"/>
              <a:gd name="T5" fmla="*/ 81 h 3154"/>
              <a:gd name="T6" fmla="*/ 2179 w 2290"/>
              <a:gd name="T7" fmla="*/ 412 h 3154"/>
              <a:gd name="T8" fmla="*/ 2156 w 2290"/>
              <a:gd name="T9" fmla="*/ 1429 h 3154"/>
              <a:gd name="T10" fmla="*/ 2267 w 2290"/>
              <a:gd name="T11" fmla="*/ 1495 h 3154"/>
              <a:gd name="T12" fmla="*/ 2290 w 2290"/>
              <a:gd name="T13" fmla="*/ 338 h 3154"/>
              <a:gd name="T14" fmla="*/ 1423 w 2290"/>
              <a:gd name="T15" fmla="*/ 0 h 3154"/>
              <a:gd name="T16" fmla="*/ 476 w 2290"/>
              <a:gd name="T17" fmla="*/ 225 h 3154"/>
              <a:gd name="T18" fmla="*/ 518 w 2290"/>
              <a:gd name="T19" fmla="*/ 1394 h 3154"/>
              <a:gd name="T20" fmla="*/ 0 w 2290"/>
              <a:gd name="T21" fmla="*/ 1524 h 3154"/>
              <a:gd name="T22" fmla="*/ 81 w 2290"/>
              <a:gd name="T23" fmla="*/ 2703 h 3154"/>
              <a:gd name="T24" fmla="*/ 1125 w 2290"/>
              <a:gd name="T25" fmla="*/ 3154 h 3154"/>
              <a:gd name="T26" fmla="*/ 1211 w 2290"/>
              <a:gd name="T27" fmla="*/ 3051 h 3154"/>
              <a:gd name="T28" fmla="*/ 152 w 2290"/>
              <a:gd name="T29" fmla="*/ 2649 h 3154"/>
              <a:gd name="T30" fmla="*/ 111 w 2290"/>
              <a:gd name="T31" fmla="*/ 1578 h 3154"/>
              <a:gd name="T32" fmla="*/ 620 w 2290"/>
              <a:gd name="T33" fmla="*/ 1472 h 3154"/>
              <a:gd name="T34" fmla="*/ 620 w 2290"/>
              <a:gd name="T35" fmla="*/ 1472 h 31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90"/>
              <a:gd name="T55" fmla="*/ 0 h 3154"/>
              <a:gd name="T56" fmla="*/ 2290 w 2290"/>
              <a:gd name="T57" fmla="*/ 3154 h 31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90" h="3154">
                <a:moveTo>
                  <a:pt x="620" y="1472"/>
                </a:moveTo>
                <a:lnTo>
                  <a:pt x="578" y="305"/>
                </a:lnTo>
                <a:lnTo>
                  <a:pt x="1399" y="81"/>
                </a:lnTo>
                <a:lnTo>
                  <a:pt x="2179" y="412"/>
                </a:lnTo>
                <a:lnTo>
                  <a:pt x="2156" y="1429"/>
                </a:lnTo>
                <a:lnTo>
                  <a:pt x="2267" y="1495"/>
                </a:lnTo>
                <a:lnTo>
                  <a:pt x="2290" y="338"/>
                </a:lnTo>
                <a:lnTo>
                  <a:pt x="1423" y="0"/>
                </a:lnTo>
                <a:lnTo>
                  <a:pt x="476" y="225"/>
                </a:lnTo>
                <a:lnTo>
                  <a:pt x="518" y="1394"/>
                </a:lnTo>
                <a:lnTo>
                  <a:pt x="0" y="1524"/>
                </a:lnTo>
                <a:lnTo>
                  <a:pt x="81" y="2703"/>
                </a:lnTo>
                <a:lnTo>
                  <a:pt x="1125" y="3154"/>
                </a:lnTo>
                <a:lnTo>
                  <a:pt x="1211" y="3051"/>
                </a:lnTo>
                <a:lnTo>
                  <a:pt x="152" y="2649"/>
                </a:lnTo>
                <a:lnTo>
                  <a:pt x="111" y="1578"/>
                </a:lnTo>
                <a:lnTo>
                  <a:pt x="620" y="1472"/>
                </a:lnTo>
                <a:close/>
              </a:path>
            </a:pathLst>
          </a:custGeom>
          <a:solidFill>
            <a:srgbClr val="000000"/>
          </a:solidFill>
          <a:ln w="9525">
            <a:noFill/>
            <a:round/>
            <a:headEnd/>
            <a:tailEnd/>
          </a:ln>
        </p:spPr>
        <p:txBody>
          <a:bodyPr/>
          <a:lstStyle/>
          <a:p>
            <a:endParaRPr lang="en-US" dirty="0"/>
          </a:p>
        </p:txBody>
      </p:sp>
      <p:sp>
        <p:nvSpPr>
          <p:cNvPr id="9421" name="Freeform 294"/>
          <p:cNvSpPr>
            <a:spLocks/>
          </p:cNvSpPr>
          <p:nvPr/>
        </p:nvSpPr>
        <p:spPr bwMode="auto">
          <a:xfrm>
            <a:off x="5883275" y="2790825"/>
            <a:ext cx="144463" cy="177800"/>
          </a:xfrm>
          <a:custGeom>
            <a:avLst/>
            <a:gdLst>
              <a:gd name="T0" fmla="*/ 34 w 612"/>
              <a:gd name="T1" fmla="*/ 746 h 746"/>
              <a:gd name="T2" fmla="*/ 612 w 612"/>
              <a:gd name="T3" fmla="*/ 612 h 746"/>
              <a:gd name="T4" fmla="*/ 608 w 612"/>
              <a:gd name="T5" fmla="*/ 0 h 746"/>
              <a:gd name="T6" fmla="*/ 0 w 612"/>
              <a:gd name="T7" fmla="*/ 228 h 746"/>
              <a:gd name="T8" fmla="*/ 34 w 612"/>
              <a:gd name="T9" fmla="*/ 746 h 746"/>
              <a:gd name="T10" fmla="*/ 0 60000 65536"/>
              <a:gd name="T11" fmla="*/ 0 60000 65536"/>
              <a:gd name="T12" fmla="*/ 0 60000 65536"/>
              <a:gd name="T13" fmla="*/ 0 60000 65536"/>
              <a:gd name="T14" fmla="*/ 0 60000 65536"/>
              <a:gd name="T15" fmla="*/ 0 w 612"/>
              <a:gd name="T16" fmla="*/ 0 h 746"/>
              <a:gd name="T17" fmla="*/ 612 w 612"/>
              <a:gd name="T18" fmla="*/ 746 h 746"/>
            </a:gdLst>
            <a:ahLst/>
            <a:cxnLst>
              <a:cxn ang="T10">
                <a:pos x="T0" y="T1"/>
              </a:cxn>
              <a:cxn ang="T11">
                <a:pos x="T2" y="T3"/>
              </a:cxn>
              <a:cxn ang="T12">
                <a:pos x="T4" y="T5"/>
              </a:cxn>
              <a:cxn ang="T13">
                <a:pos x="T6" y="T7"/>
              </a:cxn>
              <a:cxn ang="T14">
                <a:pos x="T8" y="T9"/>
              </a:cxn>
            </a:cxnLst>
            <a:rect l="T15" t="T16" r="T17" b="T18"/>
            <a:pathLst>
              <a:path w="612" h="746">
                <a:moveTo>
                  <a:pt x="34" y="746"/>
                </a:moveTo>
                <a:lnTo>
                  <a:pt x="612" y="612"/>
                </a:lnTo>
                <a:lnTo>
                  <a:pt x="608" y="0"/>
                </a:lnTo>
                <a:lnTo>
                  <a:pt x="0" y="228"/>
                </a:lnTo>
                <a:lnTo>
                  <a:pt x="34" y="746"/>
                </a:lnTo>
                <a:close/>
              </a:path>
            </a:pathLst>
          </a:custGeom>
          <a:solidFill>
            <a:srgbClr val="02060A"/>
          </a:solidFill>
          <a:ln w="9525">
            <a:solidFill>
              <a:srgbClr val="02060A"/>
            </a:solidFill>
            <a:round/>
            <a:headEnd/>
            <a:tailEnd/>
          </a:ln>
        </p:spPr>
        <p:txBody>
          <a:bodyPr wrap="none" anchor="ctr"/>
          <a:lstStyle/>
          <a:p>
            <a:endParaRPr lang="en-US" dirty="0"/>
          </a:p>
        </p:txBody>
      </p:sp>
      <p:sp>
        <p:nvSpPr>
          <p:cNvPr id="9422" name="Freeform 295"/>
          <p:cNvSpPr>
            <a:spLocks/>
          </p:cNvSpPr>
          <p:nvPr/>
        </p:nvSpPr>
        <p:spPr bwMode="auto">
          <a:xfrm>
            <a:off x="5880100" y="2944813"/>
            <a:ext cx="117475" cy="33338"/>
          </a:xfrm>
          <a:custGeom>
            <a:avLst/>
            <a:gdLst>
              <a:gd name="T0" fmla="*/ 0 w 482"/>
              <a:gd name="T1" fmla="*/ 116 h 142"/>
              <a:gd name="T2" fmla="*/ 482 w 482"/>
              <a:gd name="T3" fmla="*/ 0 h 142"/>
              <a:gd name="T4" fmla="*/ 240 w 482"/>
              <a:gd name="T5" fmla="*/ 142 h 142"/>
              <a:gd name="T6" fmla="*/ 0 w 482"/>
              <a:gd name="T7" fmla="*/ 116 h 142"/>
              <a:gd name="T8" fmla="*/ 0 60000 65536"/>
              <a:gd name="T9" fmla="*/ 0 60000 65536"/>
              <a:gd name="T10" fmla="*/ 0 60000 65536"/>
              <a:gd name="T11" fmla="*/ 0 60000 65536"/>
              <a:gd name="T12" fmla="*/ 0 w 482"/>
              <a:gd name="T13" fmla="*/ 0 h 142"/>
              <a:gd name="T14" fmla="*/ 482 w 482"/>
              <a:gd name="T15" fmla="*/ 142 h 142"/>
            </a:gdLst>
            <a:ahLst/>
            <a:cxnLst>
              <a:cxn ang="T8">
                <a:pos x="T0" y="T1"/>
              </a:cxn>
              <a:cxn ang="T9">
                <a:pos x="T2" y="T3"/>
              </a:cxn>
              <a:cxn ang="T10">
                <a:pos x="T4" y="T5"/>
              </a:cxn>
              <a:cxn ang="T11">
                <a:pos x="T6" y="T7"/>
              </a:cxn>
            </a:cxnLst>
            <a:rect l="T12" t="T13" r="T14" b="T15"/>
            <a:pathLst>
              <a:path w="482" h="142">
                <a:moveTo>
                  <a:pt x="0" y="116"/>
                </a:moveTo>
                <a:lnTo>
                  <a:pt x="482" y="0"/>
                </a:lnTo>
                <a:lnTo>
                  <a:pt x="240" y="142"/>
                </a:lnTo>
                <a:lnTo>
                  <a:pt x="0" y="116"/>
                </a:lnTo>
                <a:close/>
              </a:path>
            </a:pathLst>
          </a:custGeom>
          <a:solidFill>
            <a:schemeClr val="bg1"/>
          </a:solidFill>
          <a:ln w="9525">
            <a:noFill/>
            <a:round/>
            <a:headEnd/>
            <a:tailEnd/>
          </a:ln>
        </p:spPr>
        <p:txBody>
          <a:bodyPr wrap="none" anchor="ctr"/>
          <a:lstStyle/>
          <a:p>
            <a:endParaRPr lang="en-US" dirty="0"/>
          </a:p>
        </p:txBody>
      </p:sp>
      <p:sp>
        <p:nvSpPr>
          <p:cNvPr id="9423" name="Freeform 296"/>
          <p:cNvSpPr>
            <a:spLocks/>
          </p:cNvSpPr>
          <p:nvPr/>
        </p:nvSpPr>
        <p:spPr bwMode="auto">
          <a:xfrm>
            <a:off x="5907088" y="2811463"/>
            <a:ext cx="374650" cy="258763"/>
          </a:xfrm>
          <a:custGeom>
            <a:avLst/>
            <a:gdLst>
              <a:gd name="T0" fmla="*/ 495 w 1578"/>
              <a:gd name="T1" fmla="*/ 69 h 1089"/>
              <a:gd name="T2" fmla="*/ 624 w 1578"/>
              <a:gd name="T3" fmla="*/ 0 h 1089"/>
              <a:gd name="T4" fmla="*/ 1578 w 1578"/>
              <a:gd name="T5" fmla="*/ 126 h 1089"/>
              <a:gd name="T6" fmla="*/ 1560 w 1578"/>
              <a:gd name="T7" fmla="*/ 306 h 1089"/>
              <a:gd name="T8" fmla="*/ 18 w 1578"/>
              <a:gd name="T9" fmla="*/ 1089 h 1089"/>
              <a:gd name="T10" fmla="*/ 0 w 1578"/>
              <a:gd name="T11" fmla="*/ 849 h 1089"/>
              <a:gd name="T12" fmla="*/ 1329 w 1578"/>
              <a:gd name="T13" fmla="*/ 228 h 1089"/>
              <a:gd name="T14" fmla="*/ 48 w 1578"/>
              <a:gd name="T15" fmla="*/ 885 h 1089"/>
              <a:gd name="T16" fmla="*/ 57 w 1578"/>
              <a:gd name="T17" fmla="*/ 1023 h 1089"/>
              <a:gd name="T18" fmla="*/ 1506 w 1578"/>
              <a:gd name="T19" fmla="*/ 276 h 1089"/>
              <a:gd name="T20" fmla="*/ 1500 w 1578"/>
              <a:gd name="T21" fmla="*/ 165 h 1089"/>
              <a:gd name="T22" fmla="*/ 633 w 1578"/>
              <a:gd name="T23" fmla="*/ 48 h 1089"/>
              <a:gd name="T24" fmla="*/ 495 w 1578"/>
              <a:gd name="T25" fmla="*/ 69 h 10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78"/>
              <a:gd name="T40" fmla="*/ 0 h 1089"/>
              <a:gd name="T41" fmla="*/ 1578 w 1578"/>
              <a:gd name="T42" fmla="*/ 1089 h 10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78" h="1089">
                <a:moveTo>
                  <a:pt x="495" y="69"/>
                </a:moveTo>
                <a:lnTo>
                  <a:pt x="624" y="0"/>
                </a:lnTo>
                <a:lnTo>
                  <a:pt x="1578" y="126"/>
                </a:lnTo>
                <a:lnTo>
                  <a:pt x="1560" y="306"/>
                </a:lnTo>
                <a:lnTo>
                  <a:pt x="18" y="1089"/>
                </a:lnTo>
                <a:lnTo>
                  <a:pt x="0" y="849"/>
                </a:lnTo>
                <a:lnTo>
                  <a:pt x="1329" y="228"/>
                </a:lnTo>
                <a:lnTo>
                  <a:pt x="48" y="885"/>
                </a:lnTo>
                <a:lnTo>
                  <a:pt x="57" y="1023"/>
                </a:lnTo>
                <a:lnTo>
                  <a:pt x="1506" y="276"/>
                </a:lnTo>
                <a:lnTo>
                  <a:pt x="1500" y="165"/>
                </a:lnTo>
                <a:lnTo>
                  <a:pt x="633" y="48"/>
                </a:lnTo>
                <a:lnTo>
                  <a:pt x="495" y="69"/>
                </a:lnTo>
                <a:close/>
              </a:path>
            </a:pathLst>
          </a:custGeom>
          <a:solidFill>
            <a:srgbClr val="02060A"/>
          </a:solidFill>
          <a:ln w="9525">
            <a:solidFill>
              <a:srgbClr val="02060A"/>
            </a:solidFill>
            <a:round/>
            <a:headEnd/>
            <a:tailEnd/>
          </a:ln>
        </p:spPr>
        <p:txBody>
          <a:bodyPr wrap="none" anchor="ctr"/>
          <a:lstStyle/>
          <a:p>
            <a:endParaRPr lang="en-US" dirty="0"/>
          </a:p>
        </p:txBody>
      </p:sp>
      <p:sp>
        <p:nvSpPr>
          <p:cNvPr id="9424" name="Freeform 297"/>
          <p:cNvSpPr>
            <a:spLocks/>
          </p:cNvSpPr>
          <p:nvPr/>
        </p:nvSpPr>
        <p:spPr bwMode="auto">
          <a:xfrm>
            <a:off x="5572125" y="2913063"/>
            <a:ext cx="322263" cy="155575"/>
          </a:xfrm>
          <a:custGeom>
            <a:avLst/>
            <a:gdLst>
              <a:gd name="T0" fmla="*/ 696 w 1359"/>
              <a:gd name="T1" fmla="*/ 0 h 651"/>
              <a:gd name="T2" fmla="*/ 0 w 1359"/>
              <a:gd name="T3" fmla="*/ 279 h 651"/>
              <a:gd name="T4" fmla="*/ 0 w 1359"/>
              <a:gd name="T5" fmla="*/ 444 h 651"/>
              <a:gd name="T6" fmla="*/ 1359 w 1359"/>
              <a:gd name="T7" fmla="*/ 651 h 651"/>
              <a:gd name="T8" fmla="*/ 51 w 1359"/>
              <a:gd name="T9" fmla="*/ 408 h 651"/>
              <a:gd name="T10" fmla="*/ 48 w 1359"/>
              <a:gd name="T11" fmla="*/ 315 h 651"/>
              <a:gd name="T12" fmla="*/ 1347 w 1359"/>
              <a:gd name="T13" fmla="*/ 453 h 651"/>
              <a:gd name="T14" fmla="*/ 126 w 1359"/>
              <a:gd name="T15" fmla="*/ 276 h 651"/>
              <a:gd name="T16" fmla="*/ 696 w 1359"/>
              <a:gd name="T17" fmla="*/ 0 h 6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9"/>
              <a:gd name="T28" fmla="*/ 0 h 651"/>
              <a:gd name="T29" fmla="*/ 1359 w 1359"/>
              <a:gd name="T30" fmla="*/ 651 h 6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9" h="651">
                <a:moveTo>
                  <a:pt x="696" y="0"/>
                </a:moveTo>
                <a:lnTo>
                  <a:pt x="0" y="279"/>
                </a:lnTo>
                <a:lnTo>
                  <a:pt x="0" y="444"/>
                </a:lnTo>
                <a:lnTo>
                  <a:pt x="1359" y="651"/>
                </a:lnTo>
                <a:lnTo>
                  <a:pt x="51" y="408"/>
                </a:lnTo>
                <a:lnTo>
                  <a:pt x="48" y="315"/>
                </a:lnTo>
                <a:lnTo>
                  <a:pt x="1347" y="453"/>
                </a:lnTo>
                <a:lnTo>
                  <a:pt x="126" y="276"/>
                </a:lnTo>
                <a:lnTo>
                  <a:pt x="696" y="0"/>
                </a:lnTo>
                <a:close/>
              </a:path>
            </a:pathLst>
          </a:custGeom>
          <a:solidFill>
            <a:srgbClr val="02060A"/>
          </a:solidFill>
          <a:ln w="9525">
            <a:solidFill>
              <a:srgbClr val="02060A"/>
            </a:solidFill>
            <a:round/>
            <a:headEnd/>
            <a:tailEnd/>
          </a:ln>
        </p:spPr>
        <p:txBody>
          <a:bodyPr wrap="none" anchor="ctr"/>
          <a:lstStyle/>
          <a:p>
            <a:endParaRPr lang="en-US" dirty="0"/>
          </a:p>
        </p:txBody>
      </p:sp>
      <p:sp>
        <p:nvSpPr>
          <p:cNvPr id="9425" name="Freeform 298"/>
          <p:cNvSpPr>
            <a:spLocks/>
          </p:cNvSpPr>
          <p:nvPr/>
        </p:nvSpPr>
        <p:spPr bwMode="auto">
          <a:xfrm>
            <a:off x="5689600" y="2995613"/>
            <a:ext cx="44450" cy="44450"/>
          </a:xfrm>
          <a:custGeom>
            <a:avLst/>
            <a:gdLst>
              <a:gd name="T0" fmla="*/ 3 w 189"/>
              <a:gd name="T1" fmla="*/ 0 h 183"/>
              <a:gd name="T2" fmla="*/ 0 w 189"/>
              <a:gd name="T3" fmla="*/ 150 h 183"/>
              <a:gd name="T4" fmla="*/ 177 w 189"/>
              <a:gd name="T5" fmla="*/ 183 h 183"/>
              <a:gd name="T6" fmla="*/ 189 w 189"/>
              <a:gd name="T7" fmla="*/ 15 h 183"/>
              <a:gd name="T8" fmla="*/ 3 w 189"/>
              <a:gd name="T9" fmla="*/ 0 h 183"/>
              <a:gd name="T10" fmla="*/ 0 60000 65536"/>
              <a:gd name="T11" fmla="*/ 0 60000 65536"/>
              <a:gd name="T12" fmla="*/ 0 60000 65536"/>
              <a:gd name="T13" fmla="*/ 0 60000 65536"/>
              <a:gd name="T14" fmla="*/ 0 60000 65536"/>
              <a:gd name="T15" fmla="*/ 0 w 189"/>
              <a:gd name="T16" fmla="*/ 0 h 183"/>
              <a:gd name="T17" fmla="*/ 189 w 189"/>
              <a:gd name="T18" fmla="*/ 183 h 183"/>
            </a:gdLst>
            <a:ahLst/>
            <a:cxnLst>
              <a:cxn ang="T10">
                <a:pos x="T0" y="T1"/>
              </a:cxn>
              <a:cxn ang="T11">
                <a:pos x="T2" y="T3"/>
              </a:cxn>
              <a:cxn ang="T12">
                <a:pos x="T4" y="T5"/>
              </a:cxn>
              <a:cxn ang="T13">
                <a:pos x="T6" y="T7"/>
              </a:cxn>
              <a:cxn ang="T14">
                <a:pos x="T8" y="T9"/>
              </a:cxn>
            </a:cxnLst>
            <a:rect l="T15" t="T16" r="T17" b="T18"/>
            <a:pathLst>
              <a:path w="189" h="183">
                <a:moveTo>
                  <a:pt x="3" y="0"/>
                </a:moveTo>
                <a:lnTo>
                  <a:pt x="0" y="150"/>
                </a:lnTo>
                <a:lnTo>
                  <a:pt x="177" y="183"/>
                </a:lnTo>
                <a:lnTo>
                  <a:pt x="189" y="15"/>
                </a:lnTo>
                <a:lnTo>
                  <a:pt x="3" y="0"/>
                </a:lnTo>
                <a:close/>
              </a:path>
            </a:pathLst>
          </a:custGeom>
          <a:noFill/>
          <a:ln w="9525">
            <a:solidFill>
              <a:schemeClr val="tx1"/>
            </a:solidFill>
            <a:round/>
            <a:headEnd/>
            <a:tailEnd/>
          </a:ln>
        </p:spPr>
        <p:txBody>
          <a:bodyPr wrap="none" anchor="ctr"/>
          <a:lstStyle/>
          <a:p>
            <a:endParaRPr lang="en-US" dirty="0"/>
          </a:p>
        </p:txBody>
      </p:sp>
      <p:sp>
        <p:nvSpPr>
          <p:cNvPr id="9426" name="Freeform 299"/>
          <p:cNvSpPr>
            <a:spLocks/>
          </p:cNvSpPr>
          <p:nvPr/>
        </p:nvSpPr>
        <p:spPr bwMode="auto">
          <a:xfrm>
            <a:off x="6054725" y="2927350"/>
            <a:ext cx="49213" cy="60325"/>
          </a:xfrm>
          <a:custGeom>
            <a:avLst/>
            <a:gdLst>
              <a:gd name="T0" fmla="*/ 0 w 213"/>
              <a:gd name="T1" fmla="*/ 87 h 255"/>
              <a:gd name="T2" fmla="*/ 21 w 213"/>
              <a:gd name="T3" fmla="*/ 255 h 255"/>
              <a:gd name="T4" fmla="*/ 213 w 213"/>
              <a:gd name="T5" fmla="*/ 153 h 255"/>
              <a:gd name="T6" fmla="*/ 186 w 213"/>
              <a:gd name="T7" fmla="*/ 0 h 255"/>
              <a:gd name="T8" fmla="*/ 0 w 213"/>
              <a:gd name="T9" fmla="*/ 87 h 255"/>
              <a:gd name="T10" fmla="*/ 0 60000 65536"/>
              <a:gd name="T11" fmla="*/ 0 60000 65536"/>
              <a:gd name="T12" fmla="*/ 0 60000 65536"/>
              <a:gd name="T13" fmla="*/ 0 60000 65536"/>
              <a:gd name="T14" fmla="*/ 0 60000 65536"/>
              <a:gd name="T15" fmla="*/ 0 w 213"/>
              <a:gd name="T16" fmla="*/ 0 h 255"/>
              <a:gd name="T17" fmla="*/ 213 w 213"/>
              <a:gd name="T18" fmla="*/ 255 h 255"/>
            </a:gdLst>
            <a:ahLst/>
            <a:cxnLst>
              <a:cxn ang="T10">
                <a:pos x="T0" y="T1"/>
              </a:cxn>
              <a:cxn ang="T11">
                <a:pos x="T2" y="T3"/>
              </a:cxn>
              <a:cxn ang="T12">
                <a:pos x="T4" y="T5"/>
              </a:cxn>
              <a:cxn ang="T13">
                <a:pos x="T6" y="T7"/>
              </a:cxn>
              <a:cxn ang="T14">
                <a:pos x="T8" y="T9"/>
              </a:cxn>
            </a:cxnLst>
            <a:rect l="T15" t="T16" r="T17" b="T18"/>
            <a:pathLst>
              <a:path w="213" h="255">
                <a:moveTo>
                  <a:pt x="0" y="87"/>
                </a:moveTo>
                <a:lnTo>
                  <a:pt x="21" y="255"/>
                </a:lnTo>
                <a:lnTo>
                  <a:pt x="213" y="153"/>
                </a:lnTo>
                <a:lnTo>
                  <a:pt x="186" y="0"/>
                </a:lnTo>
                <a:lnTo>
                  <a:pt x="0" y="87"/>
                </a:lnTo>
                <a:close/>
              </a:path>
            </a:pathLst>
          </a:custGeom>
          <a:solidFill>
            <a:schemeClr val="tx1"/>
          </a:solidFill>
          <a:ln w="9525">
            <a:solidFill>
              <a:schemeClr val="tx1"/>
            </a:solidFill>
            <a:round/>
            <a:headEnd/>
            <a:tailEnd/>
          </a:ln>
        </p:spPr>
        <p:txBody>
          <a:bodyPr wrap="none" anchor="ctr"/>
          <a:lstStyle/>
          <a:p>
            <a:endParaRPr lang="en-US" dirty="0"/>
          </a:p>
        </p:txBody>
      </p:sp>
      <p:sp>
        <p:nvSpPr>
          <p:cNvPr id="9427" name="Freeform 300"/>
          <p:cNvSpPr>
            <a:spLocks/>
          </p:cNvSpPr>
          <p:nvPr/>
        </p:nvSpPr>
        <p:spPr bwMode="auto">
          <a:xfrm>
            <a:off x="5646738" y="2943225"/>
            <a:ext cx="296863" cy="58738"/>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428" name="Freeform 301"/>
          <p:cNvSpPr>
            <a:spLocks/>
          </p:cNvSpPr>
          <p:nvPr/>
        </p:nvSpPr>
        <p:spPr bwMode="auto">
          <a:xfrm>
            <a:off x="5808663" y="2881313"/>
            <a:ext cx="31750" cy="55563"/>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9429" name="Freeform 302"/>
          <p:cNvSpPr>
            <a:spLocks/>
          </p:cNvSpPr>
          <p:nvPr/>
        </p:nvSpPr>
        <p:spPr bwMode="auto">
          <a:xfrm>
            <a:off x="5845175" y="2714625"/>
            <a:ext cx="31750" cy="55563"/>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9430" name="Freeform 303"/>
          <p:cNvSpPr>
            <a:spLocks/>
          </p:cNvSpPr>
          <p:nvPr/>
        </p:nvSpPr>
        <p:spPr bwMode="auto">
          <a:xfrm>
            <a:off x="5705475" y="2995613"/>
            <a:ext cx="85725" cy="61913"/>
          </a:xfrm>
          <a:custGeom>
            <a:avLst/>
            <a:gdLst>
              <a:gd name="T0" fmla="*/ 8 w 364"/>
              <a:gd name="T1" fmla="*/ 0 h 264"/>
              <a:gd name="T2" fmla="*/ 0 w 364"/>
              <a:gd name="T3" fmla="*/ 218 h 264"/>
              <a:gd name="T4" fmla="*/ 332 w 364"/>
              <a:gd name="T5" fmla="*/ 264 h 264"/>
              <a:gd name="T6" fmla="*/ 364 w 364"/>
              <a:gd name="T7" fmla="*/ 16 h 264"/>
              <a:gd name="T8" fmla="*/ 8 w 364"/>
              <a:gd name="T9" fmla="*/ 0 h 264"/>
              <a:gd name="T10" fmla="*/ 0 60000 65536"/>
              <a:gd name="T11" fmla="*/ 0 60000 65536"/>
              <a:gd name="T12" fmla="*/ 0 60000 65536"/>
              <a:gd name="T13" fmla="*/ 0 60000 65536"/>
              <a:gd name="T14" fmla="*/ 0 60000 65536"/>
              <a:gd name="T15" fmla="*/ 0 w 364"/>
              <a:gd name="T16" fmla="*/ 0 h 264"/>
              <a:gd name="T17" fmla="*/ 364 w 364"/>
              <a:gd name="T18" fmla="*/ 264 h 264"/>
            </a:gdLst>
            <a:ahLst/>
            <a:cxnLst>
              <a:cxn ang="T10">
                <a:pos x="T0" y="T1"/>
              </a:cxn>
              <a:cxn ang="T11">
                <a:pos x="T2" y="T3"/>
              </a:cxn>
              <a:cxn ang="T12">
                <a:pos x="T4" y="T5"/>
              </a:cxn>
              <a:cxn ang="T13">
                <a:pos x="T6" y="T7"/>
              </a:cxn>
              <a:cxn ang="T14">
                <a:pos x="T8" y="T9"/>
              </a:cxn>
            </a:cxnLst>
            <a:rect l="T15" t="T16" r="T17" b="T18"/>
            <a:pathLst>
              <a:path w="364" h="264">
                <a:moveTo>
                  <a:pt x="8" y="0"/>
                </a:moveTo>
                <a:lnTo>
                  <a:pt x="0" y="218"/>
                </a:lnTo>
                <a:lnTo>
                  <a:pt x="332" y="264"/>
                </a:lnTo>
                <a:lnTo>
                  <a:pt x="364" y="16"/>
                </a:lnTo>
                <a:lnTo>
                  <a:pt x="8" y="0"/>
                </a:lnTo>
                <a:close/>
              </a:path>
            </a:pathLst>
          </a:custGeom>
          <a:noFill/>
          <a:ln w="6350">
            <a:solidFill>
              <a:schemeClr val="tx1"/>
            </a:solidFill>
            <a:round/>
            <a:headEnd/>
            <a:tailEnd/>
          </a:ln>
        </p:spPr>
        <p:txBody>
          <a:bodyPr wrap="none" anchor="ctr"/>
          <a:lstStyle/>
          <a:p>
            <a:endParaRPr lang="en-US" dirty="0"/>
          </a:p>
        </p:txBody>
      </p:sp>
      <p:sp>
        <p:nvSpPr>
          <p:cNvPr id="9431" name="Line 304"/>
          <p:cNvSpPr>
            <a:spLocks noChangeShapeType="1"/>
          </p:cNvSpPr>
          <p:nvPr/>
        </p:nvSpPr>
        <p:spPr bwMode="auto">
          <a:xfrm flipH="1">
            <a:off x="5718175" y="3005138"/>
            <a:ext cx="1588" cy="31750"/>
          </a:xfrm>
          <a:prstGeom prst="line">
            <a:avLst/>
          </a:prstGeom>
          <a:noFill/>
          <a:ln w="6350">
            <a:solidFill>
              <a:schemeClr val="tx1"/>
            </a:solidFill>
            <a:round/>
            <a:headEnd/>
            <a:tailEnd/>
          </a:ln>
        </p:spPr>
        <p:txBody>
          <a:bodyPr wrap="none" anchor="ctr"/>
          <a:lstStyle/>
          <a:p>
            <a:endParaRPr lang="en-US" dirty="0"/>
          </a:p>
        </p:txBody>
      </p:sp>
      <p:sp>
        <p:nvSpPr>
          <p:cNvPr id="9432" name="Line 305"/>
          <p:cNvSpPr>
            <a:spLocks noChangeShapeType="1"/>
          </p:cNvSpPr>
          <p:nvPr/>
        </p:nvSpPr>
        <p:spPr bwMode="auto">
          <a:xfrm flipH="1">
            <a:off x="5727700" y="3008313"/>
            <a:ext cx="1588" cy="31750"/>
          </a:xfrm>
          <a:prstGeom prst="line">
            <a:avLst/>
          </a:prstGeom>
          <a:noFill/>
          <a:ln w="6350">
            <a:solidFill>
              <a:schemeClr val="tx1"/>
            </a:solidFill>
            <a:round/>
            <a:headEnd/>
            <a:tailEnd/>
          </a:ln>
        </p:spPr>
        <p:txBody>
          <a:bodyPr wrap="none" anchor="ctr"/>
          <a:lstStyle/>
          <a:p>
            <a:endParaRPr lang="en-US" dirty="0"/>
          </a:p>
        </p:txBody>
      </p:sp>
      <p:sp>
        <p:nvSpPr>
          <p:cNvPr id="9433" name="Line 306"/>
          <p:cNvSpPr>
            <a:spLocks noChangeShapeType="1"/>
          </p:cNvSpPr>
          <p:nvPr/>
        </p:nvSpPr>
        <p:spPr bwMode="auto">
          <a:xfrm flipH="1">
            <a:off x="5737225" y="3009900"/>
            <a:ext cx="1588" cy="31750"/>
          </a:xfrm>
          <a:prstGeom prst="line">
            <a:avLst/>
          </a:prstGeom>
          <a:noFill/>
          <a:ln w="6350">
            <a:solidFill>
              <a:schemeClr val="tx1"/>
            </a:solidFill>
            <a:round/>
            <a:headEnd/>
            <a:tailEnd/>
          </a:ln>
        </p:spPr>
        <p:txBody>
          <a:bodyPr wrap="none" anchor="ctr"/>
          <a:lstStyle/>
          <a:p>
            <a:endParaRPr lang="en-US" dirty="0"/>
          </a:p>
        </p:txBody>
      </p:sp>
      <p:sp>
        <p:nvSpPr>
          <p:cNvPr id="9434" name="Line 307"/>
          <p:cNvSpPr>
            <a:spLocks noChangeShapeType="1"/>
          </p:cNvSpPr>
          <p:nvPr/>
        </p:nvSpPr>
        <p:spPr bwMode="auto">
          <a:xfrm flipH="1">
            <a:off x="5745163" y="3011488"/>
            <a:ext cx="1588" cy="30163"/>
          </a:xfrm>
          <a:prstGeom prst="line">
            <a:avLst/>
          </a:prstGeom>
          <a:noFill/>
          <a:ln w="6350">
            <a:solidFill>
              <a:schemeClr val="tx1"/>
            </a:solidFill>
            <a:round/>
            <a:headEnd/>
            <a:tailEnd/>
          </a:ln>
        </p:spPr>
        <p:txBody>
          <a:bodyPr wrap="none" anchor="ctr"/>
          <a:lstStyle/>
          <a:p>
            <a:endParaRPr lang="en-US" dirty="0"/>
          </a:p>
        </p:txBody>
      </p:sp>
      <p:sp>
        <p:nvSpPr>
          <p:cNvPr id="9435" name="Line 308"/>
          <p:cNvSpPr>
            <a:spLocks noChangeShapeType="1"/>
          </p:cNvSpPr>
          <p:nvPr/>
        </p:nvSpPr>
        <p:spPr bwMode="auto">
          <a:xfrm flipH="1">
            <a:off x="5754688" y="3011488"/>
            <a:ext cx="1588" cy="30163"/>
          </a:xfrm>
          <a:prstGeom prst="line">
            <a:avLst/>
          </a:prstGeom>
          <a:noFill/>
          <a:ln w="6350">
            <a:solidFill>
              <a:schemeClr val="tx1"/>
            </a:solidFill>
            <a:round/>
            <a:headEnd/>
            <a:tailEnd/>
          </a:ln>
        </p:spPr>
        <p:txBody>
          <a:bodyPr wrap="none" anchor="ctr"/>
          <a:lstStyle/>
          <a:p>
            <a:endParaRPr lang="en-US" dirty="0"/>
          </a:p>
        </p:txBody>
      </p:sp>
      <p:sp>
        <p:nvSpPr>
          <p:cNvPr id="9436" name="Freeform 309"/>
          <p:cNvSpPr>
            <a:spLocks/>
          </p:cNvSpPr>
          <p:nvPr/>
        </p:nvSpPr>
        <p:spPr bwMode="auto">
          <a:xfrm>
            <a:off x="6394450" y="2947988"/>
            <a:ext cx="314325" cy="98425"/>
          </a:xfrm>
          <a:custGeom>
            <a:avLst/>
            <a:gdLst>
              <a:gd name="T0" fmla="*/ 369 w 1321"/>
              <a:gd name="T1" fmla="*/ 363 h 418"/>
              <a:gd name="T2" fmla="*/ 1321 w 1321"/>
              <a:gd name="T3" fmla="*/ 418 h 418"/>
              <a:gd name="T4" fmla="*/ 165 w 1321"/>
              <a:gd name="T5" fmla="*/ 270 h 418"/>
              <a:gd name="T6" fmla="*/ 281 w 1321"/>
              <a:gd name="T7" fmla="*/ 44 h 418"/>
              <a:gd name="T8" fmla="*/ 110 w 1321"/>
              <a:gd name="T9" fmla="*/ 0 h 418"/>
              <a:gd name="T10" fmla="*/ 0 w 1321"/>
              <a:gd name="T11" fmla="*/ 242 h 418"/>
              <a:gd name="T12" fmla="*/ 121 w 1321"/>
              <a:gd name="T13" fmla="*/ 325 h 418"/>
              <a:gd name="T14" fmla="*/ 369 w 1321"/>
              <a:gd name="T15" fmla="*/ 363 h 418"/>
              <a:gd name="T16" fmla="*/ 0 60000 65536"/>
              <a:gd name="T17" fmla="*/ 0 60000 65536"/>
              <a:gd name="T18" fmla="*/ 0 60000 65536"/>
              <a:gd name="T19" fmla="*/ 0 60000 65536"/>
              <a:gd name="T20" fmla="*/ 0 60000 65536"/>
              <a:gd name="T21" fmla="*/ 0 60000 65536"/>
              <a:gd name="T22" fmla="*/ 0 60000 65536"/>
              <a:gd name="T23" fmla="*/ 0 60000 65536"/>
              <a:gd name="T24" fmla="*/ 0 w 1321"/>
              <a:gd name="T25" fmla="*/ 0 h 418"/>
              <a:gd name="T26" fmla="*/ 1321 w 1321"/>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1" h="418">
                <a:moveTo>
                  <a:pt x="369" y="363"/>
                </a:moveTo>
                <a:lnTo>
                  <a:pt x="1321" y="418"/>
                </a:lnTo>
                <a:lnTo>
                  <a:pt x="165" y="270"/>
                </a:lnTo>
                <a:lnTo>
                  <a:pt x="281" y="44"/>
                </a:lnTo>
                <a:lnTo>
                  <a:pt x="110" y="0"/>
                </a:lnTo>
                <a:lnTo>
                  <a:pt x="0" y="242"/>
                </a:lnTo>
                <a:lnTo>
                  <a:pt x="121" y="325"/>
                </a:lnTo>
                <a:lnTo>
                  <a:pt x="369" y="363"/>
                </a:lnTo>
                <a:close/>
              </a:path>
            </a:pathLst>
          </a:custGeom>
          <a:solidFill>
            <a:srgbClr val="FFFF99"/>
          </a:solidFill>
          <a:ln w="9525">
            <a:noFill/>
            <a:round/>
            <a:headEnd/>
            <a:tailEnd/>
          </a:ln>
        </p:spPr>
        <p:txBody>
          <a:bodyPr wrap="none" anchor="ctr"/>
          <a:lstStyle/>
          <a:p>
            <a:endParaRPr lang="en-US" dirty="0"/>
          </a:p>
        </p:txBody>
      </p:sp>
      <p:sp>
        <p:nvSpPr>
          <p:cNvPr id="9437" name="Freeform 310"/>
          <p:cNvSpPr>
            <a:spLocks/>
          </p:cNvSpPr>
          <p:nvPr/>
        </p:nvSpPr>
        <p:spPr bwMode="auto">
          <a:xfrm>
            <a:off x="6937375" y="2806700"/>
            <a:ext cx="188913" cy="165100"/>
          </a:xfrm>
          <a:custGeom>
            <a:avLst/>
            <a:gdLst>
              <a:gd name="T0" fmla="*/ 0 w 795"/>
              <a:gd name="T1" fmla="*/ 696 h 696"/>
              <a:gd name="T2" fmla="*/ 795 w 795"/>
              <a:gd name="T3" fmla="*/ 231 h 696"/>
              <a:gd name="T4" fmla="*/ 621 w 795"/>
              <a:gd name="T5" fmla="*/ 0 h 696"/>
              <a:gd name="T6" fmla="*/ 420 w 795"/>
              <a:gd name="T7" fmla="*/ 12 h 696"/>
              <a:gd name="T8" fmla="*/ 321 w 795"/>
              <a:gd name="T9" fmla="*/ 162 h 696"/>
              <a:gd name="T10" fmla="*/ 594 w 795"/>
              <a:gd name="T11" fmla="*/ 246 h 696"/>
              <a:gd name="T12" fmla="*/ 6 w 795"/>
              <a:gd name="T13" fmla="*/ 540 h 696"/>
              <a:gd name="T14" fmla="*/ 0 w 795"/>
              <a:gd name="T15" fmla="*/ 696 h 696"/>
              <a:gd name="T16" fmla="*/ 0 60000 65536"/>
              <a:gd name="T17" fmla="*/ 0 60000 65536"/>
              <a:gd name="T18" fmla="*/ 0 60000 65536"/>
              <a:gd name="T19" fmla="*/ 0 60000 65536"/>
              <a:gd name="T20" fmla="*/ 0 60000 65536"/>
              <a:gd name="T21" fmla="*/ 0 60000 65536"/>
              <a:gd name="T22" fmla="*/ 0 60000 65536"/>
              <a:gd name="T23" fmla="*/ 0 60000 65536"/>
              <a:gd name="T24" fmla="*/ 0 w 795"/>
              <a:gd name="T25" fmla="*/ 0 h 696"/>
              <a:gd name="T26" fmla="*/ 795 w 795"/>
              <a:gd name="T27" fmla="*/ 696 h 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5" h="696">
                <a:moveTo>
                  <a:pt x="0" y="696"/>
                </a:moveTo>
                <a:lnTo>
                  <a:pt x="795" y="231"/>
                </a:lnTo>
                <a:lnTo>
                  <a:pt x="621" y="0"/>
                </a:lnTo>
                <a:lnTo>
                  <a:pt x="420" y="12"/>
                </a:lnTo>
                <a:lnTo>
                  <a:pt x="321" y="162"/>
                </a:lnTo>
                <a:lnTo>
                  <a:pt x="594" y="246"/>
                </a:lnTo>
                <a:lnTo>
                  <a:pt x="6" y="540"/>
                </a:lnTo>
                <a:lnTo>
                  <a:pt x="0" y="696"/>
                </a:lnTo>
                <a:close/>
              </a:path>
            </a:pathLst>
          </a:custGeom>
          <a:solidFill>
            <a:srgbClr val="FFFF99"/>
          </a:solidFill>
          <a:ln w="9525">
            <a:noFill/>
            <a:round/>
            <a:headEnd/>
            <a:tailEnd/>
          </a:ln>
        </p:spPr>
        <p:txBody>
          <a:bodyPr wrap="none" anchor="ctr"/>
          <a:lstStyle/>
          <a:p>
            <a:endParaRPr lang="en-US" dirty="0"/>
          </a:p>
        </p:txBody>
      </p:sp>
      <p:sp>
        <p:nvSpPr>
          <p:cNvPr id="9438" name="Freeform 311"/>
          <p:cNvSpPr>
            <a:spLocks/>
          </p:cNvSpPr>
          <p:nvPr/>
        </p:nvSpPr>
        <p:spPr bwMode="auto">
          <a:xfrm>
            <a:off x="6437313" y="2794000"/>
            <a:ext cx="650875" cy="238125"/>
          </a:xfrm>
          <a:custGeom>
            <a:avLst/>
            <a:gdLst>
              <a:gd name="T0" fmla="*/ 231 w 2745"/>
              <a:gd name="T1" fmla="*/ 537 h 1008"/>
              <a:gd name="T2" fmla="*/ 0 w 2745"/>
              <a:gd name="T3" fmla="*/ 780 h 1008"/>
              <a:gd name="T4" fmla="*/ 1311 w 2745"/>
              <a:gd name="T5" fmla="*/ 1008 h 1008"/>
              <a:gd name="T6" fmla="*/ 2745 w 2745"/>
              <a:gd name="T7" fmla="*/ 111 h 1008"/>
              <a:gd name="T8" fmla="*/ 1857 w 2745"/>
              <a:gd name="T9" fmla="*/ 0 h 1008"/>
              <a:gd name="T10" fmla="*/ 231 w 2745"/>
              <a:gd name="T11" fmla="*/ 537 h 1008"/>
              <a:gd name="T12" fmla="*/ 0 60000 65536"/>
              <a:gd name="T13" fmla="*/ 0 60000 65536"/>
              <a:gd name="T14" fmla="*/ 0 60000 65536"/>
              <a:gd name="T15" fmla="*/ 0 60000 65536"/>
              <a:gd name="T16" fmla="*/ 0 60000 65536"/>
              <a:gd name="T17" fmla="*/ 0 60000 65536"/>
              <a:gd name="T18" fmla="*/ 0 w 2745"/>
              <a:gd name="T19" fmla="*/ 0 h 1008"/>
              <a:gd name="T20" fmla="*/ 2745 w 2745"/>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2745" h="1008">
                <a:moveTo>
                  <a:pt x="231" y="537"/>
                </a:moveTo>
                <a:lnTo>
                  <a:pt x="0" y="780"/>
                </a:lnTo>
                <a:lnTo>
                  <a:pt x="1311" y="1008"/>
                </a:lnTo>
                <a:lnTo>
                  <a:pt x="2745" y="111"/>
                </a:lnTo>
                <a:lnTo>
                  <a:pt x="1857" y="0"/>
                </a:lnTo>
                <a:lnTo>
                  <a:pt x="231" y="537"/>
                </a:lnTo>
                <a:close/>
              </a:path>
            </a:pathLst>
          </a:custGeom>
          <a:solidFill>
            <a:srgbClr val="FFFF99"/>
          </a:solidFill>
          <a:ln w="9525">
            <a:noFill/>
            <a:round/>
            <a:headEnd/>
            <a:tailEnd/>
          </a:ln>
        </p:spPr>
        <p:txBody>
          <a:bodyPr wrap="none" anchor="ctr"/>
          <a:lstStyle/>
          <a:p>
            <a:endParaRPr lang="en-US" dirty="0"/>
          </a:p>
        </p:txBody>
      </p:sp>
      <p:sp>
        <p:nvSpPr>
          <p:cNvPr id="9439" name="Freeform 312"/>
          <p:cNvSpPr>
            <a:spLocks/>
          </p:cNvSpPr>
          <p:nvPr/>
        </p:nvSpPr>
        <p:spPr bwMode="auto">
          <a:xfrm rot="573372">
            <a:off x="6710363" y="2801938"/>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440" name="Freeform 313"/>
          <p:cNvSpPr>
            <a:spLocks/>
          </p:cNvSpPr>
          <p:nvPr/>
        </p:nvSpPr>
        <p:spPr bwMode="auto">
          <a:xfrm>
            <a:off x="6662738" y="2846388"/>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441" name="Freeform 314"/>
          <p:cNvSpPr>
            <a:spLocks/>
          </p:cNvSpPr>
          <p:nvPr/>
        </p:nvSpPr>
        <p:spPr bwMode="auto">
          <a:xfrm>
            <a:off x="6556375" y="2897188"/>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tx1"/>
          </a:solidFill>
          <a:ln w="9525">
            <a:solidFill>
              <a:schemeClr val="tx1"/>
            </a:solidFill>
            <a:round/>
            <a:headEnd/>
            <a:tailEnd/>
          </a:ln>
        </p:spPr>
        <p:txBody>
          <a:bodyPr wrap="none" anchor="ctr"/>
          <a:lstStyle/>
          <a:p>
            <a:endParaRPr lang="en-US" dirty="0"/>
          </a:p>
        </p:txBody>
      </p:sp>
      <p:sp>
        <p:nvSpPr>
          <p:cNvPr id="9442" name="Freeform 315"/>
          <p:cNvSpPr>
            <a:spLocks/>
          </p:cNvSpPr>
          <p:nvPr/>
        </p:nvSpPr>
        <p:spPr bwMode="auto">
          <a:xfrm>
            <a:off x="6564313" y="2593975"/>
            <a:ext cx="257175" cy="361950"/>
          </a:xfrm>
          <a:custGeom>
            <a:avLst/>
            <a:gdLst>
              <a:gd name="T0" fmla="*/ 487 w 2172"/>
              <a:gd name="T1" fmla="*/ 258 h 3061"/>
              <a:gd name="T2" fmla="*/ 1362 w 2172"/>
              <a:gd name="T3" fmla="*/ 0 h 3061"/>
              <a:gd name="T4" fmla="*/ 2172 w 2172"/>
              <a:gd name="T5" fmla="*/ 371 h 3061"/>
              <a:gd name="T6" fmla="*/ 2131 w 2172"/>
              <a:gd name="T7" fmla="*/ 1653 h 3061"/>
              <a:gd name="T8" fmla="*/ 1244 w 2172"/>
              <a:gd name="T9" fmla="*/ 2119 h 3061"/>
              <a:gd name="T10" fmla="*/ 1244 w 2172"/>
              <a:gd name="T11" fmla="*/ 2953 h 3061"/>
              <a:gd name="T12" fmla="*/ 1039 w 2172"/>
              <a:gd name="T13" fmla="*/ 3061 h 3061"/>
              <a:gd name="T14" fmla="*/ 91 w 2172"/>
              <a:gd name="T15" fmla="*/ 2649 h 3061"/>
              <a:gd name="T16" fmla="*/ 0 w 2172"/>
              <a:gd name="T17" fmla="*/ 1545 h 3061"/>
              <a:gd name="T18" fmla="*/ 502 w 2172"/>
              <a:gd name="T19" fmla="*/ 1411 h 3061"/>
              <a:gd name="T20" fmla="*/ 487 w 2172"/>
              <a:gd name="T21" fmla="*/ 258 h 3061"/>
              <a:gd name="T22" fmla="*/ 487 w 2172"/>
              <a:gd name="T23" fmla="*/ 258 h 30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72"/>
              <a:gd name="T37" fmla="*/ 0 h 3061"/>
              <a:gd name="T38" fmla="*/ 2172 w 2172"/>
              <a:gd name="T39" fmla="*/ 3061 h 30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72" h="3061">
                <a:moveTo>
                  <a:pt x="487" y="258"/>
                </a:moveTo>
                <a:lnTo>
                  <a:pt x="1362" y="0"/>
                </a:lnTo>
                <a:lnTo>
                  <a:pt x="2172" y="371"/>
                </a:lnTo>
                <a:lnTo>
                  <a:pt x="2131" y="1653"/>
                </a:lnTo>
                <a:lnTo>
                  <a:pt x="1244" y="2119"/>
                </a:lnTo>
                <a:lnTo>
                  <a:pt x="1244" y="2953"/>
                </a:lnTo>
                <a:lnTo>
                  <a:pt x="1039" y="3061"/>
                </a:lnTo>
                <a:lnTo>
                  <a:pt x="91" y="2649"/>
                </a:lnTo>
                <a:lnTo>
                  <a:pt x="0" y="1545"/>
                </a:lnTo>
                <a:lnTo>
                  <a:pt x="502" y="1411"/>
                </a:lnTo>
                <a:lnTo>
                  <a:pt x="487" y="258"/>
                </a:lnTo>
                <a:close/>
              </a:path>
            </a:pathLst>
          </a:custGeom>
          <a:solidFill>
            <a:srgbClr val="FFF2CC"/>
          </a:solidFill>
          <a:ln w="9525">
            <a:noFill/>
            <a:round/>
            <a:headEnd/>
            <a:tailEnd/>
          </a:ln>
        </p:spPr>
        <p:txBody>
          <a:bodyPr/>
          <a:lstStyle/>
          <a:p>
            <a:endParaRPr lang="en-US" dirty="0"/>
          </a:p>
        </p:txBody>
      </p:sp>
      <p:sp>
        <p:nvSpPr>
          <p:cNvPr id="9443" name="Freeform 316"/>
          <p:cNvSpPr>
            <a:spLocks/>
          </p:cNvSpPr>
          <p:nvPr/>
        </p:nvSpPr>
        <p:spPr bwMode="auto">
          <a:xfrm>
            <a:off x="6569075" y="2781300"/>
            <a:ext cx="141288" cy="177800"/>
          </a:xfrm>
          <a:custGeom>
            <a:avLst/>
            <a:gdLst>
              <a:gd name="T0" fmla="*/ 6 w 1191"/>
              <a:gd name="T1" fmla="*/ 0 h 1510"/>
              <a:gd name="T2" fmla="*/ 1191 w 1191"/>
              <a:gd name="T3" fmla="*/ 487 h 1510"/>
              <a:gd name="T4" fmla="*/ 1057 w 1191"/>
              <a:gd name="T5" fmla="*/ 1510 h 1510"/>
              <a:gd name="T6" fmla="*/ 0 w 1191"/>
              <a:gd name="T7" fmla="*/ 1080 h 1510"/>
              <a:gd name="T8" fmla="*/ 6 w 1191"/>
              <a:gd name="T9" fmla="*/ 0 h 1510"/>
              <a:gd name="T10" fmla="*/ 6 w 1191"/>
              <a:gd name="T11" fmla="*/ 0 h 1510"/>
              <a:gd name="T12" fmla="*/ 0 60000 65536"/>
              <a:gd name="T13" fmla="*/ 0 60000 65536"/>
              <a:gd name="T14" fmla="*/ 0 60000 65536"/>
              <a:gd name="T15" fmla="*/ 0 60000 65536"/>
              <a:gd name="T16" fmla="*/ 0 60000 65536"/>
              <a:gd name="T17" fmla="*/ 0 60000 65536"/>
              <a:gd name="T18" fmla="*/ 0 w 1191"/>
              <a:gd name="T19" fmla="*/ 0 h 1510"/>
              <a:gd name="T20" fmla="*/ 1191 w 1191"/>
              <a:gd name="T21" fmla="*/ 1510 h 1510"/>
            </a:gdLst>
            <a:ahLst/>
            <a:cxnLst>
              <a:cxn ang="T12">
                <a:pos x="T0" y="T1"/>
              </a:cxn>
              <a:cxn ang="T13">
                <a:pos x="T2" y="T3"/>
              </a:cxn>
              <a:cxn ang="T14">
                <a:pos x="T4" y="T5"/>
              </a:cxn>
              <a:cxn ang="T15">
                <a:pos x="T6" y="T7"/>
              </a:cxn>
              <a:cxn ang="T16">
                <a:pos x="T8" y="T9"/>
              </a:cxn>
              <a:cxn ang="T17">
                <a:pos x="T10" y="T11"/>
              </a:cxn>
            </a:cxnLst>
            <a:rect l="T18" t="T19" r="T20" b="T21"/>
            <a:pathLst>
              <a:path w="1191" h="1510">
                <a:moveTo>
                  <a:pt x="6" y="0"/>
                </a:moveTo>
                <a:lnTo>
                  <a:pt x="1191" y="487"/>
                </a:lnTo>
                <a:lnTo>
                  <a:pt x="1057" y="1510"/>
                </a:lnTo>
                <a:lnTo>
                  <a:pt x="0" y="1080"/>
                </a:lnTo>
                <a:lnTo>
                  <a:pt x="6" y="0"/>
                </a:lnTo>
                <a:close/>
              </a:path>
            </a:pathLst>
          </a:custGeom>
          <a:solidFill>
            <a:srgbClr val="FFCC7F"/>
          </a:solidFill>
          <a:ln w="9525">
            <a:noFill/>
            <a:round/>
            <a:headEnd/>
            <a:tailEnd/>
          </a:ln>
        </p:spPr>
        <p:txBody>
          <a:bodyPr/>
          <a:lstStyle/>
          <a:p>
            <a:endParaRPr lang="en-US" dirty="0"/>
          </a:p>
        </p:txBody>
      </p:sp>
      <p:sp>
        <p:nvSpPr>
          <p:cNvPr id="9444" name="Freeform 317"/>
          <p:cNvSpPr>
            <a:spLocks/>
          </p:cNvSpPr>
          <p:nvPr/>
        </p:nvSpPr>
        <p:spPr bwMode="auto">
          <a:xfrm>
            <a:off x="6618288" y="2630488"/>
            <a:ext cx="114300" cy="149225"/>
          </a:xfrm>
          <a:custGeom>
            <a:avLst/>
            <a:gdLst>
              <a:gd name="T0" fmla="*/ 60 w 966"/>
              <a:gd name="T1" fmla="*/ 0 h 1267"/>
              <a:gd name="T2" fmla="*/ 966 w 966"/>
              <a:gd name="T3" fmla="*/ 469 h 1267"/>
              <a:gd name="T4" fmla="*/ 939 w 966"/>
              <a:gd name="T5" fmla="*/ 1267 h 1267"/>
              <a:gd name="T6" fmla="*/ 0 w 966"/>
              <a:gd name="T7" fmla="*/ 1089 h 1267"/>
              <a:gd name="T8" fmla="*/ 60 w 966"/>
              <a:gd name="T9" fmla="*/ 0 h 1267"/>
              <a:gd name="T10" fmla="*/ 60 w 966"/>
              <a:gd name="T11" fmla="*/ 0 h 1267"/>
              <a:gd name="T12" fmla="*/ 0 60000 65536"/>
              <a:gd name="T13" fmla="*/ 0 60000 65536"/>
              <a:gd name="T14" fmla="*/ 0 60000 65536"/>
              <a:gd name="T15" fmla="*/ 0 60000 65536"/>
              <a:gd name="T16" fmla="*/ 0 60000 65536"/>
              <a:gd name="T17" fmla="*/ 0 60000 65536"/>
              <a:gd name="T18" fmla="*/ 0 w 966"/>
              <a:gd name="T19" fmla="*/ 0 h 1267"/>
              <a:gd name="T20" fmla="*/ 966 w 966"/>
              <a:gd name="T21" fmla="*/ 1267 h 1267"/>
            </a:gdLst>
            <a:ahLst/>
            <a:cxnLst>
              <a:cxn ang="T12">
                <a:pos x="T0" y="T1"/>
              </a:cxn>
              <a:cxn ang="T13">
                <a:pos x="T2" y="T3"/>
              </a:cxn>
              <a:cxn ang="T14">
                <a:pos x="T4" y="T5"/>
              </a:cxn>
              <a:cxn ang="T15">
                <a:pos x="T6" y="T7"/>
              </a:cxn>
              <a:cxn ang="T16">
                <a:pos x="T8" y="T9"/>
              </a:cxn>
              <a:cxn ang="T17">
                <a:pos x="T10" y="T11"/>
              </a:cxn>
            </a:cxnLst>
            <a:rect l="T18" t="T19" r="T20" b="T21"/>
            <a:pathLst>
              <a:path w="966" h="1267">
                <a:moveTo>
                  <a:pt x="60" y="0"/>
                </a:moveTo>
                <a:lnTo>
                  <a:pt x="966" y="469"/>
                </a:lnTo>
                <a:lnTo>
                  <a:pt x="939" y="1267"/>
                </a:lnTo>
                <a:lnTo>
                  <a:pt x="0" y="1089"/>
                </a:lnTo>
                <a:lnTo>
                  <a:pt x="60" y="0"/>
                </a:lnTo>
                <a:close/>
              </a:path>
            </a:pathLst>
          </a:custGeom>
          <a:solidFill>
            <a:srgbClr val="FFCC7F"/>
          </a:solidFill>
          <a:ln w="9525">
            <a:noFill/>
            <a:round/>
            <a:headEnd/>
            <a:tailEnd/>
          </a:ln>
        </p:spPr>
        <p:txBody>
          <a:bodyPr/>
          <a:lstStyle/>
          <a:p>
            <a:endParaRPr lang="en-US" dirty="0"/>
          </a:p>
        </p:txBody>
      </p:sp>
      <p:sp>
        <p:nvSpPr>
          <p:cNvPr id="9445" name="Freeform 318"/>
          <p:cNvSpPr>
            <a:spLocks/>
          </p:cNvSpPr>
          <p:nvPr/>
        </p:nvSpPr>
        <p:spPr bwMode="auto">
          <a:xfrm>
            <a:off x="6564313" y="2624138"/>
            <a:ext cx="303213" cy="342900"/>
          </a:xfrm>
          <a:custGeom>
            <a:avLst/>
            <a:gdLst>
              <a:gd name="T0" fmla="*/ 478 w 2554"/>
              <a:gd name="T1" fmla="*/ 0 h 2896"/>
              <a:gd name="T2" fmla="*/ 461 w 2554"/>
              <a:gd name="T3" fmla="*/ 77 h 2896"/>
              <a:gd name="T4" fmla="*/ 1306 w 2554"/>
              <a:gd name="T5" fmla="*/ 490 h 2896"/>
              <a:gd name="T6" fmla="*/ 1306 w 2554"/>
              <a:gd name="T7" fmla="*/ 1273 h 2896"/>
              <a:gd name="T8" fmla="*/ 473 w 2554"/>
              <a:gd name="T9" fmla="*/ 1089 h 2896"/>
              <a:gd name="T10" fmla="*/ 467 w 2554"/>
              <a:gd name="T11" fmla="*/ 1196 h 2896"/>
              <a:gd name="T12" fmla="*/ 1300 w 2554"/>
              <a:gd name="T13" fmla="*/ 1384 h 2896"/>
              <a:gd name="T14" fmla="*/ 1886 w 2554"/>
              <a:gd name="T15" fmla="*/ 1455 h 2896"/>
              <a:gd name="T16" fmla="*/ 1087 w 2554"/>
              <a:gd name="T17" fmla="*/ 1686 h 2896"/>
              <a:gd name="T18" fmla="*/ 82 w 2554"/>
              <a:gd name="T19" fmla="*/ 1260 h 2896"/>
              <a:gd name="T20" fmla="*/ 0 w 2554"/>
              <a:gd name="T21" fmla="*/ 1325 h 2896"/>
              <a:gd name="T22" fmla="*/ 1052 w 2554"/>
              <a:gd name="T23" fmla="*/ 1776 h 2896"/>
              <a:gd name="T24" fmla="*/ 1055 w 2554"/>
              <a:gd name="T25" fmla="*/ 2896 h 2896"/>
              <a:gd name="T26" fmla="*/ 1541 w 2554"/>
              <a:gd name="T27" fmla="*/ 2776 h 2896"/>
              <a:gd name="T28" fmla="*/ 1693 w 2554"/>
              <a:gd name="T29" fmla="*/ 2852 h 2896"/>
              <a:gd name="T30" fmla="*/ 1481 w 2554"/>
              <a:gd name="T31" fmla="*/ 1971 h 2896"/>
              <a:gd name="T32" fmla="*/ 1490 w 2554"/>
              <a:gd name="T33" fmla="*/ 1888 h 2896"/>
              <a:gd name="T34" fmla="*/ 1578 w 2554"/>
              <a:gd name="T35" fmla="*/ 1864 h 2896"/>
              <a:gd name="T36" fmla="*/ 1601 w 2554"/>
              <a:gd name="T37" fmla="*/ 1784 h 2896"/>
              <a:gd name="T38" fmla="*/ 1705 w 2554"/>
              <a:gd name="T39" fmla="*/ 1749 h 2896"/>
              <a:gd name="T40" fmla="*/ 1740 w 2554"/>
              <a:gd name="T41" fmla="*/ 1669 h 2896"/>
              <a:gd name="T42" fmla="*/ 1826 w 2554"/>
              <a:gd name="T43" fmla="*/ 1655 h 2896"/>
              <a:gd name="T44" fmla="*/ 1900 w 2554"/>
              <a:gd name="T45" fmla="*/ 1699 h 2896"/>
              <a:gd name="T46" fmla="*/ 1997 w 2554"/>
              <a:gd name="T47" fmla="*/ 1683 h 2896"/>
              <a:gd name="T48" fmla="*/ 2086 w 2554"/>
              <a:gd name="T49" fmla="*/ 1734 h 2896"/>
              <a:gd name="T50" fmla="*/ 2195 w 2554"/>
              <a:gd name="T51" fmla="*/ 1716 h 2896"/>
              <a:gd name="T52" fmla="*/ 2280 w 2554"/>
              <a:gd name="T53" fmla="*/ 1774 h 2896"/>
              <a:gd name="T54" fmla="*/ 2458 w 2554"/>
              <a:gd name="T55" fmla="*/ 2367 h 2896"/>
              <a:gd name="T56" fmla="*/ 2554 w 2554"/>
              <a:gd name="T57" fmla="*/ 1227 h 2896"/>
              <a:gd name="T58" fmla="*/ 2175 w 2554"/>
              <a:gd name="T59" fmla="*/ 1083 h 2896"/>
              <a:gd name="T60" fmla="*/ 2163 w 2554"/>
              <a:gd name="T61" fmla="*/ 113 h 2896"/>
              <a:gd name="T62" fmla="*/ 1312 w 2554"/>
              <a:gd name="T63" fmla="*/ 396 h 2896"/>
              <a:gd name="T64" fmla="*/ 478 w 2554"/>
              <a:gd name="T65" fmla="*/ 0 h 2896"/>
              <a:gd name="T66" fmla="*/ 478 w 2554"/>
              <a:gd name="T67" fmla="*/ 0 h 289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54"/>
              <a:gd name="T103" fmla="*/ 0 h 2896"/>
              <a:gd name="T104" fmla="*/ 2554 w 2554"/>
              <a:gd name="T105" fmla="*/ 2896 h 289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54" h="2896">
                <a:moveTo>
                  <a:pt x="478" y="0"/>
                </a:moveTo>
                <a:lnTo>
                  <a:pt x="461" y="77"/>
                </a:lnTo>
                <a:lnTo>
                  <a:pt x="1306" y="490"/>
                </a:lnTo>
                <a:lnTo>
                  <a:pt x="1306" y="1273"/>
                </a:lnTo>
                <a:lnTo>
                  <a:pt x="473" y="1089"/>
                </a:lnTo>
                <a:lnTo>
                  <a:pt x="467" y="1196"/>
                </a:lnTo>
                <a:lnTo>
                  <a:pt x="1300" y="1384"/>
                </a:lnTo>
                <a:lnTo>
                  <a:pt x="1886" y="1455"/>
                </a:lnTo>
                <a:lnTo>
                  <a:pt x="1087" y="1686"/>
                </a:lnTo>
                <a:lnTo>
                  <a:pt x="82" y="1260"/>
                </a:lnTo>
                <a:lnTo>
                  <a:pt x="0" y="1325"/>
                </a:lnTo>
                <a:lnTo>
                  <a:pt x="1052" y="1776"/>
                </a:lnTo>
                <a:lnTo>
                  <a:pt x="1055" y="2896"/>
                </a:lnTo>
                <a:lnTo>
                  <a:pt x="1541" y="2776"/>
                </a:lnTo>
                <a:lnTo>
                  <a:pt x="1693" y="2852"/>
                </a:lnTo>
                <a:lnTo>
                  <a:pt x="1481" y="1971"/>
                </a:lnTo>
                <a:lnTo>
                  <a:pt x="1490" y="1888"/>
                </a:lnTo>
                <a:lnTo>
                  <a:pt x="1578" y="1864"/>
                </a:lnTo>
                <a:lnTo>
                  <a:pt x="1601" y="1784"/>
                </a:lnTo>
                <a:lnTo>
                  <a:pt x="1705" y="1749"/>
                </a:lnTo>
                <a:lnTo>
                  <a:pt x="1740" y="1669"/>
                </a:lnTo>
                <a:lnTo>
                  <a:pt x="1826" y="1655"/>
                </a:lnTo>
                <a:lnTo>
                  <a:pt x="1900" y="1699"/>
                </a:lnTo>
                <a:lnTo>
                  <a:pt x="1997" y="1683"/>
                </a:lnTo>
                <a:lnTo>
                  <a:pt x="2086" y="1734"/>
                </a:lnTo>
                <a:lnTo>
                  <a:pt x="2195" y="1716"/>
                </a:lnTo>
                <a:lnTo>
                  <a:pt x="2280" y="1774"/>
                </a:lnTo>
                <a:lnTo>
                  <a:pt x="2458" y="2367"/>
                </a:lnTo>
                <a:lnTo>
                  <a:pt x="2554" y="1227"/>
                </a:lnTo>
                <a:lnTo>
                  <a:pt x="2175" y="1083"/>
                </a:lnTo>
                <a:lnTo>
                  <a:pt x="2163" y="113"/>
                </a:lnTo>
                <a:lnTo>
                  <a:pt x="1312" y="396"/>
                </a:lnTo>
                <a:lnTo>
                  <a:pt x="478" y="0"/>
                </a:lnTo>
                <a:close/>
              </a:path>
            </a:pathLst>
          </a:custGeom>
          <a:solidFill>
            <a:srgbClr val="000000"/>
          </a:solidFill>
          <a:ln w="9525">
            <a:noFill/>
            <a:round/>
            <a:headEnd/>
            <a:tailEnd/>
          </a:ln>
        </p:spPr>
        <p:txBody>
          <a:bodyPr/>
          <a:lstStyle/>
          <a:p>
            <a:endParaRPr lang="en-US" dirty="0"/>
          </a:p>
        </p:txBody>
      </p:sp>
      <p:sp>
        <p:nvSpPr>
          <p:cNvPr id="9446" name="Freeform 319"/>
          <p:cNvSpPr>
            <a:spLocks/>
          </p:cNvSpPr>
          <p:nvPr/>
        </p:nvSpPr>
        <p:spPr bwMode="auto">
          <a:xfrm>
            <a:off x="6556375" y="2593975"/>
            <a:ext cx="271463" cy="373063"/>
          </a:xfrm>
          <a:custGeom>
            <a:avLst/>
            <a:gdLst>
              <a:gd name="T0" fmla="*/ 620 w 2290"/>
              <a:gd name="T1" fmla="*/ 1472 h 3154"/>
              <a:gd name="T2" fmla="*/ 578 w 2290"/>
              <a:gd name="T3" fmla="*/ 305 h 3154"/>
              <a:gd name="T4" fmla="*/ 1399 w 2290"/>
              <a:gd name="T5" fmla="*/ 81 h 3154"/>
              <a:gd name="T6" fmla="*/ 2179 w 2290"/>
              <a:gd name="T7" fmla="*/ 412 h 3154"/>
              <a:gd name="T8" fmla="*/ 2156 w 2290"/>
              <a:gd name="T9" fmla="*/ 1429 h 3154"/>
              <a:gd name="T10" fmla="*/ 2267 w 2290"/>
              <a:gd name="T11" fmla="*/ 1495 h 3154"/>
              <a:gd name="T12" fmla="*/ 2290 w 2290"/>
              <a:gd name="T13" fmla="*/ 338 h 3154"/>
              <a:gd name="T14" fmla="*/ 1423 w 2290"/>
              <a:gd name="T15" fmla="*/ 0 h 3154"/>
              <a:gd name="T16" fmla="*/ 476 w 2290"/>
              <a:gd name="T17" fmla="*/ 225 h 3154"/>
              <a:gd name="T18" fmla="*/ 518 w 2290"/>
              <a:gd name="T19" fmla="*/ 1394 h 3154"/>
              <a:gd name="T20" fmla="*/ 0 w 2290"/>
              <a:gd name="T21" fmla="*/ 1524 h 3154"/>
              <a:gd name="T22" fmla="*/ 81 w 2290"/>
              <a:gd name="T23" fmla="*/ 2703 h 3154"/>
              <a:gd name="T24" fmla="*/ 1125 w 2290"/>
              <a:gd name="T25" fmla="*/ 3154 h 3154"/>
              <a:gd name="T26" fmla="*/ 1211 w 2290"/>
              <a:gd name="T27" fmla="*/ 3051 h 3154"/>
              <a:gd name="T28" fmla="*/ 152 w 2290"/>
              <a:gd name="T29" fmla="*/ 2649 h 3154"/>
              <a:gd name="T30" fmla="*/ 111 w 2290"/>
              <a:gd name="T31" fmla="*/ 1578 h 3154"/>
              <a:gd name="T32" fmla="*/ 620 w 2290"/>
              <a:gd name="T33" fmla="*/ 1472 h 3154"/>
              <a:gd name="T34" fmla="*/ 620 w 2290"/>
              <a:gd name="T35" fmla="*/ 1472 h 31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90"/>
              <a:gd name="T55" fmla="*/ 0 h 3154"/>
              <a:gd name="T56" fmla="*/ 2290 w 2290"/>
              <a:gd name="T57" fmla="*/ 3154 h 31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90" h="3154">
                <a:moveTo>
                  <a:pt x="620" y="1472"/>
                </a:moveTo>
                <a:lnTo>
                  <a:pt x="578" y="305"/>
                </a:lnTo>
                <a:lnTo>
                  <a:pt x="1399" y="81"/>
                </a:lnTo>
                <a:lnTo>
                  <a:pt x="2179" y="412"/>
                </a:lnTo>
                <a:lnTo>
                  <a:pt x="2156" y="1429"/>
                </a:lnTo>
                <a:lnTo>
                  <a:pt x="2267" y="1495"/>
                </a:lnTo>
                <a:lnTo>
                  <a:pt x="2290" y="338"/>
                </a:lnTo>
                <a:lnTo>
                  <a:pt x="1423" y="0"/>
                </a:lnTo>
                <a:lnTo>
                  <a:pt x="476" y="225"/>
                </a:lnTo>
                <a:lnTo>
                  <a:pt x="518" y="1394"/>
                </a:lnTo>
                <a:lnTo>
                  <a:pt x="0" y="1524"/>
                </a:lnTo>
                <a:lnTo>
                  <a:pt x="81" y="2703"/>
                </a:lnTo>
                <a:lnTo>
                  <a:pt x="1125" y="3154"/>
                </a:lnTo>
                <a:lnTo>
                  <a:pt x="1211" y="3051"/>
                </a:lnTo>
                <a:lnTo>
                  <a:pt x="152" y="2649"/>
                </a:lnTo>
                <a:lnTo>
                  <a:pt x="111" y="1578"/>
                </a:lnTo>
                <a:lnTo>
                  <a:pt x="620" y="1472"/>
                </a:lnTo>
                <a:close/>
              </a:path>
            </a:pathLst>
          </a:custGeom>
          <a:solidFill>
            <a:srgbClr val="000000"/>
          </a:solidFill>
          <a:ln w="9525">
            <a:noFill/>
            <a:round/>
            <a:headEnd/>
            <a:tailEnd/>
          </a:ln>
        </p:spPr>
        <p:txBody>
          <a:bodyPr/>
          <a:lstStyle/>
          <a:p>
            <a:endParaRPr lang="en-US" dirty="0"/>
          </a:p>
        </p:txBody>
      </p:sp>
      <p:sp>
        <p:nvSpPr>
          <p:cNvPr id="9447" name="Freeform 320"/>
          <p:cNvSpPr>
            <a:spLocks/>
          </p:cNvSpPr>
          <p:nvPr/>
        </p:nvSpPr>
        <p:spPr bwMode="auto">
          <a:xfrm>
            <a:off x="6711950" y="2781300"/>
            <a:ext cx="144463" cy="177800"/>
          </a:xfrm>
          <a:custGeom>
            <a:avLst/>
            <a:gdLst>
              <a:gd name="T0" fmla="*/ 34 w 612"/>
              <a:gd name="T1" fmla="*/ 746 h 746"/>
              <a:gd name="T2" fmla="*/ 612 w 612"/>
              <a:gd name="T3" fmla="*/ 612 h 746"/>
              <a:gd name="T4" fmla="*/ 608 w 612"/>
              <a:gd name="T5" fmla="*/ 0 h 746"/>
              <a:gd name="T6" fmla="*/ 0 w 612"/>
              <a:gd name="T7" fmla="*/ 228 h 746"/>
              <a:gd name="T8" fmla="*/ 34 w 612"/>
              <a:gd name="T9" fmla="*/ 746 h 746"/>
              <a:gd name="T10" fmla="*/ 0 60000 65536"/>
              <a:gd name="T11" fmla="*/ 0 60000 65536"/>
              <a:gd name="T12" fmla="*/ 0 60000 65536"/>
              <a:gd name="T13" fmla="*/ 0 60000 65536"/>
              <a:gd name="T14" fmla="*/ 0 60000 65536"/>
              <a:gd name="T15" fmla="*/ 0 w 612"/>
              <a:gd name="T16" fmla="*/ 0 h 746"/>
              <a:gd name="T17" fmla="*/ 612 w 612"/>
              <a:gd name="T18" fmla="*/ 746 h 746"/>
            </a:gdLst>
            <a:ahLst/>
            <a:cxnLst>
              <a:cxn ang="T10">
                <a:pos x="T0" y="T1"/>
              </a:cxn>
              <a:cxn ang="T11">
                <a:pos x="T2" y="T3"/>
              </a:cxn>
              <a:cxn ang="T12">
                <a:pos x="T4" y="T5"/>
              </a:cxn>
              <a:cxn ang="T13">
                <a:pos x="T6" y="T7"/>
              </a:cxn>
              <a:cxn ang="T14">
                <a:pos x="T8" y="T9"/>
              </a:cxn>
            </a:cxnLst>
            <a:rect l="T15" t="T16" r="T17" b="T18"/>
            <a:pathLst>
              <a:path w="612" h="746">
                <a:moveTo>
                  <a:pt x="34" y="746"/>
                </a:moveTo>
                <a:lnTo>
                  <a:pt x="612" y="612"/>
                </a:lnTo>
                <a:lnTo>
                  <a:pt x="608" y="0"/>
                </a:lnTo>
                <a:lnTo>
                  <a:pt x="0" y="228"/>
                </a:lnTo>
                <a:lnTo>
                  <a:pt x="34" y="746"/>
                </a:lnTo>
                <a:close/>
              </a:path>
            </a:pathLst>
          </a:custGeom>
          <a:solidFill>
            <a:srgbClr val="02060A"/>
          </a:solidFill>
          <a:ln w="9525">
            <a:solidFill>
              <a:srgbClr val="02060A"/>
            </a:solidFill>
            <a:round/>
            <a:headEnd/>
            <a:tailEnd/>
          </a:ln>
        </p:spPr>
        <p:txBody>
          <a:bodyPr wrap="none" anchor="ctr"/>
          <a:lstStyle/>
          <a:p>
            <a:endParaRPr lang="en-US" dirty="0"/>
          </a:p>
        </p:txBody>
      </p:sp>
      <p:sp>
        <p:nvSpPr>
          <p:cNvPr id="9448" name="Freeform 321"/>
          <p:cNvSpPr>
            <a:spLocks/>
          </p:cNvSpPr>
          <p:nvPr/>
        </p:nvSpPr>
        <p:spPr bwMode="auto">
          <a:xfrm>
            <a:off x="6708775" y="2935288"/>
            <a:ext cx="117475" cy="33338"/>
          </a:xfrm>
          <a:custGeom>
            <a:avLst/>
            <a:gdLst>
              <a:gd name="T0" fmla="*/ 0 w 482"/>
              <a:gd name="T1" fmla="*/ 116 h 142"/>
              <a:gd name="T2" fmla="*/ 482 w 482"/>
              <a:gd name="T3" fmla="*/ 0 h 142"/>
              <a:gd name="T4" fmla="*/ 240 w 482"/>
              <a:gd name="T5" fmla="*/ 142 h 142"/>
              <a:gd name="T6" fmla="*/ 0 w 482"/>
              <a:gd name="T7" fmla="*/ 116 h 142"/>
              <a:gd name="T8" fmla="*/ 0 60000 65536"/>
              <a:gd name="T9" fmla="*/ 0 60000 65536"/>
              <a:gd name="T10" fmla="*/ 0 60000 65536"/>
              <a:gd name="T11" fmla="*/ 0 60000 65536"/>
              <a:gd name="T12" fmla="*/ 0 w 482"/>
              <a:gd name="T13" fmla="*/ 0 h 142"/>
              <a:gd name="T14" fmla="*/ 482 w 482"/>
              <a:gd name="T15" fmla="*/ 142 h 142"/>
            </a:gdLst>
            <a:ahLst/>
            <a:cxnLst>
              <a:cxn ang="T8">
                <a:pos x="T0" y="T1"/>
              </a:cxn>
              <a:cxn ang="T9">
                <a:pos x="T2" y="T3"/>
              </a:cxn>
              <a:cxn ang="T10">
                <a:pos x="T4" y="T5"/>
              </a:cxn>
              <a:cxn ang="T11">
                <a:pos x="T6" y="T7"/>
              </a:cxn>
            </a:cxnLst>
            <a:rect l="T12" t="T13" r="T14" b="T15"/>
            <a:pathLst>
              <a:path w="482" h="142">
                <a:moveTo>
                  <a:pt x="0" y="116"/>
                </a:moveTo>
                <a:lnTo>
                  <a:pt x="482" y="0"/>
                </a:lnTo>
                <a:lnTo>
                  <a:pt x="240" y="142"/>
                </a:lnTo>
                <a:lnTo>
                  <a:pt x="0" y="116"/>
                </a:lnTo>
                <a:close/>
              </a:path>
            </a:pathLst>
          </a:custGeom>
          <a:solidFill>
            <a:schemeClr val="bg1"/>
          </a:solidFill>
          <a:ln w="9525">
            <a:noFill/>
            <a:round/>
            <a:headEnd/>
            <a:tailEnd/>
          </a:ln>
        </p:spPr>
        <p:txBody>
          <a:bodyPr wrap="none" anchor="ctr"/>
          <a:lstStyle/>
          <a:p>
            <a:endParaRPr lang="en-US" dirty="0"/>
          </a:p>
        </p:txBody>
      </p:sp>
      <p:sp>
        <p:nvSpPr>
          <p:cNvPr id="9449" name="Freeform 322"/>
          <p:cNvSpPr>
            <a:spLocks/>
          </p:cNvSpPr>
          <p:nvPr/>
        </p:nvSpPr>
        <p:spPr bwMode="auto">
          <a:xfrm>
            <a:off x="6735763" y="2801938"/>
            <a:ext cx="374650" cy="258763"/>
          </a:xfrm>
          <a:custGeom>
            <a:avLst/>
            <a:gdLst>
              <a:gd name="T0" fmla="*/ 495 w 1578"/>
              <a:gd name="T1" fmla="*/ 69 h 1089"/>
              <a:gd name="T2" fmla="*/ 624 w 1578"/>
              <a:gd name="T3" fmla="*/ 0 h 1089"/>
              <a:gd name="T4" fmla="*/ 1578 w 1578"/>
              <a:gd name="T5" fmla="*/ 126 h 1089"/>
              <a:gd name="T6" fmla="*/ 1560 w 1578"/>
              <a:gd name="T7" fmla="*/ 306 h 1089"/>
              <a:gd name="T8" fmla="*/ 18 w 1578"/>
              <a:gd name="T9" fmla="*/ 1089 h 1089"/>
              <a:gd name="T10" fmla="*/ 0 w 1578"/>
              <a:gd name="T11" fmla="*/ 849 h 1089"/>
              <a:gd name="T12" fmla="*/ 1329 w 1578"/>
              <a:gd name="T13" fmla="*/ 228 h 1089"/>
              <a:gd name="T14" fmla="*/ 48 w 1578"/>
              <a:gd name="T15" fmla="*/ 885 h 1089"/>
              <a:gd name="T16" fmla="*/ 57 w 1578"/>
              <a:gd name="T17" fmla="*/ 1023 h 1089"/>
              <a:gd name="T18" fmla="*/ 1506 w 1578"/>
              <a:gd name="T19" fmla="*/ 276 h 1089"/>
              <a:gd name="T20" fmla="*/ 1500 w 1578"/>
              <a:gd name="T21" fmla="*/ 165 h 1089"/>
              <a:gd name="T22" fmla="*/ 633 w 1578"/>
              <a:gd name="T23" fmla="*/ 48 h 1089"/>
              <a:gd name="T24" fmla="*/ 495 w 1578"/>
              <a:gd name="T25" fmla="*/ 69 h 10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78"/>
              <a:gd name="T40" fmla="*/ 0 h 1089"/>
              <a:gd name="T41" fmla="*/ 1578 w 1578"/>
              <a:gd name="T42" fmla="*/ 1089 h 10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78" h="1089">
                <a:moveTo>
                  <a:pt x="495" y="69"/>
                </a:moveTo>
                <a:lnTo>
                  <a:pt x="624" y="0"/>
                </a:lnTo>
                <a:lnTo>
                  <a:pt x="1578" y="126"/>
                </a:lnTo>
                <a:lnTo>
                  <a:pt x="1560" y="306"/>
                </a:lnTo>
                <a:lnTo>
                  <a:pt x="18" y="1089"/>
                </a:lnTo>
                <a:lnTo>
                  <a:pt x="0" y="849"/>
                </a:lnTo>
                <a:lnTo>
                  <a:pt x="1329" y="228"/>
                </a:lnTo>
                <a:lnTo>
                  <a:pt x="48" y="885"/>
                </a:lnTo>
                <a:lnTo>
                  <a:pt x="57" y="1023"/>
                </a:lnTo>
                <a:lnTo>
                  <a:pt x="1506" y="276"/>
                </a:lnTo>
                <a:lnTo>
                  <a:pt x="1500" y="165"/>
                </a:lnTo>
                <a:lnTo>
                  <a:pt x="633" y="48"/>
                </a:lnTo>
                <a:lnTo>
                  <a:pt x="495" y="69"/>
                </a:lnTo>
                <a:close/>
              </a:path>
            </a:pathLst>
          </a:custGeom>
          <a:solidFill>
            <a:srgbClr val="02060A"/>
          </a:solidFill>
          <a:ln w="9525">
            <a:solidFill>
              <a:srgbClr val="02060A"/>
            </a:solidFill>
            <a:round/>
            <a:headEnd/>
            <a:tailEnd/>
          </a:ln>
        </p:spPr>
        <p:txBody>
          <a:bodyPr wrap="none" anchor="ctr"/>
          <a:lstStyle/>
          <a:p>
            <a:endParaRPr lang="en-US" dirty="0"/>
          </a:p>
        </p:txBody>
      </p:sp>
      <p:sp>
        <p:nvSpPr>
          <p:cNvPr id="9450" name="Freeform 323"/>
          <p:cNvSpPr>
            <a:spLocks/>
          </p:cNvSpPr>
          <p:nvPr/>
        </p:nvSpPr>
        <p:spPr bwMode="auto">
          <a:xfrm>
            <a:off x="6400800" y="2903538"/>
            <a:ext cx="322263" cy="155575"/>
          </a:xfrm>
          <a:custGeom>
            <a:avLst/>
            <a:gdLst>
              <a:gd name="T0" fmla="*/ 696 w 1359"/>
              <a:gd name="T1" fmla="*/ 0 h 651"/>
              <a:gd name="T2" fmla="*/ 0 w 1359"/>
              <a:gd name="T3" fmla="*/ 279 h 651"/>
              <a:gd name="T4" fmla="*/ 0 w 1359"/>
              <a:gd name="T5" fmla="*/ 444 h 651"/>
              <a:gd name="T6" fmla="*/ 1359 w 1359"/>
              <a:gd name="T7" fmla="*/ 651 h 651"/>
              <a:gd name="T8" fmla="*/ 51 w 1359"/>
              <a:gd name="T9" fmla="*/ 408 h 651"/>
              <a:gd name="T10" fmla="*/ 48 w 1359"/>
              <a:gd name="T11" fmla="*/ 315 h 651"/>
              <a:gd name="T12" fmla="*/ 1347 w 1359"/>
              <a:gd name="T13" fmla="*/ 453 h 651"/>
              <a:gd name="T14" fmla="*/ 126 w 1359"/>
              <a:gd name="T15" fmla="*/ 276 h 651"/>
              <a:gd name="T16" fmla="*/ 696 w 1359"/>
              <a:gd name="T17" fmla="*/ 0 h 6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9"/>
              <a:gd name="T28" fmla="*/ 0 h 651"/>
              <a:gd name="T29" fmla="*/ 1359 w 1359"/>
              <a:gd name="T30" fmla="*/ 651 h 6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9" h="651">
                <a:moveTo>
                  <a:pt x="696" y="0"/>
                </a:moveTo>
                <a:lnTo>
                  <a:pt x="0" y="279"/>
                </a:lnTo>
                <a:lnTo>
                  <a:pt x="0" y="444"/>
                </a:lnTo>
                <a:lnTo>
                  <a:pt x="1359" y="651"/>
                </a:lnTo>
                <a:lnTo>
                  <a:pt x="51" y="408"/>
                </a:lnTo>
                <a:lnTo>
                  <a:pt x="48" y="315"/>
                </a:lnTo>
                <a:lnTo>
                  <a:pt x="1347" y="453"/>
                </a:lnTo>
                <a:lnTo>
                  <a:pt x="126" y="276"/>
                </a:lnTo>
                <a:lnTo>
                  <a:pt x="696" y="0"/>
                </a:lnTo>
                <a:close/>
              </a:path>
            </a:pathLst>
          </a:custGeom>
          <a:solidFill>
            <a:srgbClr val="02060A"/>
          </a:solidFill>
          <a:ln w="9525">
            <a:solidFill>
              <a:srgbClr val="02060A"/>
            </a:solidFill>
            <a:round/>
            <a:headEnd/>
            <a:tailEnd/>
          </a:ln>
        </p:spPr>
        <p:txBody>
          <a:bodyPr wrap="none" anchor="ctr"/>
          <a:lstStyle/>
          <a:p>
            <a:endParaRPr lang="en-US" dirty="0"/>
          </a:p>
        </p:txBody>
      </p:sp>
      <p:sp>
        <p:nvSpPr>
          <p:cNvPr id="9451" name="Freeform 324"/>
          <p:cNvSpPr>
            <a:spLocks/>
          </p:cNvSpPr>
          <p:nvPr/>
        </p:nvSpPr>
        <p:spPr bwMode="auto">
          <a:xfrm>
            <a:off x="6518275" y="2986088"/>
            <a:ext cx="44450" cy="44450"/>
          </a:xfrm>
          <a:custGeom>
            <a:avLst/>
            <a:gdLst>
              <a:gd name="T0" fmla="*/ 3 w 189"/>
              <a:gd name="T1" fmla="*/ 0 h 183"/>
              <a:gd name="T2" fmla="*/ 0 w 189"/>
              <a:gd name="T3" fmla="*/ 150 h 183"/>
              <a:gd name="T4" fmla="*/ 177 w 189"/>
              <a:gd name="T5" fmla="*/ 183 h 183"/>
              <a:gd name="T6" fmla="*/ 189 w 189"/>
              <a:gd name="T7" fmla="*/ 15 h 183"/>
              <a:gd name="T8" fmla="*/ 3 w 189"/>
              <a:gd name="T9" fmla="*/ 0 h 183"/>
              <a:gd name="T10" fmla="*/ 0 60000 65536"/>
              <a:gd name="T11" fmla="*/ 0 60000 65536"/>
              <a:gd name="T12" fmla="*/ 0 60000 65536"/>
              <a:gd name="T13" fmla="*/ 0 60000 65536"/>
              <a:gd name="T14" fmla="*/ 0 60000 65536"/>
              <a:gd name="T15" fmla="*/ 0 w 189"/>
              <a:gd name="T16" fmla="*/ 0 h 183"/>
              <a:gd name="T17" fmla="*/ 189 w 189"/>
              <a:gd name="T18" fmla="*/ 183 h 183"/>
            </a:gdLst>
            <a:ahLst/>
            <a:cxnLst>
              <a:cxn ang="T10">
                <a:pos x="T0" y="T1"/>
              </a:cxn>
              <a:cxn ang="T11">
                <a:pos x="T2" y="T3"/>
              </a:cxn>
              <a:cxn ang="T12">
                <a:pos x="T4" y="T5"/>
              </a:cxn>
              <a:cxn ang="T13">
                <a:pos x="T6" y="T7"/>
              </a:cxn>
              <a:cxn ang="T14">
                <a:pos x="T8" y="T9"/>
              </a:cxn>
            </a:cxnLst>
            <a:rect l="T15" t="T16" r="T17" b="T18"/>
            <a:pathLst>
              <a:path w="189" h="183">
                <a:moveTo>
                  <a:pt x="3" y="0"/>
                </a:moveTo>
                <a:lnTo>
                  <a:pt x="0" y="150"/>
                </a:lnTo>
                <a:lnTo>
                  <a:pt x="177" y="183"/>
                </a:lnTo>
                <a:lnTo>
                  <a:pt x="189" y="15"/>
                </a:lnTo>
                <a:lnTo>
                  <a:pt x="3" y="0"/>
                </a:lnTo>
                <a:close/>
              </a:path>
            </a:pathLst>
          </a:custGeom>
          <a:solidFill>
            <a:schemeClr val="tx1"/>
          </a:solidFill>
          <a:ln w="9525">
            <a:solidFill>
              <a:schemeClr val="tx1"/>
            </a:solidFill>
            <a:round/>
            <a:headEnd/>
            <a:tailEnd/>
          </a:ln>
        </p:spPr>
        <p:txBody>
          <a:bodyPr wrap="none" anchor="ctr"/>
          <a:lstStyle/>
          <a:p>
            <a:endParaRPr lang="en-US" dirty="0"/>
          </a:p>
        </p:txBody>
      </p:sp>
      <p:sp>
        <p:nvSpPr>
          <p:cNvPr id="9452" name="Freeform 325"/>
          <p:cNvSpPr>
            <a:spLocks/>
          </p:cNvSpPr>
          <p:nvPr/>
        </p:nvSpPr>
        <p:spPr bwMode="auto">
          <a:xfrm>
            <a:off x="6883400" y="2917825"/>
            <a:ext cx="49213" cy="60325"/>
          </a:xfrm>
          <a:custGeom>
            <a:avLst/>
            <a:gdLst>
              <a:gd name="T0" fmla="*/ 0 w 213"/>
              <a:gd name="T1" fmla="*/ 87 h 255"/>
              <a:gd name="T2" fmla="*/ 21 w 213"/>
              <a:gd name="T3" fmla="*/ 255 h 255"/>
              <a:gd name="T4" fmla="*/ 213 w 213"/>
              <a:gd name="T5" fmla="*/ 153 h 255"/>
              <a:gd name="T6" fmla="*/ 186 w 213"/>
              <a:gd name="T7" fmla="*/ 0 h 255"/>
              <a:gd name="T8" fmla="*/ 0 w 213"/>
              <a:gd name="T9" fmla="*/ 87 h 255"/>
              <a:gd name="T10" fmla="*/ 0 60000 65536"/>
              <a:gd name="T11" fmla="*/ 0 60000 65536"/>
              <a:gd name="T12" fmla="*/ 0 60000 65536"/>
              <a:gd name="T13" fmla="*/ 0 60000 65536"/>
              <a:gd name="T14" fmla="*/ 0 60000 65536"/>
              <a:gd name="T15" fmla="*/ 0 w 213"/>
              <a:gd name="T16" fmla="*/ 0 h 255"/>
              <a:gd name="T17" fmla="*/ 213 w 213"/>
              <a:gd name="T18" fmla="*/ 255 h 255"/>
            </a:gdLst>
            <a:ahLst/>
            <a:cxnLst>
              <a:cxn ang="T10">
                <a:pos x="T0" y="T1"/>
              </a:cxn>
              <a:cxn ang="T11">
                <a:pos x="T2" y="T3"/>
              </a:cxn>
              <a:cxn ang="T12">
                <a:pos x="T4" y="T5"/>
              </a:cxn>
              <a:cxn ang="T13">
                <a:pos x="T6" y="T7"/>
              </a:cxn>
              <a:cxn ang="T14">
                <a:pos x="T8" y="T9"/>
              </a:cxn>
            </a:cxnLst>
            <a:rect l="T15" t="T16" r="T17" b="T18"/>
            <a:pathLst>
              <a:path w="213" h="255">
                <a:moveTo>
                  <a:pt x="0" y="87"/>
                </a:moveTo>
                <a:lnTo>
                  <a:pt x="21" y="255"/>
                </a:lnTo>
                <a:lnTo>
                  <a:pt x="213" y="153"/>
                </a:lnTo>
                <a:lnTo>
                  <a:pt x="186" y="0"/>
                </a:lnTo>
                <a:lnTo>
                  <a:pt x="0" y="87"/>
                </a:lnTo>
                <a:close/>
              </a:path>
            </a:pathLst>
          </a:custGeom>
          <a:solidFill>
            <a:schemeClr val="tx1"/>
          </a:solidFill>
          <a:ln w="9525">
            <a:solidFill>
              <a:schemeClr val="tx1"/>
            </a:solidFill>
            <a:round/>
            <a:headEnd/>
            <a:tailEnd/>
          </a:ln>
        </p:spPr>
        <p:txBody>
          <a:bodyPr wrap="none" anchor="ctr"/>
          <a:lstStyle/>
          <a:p>
            <a:endParaRPr lang="en-US" dirty="0"/>
          </a:p>
        </p:txBody>
      </p:sp>
      <p:sp>
        <p:nvSpPr>
          <p:cNvPr id="9453" name="Freeform 326"/>
          <p:cNvSpPr>
            <a:spLocks/>
          </p:cNvSpPr>
          <p:nvPr/>
        </p:nvSpPr>
        <p:spPr bwMode="auto">
          <a:xfrm>
            <a:off x="6475413" y="2933700"/>
            <a:ext cx="296863" cy="58738"/>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454" name="Freeform 327"/>
          <p:cNvSpPr>
            <a:spLocks/>
          </p:cNvSpPr>
          <p:nvPr/>
        </p:nvSpPr>
        <p:spPr bwMode="auto">
          <a:xfrm>
            <a:off x="6637338" y="2871788"/>
            <a:ext cx="31750" cy="55563"/>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9455" name="Freeform 328"/>
          <p:cNvSpPr>
            <a:spLocks/>
          </p:cNvSpPr>
          <p:nvPr/>
        </p:nvSpPr>
        <p:spPr bwMode="auto">
          <a:xfrm>
            <a:off x="6673850" y="2705100"/>
            <a:ext cx="31750" cy="55563"/>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9456" name="Freeform 329"/>
          <p:cNvSpPr>
            <a:spLocks/>
          </p:cNvSpPr>
          <p:nvPr/>
        </p:nvSpPr>
        <p:spPr bwMode="auto">
          <a:xfrm>
            <a:off x="6534150" y="2986088"/>
            <a:ext cx="85725" cy="61913"/>
          </a:xfrm>
          <a:custGeom>
            <a:avLst/>
            <a:gdLst>
              <a:gd name="T0" fmla="*/ 8 w 364"/>
              <a:gd name="T1" fmla="*/ 0 h 264"/>
              <a:gd name="T2" fmla="*/ 0 w 364"/>
              <a:gd name="T3" fmla="*/ 218 h 264"/>
              <a:gd name="T4" fmla="*/ 332 w 364"/>
              <a:gd name="T5" fmla="*/ 264 h 264"/>
              <a:gd name="T6" fmla="*/ 364 w 364"/>
              <a:gd name="T7" fmla="*/ 16 h 264"/>
              <a:gd name="T8" fmla="*/ 8 w 364"/>
              <a:gd name="T9" fmla="*/ 0 h 264"/>
              <a:gd name="T10" fmla="*/ 0 60000 65536"/>
              <a:gd name="T11" fmla="*/ 0 60000 65536"/>
              <a:gd name="T12" fmla="*/ 0 60000 65536"/>
              <a:gd name="T13" fmla="*/ 0 60000 65536"/>
              <a:gd name="T14" fmla="*/ 0 60000 65536"/>
              <a:gd name="T15" fmla="*/ 0 w 364"/>
              <a:gd name="T16" fmla="*/ 0 h 264"/>
              <a:gd name="T17" fmla="*/ 364 w 364"/>
              <a:gd name="T18" fmla="*/ 264 h 264"/>
            </a:gdLst>
            <a:ahLst/>
            <a:cxnLst>
              <a:cxn ang="T10">
                <a:pos x="T0" y="T1"/>
              </a:cxn>
              <a:cxn ang="T11">
                <a:pos x="T2" y="T3"/>
              </a:cxn>
              <a:cxn ang="T12">
                <a:pos x="T4" y="T5"/>
              </a:cxn>
              <a:cxn ang="T13">
                <a:pos x="T6" y="T7"/>
              </a:cxn>
              <a:cxn ang="T14">
                <a:pos x="T8" y="T9"/>
              </a:cxn>
            </a:cxnLst>
            <a:rect l="T15" t="T16" r="T17" b="T18"/>
            <a:pathLst>
              <a:path w="364" h="264">
                <a:moveTo>
                  <a:pt x="8" y="0"/>
                </a:moveTo>
                <a:lnTo>
                  <a:pt x="0" y="218"/>
                </a:lnTo>
                <a:lnTo>
                  <a:pt x="332" y="264"/>
                </a:lnTo>
                <a:lnTo>
                  <a:pt x="364" y="16"/>
                </a:lnTo>
                <a:lnTo>
                  <a:pt x="8" y="0"/>
                </a:lnTo>
                <a:close/>
              </a:path>
            </a:pathLst>
          </a:custGeom>
          <a:solidFill>
            <a:schemeClr val="bg1"/>
          </a:solidFill>
          <a:ln w="6350">
            <a:solidFill>
              <a:schemeClr val="tx1"/>
            </a:solidFill>
            <a:round/>
            <a:headEnd/>
            <a:tailEnd/>
          </a:ln>
        </p:spPr>
        <p:txBody>
          <a:bodyPr wrap="none" anchor="ctr"/>
          <a:lstStyle/>
          <a:p>
            <a:endParaRPr lang="en-US" dirty="0"/>
          </a:p>
        </p:txBody>
      </p:sp>
      <p:sp>
        <p:nvSpPr>
          <p:cNvPr id="9457" name="Line 330"/>
          <p:cNvSpPr>
            <a:spLocks noChangeShapeType="1"/>
          </p:cNvSpPr>
          <p:nvPr/>
        </p:nvSpPr>
        <p:spPr bwMode="auto">
          <a:xfrm flipH="1">
            <a:off x="6546850" y="2995613"/>
            <a:ext cx="1588" cy="31750"/>
          </a:xfrm>
          <a:prstGeom prst="line">
            <a:avLst/>
          </a:prstGeom>
          <a:noFill/>
          <a:ln w="6350">
            <a:solidFill>
              <a:schemeClr val="tx1"/>
            </a:solidFill>
            <a:round/>
            <a:headEnd/>
            <a:tailEnd/>
          </a:ln>
        </p:spPr>
        <p:txBody>
          <a:bodyPr wrap="none" anchor="ctr"/>
          <a:lstStyle/>
          <a:p>
            <a:endParaRPr lang="en-US" dirty="0"/>
          </a:p>
        </p:txBody>
      </p:sp>
      <p:sp>
        <p:nvSpPr>
          <p:cNvPr id="9458" name="Line 331"/>
          <p:cNvSpPr>
            <a:spLocks noChangeShapeType="1"/>
          </p:cNvSpPr>
          <p:nvPr/>
        </p:nvSpPr>
        <p:spPr bwMode="auto">
          <a:xfrm flipH="1">
            <a:off x="6556375" y="2998788"/>
            <a:ext cx="1588" cy="31750"/>
          </a:xfrm>
          <a:prstGeom prst="line">
            <a:avLst/>
          </a:prstGeom>
          <a:noFill/>
          <a:ln w="6350">
            <a:solidFill>
              <a:schemeClr val="tx1"/>
            </a:solidFill>
            <a:round/>
            <a:headEnd/>
            <a:tailEnd/>
          </a:ln>
        </p:spPr>
        <p:txBody>
          <a:bodyPr wrap="none" anchor="ctr"/>
          <a:lstStyle/>
          <a:p>
            <a:endParaRPr lang="en-US" dirty="0"/>
          </a:p>
        </p:txBody>
      </p:sp>
      <p:sp>
        <p:nvSpPr>
          <p:cNvPr id="9459" name="Line 332"/>
          <p:cNvSpPr>
            <a:spLocks noChangeShapeType="1"/>
          </p:cNvSpPr>
          <p:nvPr/>
        </p:nvSpPr>
        <p:spPr bwMode="auto">
          <a:xfrm flipH="1">
            <a:off x="6565900" y="3000375"/>
            <a:ext cx="1588" cy="31750"/>
          </a:xfrm>
          <a:prstGeom prst="line">
            <a:avLst/>
          </a:prstGeom>
          <a:noFill/>
          <a:ln w="6350">
            <a:solidFill>
              <a:schemeClr val="tx1"/>
            </a:solidFill>
            <a:round/>
            <a:headEnd/>
            <a:tailEnd/>
          </a:ln>
        </p:spPr>
        <p:txBody>
          <a:bodyPr wrap="none" anchor="ctr"/>
          <a:lstStyle/>
          <a:p>
            <a:endParaRPr lang="en-US" dirty="0"/>
          </a:p>
        </p:txBody>
      </p:sp>
      <p:sp>
        <p:nvSpPr>
          <p:cNvPr id="9460" name="Line 333"/>
          <p:cNvSpPr>
            <a:spLocks noChangeShapeType="1"/>
          </p:cNvSpPr>
          <p:nvPr/>
        </p:nvSpPr>
        <p:spPr bwMode="auto">
          <a:xfrm flipH="1">
            <a:off x="6573838" y="3001963"/>
            <a:ext cx="1588" cy="30163"/>
          </a:xfrm>
          <a:prstGeom prst="line">
            <a:avLst/>
          </a:prstGeom>
          <a:noFill/>
          <a:ln w="6350">
            <a:solidFill>
              <a:schemeClr val="tx1"/>
            </a:solidFill>
            <a:round/>
            <a:headEnd/>
            <a:tailEnd/>
          </a:ln>
        </p:spPr>
        <p:txBody>
          <a:bodyPr wrap="none" anchor="ctr"/>
          <a:lstStyle/>
          <a:p>
            <a:endParaRPr lang="en-US" dirty="0"/>
          </a:p>
        </p:txBody>
      </p:sp>
      <p:sp>
        <p:nvSpPr>
          <p:cNvPr id="9461" name="Line 334"/>
          <p:cNvSpPr>
            <a:spLocks noChangeShapeType="1"/>
          </p:cNvSpPr>
          <p:nvPr/>
        </p:nvSpPr>
        <p:spPr bwMode="auto">
          <a:xfrm flipH="1">
            <a:off x="6583363" y="3001963"/>
            <a:ext cx="1588" cy="30163"/>
          </a:xfrm>
          <a:prstGeom prst="line">
            <a:avLst/>
          </a:prstGeom>
          <a:noFill/>
          <a:ln w="6350">
            <a:solidFill>
              <a:schemeClr val="tx1"/>
            </a:solidFill>
            <a:round/>
            <a:headEnd/>
            <a:tailEnd/>
          </a:ln>
        </p:spPr>
        <p:txBody>
          <a:bodyPr wrap="none" anchor="ctr"/>
          <a:lstStyle/>
          <a:p>
            <a:endParaRPr lang="en-US" dirty="0"/>
          </a:p>
        </p:txBody>
      </p:sp>
      <p:sp>
        <p:nvSpPr>
          <p:cNvPr id="9462" name="Freeform 335"/>
          <p:cNvSpPr>
            <a:spLocks/>
          </p:cNvSpPr>
          <p:nvPr/>
        </p:nvSpPr>
        <p:spPr bwMode="auto">
          <a:xfrm>
            <a:off x="6389688" y="2390775"/>
            <a:ext cx="314325" cy="98425"/>
          </a:xfrm>
          <a:custGeom>
            <a:avLst/>
            <a:gdLst>
              <a:gd name="T0" fmla="*/ 369 w 1321"/>
              <a:gd name="T1" fmla="*/ 363 h 418"/>
              <a:gd name="T2" fmla="*/ 1321 w 1321"/>
              <a:gd name="T3" fmla="*/ 418 h 418"/>
              <a:gd name="T4" fmla="*/ 165 w 1321"/>
              <a:gd name="T5" fmla="*/ 270 h 418"/>
              <a:gd name="T6" fmla="*/ 281 w 1321"/>
              <a:gd name="T7" fmla="*/ 44 h 418"/>
              <a:gd name="T8" fmla="*/ 110 w 1321"/>
              <a:gd name="T9" fmla="*/ 0 h 418"/>
              <a:gd name="T10" fmla="*/ 0 w 1321"/>
              <a:gd name="T11" fmla="*/ 242 h 418"/>
              <a:gd name="T12" fmla="*/ 121 w 1321"/>
              <a:gd name="T13" fmla="*/ 325 h 418"/>
              <a:gd name="T14" fmla="*/ 369 w 1321"/>
              <a:gd name="T15" fmla="*/ 363 h 418"/>
              <a:gd name="T16" fmla="*/ 0 60000 65536"/>
              <a:gd name="T17" fmla="*/ 0 60000 65536"/>
              <a:gd name="T18" fmla="*/ 0 60000 65536"/>
              <a:gd name="T19" fmla="*/ 0 60000 65536"/>
              <a:gd name="T20" fmla="*/ 0 60000 65536"/>
              <a:gd name="T21" fmla="*/ 0 60000 65536"/>
              <a:gd name="T22" fmla="*/ 0 60000 65536"/>
              <a:gd name="T23" fmla="*/ 0 60000 65536"/>
              <a:gd name="T24" fmla="*/ 0 w 1321"/>
              <a:gd name="T25" fmla="*/ 0 h 418"/>
              <a:gd name="T26" fmla="*/ 1321 w 1321"/>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1" h="418">
                <a:moveTo>
                  <a:pt x="369" y="363"/>
                </a:moveTo>
                <a:lnTo>
                  <a:pt x="1321" y="418"/>
                </a:lnTo>
                <a:lnTo>
                  <a:pt x="165" y="270"/>
                </a:lnTo>
                <a:lnTo>
                  <a:pt x="281" y="44"/>
                </a:lnTo>
                <a:lnTo>
                  <a:pt x="110" y="0"/>
                </a:lnTo>
                <a:lnTo>
                  <a:pt x="0" y="242"/>
                </a:lnTo>
                <a:lnTo>
                  <a:pt x="121" y="325"/>
                </a:lnTo>
                <a:lnTo>
                  <a:pt x="369" y="36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463" name="Freeform 336"/>
          <p:cNvSpPr>
            <a:spLocks/>
          </p:cNvSpPr>
          <p:nvPr/>
        </p:nvSpPr>
        <p:spPr bwMode="auto">
          <a:xfrm>
            <a:off x="6932613" y="2249488"/>
            <a:ext cx="188913" cy="165100"/>
          </a:xfrm>
          <a:custGeom>
            <a:avLst/>
            <a:gdLst>
              <a:gd name="T0" fmla="*/ 0 w 795"/>
              <a:gd name="T1" fmla="*/ 696 h 696"/>
              <a:gd name="T2" fmla="*/ 795 w 795"/>
              <a:gd name="T3" fmla="*/ 231 h 696"/>
              <a:gd name="T4" fmla="*/ 621 w 795"/>
              <a:gd name="T5" fmla="*/ 0 h 696"/>
              <a:gd name="T6" fmla="*/ 420 w 795"/>
              <a:gd name="T7" fmla="*/ 12 h 696"/>
              <a:gd name="T8" fmla="*/ 321 w 795"/>
              <a:gd name="T9" fmla="*/ 162 h 696"/>
              <a:gd name="T10" fmla="*/ 594 w 795"/>
              <a:gd name="T11" fmla="*/ 246 h 696"/>
              <a:gd name="T12" fmla="*/ 6 w 795"/>
              <a:gd name="T13" fmla="*/ 540 h 696"/>
              <a:gd name="T14" fmla="*/ 0 w 795"/>
              <a:gd name="T15" fmla="*/ 696 h 696"/>
              <a:gd name="T16" fmla="*/ 0 60000 65536"/>
              <a:gd name="T17" fmla="*/ 0 60000 65536"/>
              <a:gd name="T18" fmla="*/ 0 60000 65536"/>
              <a:gd name="T19" fmla="*/ 0 60000 65536"/>
              <a:gd name="T20" fmla="*/ 0 60000 65536"/>
              <a:gd name="T21" fmla="*/ 0 60000 65536"/>
              <a:gd name="T22" fmla="*/ 0 60000 65536"/>
              <a:gd name="T23" fmla="*/ 0 60000 65536"/>
              <a:gd name="T24" fmla="*/ 0 w 795"/>
              <a:gd name="T25" fmla="*/ 0 h 696"/>
              <a:gd name="T26" fmla="*/ 795 w 795"/>
              <a:gd name="T27" fmla="*/ 696 h 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5" h="696">
                <a:moveTo>
                  <a:pt x="0" y="696"/>
                </a:moveTo>
                <a:lnTo>
                  <a:pt x="795" y="231"/>
                </a:lnTo>
                <a:lnTo>
                  <a:pt x="621" y="0"/>
                </a:lnTo>
                <a:lnTo>
                  <a:pt x="420" y="12"/>
                </a:lnTo>
                <a:lnTo>
                  <a:pt x="321" y="162"/>
                </a:lnTo>
                <a:lnTo>
                  <a:pt x="594" y="246"/>
                </a:lnTo>
                <a:lnTo>
                  <a:pt x="6" y="540"/>
                </a:lnTo>
                <a:lnTo>
                  <a:pt x="0" y="696"/>
                </a:lnTo>
                <a:close/>
              </a:path>
            </a:pathLst>
          </a:custGeom>
          <a:solidFill>
            <a:srgbClr val="FFFF99"/>
          </a:solidFill>
          <a:ln w="9525">
            <a:noFill/>
            <a:round/>
            <a:headEnd/>
            <a:tailEnd/>
          </a:ln>
        </p:spPr>
        <p:txBody>
          <a:bodyPr wrap="none" anchor="ctr"/>
          <a:lstStyle/>
          <a:p>
            <a:endParaRPr lang="en-US" dirty="0"/>
          </a:p>
        </p:txBody>
      </p:sp>
      <p:sp>
        <p:nvSpPr>
          <p:cNvPr id="9464" name="Freeform 337"/>
          <p:cNvSpPr>
            <a:spLocks/>
          </p:cNvSpPr>
          <p:nvPr/>
        </p:nvSpPr>
        <p:spPr bwMode="auto">
          <a:xfrm>
            <a:off x="6432550" y="2236788"/>
            <a:ext cx="650875" cy="238125"/>
          </a:xfrm>
          <a:custGeom>
            <a:avLst/>
            <a:gdLst>
              <a:gd name="T0" fmla="*/ 231 w 2745"/>
              <a:gd name="T1" fmla="*/ 537 h 1008"/>
              <a:gd name="T2" fmla="*/ 0 w 2745"/>
              <a:gd name="T3" fmla="*/ 780 h 1008"/>
              <a:gd name="T4" fmla="*/ 1311 w 2745"/>
              <a:gd name="T5" fmla="*/ 1008 h 1008"/>
              <a:gd name="T6" fmla="*/ 2745 w 2745"/>
              <a:gd name="T7" fmla="*/ 111 h 1008"/>
              <a:gd name="T8" fmla="*/ 1857 w 2745"/>
              <a:gd name="T9" fmla="*/ 0 h 1008"/>
              <a:gd name="T10" fmla="*/ 231 w 2745"/>
              <a:gd name="T11" fmla="*/ 537 h 1008"/>
              <a:gd name="T12" fmla="*/ 0 60000 65536"/>
              <a:gd name="T13" fmla="*/ 0 60000 65536"/>
              <a:gd name="T14" fmla="*/ 0 60000 65536"/>
              <a:gd name="T15" fmla="*/ 0 60000 65536"/>
              <a:gd name="T16" fmla="*/ 0 60000 65536"/>
              <a:gd name="T17" fmla="*/ 0 60000 65536"/>
              <a:gd name="T18" fmla="*/ 0 w 2745"/>
              <a:gd name="T19" fmla="*/ 0 h 1008"/>
              <a:gd name="T20" fmla="*/ 2745 w 2745"/>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2745" h="1008">
                <a:moveTo>
                  <a:pt x="231" y="537"/>
                </a:moveTo>
                <a:lnTo>
                  <a:pt x="0" y="780"/>
                </a:lnTo>
                <a:lnTo>
                  <a:pt x="1311" y="1008"/>
                </a:lnTo>
                <a:lnTo>
                  <a:pt x="2745" y="111"/>
                </a:lnTo>
                <a:lnTo>
                  <a:pt x="1857" y="0"/>
                </a:lnTo>
                <a:lnTo>
                  <a:pt x="231" y="537"/>
                </a:lnTo>
                <a:close/>
              </a:path>
            </a:pathLst>
          </a:custGeom>
          <a:solidFill>
            <a:srgbClr val="FFFF99"/>
          </a:solidFill>
          <a:ln w="9525">
            <a:noFill/>
            <a:round/>
            <a:headEnd/>
            <a:tailEnd/>
          </a:ln>
        </p:spPr>
        <p:txBody>
          <a:bodyPr wrap="none" anchor="ctr"/>
          <a:lstStyle/>
          <a:p>
            <a:endParaRPr lang="en-US" dirty="0"/>
          </a:p>
        </p:txBody>
      </p:sp>
      <p:sp>
        <p:nvSpPr>
          <p:cNvPr id="9465" name="Freeform 338"/>
          <p:cNvSpPr>
            <a:spLocks/>
          </p:cNvSpPr>
          <p:nvPr/>
        </p:nvSpPr>
        <p:spPr bwMode="auto">
          <a:xfrm rot="573372">
            <a:off x="6705600" y="2244725"/>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bg2"/>
          </a:solidFill>
          <a:ln w="9525">
            <a:solidFill>
              <a:srgbClr val="02060A"/>
            </a:solidFill>
            <a:round/>
            <a:headEnd/>
            <a:tailEnd/>
          </a:ln>
        </p:spPr>
        <p:txBody>
          <a:bodyPr wrap="none" anchor="ctr"/>
          <a:lstStyle/>
          <a:p>
            <a:endParaRPr lang="en-US" dirty="0"/>
          </a:p>
        </p:txBody>
      </p:sp>
      <p:sp>
        <p:nvSpPr>
          <p:cNvPr id="9466" name="Freeform 339"/>
          <p:cNvSpPr>
            <a:spLocks/>
          </p:cNvSpPr>
          <p:nvPr/>
        </p:nvSpPr>
        <p:spPr bwMode="auto">
          <a:xfrm>
            <a:off x="6657975" y="2289175"/>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tx1"/>
          </a:solidFill>
          <a:ln w="9525">
            <a:solidFill>
              <a:srgbClr val="02060A"/>
            </a:solidFill>
            <a:round/>
            <a:headEnd/>
            <a:tailEnd/>
          </a:ln>
        </p:spPr>
        <p:txBody>
          <a:bodyPr wrap="none" anchor="ctr"/>
          <a:lstStyle/>
          <a:p>
            <a:endParaRPr lang="en-US" dirty="0"/>
          </a:p>
        </p:txBody>
      </p:sp>
      <p:sp>
        <p:nvSpPr>
          <p:cNvPr id="9467" name="Freeform 340"/>
          <p:cNvSpPr>
            <a:spLocks/>
          </p:cNvSpPr>
          <p:nvPr/>
        </p:nvSpPr>
        <p:spPr bwMode="auto">
          <a:xfrm>
            <a:off x="6551613" y="2339975"/>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tx1"/>
          </a:solidFill>
          <a:ln w="9525">
            <a:solidFill>
              <a:schemeClr val="tx1"/>
            </a:solidFill>
            <a:round/>
            <a:headEnd/>
            <a:tailEnd/>
          </a:ln>
        </p:spPr>
        <p:txBody>
          <a:bodyPr wrap="none" anchor="ctr"/>
          <a:lstStyle/>
          <a:p>
            <a:endParaRPr lang="en-US" dirty="0"/>
          </a:p>
        </p:txBody>
      </p:sp>
      <p:sp>
        <p:nvSpPr>
          <p:cNvPr id="9468" name="Freeform 341"/>
          <p:cNvSpPr>
            <a:spLocks/>
          </p:cNvSpPr>
          <p:nvPr/>
        </p:nvSpPr>
        <p:spPr bwMode="auto">
          <a:xfrm>
            <a:off x="6559550" y="2036763"/>
            <a:ext cx="257175" cy="361950"/>
          </a:xfrm>
          <a:custGeom>
            <a:avLst/>
            <a:gdLst>
              <a:gd name="T0" fmla="*/ 487 w 2172"/>
              <a:gd name="T1" fmla="*/ 258 h 3061"/>
              <a:gd name="T2" fmla="*/ 1362 w 2172"/>
              <a:gd name="T3" fmla="*/ 0 h 3061"/>
              <a:gd name="T4" fmla="*/ 2172 w 2172"/>
              <a:gd name="T5" fmla="*/ 371 h 3061"/>
              <a:gd name="T6" fmla="*/ 2131 w 2172"/>
              <a:gd name="T7" fmla="*/ 1653 h 3061"/>
              <a:gd name="T8" fmla="*/ 1244 w 2172"/>
              <a:gd name="T9" fmla="*/ 2119 h 3061"/>
              <a:gd name="T10" fmla="*/ 1244 w 2172"/>
              <a:gd name="T11" fmla="*/ 2953 h 3061"/>
              <a:gd name="T12" fmla="*/ 1039 w 2172"/>
              <a:gd name="T13" fmla="*/ 3061 h 3061"/>
              <a:gd name="T14" fmla="*/ 91 w 2172"/>
              <a:gd name="T15" fmla="*/ 2649 h 3061"/>
              <a:gd name="T16" fmla="*/ 0 w 2172"/>
              <a:gd name="T17" fmla="*/ 1545 h 3061"/>
              <a:gd name="T18" fmla="*/ 502 w 2172"/>
              <a:gd name="T19" fmla="*/ 1411 h 3061"/>
              <a:gd name="T20" fmla="*/ 487 w 2172"/>
              <a:gd name="T21" fmla="*/ 258 h 3061"/>
              <a:gd name="T22" fmla="*/ 487 w 2172"/>
              <a:gd name="T23" fmla="*/ 258 h 30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72"/>
              <a:gd name="T37" fmla="*/ 0 h 3061"/>
              <a:gd name="T38" fmla="*/ 2172 w 2172"/>
              <a:gd name="T39" fmla="*/ 3061 h 30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72" h="3061">
                <a:moveTo>
                  <a:pt x="487" y="258"/>
                </a:moveTo>
                <a:lnTo>
                  <a:pt x="1362" y="0"/>
                </a:lnTo>
                <a:lnTo>
                  <a:pt x="2172" y="371"/>
                </a:lnTo>
                <a:lnTo>
                  <a:pt x="2131" y="1653"/>
                </a:lnTo>
                <a:lnTo>
                  <a:pt x="1244" y="2119"/>
                </a:lnTo>
                <a:lnTo>
                  <a:pt x="1244" y="2953"/>
                </a:lnTo>
                <a:lnTo>
                  <a:pt x="1039" y="3061"/>
                </a:lnTo>
                <a:lnTo>
                  <a:pt x="91" y="2649"/>
                </a:lnTo>
                <a:lnTo>
                  <a:pt x="0" y="1545"/>
                </a:lnTo>
                <a:lnTo>
                  <a:pt x="502" y="1411"/>
                </a:lnTo>
                <a:lnTo>
                  <a:pt x="487" y="258"/>
                </a:lnTo>
                <a:close/>
              </a:path>
            </a:pathLst>
          </a:custGeom>
          <a:solidFill>
            <a:srgbClr val="FFF2CC"/>
          </a:solidFill>
          <a:ln w="9525">
            <a:noFill/>
            <a:round/>
            <a:headEnd/>
            <a:tailEnd/>
          </a:ln>
        </p:spPr>
        <p:txBody>
          <a:bodyPr/>
          <a:lstStyle/>
          <a:p>
            <a:endParaRPr lang="en-US" dirty="0"/>
          </a:p>
        </p:txBody>
      </p:sp>
      <p:sp>
        <p:nvSpPr>
          <p:cNvPr id="9469" name="Freeform 342"/>
          <p:cNvSpPr>
            <a:spLocks/>
          </p:cNvSpPr>
          <p:nvPr/>
        </p:nvSpPr>
        <p:spPr bwMode="auto">
          <a:xfrm>
            <a:off x="6564313" y="2224088"/>
            <a:ext cx="141288" cy="177800"/>
          </a:xfrm>
          <a:custGeom>
            <a:avLst/>
            <a:gdLst>
              <a:gd name="T0" fmla="*/ 6 w 1191"/>
              <a:gd name="T1" fmla="*/ 0 h 1510"/>
              <a:gd name="T2" fmla="*/ 1191 w 1191"/>
              <a:gd name="T3" fmla="*/ 487 h 1510"/>
              <a:gd name="T4" fmla="*/ 1057 w 1191"/>
              <a:gd name="T5" fmla="*/ 1510 h 1510"/>
              <a:gd name="T6" fmla="*/ 0 w 1191"/>
              <a:gd name="T7" fmla="*/ 1080 h 1510"/>
              <a:gd name="T8" fmla="*/ 6 w 1191"/>
              <a:gd name="T9" fmla="*/ 0 h 1510"/>
              <a:gd name="T10" fmla="*/ 6 w 1191"/>
              <a:gd name="T11" fmla="*/ 0 h 1510"/>
              <a:gd name="T12" fmla="*/ 0 60000 65536"/>
              <a:gd name="T13" fmla="*/ 0 60000 65536"/>
              <a:gd name="T14" fmla="*/ 0 60000 65536"/>
              <a:gd name="T15" fmla="*/ 0 60000 65536"/>
              <a:gd name="T16" fmla="*/ 0 60000 65536"/>
              <a:gd name="T17" fmla="*/ 0 60000 65536"/>
              <a:gd name="T18" fmla="*/ 0 w 1191"/>
              <a:gd name="T19" fmla="*/ 0 h 1510"/>
              <a:gd name="T20" fmla="*/ 1191 w 1191"/>
              <a:gd name="T21" fmla="*/ 1510 h 1510"/>
            </a:gdLst>
            <a:ahLst/>
            <a:cxnLst>
              <a:cxn ang="T12">
                <a:pos x="T0" y="T1"/>
              </a:cxn>
              <a:cxn ang="T13">
                <a:pos x="T2" y="T3"/>
              </a:cxn>
              <a:cxn ang="T14">
                <a:pos x="T4" y="T5"/>
              </a:cxn>
              <a:cxn ang="T15">
                <a:pos x="T6" y="T7"/>
              </a:cxn>
              <a:cxn ang="T16">
                <a:pos x="T8" y="T9"/>
              </a:cxn>
              <a:cxn ang="T17">
                <a:pos x="T10" y="T11"/>
              </a:cxn>
            </a:cxnLst>
            <a:rect l="T18" t="T19" r="T20" b="T21"/>
            <a:pathLst>
              <a:path w="1191" h="1510">
                <a:moveTo>
                  <a:pt x="6" y="0"/>
                </a:moveTo>
                <a:lnTo>
                  <a:pt x="1191" y="487"/>
                </a:lnTo>
                <a:lnTo>
                  <a:pt x="1057" y="1510"/>
                </a:lnTo>
                <a:lnTo>
                  <a:pt x="0" y="1080"/>
                </a:lnTo>
                <a:lnTo>
                  <a:pt x="6" y="0"/>
                </a:lnTo>
                <a:close/>
              </a:path>
            </a:pathLst>
          </a:custGeom>
          <a:solidFill>
            <a:srgbClr val="FFCC7F"/>
          </a:solidFill>
          <a:ln w="9525">
            <a:noFill/>
            <a:round/>
            <a:headEnd/>
            <a:tailEnd/>
          </a:ln>
        </p:spPr>
        <p:txBody>
          <a:bodyPr/>
          <a:lstStyle/>
          <a:p>
            <a:endParaRPr lang="en-US" dirty="0"/>
          </a:p>
        </p:txBody>
      </p:sp>
      <p:sp>
        <p:nvSpPr>
          <p:cNvPr id="9470" name="Freeform 343"/>
          <p:cNvSpPr>
            <a:spLocks/>
          </p:cNvSpPr>
          <p:nvPr/>
        </p:nvSpPr>
        <p:spPr bwMode="auto">
          <a:xfrm>
            <a:off x="6613525" y="2073275"/>
            <a:ext cx="114300" cy="149225"/>
          </a:xfrm>
          <a:custGeom>
            <a:avLst/>
            <a:gdLst>
              <a:gd name="T0" fmla="*/ 60 w 966"/>
              <a:gd name="T1" fmla="*/ 0 h 1267"/>
              <a:gd name="T2" fmla="*/ 966 w 966"/>
              <a:gd name="T3" fmla="*/ 469 h 1267"/>
              <a:gd name="T4" fmla="*/ 939 w 966"/>
              <a:gd name="T5" fmla="*/ 1267 h 1267"/>
              <a:gd name="T6" fmla="*/ 0 w 966"/>
              <a:gd name="T7" fmla="*/ 1089 h 1267"/>
              <a:gd name="T8" fmla="*/ 60 w 966"/>
              <a:gd name="T9" fmla="*/ 0 h 1267"/>
              <a:gd name="T10" fmla="*/ 60 w 966"/>
              <a:gd name="T11" fmla="*/ 0 h 1267"/>
              <a:gd name="T12" fmla="*/ 0 60000 65536"/>
              <a:gd name="T13" fmla="*/ 0 60000 65536"/>
              <a:gd name="T14" fmla="*/ 0 60000 65536"/>
              <a:gd name="T15" fmla="*/ 0 60000 65536"/>
              <a:gd name="T16" fmla="*/ 0 60000 65536"/>
              <a:gd name="T17" fmla="*/ 0 60000 65536"/>
              <a:gd name="T18" fmla="*/ 0 w 966"/>
              <a:gd name="T19" fmla="*/ 0 h 1267"/>
              <a:gd name="T20" fmla="*/ 966 w 966"/>
              <a:gd name="T21" fmla="*/ 1267 h 1267"/>
            </a:gdLst>
            <a:ahLst/>
            <a:cxnLst>
              <a:cxn ang="T12">
                <a:pos x="T0" y="T1"/>
              </a:cxn>
              <a:cxn ang="T13">
                <a:pos x="T2" y="T3"/>
              </a:cxn>
              <a:cxn ang="T14">
                <a:pos x="T4" y="T5"/>
              </a:cxn>
              <a:cxn ang="T15">
                <a:pos x="T6" y="T7"/>
              </a:cxn>
              <a:cxn ang="T16">
                <a:pos x="T8" y="T9"/>
              </a:cxn>
              <a:cxn ang="T17">
                <a:pos x="T10" y="T11"/>
              </a:cxn>
            </a:cxnLst>
            <a:rect l="T18" t="T19" r="T20" b="T21"/>
            <a:pathLst>
              <a:path w="966" h="1267">
                <a:moveTo>
                  <a:pt x="60" y="0"/>
                </a:moveTo>
                <a:lnTo>
                  <a:pt x="966" y="469"/>
                </a:lnTo>
                <a:lnTo>
                  <a:pt x="939" y="1267"/>
                </a:lnTo>
                <a:lnTo>
                  <a:pt x="0" y="1089"/>
                </a:lnTo>
                <a:lnTo>
                  <a:pt x="60" y="0"/>
                </a:lnTo>
                <a:close/>
              </a:path>
            </a:pathLst>
          </a:custGeom>
          <a:solidFill>
            <a:srgbClr val="FFCC7F"/>
          </a:solidFill>
          <a:ln w="9525">
            <a:noFill/>
            <a:round/>
            <a:headEnd/>
            <a:tailEnd/>
          </a:ln>
        </p:spPr>
        <p:txBody>
          <a:bodyPr/>
          <a:lstStyle/>
          <a:p>
            <a:endParaRPr lang="en-US" dirty="0"/>
          </a:p>
        </p:txBody>
      </p:sp>
      <p:sp>
        <p:nvSpPr>
          <p:cNvPr id="9471" name="Freeform 344"/>
          <p:cNvSpPr>
            <a:spLocks/>
          </p:cNvSpPr>
          <p:nvPr/>
        </p:nvSpPr>
        <p:spPr bwMode="auto">
          <a:xfrm>
            <a:off x="6559550" y="2066925"/>
            <a:ext cx="303213" cy="342900"/>
          </a:xfrm>
          <a:custGeom>
            <a:avLst/>
            <a:gdLst>
              <a:gd name="T0" fmla="*/ 478 w 2554"/>
              <a:gd name="T1" fmla="*/ 0 h 2896"/>
              <a:gd name="T2" fmla="*/ 461 w 2554"/>
              <a:gd name="T3" fmla="*/ 77 h 2896"/>
              <a:gd name="T4" fmla="*/ 1306 w 2554"/>
              <a:gd name="T5" fmla="*/ 490 h 2896"/>
              <a:gd name="T6" fmla="*/ 1306 w 2554"/>
              <a:gd name="T7" fmla="*/ 1273 h 2896"/>
              <a:gd name="T8" fmla="*/ 473 w 2554"/>
              <a:gd name="T9" fmla="*/ 1089 h 2896"/>
              <a:gd name="T10" fmla="*/ 467 w 2554"/>
              <a:gd name="T11" fmla="*/ 1196 h 2896"/>
              <a:gd name="T12" fmla="*/ 1300 w 2554"/>
              <a:gd name="T13" fmla="*/ 1384 h 2896"/>
              <a:gd name="T14" fmla="*/ 1886 w 2554"/>
              <a:gd name="T15" fmla="*/ 1455 h 2896"/>
              <a:gd name="T16" fmla="*/ 1087 w 2554"/>
              <a:gd name="T17" fmla="*/ 1686 h 2896"/>
              <a:gd name="T18" fmla="*/ 82 w 2554"/>
              <a:gd name="T19" fmla="*/ 1260 h 2896"/>
              <a:gd name="T20" fmla="*/ 0 w 2554"/>
              <a:gd name="T21" fmla="*/ 1325 h 2896"/>
              <a:gd name="T22" fmla="*/ 1052 w 2554"/>
              <a:gd name="T23" fmla="*/ 1776 h 2896"/>
              <a:gd name="T24" fmla="*/ 1055 w 2554"/>
              <a:gd name="T25" fmla="*/ 2896 h 2896"/>
              <a:gd name="T26" fmla="*/ 1541 w 2554"/>
              <a:gd name="T27" fmla="*/ 2776 h 2896"/>
              <a:gd name="T28" fmla="*/ 1693 w 2554"/>
              <a:gd name="T29" fmla="*/ 2852 h 2896"/>
              <a:gd name="T30" fmla="*/ 1481 w 2554"/>
              <a:gd name="T31" fmla="*/ 1971 h 2896"/>
              <a:gd name="T32" fmla="*/ 1490 w 2554"/>
              <a:gd name="T33" fmla="*/ 1888 h 2896"/>
              <a:gd name="T34" fmla="*/ 1578 w 2554"/>
              <a:gd name="T35" fmla="*/ 1864 h 2896"/>
              <a:gd name="T36" fmla="*/ 1601 w 2554"/>
              <a:gd name="T37" fmla="*/ 1784 h 2896"/>
              <a:gd name="T38" fmla="*/ 1705 w 2554"/>
              <a:gd name="T39" fmla="*/ 1749 h 2896"/>
              <a:gd name="T40" fmla="*/ 1740 w 2554"/>
              <a:gd name="T41" fmla="*/ 1669 h 2896"/>
              <a:gd name="T42" fmla="*/ 1826 w 2554"/>
              <a:gd name="T43" fmla="*/ 1655 h 2896"/>
              <a:gd name="T44" fmla="*/ 1900 w 2554"/>
              <a:gd name="T45" fmla="*/ 1699 h 2896"/>
              <a:gd name="T46" fmla="*/ 1997 w 2554"/>
              <a:gd name="T47" fmla="*/ 1683 h 2896"/>
              <a:gd name="T48" fmla="*/ 2086 w 2554"/>
              <a:gd name="T49" fmla="*/ 1734 h 2896"/>
              <a:gd name="T50" fmla="*/ 2195 w 2554"/>
              <a:gd name="T51" fmla="*/ 1716 h 2896"/>
              <a:gd name="T52" fmla="*/ 2280 w 2554"/>
              <a:gd name="T53" fmla="*/ 1774 h 2896"/>
              <a:gd name="T54" fmla="*/ 2458 w 2554"/>
              <a:gd name="T55" fmla="*/ 2367 h 2896"/>
              <a:gd name="T56" fmla="*/ 2554 w 2554"/>
              <a:gd name="T57" fmla="*/ 1227 h 2896"/>
              <a:gd name="T58" fmla="*/ 2175 w 2554"/>
              <a:gd name="T59" fmla="*/ 1083 h 2896"/>
              <a:gd name="T60" fmla="*/ 2163 w 2554"/>
              <a:gd name="T61" fmla="*/ 113 h 2896"/>
              <a:gd name="T62" fmla="*/ 1312 w 2554"/>
              <a:gd name="T63" fmla="*/ 396 h 2896"/>
              <a:gd name="T64" fmla="*/ 478 w 2554"/>
              <a:gd name="T65" fmla="*/ 0 h 2896"/>
              <a:gd name="T66" fmla="*/ 478 w 2554"/>
              <a:gd name="T67" fmla="*/ 0 h 289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54"/>
              <a:gd name="T103" fmla="*/ 0 h 2896"/>
              <a:gd name="T104" fmla="*/ 2554 w 2554"/>
              <a:gd name="T105" fmla="*/ 2896 h 289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54" h="2896">
                <a:moveTo>
                  <a:pt x="478" y="0"/>
                </a:moveTo>
                <a:lnTo>
                  <a:pt x="461" y="77"/>
                </a:lnTo>
                <a:lnTo>
                  <a:pt x="1306" y="490"/>
                </a:lnTo>
                <a:lnTo>
                  <a:pt x="1306" y="1273"/>
                </a:lnTo>
                <a:lnTo>
                  <a:pt x="473" y="1089"/>
                </a:lnTo>
                <a:lnTo>
                  <a:pt x="467" y="1196"/>
                </a:lnTo>
                <a:lnTo>
                  <a:pt x="1300" y="1384"/>
                </a:lnTo>
                <a:lnTo>
                  <a:pt x="1886" y="1455"/>
                </a:lnTo>
                <a:lnTo>
                  <a:pt x="1087" y="1686"/>
                </a:lnTo>
                <a:lnTo>
                  <a:pt x="82" y="1260"/>
                </a:lnTo>
                <a:lnTo>
                  <a:pt x="0" y="1325"/>
                </a:lnTo>
                <a:lnTo>
                  <a:pt x="1052" y="1776"/>
                </a:lnTo>
                <a:lnTo>
                  <a:pt x="1055" y="2896"/>
                </a:lnTo>
                <a:lnTo>
                  <a:pt x="1541" y="2776"/>
                </a:lnTo>
                <a:lnTo>
                  <a:pt x="1693" y="2852"/>
                </a:lnTo>
                <a:lnTo>
                  <a:pt x="1481" y="1971"/>
                </a:lnTo>
                <a:lnTo>
                  <a:pt x="1490" y="1888"/>
                </a:lnTo>
                <a:lnTo>
                  <a:pt x="1578" y="1864"/>
                </a:lnTo>
                <a:lnTo>
                  <a:pt x="1601" y="1784"/>
                </a:lnTo>
                <a:lnTo>
                  <a:pt x="1705" y="1749"/>
                </a:lnTo>
                <a:lnTo>
                  <a:pt x="1740" y="1669"/>
                </a:lnTo>
                <a:lnTo>
                  <a:pt x="1826" y="1655"/>
                </a:lnTo>
                <a:lnTo>
                  <a:pt x="1900" y="1699"/>
                </a:lnTo>
                <a:lnTo>
                  <a:pt x="1997" y="1683"/>
                </a:lnTo>
                <a:lnTo>
                  <a:pt x="2086" y="1734"/>
                </a:lnTo>
                <a:lnTo>
                  <a:pt x="2195" y="1716"/>
                </a:lnTo>
                <a:lnTo>
                  <a:pt x="2280" y="1774"/>
                </a:lnTo>
                <a:lnTo>
                  <a:pt x="2458" y="2367"/>
                </a:lnTo>
                <a:lnTo>
                  <a:pt x="2554" y="1227"/>
                </a:lnTo>
                <a:lnTo>
                  <a:pt x="2175" y="1083"/>
                </a:lnTo>
                <a:lnTo>
                  <a:pt x="2163" y="113"/>
                </a:lnTo>
                <a:lnTo>
                  <a:pt x="1312" y="396"/>
                </a:lnTo>
                <a:lnTo>
                  <a:pt x="478" y="0"/>
                </a:lnTo>
                <a:close/>
              </a:path>
            </a:pathLst>
          </a:custGeom>
          <a:solidFill>
            <a:srgbClr val="000000"/>
          </a:solidFill>
          <a:ln w="9525">
            <a:noFill/>
            <a:round/>
            <a:headEnd/>
            <a:tailEnd/>
          </a:ln>
        </p:spPr>
        <p:txBody>
          <a:bodyPr/>
          <a:lstStyle/>
          <a:p>
            <a:endParaRPr lang="en-US" dirty="0"/>
          </a:p>
        </p:txBody>
      </p:sp>
      <p:sp>
        <p:nvSpPr>
          <p:cNvPr id="9472" name="Freeform 345"/>
          <p:cNvSpPr>
            <a:spLocks/>
          </p:cNvSpPr>
          <p:nvPr/>
        </p:nvSpPr>
        <p:spPr bwMode="auto">
          <a:xfrm>
            <a:off x="6551613" y="2036763"/>
            <a:ext cx="271463" cy="373063"/>
          </a:xfrm>
          <a:custGeom>
            <a:avLst/>
            <a:gdLst>
              <a:gd name="T0" fmla="*/ 620 w 2290"/>
              <a:gd name="T1" fmla="*/ 1472 h 3154"/>
              <a:gd name="T2" fmla="*/ 578 w 2290"/>
              <a:gd name="T3" fmla="*/ 305 h 3154"/>
              <a:gd name="T4" fmla="*/ 1399 w 2290"/>
              <a:gd name="T5" fmla="*/ 81 h 3154"/>
              <a:gd name="T6" fmla="*/ 2179 w 2290"/>
              <a:gd name="T7" fmla="*/ 412 h 3154"/>
              <a:gd name="T8" fmla="*/ 2156 w 2290"/>
              <a:gd name="T9" fmla="*/ 1429 h 3154"/>
              <a:gd name="T10" fmla="*/ 2267 w 2290"/>
              <a:gd name="T11" fmla="*/ 1495 h 3154"/>
              <a:gd name="T12" fmla="*/ 2290 w 2290"/>
              <a:gd name="T13" fmla="*/ 338 h 3154"/>
              <a:gd name="T14" fmla="*/ 1423 w 2290"/>
              <a:gd name="T15" fmla="*/ 0 h 3154"/>
              <a:gd name="T16" fmla="*/ 476 w 2290"/>
              <a:gd name="T17" fmla="*/ 225 h 3154"/>
              <a:gd name="T18" fmla="*/ 518 w 2290"/>
              <a:gd name="T19" fmla="*/ 1394 h 3154"/>
              <a:gd name="T20" fmla="*/ 0 w 2290"/>
              <a:gd name="T21" fmla="*/ 1524 h 3154"/>
              <a:gd name="T22" fmla="*/ 81 w 2290"/>
              <a:gd name="T23" fmla="*/ 2703 h 3154"/>
              <a:gd name="T24" fmla="*/ 1125 w 2290"/>
              <a:gd name="T25" fmla="*/ 3154 h 3154"/>
              <a:gd name="T26" fmla="*/ 1211 w 2290"/>
              <a:gd name="T27" fmla="*/ 3051 h 3154"/>
              <a:gd name="T28" fmla="*/ 152 w 2290"/>
              <a:gd name="T29" fmla="*/ 2649 h 3154"/>
              <a:gd name="T30" fmla="*/ 111 w 2290"/>
              <a:gd name="T31" fmla="*/ 1578 h 3154"/>
              <a:gd name="T32" fmla="*/ 620 w 2290"/>
              <a:gd name="T33" fmla="*/ 1472 h 3154"/>
              <a:gd name="T34" fmla="*/ 620 w 2290"/>
              <a:gd name="T35" fmla="*/ 1472 h 31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90"/>
              <a:gd name="T55" fmla="*/ 0 h 3154"/>
              <a:gd name="T56" fmla="*/ 2290 w 2290"/>
              <a:gd name="T57" fmla="*/ 3154 h 31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90" h="3154">
                <a:moveTo>
                  <a:pt x="620" y="1472"/>
                </a:moveTo>
                <a:lnTo>
                  <a:pt x="578" y="305"/>
                </a:lnTo>
                <a:lnTo>
                  <a:pt x="1399" y="81"/>
                </a:lnTo>
                <a:lnTo>
                  <a:pt x="2179" y="412"/>
                </a:lnTo>
                <a:lnTo>
                  <a:pt x="2156" y="1429"/>
                </a:lnTo>
                <a:lnTo>
                  <a:pt x="2267" y="1495"/>
                </a:lnTo>
                <a:lnTo>
                  <a:pt x="2290" y="338"/>
                </a:lnTo>
                <a:lnTo>
                  <a:pt x="1423" y="0"/>
                </a:lnTo>
                <a:lnTo>
                  <a:pt x="476" y="225"/>
                </a:lnTo>
                <a:lnTo>
                  <a:pt x="518" y="1394"/>
                </a:lnTo>
                <a:lnTo>
                  <a:pt x="0" y="1524"/>
                </a:lnTo>
                <a:lnTo>
                  <a:pt x="81" y="2703"/>
                </a:lnTo>
                <a:lnTo>
                  <a:pt x="1125" y="3154"/>
                </a:lnTo>
                <a:lnTo>
                  <a:pt x="1211" y="3051"/>
                </a:lnTo>
                <a:lnTo>
                  <a:pt x="152" y="2649"/>
                </a:lnTo>
                <a:lnTo>
                  <a:pt x="111" y="1578"/>
                </a:lnTo>
                <a:lnTo>
                  <a:pt x="620" y="1472"/>
                </a:lnTo>
                <a:close/>
              </a:path>
            </a:pathLst>
          </a:custGeom>
          <a:solidFill>
            <a:srgbClr val="000000"/>
          </a:solidFill>
          <a:ln w="9525">
            <a:noFill/>
            <a:round/>
            <a:headEnd/>
            <a:tailEnd/>
          </a:ln>
        </p:spPr>
        <p:txBody>
          <a:bodyPr/>
          <a:lstStyle/>
          <a:p>
            <a:endParaRPr lang="en-US" dirty="0"/>
          </a:p>
        </p:txBody>
      </p:sp>
      <p:sp>
        <p:nvSpPr>
          <p:cNvPr id="9473" name="Freeform 346"/>
          <p:cNvSpPr>
            <a:spLocks/>
          </p:cNvSpPr>
          <p:nvPr/>
        </p:nvSpPr>
        <p:spPr bwMode="auto">
          <a:xfrm>
            <a:off x="6707188" y="2224088"/>
            <a:ext cx="144463" cy="177800"/>
          </a:xfrm>
          <a:custGeom>
            <a:avLst/>
            <a:gdLst>
              <a:gd name="T0" fmla="*/ 34 w 612"/>
              <a:gd name="T1" fmla="*/ 746 h 746"/>
              <a:gd name="T2" fmla="*/ 612 w 612"/>
              <a:gd name="T3" fmla="*/ 612 h 746"/>
              <a:gd name="T4" fmla="*/ 608 w 612"/>
              <a:gd name="T5" fmla="*/ 0 h 746"/>
              <a:gd name="T6" fmla="*/ 0 w 612"/>
              <a:gd name="T7" fmla="*/ 228 h 746"/>
              <a:gd name="T8" fmla="*/ 34 w 612"/>
              <a:gd name="T9" fmla="*/ 746 h 746"/>
              <a:gd name="T10" fmla="*/ 0 60000 65536"/>
              <a:gd name="T11" fmla="*/ 0 60000 65536"/>
              <a:gd name="T12" fmla="*/ 0 60000 65536"/>
              <a:gd name="T13" fmla="*/ 0 60000 65536"/>
              <a:gd name="T14" fmla="*/ 0 60000 65536"/>
              <a:gd name="T15" fmla="*/ 0 w 612"/>
              <a:gd name="T16" fmla="*/ 0 h 746"/>
              <a:gd name="T17" fmla="*/ 612 w 612"/>
              <a:gd name="T18" fmla="*/ 746 h 746"/>
            </a:gdLst>
            <a:ahLst/>
            <a:cxnLst>
              <a:cxn ang="T10">
                <a:pos x="T0" y="T1"/>
              </a:cxn>
              <a:cxn ang="T11">
                <a:pos x="T2" y="T3"/>
              </a:cxn>
              <a:cxn ang="T12">
                <a:pos x="T4" y="T5"/>
              </a:cxn>
              <a:cxn ang="T13">
                <a:pos x="T6" y="T7"/>
              </a:cxn>
              <a:cxn ang="T14">
                <a:pos x="T8" y="T9"/>
              </a:cxn>
            </a:cxnLst>
            <a:rect l="T15" t="T16" r="T17" b="T18"/>
            <a:pathLst>
              <a:path w="612" h="746">
                <a:moveTo>
                  <a:pt x="34" y="746"/>
                </a:moveTo>
                <a:lnTo>
                  <a:pt x="612" y="612"/>
                </a:lnTo>
                <a:lnTo>
                  <a:pt x="608" y="0"/>
                </a:lnTo>
                <a:lnTo>
                  <a:pt x="0" y="228"/>
                </a:lnTo>
                <a:lnTo>
                  <a:pt x="34" y="746"/>
                </a:lnTo>
                <a:close/>
              </a:path>
            </a:pathLst>
          </a:custGeom>
          <a:solidFill>
            <a:srgbClr val="02060A"/>
          </a:solidFill>
          <a:ln w="9525">
            <a:solidFill>
              <a:srgbClr val="02060A"/>
            </a:solidFill>
            <a:round/>
            <a:headEnd/>
            <a:tailEnd/>
          </a:ln>
        </p:spPr>
        <p:txBody>
          <a:bodyPr wrap="none" anchor="ctr"/>
          <a:lstStyle/>
          <a:p>
            <a:endParaRPr lang="en-US" dirty="0"/>
          </a:p>
        </p:txBody>
      </p:sp>
      <p:sp>
        <p:nvSpPr>
          <p:cNvPr id="9474" name="Freeform 347"/>
          <p:cNvSpPr>
            <a:spLocks/>
          </p:cNvSpPr>
          <p:nvPr/>
        </p:nvSpPr>
        <p:spPr bwMode="auto">
          <a:xfrm>
            <a:off x="6704013" y="2378075"/>
            <a:ext cx="117475" cy="33338"/>
          </a:xfrm>
          <a:custGeom>
            <a:avLst/>
            <a:gdLst>
              <a:gd name="T0" fmla="*/ 0 w 482"/>
              <a:gd name="T1" fmla="*/ 116 h 142"/>
              <a:gd name="T2" fmla="*/ 482 w 482"/>
              <a:gd name="T3" fmla="*/ 0 h 142"/>
              <a:gd name="T4" fmla="*/ 240 w 482"/>
              <a:gd name="T5" fmla="*/ 142 h 142"/>
              <a:gd name="T6" fmla="*/ 0 w 482"/>
              <a:gd name="T7" fmla="*/ 116 h 142"/>
              <a:gd name="T8" fmla="*/ 0 60000 65536"/>
              <a:gd name="T9" fmla="*/ 0 60000 65536"/>
              <a:gd name="T10" fmla="*/ 0 60000 65536"/>
              <a:gd name="T11" fmla="*/ 0 60000 65536"/>
              <a:gd name="T12" fmla="*/ 0 w 482"/>
              <a:gd name="T13" fmla="*/ 0 h 142"/>
              <a:gd name="T14" fmla="*/ 482 w 482"/>
              <a:gd name="T15" fmla="*/ 142 h 142"/>
            </a:gdLst>
            <a:ahLst/>
            <a:cxnLst>
              <a:cxn ang="T8">
                <a:pos x="T0" y="T1"/>
              </a:cxn>
              <a:cxn ang="T9">
                <a:pos x="T2" y="T3"/>
              </a:cxn>
              <a:cxn ang="T10">
                <a:pos x="T4" y="T5"/>
              </a:cxn>
              <a:cxn ang="T11">
                <a:pos x="T6" y="T7"/>
              </a:cxn>
            </a:cxnLst>
            <a:rect l="T12" t="T13" r="T14" b="T15"/>
            <a:pathLst>
              <a:path w="482" h="142">
                <a:moveTo>
                  <a:pt x="0" y="116"/>
                </a:moveTo>
                <a:lnTo>
                  <a:pt x="482" y="0"/>
                </a:lnTo>
                <a:lnTo>
                  <a:pt x="240" y="142"/>
                </a:lnTo>
                <a:lnTo>
                  <a:pt x="0" y="116"/>
                </a:lnTo>
                <a:close/>
              </a:path>
            </a:pathLst>
          </a:custGeom>
          <a:solidFill>
            <a:schemeClr val="bg1"/>
          </a:solidFill>
          <a:ln w="9525">
            <a:noFill/>
            <a:round/>
            <a:headEnd/>
            <a:tailEnd/>
          </a:ln>
        </p:spPr>
        <p:txBody>
          <a:bodyPr wrap="none" anchor="ctr"/>
          <a:lstStyle/>
          <a:p>
            <a:endParaRPr lang="en-US" dirty="0"/>
          </a:p>
        </p:txBody>
      </p:sp>
      <p:sp>
        <p:nvSpPr>
          <p:cNvPr id="9475" name="Freeform 348"/>
          <p:cNvSpPr>
            <a:spLocks/>
          </p:cNvSpPr>
          <p:nvPr/>
        </p:nvSpPr>
        <p:spPr bwMode="auto">
          <a:xfrm>
            <a:off x="6731000" y="2244725"/>
            <a:ext cx="374650" cy="258763"/>
          </a:xfrm>
          <a:custGeom>
            <a:avLst/>
            <a:gdLst>
              <a:gd name="T0" fmla="*/ 495 w 1578"/>
              <a:gd name="T1" fmla="*/ 69 h 1089"/>
              <a:gd name="T2" fmla="*/ 624 w 1578"/>
              <a:gd name="T3" fmla="*/ 0 h 1089"/>
              <a:gd name="T4" fmla="*/ 1578 w 1578"/>
              <a:gd name="T5" fmla="*/ 126 h 1089"/>
              <a:gd name="T6" fmla="*/ 1560 w 1578"/>
              <a:gd name="T7" fmla="*/ 306 h 1089"/>
              <a:gd name="T8" fmla="*/ 18 w 1578"/>
              <a:gd name="T9" fmla="*/ 1089 h 1089"/>
              <a:gd name="T10" fmla="*/ 0 w 1578"/>
              <a:gd name="T11" fmla="*/ 849 h 1089"/>
              <a:gd name="T12" fmla="*/ 1329 w 1578"/>
              <a:gd name="T13" fmla="*/ 228 h 1089"/>
              <a:gd name="T14" fmla="*/ 48 w 1578"/>
              <a:gd name="T15" fmla="*/ 885 h 1089"/>
              <a:gd name="T16" fmla="*/ 57 w 1578"/>
              <a:gd name="T17" fmla="*/ 1023 h 1089"/>
              <a:gd name="T18" fmla="*/ 1506 w 1578"/>
              <a:gd name="T19" fmla="*/ 276 h 1089"/>
              <a:gd name="T20" fmla="*/ 1500 w 1578"/>
              <a:gd name="T21" fmla="*/ 165 h 1089"/>
              <a:gd name="T22" fmla="*/ 633 w 1578"/>
              <a:gd name="T23" fmla="*/ 48 h 1089"/>
              <a:gd name="T24" fmla="*/ 495 w 1578"/>
              <a:gd name="T25" fmla="*/ 69 h 10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78"/>
              <a:gd name="T40" fmla="*/ 0 h 1089"/>
              <a:gd name="T41" fmla="*/ 1578 w 1578"/>
              <a:gd name="T42" fmla="*/ 1089 h 10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78" h="1089">
                <a:moveTo>
                  <a:pt x="495" y="69"/>
                </a:moveTo>
                <a:lnTo>
                  <a:pt x="624" y="0"/>
                </a:lnTo>
                <a:lnTo>
                  <a:pt x="1578" y="126"/>
                </a:lnTo>
                <a:lnTo>
                  <a:pt x="1560" y="306"/>
                </a:lnTo>
                <a:lnTo>
                  <a:pt x="18" y="1089"/>
                </a:lnTo>
                <a:lnTo>
                  <a:pt x="0" y="849"/>
                </a:lnTo>
                <a:lnTo>
                  <a:pt x="1329" y="228"/>
                </a:lnTo>
                <a:lnTo>
                  <a:pt x="48" y="885"/>
                </a:lnTo>
                <a:lnTo>
                  <a:pt x="57" y="1023"/>
                </a:lnTo>
                <a:lnTo>
                  <a:pt x="1506" y="276"/>
                </a:lnTo>
                <a:lnTo>
                  <a:pt x="1500" y="165"/>
                </a:lnTo>
                <a:lnTo>
                  <a:pt x="633" y="48"/>
                </a:lnTo>
                <a:lnTo>
                  <a:pt x="495" y="69"/>
                </a:lnTo>
                <a:close/>
              </a:path>
            </a:pathLst>
          </a:custGeom>
          <a:solidFill>
            <a:srgbClr val="02060A"/>
          </a:solidFill>
          <a:ln w="9525">
            <a:solidFill>
              <a:srgbClr val="02060A"/>
            </a:solidFill>
            <a:round/>
            <a:headEnd/>
            <a:tailEnd/>
          </a:ln>
        </p:spPr>
        <p:txBody>
          <a:bodyPr wrap="none" anchor="ctr"/>
          <a:lstStyle/>
          <a:p>
            <a:endParaRPr lang="en-US" dirty="0"/>
          </a:p>
        </p:txBody>
      </p:sp>
      <p:sp>
        <p:nvSpPr>
          <p:cNvPr id="9476" name="Freeform 349"/>
          <p:cNvSpPr>
            <a:spLocks/>
          </p:cNvSpPr>
          <p:nvPr/>
        </p:nvSpPr>
        <p:spPr bwMode="auto">
          <a:xfrm>
            <a:off x="6396038" y="2346325"/>
            <a:ext cx="322263" cy="155575"/>
          </a:xfrm>
          <a:custGeom>
            <a:avLst/>
            <a:gdLst>
              <a:gd name="T0" fmla="*/ 696 w 1359"/>
              <a:gd name="T1" fmla="*/ 0 h 651"/>
              <a:gd name="T2" fmla="*/ 0 w 1359"/>
              <a:gd name="T3" fmla="*/ 279 h 651"/>
              <a:gd name="T4" fmla="*/ 0 w 1359"/>
              <a:gd name="T5" fmla="*/ 444 h 651"/>
              <a:gd name="T6" fmla="*/ 1359 w 1359"/>
              <a:gd name="T7" fmla="*/ 651 h 651"/>
              <a:gd name="T8" fmla="*/ 51 w 1359"/>
              <a:gd name="T9" fmla="*/ 408 h 651"/>
              <a:gd name="T10" fmla="*/ 48 w 1359"/>
              <a:gd name="T11" fmla="*/ 315 h 651"/>
              <a:gd name="T12" fmla="*/ 1347 w 1359"/>
              <a:gd name="T13" fmla="*/ 453 h 651"/>
              <a:gd name="T14" fmla="*/ 126 w 1359"/>
              <a:gd name="T15" fmla="*/ 276 h 651"/>
              <a:gd name="T16" fmla="*/ 696 w 1359"/>
              <a:gd name="T17" fmla="*/ 0 h 6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9"/>
              <a:gd name="T28" fmla="*/ 0 h 651"/>
              <a:gd name="T29" fmla="*/ 1359 w 1359"/>
              <a:gd name="T30" fmla="*/ 651 h 6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9" h="651">
                <a:moveTo>
                  <a:pt x="696" y="0"/>
                </a:moveTo>
                <a:lnTo>
                  <a:pt x="0" y="279"/>
                </a:lnTo>
                <a:lnTo>
                  <a:pt x="0" y="444"/>
                </a:lnTo>
                <a:lnTo>
                  <a:pt x="1359" y="651"/>
                </a:lnTo>
                <a:lnTo>
                  <a:pt x="51" y="408"/>
                </a:lnTo>
                <a:lnTo>
                  <a:pt x="48" y="315"/>
                </a:lnTo>
                <a:lnTo>
                  <a:pt x="1347" y="453"/>
                </a:lnTo>
                <a:lnTo>
                  <a:pt x="126" y="276"/>
                </a:lnTo>
                <a:lnTo>
                  <a:pt x="696" y="0"/>
                </a:lnTo>
                <a:close/>
              </a:path>
            </a:pathLst>
          </a:custGeom>
          <a:solidFill>
            <a:schemeClr val="tx1"/>
          </a:solidFill>
          <a:ln w="9525">
            <a:solidFill>
              <a:srgbClr val="02060A"/>
            </a:solidFill>
            <a:round/>
            <a:headEnd/>
            <a:tailEnd/>
          </a:ln>
        </p:spPr>
        <p:txBody>
          <a:bodyPr wrap="none" anchor="ctr"/>
          <a:lstStyle/>
          <a:p>
            <a:endParaRPr lang="en-US" dirty="0"/>
          </a:p>
        </p:txBody>
      </p:sp>
      <p:sp>
        <p:nvSpPr>
          <p:cNvPr id="9477" name="Freeform 350"/>
          <p:cNvSpPr>
            <a:spLocks/>
          </p:cNvSpPr>
          <p:nvPr/>
        </p:nvSpPr>
        <p:spPr bwMode="auto">
          <a:xfrm>
            <a:off x="6513513" y="2428875"/>
            <a:ext cx="44450" cy="44450"/>
          </a:xfrm>
          <a:custGeom>
            <a:avLst/>
            <a:gdLst>
              <a:gd name="T0" fmla="*/ 3 w 189"/>
              <a:gd name="T1" fmla="*/ 0 h 183"/>
              <a:gd name="T2" fmla="*/ 0 w 189"/>
              <a:gd name="T3" fmla="*/ 150 h 183"/>
              <a:gd name="T4" fmla="*/ 177 w 189"/>
              <a:gd name="T5" fmla="*/ 183 h 183"/>
              <a:gd name="T6" fmla="*/ 189 w 189"/>
              <a:gd name="T7" fmla="*/ 15 h 183"/>
              <a:gd name="T8" fmla="*/ 3 w 189"/>
              <a:gd name="T9" fmla="*/ 0 h 183"/>
              <a:gd name="T10" fmla="*/ 0 60000 65536"/>
              <a:gd name="T11" fmla="*/ 0 60000 65536"/>
              <a:gd name="T12" fmla="*/ 0 60000 65536"/>
              <a:gd name="T13" fmla="*/ 0 60000 65536"/>
              <a:gd name="T14" fmla="*/ 0 60000 65536"/>
              <a:gd name="T15" fmla="*/ 0 w 189"/>
              <a:gd name="T16" fmla="*/ 0 h 183"/>
              <a:gd name="T17" fmla="*/ 189 w 189"/>
              <a:gd name="T18" fmla="*/ 183 h 183"/>
            </a:gdLst>
            <a:ahLst/>
            <a:cxnLst>
              <a:cxn ang="T10">
                <a:pos x="T0" y="T1"/>
              </a:cxn>
              <a:cxn ang="T11">
                <a:pos x="T2" y="T3"/>
              </a:cxn>
              <a:cxn ang="T12">
                <a:pos x="T4" y="T5"/>
              </a:cxn>
              <a:cxn ang="T13">
                <a:pos x="T6" y="T7"/>
              </a:cxn>
              <a:cxn ang="T14">
                <a:pos x="T8" y="T9"/>
              </a:cxn>
            </a:cxnLst>
            <a:rect l="T15" t="T16" r="T17" b="T18"/>
            <a:pathLst>
              <a:path w="189" h="183">
                <a:moveTo>
                  <a:pt x="3" y="0"/>
                </a:moveTo>
                <a:lnTo>
                  <a:pt x="0" y="150"/>
                </a:lnTo>
                <a:lnTo>
                  <a:pt x="177" y="183"/>
                </a:lnTo>
                <a:lnTo>
                  <a:pt x="189" y="15"/>
                </a:lnTo>
                <a:lnTo>
                  <a:pt x="3" y="0"/>
                </a:lnTo>
                <a:close/>
              </a:path>
            </a:pathLst>
          </a:custGeom>
          <a:solidFill>
            <a:schemeClr val="tx1"/>
          </a:solidFill>
          <a:ln w="9525">
            <a:solidFill>
              <a:schemeClr val="tx1"/>
            </a:solidFill>
            <a:round/>
            <a:headEnd/>
            <a:tailEnd/>
          </a:ln>
        </p:spPr>
        <p:txBody>
          <a:bodyPr wrap="none" anchor="ctr"/>
          <a:lstStyle/>
          <a:p>
            <a:endParaRPr lang="en-US" dirty="0"/>
          </a:p>
        </p:txBody>
      </p:sp>
      <p:sp>
        <p:nvSpPr>
          <p:cNvPr id="9478" name="Freeform 351"/>
          <p:cNvSpPr>
            <a:spLocks/>
          </p:cNvSpPr>
          <p:nvPr/>
        </p:nvSpPr>
        <p:spPr bwMode="auto">
          <a:xfrm>
            <a:off x="6878638" y="2360613"/>
            <a:ext cx="49213" cy="60325"/>
          </a:xfrm>
          <a:custGeom>
            <a:avLst/>
            <a:gdLst>
              <a:gd name="T0" fmla="*/ 0 w 213"/>
              <a:gd name="T1" fmla="*/ 87 h 255"/>
              <a:gd name="T2" fmla="*/ 21 w 213"/>
              <a:gd name="T3" fmla="*/ 255 h 255"/>
              <a:gd name="T4" fmla="*/ 213 w 213"/>
              <a:gd name="T5" fmla="*/ 153 h 255"/>
              <a:gd name="T6" fmla="*/ 186 w 213"/>
              <a:gd name="T7" fmla="*/ 0 h 255"/>
              <a:gd name="T8" fmla="*/ 0 w 213"/>
              <a:gd name="T9" fmla="*/ 87 h 255"/>
              <a:gd name="T10" fmla="*/ 0 60000 65536"/>
              <a:gd name="T11" fmla="*/ 0 60000 65536"/>
              <a:gd name="T12" fmla="*/ 0 60000 65536"/>
              <a:gd name="T13" fmla="*/ 0 60000 65536"/>
              <a:gd name="T14" fmla="*/ 0 60000 65536"/>
              <a:gd name="T15" fmla="*/ 0 w 213"/>
              <a:gd name="T16" fmla="*/ 0 h 255"/>
              <a:gd name="T17" fmla="*/ 213 w 213"/>
              <a:gd name="T18" fmla="*/ 255 h 255"/>
            </a:gdLst>
            <a:ahLst/>
            <a:cxnLst>
              <a:cxn ang="T10">
                <a:pos x="T0" y="T1"/>
              </a:cxn>
              <a:cxn ang="T11">
                <a:pos x="T2" y="T3"/>
              </a:cxn>
              <a:cxn ang="T12">
                <a:pos x="T4" y="T5"/>
              </a:cxn>
              <a:cxn ang="T13">
                <a:pos x="T6" y="T7"/>
              </a:cxn>
              <a:cxn ang="T14">
                <a:pos x="T8" y="T9"/>
              </a:cxn>
            </a:cxnLst>
            <a:rect l="T15" t="T16" r="T17" b="T18"/>
            <a:pathLst>
              <a:path w="213" h="255">
                <a:moveTo>
                  <a:pt x="0" y="87"/>
                </a:moveTo>
                <a:lnTo>
                  <a:pt x="21" y="255"/>
                </a:lnTo>
                <a:lnTo>
                  <a:pt x="213" y="153"/>
                </a:lnTo>
                <a:lnTo>
                  <a:pt x="186" y="0"/>
                </a:lnTo>
                <a:lnTo>
                  <a:pt x="0" y="87"/>
                </a:lnTo>
                <a:close/>
              </a:path>
            </a:pathLst>
          </a:custGeom>
          <a:solidFill>
            <a:schemeClr val="tx1"/>
          </a:solidFill>
          <a:ln w="9525">
            <a:solidFill>
              <a:schemeClr val="tx1"/>
            </a:solidFill>
            <a:round/>
            <a:headEnd/>
            <a:tailEnd/>
          </a:ln>
        </p:spPr>
        <p:txBody>
          <a:bodyPr wrap="none" anchor="ctr"/>
          <a:lstStyle/>
          <a:p>
            <a:endParaRPr lang="en-US" dirty="0"/>
          </a:p>
        </p:txBody>
      </p:sp>
      <p:sp>
        <p:nvSpPr>
          <p:cNvPr id="9479" name="Freeform 352"/>
          <p:cNvSpPr>
            <a:spLocks/>
          </p:cNvSpPr>
          <p:nvPr/>
        </p:nvSpPr>
        <p:spPr bwMode="auto">
          <a:xfrm>
            <a:off x="6470650" y="2376488"/>
            <a:ext cx="296863" cy="58738"/>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bg2"/>
          </a:solidFill>
          <a:ln w="9525">
            <a:solidFill>
              <a:srgbClr val="02060A"/>
            </a:solidFill>
            <a:round/>
            <a:headEnd/>
            <a:tailEnd/>
          </a:ln>
        </p:spPr>
        <p:txBody>
          <a:bodyPr wrap="none" anchor="ctr"/>
          <a:lstStyle/>
          <a:p>
            <a:endParaRPr lang="en-US" dirty="0"/>
          </a:p>
        </p:txBody>
      </p:sp>
      <p:sp>
        <p:nvSpPr>
          <p:cNvPr id="9480" name="Freeform 353"/>
          <p:cNvSpPr>
            <a:spLocks/>
          </p:cNvSpPr>
          <p:nvPr/>
        </p:nvSpPr>
        <p:spPr bwMode="auto">
          <a:xfrm>
            <a:off x="6632575" y="2314575"/>
            <a:ext cx="31750" cy="55563"/>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9481" name="Freeform 354"/>
          <p:cNvSpPr>
            <a:spLocks/>
          </p:cNvSpPr>
          <p:nvPr/>
        </p:nvSpPr>
        <p:spPr bwMode="auto">
          <a:xfrm>
            <a:off x="6669088" y="2147888"/>
            <a:ext cx="31750" cy="55563"/>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9482" name="Freeform 355"/>
          <p:cNvSpPr>
            <a:spLocks/>
          </p:cNvSpPr>
          <p:nvPr/>
        </p:nvSpPr>
        <p:spPr bwMode="auto">
          <a:xfrm>
            <a:off x="6529388" y="2428875"/>
            <a:ext cx="85725" cy="61913"/>
          </a:xfrm>
          <a:custGeom>
            <a:avLst/>
            <a:gdLst>
              <a:gd name="T0" fmla="*/ 8 w 364"/>
              <a:gd name="T1" fmla="*/ 0 h 264"/>
              <a:gd name="T2" fmla="*/ 0 w 364"/>
              <a:gd name="T3" fmla="*/ 218 h 264"/>
              <a:gd name="T4" fmla="*/ 332 w 364"/>
              <a:gd name="T5" fmla="*/ 264 h 264"/>
              <a:gd name="T6" fmla="*/ 364 w 364"/>
              <a:gd name="T7" fmla="*/ 16 h 264"/>
              <a:gd name="T8" fmla="*/ 8 w 364"/>
              <a:gd name="T9" fmla="*/ 0 h 264"/>
              <a:gd name="T10" fmla="*/ 0 60000 65536"/>
              <a:gd name="T11" fmla="*/ 0 60000 65536"/>
              <a:gd name="T12" fmla="*/ 0 60000 65536"/>
              <a:gd name="T13" fmla="*/ 0 60000 65536"/>
              <a:gd name="T14" fmla="*/ 0 60000 65536"/>
              <a:gd name="T15" fmla="*/ 0 w 364"/>
              <a:gd name="T16" fmla="*/ 0 h 264"/>
              <a:gd name="T17" fmla="*/ 364 w 364"/>
              <a:gd name="T18" fmla="*/ 264 h 264"/>
            </a:gdLst>
            <a:ahLst/>
            <a:cxnLst>
              <a:cxn ang="T10">
                <a:pos x="T0" y="T1"/>
              </a:cxn>
              <a:cxn ang="T11">
                <a:pos x="T2" y="T3"/>
              </a:cxn>
              <a:cxn ang="T12">
                <a:pos x="T4" y="T5"/>
              </a:cxn>
              <a:cxn ang="T13">
                <a:pos x="T6" y="T7"/>
              </a:cxn>
              <a:cxn ang="T14">
                <a:pos x="T8" y="T9"/>
              </a:cxn>
            </a:cxnLst>
            <a:rect l="T15" t="T16" r="T17" b="T18"/>
            <a:pathLst>
              <a:path w="364" h="264">
                <a:moveTo>
                  <a:pt x="8" y="0"/>
                </a:moveTo>
                <a:lnTo>
                  <a:pt x="0" y="218"/>
                </a:lnTo>
                <a:lnTo>
                  <a:pt x="332" y="264"/>
                </a:lnTo>
                <a:lnTo>
                  <a:pt x="364" y="16"/>
                </a:lnTo>
                <a:lnTo>
                  <a:pt x="8" y="0"/>
                </a:lnTo>
                <a:close/>
              </a:path>
            </a:pathLst>
          </a:custGeom>
          <a:solidFill>
            <a:schemeClr val="bg1"/>
          </a:solidFill>
          <a:ln w="6350">
            <a:solidFill>
              <a:schemeClr val="tx1"/>
            </a:solidFill>
            <a:round/>
            <a:headEnd/>
            <a:tailEnd/>
          </a:ln>
        </p:spPr>
        <p:txBody>
          <a:bodyPr wrap="none" anchor="ctr"/>
          <a:lstStyle/>
          <a:p>
            <a:endParaRPr lang="en-US" dirty="0"/>
          </a:p>
        </p:txBody>
      </p:sp>
      <p:sp>
        <p:nvSpPr>
          <p:cNvPr id="9483" name="Line 356"/>
          <p:cNvSpPr>
            <a:spLocks noChangeShapeType="1"/>
          </p:cNvSpPr>
          <p:nvPr/>
        </p:nvSpPr>
        <p:spPr bwMode="auto">
          <a:xfrm flipH="1">
            <a:off x="6542088" y="2438400"/>
            <a:ext cx="1588" cy="31750"/>
          </a:xfrm>
          <a:prstGeom prst="line">
            <a:avLst/>
          </a:prstGeom>
          <a:noFill/>
          <a:ln w="6350">
            <a:solidFill>
              <a:schemeClr val="tx1"/>
            </a:solidFill>
            <a:round/>
            <a:headEnd/>
            <a:tailEnd/>
          </a:ln>
        </p:spPr>
        <p:txBody>
          <a:bodyPr wrap="none" anchor="ctr"/>
          <a:lstStyle/>
          <a:p>
            <a:endParaRPr lang="en-US" dirty="0"/>
          </a:p>
        </p:txBody>
      </p:sp>
      <p:sp>
        <p:nvSpPr>
          <p:cNvPr id="9484" name="Line 357"/>
          <p:cNvSpPr>
            <a:spLocks noChangeShapeType="1"/>
          </p:cNvSpPr>
          <p:nvPr/>
        </p:nvSpPr>
        <p:spPr bwMode="auto">
          <a:xfrm flipH="1">
            <a:off x="6551613" y="2441575"/>
            <a:ext cx="1588" cy="31750"/>
          </a:xfrm>
          <a:prstGeom prst="line">
            <a:avLst/>
          </a:prstGeom>
          <a:noFill/>
          <a:ln w="6350">
            <a:solidFill>
              <a:schemeClr val="tx1"/>
            </a:solidFill>
            <a:round/>
            <a:headEnd/>
            <a:tailEnd/>
          </a:ln>
        </p:spPr>
        <p:txBody>
          <a:bodyPr wrap="none" anchor="ctr"/>
          <a:lstStyle/>
          <a:p>
            <a:endParaRPr lang="en-US" dirty="0"/>
          </a:p>
        </p:txBody>
      </p:sp>
      <p:sp>
        <p:nvSpPr>
          <p:cNvPr id="9485" name="Line 358"/>
          <p:cNvSpPr>
            <a:spLocks noChangeShapeType="1"/>
          </p:cNvSpPr>
          <p:nvPr/>
        </p:nvSpPr>
        <p:spPr bwMode="auto">
          <a:xfrm flipH="1">
            <a:off x="6561138" y="2443163"/>
            <a:ext cx="1588" cy="31750"/>
          </a:xfrm>
          <a:prstGeom prst="line">
            <a:avLst/>
          </a:prstGeom>
          <a:noFill/>
          <a:ln w="6350">
            <a:solidFill>
              <a:schemeClr val="tx1"/>
            </a:solidFill>
            <a:round/>
            <a:headEnd/>
            <a:tailEnd/>
          </a:ln>
        </p:spPr>
        <p:txBody>
          <a:bodyPr wrap="none" anchor="ctr"/>
          <a:lstStyle/>
          <a:p>
            <a:endParaRPr lang="en-US" dirty="0"/>
          </a:p>
        </p:txBody>
      </p:sp>
      <p:sp>
        <p:nvSpPr>
          <p:cNvPr id="9486" name="Line 359"/>
          <p:cNvSpPr>
            <a:spLocks noChangeShapeType="1"/>
          </p:cNvSpPr>
          <p:nvPr/>
        </p:nvSpPr>
        <p:spPr bwMode="auto">
          <a:xfrm flipH="1">
            <a:off x="6569075" y="2444750"/>
            <a:ext cx="1588" cy="30163"/>
          </a:xfrm>
          <a:prstGeom prst="line">
            <a:avLst/>
          </a:prstGeom>
          <a:noFill/>
          <a:ln w="6350">
            <a:solidFill>
              <a:schemeClr val="tx1"/>
            </a:solidFill>
            <a:round/>
            <a:headEnd/>
            <a:tailEnd/>
          </a:ln>
        </p:spPr>
        <p:txBody>
          <a:bodyPr wrap="none" anchor="ctr"/>
          <a:lstStyle/>
          <a:p>
            <a:endParaRPr lang="en-US" dirty="0"/>
          </a:p>
        </p:txBody>
      </p:sp>
      <p:sp>
        <p:nvSpPr>
          <p:cNvPr id="9487" name="Line 360"/>
          <p:cNvSpPr>
            <a:spLocks noChangeShapeType="1"/>
          </p:cNvSpPr>
          <p:nvPr/>
        </p:nvSpPr>
        <p:spPr bwMode="auto">
          <a:xfrm flipH="1">
            <a:off x="6578600" y="2444750"/>
            <a:ext cx="1588" cy="30163"/>
          </a:xfrm>
          <a:prstGeom prst="line">
            <a:avLst/>
          </a:prstGeom>
          <a:noFill/>
          <a:ln w="6350">
            <a:solidFill>
              <a:schemeClr val="tx1"/>
            </a:solidFill>
            <a:round/>
            <a:headEnd/>
            <a:tailEnd/>
          </a:ln>
        </p:spPr>
        <p:txBody>
          <a:bodyPr wrap="none" anchor="ctr"/>
          <a:lstStyle/>
          <a:p>
            <a:endParaRPr lang="en-US" dirty="0"/>
          </a:p>
        </p:txBody>
      </p:sp>
      <p:sp>
        <p:nvSpPr>
          <p:cNvPr id="9488" name="Freeform 361"/>
          <p:cNvSpPr>
            <a:spLocks/>
          </p:cNvSpPr>
          <p:nvPr/>
        </p:nvSpPr>
        <p:spPr bwMode="auto">
          <a:xfrm>
            <a:off x="6289675" y="4537075"/>
            <a:ext cx="314325" cy="98425"/>
          </a:xfrm>
          <a:custGeom>
            <a:avLst/>
            <a:gdLst>
              <a:gd name="T0" fmla="*/ 369 w 1321"/>
              <a:gd name="T1" fmla="*/ 363 h 418"/>
              <a:gd name="T2" fmla="*/ 1321 w 1321"/>
              <a:gd name="T3" fmla="*/ 418 h 418"/>
              <a:gd name="T4" fmla="*/ 165 w 1321"/>
              <a:gd name="T5" fmla="*/ 270 h 418"/>
              <a:gd name="T6" fmla="*/ 281 w 1321"/>
              <a:gd name="T7" fmla="*/ 44 h 418"/>
              <a:gd name="T8" fmla="*/ 110 w 1321"/>
              <a:gd name="T9" fmla="*/ 0 h 418"/>
              <a:gd name="T10" fmla="*/ 0 w 1321"/>
              <a:gd name="T11" fmla="*/ 242 h 418"/>
              <a:gd name="T12" fmla="*/ 121 w 1321"/>
              <a:gd name="T13" fmla="*/ 325 h 418"/>
              <a:gd name="T14" fmla="*/ 369 w 1321"/>
              <a:gd name="T15" fmla="*/ 363 h 418"/>
              <a:gd name="T16" fmla="*/ 0 60000 65536"/>
              <a:gd name="T17" fmla="*/ 0 60000 65536"/>
              <a:gd name="T18" fmla="*/ 0 60000 65536"/>
              <a:gd name="T19" fmla="*/ 0 60000 65536"/>
              <a:gd name="T20" fmla="*/ 0 60000 65536"/>
              <a:gd name="T21" fmla="*/ 0 60000 65536"/>
              <a:gd name="T22" fmla="*/ 0 60000 65536"/>
              <a:gd name="T23" fmla="*/ 0 60000 65536"/>
              <a:gd name="T24" fmla="*/ 0 w 1321"/>
              <a:gd name="T25" fmla="*/ 0 h 418"/>
              <a:gd name="T26" fmla="*/ 1321 w 1321"/>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1" h="418">
                <a:moveTo>
                  <a:pt x="369" y="363"/>
                </a:moveTo>
                <a:lnTo>
                  <a:pt x="1321" y="418"/>
                </a:lnTo>
                <a:lnTo>
                  <a:pt x="165" y="270"/>
                </a:lnTo>
                <a:lnTo>
                  <a:pt x="281" y="44"/>
                </a:lnTo>
                <a:lnTo>
                  <a:pt x="110" y="0"/>
                </a:lnTo>
                <a:lnTo>
                  <a:pt x="0" y="242"/>
                </a:lnTo>
                <a:lnTo>
                  <a:pt x="121" y="325"/>
                </a:lnTo>
                <a:lnTo>
                  <a:pt x="369" y="363"/>
                </a:lnTo>
                <a:close/>
              </a:path>
            </a:pathLst>
          </a:custGeom>
          <a:solidFill>
            <a:srgbClr val="FFFF99"/>
          </a:solidFill>
          <a:ln w="9525">
            <a:noFill/>
            <a:round/>
            <a:headEnd/>
            <a:tailEnd/>
          </a:ln>
        </p:spPr>
        <p:txBody>
          <a:bodyPr wrap="none" anchor="ctr"/>
          <a:lstStyle/>
          <a:p>
            <a:endParaRPr lang="en-US" dirty="0"/>
          </a:p>
        </p:txBody>
      </p:sp>
      <p:sp>
        <p:nvSpPr>
          <p:cNvPr id="9489" name="Freeform 362"/>
          <p:cNvSpPr>
            <a:spLocks/>
          </p:cNvSpPr>
          <p:nvPr/>
        </p:nvSpPr>
        <p:spPr bwMode="auto">
          <a:xfrm>
            <a:off x="6832600" y="4395788"/>
            <a:ext cx="188913" cy="165100"/>
          </a:xfrm>
          <a:custGeom>
            <a:avLst/>
            <a:gdLst>
              <a:gd name="T0" fmla="*/ 0 w 795"/>
              <a:gd name="T1" fmla="*/ 696 h 696"/>
              <a:gd name="T2" fmla="*/ 795 w 795"/>
              <a:gd name="T3" fmla="*/ 231 h 696"/>
              <a:gd name="T4" fmla="*/ 621 w 795"/>
              <a:gd name="T5" fmla="*/ 0 h 696"/>
              <a:gd name="T6" fmla="*/ 420 w 795"/>
              <a:gd name="T7" fmla="*/ 12 h 696"/>
              <a:gd name="T8" fmla="*/ 321 w 795"/>
              <a:gd name="T9" fmla="*/ 162 h 696"/>
              <a:gd name="T10" fmla="*/ 594 w 795"/>
              <a:gd name="T11" fmla="*/ 246 h 696"/>
              <a:gd name="T12" fmla="*/ 6 w 795"/>
              <a:gd name="T13" fmla="*/ 540 h 696"/>
              <a:gd name="T14" fmla="*/ 0 w 795"/>
              <a:gd name="T15" fmla="*/ 696 h 696"/>
              <a:gd name="T16" fmla="*/ 0 60000 65536"/>
              <a:gd name="T17" fmla="*/ 0 60000 65536"/>
              <a:gd name="T18" fmla="*/ 0 60000 65536"/>
              <a:gd name="T19" fmla="*/ 0 60000 65536"/>
              <a:gd name="T20" fmla="*/ 0 60000 65536"/>
              <a:gd name="T21" fmla="*/ 0 60000 65536"/>
              <a:gd name="T22" fmla="*/ 0 60000 65536"/>
              <a:gd name="T23" fmla="*/ 0 60000 65536"/>
              <a:gd name="T24" fmla="*/ 0 w 795"/>
              <a:gd name="T25" fmla="*/ 0 h 696"/>
              <a:gd name="T26" fmla="*/ 795 w 795"/>
              <a:gd name="T27" fmla="*/ 696 h 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5" h="696">
                <a:moveTo>
                  <a:pt x="0" y="696"/>
                </a:moveTo>
                <a:lnTo>
                  <a:pt x="795" y="231"/>
                </a:lnTo>
                <a:lnTo>
                  <a:pt x="621" y="0"/>
                </a:lnTo>
                <a:lnTo>
                  <a:pt x="420" y="12"/>
                </a:lnTo>
                <a:lnTo>
                  <a:pt x="321" y="162"/>
                </a:lnTo>
                <a:lnTo>
                  <a:pt x="594" y="246"/>
                </a:lnTo>
                <a:lnTo>
                  <a:pt x="6" y="540"/>
                </a:lnTo>
                <a:lnTo>
                  <a:pt x="0" y="696"/>
                </a:lnTo>
                <a:close/>
              </a:path>
            </a:pathLst>
          </a:custGeom>
          <a:solidFill>
            <a:srgbClr val="FFFF99"/>
          </a:solidFill>
          <a:ln w="9525">
            <a:noFill/>
            <a:round/>
            <a:headEnd/>
            <a:tailEnd/>
          </a:ln>
        </p:spPr>
        <p:txBody>
          <a:bodyPr wrap="none" anchor="ctr"/>
          <a:lstStyle/>
          <a:p>
            <a:endParaRPr lang="en-US" dirty="0"/>
          </a:p>
        </p:txBody>
      </p:sp>
      <p:sp>
        <p:nvSpPr>
          <p:cNvPr id="9490" name="Freeform 363"/>
          <p:cNvSpPr>
            <a:spLocks/>
          </p:cNvSpPr>
          <p:nvPr/>
        </p:nvSpPr>
        <p:spPr bwMode="auto">
          <a:xfrm>
            <a:off x="6332538" y="4383088"/>
            <a:ext cx="650875" cy="238125"/>
          </a:xfrm>
          <a:custGeom>
            <a:avLst/>
            <a:gdLst>
              <a:gd name="T0" fmla="*/ 231 w 2745"/>
              <a:gd name="T1" fmla="*/ 537 h 1008"/>
              <a:gd name="T2" fmla="*/ 0 w 2745"/>
              <a:gd name="T3" fmla="*/ 780 h 1008"/>
              <a:gd name="T4" fmla="*/ 1311 w 2745"/>
              <a:gd name="T5" fmla="*/ 1008 h 1008"/>
              <a:gd name="T6" fmla="*/ 2745 w 2745"/>
              <a:gd name="T7" fmla="*/ 111 h 1008"/>
              <a:gd name="T8" fmla="*/ 1857 w 2745"/>
              <a:gd name="T9" fmla="*/ 0 h 1008"/>
              <a:gd name="T10" fmla="*/ 231 w 2745"/>
              <a:gd name="T11" fmla="*/ 537 h 1008"/>
              <a:gd name="T12" fmla="*/ 0 60000 65536"/>
              <a:gd name="T13" fmla="*/ 0 60000 65536"/>
              <a:gd name="T14" fmla="*/ 0 60000 65536"/>
              <a:gd name="T15" fmla="*/ 0 60000 65536"/>
              <a:gd name="T16" fmla="*/ 0 60000 65536"/>
              <a:gd name="T17" fmla="*/ 0 60000 65536"/>
              <a:gd name="T18" fmla="*/ 0 w 2745"/>
              <a:gd name="T19" fmla="*/ 0 h 1008"/>
              <a:gd name="T20" fmla="*/ 2745 w 2745"/>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2745" h="1008">
                <a:moveTo>
                  <a:pt x="231" y="537"/>
                </a:moveTo>
                <a:lnTo>
                  <a:pt x="0" y="780"/>
                </a:lnTo>
                <a:lnTo>
                  <a:pt x="1311" y="1008"/>
                </a:lnTo>
                <a:lnTo>
                  <a:pt x="2745" y="111"/>
                </a:lnTo>
                <a:lnTo>
                  <a:pt x="1857" y="0"/>
                </a:lnTo>
                <a:lnTo>
                  <a:pt x="231" y="537"/>
                </a:lnTo>
                <a:close/>
              </a:path>
            </a:pathLst>
          </a:custGeom>
          <a:solidFill>
            <a:srgbClr val="FFFF99"/>
          </a:solidFill>
          <a:ln w="9525">
            <a:noFill/>
            <a:round/>
            <a:headEnd/>
            <a:tailEnd/>
          </a:ln>
        </p:spPr>
        <p:txBody>
          <a:bodyPr wrap="none" anchor="ctr"/>
          <a:lstStyle/>
          <a:p>
            <a:endParaRPr lang="en-US" dirty="0"/>
          </a:p>
        </p:txBody>
      </p:sp>
      <p:sp>
        <p:nvSpPr>
          <p:cNvPr id="9491" name="Freeform 364"/>
          <p:cNvSpPr>
            <a:spLocks/>
          </p:cNvSpPr>
          <p:nvPr/>
        </p:nvSpPr>
        <p:spPr bwMode="auto">
          <a:xfrm rot="573372">
            <a:off x="6605588" y="4391025"/>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492" name="Freeform 365"/>
          <p:cNvSpPr>
            <a:spLocks/>
          </p:cNvSpPr>
          <p:nvPr/>
        </p:nvSpPr>
        <p:spPr bwMode="auto">
          <a:xfrm>
            <a:off x="6557963" y="4435475"/>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493" name="Freeform 366"/>
          <p:cNvSpPr>
            <a:spLocks/>
          </p:cNvSpPr>
          <p:nvPr/>
        </p:nvSpPr>
        <p:spPr bwMode="auto">
          <a:xfrm>
            <a:off x="6451600" y="4486275"/>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tx1"/>
          </a:solidFill>
          <a:ln w="9525">
            <a:solidFill>
              <a:schemeClr val="tx1"/>
            </a:solidFill>
            <a:round/>
            <a:headEnd/>
            <a:tailEnd/>
          </a:ln>
        </p:spPr>
        <p:txBody>
          <a:bodyPr wrap="none" anchor="ctr"/>
          <a:lstStyle/>
          <a:p>
            <a:endParaRPr lang="en-US" dirty="0"/>
          </a:p>
        </p:txBody>
      </p:sp>
      <p:sp>
        <p:nvSpPr>
          <p:cNvPr id="9494" name="Freeform 367"/>
          <p:cNvSpPr>
            <a:spLocks/>
          </p:cNvSpPr>
          <p:nvPr/>
        </p:nvSpPr>
        <p:spPr bwMode="auto">
          <a:xfrm>
            <a:off x="6459538" y="4183063"/>
            <a:ext cx="257175" cy="361950"/>
          </a:xfrm>
          <a:custGeom>
            <a:avLst/>
            <a:gdLst>
              <a:gd name="T0" fmla="*/ 487 w 2172"/>
              <a:gd name="T1" fmla="*/ 258 h 3061"/>
              <a:gd name="T2" fmla="*/ 1362 w 2172"/>
              <a:gd name="T3" fmla="*/ 0 h 3061"/>
              <a:gd name="T4" fmla="*/ 2172 w 2172"/>
              <a:gd name="T5" fmla="*/ 371 h 3061"/>
              <a:gd name="T6" fmla="*/ 2131 w 2172"/>
              <a:gd name="T7" fmla="*/ 1653 h 3061"/>
              <a:gd name="T8" fmla="*/ 1244 w 2172"/>
              <a:gd name="T9" fmla="*/ 2119 h 3061"/>
              <a:gd name="T10" fmla="*/ 1244 w 2172"/>
              <a:gd name="T11" fmla="*/ 2953 h 3061"/>
              <a:gd name="T12" fmla="*/ 1039 w 2172"/>
              <a:gd name="T13" fmla="*/ 3061 h 3061"/>
              <a:gd name="T14" fmla="*/ 91 w 2172"/>
              <a:gd name="T15" fmla="*/ 2649 h 3061"/>
              <a:gd name="T16" fmla="*/ 0 w 2172"/>
              <a:gd name="T17" fmla="*/ 1545 h 3061"/>
              <a:gd name="T18" fmla="*/ 502 w 2172"/>
              <a:gd name="T19" fmla="*/ 1411 h 3061"/>
              <a:gd name="T20" fmla="*/ 487 w 2172"/>
              <a:gd name="T21" fmla="*/ 258 h 3061"/>
              <a:gd name="T22" fmla="*/ 487 w 2172"/>
              <a:gd name="T23" fmla="*/ 258 h 30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72"/>
              <a:gd name="T37" fmla="*/ 0 h 3061"/>
              <a:gd name="T38" fmla="*/ 2172 w 2172"/>
              <a:gd name="T39" fmla="*/ 3061 h 30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72" h="3061">
                <a:moveTo>
                  <a:pt x="487" y="258"/>
                </a:moveTo>
                <a:lnTo>
                  <a:pt x="1362" y="0"/>
                </a:lnTo>
                <a:lnTo>
                  <a:pt x="2172" y="371"/>
                </a:lnTo>
                <a:lnTo>
                  <a:pt x="2131" y="1653"/>
                </a:lnTo>
                <a:lnTo>
                  <a:pt x="1244" y="2119"/>
                </a:lnTo>
                <a:lnTo>
                  <a:pt x="1244" y="2953"/>
                </a:lnTo>
                <a:lnTo>
                  <a:pt x="1039" y="3061"/>
                </a:lnTo>
                <a:lnTo>
                  <a:pt x="91" y="2649"/>
                </a:lnTo>
                <a:lnTo>
                  <a:pt x="0" y="1545"/>
                </a:lnTo>
                <a:lnTo>
                  <a:pt x="502" y="1411"/>
                </a:lnTo>
                <a:lnTo>
                  <a:pt x="487" y="258"/>
                </a:lnTo>
                <a:close/>
              </a:path>
            </a:pathLst>
          </a:custGeom>
          <a:solidFill>
            <a:srgbClr val="FFF2CC"/>
          </a:solidFill>
          <a:ln w="9525">
            <a:noFill/>
            <a:round/>
            <a:headEnd/>
            <a:tailEnd/>
          </a:ln>
        </p:spPr>
        <p:txBody>
          <a:bodyPr/>
          <a:lstStyle/>
          <a:p>
            <a:endParaRPr lang="en-US" dirty="0"/>
          </a:p>
        </p:txBody>
      </p:sp>
      <p:sp>
        <p:nvSpPr>
          <p:cNvPr id="9495" name="Freeform 368"/>
          <p:cNvSpPr>
            <a:spLocks/>
          </p:cNvSpPr>
          <p:nvPr/>
        </p:nvSpPr>
        <p:spPr bwMode="auto">
          <a:xfrm>
            <a:off x="6464300" y="4370388"/>
            <a:ext cx="141288" cy="177800"/>
          </a:xfrm>
          <a:custGeom>
            <a:avLst/>
            <a:gdLst>
              <a:gd name="T0" fmla="*/ 6 w 1191"/>
              <a:gd name="T1" fmla="*/ 0 h 1510"/>
              <a:gd name="T2" fmla="*/ 1191 w 1191"/>
              <a:gd name="T3" fmla="*/ 487 h 1510"/>
              <a:gd name="T4" fmla="*/ 1057 w 1191"/>
              <a:gd name="T5" fmla="*/ 1510 h 1510"/>
              <a:gd name="T6" fmla="*/ 0 w 1191"/>
              <a:gd name="T7" fmla="*/ 1080 h 1510"/>
              <a:gd name="T8" fmla="*/ 6 w 1191"/>
              <a:gd name="T9" fmla="*/ 0 h 1510"/>
              <a:gd name="T10" fmla="*/ 6 w 1191"/>
              <a:gd name="T11" fmla="*/ 0 h 1510"/>
              <a:gd name="T12" fmla="*/ 0 60000 65536"/>
              <a:gd name="T13" fmla="*/ 0 60000 65536"/>
              <a:gd name="T14" fmla="*/ 0 60000 65536"/>
              <a:gd name="T15" fmla="*/ 0 60000 65536"/>
              <a:gd name="T16" fmla="*/ 0 60000 65536"/>
              <a:gd name="T17" fmla="*/ 0 60000 65536"/>
              <a:gd name="T18" fmla="*/ 0 w 1191"/>
              <a:gd name="T19" fmla="*/ 0 h 1510"/>
              <a:gd name="T20" fmla="*/ 1191 w 1191"/>
              <a:gd name="T21" fmla="*/ 1510 h 1510"/>
            </a:gdLst>
            <a:ahLst/>
            <a:cxnLst>
              <a:cxn ang="T12">
                <a:pos x="T0" y="T1"/>
              </a:cxn>
              <a:cxn ang="T13">
                <a:pos x="T2" y="T3"/>
              </a:cxn>
              <a:cxn ang="T14">
                <a:pos x="T4" y="T5"/>
              </a:cxn>
              <a:cxn ang="T15">
                <a:pos x="T6" y="T7"/>
              </a:cxn>
              <a:cxn ang="T16">
                <a:pos x="T8" y="T9"/>
              </a:cxn>
              <a:cxn ang="T17">
                <a:pos x="T10" y="T11"/>
              </a:cxn>
            </a:cxnLst>
            <a:rect l="T18" t="T19" r="T20" b="T21"/>
            <a:pathLst>
              <a:path w="1191" h="1510">
                <a:moveTo>
                  <a:pt x="6" y="0"/>
                </a:moveTo>
                <a:lnTo>
                  <a:pt x="1191" y="487"/>
                </a:lnTo>
                <a:lnTo>
                  <a:pt x="1057" y="1510"/>
                </a:lnTo>
                <a:lnTo>
                  <a:pt x="0" y="1080"/>
                </a:lnTo>
                <a:lnTo>
                  <a:pt x="6" y="0"/>
                </a:lnTo>
                <a:close/>
              </a:path>
            </a:pathLst>
          </a:custGeom>
          <a:solidFill>
            <a:srgbClr val="FFCC7F"/>
          </a:solidFill>
          <a:ln w="9525">
            <a:noFill/>
            <a:round/>
            <a:headEnd/>
            <a:tailEnd/>
          </a:ln>
        </p:spPr>
        <p:txBody>
          <a:bodyPr/>
          <a:lstStyle/>
          <a:p>
            <a:endParaRPr lang="en-US" dirty="0"/>
          </a:p>
        </p:txBody>
      </p:sp>
      <p:sp>
        <p:nvSpPr>
          <p:cNvPr id="9496" name="Freeform 369"/>
          <p:cNvSpPr>
            <a:spLocks/>
          </p:cNvSpPr>
          <p:nvPr/>
        </p:nvSpPr>
        <p:spPr bwMode="auto">
          <a:xfrm>
            <a:off x="6513513" y="4219575"/>
            <a:ext cx="114300" cy="149225"/>
          </a:xfrm>
          <a:custGeom>
            <a:avLst/>
            <a:gdLst>
              <a:gd name="T0" fmla="*/ 60 w 966"/>
              <a:gd name="T1" fmla="*/ 0 h 1267"/>
              <a:gd name="T2" fmla="*/ 966 w 966"/>
              <a:gd name="T3" fmla="*/ 469 h 1267"/>
              <a:gd name="T4" fmla="*/ 939 w 966"/>
              <a:gd name="T5" fmla="*/ 1267 h 1267"/>
              <a:gd name="T6" fmla="*/ 0 w 966"/>
              <a:gd name="T7" fmla="*/ 1089 h 1267"/>
              <a:gd name="T8" fmla="*/ 60 w 966"/>
              <a:gd name="T9" fmla="*/ 0 h 1267"/>
              <a:gd name="T10" fmla="*/ 60 w 966"/>
              <a:gd name="T11" fmla="*/ 0 h 1267"/>
              <a:gd name="T12" fmla="*/ 0 60000 65536"/>
              <a:gd name="T13" fmla="*/ 0 60000 65536"/>
              <a:gd name="T14" fmla="*/ 0 60000 65536"/>
              <a:gd name="T15" fmla="*/ 0 60000 65536"/>
              <a:gd name="T16" fmla="*/ 0 60000 65536"/>
              <a:gd name="T17" fmla="*/ 0 60000 65536"/>
              <a:gd name="T18" fmla="*/ 0 w 966"/>
              <a:gd name="T19" fmla="*/ 0 h 1267"/>
              <a:gd name="T20" fmla="*/ 966 w 966"/>
              <a:gd name="T21" fmla="*/ 1267 h 1267"/>
            </a:gdLst>
            <a:ahLst/>
            <a:cxnLst>
              <a:cxn ang="T12">
                <a:pos x="T0" y="T1"/>
              </a:cxn>
              <a:cxn ang="T13">
                <a:pos x="T2" y="T3"/>
              </a:cxn>
              <a:cxn ang="T14">
                <a:pos x="T4" y="T5"/>
              </a:cxn>
              <a:cxn ang="T15">
                <a:pos x="T6" y="T7"/>
              </a:cxn>
              <a:cxn ang="T16">
                <a:pos x="T8" y="T9"/>
              </a:cxn>
              <a:cxn ang="T17">
                <a:pos x="T10" y="T11"/>
              </a:cxn>
            </a:cxnLst>
            <a:rect l="T18" t="T19" r="T20" b="T21"/>
            <a:pathLst>
              <a:path w="966" h="1267">
                <a:moveTo>
                  <a:pt x="60" y="0"/>
                </a:moveTo>
                <a:lnTo>
                  <a:pt x="966" y="469"/>
                </a:lnTo>
                <a:lnTo>
                  <a:pt x="939" y="1267"/>
                </a:lnTo>
                <a:lnTo>
                  <a:pt x="0" y="1089"/>
                </a:lnTo>
                <a:lnTo>
                  <a:pt x="60" y="0"/>
                </a:lnTo>
                <a:close/>
              </a:path>
            </a:pathLst>
          </a:custGeom>
          <a:solidFill>
            <a:srgbClr val="FFCC7F"/>
          </a:solidFill>
          <a:ln w="9525">
            <a:noFill/>
            <a:round/>
            <a:headEnd/>
            <a:tailEnd/>
          </a:ln>
        </p:spPr>
        <p:txBody>
          <a:bodyPr/>
          <a:lstStyle/>
          <a:p>
            <a:endParaRPr lang="en-US" dirty="0"/>
          </a:p>
        </p:txBody>
      </p:sp>
      <p:sp>
        <p:nvSpPr>
          <p:cNvPr id="9497" name="Freeform 370"/>
          <p:cNvSpPr>
            <a:spLocks/>
          </p:cNvSpPr>
          <p:nvPr/>
        </p:nvSpPr>
        <p:spPr bwMode="auto">
          <a:xfrm>
            <a:off x="6459538" y="4213225"/>
            <a:ext cx="303213" cy="342900"/>
          </a:xfrm>
          <a:custGeom>
            <a:avLst/>
            <a:gdLst>
              <a:gd name="T0" fmla="*/ 478 w 2554"/>
              <a:gd name="T1" fmla="*/ 0 h 2896"/>
              <a:gd name="T2" fmla="*/ 461 w 2554"/>
              <a:gd name="T3" fmla="*/ 77 h 2896"/>
              <a:gd name="T4" fmla="*/ 1306 w 2554"/>
              <a:gd name="T5" fmla="*/ 490 h 2896"/>
              <a:gd name="T6" fmla="*/ 1306 w 2554"/>
              <a:gd name="T7" fmla="*/ 1273 h 2896"/>
              <a:gd name="T8" fmla="*/ 473 w 2554"/>
              <a:gd name="T9" fmla="*/ 1089 h 2896"/>
              <a:gd name="T10" fmla="*/ 467 w 2554"/>
              <a:gd name="T11" fmla="*/ 1196 h 2896"/>
              <a:gd name="T12" fmla="*/ 1300 w 2554"/>
              <a:gd name="T13" fmla="*/ 1384 h 2896"/>
              <a:gd name="T14" fmla="*/ 1886 w 2554"/>
              <a:gd name="T15" fmla="*/ 1455 h 2896"/>
              <a:gd name="T16" fmla="*/ 1087 w 2554"/>
              <a:gd name="T17" fmla="*/ 1686 h 2896"/>
              <a:gd name="T18" fmla="*/ 82 w 2554"/>
              <a:gd name="T19" fmla="*/ 1260 h 2896"/>
              <a:gd name="T20" fmla="*/ 0 w 2554"/>
              <a:gd name="T21" fmla="*/ 1325 h 2896"/>
              <a:gd name="T22" fmla="*/ 1052 w 2554"/>
              <a:gd name="T23" fmla="*/ 1776 h 2896"/>
              <a:gd name="T24" fmla="*/ 1055 w 2554"/>
              <a:gd name="T25" fmla="*/ 2896 h 2896"/>
              <a:gd name="T26" fmla="*/ 1541 w 2554"/>
              <a:gd name="T27" fmla="*/ 2776 h 2896"/>
              <a:gd name="T28" fmla="*/ 1693 w 2554"/>
              <a:gd name="T29" fmla="*/ 2852 h 2896"/>
              <a:gd name="T30" fmla="*/ 1481 w 2554"/>
              <a:gd name="T31" fmla="*/ 1971 h 2896"/>
              <a:gd name="T32" fmla="*/ 1490 w 2554"/>
              <a:gd name="T33" fmla="*/ 1888 h 2896"/>
              <a:gd name="T34" fmla="*/ 1578 w 2554"/>
              <a:gd name="T35" fmla="*/ 1864 h 2896"/>
              <a:gd name="T36" fmla="*/ 1601 w 2554"/>
              <a:gd name="T37" fmla="*/ 1784 h 2896"/>
              <a:gd name="T38" fmla="*/ 1705 w 2554"/>
              <a:gd name="T39" fmla="*/ 1749 h 2896"/>
              <a:gd name="T40" fmla="*/ 1740 w 2554"/>
              <a:gd name="T41" fmla="*/ 1669 h 2896"/>
              <a:gd name="T42" fmla="*/ 1826 w 2554"/>
              <a:gd name="T43" fmla="*/ 1655 h 2896"/>
              <a:gd name="T44" fmla="*/ 1900 w 2554"/>
              <a:gd name="T45" fmla="*/ 1699 h 2896"/>
              <a:gd name="T46" fmla="*/ 1997 w 2554"/>
              <a:gd name="T47" fmla="*/ 1683 h 2896"/>
              <a:gd name="T48" fmla="*/ 2086 w 2554"/>
              <a:gd name="T49" fmla="*/ 1734 h 2896"/>
              <a:gd name="T50" fmla="*/ 2195 w 2554"/>
              <a:gd name="T51" fmla="*/ 1716 h 2896"/>
              <a:gd name="T52" fmla="*/ 2280 w 2554"/>
              <a:gd name="T53" fmla="*/ 1774 h 2896"/>
              <a:gd name="T54" fmla="*/ 2458 w 2554"/>
              <a:gd name="T55" fmla="*/ 2367 h 2896"/>
              <a:gd name="T56" fmla="*/ 2554 w 2554"/>
              <a:gd name="T57" fmla="*/ 1227 h 2896"/>
              <a:gd name="T58" fmla="*/ 2175 w 2554"/>
              <a:gd name="T59" fmla="*/ 1083 h 2896"/>
              <a:gd name="T60" fmla="*/ 2163 w 2554"/>
              <a:gd name="T61" fmla="*/ 113 h 2896"/>
              <a:gd name="T62" fmla="*/ 1312 w 2554"/>
              <a:gd name="T63" fmla="*/ 396 h 2896"/>
              <a:gd name="T64" fmla="*/ 478 w 2554"/>
              <a:gd name="T65" fmla="*/ 0 h 2896"/>
              <a:gd name="T66" fmla="*/ 478 w 2554"/>
              <a:gd name="T67" fmla="*/ 0 h 289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54"/>
              <a:gd name="T103" fmla="*/ 0 h 2896"/>
              <a:gd name="T104" fmla="*/ 2554 w 2554"/>
              <a:gd name="T105" fmla="*/ 2896 h 289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54" h="2896">
                <a:moveTo>
                  <a:pt x="478" y="0"/>
                </a:moveTo>
                <a:lnTo>
                  <a:pt x="461" y="77"/>
                </a:lnTo>
                <a:lnTo>
                  <a:pt x="1306" y="490"/>
                </a:lnTo>
                <a:lnTo>
                  <a:pt x="1306" y="1273"/>
                </a:lnTo>
                <a:lnTo>
                  <a:pt x="473" y="1089"/>
                </a:lnTo>
                <a:lnTo>
                  <a:pt x="467" y="1196"/>
                </a:lnTo>
                <a:lnTo>
                  <a:pt x="1300" y="1384"/>
                </a:lnTo>
                <a:lnTo>
                  <a:pt x="1886" y="1455"/>
                </a:lnTo>
                <a:lnTo>
                  <a:pt x="1087" y="1686"/>
                </a:lnTo>
                <a:lnTo>
                  <a:pt x="82" y="1260"/>
                </a:lnTo>
                <a:lnTo>
                  <a:pt x="0" y="1325"/>
                </a:lnTo>
                <a:lnTo>
                  <a:pt x="1052" y="1776"/>
                </a:lnTo>
                <a:lnTo>
                  <a:pt x="1055" y="2896"/>
                </a:lnTo>
                <a:lnTo>
                  <a:pt x="1541" y="2776"/>
                </a:lnTo>
                <a:lnTo>
                  <a:pt x="1693" y="2852"/>
                </a:lnTo>
                <a:lnTo>
                  <a:pt x="1481" y="1971"/>
                </a:lnTo>
                <a:lnTo>
                  <a:pt x="1490" y="1888"/>
                </a:lnTo>
                <a:lnTo>
                  <a:pt x="1578" y="1864"/>
                </a:lnTo>
                <a:lnTo>
                  <a:pt x="1601" y="1784"/>
                </a:lnTo>
                <a:lnTo>
                  <a:pt x="1705" y="1749"/>
                </a:lnTo>
                <a:lnTo>
                  <a:pt x="1740" y="1669"/>
                </a:lnTo>
                <a:lnTo>
                  <a:pt x="1826" y="1655"/>
                </a:lnTo>
                <a:lnTo>
                  <a:pt x="1900" y="1699"/>
                </a:lnTo>
                <a:lnTo>
                  <a:pt x="1997" y="1683"/>
                </a:lnTo>
                <a:lnTo>
                  <a:pt x="2086" y="1734"/>
                </a:lnTo>
                <a:lnTo>
                  <a:pt x="2195" y="1716"/>
                </a:lnTo>
                <a:lnTo>
                  <a:pt x="2280" y="1774"/>
                </a:lnTo>
                <a:lnTo>
                  <a:pt x="2458" y="2367"/>
                </a:lnTo>
                <a:lnTo>
                  <a:pt x="2554" y="1227"/>
                </a:lnTo>
                <a:lnTo>
                  <a:pt x="2175" y="1083"/>
                </a:lnTo>
                <a:lnTo>
                  <a:pt x="2163" y="113"/>
                </a:lnTo>
                <a:lnTo>
                  <a:pt x="1312" y="396"/>
                </a:lnTo>
                <a:lnTo>
                  <a:pt x="478" y="0"/>
                </a:lnTo>
                <a:close/>
              </a:path>
            </a:pathLst>
          </a:custGeom>
          <a:solidFill>
            <a:srgbClr val="000000"/>
          </a:solidFill>
          <a:ln w="9525">
            <a:noFill/>
            <a:round/>
            <a:headEnd/>
            <a:tailEnd/>
          </a:ln>
        </p:spPr>
        <p:txBody>
          <a:bodyPr/>
          <a:lstStyle/>
          <a:p>
            <a:endParaRPr lang="en-US" dirty="0"/>
          </a:p>
        </p:txBody>
      </p:sp>
      <p:sp>
        <p:nvSpPr>
          <p:cNvPr id="9498" name="Freeform 371"/>
          <p:cNvSpPr>
            <a:spLocks/>
          </p:cNvSpPr>
          <p:nvPr/>
        </p:nvSpPr>
        <p:spPr bwMode="auto">
          <a:xfrm>
            <a:off x="6451600" y="4183063"/>
            <a:ext cx="271463" cy="373063"/>
          </a:xfrm>
          <a:custGeom>
            <a:avLst/>
            <a:gdLst>
              <a:gd name="T0" fmla="*/ 620 w 2290"/>
              <a:gd name="T1" fmla="*/ 1472 h 3154"/>
              <a:gd name="T2" fmla="*/ 578 w 2290"/>
              <a:gd name="T3" fmla="*/ 305 h 3154"/>
              <a:gd name="T4" fmla="*/ 1399 w 2290"/>
              <a:gd name="T5" fmla="*/ 81 h 3154"/>
              <a:gd name="T6" fmla="*/ 2179 w 2290"/>
              <a:gd name="T7" fmla="*/ 412 h 3154"/>
              <a:gd name="T8" fmla="*/ 2156 w 2290"/>
              <a:gd name="T9" fmla="*/ 1429 h 3154"/>
              <a:gd name="T10" fmla="*/ 2267 w 2290"/>
              <a:gd name="T11" fmla="*/ 1495 h 3154"/>
              <a:gd name="T12" fmla="*/ 2290 w 2290"/>
              <a:gd name="T13" fmla="*/ 338 h 3154"/>
              <a:gd name="T14" fmla="*/ 1423 w 2290"/>
              <a:gd name="T15" fmla="*/ 0 h 3154"/>
              <a:gd name="T16" fmla="*/ 476 w 2290"/>
              <a:gd name="T17" fmla="*/ 225 h 3154"/>
              <a:gd name="T18" fmla="*/ 518 w 2290"/>
              <a:gd name="T19" fmla="*/ 1394 h 3154"/>
              <a:gd name="T20" fmla="*/ 0 w 2290"/>
              <a:gd name="T21" fmla="*/ 1524 h 3154"/>
              <a:gd name="T22" fmla="*/ 81 w 2290"/>
              <a:gd name="T23" fmla="*/ 2703 h 3154"/>
              <a:gd name="T24" fmla="*/ 1125 w 2290"/>
              <a:gd name="T25" fmla="*/ 3154 h 3154"/>
              <a:gd name="T26" fmla="*/ 1211 w 2290"/>
              <a:gd name="T27" fmla="*/ 3051 h 3154"/>
              <a:gd name="T28" fmla="*/ 152 w 2290"/>
              <a:gd name="T29" fmla="*/ 2649 h 3154"/>
              <a:gd name="T30" fmla="*/ 111 w 2290"/>
              <a:gd name="T31" fmla="*/ 1578 h 3154"/>
              <a:gd name="T32" fmla="*/ 620 w 2290"/>
              <a:gd name="T33" fmla="*/ 1472 h 3154"/>
              <a:gd name="T34" fmla="*/ 620 w 2290"/>
              <a:gd name="T35" fmla="*/ 1472 h 31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90"/>
              <a:gd name="T55" fmla="*/ 0 h 3154"/>
              <a:gd name="T56" fmla="*/ 2290 w 2290"/>
              <a:gd name="T57" fmla="*/ 3154 h 31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90" h="3154">
                <a:moveTo>
                  <a:pt x="620" y="1472"/>
                </a:moveTo>
                <a:lnTo>
                  <a:pt x="578" y="305"/>
                </a:lnTo>
                <a:lnTo>
                  <a:pt x="1399" y="81"/>
                </a:lnTo>
                <a:lnTo>
                  <a:pt x="2179" y="412"/>
                </a:lnTo>
                <a:lnTo>
                  <a:pt x="2156" y="1429"/>
                </a:lnTo>
                <a:lnTo>
                  <a:pt x="2267" y="1495"/>
                </a:lnTo>
                <a:lnTo>
                  <a:pt x="2290" y="338"/>
                </a:lnTo>
                <a:lnTo>
                  <a:pt x="1423" y="0"/>
                </a:lnTo>
                <a:lnTo>
                  <a:pt x="476" y="225"/>
                </a:lnTo>
                <a:lnTo>
                  <a:pt x="518" y="1394"/>
                </a:lnTo>
                <a:lnTo>
                  <a:pt x="0" y="1524"/>
                </a:lnTo>
                <a:lnTo>
                  <a:pt x="81" y="2703"/>
                </a:lnTo>
                <a:lnTo>
                  <a:pt x="1125" y="3154"/>
                </a:lnTo>
                <a:lnTo>
                  <a:pt x="1211" y="3051"/>
                </a:lnTo>
                <a:lnTo>
                  <a:pt x="152" y="2649"/>
                </a:lnTo>
                <a:lnTo>
                  <a:pt x="111" y="1578"/>
                </a:lnTo>
                <a:lnTo>
                  <a:pt x="620" y="1472"/>
                </a:lnTo>
                <a:close/>
              </a:path>
            </a:pathLst>
          </a:custGeom>
          <a:solidFill>
            <a:srgbClr val="000000"/>
          </a:solidFill>
          <a:ln w="9525">
            <a:noFill/>
            <a:round/>
            <a:headEnd/>
            <a:tailEnd/>
          </a:ln>
        </p:spPr>
        <p:txBody>
          <a:bodyPr/>
          <a:lstStyle/>
          <a:p>
            <a:endParaRPr lang="en-US" dirty="0"/>
          </a:p>
        </p:txBody>
      </p:sp>
      <p:sp>
        <p:nvSpPr>
          <p:cNvPr id="9499" name="Freeform 372"/>
          <p:cNvSpPr>
            <a:spLocks/>
          </p:cNvSpPr>
          <p:nvPr/>
        </p:nvSpPr>
        <p:spPr bwMode="auto">
          <a:xfrm>
            <a:off x="6607175" y="4370388"/>
            <a:ext cx="144463" cy="177800"/>
          </a:xfrm>
          <a:custGeom>
            <a:avLst/>
            <a:gdLst>
              <a:gd name="T0" fmla="*/ 34 w 612"/>
              <a:gd name="T1" fmla="*/ 746 h 746"/>
              <a:gd name="T2" fmla="*/ 612 w 612"/>
              <a:gd name="T3" fmla="*/ 612 h 746"/>
              <a:gd name="T4" fmla="*/ 608 w 612"/>
              <a:gd name="T5" fmla="*/ 0 h 746"/>
              <a:gd name="T6" fmla="*/ 0 w 612"/>
              <a:gd name="T7" fmla="*/ 228 h 746"/>
              <a:gd name="T8" fmla="*/ 34 w 612"/>
              <a:gd name="T9" fmla="*/ 746 h 746"/>
              <a:gd name="T10" fmla="*/ 0 60000 65536"/>
              <a:gd name="T11" fmla="*/ 0 60000 65536"/>
              <a:gd name="T12" fmla="*/ 0 60000 65536"/>
              <a:gd name="T13" fmla="*/ 0 60000 65536"/>
              <a:gd name="T14" fmla="*/ 0 60000 65536"/>
              <a:gd name="T15" fmla="*/ 0 w 612"/>
              <a:gd name="T16" fmla="*/ 0 h 746"/>
              <a:gd name="T17" fmla="*/ 612 w 612"/>
              <a:gd name="T18" fmla="*/ 746 h 746"/>
            </a:gdLst>
            <a:ahLst/>
            <a:cxnLst>
              <a:cxn ang="T10">
                <a:pos x="T0" y="T1"/>
              </a:cxn>
              <a:cxn ang="T11">
                <a:pos x="T2" y="T3"/>
              </a:cxn>
              <a:cxn ang="T12">
                <a:pos x="T4" y="T5"/>
              </a:cxn>
              <a:cxn ang="T13">
                <a:pos x="T6" y="T7"/>
              </a:cxn>
              <a:cxn ang="T14">
                <a:pos x="T8" y="T9"/>
              </a:cxn>
            </a:cxnLst>
            <a:rect l="T15" t="T16" r="T17" b="T18"/>
            <a:pathLst>
              <a:path w="612" h="746">
                <a:moveTo>
                  <a:pt x="34" y="746"/>
                </a:moveTo>
                <a:lnTo>
                  <a:pt x="612" y="612"/>
                </a:lnTo>
                <a:lnTo>
                  <a:pt x="608" y="0"/>
                </a:lnTo>
                <a:lnTo>
                  <a:pt x="0" y="228"/>
                </a:lnTo>
                <a:lnTo>
                  <a:pt x="34" y="746"/>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00" name="Freeform 373"/>
          <p:cNvSpPr>
            <a:spLocks/>
          </p:cNvSpPr>
          <p:nvPr/>
        </p:nvSpPr>
        <p:spPr bwMode="auto">
          <a:xfrm>
            <a:off x="6604000" y="4524375"/>
            <a:ext cx="117475" cy="33338"/>
          </a:xfrm>
          <a:custGeom>
            <a:avLst/>
            <a:gdLst>
              <a:gd name="T0" fmla="*/ 0 w 482"/>
              <a:gd name="T1" fmla="*/ 116 h 142"/>
              <a:gd name="T2" fmla="*/ 482 w 482"/>
              <a:gd name="T3" fmla="*/ 0 h 142"/>
              <a:gd name="T4" fmla="*/ 240 w 482"/>
              <a:gd name="T5" fmla="*/ 142 h 142"/>
              <a:gd name="T6" fmla="*/ 0 w 482"/>
              <a:gd name="T7" fmla="*/ 116 h 142"/>
              <a:gd name="T8" fmla="*/ 0 60000 65536"/>
              <a:gd name="T9" fmla="*/ 0 60000 65536"/>
              <a:gd name="T10" fmla="*/ 0 60000 65536"/>
              <a:gd name="T11" fmla="*/ 0 60000 65536"/>
              <a:gd name="T12" fmla="*/ 0 w 482"/>
              <a:gd name="T13" fmla="*/ 0 h 142"/>
              <a:gd name="T14" fmla="*/ 482 w 482"/>
              <a:gd name="T15" fmla="*/ 142 h 142"/>
            </a:gdLst>
            <a:ahLst/>
            <a:cxnLst>
              <a:cxn ang="T8">
                <a:pos x="T0" y="T1"/>
              </a:cxn>
              <a:cxn ang="T9">
                <a:pos x="T2" y="T3"/>
              </a:cxn>
              <a:cxn ang="T10">
                <a:pos x="T4" y="T5"/>
              </a:cxn>
              <a:cxn ang="T11">
                <a:pos x="T6" y="T7"/>
              </a:cxn>
            </a:cxnLst>
            <a:rect l="T12" t="T13" r="T14" b="T15"/>
            <a:pathLst>
              <a:path w="482" h="142">
                <a:moveTo>
                  <a:pt x="0" y="116"/>
                </a:moveTo>
                <a:lnTo>
                  <a:pt x="482" y="0"/>
                </a:lnTo>
                <a:lnTo>
                  <a:pt x="240" y="142"/>
                </a:lnTo>
                <a:lnTo>
                  <a:pt x="0" y="116"/>
                </a:lnTo>
                <a:close/>
              </a:path>
            </a:pathLst>
          </a:custGeom>
          <a:solidFill>
            <a:schemeClr val="bg1"/>
          </a:solidFill>
          <a:ln w="9525">
            <a:noFill/>
            <a:round/>
            <a:headEnd/>
            <a:tailEnd/>
          </a:ln>
        </p:spPr>
        <p:txBody>
          <a:bodyPr wrap="none" anchor="ctr"/>
          <a:lstStyle/>
          <a:p>
            <a:endParaRPr lang="en-US" dirty="0"/>
          </a:p>
        </p:txBody>
      </p:sp>
      <p:sp>
        <p:nvSpPr>
          <p:cNvPr id="9501" name="Freeform 374"/>
          <p:cNvSpPr>
            <a:spLocks/>
          </p:cNvSpPr>
          <p:nvPr/>
        </p:nvSpPr>
        <p:spPr bwMode="auto">
          <a:xfrm>
            <a:off x="6630988" y="4391025"/>
            <a:ext cx="374650" cy="258763"/>
          </a:xfrm>
          <a:custGeom>
            <a:avLst/>
            <a:gdLst>
              <a:gd name="T0" fmla="*/ 495 w 1578"/>
              <a:gd name="T1" fmla="*/ 69 h 1089"/>
              <a:gd name="T2" fmla="*/ 624 w 1578"/>
              <a:gd name="T3" fmla="*/ 0 h 1089"/>
              <a:gd name="T4" fmla="*/ 1578 w 1578"/>
              <a:gd name="T5" fmla="*/ 126 h 1089"/>
              <a:gd name="T6" fmla="*/ 1560 w 1578"/>
              <a:gd name="T7" fmla="*/ 306 h 1089"/>
              <a:gd name="T8" fmla="*/ 18 w 1578"/>
              <a:gd name="T9" fmla="*/ 1089 h 1089"/>
              <a:gd name="T10" fmla="*/ 0 w 1578"/>
              <a:gd name="T11" fmla="*/ 849 h 1089"/>
              <a:gd name="T12" fmla="*/ 1329 w 1578"/>
              <a:gd name="T13" fmla="*/ 228 h 1089"/>
              <a:gd name="T14" fmla="*/ 48 w 1578"/>
              <a:gd name="T15" fmla="*/ 885 h 1089"/>
              <a:gd name="T16" fmla="*/ 57 w 1578"/>
              <a:gd name="T17" fmla="*/ 1023 h 1089"/>
              <a:gd name="T18" fmla="*/ 1506 w 1578"/>
              <a:gd name="T19" fmla="*/ 276 h 1089"/>
              <a:gd name="T20" fmla="*/ 1500 w 1578"/>
              <a:gd name="T21" fmla="*/ 165 h 1089"/>
              <a:gd name="T22" fmla="*/ 633 w 1578"/>
              <a:gd name="T23" fmla="*/ 48 h 1089"/>
              <a:gd name="T24" fmla="*/ 495 w 1578"/>
              <a:gd name="T25" fmla="*/ 69 h 10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78"/>
              <a:gd name="T40" fmla="*/ 0 h 1089"/>
              <a:gd name="T41" fmla="*/ 1578 w 1578"/>
              <a:gd name="T42" fmla="*/ 1089 h 10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78" h="1089">
                <a:moveTo>
                  <a:pt x="495" y="69"/>
                </a:moveTo>
                <a:lnTo>
                  <a:pt x="624" y="0"/>
                </a:lnTo>
                <a:lnTo>
                  <a:pt x="1578" y="126"/>
                </a:lnTo>
                <a:lnTo>
                  <a:pt x="1560" y="306"/>
                </a:lnTo>
                <a:lnTo>
                  <a:pt x="18" y="1089"/>
                </a:lnTo>
                <a:lnTo>
                  <a:pt x="0" y="849"/>
                </a:lnTo>
                <a:lnTo>
                  <a:pt x="1329" y="228"/>
                </a:lnTo>
                <a:lnTo>
                  <a:pt x="48" y="885"/>
                </a:lnTo>
                <a:lnTo>
                  <a:pt x="57" y="1023"/>
                </a:lnTo>
                <a:lnTo>
                  <a:pt x="1506" y="276"/>
                </a:lnTo>
                <a:lnTo>
                  <a:pt x="1500" y="165"/>
                </a:lnTo>
                <a:lnTo>
                  <a:pt x="633" y="48"/>
                </a:lnTo>
                <a:lnTo>
                  <a:pt x="495" y="69"/>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02" name="Freeform 375"/>
          <p:cNvSpPr>
            <a:spLocks/>
          </p:cNvSpPr>
          <p:nvPr/>
        </p:nvSpPr>
        <p:spPr bwMode="auto">
          <a:xfrm>
            <a:off x="6296025" y="4492625"/>
            <a:ext cx="322263" cy="155575"/>
          </a:xfrm>
          <a:custGeom>
            <a:avLst/>
            <a:gdLst>
              <a:gd name="T0" fmla="*/ 696 w 1359"/>
              <a:gd name="T1" fmla="*/ 0 h 651"/>
              <a:gd name="T2" fmla="*/ 0 w 1359"/>
              <a:gd name="T3" fmla="*/ 279 h 651"/>
              <a:gd name="T4" fmla="*/ 0 w 1359"/>
              <a:gd name="T5" fmla="*/ 444 h 651"/>
              <a:gd name="T6" fmla="*/ 1359 w 1359"/>
              <a:gd name="T7" fmla="*/ 651 h 651"/>
              <a:gd name="T8" fmla="*/ 51 w 1359"/>
              <a:gd name="T9" fmla="*/ 408 h 651"/>
              <a:gd name="T10" fmla="*/ 48 w 1359"/>
              <a:gd name="T11" fmla="*/ 315 h 651"/>
              <a:gd name="T12" fmla="*/ 1347 w 1359"/>
              <a:gd name="T13" fmla="*/ 453 h 651"/>
              <a:gd name="T14" fmla="*/ 126 w 1359"/>
              <a:gd name="T15" fmla="*/ 276 h 651"/>
              <a:gd name="T16" fmla="*/ 696 w 1359"/>
              <a:gd name="T17" fmla="*/ 0 h 6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9"/>
              <a:gd name="T28" fmla="*/ 0 h 651"/>
              <a:gd name="T29" fmla="*/ 1359 w 1359"/>
              <a:gd name="T30" fmla="*/ 651 h 6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9" h="651">
                <a:moveTo>
                  <a:pt x="696" y="0"/>
                </a:moveTo>
                <a:lnTo>
                  <a:pt x="0" y="279"/>
                </a:lnTo>
                <a:lnTo>
                  <a:pt x="0" y="444"/>
                </a:lnTo>
                <a:lnTo>
                  <a:pt x="1359" y="651"/>
                </a:lnTo>
                <a:lnTo>
                  <a:pt x="51" y="408"/>
                </a:lnTo>
                <a:lnTo>
                  <a:pt x="48" y="315"/>
                </a:lnTo>
                <a:lnTo>
                  <a:pt x="1347" y="453"/>
                </a:lnTo>
                <a:lnTo>
                  <a:pt x="126" y="276"/>
                </a:lnTo>
                <a:lnTo>
                  <a:pt x="696" y="0"/>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03" name="Freeform 376"/>
          <p:cNvSpPr>
            <a:spLocks/>
          </p:cNvSpPr>
          <p:nvPr/>
        </p:nvSpPr>
        <p:spPr bwMode="auto">
          <a:xfrm>
            <a:off x="6413500" y="4575175"/>
            <a:ext cx="44450" cy="44450"/>
          </a:xfrm>
          <a:custGeom>
            <a:avLst/>
            <a:gdLst>
              <a:gd name="T0" fmla="*/ 3 w 189"/>
              <a:gd name="T1" fmla="*/ 0 h 183"/>
              <a:gd name="T2" fmla="*/ 0 w 189"/>
              <a:gd name="T3" fmla="*/ 150 h 183"/>
              <a:gd name="T4" fmla="*/ 177 w 189"/>
              <a:gd name="T5" fmla="*/ 183 h 183"/>
              <a:gd name="T6" fmla="*/ 189 w 189"/>
              <a:gd name="T7" fmla="*/ 15 h 183"/>
              <a:gd name="T8" fmla="*/ 3 w 189"/>
              <a:gd name="T9" fmla="*/ 0 h 183"/>
              <a:gd name="T10" fmla="*/ 0 60000 65536"/>
              <a:gd name="T11" fmla="*/ 0 60000 65536"/>
              <a:gd name="T12" fmla="*/ 0 60000 65536"/>
              <a:gd name="T13" fmla="*/ 0 60000 65536"/>
              <a:gd name="T14" fmla="*/ 0 60000 65536"/>
              <a:gd name="T15" fmla="*/ 0 w 189"/>
              <a:gd name="T16" fmla="*/ 0 h 183"/>
              <a:gd name="T17" fmla="*/ 189 w 189"/>
              <a:gd name="T18" fmla="*/ 183 h 183"/>
            </a:gdLst>
            <a:ahLst/>
            <a:cxnLst>
              <a:cxn ang="T10">
                <a:pos x="T0" y="T1"/>
              </a:cxn>
              <a:cxn ang="T11">
                <a:pos x="T2" y="T3"/>
              </a:cxn>
              <a:cxn ang="T12">
                <a:pos x="T4" y="T5"/>
              </a:cxn>
              <a:cxn ang="T13">
                <a:pos x="T6" y="T7"/>
              </a:cxn>
              <a:cxn ang="T14">
                <a:pos x="T8" y="T9"/>
              </a:cxn>
            </a:cxnLst>
            <a:rect l="T15" t="T16" r="T17" b="T18"/>
            <a:pathLst>
              <a:path w="189" h="183">
                <a:moveTo>
                  <a:pt x="3" y="0"/>
                </a:moveTo>
                <a:lnTo>
                  <a:pt x="0" y="150"/>
                </a:lnTo>
                <a:lnTo>
                  <a:pt x="177" y="183"/>
                </a:lnTo>
                <a:lnTo>
                  <a:pt x="189" y="15"/>
                </a:lnTo>
                <a:lnTo>
                  <a:pt x="3" y="0"/>
                </a:lnTo>
                <a:close/>
              </a:path>
            </a:pathLst>
          </a:custGeom>
          <a:solidFill>
            <a:schemeClr val="tx1"/>
          </a:solidFill>
          <a:ln w="9525">
            <a:solidFill>
              <a:schemeClr val="tx1"/>
            </a:solidFill>
            <a:round/>
            <a:headEnd/>
            <a:tailEnd/>
          </a:ln>
        </p:spPr>
        <p:txBody>
          <a:bodyPr wrap="none" anchor="ctr"/>
          <a:lstStyle/>
          <a:p>
            <a:endParaRPr lang="en-US" dirty="0"/>
          </a:p>
        </p:txBody>
      </p:sp>
      <p:sp>
        <p:nvSpPr>
          <p:cNvPr id="9504" name="Freeform 377"/>
          <p:cNvSpPr>
            <a:spLocks/>
          </p:cNvSpPr>
          <p:nvPr/>
        </p:nvSpPr>
        <p:spPr bwMode="auto">
          <a:xfrm>
            <a:off x="6778625" y="4506913"/>
            <a:ext cx="49213" cy="60325"/>
          </a:xfrm>
          <a:custGeom>
            <a:avLst/>
            <a:gdLst>
              <a:gd name="T0" fmla="*/ 0 w 213"/>
              <a:gd name="T1" fmla="*/ 87 h 255"/>
              <a:gd name="T2" fmla="*/ 21 w 213"/>
              <a:gd name="T3" fmla="*/ 255 h 255"/>
              <a:gd name="T4" fmla="*/ 213 w 213"/>
              <a:gd name="T5" fmla="*/ 153 h 255"/>
              <a:gd name="T6" fmla="*/ 186 w 213"/>
              <a:gd name="T7" fmla="*/ 0 h 255"/>
              <a:gd name="T8" fmla="*/ 0 w 213"/>
              <a:gd name="T9" fmla="*/ 87 h 255"/>
              <a:gd name="T10" fmla="*/ 0 60000 65536"/>
              <a:gd name="T11" fmla="*/ 0 60000 65536"/>
              <a:gd name="T12" fmla="*/ 0 60000 65536"/>
              <a:gd name="T13" fmla="*/ 0 60000 65536"/>
              <a:gd name="T14" fmla="*/ 0 60000 65536"/>
              <a:gd name="T15" fmla="*/ 0 w 213"/>
              <a:gd name="T16" fmla="*/ 0 h 255"/>
              <a:gd name="T17" fmla="*/ 213 w 213"/>
              <a:gd name="T18" fmla="*/ 255 h 255"/>
            </a:gdLst>
            <a:ahLst/>
            <a:cxnLst>
              <a:cxn ang="T10">
                <a:pos x="T0" y="T1"/>
              </a:cxn>
              <a:cxn ang="T11">
                <a:pos x="T2" y="T3"/>
              </a:cxn>
              <a:cxn ang="T12">
                <a:pos x="T4" y="T5"/>
              </a:cxn>
              <a:cxn ang="T13">
                <a:pos x="T6" y="T7"/>
              </a:cxn>
              <a:cxn ang="T14">
                <a:pos x="T8" y="T9"/>
              </a:cxn>
            </a:cxnLst>
            <a:rect l="T15" t="T16" r="T17" b="T18"/>
            <a:pathLst>
              <a:path w="213" h="255">
                <a:moveTo>
                  <a:pt x="0" y="87"/>
                </a:moveTo>
                <a:lnTo>
                  <a:pt x="21" y="255"/>
                </a:lnTo>
                <a:lnTo>
                  <a:pt x="213" y="153"/>
                </a:lnTo>
                <a:lnTo>
                  <a:pt x="186" y="0"/>
                </a:lnTo>
                <a:lnTo>
                  <a:pt x="0" y="87"/>
                </a:lnTo>
                <a:close/>
              </a:path>
            </a:pathLst>
          </a:custGeom>
          <a:solidFill>
            <a:schemeClr val="tx1"/>
          </a:solidFill>
          <a:ln w="9525">
            <a:solidFill>
              <a:schemeClr val="tx1"/>
            </a:solidFill>
            <a:round/>
            <a:headEnd/>
            <a:tailEnd/>
          </a:ln>
        </p:spPr>
        <p:txBody>
          <a:bodyPr wrap="none" anchor="ctr"/>
          <a:lstStyle/>
          <a:p>
            <a:endParaRPr lang="en-US" dirty="0"/>
          </a:p>
        </p:txBody>
      </p:sp>
      <p:sp>
        <p:nvSpPr>
          <p:cNvPr id="9505" name="Freeform 378"/>
          <p:cNvSpPr>
            <a:spLocks/>
          </p:cNvSpPr>
          <p:nvPr/>
        </p:nvSpPr>
        <p:spPr bwMode="auto">
          <a:xfrm>
            <a:off x="6370638" y="4522788"/>
            <a:ext cx="296863" cy="58738"/>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06" name="Freeform 379"/>
          <p:cNvSpPr>
            <a:spLocks/>
          </p:cNvSpPr>
          <p:nvPr/>
        </p:nvSpPr>
        <p:spPr bwMode="auto">
          <a:xfrm>
            <a:off x="6532563" y="4460875"/>
            <a:ext cx="31750" cy="55563"/>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9507" name="Freeform 380"/>
          <p:cNvSpPr>
            <a:spLocks/>
          </p:cNvSpPr>
          <p:nvPr/>
        </p:nvSpPr>
        <p:spPr bwMode="auto">
          <a:xfrm>
            <a:off x="6569075" y="4294188"/>
            <a:ext cx="31750" cy="55563"/>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9508" name="Freeform 381"/>
          <p:cNvSpPr>
            <a:spLocks/>
          </p:cNvSpPr>
          <p:nvPr/>
        </p:nvSpPr>
        <p:spPr bwMode="auto">
          <a:xfrm>
            <a:off x="6429375" y="4575175"/>
            <a:ext cx="85725" cy="61913"/>
          </a:xfrm>
          <a:custGeom>
            <a:avLst/>
            <a:gdLst>
              <a:gd name="T0" fmla="*/ 8 w 364"/>
              <a:gd name="T1" fmla="*/ 0 h 264"/>
              <a:gd name="T2" fmla="*/ 0 w 364"/>
              <a:gd name="T3" fmla="*/ 218 h 264"/>
              <a:gd name="T4" fmla="*/ 332 w 364"/>
              <a:gd name="T5" fmla="*/ 264 h 264"/>
              <a:gd name="T6" fmla="*/ 364 w 364"/>
              <a:gd name="T7" fmla="*/ 16 h 264"/>
              <a:gd name="T8" fmla="*/ 8 w 364"/>
              <a:gd name="T9" fmla="*/ 0 h 264"/>
              <a:gd name="T10" fmla="*/ 0 60000 65536"/>
              <a:gd name="T11" fmla="*/ 0 60000 65536"/>
              <a:gd name="T12" fmla="*/ 0 60000 65536"/>
              <a:gd name="T13" fmla="*/ 0 60000 65536"/>
              <a:gd name="T14" fmla="*/ 0 60000 65536"/>
              <a:gd name="T15" fmla="*/ 0 w 364"/>
              <a:gd name="T16" fmla="*/ 0 h 264"/>
              <a:gd name="T17" fmla="*/ 364 w 364"/>
              <a:gd name="T18" fmla="*/ 264 h 264"/>
            </a:gdLst>
            <a:ahLst/>
            <a:cxnLst>
              <a:cxn ang="T10">
                <a:pos x="T0" y="T1"/>
              </a:cxn>
              <a:cxn ang="T11">
                <a:pos x="T2" y="T3"/>
              </a:cxn>
              <a:cxn ang="T12">
                <a:pos x="T4" y="T5"/>
              </a:cxn>
              <a:cxn ang="T13">
                <a:pos x="T6" y="T7"/>
              </a:cxn>
              <a:cxn ang="T14">
                <a:pos x="T8" y="T9"/>
              </a:cxn>
            </a:cxnLst>
            <a:rect l="T15" t="T16" r="T17" b="T18"/>
            <a:pathLst>
              <a:path w="364" h="264">
                <a:moveTo>
                  <a:pt x="8" y="0"/>
                </a:moveTo>
                <a:lnTo>
                  <a:pt x="0" y="218"/>
                </a:lnTo>
                <a:lnTo>
                  <a:pt x="332" y="264"/>
                </a:lnTo>
                <a:lnTo>
                  <a:pt x="364" y="16"/>
                </a:lnTo>
                <a:lnTo>
                  <a:pt x="8" y="0"/>
                </a:lnTo>
                <a:close/>
              </a:path>
            </a:pathLst>
          </a:custGeom>
          <a:solidFill>
            <a:schemeClr val="bg1"/>
          </a:solidFill>
          <a:ln w="6350">
            <a:solidFill>
              <a:schemeClr val="tx1"/>
            </a:solidFill>
            <a:round/>
            <a:headEnd/>
            <a:tailEnd/>
          </a:ln>
        </p:spPr>
        <p:txBody>
          <a:bodyPr wrap="none" anchor="ctr"/>
          <a:lstStyle/>
          <a:p>
            <a:endParaRPr lang="en-US" dirty="0"/>
          </a:p>
        </p:txBody>
      </p:sp>
      <p:sp>
        <p:nvSpPr>
          <p:cNvPr id="9509" name="Line 382"/>
          <p:cNvSpPr>
            <a:spLocks noChangeShapeType="1"/>
          </p:cNvSpPr>
          <p:nvPr/>
        </p:nvSpPr>
        <p:spPr bwMode="auto">
          <a:xfrm flipH="1">
            <a:off x="6442075" y="4584700"/>
            <a:ext cx="1588" cy="31750"/>
          </a:xfrm>
          <a:prstGeom prst="line">
            <a:avLst/>
          </a:prstGeom>
          <a:noFill/>
          <a:ln w="6350">
            <a:solidFill>
              <a:schemeClr val="tx1"/>
            </a:solidFill>
            <a:round/>
            <a:headEnd/>
            <a:tailEnd/>
          </a:ln>
        </p:spPr>
        <p:txBody>
          <a:bodyPr wrap="none" anchor="ctr"/>
          <a:lstStyle/>
          <a:p>
            <a:endParaRPr lang="en-US" dirty="0"/>
          </a:p>
        </p:txBody>
      </p:sp>
      <p:sp>
        <p:nvSpPr>
          <p:cNvPr id="9510" name="Line 383"/>
          <p:cNvSpPr>
            <a:spLocks noChangeShapeType="1"/>
          </p:cNvSpPr>
          <p:nvPr/>
        </p:nvSpPr>
        <p:spPr bwMode="auto">
          <a:xfrm flipH="1">
            <a:off x="6451600" y="4587875"/>
            <a:ext cx="1588" cy="31750"/>
          </a:xfrm>
          <a:prstGeom prst="line">
            <a:avLst/>
          </a:prstGeom>
          <a:noFill/>
          <a:ln w="6350">
            <a:solidFill>
              <a:schemeClr val="tx1"/>
            </a:solidFill>
            <a:round/>
            <a:headEnd/>
            <a:tailEnd/>
          </a:ln>
        </p:spPr>
        <p:txBody>
          <a:bodyPr wrap="none" anchor="ctr"/>
          <a:lstStyle/>
          <a:p>
            <a:endParaRPr lang="en-US" dirty="0"/>
          </a:p>
        </p:txBody>
      </p:sp>
      <p:sp>
        <p:nvSpPr>
          <p:cNvPr id="9511" name="Line 384"/>
          <p:cNvSpPr>
            <a:spLocks noChangeShapeType="1"/>
          </p:cNvSpPr>
          <p:nvPr/>
        </p:nvSpPr>
        <p:spPr bwMode="auto">
          <a:xfrm flipH="1">
            <a:off x="6461125" y="4589463"/>
            <a:ext cx="1588" cy="31750"/>
          </a:xfrm>
          <a:prstGeom prst="line">
            <a:avLst/>
          </a:prstGeom>
          <a:noFill/>
          <a:ln w="6350">
            <a:solidFill>
              <a:schemeClr val="tx1"/>
            </a:solidFill>
            <a:round/>
            <a:headEnd/>
            <a:tailEnd/>
          </a:ln>
        </p:spPr>
        <p:txBody>
          <a:bodyPr wrap="none" anchor="ctr"/>
          <a:lstStyle/>
          <a:p>
            <a:endParaRPr lang="en-US" dirty="0"/>
          </a:p>
        </p:txBody>
      </p:sp>
      <p:sp>
        <p:nvSpPr>
          <p:cNvPr id="9512" name="Line 385"/>
          <p:cNvSpPr>
            <a:spLocks noChangeShapeType="1"/>
          </p:cNvSpPr>
          <p:nvPr/>
        </p:nvSpPr>
        <p:spPr bwMode="auto">
          <a:xfrm flipH="1">
            <a:off x="6469063" y="4591050"/>
            <a:ext cx="1588" cy="30163"/>
          </a:xfrm>
          <a:prstGeom prst="line">
            <a:avLst/>
          </a:prstGeom>
          <a:noFill/>
          <a:ln w="6350">
            <a:solidFill>
              <a:schemeClr val="tx1"/>
            </a:solidFill>
            <a:round/>
            <a:headEnd/>
            <a:tailEnd/>
          </a:ln>
        </p:spPr>
        <p:txBody>
          <a:bodyPr wrap="none" anchor="ctr"/>
          <a:lstStyle/>
          <a:p>
            <a:endParaRPr lang="en-US" dirty="0"/>
          </a:p>
        </p:txBody>
      </p:sp>
      <p:sp>
        <p:nvSpPr>
          <p:cNvPr id="9513" name="Line 386"/>
          <p:cNvSpPr>
            <a:spLocks noChangeShapeType="1"/>
          </p:cNvSpPr>
          <p:nvPr/>
        </p:nvSpPr>
        <p:spPr bwMode="auto">
          <a:xfrm flipH="1">
            <a:off x="6478588" y="4591050"/>
            <a:ext cx="1588" cy="30163"/>
          </a:xfrm>
          <a:prstGeom prst="line">
            <a:avLst/>
          </a:prstGeom>
          <a:noFill/>
          <a:ln w="6350">
            <a:solidFill>
              <a:schemeClr val="tx1"/>
            </a:solidFill>
            <a:round/>
            <a:headEnd/>
            <a:tailEnd/>
          </a:ln>
        </p:spPr>
        <p:txBody>
          <a:bodyPr wrap="none" anchor="ctr"/>
          <a:lstStyle/>
          <a:p>
            <a:endParaRPr lang="en-US" dirty="0"/>
          </a:p>
        </p:txBody>
      </p:sp>
      <p:sp>
        <p:nvSpPr>
          <p:cNvPr id="9514" name="Freeform 387"/>
          <p:cNvSpPr>
            <a:spLocks/>
          </p:cNvSpPr>
          <p:nvPr/>
        </p:nvSpPr>
        <p:spPr bwMode="auto">
          <a:xfrm>
            <a:off x="4865688" y="4889500"/>
            <a:ext cx="314325" cy="98425"/>
          </a:xfrm>
          <a:custGeom>
            <a:avLst/>
            <a:gdLst>
              <a:gd name="T0" fmla="*/ 369 w 1321"/>
              <a:gd name="T1" fmla="*/ 363 h 418"/>
              <a:gd name="T2" fmla="*/ 1321 w 1321"/>
              <a:gd name="T3" fmla="*/ 418 h 418"/>
              <a:gd name="T4" fmla="*/ 165 w 1321"/>
              <a:gd name="T5" fmla="*/ 270 h 418"/>
              <a:gd name="T6" fmla="*/ 281 w 1321"/>
              <a:gd name="T7" fmla="*/ 44 h 418"/>
              <a:gd name="T8" fmla="*/ 110 w 1321"/>
              <a:gd name="T9" fmla="*/ 0 h 418"/>
              <a:gd name="T10" fmla="*/ 0 w 1321"/>
              <a:gd name="T11" fmla="*/ 242 h 418"/>
              <a:gd name="T12" fmla="*/ 121 w 1321"/>
              <a:gd name="T13" fmla="*/ 325 h 418"/>
              <a:gd name="T14" fmla="*/ 369 w 1321"/>
              <a:gd name="T15" fmla="*/ 363 h 418"/>
              <a:gd name="T16" fmla="*/ 0 60000 65536"/>
              <a:gd name="T17" fmla="*/ 0 60000 65536"/>
              <a:gd name="T18" fmla="*/ 0 60000 65536"/>
              <a:gd name="T19" fmla="*/ 0 60000 65536"/>
              <a:gd name="T20" fmla="*/ 0 60000 65536"/>
              <a:gd name="T21" fmla="*/ 0 60000 65536"/>
              <a:gd name="T22" fmla="*/ 0 60000 65536"/>
              <a:gd name="T23" fmla="*/ 0 60000 65536"/>
              <a:gd name="T24" fmla="*/ 0 w 1321"/>
              <a:gd name="T25" fmla="*/ 0 h 418"/>
              <a:gd name="T26" fmla="*/ 1321 w 1321"/>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1" h="418">
                <a:moveTo>
                  <a:pt x="369" y="363"/>
                </a:moveTo>
                <a:lnTo>
                  <a:pt x="1321" y="418"/>
                </a:lnTo>
                <a:lnTo>
                  <a:pt x="165" y="270"/>
                </a:lnTo>
                <a:lnTo>
                  <a:pt x="281" y="44"/>
                </a:lnTo>
                <a:lnTo>
                  <a:pt x="110" y="0"/>
                </a:lnTo>
                <a:lnTo>
                  <a:pt x="0" y="242"/>
                </a:lnTo>
                <a:lnTo>
                  <a:pt x="121" y="325"/>
                </a:lnTo>
                <a:lnTo>
                  <a:pt x="369" y="363"/>
                </a:lnTo>
                <a:close/>
              </a:path>
            </a:pathLst>
          </a:custGeom>
          <a:solidFill>
            <a:srgbClr val="FFFF99"/>
          </a:solidFill>
          <a:ln w="9525">
            <a:noFill/>
            <a:round/>
            <a:headEnd/>
            <a:tailEnd/>
          </a:ln>
        </p:spPr>
        <p:txBody>
          <a:bodyPr wrap="none" anchor="ctr"/>
          <a:lstStyle/>
          <a:p>
            <a:endParaRPr lang="en-US" dirty="0"/>
          </a:p>
        </p:txBody>
      </p:sp>
      <p:sp>
        <p:nvSpPr>
          <p:cNvPr id="9515" name="Freeform 388"/>
          <p:cNvSpPr>
            <a:spLocks/>
          </p:cNvSpPr>
          <p:nvPr/>
        </p:nvSpPr>
        <p:spPr bwMode="auto">
          <a:xfrm>
            <a:off x="5408613" y="4748213"/>
            <a:ext cx="188913" cy="165100"/>
          </a:xfrm>
          <a:custGeom>
            <a:avLst/>
            <a:gdLst>
              <a:gd name="T0" fmla="*/ 0 w 795"/>
              <a:gd name="T1" fmla="*/ 696 h 696"/>
              <a:gd name="T2" fmla="*/ 795 w 795"/>
              <a:gd name="T3" fmla="*/ 231 h 696"/>
              <a:gd name="T4" fmla="*/ 621 w 795"/>
              <a:gd name="T5" fmla="*/ 0 h 696"/>
              <a:gd name="T6" fmla="*/ 420 w 795"/>
              <a:gd name="T7" fmla="*/ 12 h 696"/>
              <a:gd name="T8" fmla="*/ 321 w 795"/>
              <a:gd name="T9" fmla="*/ 162 h 696"/>
              <a:gd name="T10" fmla="*/ 594 w 795"/>
              <a:gd name="T11" fmla="*/ 246 h 696"/>
              <a:gd name="T12" fmla="*/ 6 w 795"/>
              <a:gd name="T13" fmla="*/ 540 h 696"/>
              <a:gd name="T14" fmla="*/ 0 w 795"/>
              <a:gd name="T15" fmla="*/ 696 h 696"/>
              <a:gd name="T16" fmla="*/ 0 60000 65536"/>
              <a:gd name="T17" fmla="*/ 0 60000 65536"/>
              <a:gd name="T18" fmla="*/ 0 60000 65536"/>
              <a:gd name="T19" fmla="*/ 0 60000 65536"/>
              <a:gd name="T20" fmla="*/ 0 60000 65536"/>
              <a:gd name="T21" fmla="*/ 0 60000 65536"/>
              <a:gd name="T22" fmla="*/ 0 60000 65536"/>
              <a:gd name="T23" fmla="*/ 0 60000 65536"/>
              <a:gd name="T24" fmla="*/ 0 w 795"/>
              <a:gd name="T25" fmla="*/ 0 h 696"/>
              <a:gd name="T26" fmla="*/ 795 w 795"/>
              <a:gd name="T27" fmla="*/ 696 h 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5" h="696">
                <a:moveTo>
                  <a:pt x="0" y="696"/>
                </a:moveTo>
                <a:lnTo>
                  <a:pt x="795" y="231"/>
                </a:lnTo>
                <a:lnTo>
                  <a:pt x="621" y="0"/>
                </a:lnTo>
                <a:lnTo>
                  <a:pt x="420" y="12"/>
                </a:lnTo>
                <a:lnTo>
                  <a:pt x="321" y="162"/>
                </a:lnTo>
                <a:lnTo>
                  <a:pt x="594" y="246"/>
                </a:lnTo>
                <a:lnTo>
                  <a:pt x="6" y="540"/>
                </a:lnTo>
                <a:lnTo>
                  <a:pt x="0" y="696"/>
                </a:lnTo>
                <a:close/>
              </a:path>
            </a:pathLst>
          </a:custGeom>
          <a:solidFill>
            <a:srgbClr val="FFFF99"/>
          </a:solidFill>
          <a:ln w="9525">
            <a:noFill/>
            <a:round/>
            <a:headEnd/>
            <a:tailEnd/>
          </a:ln>
        </p:spPr>
        <p:txBody>
          <a:bodyPr wrap="none" anchor="ctr"/>
          <a:lstStyle/>
          <a:p>
            <a:endParaRPr lang="en-US" dirty="0"/>
          </a:p>
        </p:txBody>
      </p:sp>
      <p:sp>
        <p:nvSpPr>
          <p:cNvPr id="9516" name="Freeform 389"/>
          <p:cNvSpPr>
            <a:spLocks/>
          </p:cNvSpPr>
          <p:nvPr/>
        </p:nvSpPr>
        <p:spPr bwMode="auto">
          <a:xfrm>
            <a:off x="4908550" y="4735513"/>
            <a:ext cx="650875" cy="238125"/>
          </a:xfrm>
          <a:custGeom>
            <a:avLst/>
            <a:gdLst>
              <a:gd name="T0" fmla="*/ 231 w 2745"/>
              <a:gd name="T1" fmla="*/ 537 h 1008"/>
              <a:gd name="T2" fmla="*/ 0 w 2745"/>
              <a:gd name="T3" fmla="*/ 780 h 1008"/>
              <a:gd name="T4" fmla="*/ 1311 w 2745"/>
              <a:gd name="T5" fmla="*/ 1008 h 1008"/>
              <a:gd name="T6" fmla="*/ 2745 w 2745"/>
              <a:gd name="T7" fmla="*/ 111 h 1008"/>
              <a:gd name="T8" fmla="*/ 1857 w 2745"/>
              <a:gd name="T9" fmla="*/ 0 h 1008"/>
              <a:gd name="T10" fmla="*/ 231 w 2745"/>
              <a:gd name="T11" fmla="*/ 537 h 1008"/>
              <a:gd name="T12" fmla="*/ 0 60000 65536"/>
              <a:gd name="T13" fmla="*/ 0 60000 65536"/>
              <a:gd name="T14" fmla="*/ 0 60000 65536"/>
              <a:gd name="T15" fmla="*/ 0 60000 65536"/>
              <a:gd name="T16" fmla="*/ 0 60000 65536"/>
              <a:gd name="T17" fmla="*/ 0 60000 65536"/>
              <a:gd name="T18" fmla="*/ 0 w 2745"/>
              <a:gd name="T19" fmla="*/ 0 h 1008"/>
              <a:gd name="T20" fmla="*/ 2745 w 2745"/>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2745" h="1008">
                <a:moveTo>
                  <a:pt x="231" y="537"/>
                </a:moveTo>
                <a:lnTo>
                  <a:pt x="0" y="780"/>
                </a:lnTo>
                <a:lnTo>
                  <a:pt x="1311" y="1008"/>
                </a:lnTo>
                <a:lnTo>
                  <a:pt x="2745" y="111"/>
                </a:lnTo>
                <a:lnTo>
                  <a:pt x="1857" y="0"/>
                </a:lnTo>
                <a:lnTo>
                  <a:pt x="231" y="537"/>
                </a:lnTo>
                <a:close/>
              </a:path>
            </a:pathLst>
          </a:custGeom>
          <a:solidFill>
            <a:srgbClr val="FFFF99"/>
          </a:solidFill>
          <a:ln w="9525">
            <a:noFill/>
            <a:round/>
            <a:headEnd/>
            <a:tailEnd/>
          </a:ln>
        </p:spPr>
        <p:txBody>
          <a:bodyPr wrap="none" anchor="ctr"/>
          <a:lstStyle/>
          <a:p>
            <a:endParaRPr lang="en-US" dirty="0"/>
          </a:p>
        </p:txBody>
      </p:sp>
      <p:sp>
        <p:nvSpPr>
          <p:cNvPr id="9517" name="Freeform 390"/>
          <p:cNvSpPr>
            <a:spLocks/>
          </p:cNvSpPr>
          <p:nvPr/>
        </p:nvSpPr>
        <p:spPr bwMode="auto">
          <a:xfrm rot="573372">
            <a:off x="5181600" y="4743450"/>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18" name="Freeform 391"/>
          <p:cNvSpPr>
            <a:spLocks/>
          </p:cNvSpPr>
          <p:nvPr/>
        </p:nvSpPr>
        <p:spPr bwMode="auto">
          <a:xfrm>
            <a:off x="5133975" y="4787900"/>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19" name="Freeform 392"/>
          <p:cNvSpPr>
            <a:spLocks/>
          </p:cNvSpPr>
          <p:nvPr/>
        </p:nvSpPr>
        <p:spPr bwMode="auto">
          <a:xfrm>
            <a:off x="5027613" y="4838700"/>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tx1"/>
          </a:solidFill>
          <a:ln w="9525">
            <a:solidFill>
              <a:schemeClr val="tx1"/>
            </a:solidFill>
            <a:round/>
            <a:headEnd/>
            <a:tailEnd/>
          </a:ln>
        </p:spPr>
        <p:txBody>
          <a:bodyPr wrap="none" anchor="ctr"/>
          <a:lstStyle/>
          <a:p>
            <a:endParaRPr lang="en-US" dirty="0"/>
          </a:p>
        </p:txBody>
      </p:sp>
      <p:sp>
        <p:nvSpPr>
          <p:cNvPr id="9520" name="Freeform 393"/>
          <p:cNvSpPr>
            <a:spLocks/>
          </p:cNvSpPr>
          <p:nvPr/>
        </p:nvSpPr>
        <p:spPr bwMode="auto">
          <a:xfrm>
            <a:off x="5035550" y="4535488"/>
            <a:ext cx="257175" cy="361950"/>
          </a:xfrm>
          <a:custGeom>
            <a:avLst/>
            <a:gdLst>
              <a:gd name="T0" fmla="*/ 487 w 2172"/>
              <a:gd name="T1" fmla="*/ 258 h 3061"/>
              <a:gd name="T2" fmla="*/ 1362 w 2172"/>
              <a:gd name="T3" fmla="*/ 0 h 3061"/>
              <a:gd name="T4" fmla="*/ 2172 w 2172"/>
              <a:gd name="T5" fmla="*/ 371 h 3061"/>
              <a:gd name="T6" fmla="*/ 2131 w 2172"/>
              <a:gd name="T7" fmla="*/ 1653 h 3061"/>
              <a:gd name="T8" fmla="*/ 1244 w 2172"/>
              <a:gd name="T9" fmla="*/ 2119 h 3061"/>
              <a:gd name="T10" fmla="*/ 1244 w 2172"/>
              <a:gd name="T11" fmla="*/ 2953 h 3061"/>
              <a:gd name="T12" fmla="*/ 1039 w 2172"/>
              <a:gd name="T13" fmla="*/ 3061 h 3061"/>
              <a:gd name="T14" fmla="*/ 91 w 2172"/>
              <a:gd name="T15" fmla="*/ 2649 h 3061"/>
              <a:gd name="T16" fmla="*/ 0 w 2172"/>
              <a:gd name="T17" fmla="*/ 1545 h 3061"/>
              <a:gd name="T18" fmla="*/ 502 w 2172"/>
              <a:gd name="T19" fmla="*/ 1411 h 3061"/>
              <a:gd name="T20" fmla="*/ 487 w 2172"/>
              <a:gd name="T21" fmla="*/ 258 h 3061"/>
              <a:gd name="T22" fmla="*/ 487 w 2172"/>
              <a:gd name="T23" fmla="*/ 258 h 30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72"/>
              <a:gd name="T37" fmla="*/ 0 h 3061"/>
              <a:gd name="T38" fmla="*/ 2172 w 2172"/>
              <a:gd name="T39" fmla="*/ 3061 h 30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72" h="3061">
                <a:moveTo>
                  <a:pt x="487" y="258"/>
                </a:moveTo>
                <a:lnTo>
                  <a:pt x="1362" y="0"/>
                </a:lnTo>
                <a:lnTo>
                  <a:pt x="2172" y="371"/>
                </a:lnTo>
                <a:lnTo>
                  <a:pt x="2131" y="1653"/>
                </a:lnTo>
                <a:lnTo>
                  <a:pt x="1244" y="2119"/>
                </a:lnTo>
                <a:lnTo>
                  <a:pt x="1244" y="2953"/>
                </a:lnTo>
                <a:lnTo>
                  <a:pt x="1039" y="3061"/>
                </a:lnTo>
                <a:lnTo>
                  <a:pt x="91" y="2649"/>
                </a:lnTo>
                <a:lnTo>
                  <a:pt x="0" y="1545"/>
                </a:lnTo>
                <a:lnTo>
                  <a:pt x="502" y="1411"/>
                </a:lnTo>
                <a:lnTo>
                  <a:pt x="487" y="258"/>
                </a:lnTo>
                <a:close/>
              </a:path>
            </a:pathLst>
          </a:custGeom>
          <a:solidFill>
            <a:srgbClr val="FFF2CC"/>
          </a:solidFill>
          <a:ln w="9525">
            <a:noFill/>
            <a:round/>
            <a:headEnd/>
            <a:tailEnd/>
          </a:ln>
        </p:spPr>
        <p:txBody>
          <a:bodyPr/>
          <a:lstStyle/>
          <a:p>
            <a:endParaRPr lang="en-US" dirty="0"/>
          </a:p>
        </p:txBody>
      </p:sp>
      <p:sp>
        <p:nvSpPr>
          <p:cNvPr id="9521" name="Freeform 394"/>
          <p:cNvSpPr>
            <a:spLocks/>
          </p:cNvSpPr>
          <p:nvPr/>
        </p:nvSpPr>
        <p:spPr bwMode="auto">
          <a:xfrm>
            <a:off x="5040313" y="4722813"/>
            <a:ext cx="141288" cy="177800"/>
          </a:xfrm>
          <a:custGeom>
            <a:avLst/>
            <a:gdLst>
              <a:gd name="T0" fmla="*/ 6 w 1191"/>
              <a:gd name="T1" fmla="*/ 0 h 1510"/>
              <a:gd name="T2" fmla="*/ 1191 w 1191"/>
              <a:gd name="T3" fmla="*/ 487 h 1510"/>
              <a:gd name="T4" fmla="*/ 1057 w 1191"/>
              <a:gd name="T5" fmla="*/ 1510 h 1510"/>
              <a:gd name="T6" fmla="*/ 0 w 1191"/>
              <a:gd name="T7" fmla="*/ 1080 h 1510"/>
              <a:gd name="T8" fmla="*/ 6 w 1191"/>
              <a:gd name="T9" fmla="*/ 0 h 1510"/>
              <a:gd name="T10" fmla="*/ 6 w 1191"/>
              <a:gd name="T11" fmla="*/ 0 h 1510"/>
              <a:gd name="T12" fmla="*/ 0 60000 65536"/>
              <a:gd name="T13" fmla="*/ 0 60000 65536"/>
              <a:gd name="T14" fmla="*/ 0 60000 65536"/>
              <a:gd name="T15" fmla="*/ 0 60000 65536"/>
              <a:gd name="T16" fmla="*/ 0 60000 65536"/>
              <a:gd name="T17" fmla="*/ 0 60000 65536"/>
              <a:gd name="T18" fmla="*/ 0 w 1191"/>
              <a:gd name="T19" fmla="*/ 0 h 1510"/>
              <a:gd name="T20" fmla="*/ 1191 w 1191"/>
              <a:gd name="T21" fmla="*/ 1510 h 1510"/>
            </a:gdLst>
            <a:ahLst/>
            <a:cxnLst>
              <a:cxn ang="T12">
                <a:pos x="T0" y="T1"/>
              </a:cxn>
              <a:cxn ang="T13">
                <a:pos x="T2" y="T3"/>
              </a:cxn>
              <a:cxn ang="T14">
                <a:pos x="T4" y="T5"/>
              </a:cxn>
              <a:cxn ang="T15">
                <a:pos x="T6" y="T7"/>
              </a:cxn>
              <a:cxn ang="T16">
                <a:pos x="T8" y="T9"/>
              </a:cxn>
              <a:cxn ang="T17">
                <a:pos x="T10" y="T11"/>
              </a:cxn>
            </a:cxnLst>
            <a:rect l="T18" t="T19" r="T20" b="T21"/>
            <a:pathLst>
              <a:path w="1191" h="1510">
                <a:moveTo>
                  <a:pt x="6" y="0"/>
                </a:moveTo>
                <a:lnTo>
                  <a:pt x="1191" y="487"/>
                </a:lnTo>
                <a:lnTo>
                  <a:pt x="1057" y="1510"/>
                </a:lnTo>
                <a:lnTo>
                  <a:pt x="0" y="1080"/>
                </a:lnTo>
                <a:lnTo>
                  <a:pt x="6" y="0"/>
                </a:lnTo>
                <a:close/>
              </a:path>
            </a:pathLst>
          </a:custGeom>
          <a:solidFill>
            <a:srgbClr val="FFCC7F"/>
          </a:solidFill>
          <a:ln w="9525">
            <a:noFill/>
            <a:round/>
            <a:headEnd/>
            <a:tailEnd/>
          </a:ln>
        </p:spPr>
        <p:txBody>
          <a:bodyPr/>
          <a:lstStyle/>
          <a:p>
            <a:endParaRPr lang="en-US" dirty="0"/>
          </a:p>
        </p:txBody>
      </p:sp>
      <p:sp>
        <p:nvSpPr>
          <p:cNvPr id="9522" name="Freeform 395"/>
          <p:cNvSpPr>
            <a:spLocks/>
          </p:cNvSpPr>
          <p:nvPr/>
        </p:nvSpPr>
        <p:spPr bwMode="auto">
          <a:xfrm>
            <a:off x="5089525" y="4572000"/>
            <a:ext cx="114300" cy="149225"/>
          </a:xfrm>
          <a:custGeom>
            <a:avLst/>
            <a:gdLst>
              <a:gd name="T0" fmla="*/ 60 w 966"/>
              <a:gd name="T1" fmla="*/ 0 h 1267"/>
              <a:gd name="T2" fmla="*/ 966 w 966"/>
              <a:gd name="T3" fmla="*/ 469 h 1267"/>
              <a:gd name="T4" fmla="*/ 939 w 966"/>
              <a:gd name="T5" fmla="*/ 1267 h 1267"/>
              <a:gd name="T6" fmla="*/ 0 w 966"/>
              <a:gd name="T7" fmla="*/ 1089 h 1267"/>
              <a:gd name="T8" fmla="*/ 60 w 966"/>
              <a:gd name="T9" fmla="*/ 0 h 1267"/>
              <a:gd name="T10" fmla="*/ 60 w 966"/>
              <a:gd name="T11" fmla="*/ 0 h 1267"/>
              <a:gd name="T12" fmla="*/ 0 60000 65536"/>
              <a:gd name="T13" fmla="*/ 0 60000 65536"/>
              <a:gd name="T14" fmla="*/ 0 60000 65536"/>
              <a:gd name="T15" fmla="*/ 0 60000 65536"/>
              <a:gd name="T16" fmla="*/ 0 60000 65536"/>
              <a:gd name="T17" fmla="*/ 0 60000 65536"/>
              <a:gd name="T18" fmla="*/ 0 w 966"/>
              <a:gd name="T19" fmla="*/ 0 h 1267"/>
              <a:gd name="T20" fmla="*/ 966 w 966"/>
              <a:gd name="T21" fmla="*/ 1267 h 1267"/>
            </a:gdLst>
            <a:ahLst/>
            <a:cxnLst>
              <a:cxn ang="T12">
                <a:pos x="T0" y="T1"/>
              </a:cxn>
              <a:cxn ang="T13">
                <a:pos x="T2" y="T3"/>
              </a:cxn>
              <a:cxn ang="T14">
                <a:pos x="T4" y="T5"/>
              </a:cxn>
              <a:cxn ang="T15">
                <a:pos x="T6" y="T7"/>
              </a:cxn>
              <a:cxn ang="T16">
                <a:pos x="T8" y="T9"/>
              </a:cxn>
              <a:cxn ang="T17">
                <a:pos x="T10" y="T11"/>
              </a:cxn>
            </a:cxnLst>
            <a:rect l="T18" t="T19" r="T20" b="T21"/>
            <a:pathLst>
              <a:path w="966" h="1267">
                <a:moveTo>
                  <a:pt x="60" y="0"/>
                </a:moveTo>
                <a:lnTo>
                  <a:pt x="966" y="469"/>
                </a:lnTo>
                <a:lnTo>
                  <a:pt x="939" y="1267"/>
                </a:lnTo>
                <a:lnTo>
                  <a:pt x="0" y="1089"/>
                </a:lnTo>
                <a:lnTo>
                  <a:pt x="60" y="0"/>
                </a:lnTo>
                <a:close/>
              </a:path>
            </a:pathLst>
          </a:custGeom>
          <a:solidFill>
            <a:srgbClr val="FFCC7F"/>
          </a:solidFill>
          <a:ln w="9525">
            <a:noFill/>
            <a:round/>
            <a:headEnd/>
            <a:tailEnd/>
          </a:ln>
        </p:spPr>
        <p:txBody>
          <a:bodyPr/>
          <a:lstStyle/>
          <a:p>
            <a:endParaRPr lang="en-US" dirty="0"/>
          </a:p>
        </p:txBody>
      </p:sp>
      <p:sp>
        <p:nvSpPr>
          <p:cNvPr id="9523" name="Freeform 396"/>
          <p:cNvSpPr>
            <a:spLocks/>
          </p:cNvSpPr>
          <p:nvPr/>
        </p:nvSpPr>
        <p:spPr bwMode="auto">
          <a:xfrm>
            <a:off x="5035550" y="4565650"/>
            <a:ext cx="303213" cy="342900"/>
          </a:xfrm>
          <a:custGeom>
            <a:avLst/>
            <a:gdLst>
              <a:gd name="T0" fmla="*/ 478 w 2554"/>
              <a:gd name="T1" fmla="*/ 0 h 2896"/>
              <a:gd name="T2" fmla="*/ 461 w 2554"/>
              <a:gd name="T3" fmla="*/ 77 h 2896"/>
              <a:gd name="T4" fmla="*/ 1306 w 2554"/>
              <a:gd name="T5" fmla="*/ 490 h 2896"/>
              <a:gd name="T6" fmla="*/ 1306 w 2554"/>
              <a:gd name="T7" fmla="*/ 1273 h 2896"/>
              <a:gd name="T8" fmla="*/ 473 w 2554"/>
              <a:gd name="T9" fmla="*/ 1089 h 2896"/>
              <a:gd name="T10" fmla="*/ 467 w 2554"/>
              <a:gd name="T11" fmla="*/ 1196 h 2896"/>
              <a:gd name="T12" fmla="*/ 1300 w 2554"/>
              <a:gd name="T13" fmla="*/ 1384 h 2896"/>
              <a:gd name="T14" fmla="*/ 1886 w 2554"/>
              <a:gd name="T15" fmla="*/ 1455 h 2896"/>
              <a:gd name="T16" fmla="*/ 1087 w 2554"/>
              <a:gd name="T17" fmla="*/ 1686 h 2896"/>
              <a:gd name="T18" fmla="*/ 82 w 2554"/>
              <a:gd name="T19" fmla="*/ 1260 h 2896"/>
              <a:gd name="T20" fmla="*/ 0 w 2554"/>
              <a:gd name="T21" fmla="*/ 1325 h 2896"/>
              <a:gd name="T22" fmla="*/ 1052 w 2554"/>
              <a:gd name="T23" fmla="*/ 1776 h 2896"/>
              <a:gd name="T24" fmla="*/ 1055 w 2554"/>
              <a:gd name="T25" fmla="*/ 2896 h 2896"/>
              <a:gd name="T26" fmla="*/ 1541 w 2554"/>
              <a:gd name="T27" fmla="*/ 2776 h 2896"/>
              <a:gd name="T28" fmla="*/ 1693 w 2554"/>
              <a:gd name="T29" fmla="*/ 2852 h 2896"/>
              <a:gd name="T30" fmla="*/ 1481 w 2554"/>
              <a:gd name="T31" fmla="*/ 1971 h 2896"/>
              <a:gd name="T32" fmla="*/ 1490 w 2554"/>
              <a:gd name="T33" fmla="*/ 1888 h 2896"/>
              <a:gd name="T34" fmla="*/ 1578 w 2554"/>
              <a:gd name="T35" fmla="*/ 1864 h 2896"/>
              <a:gd name="T36" fmla="*/ 1601 w 2554"/>
              <a:gd name="T37" fmla="*/ 1784 h 2896"/>
              <a:gd name="T38" fmla="*/ 1705 w 2554"/>
              <a:gd name="T39" fmla="*/ 1749 h 2896"/>
              <a:gd name="T40" fmla="*/ 1740 w 2554"/>
              <a:gd name="T41" fmla="*/ 1669 h 2896"/>
              <a:gd name="T42" fmla="*/ 1826 w 2554"/>
              <a:gd name="T43" fmla="*/ 1655 h 2896"/>
              <a:gd name="T44" fmla="*/ 1900 w 2554"/>
              <a:gd name="T45" fmla="*/ 1699 h 2896"/>
              <a:gd name="T46" fmla="*/ 1997 w 2554"/>
              <a:gd name="T47" fmla="*/ 1683 h 2896"/>
              <a:gd name="T48" fmla="*/ 2086 w 2554"/>
              <a:gd name="T49" fmla="*/ 1734 h 2896"/>
              <a:gd name="T50" fmla="*/ 2195 w 2554"/>
              <a:gd name="T51" fmla="*/ 1716 h 2896"/>
              <a:gd name="T52" fmla="*/ 2280 w 2554"/>
              <a:gd name="T53" fmla="*/ 1774 h 2896"/>
              <a:gd name="T54" fmla="*/ 2458 w 2554"/>
              <a:gd name="T55" fmla="*/ 2367 h 2896"/>
              <a:gd name="T56" fmla="*/ 2554 w 2554"/>
              <a:gd name="T57" fmla="*/ 1227 h 2896"/>
              <a:gd name="T58" fmla="*/ 2175 w 2554"/>
              <a:gd name="T59" fmla="*/ 1083 h 2896"/>
              <a:gd name="T60" fmla="*/ 2163 w 2554"/>
              <a:gd name="T61" fmla="*/ 113 h 2896"/>
              <a:gd name="T62" fmla="*/ 1312 w 2554"/>
              <a:gd name="T63" fmla="*/ 396 h 2896"/>
              <a:gd name="T64" fmla="*/ 478 w 2554"/>
              <a:gd name="T65" fmla="*/ 0 h 2896"/>
              <a:gd name="T66" fmla="*/ 478 w 2554"/>
              <a:gd name="T67" fmla="*/ 0 h 289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54"/>
              <a:gd name="T103" fmla="*/ 0 h 2896"/>
              <a:gd name="T104" fmla="*/ 2554 w 2554"/>
              <a:gd name="T105" fmla="*/ 2896 h 289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54" h="2896">
                <a:moveTo>
                  <a:pt x="478" y="0"/>
                </a:moveTo>
                <a:lnTo>
                  <a:pt x="461" y="77"/>
                </a:lnTo>
                <a:lnTo>
                  <a:pt x="1306" y="490"/>
                </a:lnTo>
                <a:lnTo>
                  <a:pt x="1306" y="1273"/>
                </a:lnTo>
                <a:lnTo>
                  <a:pt x="473" y="1089"/>
                </a:lnTo>
                <a:lnTo>
                  <a:pt x="467" y="1196"/>
                </a:lnTo>
                <a:lnTo>
                  <a:pt x="1300" y="1384"/>
                </a:lnTo>
                <a:lnTo>
                  <a:pt x="1886" y="1455"/>
                </a:lnTo>
                <a:lnTo>
                  <a:pt x="1087" y="1686"/>
                </a:lnTo>
                <a:lnTo>
                  <a:pt x="82" y="1260"/>
                </a:lnTo>
                <a:lnTo>
                  <a:pt x="0" y="1325"/>
                </a:lnTo>
                <a:lnTo>
                  <a:pt x="1052" y="1776"/>
                </a:lnTo>
                <a:lnTo>
                  <a:pt x="1055" y="2896"/>
                </a:lnTo>
                <a:lnTo>
                  <a:pt x="1541" y="2776"/>
                </a:lnTo>
                <a:lnTo>
                  <a:pt x="1693" y="2852"/>
                </a:lnTo>
                <a:lnTo>
                  <a:pt x="1481" y="1971"/>
                </a:lnTo>
                <a:lnTo>
                  <a:pt x="1490" y="1888"/>
                </a:lnTo>
                <a:lnTo>
                  <a:pt x="1578" y="1864"/>
                </a:lnTo>
                <a:lnTo>
                  <a:pt x="1601" y="1784"/>
                </a:lnTo>
                <a:lnTo>
                  <a:pt x="1705" y="1749"/>
                </a:lnTo>
                <a:lnTo>
                  <a:pt x="1740" y="1669"/>
                </a:lnTo>
                <a:lnTo>
                  <a:pt x="1826" y="1655"/>
                </a:lnTo>
                <a:lnTo>
                  <a:pt x="1900" y="1699"/>
                </a:lnTo>
                <a:lnTo>
                  <a:pt x="1997" y="1683"/>
                </a:lnTo>
                <a:lnTo>
                  <a:pt x="2086" y="1734"/>
                </a:lnTo>
                <a:lnTo>
                  <a:pt x="2195" y="1716"/>
                </a:lnTo>
                <a:lnTo>
                  <a:pt x="2280" y="1774"/>
                </a:lnTo>
                <a:lnTo>
                  <a:pt x="2458" y="2367"/>
                </a:lnTo>
                <a:lnTo>
                  <a:pt x="2554" y="1227"/>
                </a:lnTo>
                <a:lnTo>
                  <a:pt x="2175" y="1083"/>
                </a:lnTo>
                <a:lnTo>
                  <a:pt x="2163" y="113"/>
                </a:lnTo>
                <a:lnTo>
                  <a:pt x="1312" y="396"/>
                </a:lnTo>
                <a:lnTo>
                  <a:pt x="478" y="0"/>
                </a:lnTo>
                <a:close/>
              </a:path>
            </a:pathLst>
          </a:custGeom>
          <a:solidFill>
            <a:srgbClr val="000000"/>
          </a:solidFill>
          <a:ln w="9525">
            <a:noFill/>
            <a:round/>
            <a:headEnd/>
            <a:tailEnd/>
          </a:ln>
        </p:spPr>
        <p:txBody>
          <a:bodyPr/>
          <a:lstStyle/>
          <a:p>
            <a:endParaRPr lang="en-US" dirty="0"/>
          </a:p>
        </p:txBody>
      </p:sp>
      <p:sp>
        <p:nvSpPr>
          <p:cNvPr id="9524" name="Freeform 397"/>
          <p:cNvSpPr>
            <a:spLocks/>
          </p:cNvSpPr>
          <p:nvPr/>
        </p:nvSpPr>
        <p:spPr bwMode="auto">
          <a:xfrm>
            <a:off x="5027613" y="4535488"/>
            <a:ext cx="271463" cy="373063"/>
          </a:xfrm>
          <a:custGeom>
            <a:avLst/>
            <a:gdLst>
              <a:gd name="T0" fmla="*/ 620 w 2290"/>
              <a:gd name="T1" fmla="*/ 1472 h 3154"/>
              <a:gd name="T2" fmla="*/ 578 w 2290"/>
              <a:gd name="T3" fmla="*/ 305 h 3154"/>
              <a:gd name="T4" fmla="*/ 1399 w 2290"/>
              <a:gd name="T5" fmla="*/ 81 h 3154"/>
              <a:gd name="T6" fmla="*/ 2179 w 2290"/>
              <a:gd name="T7" fmla="*/ 412 h 3154"/>
              <a:gd name="T8" fmla="*/ 2156 w 2290"/>
              <a:gd name="T9" fmla="*/ 1429 h 3154"/>
              <a:gd name="T10" fmla="*/ 2267 w 2290"/>
              <a:gd name="T11" fmla="*/ 1495 h 3154"/>
              <a:gd name="T12" fmla="*/ 2290 w 2290"/>
              <a:gd name="T13" fmla="*/ 338 h 3154"/>
              <a:gd name="T14" fmla="*/ 1423 w 2290"/>
              <a:gd name="T15" fmla="*/ 0 h 3154"/>
              <a:gd name="T16" fmla="*/ 476 w 2290"/>
              <a:gd name="T17" fmla="*/ 225 h 3154"/>
              <a:gd name="T18" fmla="*/ 518 w 2290"/>
              <a:gd name="T19" fmla="*/ 1394 h 3154"/>
              <a:gd name="T20" fmla="*/ 0 w 2290"/>
              <a:gd name="T21" fmla="*/ 1524 h 3154"/>
              <a:gd name="T22" fmla="*/ 81 w 2290"/>
              <a:gd name="T23" fmla="*/ 2703 h 3154"/>
              <a:gd name="T24" fmla="*/ 1125 w 2290"/>
              <a:gd name="T25" fmla="*/ 3154 h 3154"/>
              <a:gd name="T26" fmla="*/ 1211 w 2290"/>
              <a:gd name="T27" fmla="*/ 3051 h 3154"/>
              <a:gd name="T28" fmla="*/ 152 w 2290"/>
              <a:gd name="T29" fmla="*/ 2649 h 3154"/>
              <a:gd name="T30" fmla="*/ 111 w 2290"/>
              <a:gd name="T31" fmla="*/ 1578 h 3154"/>
              <a:gd name="T32" fmla="*/ 620 w 2290"/>
              <a:gd name="T33" fmla="*/ 1472 h 3154"/>
              <a:gd name="T34" fmla="*/ 620 w 2290"/>
              <a:gd name="T35" fmla="*/ 1472 h 31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90"/>
              <a:gd name="T55" fmla="*/ 0 h 3154"/>
              <a:gd name="T56" fmla="*/ 2290 w 2290"/>
              <a:gd name="T57" fmla="*/ 3154 h 31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90" h="3154">
                <a:moveTo>
                  <a:pt x="620" y="1472"/>
                </a:moveTo>
                <a:lnTo>
                  <a:pt x="578" y="305"/>
                </a:lnTo>
                <a:lnTo>
                  <a:pt x="1399" y="81"/>
                </a:lnTo>
                <a:lnTo>
                  <a:pt x="2179" y="412"/>
                </a:lnTo>
                <a:lnTo>
                  <a:pt x="2156" y="1429"/>
                </a:lnTo>
                <a:lnTo>
                  <a:pt x="2267" y="1495"/>
                </a:lnTo>
                <a:lnTo>
                  <a:pt x="2290" y="338"/>
                </a:lnTo>
                <a:lnTo>
                  <a:pt x="1423" y="0"/>
                </a:lnTo>
                <a:lnTo>
                  <a:pt x="476" y="225"/>
                </a:lnTo>
                <a:lnTo>
                  <a:pt x="518" y="1394"/>
                </a:lnTo>
                <a:lnTo>
                  <a:pt x="0" y="1524"/>
                </a:lnTo>
                <a:lnTo>
                  <a:pt x="81" y="2703"/>
                </a:lnTo>
                <a:lnTo>
                  <a:pt x="1125" y="3154"/>
                </a:lnTo>
                <a:lnTo>
                  <a:pt x="1211" y="3051"/>
                </a:lnTo>
                <a:lnTo>
                  <a:pt x="152" y="2649"/>
                </a:lnTo>
                <a:lnTo>
                  <a:pt x="111" y="1578"/>
                </a:lnTo>
                <a:lnTo>
                  <a:pt x="620" y="1472"/>
                </a:lnTo>
                <a:close/>
              </a:path>
            </a:pathLst>
          </a:custGeom>
          <a:solidFill>
            <a:srgbClr val="000000"/>
          </a:solidFill>
          <a:ln w="9525">
            <a:noFill/>
            <a:round/>
            <a:headEnd/>
            <a:tailEnd/>
          </a:ln>
        </p:spPr>
        <p:txBody>
          <a:bodyPr/>
          <a:lstStyle/>
          <a:p>
            <a:endParaRPr lang="en-US" dirty="0"/>
          </a:p>
        </p:txBody>
      </p:sp>
      <p:sp>
        <p:nvSpPr>
          <p:cNvPr id="9525" name="Freeform 398"/>
          <p:cNvSpPr>
            <a:spLocks/>
          </p:cNvSpPr>
          <p:nvPr/>
        </p:nvSpPr>
        <p:spPr bwMode="auto">
          <a:xfrm>
            <a:off x="5183188" y="4722813"/>
            <a:ext cx="144463" cy="177800"/>
          </a:xfrm>
          <a:custGeom>
            <a:avLst/>
            <a:gdLst>
              <a:gd name="T0" fmla="*/ 34 w 612"/>
              <a:gd name="T1" fmla="*/ 746 h 746"/>
              <a:gd name="T2" fmla="*/ 612 w 612"/>
              <a:gd name="T3" fmla="*/ 612 h 746"/>
              <a:gd name="T4" fmla="*/ 608 w 612"/>
              <a:gd name="T5" fmla="*/ 0 h 746"/>
              <a:gd name="T6" fmla="*/ 0 w 612"/>
              <a:gd name="T7" fmla="*/ 228 h 746"/>
              <a:gd name="T8" fmla="*/ 34 w 612"/>
              <a:gd name="T9" fmla="*/ 746 h 746"/>
              <a:gd name="T10" fmla="*/ 0 60000 65536"/>
              <a:gd name="T11" fmla="*/ 0 60000 65536"/>
              <a:gd name="T12" fmla="*/ 0 60000 65536"/>
              <a:gd name="T13" fmla="*/ 0 60000 65536"/>
              <a:gd name="T14" fmla="*/ 0 60000 65536"/>
              <a:gd name="T15" fmla="*/ 0 w 612"/>
              <a:gd name="T16" fmla="*/ 0 h 746"/>
              <a:gd name="T17" fmla="*/ 612 w 612"/>
              <a:gd name="T18" fmla="*/ 746 h 746"/>
            </a:gdLst>
            <a:ahLst/>
            <a:cxnLst>
              <a:cxn ang="T10">
                <a:pos x="T0" y="T1"/>
              </a:cxn>
              <a:cxn ang="T11">
                <a:pos x="T2" y="T3"/>
              </a:cxn>
              <a:cxn ang="T12">
                <a:pos x="T4" y="T5"/>
              </a:cxn>
              <a:cxn ang="T13">
                <a:pos x="T6" y="T7"/>
              </a:cxn>
              <a:cxn ang="T14">
                <a:pos x="T8" y="T9"/>
              </a:cxn>
            </a:cxnLst>
            <a:rect l="T15" t="T16" r="T17" b="T18"/>
            <a:pathLst>
              <a:path w="612" h="746">
                <a:moveTo>
                  <a:pt x="34" y="746"/>
                </a:moveTo>
                <a:lnTo>
                  <a:pt x="612" y="612"/>
                </a:lnTo>
                <a:lnTo>
                  <a:pt x="608" y="0"/>
                </a:lnTo>
                <a:lnTo>
                  <a:pt x="0" y="228"/>
                </a:lnTo>
                <a:lnTo>
                  <a:pt x="34" y="746"/>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26" name="Freeform 399"/>
          <p:cNvSpPr>
            <a:spLocks/>
          </p:cNvSpPr>
          <p:nvPr/>
        </p:nvSpPr>
        <p:spPr bwMode="auto">
          <a:xfrm>
            <a:off x="5180013" y="4876800"/>
            <a:ext cx="117475" cy="33338"/>
          </a:xfrm>
          <a:custGeom>
            <a:avLst/>
            <a:gdLst>
              <a:gd name="T0" fmla="*/ 0 w 482"/>
              <a:gd name="T1" fmla="*/ 116 h 142"/>
              <a:gd name="T2" fmla="*/ 482 w 482"/>
              <a:gd name="T3" fmla="*/ 0 h 142"/>
              <a:gd name="T4" fmla="*/ 240 w 482"/>
              <a:gd name="T5" fmla="*/ 142 h 142"/>
              <a:gd name="T6" fmla="*/ 0 w 482"/>
              <a:gd name="T7" fmla="*/ 116 h 142"/>
              <a:gd name="T8" fmla="*/ 0 60000 65536"/>
              <a:gd name="T9" fmla="*/ 0 60000 65536"/>
              <a:gd name="T10" fmla="*/ 0 60000 65536"/>
              <a:gd name="T11" fmla="*/ 0 60000 65536"/>
              <a:gd name="T12" fmla="*/ 0 w 482"/>
              <a:gd name="T13" fmla="*/ 0 h 142"/>
              <a:gd name="T14" fmla="*/ 482 w 482"/>
              <a:gd name="T15" fmla="*/ 142 h 142"/>
            </a:gdLst>
            <a:ahLst/>
            <a:cxnLst>
              <a:cxn ang="T8">
                <a:pos x="T0" y="T1"/>
              </a:cxn>
              <a:cxn ang="T9">
                <a:pos x="T2" y="T3"/>
              </a:cxn>
              <a:cxn ang="T10">
                <a:pos x="T4" y="T5"/>
              </a:cxn>
              <a:cxn ang="T11">
                <a:pos x="T6" y="T7"/>
              </a:cxn>
            </a:cxnLst>
            <a:rect l="T12" t="T13" r="T14" b="T15"/>
            <a:pathLst>
              <a:path w="482" h="142">
                <a:moveTo>
                  <a:pt x="0" y="116"/>
                </a:moveTo>
                <a:lnTo>
                  <a:pt x="482" y="0"/>
                </a:lnTo>
                <a:lnTo>
                  <a:pt x="240" y="142"/>
                </a:lnTo>
                <a:lnTo>
                  <a:pt x="0" y="116"/>
                </a:lnTo>
                <a:close/>
              </a:path>
            </a:pathLst>
          </a:custGeom>
          <a:solidFill>
            <a:schemeClr val="bg1"/>
          </a:solidFill>
          <a:ln w="9525">
            <a:noFill/>
            <a:round/>
            <a:headEnd/>
            <a:tailEnd/>
          </a:ln>
        </p:spPr>
        <p:txBody>
          <a:bodyPr wrap="none" anchor="ctr"/>
          <a:lstStyle/>
          <a:p>
            <a:endParaRPr lang="en-US" dirty="0"/>
          </a:p>
        </p:txBody>
      </p:sp>
      <p:sp>
        <p:nvSpPr>
          <p:cNvPr id="9527" name="Freeform 400"/>
          <p:cNvSpPr>
            <a:spLocks/>
          </p:cNvSpPr>
          <p:nvPr/>
        </p:nvSpPr>
        <p:spPr bwMode="auto">
          <a:xfrm>
            <a:off x="5207000" y="4743450"/>
            <a:ext cx="374650" cy="258763"/>
          </a:xfrm>
          <a:custGeom>
            <a:avLst/>
            <a:gdLst>
              <a:gd name="T0" fmla="*/ 495 w 1578"/>
              <a:gd name="T1" fmla="*/ 69 h 1089"/>
              <a:gd name="T2" fmla="*/ 624 w 1578"/>
              <a:gd name="T3" fmla="*/ 0 h 1089"/>
              <a:gd name="T4" fmla="*/ 1578 w 1578"/>
              <a:gd name="T5" fmla="*/ 126 h 1089"/>
              <a:gd name="T6" fmla="*/ 1560 w 1578"/>
              <a:gd name="T7" fmla="*/ 306 h 1089"/>
              <a:gd name="T8" fmla="*/ 18 w 1578"/>
              <a:gd name="T9" fmla="*/ 1089 h 1089"/>
              <a:gd name="T10" fmla="*/ 0 w 1578"/>
              <a:gd name="T11" fmla="*/ 849 h 1089"/>
              <a:gd name="T12" fmla="*/ 1329 w 1578"/>
              <a:gd name="T13" fmla="*/ 228 h 1089"/>
              <a:gd name="T14" fmla="*/ 48 w 1578"/>
              <a:gd name="T15" fmla="*/ 885 h 1089"/>
              <a:gd name="T16" fmla="*/ 57 w 1578"/>
              <a:gd name="T17" fmla="*/ 1023 h 1089"/>
              <a:gd name="T18" fmla="*/ 1506 w 1578"/>
              <a:gd name="T19" fmla="*/ 276 h 1089"/>
              <a:gd name="T20" fmla="*/ 1500 w 1578"/>
              <a:gd name="T21" fmla="*/ 165 h 1089"/>
              <a:gd name="T22" fmla="*/ 633 w 1578"/>
              <a:gd name="T23" fmla="*/ 48 h 1089"/>
              <a:gd name="T24" fmla="*/ 495 w 1578"/>
              <a:gd name="T25" fmla="*/ 69 h 10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78"/>
              <a:gd name="T40" fmla="*/ 0 h 1089"/>
              <a:gd name="T41" fmla="*/ 1578 w 1578"/>
              <a:gd name="T42" fmla="*/ 1089 h 10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78" h="1089">
                <a:moveTo>
                  <a:pt x="495" y="69"/>
                </a:moveTo>
                <a:lnTo>
                  <a:pt x="624" y="0"/>
                </a:lnTo>
                <a:lnTo>
                  <a:pt x="1578" y="126"/>
                </a:lnTo>
                <a:lnTo>
                  <a:pt x="1560" y="306"/>
                </a:lnTo>
                <a:lnTo>
                  <a:pt x="18" y="1089"/>
                </a:lnTo>
                <a:lnTo>
                  <a:pt x="0" y="849"/>
                </a:lnTo>
                <a:lnTo>
                  <a:pt x="1329" y="228"/>
                </a:lnTo>
                <a:lnTo>
                  <a:pt x="48" y="885"/>
                </a:lnTo>
                <a:lnTo>
                  <a:pt x="57" y="1023"/>
                </a:lnTo>
                <a:lnTo>
                  <a:pt x="1506" y="276"/>
                </a:lnTo>
                <a:lnTo>
                  <a:pt x="1500" y="165"/>
                </a:lnTo>
                <a:lnTo>
                  <a:pt x="633" y="48"/>
                </a:lnTo>
                <a:lnTo>
                  <a:pt x="495" y="69"/>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28" name="Freeform 401"/>
          <p:cNvSpPr>
            <a:spLocks/>
          </p:cNvSpPr>
          <p:nvPr/>
        </p:nvSpPr>
        <p:spPr bwMode="auto">
          <a:xfrm>
            <a:off x="4872038" y="4845050"/>
            <a:ext cx="322263" cy="155575"/>
          </a:xfrm>
          <a:custGeom>
            <a:avLst/>
            <a:gdLst>
              <a:gd name="T0" fmla="*/ 696 w 1359"/>
              <a:gd name="T1" fmla="*/ 0 h 651"/>
              <a:gd name="T2" fmla="*/ 0 w 1359"/>
              <a:gd name="T3" fmla="*/ 279 h 651"/>
              <a:gd name="T4" fmla="*/ 0 w 1359"/>
              <a:gd name="T5" fmla="*/ 444 h 651"/>
              <a:gd name="T6" fmla="*/ 1359 w 1359"/>
              <a:gd name="T7" fmla="*/ 651 h 651"/>
              <a:gd name="T8" fmla="*/ 51 w 1359"/>
              <a:gd name="T9" fmla="*/ 408 h 651"/>
              <a:gd name="T10" fmla="*/ 48 w 1359"/>
              <a:gd name="T11" fmla="*/ 315 h 651"/>
              <a:gd name="T12" fmla="*/ 1347 w 1359"/>
              <a:gd name="T13" fmla="*/ 453 h 651"/>
              <a:gd name="T14" fmla="*/ 126 w 1359"/>
              <a:gd name="T15" fmla="*/ 276 h 651"/>
              <a:gd name="T16" fmla="*/ 696 w 1359"/>
              <a:gd name="T17" fmla="*/ 0 h 6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9"/>
              <a:gd name="T28" fmla="*/ 0 h 651"/>
              <a:gd name="T29" fmla="*/ 1359 w 1359"/>
              <a:gd name="T30" fmla="*/ 651 h 6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9" h="651">
                <a:moveTo>
                  <a:pt x="696" y="0"/>
                </a:moveTo>
                <a:lnTo>
                  <a:pt x="0" y="279"/>
                </a:lnTo>
                <a:lnTo>
                  <a:pt x="0" y="444"/>
                </a:lnTo>
                <a:lnTo>
                  <a:pt x="1359" y="651"/>
                </a:lnTo>
                <a:lnTo>
                  <a:pt x="51" y="408"/>
                </a:lnTo>
                <a:lnTo>
                  <a:pt x="48" y="315"/>
                </a:lnTo>
                <a:lnTo>
                  <a:pt x="1347" y="453"/>
                </a:lnTo>
                <a:lnTo>
                  <a:pt x="126" y="276"/>
                </a:lnTo>
                <a:lnTo>
                  <a:pt x="696" y="0"/>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29" name="Freeform 402"/>
          <p:cNvSpPr>
            <a:spLocks/>
          </p:cNvSpPr>
          <p:nvPr/>
        </p:nvSpPr>
        <p:spPr bwMode="auto">
          <a:xfrm>
            <a:off x="4989513" y="4927600"/>
            <a:ext cx="44450" cy="44450"/>
          </a:xfrm>
          <a:custGeom>
            <a:avLst/>
            <a:gdLst>
              <a:gd name="T0" fmla="*/ 3 w 189"/>
              <a:gd name="T1" fmla="*/ 0 h 183"/>
              <a:gd name="T2" fmla="*/ 0 w 189"/>
              <a:gd name="T3" fmla="*/ 150 h 183"/>
              <a:gd name="T4" fmla="*/ 177 w 189"/>
              <a:gd name="T5" fmla="*/ 183 h 183"/>
              <a:gd name="T6" fmla="*/ 189 w 189"/>
              <a:gd name="T7" fmla="*/ 15 h 183"/>
              <a:gd name="T8" fmla="*/ 3 w 189"/>
              <a:gd name="T9" fmla="*/ 0 h 183"/>
              <a:gd name="T10" fmla="*/ 0 60000 65536"/>
              <a:gd name="T11" fmla="*/ 0 60000 65536"/>
              <a:gd name="T12" fmla="*/ 0 60000 65536"/>
              <a:gd name="T13" fmla="*/ 0 60000 65536"/>
              <a:gd name="T14" fmla="*/ 0 60000 65536"/>
              <a:gd name="T15" fmla="*/ 0 w 189"/>
              <a:gd name="T16" fmla="*/ 0 h 183"/>
              <a:gd name="T17" fmla="*/ 189 w 189"/>
              <a:gd name="T18" fmla="*/ 183 h 183"/>
            </a:gdLst>
            <a:ahLst/>
            <a:cxnLst>
              <a:cxn ang="T10">
                <a:pos x="T0" y="T1"/>
              </a:cxn>
              <a:cxn ang="T11">
                <a:pos x="T2" y="T3"/>
              </a:cxn>
              <a:cxn ang="T12">
                <a:pos x="T4" y="T5"/>
              </a:cxn>
              <a:cxn ang="T13">
                <a:pos x="T6" y="T7"/>
              </a:cxn>
              <a:cxn ang="T14">
                <a:pos x="T8" y="T9"/>
              </a:cxn>
            </a:cxnLst>
            <a:rect l="T15" t="T16" r="T17" b="T18"/>
            <a:pathLst>
              <a:path w="189" h="183">
                <a:moveTo>
                  <a:pt x="3" y="0"/>
                </a:moveTo>
                <a:lnTo>
                  <a:pt x="0" y="150"/>
                </a:lnTo>
                <a:lnTo>
                  <a:pt x="177" y="183"/>
                </a:lnTo>
                <a:lnTo>
                  <a:pt x="189" y="15"/>
                </a:lnTo>
                <a:lnTo>
                  <a:pt x="3" y="0"/>
                </a:lnTo>
                <a:close/>
              </a:path>
            </a:pathLst>
          </a:custGeom>
          <a:solidFill>
            <a:schemeClr val="tx1"/>
          </a:solidFill>
          <a:ln w="9525">
            <a:solidFill>
              <a:schemeClr val="tx1"/>
            </a:solidFill>
            <a:round/>
            <a:headEnd/>
            <a:tailEnd/>
          </a:ln>
        </p:spPr>
        <p:txBody>
          <a:bodyPr wrap="none" anchor="ctr"/>
          <a:lstStyle/>
          <a:p>
            <a:endParaRPr lang="en-US" dirty="0"/>
          </a:p>
        </p:txBody>
      </p:sp>
      <p:sp>
        <p:nvSpPr>
          <p:cNvPr id="9530" name="Freeform 403"/>
          <p:cNvSpPr>
            <a:spLocks/>
          </p:cNvSpPr>
          <p:nvPr/>
        </p:nvSpPr>
        <p:spPr bwMode="auto">
          <a:xfrm>
            <a:off x="5354638" y="4859338"/>
            <a:ext cx="49213" cy="60325"/>
          </a:xfrm>
          <a:custGeom>
            <a:avLst/>
            <a:gdLst>
              <a:gd name="T0" fmla="*/ 0 w 213"/>
              <a:gd name="T1" fmla="*/ 87 h 255"/>
              <a:gd name="T2" fmla="*/ 21 w 213"/>
              <a:gd name="T3" fmla="*/ 255 h 255"/>
              <a:gd name="T4" fmla="*/ 213 w 213"/>
              <a:gd name="T5" fmla="*/ 153 h 255"/>
              <a:gd name="T6" fmla="*/ 186 w 213"/>
              <a:gd name="T7" fmla="*/ 0 h 255"/>
              <a:gd name="T8" fmla="*/ 0 w 213"/>
              <a:gd name="T9" fmla="*/ 87 h 255"/>
              <a:gd name="T10" fmla="*/ 0 60000 65536"/>
              <a:gd name="T11" fmla="*/ 0 60000 65536"/>
              <a:gd name="T12" fmla="*/ 0 60000 65536"/>
              <a:gd name="T13" fmla="*/ 0 60000 65536"/>
              <a:gd name="T14" fmla="*/ 0 60000 65536"/>
              <a:gd name="T15" fmla="*/ 0 w 213"/>
              <a:gd name="T16" fmla="*/ 0 h 255"/>
              <a:gd name="T17" fmla="*/ 213 w 213"/>
              <a:gd name="T18" fmla="*/ 255 h 255"/>
            </a:gdLst>
            <a:ahLst/>
            <a:cxnLst>
              <a:cxn ang="T10">
                <a:pos x="T0" y="T1"/>
              </a:cxn>
              <a:cxn ang="T11">
                <a:pos x="T2" y="T3"/>
              </a:cxn>
              <a:cxn ang="T12">
                <a:pos x="T4" y="T5"/>
              </a:cxn>
              <a:cxn ang="T13">
                <a:pos x="T6" y="T7"/>
              </a:cxn>
              <a:cxn ang="T14">
                <a:pos x="T8" y="T9"/>
              </a:cxn>
            </a:cxnLst>
            <a:rect l="T15" t="T16" r="T17" b="T18"/>
            <a:pathLst>
              <a:path w="213" h="255">
                <a:moveTo>
                  <a:pt x="0" y="87"/>
                </a:moveTo>
                <a:lnTo>
                  <a:pt x="21" y="255"/>
                </a:lnTo>
                <a:lnTo>
                  <a:pt x="213" y="153"/>
                </a:lnTo>
                <a:lnTo>
                  <a:pt x="186" y="0"/>
                </a:lnTo>
                <a:lnTo>
                  <a:pt x="0" y="87"/>
                </a:lnTo>
                <a:close/>
              </a:path>
            </a:pathLst>
          </a:custGeom>
          <a:solidFill>
            <a:schemeClr val="tx1"/>
          </a:solidFill>
          <a:ln w="9525">
            <a:solidFill>
              <a:schemeClr val="tx1"/>
            </a:solidFill>
            <a:round/>
            <a:headEnd/>
            <a:tailEnd/>
          </a:ln>
        </p:spPr>
        <p:txBody>
          <a:bodyPr wrap="none" anchor="ctr"/>
          <a:lstStyle/>
          <a:p>
            <a:endParaRPr lang="en-US" dirty="0"/>
          </a:p>
        </p:txBody>
      </p:sp>
      <p:sp>
        <p:nvSpPr>
          <p:cNvPr id="9531" name="Freeform 404"/>
          <p:cNvSpPr>
            <a:spLocks/>
          </p:cNvSpPr>
          <p:nvPr/>
        </p:nvSpPr>
        <p:spPr bwMode="auto">
          <a:xfrm>
            <a:off x="4946650" y="4875213"/>
            <a:ext cx="296863" cy="58738"/>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32" name="Freeform 405"/>
          <p:cNvSpPr>
            <a:spLocks/>
          </p:cNvSpPr>
          <p:nvPr/>
        </p:nvSpPr>
        <p:spPr bwMode="auto">
          <a:xfrm>
            <a:off x="5108575" y="4813300"/>
            <a:ext cx="31750" cy="55563"/>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9533" name="Freeform 406"/>
          <p:cNvSpPr>
            <a:spLocks/>
          </p:cNvSpPr>
          <p:nvPr/>
        </p:nvSpPr>
        <p:spPr bwMode="auto">
          <a:xfrm>
            <a:off x="5145088" y="4646613"/>
            <a:ext cx="31750" cy="55563"/>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9534" name="Freeform 407"/>
          <p:cNvSpPr>
            <a:spLocks/>
          </p:cNvSpPr>
          <p:nvPr/>
        </p:nvSpPr>
        <p:spPr bwMode="auto">
          <a:xfrm>
            <a:off x="5005388" y="4927600"/>
            <a:ext cx="85725" cy="61913"/>
          </a:xfrm>
          <a:custGeom>
            <a:avLst/>
            <a:gdLst>
              <a:gd name="T0" fmla="*/ 8 w 364"/>
              <a:gd name="T1" fmla="*/ 0 h 264"/>
              <a:gd name="T2" fmla="*/ 0 w 364"/>
              <a:gd name="T3" fmla="*/ 218 h 264"/>
              <a:gd name="T4" fmla="*/ 332 w 364"/>
              <a:gd name="T5" fmla="*/ 264 h 264"/>
              <a:gd name="T6" fmla="*/ 364 w 364"/>
              <a:gd name="T7" fmla="*/ 16 h 264"/>
              <a:gd name="T8" fmla="*/ 8 w 364"/>
              <a:gd name="T9" fmla="*/ 0 h 264"/>
              <a:gd name="T10" fmla="*/ 0 60000 65536"/>
              <a:gd name="T11" fmla="*/ 0 60000 65536"/>
              <a:gd name="T12" fmla="*/ 0 60000 65536"/>
              <a:gd name="T13" fmla="*/ 0 60000 65536"/>
              <a:gd name="T14" fmla="*/ 0 60000 65536"/>
              <a:gd name="T15" fmla="*/ 0 w 364"/>
              <a:gd name="T16" fmla="*/ 0 h 264"/>
              <a:gd name="T17" fmla="*/ 364 w 364"/>
              <a:gd name="T18" fmla="*/ 264 h 264"/>
            </a:gdLst>
            <a:ahLst/>
            <a:cxnLst>
              <a:cxn ang="T10">
                <a:pos x="T0" y="T1"/>
              </a:cxn>
              <a:cxn ang="T11">
                <a:pos x="T2" y="T3"/>
              </a:cxn>
              <a:cxn ang="T12">
                <a:pos x="T4" y="T5"/>
              </a:cxn>
              <a:cxn ang="T13">
                <a:pos x="T6" y="T7"/>
              </a:cxn>
              <a:cxn ang="T14">
                <a:pos x="T8" y="T9"/>
              </a:cxn>
            </a:cxnLst>
            <a:rect l="T15" t="T16" r="T17" b="T18"/>
            <a:pathLst>
              <a:path w="364" h="264">
                <a:moveTo>
                  <a:pt x="8" y="0"/>
                </a:moveTo>
                <a:lnTo>
                  <a:pt x="0" y="218"/>
                </a:lnTo>
                <a:lnTo>
                  <a:pt x="332" y="264"/>
                </a:lnTo>
                <a:lnTo>
                  <a:pt x="364" y="16"/>
                </a:lnTo>
                <a:lnTo>
                  <a:pt x="8" y="0"/>
                </a:lnTo>
                <a:close/>
              </a:path>
            </a:pathLst>
          </a:custGeom>
          <a:solidFill>
            <a:schemeClr val="bg1"/>
          </a:solidFill>
          <a:ln w="6350">
            <a:solidFill>
              <a:schemeClr val="tx1"/>
            </a:solidFill>
            <a:round/>
            <a:headEnd/>
            <a:tailEnd/>
          </a:ln>
        </p:spPr>
        <p:txBody>
          <a:bodyPr wrap="none" anchor="ctr"/>
          <a:lstStyle/>
          <a:p>
            <a:endParaRPr lang="en-US" dirty="0"/>
          </a:p>
        </p:txBody>
      </p:sp>
      <p:sp>
        <p:nvSpPr>
          <p:cNvPr id="9535" name="Line 408"/>
          <p:cNvSpPr>
            <a:spLocks noChangeShapeType="1"/>
          </p:cNvSpPr>
          <p:nvPr/>
        </p:nvSpPr>
        <p:spPr bwMode="auto">
          <a:xfrm flipH="1">
            <a:off x="5018088" y="4937125"/>
            <a:ext cx="1588" cy="31750"/>
          </a:xfrm>
          <a:prstGeom prst="line">
            <a:avLst/>
          </a:prstGeom>
          <a:noFill/>
          <a:ln w="6350">
            <a:solidFill>
              <a:schemeClr val="tx1"/>
            </a:solidFill>
            <a:round/>
            <a:headEnd/>
            <a:tailEnd/>
          </a:ln>
        </p:spPr>
        <p:txBody>
          <a:bodyPr wrap="none" anchor="ctr"/>
          <a:lstStyle/>
          <a:p>
            <a:endParaRPr lang="en-US" dirty="0"/>
          </a:p>
        </p:txBody>
      </p:sp>
      <p:sp>
        <p:nvSpPr>
          <p:cNvPr id="9536" name="Line 409"/>
          <p:cNvSpPr>
            <a:spLocks noChangeShapeType="1"/>
          </p:cNvSpPr>
          <p:nvPr/>
        </p:nvSpPr>
        <p:spPr bwMode="auto">
          <a:xfrm flipH="1">
            <a:off x="5027613" y="4940300"/>
            <a:ext cx="1588" cy="31750"/>
          </a:xfrm>
          <a:prstGeom prst="line">
            <a:avLst/>
          </a:prstGeom>
          <a:noFill/>
          <a:ln w="6350">
            <a:solidFill>
              <a:schemeClr val="tx1"/>
            </a:solidFill>
            <a:round/>
            <a:headEnd/>
            <a:tailEnd/>
          </a:ln>
        </p:spPr>
        <p:txBody>
          <a:bodyPr wrap="none" anchor="ctr"/>
          <a:lstStyle/>
          <a:p>
            <a:endParaRPr lang="en-US" dirty="0"/>
          </a:p>
        </p:txBody>
      </p:sp>
      <p:sp>
        <p:nvSpPr>
          <p:cNvPr id="9537" name="Line 410"/>
          <p:cNvSpPr>
            <a:spLocks noChangeShapeType="1"/>
          </p:cNvSpPr>
          <p:nvPr/>
        </p:nvSpPr>
        <p:spPr bwMode="auto">
          <a:xfrm flipH="1">
            <a:off x="5037138" y="4941888"/>
            <a:ext cx="1588" cy="31750"/>
          </a:xfrm>
          <a:prstGeom prst="line">
            <a:avLst/>
          </a:prstGeom>
          <a:noFill/>
          <a:ln w="6350">
            <a:solidFill>
              <a:schemeClr val="tx1"/>
            </a:solidFill>
            <a:round/>
            <a:headEnd/>
            <a:tailEnd/>
          </a:ln>
        </p:spPr>
        <p:txBody>
          <a:bodyPr wrap="none" anchor="ctr"/>
          <a:lstStyle/>
          <a:p>
            <a:endParaRPr lang="en-US" dirty="0"/>
          </a:p>
        </p:txBody>
      </p:sp>
      <p:sp>
        <p:nvSpPr>
          <p:cNvPr id="9538" name="Line 411"/>
          <p:cNvSpPr>
            <a:spLocks noChangeShapeType="1"/>
          </p:cNvSpPr>
          <p:nvPr/>
        </p:nvSpPr>
        <p:spPr bwMode="auto">
          <a:xfrm flipH="1">
            <a:off x="5045075" y="4943475"/>
            <a:ext cx="1588" cy="30163"/>
          </a:xfrm>
          <a:prstGeom prst="line">
            <a:avLst/>
          </a:prstGeom>
          <a:noFill/>
          <a:ln w="6350">
            <a:solidFill>
              <a:schemeClr val="tx1"/>
            </a:solidFill>
            <a:round/>
            <a:headEnd/>
            <a:tailEnd/>
          </a:ln>
        </p:spPr>
        <p:txBody>
          <a:bodyPr wrap="none" anchor="ctr"/>
          <a:lstStyle/>
          <a:p>
            <a:endParaRPr lang="en-US" dirty="0"/>
          </a:p>
        </p:txBody>
      </p:sp>
      <p:sp>
        <p:nvSpPr>
          <p:cNvPr id="9539" name="Line 412"/>
          <p:cNvSpPr>
            <a:spLocks noChangeShapeType="1"/>
          </p:cNvSpPr>
          <p:nvPr/>
        </p:nvSpPr>
        <p:spPr bwMode="auto">
          <a:xfrm flipH="1">
            <a:off x="5054600" y="4943475"/>
            <a:ext cx="1588" cy="30163"/>
          </a:xfrm>
          <a:prstGeom prst="line">
            <a:avLst/>
          </a:prstGeom>
          <a:noFill/>
          <a:ln w="6350">
            <a:solidFill>
              <a:schemeClr val="tx1"/>
            </a:solidFill>
            <a:round/>
            <a:headEnd/>
            <a:tailEnd/>
          </a:ln>
        </p:spPr>
        <p:txBody>
          <a:bodyPr wrap="none" anchor="ctr"/>
          <a:lstStyle/>
          <a:p>
            <a:endParaRPr lang="en-US" dirty="0"/>
          </a:p>
        </p:txBody>
      </p:sp>
      <p:sp>
        <p:nvSpPr>
          <p:cNvPr id="9540" name="Freeform 413"/>
          <p:cNvSpPr>
            <a:spLocks/>
          </p:cNvSpPr>
          <p:nvPr/>
        </p:nvSpPr>
        <p:spPr bwMode="auto">
          <a:xfrm>
            <a:off x="2038350" y="5157788"/>
            <a:ext cx="314325" cy="98425"/>
          </a:xfrm>
          <a:custGeom>
            <a:avLst/>
            <a:gdLst>
              <a:gd name="T0" fmla="*/ 369 w 1321"/>
              <a:gd name="T1" fmla="*/ 363 h 418"/>
              <a:gd name="T2" fmla="*/ 1321 w 1321"/>
              <a:gd name="T3" fmla="*/ 418 h 418"/>
              <a:gd name="T4" fmla="*/ 165 w 1321"/>
              <a:gd name="T5" fmla="*/ 270 h 418"/>
              <a:gd name="T6" fmla="*/ 281 w 1321"/>
              <a:gd name="T7" fmla="*/ 44 h 418"/>
              <a:gd name="T8" fmla="*/ 110 w 1321"/>
              <a:gd name="T9" fmla="*/ 0 h 418"/>
              <a:gd name="T10" fmla="*/ 0 w 1321"/>
              <a:gd name="T11" fmla="*/ 242 h 418"/>
              <a:gd name="T12" fmla="*/ 121 w 1321"/>
              <a:gd name="T13" fmla="*/ 325 h 418"/>
              <a:gd name="T14" fmla="*/ 369 w 1321"/>
              <a:gd name="T15" fmla="*/ 363 h 418"/>
              <a:gd name="T16" fmla="*/ 0 60000 65536"/>
              <a:gd name="T17" fmla="*/ 0 60000 65536"/>
              <a:gd name="T18" fmla="*/ 0 60000 65536"/>
              <a:gd name="T19" fmla="*/ 0 60000 65536"/>
              <a:gd name="T20" fmla="*/ 0 60000 65536"/>
              <a:gd name="T21" fmla="*/ 0 60000 65536"/>
              <a:gd name="T22" fmla="*/ 0 60000 65536"/>
              <a:gd name="T23" fmla="*/ 0 60000 65536"/>
              <a:gd name="T24" fmla="*/ 0 w 1321"/>
              <a:gd name="T25" fmla="*/ 0 h 418"/>
              <a:gd name="T26" fmla="*/ 1321 w 1321"/>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1" h="418">
                <a:moveTo>
                  <a:pt x="369" y="363"/>
                </a:moveTo>
                <a:lnTo>
                  <a:pt x="1321" y="418"/>
                </a:lnTo>
                <a:lnTo>
                  <a:pt x="165" y="270"/>
                </a:lnTo>
                <a:lnTo>
                  <a:pt x="281" y="44"/>
                </a:lnTo>
                <a:lnTo>
                  <a:pt x="110" y="0"/>
                </a:lnTo>
                <a:lnTo>
                  <a:pt x="0" y="242"/>
                </a:lnTo>
                <a:lnTo>
                  <a:pt x="121" y="325"/>
                </a:lnTo>
                <a:lnTo>
                  <a:pt x="369" y="363"/>
                </a:lnTo>
                <a:close/>
              </a:path>
            </a:pathLst>
          </a:custGeom>
          <a:solidFill>
            <a:srgbClr val="FFFF99"/>
          </a:solidFill>
          <a:ln w="9525">
            <a:noFill/>
            <a:round/>
            <a:headEnd/>
            <a:tailEnd/>
          </a:ln>
        </p:spPr>
        <p:txBody>
          <a:bodyPr wrap="none" anchor="ctr"/>
          <a:lstStyle/>
          <a:p>
            <a:endParaRPr lang="en-US" dirty="0"/>
          </a:p>
        </p:txBody>
      </p:sp>
      <p:sp>
        <p:nvSpPr>
          <p:cNvPr id="9541" name="Freeform 414"/>
          <p:cNvSpPr>
            <a:spLocks/>
          </p:cNvSpPr>
          <p:nvPr/>
        </p:nvSpPr>
        <p:spPr bwMode="auto">
          <a:xfrm>
            <a:off x="2581275" y="5016500"/>
            <a:ext cx="188913" cy="165100"/>
          </a:xfrm>
          <a:custGeom>
            <a:avLst/>
            <a:gdLst>
              <a:gd name="T0" fmla="*/ 0 w 795"/>
              <a:gd name="T1" fmla="*/ 696 h 696"/>
              <a:gd name="T2" fmla="*/ 795 w 795"/>
              <a:gd name="T3" fmla="*/ 231 h 696"/>
              <a:gd name="T4" fmla="*/ 621 w 795"/>
              <a:gd name="T5" fmla="*/ 0 h 696"/>
              <a:gd name="T6" fmla="*/ 420 w 795"/>
              <a:gd name="T7" fmla="*/ 12 h 696"/>
              <a:gd name="T8" fmla="*/ 321 w 795"/>
              <a:gd name="T9" fmla="*/ 162 h 696"/>
              <a:gd name="T10" fmla="*/ 594 w 795"/>
              <a:gd name="T11" fmla="*/ 246 h 696"/>
              <a:gd name="T12" fmla="*/ 6 w 795"/>
              <a:gd name="T13" fmla="*/ 540 h 696"/>
              <a:gd name="T14" fmla="*/ 0 w 795"/>
              <a:gd name="T15" fmla="*/ 696 h 696"/>
              <a:gd name="T16" fmla="*/ 0 60000 65536"/>
              <a:gd name="T17" fmla="*/ 0 60000 65536"/>
              <a:gd name="T18" fmla="*/ 0 60000 65536"/>
              <a:gd name="T19" fmla="*/ 0 60000 65536"/>
              <a:gd name="T20" fmla="*/ 0 60000 65536"/>
              <a:gd name="T21" fmla="*/ 0 60000 65536"/>
              <a:gd name="T22" fmla="*/ 0 60000 65536"/>
              <a:gd name="T23" fmla="*/ 0 60000 65536"/>
              <a:gd name="T24" fmla="*/ 0 w 795"/>
              <a:gd name="T25" fmla="*/ 0 h 696"/>
              <a:gd name="T26" fmla="*/ 795 w 795"/>
              <a:gd name="T27" fmla="*/ 696 h 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5" h="696">
                <a:moveTo>
                  <a:pt x="0" y="696"/>
                </a:moveTo>
                <a:lnTo>
                  <a:pt x="795" y="231"/>
                </a:lnTo>
                <a:lnTo>
                  <a:pt x="621" y="0"/>
                </a:lnTo>
                <a:lnTo>
                  <a:pt x="420" y="12"/>
                </a:lnTo>
                <a:lnTo>
                  <a:pt x="321" y="162"/>
                </a:lnTo>
                <a:lnTo>
                  <a:pt x="594" y="246"/>
                </a:lnTo>
                <a:lnTo>
                  <a:pt x="6" y="540"/>
                </a:lnTo>
                <a:lnTo>
                  <a:pt x="0" y="696"/>
                </a:lnTo>
                <a:close/>
              </a:path>
            </a:pathLst>
          </a:custGeom>
          <a:solidFill>
            <a:srgbClr val="FFFF99"/>
          </a:solidFill>
          <a:ln w="9525">
            <a:noFill/>
            <a:round/>
            <a:headEnd/>
            <a:tailEnd/>
          </a:ln>
        </p:spPr>
        <p:txBody>
          <a:bodyPr wrap="none" anchor="ctr"/>
          <a:lstStyle/>
          <a:p>
            <a:endParaRPr lang="en-US" dirty="0"/>
          </a:p>
        </p:txBody>
      </p:sp>
      <p:sp>
        <p:nvSpPr>
          <p:cNvPr id="9542" name="Freeform 415"/>
          <p:cNvSpPr>
            <a:spLocks/>
          </p:cNvSpPr>
          <p:nvPr/>
        </p:nvSpPr>
        <p:spPr bwMode="auto">
          <a:xfrm>
            <a:off x="2081213" y="5003800"/>
            <a:ext cx="650875" cy="238125"/>
          </a:xfrm>
          <a:custGeom>
            <a:avLst/>
            <a:gdLst>
              <a:gd name="T0" fmla="*/ 231 w 2745"/>
              <a:gd name="T1" fmla="*/ 537 h 1008"/>
              <a:gd name="T2" fmla="*/ 0 w 2745"/>
              <a:gd name="T3" fmla="*/ 780 h 1008"/>
              <a:gd name="T4" fmla="*/ 1311 w 2745"/>
              <a:gd name="T5" fmla="*/ 1008 h 1008"/>
              <a:gd name="T6" fmla="*/ 2745 w 2745"/>
              <a:gd name="T7" fmla="*/ 111 h 1008"/>
              <a:gd name="T8" fmla="*/ 1857 w 2745"/>
              <a:gd name="T9" fmla="*/ 0 h 1008"/>
              <a:gd name="T10" fmla="*/ 231 w 2745"/>
              <a:gd name="T11" fmla="*/ 537 h 1008"/>
              <a:gd name="T12" fmla="*/ 0 60000 65536"/>
              <a:gd name="T13" fmla="*/ 0 60000 65536"/>
              <a:gd name="T14" fmla="*/ 0 60000 65536"/>
              <a:gd name="T15" fmla="*/ 0 60000 65536"/>
              <a:gd name="T16" fmla="*/ 0 60000 65536"/>
              <a:gd name="T17" fmla="*/ 0 60000 65536"/>
              <a:gd name="T18" fmla="*/ 0 w 2745"/>
              <a:gd name="T19" fmla="*/ 0 h 1008"/>
              <a:gd name="T20" fmla="*/ 2745 w 2745"/>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2745" h="1008">
                <a:moveTo>
                  <a:pt x="231" y="537"/>
                </a:moveTo>
                <a:lnTo>
                  <a:pt x="0" y="780"/>
                </a:lnTo>
                <a:lnTo>
                  <a:pt x="1311" y="1008"/>
                </a:lnTo>
                <a:lnTo>
                  <a:pt x="2745" y="111"/>
                </a:lnTo>
                <a:lnTo>
                  <a:pt x="1857" y="0"/>
                </a:lnTo>
                <a:lnTo>
                  <a:pt x="231" y="537"/>
                </a:lnTo>
                <a:close/>
              </a:path>
            </a:pathLst>
          </a:custGeom>
          <a:solidFill>
            <a:srgbClr val="FFFF99"/>
          </a:solidFill>
          <a:ln w="9525">
            <a:noFill/>
            <a:round/>
            <a:headEnd/>
            <a:tailEnd/>
          </a:ln>
        </p:spPr>
        <p:txBody>
          <a:bodyPr wrap="none" anchor="ctr"/>
          <a:lstStyle/>
          <a:p>
            <a:endParaRPr lang="en-US" dirty="0"/>
          </a:p>
        </p:txBody>
      </p:sp>
      <p:sp>
        <p:nvSpPr>
          <p:cNvPr id="9543" name="Freeform 416"/>
          <p:cNvSpPr>
            <a:spLocks/>
          </p:cNvSpPr>
          <p:nvPr/>
        </p:nvSpPr>
        <p:spPr bwMode="auto">
          <a:xfrm rot="573372">
            <a:off x="2354263" y="5011738"/>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44" name="Freeform 417"/>
          <p:cNvSpPr>
            <a:spLocks/>
          </p:cNvSpPr>
          <p:nvPr/>
        </p:nvSpPr>
        <p:spPr bwMode="auto">
          <a:xfrm>
            <a:off x="2306638" y="5056188"/>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45" name="Freeform 418"/>
          <p:cNvSpPr>
            <a:spLocks/>
          </p:cNvSpPr>
          <p:nvPr/>
        </p:nvSpPr>
        <p:spPr bwMode="auto">
          <a:xfrm>
            <a:off x="2200275" y="5106988"/>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tx1"/>
          </a:solidFill>
          <a:ln w="9525">
            <a:solidFill>
              <a:schemeClr val="tx1"/>
            </a:solidFill>
            <a:round/>
            <a:headEnd/>
            <a:tailEnd/>
          </a:ln>
        </p:spPr>
        <p:txBody>
          <a:bodyPr wrap="none" anchor="ctr"/>
          <a:lstStyle/>
          <a:p>
            <a:endParaRPr lang="en-US" dirty="0"/>
          </a:p>
        </p:txBody>
      </p:sp>
      <p:sp>
        <p:nvSpPr>
          <p:cNvPr id="9546" name="Freeform 419"/>
          <p:cNvSpPr>
            <a:spLocks/>
          </p:cNvSpPr>
          <p:nvPr/>
        </p:nvSpPr>
        <p:spPr bwMode="auto">
          <a:xfrm>
            <a:off x="2208213" y="4803775"/>
            <a:ext cx="257175" cy="361950"/>
          </a:xfrm>
          <a:custGeom>
            <a:avLst/>
            <a:gdLst>
              <a:gd name="T0" fmla="*/ 487 w 2172"/>
              <a:gd name="T1" fmla="*/ 258 h 3061"/>
              <a:gd name="T2" fmla="*/ 1362 w 2172"/>
              <a:gd name="T3" fmla="*/ 0 h 3061"/>
              <a:gd name="T4" fmla="*/ 2172 w 2172"/>
              <a:gd name="T5" fmla="*/ 371 h 3061"/>
              <a:gd name="T6" fmla="*/ 2131 w 2172"/>
              <a:gd name="T7" fmla="*/ 1653 h 3061"/>
              <a:gd name="T8" fmla="*/ 1244 w 2172"/>
              <a:gd name="T9" fmla="*/ 2119 h 3061"/>
              <a:gd name="T10" fmla="*/ 1244 w 2172"/>
              <a:gd name="T11" fmla="*/ 2953 h 3061"/>
              <a:gd name="T12" fmla="*/ 1039 w 2172"/>
              <a:gd name="T13" fmla="*/ 3061 h 3061"/>
              <a:gd name="T14" fmla="*/ 91 w 2172"/>
              <a:gd name="T15" fmla="*/ 2649 h 3061"/>
              <a:gd name="T16" fmla="*/ 0 w 2172"/>
              <a:gd name="T17" fmla="*/ 1545 h 3061"/>
              <a:gd name="T18" fmla="*/ 502 w 2172"/>
              <a:gd name="T19" fmla="*/ 1411 h 3061"/>
              <a:gd name="T20" fmla="*/ 487 w 2172"/>
              <a:gd name="T21" fmla="*/ 258 h 3061"/>
              <a:gd name="T22" fmla="*/ 487 w 2172"/>
              <a:gd name="T23" fmla="*/ 258 h 30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72"/>
              <a:gd name="T37" fmla="*/ 0 h 3061"/>
              <a:gd name="T38" fmla="*/ 2172 w 2172"/>
              <a:gd name="T39" fmla="*/ 3061 h 30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72" h="3061">
                <a:moveTo>
                  <a:pt x="487" y="258"/>
                </a:moveTo>
                <a:lnTo>
                  <a:pt x="1362" y="0"/>
                </a:lnTo>
                <a:lnTo>
                  <a:pt x="2172" y="371"/>
                </a:lnTo>
                <a:lnTo>
                  <a:pt x="2131" y="1653"/>
                </a:lnTo>
                <a:lnTo>
                  <a:pt x="1244" y="2119"/>
                </a:lnTo>
                <a:lnTo>
                  <a:pt x="1244" y="2953"/>
                </a:lnTo>
                <a:lnTo>
                  <a:pt x="1039" y="3061"/>
                </a:lnTo>
                <a:lnTo>
                  <a:pt x="91" y="2649"/>
                </a:lnTo>
                <a:lnTo>
                  <a:pt x="0" y="1545"/>
                </a:lnTo>
                <a:lnTo>
                  <a:pt x="502" y="1411"/>
                </a:lnTo>
                <a:lnTo>
                  <a:pt x="487" y="258"/>
                </a:lnTo>
                <a:close/>
              </a:path>
            </a:pathLst>
          </a:custGeom>
          <a:solidFill>
            <a:srgbClr val="FFF2CC"/>
          </a:solidFill>
          <a:ln w="9525">
            <a:noFill/>
            <a:round/>
            <a:headEnd/>
            <a:tailEnd/>
          </a:ln>
        </p:spPr>
        <p:txBody>
          <a:bodyPr/>
          <a:lstStyle/>
          <a:p>
            <a:endParaRPr lang="en-US" dirty="0"/>
          </a:p>
        </p:txBody>
      </p:sp>
      <p:sp>
        <p:nvSpPr>
          <p:cNvPr id="9547" name="Freeform 420"/>
          <p:cNvSpPr>
            <a:spLocks/>
          </p:cNvSpPr>
          <p:nvPr/>
        </p:nvSpPr>
        <p:spPr bwMode="auto">
          <a:xfrm>
            <a:off x="2212975" y="4991100"/>
            <a:ext cx="141288" cy="177800"/>
          </a:xfrm>
          <a:custGeom>
            <a:avLst/>
            <a:gdLst>
              <a:gd name="T0" fmla="*/ 6 w 1191"/>
              <a:gd name="T1" fmla="*/ 0 h 1510"/>
              <a:gd name="T2" fmla="*/ 1191 w 1191"/>
              <a:gd name="T3" fmla="*/ 487 h 1510"/>
              <a:gd name="T4" fmla="*/ 1057 w 1191"/>
              <a:gd name="T5" fmla="*/ 1510 h 1510"/>
              <a:gd name="T6" fmla="*/ 0 w 1191"/>
              <a:gd name="T7" fmla="*/ 1080 h 1510"/>
              <a:gd name="T8" fmla="*/ 6 w 1191"/>
              <a:gd name="T9" fmla="*/ 0 h 1510"/>
              <a:gd name="T10" fmla="*/ 6 w 1191"/>
              <a:gd name="T11" fmla="*/ 0 h 1510"/>
              <a:gd name="T12" fmla="*/ 0 60000 65536"/>
              <a:gd name="T13" fmla="*/ 0 60000 65536"/>
              <a:gd name="T14" fmla="*/ 0 60000 65536"/>
              <a:gd name="T15" fmla="*/ 0 60000 65536"/>
              <a:gd name="T16" fmla="*/ 0 60000 65536"/>
              <a:gd name="T17" fmla="*/ 0 60000 65536"/>
              <a:gd name="T18" fmla="*/ 0 w 1191"/>
              <a:gd name="T19" fmla="*/ 0 h 1510"/>
              <a:gd name="T20" fmla="*/ 1191 w 1191"/>
              <a:gd name="T21" fmla="*/ 1510 h 1510"/>
            </a:gdLst>
            <a:ahLst/>
            <a:cxnLst>
              <a:cxn ang="T12">
                <a:pos x="T0" y="T1"/>
              </a:cxn>
              <a:cxn ang="T13">
                <a:pos x="T2" y="T3"/>
              </a:cxn>
              <a:cxn ang="T14">
                <a:pos x="T4" y="T5"/>
              </a:cxn>
              <a:cxn ang="T15">
                <a:pos x="T6" y="T7"/>
              </a:cxn>
              <a:cxn ang="T16">
                <a:pos x="T8" y="T9"/>
              </a:cxn>
              <a:cxn ang="T17">
                <a:pos x="T10" y="T11"/>
              </a:cxn>
            </a:cxnLst>
            <a:rect l="T18" t="T19" r="T20" b="T21"/>
            <a:pathLst>
              <a:path w="1191" h="1510">
                <a:moveTo>
                  <a:pt x="6" y="0"/>
                </a:moveTo>
                <a:lnTo>
                  <a:pt x="1191" y="487"/>
                </a:lnTo>
                <a:lnTo>
                  <a:pt x="1057" y="1510"/>
                </a:lnTo>
                <a:lnTo>
                  <a:pt x="0" y="1080"/>
                </a:lnTo>
                <a:lnTo>
                  <a:pt x="6" y="0"/>
                </a:lnTo>
                <a:close/>
              </a:path>
            </a:pathLst>
          </a:custGeom>
          <a:solidFill>
            <a:srgbClr val="FFCC7F"/>
          </a:solidFill>
          <a:ln w="9525">
            <a:noFill/>
            <a:round/>
            <a:headEnd/>
            <a:tailEnd/>
          </a:ln>
        </p:spPr>
        <p:txBody>
          <a:bodyPr/>
          <a:lstStyle/>
          <a:p>
            <a:endParaRPr lang="en-US" dirty="0"/>
          </a:p>
        </p:txBody>
      </p:sp>
      <p:sp>
        <p:nvSpPr>
          <p:cNvPr id="9548" name="Freeform 421"/>
          <p:cNvSpPr>
            <a:spLocks/>
          </p:cNvSpPr>
          <p:nvPr/>
        </p:nvSpPr>
        <p:spPr bwMode="auto">
          <a:xfrm>
            <a:off x="2262188" y="4840288"/>
            <a:ext cx="114300" cy="149225"/>
          </a:xfrm>
          <a:custGeom>
            <a:avLst/>
            <a:gdLst>
              <a:gd name="T0" fmla="*/ 60 w 966"/>
              <a:gd name="T1" fmla="*/ 0 h 1267"/>
              <a:gd name="T2" fmla="*/ 966 w 966"/>
              <a:gd name="T3" fmla="*/ 469 h 1267"/>
              <a:gd name="T4" fmla="*/ 939 w 966"/>
              <a:gd name="T5" fmla="*/ 1267 h 1267"/>
              <a:gd name="T6" fmla="*/ 0 w 966"/>
              <a:gd name="T7" fmla="*/ 1089 h 1267"/>
              <a:gd name="T8" fmla="*/ 60 w 966"/>
              <a:gd name="T9" fmla="*/ 0 h 1267"/>
              <a:gd name="T10" fmla="*/ 60 w 966"/>
              <a:gd name="T11" fmla="*/ 0 h 1267"/>
              <a:gd name="T12" fmla="*/ 0 60000 65536"/>
              <a:gd name="T13" fmla="*/ 0 60000 65536"/>
              <a:gd name="T14" fmla="*/ 0 60000 65536"/>
              <a:gd name="T15" fmla="*/ 0 60000 65536"/>
              <a:gd name="T16" fmla="*/ 0 60000 65536"/>
              <a:gd name="T17" fmla="*/ 0 60000 65536"/>
              <a:gd name="T18" fmla="*/ 0 w 966"/>
              <a:gd name="T19" fmla="*/ 0 h 1267"/>
              <a:gd name="T20" fmla="*/ 966 w 966"/>
              <a:gd name="T21" fmla="*/ 1267 h 1267"/>
            </a:gdLst>
            <a:ahLst/>
            <a:cxnLst>
              <a:cxn ang="T12">
                <a:pos x="T0" y="T1"/>
              </a:cxn>
              <a:cxn ang="T13">
                <a:pos x="T2" y="T3"/>
              </a:cxn>
              <a:cxn ang="T14">
                <a:pos x="T4" y="T5"/>
              </a:cxn>
              <a:cxn ang="T15">
                <a:pos x="T6" y="T7"/>
              </a:cxn>
              <a:cxn ang="T16">
                <a:pos x="T8" y="T9"/>
              </a:cxn>
              <a:cxn ang="T17">
                <a:pos x="T10" y="T11"/>
              </a:cxn>
            </a:cxnLst>
            <a:rect l="T18" t="T19" r="T20" b="T21"/>
            <a:pathLst>
              <a:path w="966" h="1267">
                <a:moveTo>
                  <a:pt x="60" y="0"/>
                </a:moveTo>
                <a:lnTo>
                  <a:pt x="966" y="469"/>
                </a:lnTo>
                <a:lnTo>
                  <a:pt x="939" y="1267"/>
                </a:lnTo>
                <a:lnTo>
                  <a:pt x="0" y="1089"/>
                </a:lnTo>
                <a:lnTo>
                  <a:pt x="60" y="0"/>
                </a:lnTo>
                <a:close/>
              </a:path>
            </a:pathLst>
          </a:custGeom>
          <a:solidFill>
            <a:srgbClr val="FFCC7F"/>
          </a:solidFill>
          <a:ln w="9525">
            <a:noFill/>
            <a:round/>
            <a:headEnd/>
            <a:tailEnd/>
          </a:ln>
        </p:spPr>
        <p:txBody>
          <a:bodyPr/>
          <a:lstStyle/>
          <a:p>
            <a:endParaRPr lang="en-US" dirty="0"/>
          </a:p>
        </p:txBody>
      </p:sp>
      <p:sp>
        <p:nvSpPr>
          <p:cNvPr id="9549" name="Freeform 422"/>
          <p:cNvSpPr>
            <a:spLocks/>
          </p:cNvSpPr>
          <p:nvPr/>
        </p:nvSpPr>
        <p:spPr bwMode="auto">
          <a:xfrm>
            <a:off x="2208213" y="4833938"/>
            <a:ext cx="303213" cy="342900"/>
          </a:xfrm>
          <a:custGeom>
            <a:avLst/>
            <a:gdLst>
              <a:gd name="T0" fmla="*/ 478 w 2554"/>
              <a:gd name="T1" fmla="*/ 0 h 2896"/>
              <a:gd name="T2" fmla="*/ 461 w 2554"/>
              <a:gd name="T3" fmla="*/ 77 h 2896"/>
              <a:gd name="T4" fmla="*/ 1306 w 2554"/>
              <a:gd name="T5" fmla="*/ 490 h 2896"/>
              <a:gd name="T6" fmla="*/ 1306 w 2554"/>
              <a:gd name="T7" fmla="*/ 1273 h 2896"/>
              <a:gd name="T8" fmla="*/ 473 w 2554"/>
              <a:gd name="T9" fmla="*/ 1089 h 2896"/>
              <a:gd name="T10" fmla="*/ 467 w 2554"/>
              <a:gd name="T11" fmla="*/ 1196 h 2896"/>
              <a:gd name="T12" fmla="*/ 1300 w 2554"/>
              <a:gd name="T13" fmla="*/ 1384 h 2896"/>
              <a:gd name="T14" fmla="*/ 1886 w 2554"/>
              <a:gd name="T15" fmla="*/ 1455 h 2896"/>
              <a:gd name="T16" fmla="*/ 1087 w 2554"/>
              <a:gd name="T17" fmla="*/ 1686 h 2896"/>
              <a:gd name="T18" fmla="*/ 82 w 2554"/>
              <a:gd name="T19" fmla="*/ 1260 h 2896"/>
              <a:gd name="T20" fmla="*/ 0 w 2554"/>
              <a:gd name="T21" fmla="*/ 1325 h 2896"/>
              <a:gd name="T22" fmla="*/ 1052 w 2554"/>
              <a:gd name="T23" fmla="*/ 1776 h 2896"/>
              <a:gd name="T24" fmla="*/ 1055 w 2554"/>
              <a:gd name="T25" fmla="*/ 2896 h 2896"/>
              <a:gd name="T26" fmla="*/ 1541 w 2554"/>
              <a:gd name="T27" fmla="*/ 2776 h 2896"/>
              <a:gd name="T28" fmla="*/ 1693 w 2554"/>
              <a:gd name="T29" fmla="*/ 2852 h 2896"/>
              <a:gd name="T30" fmla="*/ 1481 w 2554"/>
              <a:gd name="T31" fmla="*/ 1971 h 2896"/>
              <a:gd name="T32" fmla="*/ 1490 w 2554"/>
              <a:gd name="T33" fmla="*/ 1888 h 2896"/>
              <a:gd name="T34" fmla="*/ 1578 w 2554"/>
              <a:gd name="T35" fmla="*/ 1864 h 2896"/>
              <a:gd name="T36" fmla="*/ 1601 w 2554"/>
              <a:gd name="T37" fmla="*/ 1784 h 2896"/>
              <a:gd name="T38" fmla="*/ 1705 w 2554"/>
              <a:gd name="T39" fmla="*/ 1749 h 2896"/>
              <a:gd name="T40" fmla="*/ 1740 w 2554"/>
              <a:gd name="T41" fmla="*/ 1669 h 2896"/>
              <a:gd name="T42" fmla="*/ 1826 w 2554"/>
              <a:gd name="T43" fmla="*/ 1655 h 2896"/>
              <a:gd name="T44" fmla="*/ 1900 w 2554"/>
              <a:gd name="T45" fmla="*/ 1699 h 2896"/>
              <a:gd name="T46" fmla="*/ 1997 w 2554"/>
              <a:gd name="T47" fmla="*/ 1683 h 2896"/>
              <a:gd name="T48" fmla="*/ 2086 w 2554"/>
              <a:gd name="T49" fmla="*/ 1734 h 2896"/>
              <a:gd name="T50" fmla="*/ 2195 w 2554"/>
              <a:gd name="T51" fmla="*/ 1716 h 2896"/>
              <a:gd name="T52" fmla="*/ 2280 w 2554"/>
              <a:gd name="T53" fmla="*/ 1774 h 2896"/>
              <a:gd name="T54" fmla="*/ 2458 w 2554"/>
              <a:gd name="T55" fmla="*/ 2367 h 2896"/>
              <a:gd name="T56" fmla="*/ 2554 w 2554"/>
              <a:gd name="T57" fmla="*/ 1227 h 2896"/>
              <a:gd name="T58" fmla="*/ 2175 w 2554"/>
              <a:gd name="T59" fmla="*/ 1083 h 2896"/>
              <a:gd name="T60" fmla="*/ 2163 w 2554"/>
              <a:gd name="T61" fmla="*/ 113 h 2896"/>
              <a:gd name="T62" fmla="*/ 1312 w 2554"/>
              <a:gd name="T63" fmla="*/ 396 h 2896"/>
              <a:gd name="T64" fmla="*/ 478 w 2554"/>
              <a:gd name="T65" fmla="*/ 0 h 2896"/>
              <a:gd name="T66" fmla="*/ 478 w 2554"/>
              <a:gd name="T67" fmla="*/ 0 h 289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54"/>
              <a:gd name="T103" fmla="*/ 0 h 2896"/>
              <a:gd name="T104" fmla="*/ 2554 w 2554"/>
              <a:gd name="T105" fmla="*/ 2896 h 289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54" h="2896">
                <a:moveTo>
                  <a:pt x="478" y="0"/>
                </a:moveTo>
                <a:lnTo>
                  <a:pt x="461" y="77"/>
                </a:lnTo>
                <a:lnTo>
                  <a:pt x="1306" y="490"/>
                </a:lnTo>
                <a:lnTo>
                  <a:pt x="1306" y="1273"/>
                </a:lnTo>
                <a:lnTo>
                  <a:pt x="473" y="1089"/>
                </a:lnTo>
                <a:lnTo>
                  <a:pt x="467" y="1196"/>
                </a:lnTo>
                <a:lnTo>
                  <a:pt x="1300" y="1384"/>
                </a:lnTo>
                <a:lnTo>
                  <a:pt x="1886" y="1455"/>
                </a:lnTo>
                <a:lnTo>
                  <a:pt x="1087" y="1686"/>
                </a:lnTo>
                <a:lnTo>
                  <a:pt x="82" y="1260"/>
                </a:lnTo>
                <a:lnTo>
                  <a:pt x="0" y="1325"/>
                </a:lnTo>
                <a:lnTo>
                  <a:pt x="1052" y="1776"/>
                </a:lnTo>
                <a:lnTo>
                  <a:pt x="1055" y="2896"/>
                </a:lnTo>
                <a:lnTo>
                  <a:pt x="1541" y="2776"/>
                </a:lnTo>
                <a:lnTo>
                  <a:pt x="1693" y="2852"/>
                </a:lnTo>
                <a:lnTo>
                  <a:pt x="1481" y="1971"/>
                </a:lnTo>
                <a:lnTo>
                  <a:pt x="1490" y="1888"/>
                </a:lnTo>
                <a:lnTo>
                  <a:pt x="1578" y="1864"/>
                </a:lnTo>
                <a:lnTo>
                  <a:pt x="1601" y="1784"/>
                </a:lnTo>
                <a:lnTo>
                  <a:pt x="1705" y="1749"/>
                </a:lnTo>
                <a:lnTo>
                  <a:pt x="1740" y="1669"/>
                </a:lnTo>
                <a:lnTo>
                  <a:pt x="1826" y="1655"/>
                </a:lnTo>
                <a:lnTo>
                  <a:pt x="1900" y="1699"/>
                </a:lnTo>
                <a:lnTo>
                  <a:pt x="1997" y="1683"/>
                </a:lnTo>
                <a:lnTo>
                  <a:pt x="2086" y="1734"/>
                </a:lnTo>
                <a:lnTo>
                  <a:pt x="2195" y="1716"/>
                </a:lnTo>
                <a:lnTo>
                  <a:pt x="2280" y="1774"/>
                </a:lnTo>
                <a:lnTo>
                  <a:pt x="2458" y="2367"/>
                </a:lnTo>
                <a:lnTo>
                  <a:pt x="2554" y="1227"/>
                </a:lnTo>
                <a:lnTo>
                  <a:pt x="2175" y="1083"/>
                </a:lnTo>
                <a:lnTo>
                  <a:pt x="2163" y="113"/>
                </a:lnTo>
                <a:lnTo>
                  <a:pt x="1312" y="396"/>
                </a:lnTo>
                <a:lnTo>
                  <a:pt x="478" y="0"/>
                </a:lnTo>
                <a:close/>
              </a:path>
            </a:pathLst>
          </a:custGeom>
          <a:solidFill>
            <a:srgbClr val="000000"/>
          </a:solidFill>
          <a:ln w="9525">
            <a:noFill/>
            <a:round/>
            <a:headEnd/>
            <a:tailEnd/>
          </a:ln>
        </p:spPr>
        <p:txBody>
          <a:bodyPr/>
          <a:lstStyle/>
          <a:p>
            <a:endParaRPr lang="en-US" dirty="0"/>
          </a:p>
        </p:txBody>
      </p:sp>
      <p:sp>
        <p:nvSpPr>
          <p:cNvPr id="9550" name="Freeform 423"/>
          <p:cNvSpPr>
            <a:spLocks/>
          </p:cNvSpPr>
          <p:nvPr/>
        </p:nvSpPr>
        <p:spPr bwMode="auto">
          <a:xfrm>
            <a:off x="2200275" y="4803775"/>
            <a:ext cx="271463" cy="373063"/>
          </a:xfrm>
          <a:custGeom>
            <a:avLst/>
            <a:gdLst>
              <a:gd name="T0" fmla="*/ 620 w 2290"/>
              <a:gd name="T1" fmla="*/ 1472 h 3154"/>
              <a:gd name="T2" fmla="*/ 578 w 2290"/>
              <a:gd name="T3" fmla="*/ 305 h 3154"/>
              <a:gd name="T4" fmla="*/ 1399 w 2290"/>
              <a:gd name="T5" fmla="*/ 81 h 3154"/>
              <a:gd name="T6" fmla="*/ 2179 w 2290"/>
              <a:gd name="T7" fmla="*/ 412 h 3154"/>
              <a:gd name="T8" fmla="*/ 2156 w 2290"/>
              <a:gd name="T9" fmla="*/ 1429 h 3154"/>
              <a:gd name="T10" fmla="*/ 2267 w 2290"/>
              <a:gd name="T11" fmla="*/ 1495 h 3154"/>
              <a:gd name="T12" fmla="*/ 2290 w 2290"/>
              <a:gd name="T13" fmla="*/ 338 h 3154"/>
              <a:gd name="T14" fmla="*/ 1423 w 2290"/>
              <a:gd name="T15" fmla="*/ 0 h 3154"/>
              <a:gd name="T16" fmla="*/ 476 w 2290"/>
              <a:gd name="T17" fmla="*/ 225 h 3154"/>
              <a:gd name="T18" fmla="*/ 518 w 2290"/>
              <a:gd name="T19" fmla="*/ 1394 h 3154"/>
              <a:gd name="T20" fmla="*/ 0 w 2290"/>
              <a:gd name="T21" fmla="*/ 1524 h 3154"/>
              <a:gd name="T22" fmla="*/ 81 w 2290"/>
              <a:gd name="T23" fmla="*/ 2703 h 3154"/>
              <a:gd name="T24" fmla="*/ 1125 w 2290"/>
              <a:gd name="T25" fmla="*/ 3154 h 3154"/>
              <a:gd name="T26" fmla="*/ 1211 w 2290"/>
              <a:gd name="T27" fmla="*/ 3051 h 3154"/>
              <a:gd name="T28" fmla="*/ 152 w 2290"/>
              <a:gd name="T29" fmla="*/ 2649 h 3154"/>
              <a:gd name="T30" fmla="*/ 111 w 2290"/>
              <a:gd name="T31" fmla="*/ 1578 h 3154"/>
              <a:gd name="T32" fmla="*/ 620 w 2290"/>
              <a:gd name="T33" fmla="*/ 1472 h 3154"/>
              <a:gd name="T34" fmla="*/ 620 w 2290"/>
              <a:gd name="T35" fmla="*/ 1472 h 31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90"/>
              <a:gd name="T55" fmla="*/ 0 h 3154"/>
              <a:gd name="T56" fmla="*/ 2290 w 2290"/>
              <a:gd name="T57" fmla="*/ 3154 h 31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90" h="3154">
                <a:moveTo>
                  <a:pt x="620" y="1472"/>
                </a:moveTo>
                <a:lnTo>
                  <a:pt x="578" y="305"/>
                </a:lnTo>
                <a:lnTo>
                  <a:pt x="1399" y="81"/>
                </a:lnTo>
                <a:lnTo>
                  <a:pt x="2179" y="412"/>
                </a:lnTo>
                <a:lnTo>
                  <a:pt x="2156" y="1429"/>
                </a:lnTo>
                <a:lnTo>
                  <a:pt x="2267" y="1495"/>
                </a:lnTo>
                <a:lnTo>
                  <a:pt x="2290" y="338"/>
                </a:lnTo>
                <a:lnTo>
                  <a:pt x="1423" y="0"/>
                </a:lnTo>
                <a:lnTo>
                  <a:pt x="476" y="225"/>
                </a:lnTo>
                <a:lnTo>
                  <a:pt x="518" y="1394"/>
                </a:lnTo>
                <a:lnTo>
                  <a:pt x="0" y="1524"/>
                </a:lnTo>
                <a:lnTo>
                  <a:pt x="81" y="2703"/>
                </a:lnTo>
                <a:lnTo>
                  <a:pt x="1125" y="3154"/>
                </a:lnTo>
                <a:lnTo>
                  <a:pt x="1211" y="3051"/>
                </a:lnTo>
                <a:lnTo>
                  <a:pt x="152" y="2649"/>
                </a:lnTo>
                <a:lnTo>
                  <a:pt x="111" y="1578"/>
                </a:lnTo>
                <a:lnTo>
                  <a:pt x="620" y="1472"/>
                </a:lnTo>
                <a:close/>
              </a:path>
            </a:pathLst>
          </a:custGeom>
          <a:solidFill>
            <a:srgbClr val="000000"/>
          </a:solidFill>
          <a:ln w="9525">
            <a:noFill/>
            <a:round/>
            <a:headEnd/>
            <a:tailEnd/>
          </a:ln>
        </p:spPr>
        <p:txBody>
          <a:bodyPr/>
          <a:lstStyle/>
          <a:p>
            <a:endParaRPr lang="en-US" dirty="0"/>
          </a:p>
        </p:txBody>
      </p:sp>
      <p:sp>
        <p:nvSpPr>
          <p:cNvPr id="9551" name="Freeform 424"/>
          <p:cNvSpPr>
            <a:spLocks/>
          </p:cNvSpPr>
          <p:nvPr/>
        </p:nvSpPr>
        <p:spPr bwMode="auto">
          <a:xfrm>
            <a:off x="2355850" y="4991100"/>
            <a:ext cx="144463" cy="177800"/>
          </a:xfrm>
          <a:custGeom>
            <a:avLst/>
            <a:gdLst>
              <a:gd name="T0" fmla="*/ 34 w 612"/>
              <a:gd name="T1" fmla="*/ 746 h 746"/>
              <a:gd name="T2" fmla="*/ 612 w 612"/>
              <a:gd name="T3" fmla="*/ 612 h 746"/>
              <a:gd name="T4" fmla="*/ 608 w 612"/>
              <a:gd name="T5" fmla="*/ 0 h 746"/>
              <a:gd name="T6" fmla="*/ 0 w 612"/>
              <a:gd name="T7" fmla="*/ 228 h 746"/>
              <a:gd name="T8" fmla="*/ 34 w 612"/>
              <a:gd name="T9" fmla="*/ 746 h 746"/>
              <a:gd name="T10" fmla="*/ 0 60000 65536"/>
              <a:gd name="T11" fmla="*/ 0 60000 65536"/>
              <a:gd name="T12" fmla="*/ 0 60000 65536"/>
              <a:gd name="T13" fmla="*/ 0 60000 65536"/>
              <a:gd name="T14" fmla="*/ 0 60000 65536"/>
              <a:gd name="T15" fmla="*/ 0 w 612"/>
              <a:gd name="T16" fmla="*/ 0 h 746"/>
              <a:gd name="T17" fmla="*/ 612 w 612"/>
              <a:gd name="T18" fmla="*/ 746 h 746"/>
            </a:gdLst>
            <a:ahLst/>
            <a:cxnLst>
              <a:cxn ang="T10">
                <a:pos x="T0" y="T1"/>
              </a:cxn>
              <a:cxn ang="T11">
                <a:pos x="T2" y="T3"/>
              </a:cxn>
              <a:cxn ang="T12">
                <a:pos x="T4" y="T5"/>
              </a:cxn>
              <a:cxn ang="T13">
                <a:pos x="T6" y="T7"/>
              </a:cxn>
              <a:cxn ang="T14">
                <a:pos x="T8" y="T9"/>
              </a:cxn>
            </a:cxnLst>
            <a:rect l="T15" t="T16" r="T17" b="T18"/>
            <a:pathLst>
              <a:path w="612" h="746">
                <a:moveTo>
                  <a:pt x="34" y="746"/>
                </a:moveTo>
                <a:lnTo>
                  <a:pt x="612" y="612"/>
                </a:lnTo>
                <a:lnTo>
                  <a:pt x="608" y="0"/>
                </a:lnTo>
                <a:lnTo>
                  <a:pt x="0" y="228"/>
                </a:lnTo>
                <a:lnTo>
                  <a:pt x="34" y="746"/>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52" name="Freeform 425"/>
          <p:cNvSpPr>
            <a:spLocks/>
          </p:cNvSpPr>
          <p:nvPr/>
        </p:nvSpPr>
        <p:spPr bwMode="auto">
          <a:xfrm>
            <a:off x="2352675" y="5145088"/>
            <a:ext cx="117475" cy="33338"/>
          </a:xfrm>
          <a:custGeom>
            <a:avLst/>
            <a:gdLst>
              <a:gd name="T0" fmla="*/ 0 w 482"/>
              <a:gd name="T1" fmla="*/ 116 h 142"/>
              <a:gd name="T2" fmla="*/ 482 w 482"/>
              <a:gd name="T3" fmla="*/ 0 h 142"/>
              <a:gd name="T4" fmla="*/ 240 w 482"/>
              <a:gd name="T5" fmla="*/ 142 h 142"/>
              <a:gd name="T6" fmla="*/ 0 w 482"/>
              <a:gd name="T7" fmla="*/ 116 h 142"/>
              <a:gd name="T8" fmla="*/ 0 60000 65536"/>
              <a:gd name="T9" fmla="*/ 0 60000 65536"/>
              <a:gd name="T10" fmla="*/ 0 60000 65536"/>
              <a:gd name="T11" fmla="*/ 0 60000 65536"/>
              <a:gd name="T12" fmla="*/ 0 w 482"/>
              <a:gd name="T13" fmla="*/ 0 h 142"/>
              <a:gd name="T14" fmla="*/ 482 w 482"/>
              <a:gd name="T15" fmla="*/ 142 h 142"/>
            </a:gdLst>
            <a:ahLst/>
            <a:cxnLst>
              <a:cxn ang="T8">
                <a:pos x="T0" y="T1"/>
              </a:cxn>
              <a:cxn ang="T9">
                <a:pos x="T2" y="T3"/>
              </a:cxn>
              <a:cxn ang="T10">
                <a:pos x="T4" y="T5"/>
              </a:cxn>
              <a:cxn ang="T11">
                <a:pos x="T6" y="T7"/>
              </a:cxn>
            </a:cxnLst>
            <a:rect l="T12" t="T13" r="T14" b="T15"/>
            <a:pathLst>
              <a:path w="482" h="142">
                <a:moveTo>
                  <a:pt x="0" y="116"/>
                </a:moveTo>
                <a:lnTo>
                  <a:pt x="482" y="0"/>
                </a:lnTo>
                <a:lnTo>
                  <a:pt x="240" y="142"/>
                </a:lnTo>
                <a:lnTo>
                  <a:pt x="0" y="116"/>
                </a:lnTo>
                <a:close/>
              </a:path>
            </a:pathLst>
          </a:custGeom>
          <a:solidFill>
            <a:schemeClr val="bg1"/>
          </a:solidFill>
          <a:ln w="9525">
            <a:noFill/>
            <a:round/>
            <a:headEnd/>
            <a:tailEnd/>
          </a:ln>
        </p:spPr>
        <p:txBody>
          <a:bodyPr wrap="none" anchor="ctr"/>
          <a:lstStyle/>
          <a:p>
            <a:endParaRPr lang="en-US" dirty="0"/>
          </a:p>
        </p:txBody>
      </p:sp>
      <p:sp>
        <p:nvSpPr>
          <p:cNvPr id="9553" name="Freeform 426"/>
          <p:cNvSpPr>
            <a:spLocks/>
          </p:cNvSpPr>
          <p:nvPr/>
        </p:nvSpPr>
        <p:spPr bwMode="auto">
          <a:xfrm>
            <a:off x="2379663" y="5011738"/>
            <a:ext cx="374650" cy="258763"/>
          </a:xfrm>
          <a:custGeom>
            <a:avLst/>
            <a:gdLst>
              <a:gd name="T0" fmla="*/ 495 w 1578"/>
              <a:gd name="T1" fmla="*/ 69 h 1089"/>
              <a:gd name="T2" fmla="*/ 624 w 1578"/>
              <a:gd name="T3" fmla="*/ 0 h 1089"/>
              <a:gd name="T4" fmla="*/ 1578 w 1578"/>
              <a:gd name="T5" fmla="*/ 126 h 1089"/>
              <a:gd name="T6" fmla="*/ 1560 w 1578"/>
              <a:gd name="T7" fmla="*/ 306 h 1089"/>
              <a:gd name="T8" fmla="*/ 18 w 1578"/>
              <a:gd name="T9" fmla="*/ 1089 h 1089"/>
              <a:gd name="T10" fmla="*/ 0 w 1578"/>
              <a:gd name="T11" fmla="*/ 849 h 1089"/>
              <a:gd name="T12" fmla="*/ 1329 w 1578"/>
              <a:gd name="T13" fmla="*/ 228 h 1089"/>
              <a:gd name="T14" fmla="*/ 48 w 1578"/>
              <a:gd name="T15" fmla="*/ 885 h 1089"/>
              <a:gd name="T16" fmla="*/ 57 w 1578"/>
              <a:gd name="T17" fmla="*/ 1023 h 1089"/>
              <a:gd name="T18" fmla="*/ 1506 w 1578"/>
              <a:gd name="T19" fmla="*/ 276 h 1089"/>
              <a:gd name="T20" fmla="*/ 1500 w 1578"/>
              <a:gd name="T21" fmla="*/ 165 h 1089"/>
              <a:gd name="T22" fmla="*/ 633 w 1578"/>
              <a:gd name="T23" fmla="*/ 48 h 1089"/>
              <a:gd name="T24" fmla="*/ 495 w 1578"/>
              <a:gd name="T25" fmla="*/ 69 h 10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78"/>
              <a:gd name="T40" fmla="*/ 0 h 1089"/>
              <a:gd name="T41" fmla="*/ 1578 w 1578"/>
              <a:gd name="T42" fmla="*/ 1089 h 10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78" h="1089">
                <a:moveTo>
                  <a:pt x="495" y="69"/>
                </a:moveTo>
                <a:lnTo>
                  <a:pt x="624" y="0"/>
                </a:lnTo>
                <a:lnTo>
                  <a:pt x="1578" y="126"/>
                </a:lnTo>
                <a:lnTo>
                  <a:pt x="1560" y="306"/>
                </a:lnTo>
                <a:lnTo>
                  <a:pt x="18" y="1089"/>
                </a:lnTo>
                <a:lnTo>
                  <a:pt x="0" y="849"/>
                </a:lnTo>
                <a:lnTo>
                  <a:pt x="1329" y="228"/>
                </a:lnTo>
                <a:lnTo>
                  <a:pt x="48" y="885"/>
                </a:lnTo>
                <a:lnTo>
                  <a:pt x="57" y="1023"/>
                </a:lnTo>
                <a:lnTo>
                  <a:pt x="1506" y="276"/>
                </a:lnTo>
                <a:lnTo>
                  <a:pt x="1500" y="165"/>
                </a:lnTo>
                <a:lnTo>
                  <a:pt x="633" y="48"/>
                </a:lnTo>
                <a:lnTo>
                  <a:pt x="495" y="69"/>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54" name="Freeform 427"/>
          <p:cNvSpPr>
            <a:spLocks/>
          </p:cNvSpPr>
          <p:nvPr/>
        </p:nvSpPr>
        <p:spPr bwMode="auto">
          <a:xfrm>
            <a:off x="2044700" y="5113338"/>
            <a:ext cx="322263" cy="155575"/>
          </a:xfrm>
          <a:custGeom>
            <a:avLst/>
            <a:gdLst>
              <a:gd name="T0" fmla="*/ 696 w 1359"/>
              <a:gd name="T1" fmla="*/ 0 h 651"/>
              <a:gd name="T2" fmla="*/ 0 w 1359"/>
              <a:gd name="T3" fmla="*/ 279 h 651"/>
              <a:gd name="T4" fmla="*/ 0 w 1359"/>
              <a:gd name="T5" fmla="*/ 444 h 651"/>
              <a:gd name="T6" fmla="*/ 1359 w 1359"/>
              <a:gd name="T7" fmla="*/ 651 h 651"/>
              <a:gd name="T8" fmla="*/ 51 w 1359"/>
              <a:gd name="T9" fmla="*/ 408 h 651"/>
              <a:gd name="T10" fmla="*/ 48 w 1359"/>
              <a:gd name="T11" fmla="*/ 315 h 651"/>
              <a:gd name="T12" fmla="*/ 1347 w 1359"/>
              <a:gd name="T13" fmla="*/ 453 h 651"/>
              <a:gd name="T14" fmla="*/ 126 w 1359"/>
              <a:gd name="T15" fmla="*/ 276 h 651"/>
              <a:gd name="T16" fmla="*/ 696 w 1359"/>
              <a:gd name="T17" fmla="*/ 0 h 6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9"/>
              <a:gd name="T28" fmla="*/ 0 h 651"/>
              <a:gd name="T29" fmla="*/ 1359 w 1359"/>
              <a:gd name="T30" fmla="*/ 651 h 6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9" h="651">
                <a:moveTo>
                  <a:pt x="696" y="0"/>
                </a:moveTo>
                <a:lnTo>
                  <a:pt x="0" y="279"/>
                </a:lnTo>
                <a:lnTo>
                  <a:pt x="0" y="444"/>
                </a:lnTo>
                <a:lnTo>
                  <a:pt x="1359" y="651"/>
                </a:lnTo>
                <a:lnTo>
                  <a:pt x="51" y="408"/>
                </a:lnTo>
                <a:lnTo>
                  <a:pt x="48" y="315"/>
                </a:lnTo>
                <a:lnTo>
                  <a:pt x="1347" y="453"/>
                </a:lnTo>
                <a:lnTo>
                  <a:pt x="126" y="276"/>
                </a:lnTo>
                <a:lnTo>
                  <a:pt x="696" y="0"/>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55" name="Freeform 428"/>
          <p:cNvSpPr>
            <a:spLocks/>
          </p:cNvSpPr>
          <p:nvPr/>
        </p:nvSpPr>
        <p:spPr bwMode="auto">
          <a:xfrm>
            <a:off x="2162175" y="5195888"/>
            <a:ext cx="44450" cy="44450"/>
          </a:xfrm>
          <a:custGeom>
            <a:avLst/>
            <a:gdLst>
              <a:gd name="T0" fmla="*/ 3 w 189"/>
              <a:gd name="T1" fmla="*/ 0 h 183"/>
              <a:gd name="T2" fmla="*/ 0 w 189"/>
              <a:gd name="T3" fmla="*/ 150 h 183"/>
              <a:gd name="T4" fmla="*/ 177 w 189"/>
              <a:gd name="T5" fmla="*/ 183 h 183"/>
              <a:gd name="T6" fmla="*/ 189 w 189"/>
              <a:gd name="T7" fmla="*/ 15 h 183"/>
              <a:gd name="T8" fmla="*/ 3 w 189"/>
              <a:gd name="T9" fmla="*/ 0 h 183"/>
              <a:gd name="T10" fmla="*/ 0 60000 65536"/>
              <a:gd name="T11" fmla="*/ 0 60000 65536"/>
              <a:gd name="T12" fmla="*/ 0 60000 65536"/>
              <a:gd name="T13" fmla="*/ 0 60000 65536"/>
              <a:gd name="T14" fmla="*/ 0 60000 65536"/>
              <a:gd name="T15" fmla="*/ 0 w 189"/>
              <a:gd name="T16" fmla="*/ 0 h 183"/>
              <a:gd name="T17" fmla="*/ 189 w 189"/>
              <a:gd name="T18" fmla="*/ 183 h 183"/>
            </a:gdLst>
            <a:ahLst/>
            <a:cxnLst>
              <a:cxn ang="T10">
                <a:pos x="T0" y="T1"/>
              </a:cxn>
              <a:cxn ang="T11">
                <a:pos x="T2" y="T3"/>
              </a:cxn>
              <a:cxn ang="T12">
                <a:pos x="T4" y="T5"/>
              </a:cxn>
              <a:cxn ang="T13">
                <a:pos x="T6" y="T7"/>
              </a:cxn>
              <a:cxn ang="T14">
                <a:pos x="T8" y="T9"/>
              </a:cxn>
            </a:cxnLst>
            <a:rect l="T15" t="T16" r="T17" b="T18"/>
            <a:pathLst>
              <a:path w="189" h="183">
                <a:moveTo>
                  <a:pt x="3" y="0"/>
                </a:moveTo>
                <a:lnTo>
                  <a:pt x="0" y="150"/>
                </a:lnTo>
                <a:lnTo>
                  <a:pt x="177" y="183"/>
                </a:lnTo>
                <a:lnTo>
                  <a:pt x="189" y="15"/>
                </a:lnTo>
                <a:lnTo>
                  <a:pt x="3" y="0"/>
                </a:lnTo>
                <a:close/>
              </a:path>
            </a:pathLst>
          </a:custGeom>
          <a:solidFill>
            <a:schemeClr val="tx1"/>
          </a:solidFill>
          <a:ln w="9525">
            <a:solidFill>
              <a:schemeClr val="tx1"/>
            </a:solidFill>
            <a:round/>
            <a:headEnd/>
            <a:tailEnd/>
          </a:ln>
        </p:spPr>
        <p:txBody>
          <a:bodyPr wrap="none" anchor="ctr"/>
          <a:lstStyle/>
          <a:p>
            <a:endParaRPr lang="en-US" dirty="0"/>
          </a:p>
        </p:txBody>
      </p:sp>
      <p:sp>
        <p:nvSpPr>
          <p:cNvPr id="9556" name="Freeform 429"/>
          <p:cNvSpPr>
            <a:spLocks/>
          </p:cNvSpPr>
          <p:nvPr/>
        </p:nvSpPr>
        <p:spPr bwMode="auto">
          <a:xfrm>
            <a:off x="2527300" y="5127625"/>
            <a:ext cx="49213" cy="60325"/>
          </a:xfrm>
          <a:custGeom>
            <a:avLst/>
            <a:gdLst>
              <a:gd name="T0" fmla="*/ 0 w 213"/>
              <a:gd name="T1" fmla="*/ 87 h 255"/>
              <a:gd name="T2" fmla="*/ 21 w 213"/>
              <a:gd name="T3" fmla="*/ 255 h 255"/>
              <a:gd name="T4" fmla="*/ 213 w 213"/>
              <a:gd name="T5" fmla="*/ 153 h 255"/>
              <a:gd name="T6" fmla="*/ 186 w 213"/>
              <a:gd name="T7" fmla="*/ 0 h 255"/>
              <a:gd name="T8" fmla="*/ 0 w 213"/>
              <a:gd name="T9" fmla="*/ 87 h 255"/>
              <a:gd name="T10" fmla="*/ 0 60000 65536"/>
              <a:gd name="T11" fmla="*/ 0 60000 65536"/>
              <a:gd name="T12" fmla="*/ 0 60000 65536"/>
              <a:gd name="T13" fmla="*/ 0 60000 65536"/>
              <a:gd name="T14" fmla="*/ 0 60000 65536"/>
              <a:gd name="T15" fmla="*/ 0 w 213"/>
              <a:gd name="T16" fmla="*/ 0 h 255"/>
              <a:gd name="T17" fmla="*/ 213 w 213"/>
              <a:gd name="T18" fmla="*/ 255 h 255"/>
            </a:gdLst>
            <a:ahLst/>
            <a:cxnLst>
              <a:cxn ang="T10">
                <a:pos x="T0" y="T1"/>
              </a:cxn>
              <a:cxn ang="T11">
                <a:pos x="T2" y="T3"/>
              </a:cxn>
              <a:cxn ang="T12">
                <a:pos x="T4" y="T5"/>
              </a:cxn>
              <a:cxn ang="T13">
                <a:pos x="T6" y="T7"/>
              </a:cxn>
              <a:cxn ang="T14">
                <a:pos x="T8" y="T9"/>
              </a:cxn>
            </a:cxnLst>
            <a:rect l="T15" t="T16" r="T17" b="T18"/>
            <a:pathLst>
              <a:path w="213" h="255">
                <a:moveTo>
                  <a:pt x="0" y="87"/>
                </a:moveTo>
                <a:lnTo>
                  <a:pt x="21" y="255"/>
                </a:lnTo>
                <a:lnTo>
                  <a:pt x="213" y="153"/>
                </a:lnTo>
                <a:lnTo>
                  <a:pt x="186" y="0"/>
                </a:lnTo>
                <a:lnTo>
                  <a:pt x="0" y="87"/>
                </a:lnTo>
                <a:close/>
              </a:path>
            </a:pathLst>
          </a:custGeom>
          <a:solidFill>
            <a:schemeClr val="tx1"/>
          </a:solidFill>
          <a:ln w="9525">
            <a:solidFill>
              <a:schemeClr val="tx1"/>
            </a:solidFill>
            <a:round/>
            <a:headEnd/>
            <a:tailEnd/>
          </a:ln>
        </p:spPr>
        <p:txBody>
          <a:bodyPr wrap="none" anchor="ctr"/>
          <a:lstStyle/>
          <a:p>
            <a:endParaRPr lang="en-US" dirty="0"/>
          </a:p>
        </p:txBody>
      </p:sp>
      <p:sp>
        <p:nvSpPr>
          <p:cNvPr id="9557" name="Freeform 430"/>
          <p:cNvSpPr>
            <a:spLocks/>
          </p:cNvSpPr>
          <p:nvPr/>
        </p:nvSpPr>
        <p:spPr bwMode="auto">
          <a:xfrm>
            <a:off x="2119313" y="5143500"/>
            <a:ext cx="296863" cy="58738"/>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58" name="Freeform 431"/>
          <p:cNvSpPr>
            <a:spLocks/>
          </p:cNvSpPr>
          <p:nvPr/>
        </p:nvSpPr>
        <p:spPr bwMode="auto">
          <a:xfrm>
            <a:off x="2281238" y="5081588"/>
            <a:ext cx="31750" cy="55563"/>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9559" name="Freeform 432"/>
          <p:cNvSpPr>
            <a:spLocks/>
          </p:cNvSpPr>
          <p:nvPr/>
        </p:nvSpPr>
        <p:spPr bwMode="auto">
          <a:xfrm>
            <a:off x="2317750" y="4914900"/>
            <a:ext cx="31750" cy="55563"/>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9560" name="Freeform 433"/>
          <p:cNvSpPr>
            <a:spLocks/>
          </p:cNvSpPr>
          <p:nvPr/>
        </p:nvSpPr>
        <p:spPr bwMode="auto">
          <a:xfrm>
            <a:off x="2178050" y="5195888"/>
            <a:ext cx="85725" cy="61913"/>
          </a:xfrm>
          <a:custGeom>
            <a:avLst/>
            <a:gdLst>
              <a:gd name="T0" fmla="*/ 8 w 364"/>
              <a:gd name="T1" fmla="*/ 0 h 264"/>
              <a:gd name="T2" fmla="*/ 0 w 364"/>
              <a:gd name="T3" fmla="*/ 218 h 264"/>
              <a:gd name="T4" fmla="*/ 332 w 364"/>
              <a:gd name="T5" fmla="*/ 264 h 264"/>
              <a:gd name="T6" fmla="*/ 364 w 364"/>
              <a:gd name="T7" fmla="*/ 16 h 264"/>
              <a:gd name="T8" fmla="*/ 8 w 364"/>
              <a:gd name="T9" fmla="*/ 0 h 264"/>
              <a:gd name="T10" fmla="*/ 0 60000 65536"/>
              <a:gd name="T11" fmla="*/ 0 60000 65536"/>
              <a:gd name="T12" fmla="*/ 0 60000 65536"/>
              <a:gd name="T13" fmla="*/ 0 60000 65536"/>
              <a:gd name="T14" fmla="*/ 0 60000 65536"/>
              <a:gd name="T15" fmla="*/ 0 w 364"/>
              <a:gd name="T16" fmla="*/ 0 h 264"/>
              <a:gd name="T17" fmla="*/ 364 w 364"/>
              <a:gd name="T18" fmla="*/ 264 h 264"/>
            </a:gdLst>
            <a:ahLst/>
            <a:cxnLst>
              <a:cxn ang="T10">
                <a:pos x="T0" y="T1"/>
              </a:cxn>
              <a:cxn ang="T11">
                <a:pos x="T2" y="T3"/>
              </a:cxn>
              <a:cxn ang="T12">
                <a:pos x="T4" y="T5"/>
              </a:cxn>
              <a:cxn ang="T13">
                <a:pos x="T6" y="T7"/>
              </a:cxn>
              <a:cxn ang="T14">
                <a:pos x="T8" y="T9"/>
              </a:cxn>
            </a:cxnLst>
            <a:rect l="T15" t="T16" r="T17" b="T18"/>
            <a:pathLst>
              <a:path w="364" h="264">
                <a:moveTo>
                  <a:pt x="8" y="0"/>
                </a:moveTo>
                <a:lnTo>
                  <a:pt x="0" y="218"/>
                </a:lnTo>
                <a:lnTo>
                  <a:pt x="332" y="264"/>
                </a:lnTo>
                <a:lnTo>
                  <a:pt x="364" y="16"/>
                </a:lnTo>
                <a:lnTo>
                  <a:pt x="8" y="0"/>
                </a:lnTo>
                <a:close/>
              </a:path>
            </a:pathLst>
          </a:custGeom>
          <a:solidFill>
            <a:schemeClr val="bg1"/>
          </a:solidFill>
          <a:ln w="6350">
            <a:solidFill>
              <a:schemeClr val="tx1"/>
            </a:solidFill>
            <a:round/>
            <a:headEnd/>
            <a:tailEnd/>
          </a:ln>
        </p:spPr>
        <p:txBody>
          <a:bodyPr wrap="none" anchor="ctr"/>
          <a:lstStyle/>
          <a:p>
            <a:endParaRPr lang="en-US" dirty="0"/>
          </a:p>
        </p:txBody>
      </p:sp>
      <p:sp>
        <p:nvSpPr>
          <p:cNvPr id="9561" name="Line 434"/>
          <p:cNvSpPr>
            <a:spLocks noChangeShapeType="1"/>
          </p:cNvSpPr>
          <p:nvPr/>
        </p:nvSpPr>
        <p:spPr bwMode="auto">
          <a:xfrm flipH="1">
            <a:off x="2190750" y="5205413"/>
            <a:ext cx="1588" cy="31750"/>
          </a:xfrm>
          <a:prstGeom prst="line">
            <a:avLst/>
          </a:prstGeom>
          <a:noFill/>
          <a:ln w="6350">
            <a:solidFill>
              <a:schemeClr val="tx1"/>
            </a:solidFill>
            <a:round/>
            <a:headEnd/>
            <a:tailEnd/>
          </a:ln>
        </p:spPr>
        <p:txBody>
          <a:bodyPr wrap="none" anchor="ctr"/>
          <a:lstStyle/>
          <a:p>
            <a:endParaRPr lang="en-US" dirty="0"/>
          </a:p>
        </p:txBody>
      </p:sp>
      <p:sp>
        <p:nvSpPr>
          <p:cNvPr id="9562" name="Line 435"/>
          <p:cNvSpPr>
            <a:spLocks noChangeShapeType="1"/>
          </p:cNvSpPr>
          <p:nvPr/>
        </p:nvSpPr>
        <p:spPr bwMode="auto">
          <a:xfrm flipH="1">
            <a:off x="2200275" y="5208588"/>
            <a:ext cx="1588" cy="31750"/>
          </a:xfrm>
          <a:prstGeom prst="line">
            <a:avLst/>
          </a:prstGeom>
          <a:noFill/>
          <a:ln w="6350">
            <a:solidFill>
              <a:schemeClr val="tx1"/>
            </a:solidFill>
            <a:round/>
            <a:headEnd/>
            <a:tailEnd/>
          </a:ln>
        </p:spPr>
        <p:txBody>
          <a:bodyPr wrap="none" anchor="ctr"/>
          <a:lstStyle/>
          <a:p>
            <a:endParaRPr lang="en-US" dirty="0"/>
          </a:p>
        </p:txBody>
      </p:sp>
      <p:sp>
        <p:nvSpPr>
          <p:cNvPr id="9563" name="Line 436"/>
          <p:cNvSpPr>
            <a:spLocks noChangeShapeType="1"/>
          </p:cNvSpPr>
          <p:nvPr/>
        </p:nvSpPr>
        <p:spPr bwMode="auto">
          <a:xfrm flipH="1">
            <a:off x="2209800" y="5210175"/>
            <a:ext cx="1588" cy="31750"/>
          </a:xfrm>
          <a:prstGeom prst="line">
            <a:avLst/>
          </a:prstGeom>
          <a:noFill/>
          <a:ln w="6350">
            <a:solidFill>
              <a:schemeClr val="tx1"/>
            </a:solidFill>
            <a:round/>
            <a:headEnd/>
            <a:tailEnd/>
          </a:ln>
        </p:spPr>
        <p:txBody>
          <a:bodyPr wrap="none" anchor="ctr"/>
          <a:lstStyle/>
          <a:p>
            <a:endParaRPr lang="en-US" dirty="0"/>
          </a:p>
        </p:txBody>
      </p:sp>
      <p:sp>
        <p:nvSpPr>
          <p:cNvPr id="9564" name="Line 437"/>
          <p:cNvSpPr>
            <a:spLocks noChangeShapeType="1"/>
          </p:cNvSpPr>
          <p:nvPr/>
        </p:nvSpPr>
        <p:spPr bwMode="auto">
          <a:xfrm flipH="1">
            <a:off x="2217738" y="5211763"/>
            <a:ext cx="1588" cy="30163"/>
          </a:xfrm>
          <a:prstGeom prst="line">
            <a:avLst/>
          </a:prstGeom>
          <a:noFill/>
          <a:ln w="6350">
            <a:solidFill>
              <a:schemeClr val="tx1"/>
            </a:solidFill>
            <a:round/>
            <a:headEnd/>
            <a:tailEnd/>
          </a:ln>
        </p:spPr>
        <p:txBody>
          <a:bodyPr wrap="none" anchor="ctr"/>
          <a:lstStyle/>
          <a:p>
            <a:endParaRPr lang="en-US" dirty="0"/>
          </a:p>
        </p:txBody>
      </p:sp>
      <p:sp>
        <p:nvSpPr>
          <p:cNvPr id="9565" name="Line 438"/>
          <p:cNvSpPr>
            <a:spLocks noChangeShapeType="1"/>
          </p:cNvSpPr>
          <p:nvPr/>
        </p:nvSpPr>
        <p:spPr bwMode="auto">
          <a:xfrm flipH="1">
            <a:off x="2227263" y="5211763"/>
            <a:ext cx="1588" cy="30163"/>
          </a:xfrm>
          <a:prstGeom prst="line">
            <a:avLst/>
          </a:prstGeom>
          <a:noFill/>
          <a:ln w="6350">
            <a:solidFill>
              <a:schemeClr val="tx1"/>
            </a:solidFill>
            <a:round/>
            <a:headEnd/>
            <a:tailEnd/>
          </a:ln>
        </p:spPr>
        <p:txBody>
          <a:bodyPr wrap="none" anchor="ctr"/>
          <a:lstStyle/>
          <a:p>
            <a:endParaRPr lang="en-US" dirty="0"/>
          </a:p>
        </p:txBody>
      </p:sp>
      <p:sp>
        <p:nvSpPr>
          <p:cNvPr id="9566" name="Freeform 439"/>
          <p:cNvSpPr>
            <a:spLocks/>
          </p:cNvSpPr>
          <p:nvPr/>
        </p:nvSpPr>
        <p:spPr bwMode="auto">
          <a:xfrm>
            <a:off x="2852738" y="5167313"/>
            <a:ext cx="314325" cy="98425"/>
          </a:xfrm>
          <a:custGeom>
            <a:avLst/>
            <a:gdLst>
              <a:gd name="T0" fmla="*/ 369 w 1321"/>
              <a:gd name="T1" fmla="*/ 363 h 418"/>
              <a:gd name="T2" fmla="*/ 1321 w 1321"/>
              <a:gd name="T3" fmla="*/ 418 h 418"/>
              <a:gd name="T4" fmla="*/ 165 w 1321"/>
              <a:gd name="T5" fmla="*/ 270 h 418"/>
              <a:gd name="T6" fmla="*/ 281 w 1321"/>
              <a:gd name="T7" fmla="*/ 44 h 418"/>
              <a:gd name="T8" fmla="*/ 110 w 1321"/>
              <a:gd name="T9" fmla="*/ 0 h 418"/>
              <a:gd name="T10" fmla="*/ 0 w 1321"/>
              <a:gd name="T11" fmla="*/ 242 h 418"/>
              <a:gd name="T12" fmla="*/ 121 w 1321"/>
              <a:gd name="T13" fmla="*/ 325 h 418"/>
              <a:gd name="T14" fmla="*/ 369 w 1321"/>
              <a:gd name="T15" fmla="*/ 363 h 418"/>
              <a:gd name="T16" fmla="*/ 0 60000 65536"/>
              <a:gd name="T17" fmla="*/ 0 60000 65536"/>
              <a:gd name="T18" fmla="*/ 0 60000 65536"/>
              <a:gd name="T19" fmla="*/ 0 60000 65536"/>
              <a:gd name="T20" fmla="*/ 0 60000 65536"/>
              <a:gd name="T21" fmla="*/ 0 60000 65536"/>
              <a:gd name="T22" fmla="*/ 0 60000 65536"/>
              <a:gd name="T23" fmla="*/ 0 60000 65536"/>
              <a:gd name="T24" fmla="*/ 0 w 1321"/>
              <a:gd name="T25" fmla="*/ 0 h 418"/>
              <a:gd name="T26" fmla="*/ 1321 w 1321"/>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1" h="418">
                <a:moveTo>
                  <a:pt x="369" y="363"/>
                </a:moveTo>
                <a:lnTo>
                  <a:pt x="1321" y="418"/>
                </a:lnTo>
                <a:lnTo>
                  <a:pt x="165" y="270"/>
                </a:lnTo>
                <a:lnTo>
                  <a:pt x="281" y="44"/>
                </a:lnTo>
                <a:lnTo>
                  <a:pt x="110" y="0"/>
                </a:lnTo>
                <a:lnTo>
                  <a:pt x="0" y="242"/>
                </a:lnTo>
                <a:lnTo>
                  <a:pt x="121" y="325"/>
                </a:lnTo>
                <a:lnTo>
                  <a:pt x="369" y="363"/>
                </a:lnTo>
                <a:close/>
              </a:path>
            </a:pathLst>
          </a:custGeom>
          <a:solidFill>
            <a:srgbClr val="FFFF99"/>
          </a:solidFill>
          <a:ln w="9525">
            <a:noFill/>
            <a:round/>
            <a:headEnd/>
            <a:tailEnd/>
          </a:ln>
        </p:spPr>
        <p:txBody>
          <a:bodyPr wrap="none" anchor="ctr"/>
          <a:lstStyle/>
          <a:p>
            <a:endParaRPr lang="en-US" dirty="0"/>
          </a:p>
        </p:txBody>
      </p:sp>
      <p:sp>
        <p:nvSpPr>
          <p:cNvPr id="9567" name="Freeform 440"/>
          <p:cNvSpPr>
            <a:spLocks/>
          </p:cNvSpPr>
          <p:nvPr/>
        </p:nvSpPr>
        <p:spPr bwMode="auto">
          <a:xfrm>
            <a:off x="3395663" y="5026025"/>
            <a:ext cx="188913" cy="165100"/>
          </a:xfrm>
          <a:custGeom>
            <a:avLst/>
            <a:gdLst>
              <a:gd name="T0" fmla="*/ 0 w 795"/>
              <a:gd name="T1" fmla="*/ 696 h 696"/>
              <a:gd name="T2" fmla="*/ 795 w 795"/>
              <a:gd name="T3" fmla="*/ 231 h 696"/>
              <a:gd name="T4" fmla="*/ 621 w 795"/>
              <a:gd name="T5" fmla="*/ 0 h 696"/>
              <a:gd name="T6" fmla="*/ 420 w 795"/>
              <a:gd name="T7" fmla="*/ 12 h 696"/>
              <a:gd name="T8" fmla="*/ 321 w 795"/>
              <a:gd name="T9" fmla="*/ 162 h 696"/>
              <a:gd name="T10" fmla="*/ 594 w 795"/>
              <a:gd name="T11" fmla="*/ 246 h 696"/>
              <a:gd name="T12" fmla="*/ 6 w 795"/>
              <a:gd name="T13" fmla="*/ 540 h 696"/>
              <a:gd name="T14" fmla="*/ 0 w 795"/>
              <a:gd name="T15" fmla="*/ 696 h 696"/>
              <a:gd name="T16" fmla="*/ 0 60000 65536"/>
              <a:gd name="T17" fmla="*/ 0 60000 65536"/>
              <a:gd name="T18" fmla="*/ 0 60000 65536"/>
              <a:gd name="T19" fmla="*/ 0 60000 65536"/>
              <a:gd name="T20" fmla="*/ 0 60000 65536"/>
              <a:gd name="T21" fmla="*/ 0 60000 65536"/>
              <a:gd name="T22" fmla="*/ 0 60000 65536"/>
              <a:gd name="T23" fmla="*/ 0 60000 65536"/>
              <a:gd name="T24" fmla="*/ 0 w 795"/>
              <a:gd name="T25" fmla="*/ 0 h 696"/>
              <a:gd name="T26" fmla="*/ 795 w 795"/>
              <a:gd name="T27" fmla="*/ 696 h 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5" h="696">
                <a:moveTo>
                  <a:pt x="0" y="696"/>
                </a:moveTo>
                <a:lnTo>
                  <a:pt x="795" y="231"/>
                </a:lnTo>
                <a:lnTo>
                  <a:pt x="621" y="0"/>
                </a:lnTo>
                <a:lnTo>
                  <a:pt x="420" y="12"/>
                </a:lnTo>
                <a:lnTo>
                  <a:pt x="321" y="162"/>
                </a:lnTo>
                <a:lnTo>
                  <a:pt x="594" y="246"/>
                </a:lnTo>
                <a:lnTo>
                  <a:pt x="6" y="540"/>
                </a:lnTo>
                <a:lnTo>
                  <a:pt x="0" y="696"/>
                </a:lnTo>
                <a:close/>
              </a:path>
            </a:pathLst>
          </a:custGeom>
          <a:solidFill>
            <a:srgbClr val="FFFF99"/>
          </a:solidFill>
          <a:ln w="9525">
            <a:noFill/>
            <a:round/>
            <a:headEnd/>
            <a:tailEnd/>
          </a:ln>
        </p:spPr>
        <p:txBody>
          <a:bodyPr wrap="none" anchor="ctr"/>
          <a:lstStyle/>
          <a:p>
            <a:endParaRPr lang="en-US" dirty="0"/>
          </a:p>
        </p:txBody>
      </p:sp>
      <p:sp>
        <p:nvSpPr>
          <p:cNvPr id="9568" name="Freeform 441"/>
          <p:cNvSpPr>
            <a:spLocks/>
          </p:cNvSpPr>
          <p:nvPr/>
        </p:nvSpPr>
        <p:spPr bwMode="auto">
          <a:xfrm>
            <a:off x="2895600" y="5013325"/>
            <a:ext cx="650875" cy="238125"/>
          </a:xfrm>
          <a:custGeom>
            <a:avLst/>
            <a:gdLst>
              <a:gd name="T0" fmla="*/ 231 w 2745"/>
              <a:gd name="T1" fmla="*/ 537 h 1008"/>
              <a:gd name="T2" fmla="*/ 0 w 2745"/>
              <a:gd name="T3" fmla="*/ 780 h 1008"/>
              <a:gd name="T4" fmla="*/ 1311 w 2745"/>
              <a:gd name="T5" fmla="*/ 1008 h 1008"/>
              <a:gd name="T6" fmla="*/ 2745 w 2745"/>
              <a:gd name="T7" fmla="*/ 111 h 1008"/>
              <a:gd name="T8" fmla="*/ 1857 w 2745"/>
              <a:gd name="T9" fmla="*/ 0 h 1008"/>
              <a:gd name="T10" fmla="*/ 231 w 2745"/>
              <a:gd name="T11" fmla="*/ 537 h 1008"/>
              <a:gd name="T12" fmla="*/ 0 60000 65536"/>
              <a:gd name="T13" fmla="*/ 0 60000 65536"/>
              <a:gd name="T14" fmla="*/ 0 60000 65536"/>
              <a:gd name="T15" fmla="*/ 0 60000 65536"/>
              <a:gd name="T16" fmla="*/ 0 60000 65536"/>
              <a:gd name="T17" fmla="*/ 0 60000 65536"/>
              <a:gd name="T18" fmla="*/ 0 w 2745"/>
              <a:gd name="T19" fmla="*/ 0 h 1008"/>
              <a:gd name="T20" fmla="*/ 2745 w 2745"/>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2745" h="1008">
                <a:moveTo>
                  <a:pt x="231" y="537"/>
                </a:moveTo>
                <a:lnTo>
                  <a:pt x="0" y="780"/>
                </a:lnTo>
                <a:lnTo>
                  <a:pt x="1311" y="1008"/>
                </a:lnTo>
                <a:lnTo>
                  <a:pt x="2745" y="111"/>
                </a:lnTo>
                <a:lnTo>
                  <a:pt x="1857" y="0"/>
                </a:lnTo>
                <a:lnTo>
                  <a:pt x="231" y="537"/>
                </a:lnTo>
                <a:close/>
              </a:path>
            </a:pathLst>
          </a:custGeom>
          <a:solidFill>
            <a:srgbClr val="FFFF99"/>
          </a:solidFill>
          <a:ln w="9525">
            <a:noFill/>
            <a:round/>
            <a:headEnd/>
            <a:tailEnd/>
          </a:ln>
        </p:spPr>
        <p:txBody>
          <a:bodyPr wrap="none" anchor="ctr"/>
          <a:lstStyle/>
          <a:p>
            <a:endParaRPr lang="en-US" dirty="0"/>
          </a:p>
        </p:txBody>
      </p:sp>
      <p:sp>
        <p:nvSpPr>
          <p:cNvPr id="9569" name="Freeform 442"/>
          <p:cNvSpPr>
            <a:spLocks/>
          </p:cNvSpPr>
          <p:nvPr/>
        </p:nvSpPr>
        <p:spPr bwMode="auto">
          <a:xfrm rot="573372">
            <a:off x="3168650" y="5021263"/>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70" name="Freeform 443"/>
          <p:cNvSpPr>
            <a:spLocks/>
          </p:cNvSpPr>
          <p:nvPr/>
        </p:nvSpPr>
        <p:spPr bwMode="auto">
          <a:xfrm>
            <a:off x="3121025" y="5065713"/>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71" name="Freeform 444"/>
          <p:cNvSpPr>
            <a:spLocks/>
          </p:cNvSpPr>
          <p:nvPr/>
        </p:nvSpPr>
        <p:spPr bwMode="auto">
          <a:xfrm>
            <a:off x="3014663" y="5116513"/>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tx1"/>
          </a:solidFill>
          <a:ln w="9525">
            <a:solidFill>
              <a:schemeClr val="tx1"/>
            </a:solidFill>
            <a:round/>
            <a:headEnd/>
            <a:tailEnd/>
          </a:ln>
        </p:spPr>
        <p:txBody>
          <a:bodyPr wrap="none" anchor="ctr"/>
          <a:lstStyle/>
          <a:p>
            <a:endParaRPr lang="en-US" dirty="0"/>
          </a:p>
        </p:txBody>
      </p:sp>
      <p:sp>
        <p:nvSpPr>
          <p:cNvPr id="9572" name="Freeform 445"/>
          <p:cNvSpPr>
            <a:spLocks/>
          </p:cNvSpPr>
          <p:nvPr/>
        </p:nvSpPr>
        <p:spPr bwMode="auto">
          <a:xfrm>
            <a:off x="3022600" y="4813300"/>
            <a:ext cx="257175" cy="361950"/>
          </a:xfrm>
          <a:custGeom>
            <a:avLst/>
            <a:gdLst>
              <a:gd name="T0" fmla="*/ 487 w 2172"/>
              <a:gd name="T1" fmla="*/ 258 h 3061"/>
              <a:gd name="T2" fmla="*/ 1362 w 2172"/>
              <a:gd name="T3" fmla="*/ 0 h 3061"/>
              <a:gd name="T4" fmla="*/ 2172 w 2172"/>
              <a:gd name="T5" fmla="*/ 371 h 3061"/>
              <a:gd name="T6" fmla="*/ 2131 w 2172"/>
              <a:gd name="T7" fmla="*/ 1653 h 3061"/>
              <a:gd name="T8" fmla="*/ 1244 w 2172"/>
              <a:gd name="T9" fmla="*/ 2119 h 3061"/>
              <a:gd name="T10" fmla="*/ 1244 w 2172"/>
              <a:gd name="T11" fmla="*/ 2953 h 3061"/>
              <a:gd name="T12" fmla="*/ 1039 w 2172"/>
              <a:gd name="T13" fmla="*/ 3061 h 3061"/>
              <a:gd name="T14" fmla="*/ 91 w 2172"/>
              <a:gd name="T15" fmla="*/ 2649 h 3061"/>
              <a:gd name="T16" fmla="*/ 0 w 2172"/>
              <a:gd name="T17" fmla="*/ 1545 h 3061"/>
              <a:gd name="T18" fmla="*/ 502 w 2172"/>
              <a:gd name="T19" fmla="*/ 1411 h 3061"/>
              <a:gd name="T20" fmla="*/ 487 w 2172"/>
              <a:gd name="T21" fmla="*/ 258 h 3061"/>
              <a:gd name="T22" fmla="*/ 487 w 2172"/>
              <a:gd name="T23" fmla="*/ 258 h 30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72"/>
              <a:gd name="T37" fmla="*/ 0 h 3061"/>
              <a:gd name="T38" fmla="*/ 2172 w 2172"/>
              <a:gd name="T39" fmla="*/ 3061 h 30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72" h="3061">
                <a:moveTo>
                  <a:pt x="487" y="258"/>
                </a:moveTo>
                <a:lnTo>
                  <a:pt x="1362" y="0"/>
                </a:lnTo>
                <a:lnTo>
                  <a:pt x="2172" y="371"/>
                </a:lnTo>
                <a:lnTo>
                  <a:pt x="2131" y="1653"/>
                </a:lnTo>
                <a:lnTo>
                  <a:pt x="1244" y="2119"/>
                </a:lnTo>
                <a:lnTo>
                  <a:pt x="1244" y="2953"/>
                </a:lnTo>
                <a:lnTo>
                  <a:pt x="1039" y="3061"/>
                </a:lnTo>
                <a:lnTo>
                  <a:pt x="91" y="2649"/>
                </a:lnTo>
                <a:lnTo>
                  <a:pt x="0" y="1545"/>
                </a:lnTo>
                <a:lnTo>
                  <a:pt x="502" y="1411"/>
                </a:lnTo>
                <a:lnTo>
                  <a:pt x="487" y="258"/>
                </a:lnTo>
                <a:close/>
              </a:path>
            </a:pathLst>
          </a:custGeom>
          <a:solidFill>
            <a:srgbClr val="FFF2CC"/>
          </a:solidFill>
          <a:ln w="9525">
            <a:noFill/>
            <a:round/>
            <a:headEnd/>
            <a:tailEnd/>
          </a:ln>
        </p:spPr>
        <p:txBody>
          <a:bodyPr/>
          <a:lstStyle/>
          <a:p>
            <a:endParaRPr lang="en-US" dirty="0"/>
          </a:p>
        </p:txBody>
      </p:sp>
      <p:sp>
        <p:nvSpPr>
          <p:cNvPr id="9573" name="Freeform 446"/>
          <p:cNvSpPr>
            <a:spLocks/>
          </p:cNvSpPr>
          <p:nvPr/>
        </p:nvSpPr>
        <p:spPr bwMode="auto">
          <a:xfrm>
            <a:off x="3027363" y="5000625"/>
            <a:ext cx="141288" cy="177800"/>
          </a:xfrm>
          <a:custGeom>
            <a:avLst/>
            <a:gdLst>
              <a:gd name="T0" fmla="*/ 6 w 1191"/>
              <a:gd name="T1" fmla="*/ 0 h 1510"/>
              <a:gd name="T2" fmla="*/ 1191 w 1191"/>
              <a:gd name="T3" fmla="*/ 487 h 1510"/>
              <a:gd name="T4" fmla="*/ 1057 w 1191"/>
              <a:gd name="T5" fmla="*/ 1510 h 1510"/>
              <a:gd name="T6" fmla="*/ 0 w 1191"/>
              <a:gd name="T7" fmla="*/ 1080 h 1510"/>
              <a:gd name="T8" fmla="*/ 6 w 1191"/>
              <a:gd name="T9" fmla="*/ 0 h 1510"/>
              <a:gd name="T10" fmla="*/ 6 w 1191"/>
              <a:gd name="T11" fmla="*/ 0 h 1510"/>
              <a:gd name="T12" fmla="*/ 0 60000 65536"/>
              <a:gd name="T13" fmla="*/ 0 60000 65536"/>
              <a:gd name="T14" fmla="*/ 0 60000 65536"/>
              <a:gd name="T15" fmla="*/ 0 60000 65536"/>
              <a:gd name="T16" fmla="*/ 0 60000 65536"/>
              <a:gd name="T17" fmla="*/ 0 60000 65536"/>
              <a:gd name="T18" fmla="*/ 0 w 1191"/>
              <a:gd name="T19" fmla="*/ 0 h 1510"/>
              <a:gd name="T20" fmla="*/ 1191 w 1191"/>
              <a:gd name="T21" fmla="*/ 1510 h 1510"/>
            </a:gdLst>
            <a:ahLst/>
            <a:cxnLst>
              <a:cxn ang="T12">
                <a:pos x="T0" y="T1"/>
              </a:cxn>
              <a:cxn ang="T13">
                <a:pos x="T2" y="T3"/>
              </a:cxn>
              <a:cxn ang="T14">
                <a:pos x="T4" y="T5"/>
              </a:cxn>
              <a:cxn ang="T15">
                <a:pos x="T6" y="T7"/>
              </a:cxn>
              <a:cxn ang="T16">
                <a:pos x="T8" y="T9"/>
              </a:cxn>
              <a:cxn ang="T17">
                <a:pos x="T10" y="T11"/>
              </a:cxn>
            </a:cxnLst>
            <a:rect l="T18" t="T19" r="T20" b="T21"/>
            <a:pathLst>
              <a:path w="1191" h="1510">
                <a:moveTo>
                  <a:pt x="6" y="0"/>
                </a:moveTo>
                <a:lnTo>
                  <a:pt x="1191" y="487"/>
                </a:lnTo>
                <a:lnTo>
                  <a:pt x="1057" y="1510"/>
                </a:lnTo>
                <a:lnTo>
                  <a:pt x="0" y="1080"/>
                </a:lnTo>
                <a:lnTo>
                  <a:pt x="6" y="0"/>
                </a:lnTo>
                <a:close/>
              </a:path>
            </a:pathLst>
          </a:custGeom>
          <a:solidFill>
            <a:srgbClr val="FFCC7F"/>
          </a:solidFill>
          <a:ln w="9525">
            <a:noFill/>
            <a:round/>
            <a:headEnd/>
            <a:tailEnd/>
          </a:ln>
        </p:spPr>
        <p:txBody>
          <a:bodyPr/>
          <a:lstStyle/>
          <a:p>
            <a:endParaRPr lang="en-US" dirty="0"/>
          </a:p>
        </p:txBody>
      </p:sp>
      <p:sp>
        <p:nvSpPr>
          <p:cNvPr id="9574" name="Freeform 447"/>
          <p:cNvSpPr>
            <a:spLocks/>
          </p:cNvSpPr>
          <p:nvPr/>
        </p:nvSpPr>
        <p:spPr bwMode="auto">
          <a:xfrm>
            <a:off x="3076575" y="4849813"/>
            <a:ext cx="114300" cy="149225"/>
          </a:xfrm>
          <a:custGeom>
            <a:avLst/>
            <a:gdLst>
              <a:gd name="T0" fmla="*/ 60 w 966"/>
              <a:gd name="T1" fmla="*/ 0 h 1267"/>
              <a:gd name="T2" fmla="*/ 966 w 966"/>
              <a:gd name="T3" fmla="*/ 469 h 1267"/>
              <a:gd name="T4" fmla="*/ 939 w 966"/>
              <a:gd name="T5" fmla="*/ 1267 h 1267"/>
              <a:gd name="T6" fmla="*/ 0 w 966"/>
              <a:gd name="T7" fmla="*/ 1089 h 1267"/>
              <a:gd name="T8" fmla="*/ 60 w 966"/>
              <a:gd name="T9" fmla="*/ 0 h 1267"/>
              <a:gd name="T10" fmla="*/ 60 w 966"/>
              <a:gd name="T11" fmla="*/ 0 h 1267"/>
              <a:gd name="T12" fmla="*/ 0 60000 65536"/>
              <a:gd name="T13" fmla="*/ 0 60000 65536"/>
              <a:gd name="T14" fmla="*/ 0 60000 65536"/>
              <a:gd name="T15" fmla="*/ 0 60000 65536"/>
              <a:gd name="T16" fmla="*/ 0 60000 65536"/>
              <a:gd name="T17" fmla="*/ 0 60000 65536"/>
              <a:gd name="T18" fmla="*/ 0 w 966"/>
              <a:gd name="T19" fmla="*/ 0 h 1267"/>
              <a:gd name="T20" fmla="*/ 966 w 966"/>
              <a:gd name="T21" fmla="*/ 1267 h 1267"/>
            </a:gdLst>
            <a:ahLst/>
            <a:cxnLst>
              <a:cxn ang="T12">
                <a:pos x="T0" y="T1"/>
              </a:cxn>
              <a:cxn ang="T13">
                <a:pos x="T2" y="T3"/>
              </a:cxn>
              <a:cxn ang="T14">
                <a:pos x="T4" y="T5"/>
              </a:cxn>
              <a:cxn ang="T15">
                <a:pos x="T6" y="T7"/>
              </a:cxn>
              <a:cxn ang="T16">
                <a:pos x="T8" y="T9"/>
              </a:cxn>
              <a:cxn ang="T17">
                <a:pos x="T10" y="T11"/>
              </a:cxn>
            </a:cxnLst>
            <a:rect l="T18" t="T19" r="T20" b="T21"/>
            <a:pathLst>
              <a:path w="966" h="1267">
                <a:moveTo>
                  <a:pt x="60" y="0"/>
                </a:moveTo>
                <a:lnTo>
                  <a:pt x="966" y="469"/>
                </a:lnTo>
                <a:lnTo>
                  <a:pt x="939" y="1267"/>
                </a:lnTo>
                <a:lnTo>
                  <a:pt x="0" y="1089"/>
                </a:lnTo>
                <a:lnTo>
                  <a:pt x="60" y="0"/>
                </a:lnTo>
                <a:close/>
              </a:path>
            </a:pathLst>
          </a:custGeom>
          <a:solidFill>
            <a:srgbClr val="FFCC7F"/>
          </a:solidFill>
          <a:ln w="9525">
            <a:noFill/>
            <a:round/>
            <a:headEnd/>
            <a:tailEnd/>
          </a:ln>
        </p:spPr>
        <p:txBody>
          <a:bodyPr/>
          <a:lstStyle/>
          <a:p>
            <a:endParaRPr lang="en-US" dirty="0"/>
          </a:p>
        </p:txBody>
      </p:sp>
      <p:sp>
        <p:nvSpPr>
          <p:cNvPr id="9575" name="Freeform 448"/>
          <p:cNvSpPr>
            <a:spLocks/>
          </p:cNvSpPr>
          <p:nvPr/>
        </p:nvSpPr>
        <p:spPr bwMode="auto">
          <a:xfrm>
            <a:off x="3022600" y="4843463"/>
            <a:ext cx="303213" cy="342900"/>
          </a:xfrm>
          <a:custGeom>
            <a:avLst/>
            <a:gdLst>
              <a:gd name="T0" fmla="*/ 478 w 2554"/>
              <a:gd name="T1" fmla="*/ 0 h 2896"/>
              <a:gd name="T2" fmla="*/ 461 w 2554"/>
              <a:gd name="T3" fmla="*/ 77 h 2896"/>
              <a:gd name="T4" fmla="*/ 1306 w 2554"/>
              <a:gd name="T5" fmla="*/ 490 h 2896"/>
              <a:gd name="T6" fmla="*/ 1306 w 2554"/>
              <a:gd name="T7" fmla="*/ 1273 h 2896"/>
              <a:gd name="T8" fmla="*/ 473 w 2554"/>
              <a:gd name="T9" fmla="*/ 1089 h 2896"/>
              <a:gd name="T10" fmla="*/ 467 w 2554"/>
              <a:gd name="T11" fmla="*/ 1196 h 2896"/>
              <a:gd name="T12" fmla="*/ 1300 w 2554"/>
              <a:gd name="T13" fmla="*/ 1384 h 2896"/>
              <a:gd name="T14" fmla="*/ 1886 w 2554"/>
              <a:gd name="T15" fmla="*/ 1455 h 2896"/>
              <a:gd name="T16" fmla="*/ 1087 w 2554"/>
              <a:gd name="T17" fmla="*/ 1686 h 2896"/>
              <a:gd name="T18" fmla="*/ 82 w 2554"/>
              <a:gd name="T19" fmla="*/ 1260 h 2896"/>
              <a:gd name="T20" fmla="*/ 0 w 2554"/>
              <a:gd name="T21" fmla="*/ 1325 h 2896"/>
              <a:gd name="T22" fmla="*/ 1052 w 2554"/>
              <a:gd name="T23" fmla="*/ 1776 h 2896"/>
              <a:gd name="T24" fmla="*/ 1055 w 2554"/>
              <a:gd name="T25" fmla="*/ 2896 h 2896"/>
              <a:gd name="T26" fmla="*/ 1541 w 2554"/>
              <a:gd name="T27" fmla="*/ 2776 h 2896"/>
              <a:gd name="T28" fmla="*/ 1693 w 2554"/>
              <a:gd name="T29" fmla="*/ 2852 h 2896"/>
              <a:gd name="T30" fmla="*/ 1481 w 2554"/>
              <a:gd name="T31" fmla="*/ 1971 h 2896"/>
              <a:gd name="T32" fmla="*/ 1490 w 2554"/>
              <a:gd name="T33" fmla="*/ 1888 h 2896"/>
              <a:gd name="T34" fmla="*/ 1578 w 2554"/>
              <a:gd name="T35" fmla="*/ 1864 h 2896"/>
              <a:gd name="T36" fmla="*/ 1601 w 2554"/>
              <a:gd name="T37" fmla="*/ 1784 h 2896"/>
              <a:gd name="T38" fmla="*/ 1705 w 2554"/>
              <a:gd name="T39" fmla="*/ 1749 h 2896"/>
              <a:gd name="T40" fmla="*/ 1740 w 2554"/>
              <a:gd name="T41" fmla="*/ 1669 h 2896"/>
              <a:gd name="T42" fmla="*/ 1826 w 2554"/>
              <a:gd name="T43" fmla="*/ 1655 h 2896"/>
              <a:gd name="T44" fmla="*/ 1900 w 2554"/>
              <a:gd name="T45" fmla="*/ 1699 h 2896"/>
              <a:gd name="T46" fmla="*/ 1997 w 2554"/>
              <a:gd name="T47" fmla="*/ 1683 h 2896"/>
              <a:gd name="T48" fmla="*/ 2086 w 2554"/>
              <a:gd name="T49" fmla="*/ 1734 h 2896"/>
              <a:gd name="T50" fmla="*/ 2195 w 2554"/>
              <a:gd name="T51" fmla="*/ 1716 h 2896"/>
              <a:gd name="T52" fmla="*/ 2280 w 2554"/>
              <a:gd name="T53" fmla="*/ 1774 h 2896"/>
              <a:gd name="T54" fmla="*/ 2458 w 2554"/>
              <a:gd name="T55" fmla="*/ 2367 h 2896"/>
              <a:gd name="T56" fmla="*/ 2554 w 2554"/>
              <a:gd name="T57" fmla="*/ 1227 h 2896"/>
              <a:gd name="T58" fmla="*/ 2175 w 2554"/>
              <a:gd name="T59" fmla="*/ 1083 h 2896"/>
              <a:gd name="T60" fmla="*/ 2163 w 2554"/>
              <a:gd name="T61" fmla="*/ 113 h 2896"/>
              <a:gd name="T62" fmla="*/ 1312 w 2554"/>
              <a:gd name="T63" fmla="*/ 396 h 2896"/>
              <a:gd name="T64" fmla="*/ 478 w 2554"/>
              <a:gd name="T65" fmla="*/ 0 h 2896"/>
              <a:gd name="T66" fmla="*/ 478 w 2554"/>
              <a:gd name="T67" fmla="*/ 0 h 289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54"/>
              <a:gd name="T103" fmla="*/ 0 h 2896"/>
              <a:gd name="T104" fmla="*/ 2554 w 2554"/>
              <a:gd name="T105" fmla="*/ 2896 h 289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54" h="2896">
                <a:moveTo>
                  <a:pt x="478" y="0"/>
                </a:moveTo>
                <a:lnTo>
                  <a:pt x="461" y="77"/>
                </a:lnTo>
                <a:lnTo>
                  <a:pt x="1306" y="490"/>
                </a:lnTo>
                <a:lnTo>
                  <a:pt x="1306" y="1273"/>
                </a:lnTo>
                <a:lnTo>
                  <a:pt x="473" y="1089"/>
                </a:lnTo>
                <a:lnTo>
                  <a:pt x="467" y="1196"/>
                </a:lnTo>
                <a:lnTo>
                  <a:pt x="1300" y="1384"/>
                </a:lnTo>
                <a:lnTo>
                  <a:pt x="1886" y="1455"/>
                </a:lnTo>
                <a:lnTo>
                  <a:pt x="1087" y="1686"/>
                </a:lnTo>
                <a:lnTo>
                  <a:pt x="82" y="1260"/>
                </a:lnTo>
                <a:lnTo>
                  <a:pt x="0" y="1325"/>
                </a:lnTo>
                <a:lnTo>
                  <a:pt x="1052" y="1776"/>
                </a:lnTo>
                <a:lnTo>
                  <a:pt x="1055" y="2896"/>
                </a:lnTo>
                <a:lnTo>
                  <a:pt x="1541" y="2776"/>
                </a:lnTo>
                <a:lnTo>
                  <a:pt x="1693" y="2852"/>
                </a:lnTo>
                <a:lnTo>
                  <a:pt x="1481" y="1971"/>
                </a:lnTo>
                <a:lnTo>
                  <a:pt x="1490" y="1888"/>
                </a:lnTo>
                <a:lnTo>
                  <a:pt x="1578" y="1864"/>
                </a:lnTo>
                <a:lnTo>
                  <a:pt x="1601" y="1784"/>
                </a:lnTo>
                <a:lnTo>
                  <a:pt x="1705" y="1749"/>
                </a:lnTo>
                <a:lnTo>
                  <a:pt x="1740" y="1669"/>
                </a:lnTo>
                <a:lnTo>
                  <a:pt x="1826" y="1655"/>
                </a:lnTo>
                <a:lnTo>
                  <a:pt x="1900" y="1699"/>
                </a:lnTo>
                <a:lnTo>
                  <a:pt x="1997" y="1683"/>
                </a:lnTo>
                <a:lnTo>
                  <a:pt x="2086" y="1734"/>
                </a:lnTo>
                <a:lnTo>
                  <a:pt x="2195" y="1716"/>
                </a:lnTo>
                <a:lnTo>
                  <a:pt x="2280" y="1774"/>
                </a:lnTo>
                <a:lnTo>
                  <a:pt x="2458" y="2367"/>
                </a:lnTo>
                <a:lnTo>
                  <a:pt x="2554" y="1227"/>
                </a:lnTo>
                <a:lnTo>
                  <a:pt x="2175" y="1083"/>
                </a:lnTo>
                <a:lnTo>
                  <a:pt x="2163" y="113"/>
                </a:lnTo>
                <a:lnTo>
                  <a:pt x="1312" y="396"/>
                </a:lnTo>
                <a:lnTo>
                  <a:pt x="478" y="0"/>
                </a:lnTo>
                <a:close/>
              </a:path>
            </a:pathLst>
          </a:custGeom>
          <a:solidFill>
            <a:srgbClr val="000000"/>
          </a:solidFill>
          <a:ln w="9525">
            <a:noFill/>
            <a:round/>
            <a:headEnd/>
            <a:tailEnd/>
          </a:ln>
        </p:spPr>
        <p:txBody>
          <a:bodyPr/>
          <a:lstStyle/>
          <a:p>
            <a:endParaRPr lang="en-US" dirty="0"/>
          </a:p>
        </p:txBody>
      </p:sp>
      <p:sp>
        <p:nvSpPr>
          <p:cNvPr id="9576" name="Freeform 449"/>
          <p:cNvSpPr>
            <a:spLocks/>
          </p:cNvSpPr>
          <p:nvPr/>
        </p:nvSpPr>
        <p:spPr bwMode="auto">
          <a:xfrm>
            <a:off x="3014663" y="4813300"/>
            <a:ext cx="271463" cy="373063"/>
          </a:xfrm>
          <a:custGeom>
            <a:avLst/>
            <a:gdLst>
              <a:gd name="T0" fmla="*/ 620 w 2290"/>
              <a:gd name="T1" fmla="*/ 1472 h 3154"/>
              <a:gd name="T2" fmla="*/ 578 w 2290"/>
              <a:gd name="T3" fmla="*/ 305 h 3154"/>
              <a:gd name="T4" fmla="*/ 1399 w 2290"/>
              <a:gd name="T5" fmla="*/ 81 h 3154"/>
              <a:gd name="T6" fmla="*/ 2179 w 2290"/>
              <a:gd name="T7" fmla="*/ 412 h 3154"/>
              <a:gd name="T8" fmla="*/ 2156 w 2290"/>
              <a:gd name="T9" fmla="*/ 1429 h 3154"/>
              <a:gd name="T10" fmla="*/ 2267 w 2290"/>
              <a:gd name="T11" fmla="*/ 1495 h 3154"/>
              <a:gd name="T12" fmla="*/ 2290 w 2290"/>
              <a:gd name="T13" fmla="*/ 338 h 3154"/>
              <a:gd name="T14" fmla="*/ 1423 w 2290"/>
              <a:gd name="T15" fmla="*/ 0 h 3154"/>
              <a:gd name="T16" fmla="*/ 476 w 2290"/>
              <a:gd name="T17" fmla="*/ 225 h 3154"/>
              <a:gd name="T18" fmla="*/ 518 w 2290"/>
              <a:gd name="T19" fmla="*/ 1394 h 3154"/>
              <a:gd name="T20" fmla="*/ 0 w 2290"/>
              <a:gd name="T21" fmla="*/ 1524 h 3154"/>
              <a:gd name="T22" fmla="*/ 81 w 2290"/>
              <a:gd name="T23" fmla="*/ 2703 h 3154"/>
              <a:gd name="T24" fmla="*/ 1125 w 2290"/>
              <a:gd name="T25" fmla="*/ 3154 h 3154"/>
              <a:gd name="T26" fmla="*/ 1211 w 2290"/>
              <a:gd name="T27" fmla="*/ 3051 h 3154"/>
              <a:gd name="T28" fmla="*/ 152 w 2290"/>
              <a:gd name="T29" fmla="*/ 2649 h 3154"/>
              <a:gd name="T30" fmla="*/ 111 w 2290"/>
              <a:gd name="T31" fmla="*/ 1578 h 3154"/>
              <a:gd name="T32" fmla="*/ 620 w 2290"/>
              <a:gd name="T33" fmla="*/ 1472 h 3154"/>
              <a:gd name="T34" fmla="*/ 620 w 2290"/>
              <a:gd name="T35" fmla="*/ 1472 h 31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90"/>
              <a:gd name="T55" fmla="*/ 0 h 3154"/>
              <a:gd name="T56" fmla="*/ 2290 w 2290"/>
              <a:gd name="T57" fmla="*/ 3154 h 31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90" h="3154">
                <a:moveTo>
                  <a:pt x="620" y="1472"/>
                </a:moveTo>
                <a:lnTo>
                  <a:pt x="578" y="305"/>
                </a:lnTo>
                <a:lnTo>
                  <a:pt x="1399" y="81"/>
                </a:lnTo>
                <a:lnTo>
                  <a:pt x="2179" y="412"/>
                </a:lnTo>
                <a:lnTo>
                  <a:pt x="2156" y="1429"/>
                </a:lnTo>
                <a:lnTo>
                  <a:pt x="2267" y="1495"/>
                </a:lnTo>
                <a:lnTo>
                  <a:pt x="2290" y="338"/>
                </a:lnTo>
                <a:lnTo>
                  <a:pt x="1423" y="0"/>
                </a:lnTo>
                <a:lnTo>
                  <a:pt x="476" y="225"/>
                </a:lnTo>
                <a:lnTo>
                  <a:pt x="518" y="1394"/>
                </a:lnTo>
                <a:lnTo>
                  <a:pt x="0" y="1524"/>
                </a:lnTo>
                <a:lnTo>
                  <a:pt x="81" y="2703"/>
                </a:lnTo>
                <a:lnTo>
                  <a:pt x="1125" y="3154"/>
                </a:lnTo>
                <a:lnTo>
                  <a:pt x="1211" y="3051"/>
                </a:lnTo>
                <a:lnTo>
                  <a:pt x="152" y="2649"/>
                </a:lnTo>
                <a:lnTo>
                  <a:pt x="111" y="1578"/>
                </a:lnTo>
                <a:lnTo>
                  <a:pt x="620" y="1472"/>
                </a:lnTo>
                <a:close/>
              </a:path>
            </a:pathLst>
          </a:custGeom>
          <a:solidFill>
            <a:srgbClr val="000000"/>
          </a:solidFill>
          <a:ln w="9525">
            <a:noFill/>
            <a:round/>
            <a:headEnd/>
            <a:tailEnd/>
          </a:ln>
        </p:spPr>
        <p:txBody>
          <a:bodyPr/>
          <a:lstStyle/>
          <a:p>
            <a:endParaRPr lang="en-US" dirty="0"/>
          </a:p>
        </p:txBody>
      </p:sp>
      <p:sp>
        <p:nvSpPr>
          <p:cNvPr id="9577" name="Freeform 450"/>
          <p:cNvSpPr>
            <a:spLocks/>
          </p:cNvSpPr>
          <p:nvPr/>
        </p:nvSpPr>
        <p:spPr bwMode="auto">
          <a:xfrm>
            <a:off x="3170238" y="5000625"/>
            <a:ext cx="144463" cy="177800"/>
          </a:xfrm>
          <a:custGeom>
            <a:avLst/>
            <a:gdLst>
              <a:gd name="T0" fmla="*/ 34 w 612"/>
              <a:gd name="T1" fmla="*/ 746 h 746"/>
              <a:gd name="T2" fmla="*/ 612 w 612"/>
              <a:gd name="T3" fmla="*/ 612 h 746"/>
              <a:gd name="T4" fmla="*/ 608 w 612"/>
              <a:gd name="T5" fmla="*/ 0 h 746"/>
              <a:gd name="T6" fmla="*/ 0 w 612"/>
              <a:gd name="T7" fmla="*/ 228 h 746"/>
              <a:gd name="T8" fmla="*/ 34 w 612"/>
              <a:gd name="T9" fmla="*/ 746 h 746"/>
              <a:gd name="T10" fmla="*/ 0 60000 65536"/>
              <a:gd name="T11" fmla="*/ 0 60000 65536"/>
              <a:gd name="T12" fmla="*/ 0 60000 65536"/>
              <a:gd name="T13" fmla="*/ 0 60000 65536"/>
              <a:gd name="T14" fmla="*/ 0 60000 65536"/>
              <a:gd name="T15" fmla="*/ 0 w 612"/>
              <a:gd name="T16" fmla="*/ 0 h 746"/>
              <a:gd name="T17" fmla="*/ 612 w 612"/>
              <a:gd name="T18" fmla="*/ 746 h 746"/>
            </a:gdLst>
            <a:ahLst/>
            <a:cxnLst>
              <a:cxn ang="T10">
                <a:pos x="T0" y="T1"/>
              </a:cxn>
              <a:cxn ang="T11">
                <a:pos x="T2" y="T3"/>
              </a:cxn>
              <a:cxn ang="T12">
                <a:pos x="T4" y="T5"/>
              </a:cxn>
              <a:cxn ang="T13">
                <a:pos x="T6" y="T7"/>
              </a:cxn>
              <a:cxn ang="T14">
                <a:pos x="T8" y="T9"/>
              </a:cxn>
            </a:cxnLst>
            <a:rect l="T15" t="T16" r="T17" b="T18"/>
            <a:pathLst>
              <a:path w="612" h="746">
                <a:moveTo>
                  <a:pt x="34" y="746"/>
                </a:moveTo>
                <a:lnTo>
                  <a:pt x="612" y="612"/>
                </a:lnTo>
                <a:lnTo>
                  <a:pt x="608" y="0"/>
                </a:lnTo>
                <a:lnTo>
                  <a:pt x="0" y="228"/>
                </a:lnTo>
                <a:lnTo>
                  <a:pt x="34" y="746"/>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78" name="Freeform 451"/>
          <p:cNvSpPr>
            <a:spLocks/>
          </p:cNvSpPr>
          <p:nvPr/>
        </p:nvSpPr>
        <p:spPr bwMode="auto">
          <a:xfrm>
            <a:off x="3167063" y="5154613"/>
            <a:ext cx="117475" cy="33338"/>
          </a:xfrm>
          <a:custGeom>
            <a:avLst/>
            <a:gdLst>
              <a:gd name="T0" fmla="*/ 0 w 482"/>
              <a:gd name="T1" fmla="*/ 116 h 142"/>
              <a:gd name="T2" fmla="*/ 482 w 482"/>
              <a:gd name="T3" fmla="*/ 0 h 142"/>
              <a:gd name="T4" fmla="*/ 240 w 482"/>
              <a:gd name="T5" fmla="*/ 142 h 142"/>
              <a:gd name="T6" fmla="*/ 0 w 482"/>
              <a:gd name="T7" fmla="*/ 116 h 142"/>
              <a:gd name="T8" fmla="*/ 0 60000 65536"/>
              <a:gd name="T9" fmla="*/ 0 60000 65536"/>
              <a:gd name="T10" fmla="*/ 0 60000 65536"/>
              <a:gd name="T11" fmla="*/ 0 60000 65536"/>
              <a:gd name="T12" fmla="*/ 0 w 482"/>
              <a:gd name="T13" fmla="*/ 0 h 142"/>
              <a:gd name="T14" fmla="*/ 482 w 482"/>
              <a:gd name="T15" fmla="*/ 142 h 142"/>
            </a:gdLst>
            <a:ahLst/>
            <a:cxnLst>
              <a:cxn ang="T8">
                <a:pos x="T0" y="T1"/>
              </a:cxn>
              <a:cxn ang="T9">
                <a:pos x="T2" y="T3"/>
              </a:cxn>
              <a:cxn ang="T10">
                <a:pos x="T4" y="T5"/>
              </a:cxn>
              <a:cxn ang="T11">
                <a:pos x="T6" y="T7"/>
              </a:cxn>
            </a:cxnLst>
            <a:rect l="T12" t="T13" r="T14" b="T15"/>
            <a:pathLst>
              <a:path w="482" h="142">
                <a:moveTo>
                  <a:pt x="0" y="116"/>
                </a:moveTo>
                <a:lnTo>
                  <a:pt x="482" y="0"/>
                </a:lnTo>
                <a:lnTo>
                  <a:pt x="240" y="142"/>
                </a:lnTo>
                <a:lnTo>
                  <a:pt x="0" y="116"/>
                </a:lnTo>
                <a:close/>
              </a:path>
            </a:pathLst>
          </a:custGeom>
          <a:solidFill>
            <a:schemeClr val="bg1"/>
          </a:solidFill>
          <a:ln w="9525">
            <a:noFill/>
            <a:round/>
            <a:headEnd/>
            <a:tailEnd/>
          </a:ln>
        </p:spPr>
        <p:txBody>
          <a:bodyPr wrap="none" anchor="ctr"/>
          <a:lstStyle/>
          <a:p>
            <a:endParaRPr lang="en-US" dirty="0"/>
          </a:p>
        </p:txBody>
      </p:sp>
      <p:sp>
        <p:nvSpPr>
          <p:cNvPr id="9579" name="Freeform 452"/>
          <p:cNvSpPr>
            <a:spLocks/>
          </p:cNvSpPr>
          <p:nvPr/>
        </p:nvSpPr>
        <p:spPr bwMode="auto">
          <a:xfrm>
            <a:off x="3194050" y="5021263"/>
            <a:ext cx="374650" cy="258763"/>
          </a:xfrm>
          <a:custGeom>
            <a:avLst/>
            <a:gdLst>
              <a:gd name="T0" fmla="*/ 495 w 1578"/>
              <a:gd name="T1" fmla="*/ 69 h 1089"/>
              <a:gd name="T2" fmla="*/ 624 w 1578"/>
              <a:gd name="T3" fmla="*/ 0 h 1089"/>
              <a:gd name="T4" fmla="*/ 1578 w 1578"/>
              <a:gd name="T5" fmla="*/ 126 h 1089"/>
              <a:gd name="T6" fmla="*/ 1560 w 1578"/>
              <a:gd name="T7" fmla="*/ 306 h 1089"/>
              <a:gd name="T8" fmla="*/ 18 w 1578"/>
              <a:gd name="T9" fmla="*/ 1089 h 1089"/>
              <a:gd name="T10" fmla="*/ 0 w 1578"/>
              <a:gd name="T11" fmla="*/ 849 h 1089"/>
              <a:gd name="T12" fmla="*/ 1329 w 1578"/>
              <a:gd name="T13" fmla="*/ 228 h 1089"/>
              <a:gd name="T14" fmla="*/ 48 w 1578"/>
              <a:gd name="T15" fmla="*/ 885 h 1089"/>
              <a:gd name="T16" fmla="*/ 57 w 1578"/>
              <a:gd name="T17" fmla="*/ 1023 h 1089"/>
              <a:gd name="T18" fmla="*/ 1506 w 1578"/>
              <a:gd name="T19" fmla="*/ 276 h 1089"/>
              <a:gd name="T20" fmla="*/ 1500 w 1578"/>
              <a:gd name="T21" fmla="*/ 165 h 1089"/>
              <a:gd name="T22" fmla="*/ 633 w 1578"/>
              <a:gd name="T23" fmla="*/ 48 h 1089"/>
              <a:gd name="T24" fmla="*/ 495 w 1578"/>
              <a:gd name="T25" fmla="*/ 69 h 10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78"/>
              <a:gd name="T40" fmla="*/ 0 h 1089"/>
              <a:gd name="T41" fmla="*/ 1578 w 1578"/>
              <a:gd name="T42" fmla="*/ 1089 h 10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78" h="1089">
                <a:moveTo>
                  <a:pt x="495" y="69"/>
                </a:moveTo>
                <a:lnTo>
                  <a:pt x="624" y="0"/>
                </a:lnTo>
                <a:lnTo>
                  <a:pt x="1578" y="126"/>
                </a:lnTo>
                <a:lnTo>
                  <a:pt x="1560" y="306"/>
                </a:lnTo>
                <a:lnTo>
                  <a:pt x="18" y="1089"/>
                </a:lnTo>
                <a:lnTo>
                  <a:pt x="0" y="849"/>
                </a:lnTo>
                <a:lnTo>
                  <a:pt x="1329" y="228"/>
                </a:lnTo>
                <a:lnTo>
                  <a:pt x="48" y="885"/>
                </a:lnTo>
                <a:lnTo>
                  <a:pt x="57" y="1023"/>
                </a:lnTo>
                <a:lnTo>
                  <a:pt x="1506" y="276"/>
                </a:lnTo>
                <a:lnTo>
                  <a:pt x="1500" y="165"/>
                </a:lnTo>
                <a:lnTo>
                  <a:pt x="633" y="48"/>
                </a:lnTo>
                <a:lnTo>
                  <a:pt x="495" y="69"/>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80" name="Freeform 453"/>
          <p:cNvSpPr>
            <a:spLocks/>
          </p:cNvSpPr>
          <p:nvPr/>
        </p:nvSpPr>
        <p:spPr bwMode="auto">
          <a:xfrm>
            <a:off x="2859088" y="5122863"/>
            <a:ext cx="322263" cy="155575"/>
          </a:xfrm>
          <a:custGeom>
            <a:avLst/>
            <a:gdLst>
              <a:gd name="T0" fmla="*/ 696 w 1359"/>
              <a:gd name="T1" fmla="*/ 0 h 651"/>
              <a:gd name="T2" fmla="*/ 0 w 1359"/>
              <a:gd name="T3" fmla="*/ 279 h 651"/>
              <a:gd name="T4" fmla="*/ 0 w 1359"/>
              <a:gd name="T5" fmla="*/ 444 h 651"/>
              <a:gd name="T6" fmla="*/ 1359 w 1359"/>
              <a:gd name="T7" fmla="*/ 651 h 651"/>
              <a:gd name="T8" fmla="*/ 51 w 1359"/>
              <a:gd name="T9" fmla="*/ 408 h 651"/>
              <a:gd name="T10" fmla="*/ 48 w 1359"/>
              <a:gd name="T11" fmla="*/ 315 h 651"/>
              <a:gd name="T12" fmla="*/ 1347 w 1359"/>
              <a:gd name="T13" fmla="*/ 453 h 651"/>
              <a:gd name="T14" fmla="*/ 126 w 1359"/>
              <a:gd name="T15" fmla="*/ 276 h 651"/>
              <a:gd name="T16" fmla="*/ 696 w 1359"/>
              <a:gd name="T17" fmla="*/ 0 h 6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9"/>
              <a:gd name="T28" fmla="*/ 0 h 651"/>
              <a:gd name="T29" fmla="*/ 1359 w 1359"/>
              <a:gd name="T30" fmla="*/ 651 h 6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9" h="651">
                <a:moveTo>
                  <a:pt x="696" y="0"/>
                </a:moveTo>
                <a:lnTo>
                  <a:pt x="0" y="279"/>
                </a:lnTo>
                <a:lnTo>
                  <a:pt x="0" y="444"/>
                </a:lnTo>
                <a:lnTo>
                  <a:pt x="1359" y="651"/>
                </a:lnTo>
                <a:lnTo>
                  <a:pt x="51" y="408"/>
                </a:lnTo>
                <a:lnTo>
                  <a:pt x="48" y="315"/>
                </a:lnTo>
                <a:lnTo>
                  <a:pt x="1347" y="453"/>
                </a:lnTo>
                <a:lnTo>
                  <a:pt x="126" y="276"/>
                </a:lnTo>
                <a:lnTo>
                  <a:pt x="696" y="0"/>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81" name="Freeform 454"/>
          <p:cNvSpPr>
            <a:spLocks/>
          </p:cNvSpPr>
          <p:nvPr/>
        </p:nvSpPr>
        <p:spPr bwMode="auto">
          <a:xfrm>
            <a:off x="2976563" y="5205413"/>
            <a:ext cx="44450" cy="44450"/>
          </a:xfrm>
          <a:custGeom>
            <a:avLst/>
            <a:gdLst>
              <a:gd name="T0" fmla="*/ 3 w 189"/>
              <a:gd name="T1" fmla="*/ 0 h 183"/>
              <a:gd name="T2" fmla="*/ 0 w 189"/>
              <a:gd name="T3" fmla="*/ 150 h 183"/>
              <a:gd name="T4" fmla="*/ 177 w 189"/>
              <a:gd name="T5" fmla="*/ 183 h 183"/>
              <a:gd name="T6" fmla="*/ 189 w 189"/>
              <a:gd name="T7" fmla="*/ 15 h 183"/>
              <a:gd name="T8" fmla="*/ 3 w 189"/>
              <a:gd name="T9" fmla="*/ 0 h 183"/>
              <a:gd name="T10" fmla="*/ 0 60000 65536"/>
              <a:gd name="T11" fmla="*/ 0 60000 65536"/>
              <a:gd name="T12" fmla="*/ 0 60000 65536"/>
              <a:gd name="T13" fmla="*/ 0 60000 65536"/>
              <a:gd name="T14" fmla="*/ 0 60000 65536"/>
              <a:gd name="T15" fmla="*/ 0 w 189"/>
              <a:gd name="T16" fmla="*/ 0 h 183"/>
              <a:gd name="T17" fmla="*/ 189 w 189"/>
              <a:gd name="T18" fmla="*/ 183 h 183"/>
            </a:gdLst>
            <a:ahLst/>
            <a:cxnLst>
              <a:cxn ang="T10">
                <a:pos x="T0" y="T1"/>
              </a:cxn>
              <a:cxn ang="T11">
                <a:pos x="T2" y="T3"/>
              </a:cxn>
              <a:cxn ang="T12">
                <a:pos x="T4" y="T5"/>
              </a:cxn>
              <a:cxn ang="T13">
                <a:pos x="T6" y="T7"/>
              </a:cxn>
              <a:cxn ang="T14">
                <a:pos x="T8" y="T9"/>
              </a:cxn>
            </a:cxnLst>
            <a:rect l="T15" t="T16" r="T17" b="T18"/>
            <a:pathLst>
              <a:path w="189" h="183">
                <a:moveTo>
                  <a:pt x="3" y="0"/>
                </a:moveTo>
                <a:lnTo>
                  <a:pt x="0" y="150"/>
                </a:lnTo>
                <a:lnTo>
                  <a:pt x="177" y="183"/>
                </a:lnTo>
                <a:lnTo>
                  <a:pt x="189" y="15"/>
                </a:lnTo>
                <a:lnTo>
                  <a:pt x="3" y="0"/>
                </a:lnTo>
                <a:close/>
              </a:path>
            </a:pathLst>
          </a:custGeom>
          <a:solidFill>
            <a:schemeClr val="tx1"/>
          </a:solidFill>
          <a:ln w="9525">
            <a:solidFill>
              <a:schemeClr val="tx1"/>
            </a:solidFill>
            <a:round/>
            <a:headEnd/>
            <a:tailEnd/>
          </a:ln>
        </p:spPr>
        <p:txBody>
          <a:bodyPr wrap="none" anchor="ctr"/>
          <a:lstStyle/>
          <a:p>
            <a:endParaRPr lang="en-US" dirty="0"/>
          </a:p>
        </p:txBody>
      </p:sp>
      <p:sp>
        <p:nvSpPr>
          <p:cNvPr id="9582" name="Freeform 455"/>
          <p:cNvSpPr>
            <a:spLocks/>
          </p:cNvSpPr>
          <p:nvPr/>
        </p:nvSpPr>
        <p:spPr bwMode="auto">
          <a:xfrm>
            <a:off x="3341688" y="5137150"/>
            <a:ext cx="49213" cy="60325"/>
          </a:xfrm>
          <a:custGeom>
            <a:avLst/>
            <a:gdLst>
              <a:gd name="T0" fmla="*/ 0 w 213"/>
              <a:gd name="T1" fmla="*/ 87 h 255"/>
              <a:gd name="T2" fmla="*/ 21 w 213"/>
              <a:gd name="T3" fmla="*/ 255 h 255"/>
              <a:gd name="T4" fmla="*/ 213 w 213"/>
              <a:gd name="T5" fmla="*/ 153 h 255"/>
              <a:gd name="T6" fmla="*/ 186 w 213"/>
              <a:gd name="T7" fmla="*/ 0 h 255"/>
              <a:gd name="T8" fmla="*/ 0 w 213"/>
              <a:gd name="T9" fmla="*/ 87 h 255"/>
              <a:gd name="T10" fmla="*/ 0 60000 65536"/>
              <a:gd name="T11" fmla="*/ 0 60000 65536"/>
              <a:gd name="T12" fmla="*/ 0 60000 65536"/>
              <a:gd name="T13" fmla="*/ 0 60000 65536"/>
              <a:gd name="T14" fmla="*/ 0 60000 65536"/>
              <a:gd name="T15" fmla="*/ 0 w 213"/>
              <a:gd name="T16" fmla="*/ 0 h 255"/>
              <a:gd name="T17" fmla="*/ 213 w 213"/>
              <a:gd name="T18" fmla="*/ 255 h 255"/>
            </a:gdLst>
            <a:ahLst/>
            <a:cxnLst>
              <a:cxn ang="T10">
                <a:pos x="T0" y="T1"/>
              </a:cxn>
              <a:cxn ang="T11">
                <a:pos x="T2" y="T3"/>
              </a:cxn>
              <a:cxn ang="T12">
                <a:pos x="T4" y="T5"/>
              </a:cxn>
              <a:cxn ang="T13">
                <a:pos x="T6" y="T7"/>
              </a:cxn>
              <a:cxn ang="T14">
                <a:pos x="T8" y="T9"/>
              </a:cxn>
            </a:cxnLst>
            <a:rect l="T15" t="T16" r="T17" b="T18"/>
            <a:pathLst>
              <a:path w="213" h="255">
                <a:moveTo>
                  <a:pt x="0" y="87"/>
                </a:moveTo>
                <a:lnTo>
                  <a:pt x="21" y="255"/>
                </a:lnTo>
                <a:lnTo>
                  <a:pt x="213" y="153"/>
                </a:lnTo>
                <a:lnTo>
                  <a:pt x="186" y="0"/>
                </a:lnTo>
                <a:lnTo>
                  <a:pt x="0" y="87"/>
                </a:lnTo>
                <a:close/>
              </a:path>
            </a:pathLst>
          </a:custGeom>
          <a:solidFill>
            <a:schemeClr val="tx1"/>
          </a:solidFill>
          <a:ln w="9525">
            <a:solidFill>
              <a:schemeClr val="tx1"/>
            </a:solidFill>
            <a:round/>
            <a:headEnd/>
            <a:tailEnd/>
          </a:ln>
        </p:spPr>
        <p:txBody>
          <a:bodyPr wrap="none" anchor="ctr"/>
          <a:lstStyle/>
          <a:p>
            <a:endParaRPr lang="en-US" dirty="0"/>
          </a:p>
        </p:txBody>
      </p:sp>
      <p:sp>
        <p:nvSpPr>
          <p:cNvPr id="9583" name="Freeform 456"/>
          <p:cNvSpPr>
            <a:spLocks/>
          </p:cNvSpPr>
          <p:nvPr/>
        </p:nvSpPr>
        <p:spPr bwMode="auto">
          <a:xfrm>
            <a:off x="2933700" y="5153025"/>
            <a:ext cx="296863" cy="58738"/>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84" name="Freeform 457"/>
          <p:cNvSpPr>
            <a:spLocks/>
          </p:cNvSpPr>
          <p:nvPr/>
        </p:nvSpPr>
        <p:spPr bwMode="auto">
          <a:xfrm>
            <a:off x="3095625" y="5091113"/>
            <a:ext cx="31750" cy="55563"/>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9585" name="Freeform 458"/>
          <p:cNvSpPr>
            <a:spLocks/>
          </p:cNvSpPr>
          <p:nvPr/>
        </p:nvSpPr>
        <p:spPr bwMode="auto">
          <a:xfrm>
            <a:off x="3132138" y="4924425"/>
            <a:ext cx="31750" cy="55563"/>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9586" name="Freeform 459"/>
          <p:cNvSpPr>
            <a:spLocks/>
          </p:cNvSpPr>
          <p:nvPr/>
        </p:nvSpPr>
        <p:spPr bwMode="auto">
          <a:xfrm>
            <a:off x="2992438" y="5205413"/>
            <a:ext cx="85725" cy="61913"/>
          </a:xfrm>
          <a:custGeom>
            <a:avLst/>
            <a:gdLst>
              <a:gd name="T0" fmla="*/ 8 w 364"/>
              <a:gd name="T1" fmla="*/ 0 h 264"/>
              <a:gd name="T2" fmla="*/ 0 w 364"/>
              <a:gd name="T3" fmla="*/ 218 h 264"/>
              <a:gd name="T4" fmla="*/ 332 w 364"/>
              <a:gd name="T5" fmla="*/ 264 h 264"/>
              <a:gd name="T6" fmla="*/ 364 w 364"/>
              <a:gd name="T7" fmla="*/ 16 h 264"/>
              <a:gd name="T8" fmla="*/ 8 w 364"/>
              <a:gd name="T9" fmla="*/ 0 h 264"/>
              <a:gd name="T10" fmla="*/ 0 60000 65536"/>
              <a:gd name="T11" fmla="*/ 0 60000 65536"/>
              <a:gd name="T12" fmla="*/ 0 60000 65536"/>
              <a:gd name="T13" fmla="*/ 0 60000 65536"/>
              <a:gd name="T14" fmla="*/ 0 60000 65536"/>
              <a:gd name="T15" fmla="*/ 0 w 364"/>
              <a:gd name="T16" fmla="*/ 0 h 264"/>
              <a:gd name="T17" fmla="*/ 364 w 364"/>
              <a:gd name="T18" fmla="*/ 264 h 264"/>
            </a:gdLst>
            <a:ahLst/>
            <a:cxnLst>
              <a:cxn ang="T10">
                <a:pos x="T0" y="T1"/>
              </a:cxn>
              <a:cxn ang="T11">
                <a:pos x="T2" y="T3"/>
              </a:cxn>
              <a:cxn ang="T12">
                <a:pos x="T4" y="T5"/>
              </a:cxn>
              <a:cxn ang="T13">
                <a:pos x="T6" y="T7"/>
              </a:cxn>
              <a:cxn ang="T14">
                <a:pos x="T8" y="T9"/>
              </a:cxn>
            </a:cxnLst>
            <a:rect l="T15" t="T16" r="T17" b="T18"/>
            <a:pathLst>
              <a:path w="364" h="264">
                <a:moveTo>
                  <a:pt x="8" y="0"/>
                </a:moveTo>
                <a:lnTo>
                  <a:pt x="0" y="218"/>
                </a:lnTo>
                <a:lnTo>
                  <a:pt x="332" y="264"/>
                </a:lnTo>
                <a:lnTo>
                  <a:pt x="364" y="16"/>
                </a:lnTo>
                <a:lnTo>
                  <a:pt x="8" y="0"/>
                </a:lnTo>
                <a:close/>
              </a:path>
            </a:pathLst>
          </a:custGeom>
          <a:solidFill>
            <a:schemeClr val="bg1"/>
          </a:solidFill>
          <a:ln w="6350">
            <a:solidFill>
              <a:schemeClr val="tx1"/>
            </a:solidFill>
            <a:round/>
            <a:headEnd/>
            <a:tailEnd/>
          </a:ln>
        </p:spPr>
        <p:txBody>
          <a:bodyPr wrap="none" anchor="ctr"/>
          <a:lstStyle/>
          <a:p>
            <a:endParaRPr lang="en-US" dirty="0"/>
          </a:p>
        </p:txBody>
      </p:sp>
      <p:sp>
        <p:nvSpPr>
          <p:cNvPr id="9587" name="Line 460"/>
          <p:cNvSpPr>
            <a:spLocks noChangeShapeType="1"/>
          </p:cNvSpPr>
          <p:nvPr/>
        </p:nvSpPr>
        <p:spPr bwMode="auto">
          <a:xfrm flipH="1">
            <a:off x="3005138" y="5214938"/>
            <a:ext cx="1588" cy="31750"/>
          </a:xfrm>
          <a:prstGeom prst="line">
            <a:avLst/>
          </a:prstGeom>
          <a:noFill/>
          <a:ln w="6350">
            <a:solidFill>
              <a:schemeClr val="tx1"/>
            </a:solidFill>
            <a:round/>
            <a:headEnd/>
            <a:tailEnd/>
          </a:ln>
        </p:spPr>
        <p:txBody>
          <a:bodyPr wrap="none" anchor="ctr"/>
          <a:lstStyle/>
          <a:p>
            <a:endParaRPr lang="en-US" dirty="0"/>
          </a:p>
        </p:txBody>
      </p:sp>
      <p:sp>
        <p:nvSpPr>
          <p:cNvPr id="9588" name="Line 461"/>
          <p:cNvSpPr>
            <a:spLocks noChangeShapeType="1"/>
          </p:cNvSpPr>
          <p:nvPr/>
        </p:nvSpPr>
        <p:spPr bwMode="auto">
          <a:xfrm flipH="1">
            <a:off x="3014663" y="5218113"/>
            <a:ext cx="1588" cy="31750"/>
          </a:xfrm>
          <a:prstGeom prst="line">
            <a:avLst/>
          </a:prstGeom>
          <a:noFill/>
          <a:ln w="6350">
            <a:solidFill>
              <a:schemeClr val="tx1"/>
            </a:solidFill>
            <a:round/>
            <a:headEnd/>
            <a:tailEnd/>
          </a:ln>
        </p:spPr>
        <p:txBody>
          <a:bodyPr wrap="none" anchor="ctr"/>
          <a:lstStyle/>
          <a:p>
            <a:endParaRPr lang="en-US" dirty="0"/>
          </a:p>
        </p:txBody>
      </p:sp>
      <p:sp>
        <p:nvSpPr>
          <p:cNvPr id="9589" name="Line 462"/>
          <p:cNvSpPr>
            <a:spLocks noChangeShapeType="1"/>
          </p:cNvSpPr>
          <p:nvPr/>
        </p:nvSpPr>
        <p:spPr bwMode="auto">
          <a:xfrm flipH="1">
            <a:off x="3024188" y="5219700"/>
            <a:ext cx="1588" cy="31750"/>
          </a:xfrm>
          <a:prstGeom prst="line">
            <a:avLst/>
          </a:prstGeom>
          <a:noFill/>
          <a:ln w="6350">
            <a:solidFill>
              <a:schemeClr val="tx1"/>
            </a:solidFill>
            <a:round/>
            <a:headEnd/>
            <a:tailEnd/>
          </a:ln>
        </p:spPr>
        <p:txBody>
          <a:bodyPr wrap="none" anchor="ctr"/>
          <a:lstStyle/>
          <a:p>
            <a:endParaRPr lang="en-US" dirty="0"/>
          </a:p>
        </p:txBody>
      </p:sp>
      <p:sp>
        <p:nvSpPr>
          <p:cNvPr id="9590" name="Line 463"/>
          <p:cNvSpPr>
            <a:spLocks noChangeShapeType="1"/>
          </p:cNvSpPr>
          <p:nvPr/>
        </p:nvSpPr>
        <p:spPr bwMode="auto">
          <a:xfrm flipH="1">
            <a:off x="3032125" y="5221288"/>
            <a:ext cx="1588" cy="30163"/>
          </a:xfrm>
          <a:prstGeom prst="line">
            <a:avLst/>
          </a:prstGeom>
          <a:noFill/>
          <a:ln w="6350">
            <a:solidFill>
              <a:schemeClr val="tx1"/>
            </a:solidFill>
            <a:round/>
            <a:headEnd/>
            <a:tailEnd/>
          </a:ln>
        </p:spPr>
        <p:txBody>
          <a:bodyPr wrap="none" anchor="ctr"/>
          <a:lstStyle/>
          <a:p>
            <a:endParaRPr lang="en-US" dirty="0"/>
          </a:p>
        </p:txBody>
      </p:sp>
      <p:sp>
        <p:nvSpPr>
          <p:cNvPr id="9591" name="Line 464"/>
          <p:cNvSpPr>
            <a:spLocks noChangeShapeType="1"/>
          </p:cNvSpPr>
          <p:nvPr/>
        </p:nvSpPr>
        <p:spPr bwMode="auto">
          <a:xfrm flipH="1">
            <a:off x="3041650" y="5221288"/>
            <a:ext cx="1588" cy="30163"/>
          </a:xfrm>
          <a:prstGeom prst="line">
            <a:avLst/>
          </a:prstGeom>
          <a:noFill/>
          <a:ln w="6350">
            <a:solidFill>
              <a:schemeClr val="tx1"/>
            </a:solidFill>
            <a:round/>
            <a:headEnd/>
            <a:tailEnd/>
          </a:ln>
        </p:spPr>
        <p:txBody>
          <a:bodyPr wrap="none" anchor="ctr"/>
          <a:lstStyle/>
          <a:p>
            <a:endParaRPr lang="en-US" dirty="0"/>
          </a:p>
        </p:txBody>
      </p:sp>
      <p:sp>
        <p:nvSpPr>
          <p:cNvPr id="9592" name="Freeform 465"/>
          <p:cNvSpPr>
            <a:spLocks/>
          </p:cNvSpPr>
          <p:nvPr/>
        </p:nvSpPr>
        <p:spPr bwMode="auto">
          <a:xfrm>
            <a:off x="2870200" y="4594225"/>
            <a:ext cx="314325" cy="98425"/>
          </a:xfrm>
          <a:custGeom>
            <a:avLst/>
            <a:gdLst>
              <a:gd name="T0" fmla="*/ 369 w 1321"/>
              <a:gd name="T1" fmla="*/ 363 h 418"/>
              <a:gd name="T2" fmla="*/ 1321 w 1321"/>
              <a:gd name="T3" fmla="*/ 418 h 418"/>
              <a:gd name="T4" fmla="*/ 165 w 1321"/>
              <a:gd name="T5" fmla="*/ 270 h 418"/>
              <a:gd name="T6" fmla="*/ 281 w 1321"/>
              <a:gd name="T7" fmla="*/ 44 h 418"/>
              <a:gd name="T8" fmla="*/ 110 w 1321"/>
              <a:gd name="T9" fmla="*/ 0 h 418"/>
              <a:gd name="T10" fmla="*/ 0 w 1321"/>
              <a:gd name="T11" fmla="*/ 242 h 418"/>
              <a:gd name="T12" fmla="*/ 121 w 1321"/>
              <a:gd name="T13" fmla="*/ 325 h 418"/>
              <a:gd name="T14" fmla="*/ 369 w 1321"/>
              <a:gd name="T15" fmla="*/ 363 h 418"/>
              <a:gd name="T16" fmla="*/ 0 60000 65536"/>
              <a:gd name="T17" fmla="*/ 0 60000 65536"/>
              <a:gd name="T18" fmla="*/ 0 60000 65536"/>
              <a:gd name="T19" fmla="*/ 0 60000 65536"/>
              <a:gd name="T20" fmla="*/ 0 60000 65536"/>
              <a:gd name="T21" fmla="*/ 0 60000 65536"/>
              <a:gd name="T22" fmla="*/ 0 60000 65536"/>
              <a:gd name="T23" fmla="*/ 0 60000 65536"/>
              <a:gd name="T24" fmla="*/ 0 w 1321"/>
              <a:gd name="T25" fmla="*/ 0 h 418"/>
              <a:gd name="T26" fmla="*/ 1321 w 1321"/>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1" h="418">
                <a:moveTo>
                  <a:pt x="369" y="363"/>
                </a:moveTo>
                <a:lnTo>
                  <a:pt x="1321" y="418"/>
                </a:lnTo>
                <a:lnTo>
                  <a:pt x="165" y="270"/>
                </a:lnTo>
                <a:lnTo>
                  <a:pt x="281" y="44"/>
                </a:lnTo>
                <a:lnTo>
                  <a:pt x="110" y="0"/>
                </a:lnTo>
                <a:lnTo>
                  <a:pt x="0" y="242"/>
                </a:lnTo>
                <a:lnTo>
                  <a:pt x="121" y="325"/>
                </a:lnTo>
                <a:lnTo>
                  <a:pt x="369" y="363"/>
                </a:lnTo>
                <a:close/>
              </a:path>
            </a:pathLst>
          </a:custGeom>
          <a:solidFill>
            <a:srgbClr val="FFFF99"/>
          </a:solidFill>
          <a:ln w="9525">
            <a:noFill/>
            <a:round/>
            <a:headEnd/>
            <a:tailEnd/>
          </a:ln>
        </p:spPr>
        <p:txBody>
          <a:bodyPr wrap="none" anchor="ctr"/>
          <a:lstStyle/>
          <a:p>
            <a:endParaRPr lang="en-US" dirty="0"/>
          </a:p>
        </p:txBody>
      </p:sp>
      <p:sp>
        <p:nvSpPr>
          <p:cNvPr id="9593" name="Freeform 466"/>
          <p:cNvSpPr>
            <a:spLocks/>
          </p:cNvSpPr>
          <p:nvPr/>
        </p:nvSpPr>
        <p:spPr bwMode="auto">
          <a:xfrm>
            <a:off x="3413125" y="4452938"/>
            <a:ext cx="188913" cy="165100"/>
          </a:xfrm>
          <a:custGeom>
            <a:avLst/>
            <a:gdLst>
              <a:gd name="T0" fmla="*/ 0 w 795"/>
              <a:gd name="T1" fmla="*/ 696 h 696"/>
              <a:gd name="T2" fmla="*/ 795 w 795"/>
              <a:gd name="T3" fmla="*/ 231 h 696"/>
              <a:gd name="T4" fmla="*/ 621 w 795"/>
              <a:gd name="T5" fmla="*/ 0 h 696"/>
              <a:gd name="T6" fmla="*/ 420 w 795"/>
              <a:gd name="T7" fmla="*/ 12 h 696"/>
              <a:gd name="T8" fmla="*/ 321 w 795"/>
              <a:gd name="T9" fmla="*/ 162 h 696"/>
              <a:gd name="T10" fmla="*/ 594 w 795"/>
              <a:gd name="T11" fmla="*/ 246 h 696"/>
              <a:gd name="T12" fmla="*/ 6 w 795"/>
              <a:gd name="T13" fmla="*/ 540 h 696"/>
              <a:gd name="T14" fmla="*/ 0 w 795"/>
              <a:gd name="T15" fmla="*/ 696 h 696"/>
              <a:gd name="T16" fmla="*/ 0 60000 65536"/>
              <a:gd name="T17" fmla="*/ 0 60000 65536"/>
              <a:gd name="T18" fmla="*/ 0 60000 65536"/>
              <a:gd name="T19" fmla="*/ 0 60000 65536"/>
              <a:gd name="T20" fmla="*/ 0 60000 65536"/>
              <a:gd name="T21" fmla="*/ 0 60000 65536"/>
              <a:gd name="T22" fmla="*/ 0 60000 65536"/>
              <a:gd name="T23" fmla="*/ 0 60000 65536"/>
              <a:gd name="T24" fmla="*/ 0 w 795"/>
              <a:gd name="T25" fmla="*/ 0 h 696"/>
              <a:gd name="T26" fmla="*/ 795 w 795"/>
              <a:gd name="T27" fmla="*/ 696 h 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5" h="696">
                <a:moveTo>
                  <a:pt x="0" y="696"/>
                </a:moveTo>
                <a:lnTo>
                  <a:pt x="795" y="231"/>
                </a:lnTo>
                <a:lnTo>
                  <a:pt x="621" y="0"/>
                </a:lnTo>
                <a:lnTo>
                  <a:pt x="420" y="12"/>
                </a:lnTo>
                <a:lnTo>
                  <a:pt x="321" y="162"/>
                </a:lnTo>
                <a:lnTo>
                  <a:pt x="594" y="246"/>
                </a:lnTo>
                <a:lnTo>
                  <a:pt x="6" y="540"/>
                </a:lnTo>
                <a:lnTo>
                  <a:pt x="0" y="696"/>
                </a:lnTo>
                <a:close/>
              </a:path>
            </a:pathLst>
          </a:custGeom>
          <a:solidFill>
            <a:srgbClr val="FFFF99"/>
          </a:solidFill>
          <a:ln w="9525">
            <a:noFill/>
            <a:round/>
            <a:headEnd/>
            <a:tailEnd/>
          </a:ln>
        </p:spPr>
        <p:txBody>
          <a:bodyPr wrap="none" anchor="ctr"/>
          <a:lstStyle/>
          <a:p>
            <a:endParaRPr lang="en-US" dirty="0"/>
          </a:p>
        </p:txBody>
      </p:sp>
      <p:sp>
        <p:nvSpPr>
          <p:cNvPr id="9594" name="Freeform 467"/>
          <p:cNvSpPr>
            <a:spLocks/>
          </p:cNvSpPr>
          <p:nvPr/>
        </p:nvSpPr>
        <p:spPr bwMode="auto">
          <a:xfrm>
            <a:off x="2913063" y="4440238"/>
            <a:ext cx="650875" cy="238125"/>
          </a:xfrm>
          <a:custGeom>
            <a:avLst/>
            <a:gdLst>
              <a:gd name="T0" fmla="*/ 231 w 2745"/>
              <a:gd name="T1" fmla="*/ 537 h 1008"/>
              <a:gd name="T2" fmla="*/ 0 w 2745"/>
              <a:gd name="T3" fmla="*/ 780 h 1008"/>
              <a:gd name="T4" fmla="*/ 1311 w 2745"/>
              <a:gd name="T5" fmla="*/ 1008 h 1008"/>
              <a:gd name="T6" fmla="*/ 2745 w 2745"/>
              <a:gd name="T7" fmla="*/ 111 h 1008"/>
              <a:gd name="T8" fmla="*/ 1857 w 2745"/>
              <a:gd name="T9" fmla="*/ 0 h 1008"/>
              <a:gd name="T10" fmla="*/ 231 w 2745"/>
              <a:gd name="T11" fmla="*/ 537 h 1008"/>
              <a:gd name="T12" fmla="*/ 0 60000 65536"/>
              <a:gd name="T13" fmla="*/ 0 60000 65536"/>
              <a:gd name="T14" fmla="*/ 0 60000 65536"/>
              <a:gd name="T15" fmla="*/ 0 60000 65536"/>
              <a:gd name="T16" fmla="*/ 0 60000 65536"/>
              <a:gd name="T17" fmla="*/ 0 60000 65536"/>
              <a:gd name="T18" fmla="*/ 0 w 2745"/>
              <a:gd name="T19" fmla="*/ 0 h 1008"/>
              <a:gd name="T20" fmla="*/ 2745 w 2745"/>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2745" h="1008">
                <a:moveTo>
                  <a:pt x="231" y="537"/>
                </a:moveTo>
                <a:lnTo>
                  <a:pt x="0" y="780"/>
                </a:lnTo>
                <a:lnTo>
                  <a:pt x="1311" y="1008"/>
                </a:lnTo>
                <a:lnTo>
                  <a:pt x="2745" y="111"/>
                </a:lnTo>
                <a:lnTo>
                  <a:pt x="1857" y="0"/>
                </a:lnTo>
                <a:lnTo>
                  <a:pt x="231" y="537"/>
                </a:lnTo>
                <a:close/>
              </a:path>
            </a:pathLst>
          </a:custGeom>
          <a:solidFill>
            <a:srgbClr val="FFFF99"/>
          </a:solidFill>
          <a:ln w="9525">
            <a:noFill/>
            <a:round/>
            <a:headEnd/>
            <a:tailEnd/>
          </a:ln>
        </p:spPr>
        <p:txBody>
          <a:bodyPr wrap="none" anchor="ctr"/>
          <a:lstStyle/>
          <a:p>
            <a:endParaRPr lang="en-US" dirty="0"/>
          </a:p>
        </p:txBody>
      </p:sp>
      <p:sp>
        <p:nvSpPr>
          <p:cNvPr id="9595" name="Freeform 468"/>
          <p:cNvSpPr>
            <a:spLocks/>
          </p:cNvSpPr>
          <p:nvPr/>
        </p:nvSpPr>
        <p:spPr bwMode="auto">
          <a:xfrm rot="573372">
            <a:off x="3186113" y="4448175"/>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96" name="Freeform 469"/>
          <p:cNvSpPr>
            <a:spLocks/>
          </p:cNvSpPr>
          <p:nvPr/>
        </p:nvSpPr>
        <p:spPr bwMode="auto">
          <a:xfrm>
            <a:off x="3138488" y="4492625"/>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597" name="Freeform 470"/>
          <p:cNvSpPr>
            <a:spLocks/>
          </p:cNvSpPr>
          <p:nvPr/>
        </p:nvSpPr>
        <p:spPr bwMode="auto">
          <a:xfrm>
            <a:off x="3032125" y="4543425"/>
            <a:ext cx="296863" cy="57150"/>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chemeClr val="tx1"/>
          </a:solidFill>
          <a:ln w="9525">
            <a:solidFill>
              <a:schemeClr val="tx1"/>
            </a:solidFill>
            <a:round/>
            <a:headEnd/>
            <a:tailEnd/>
          </a:ln>
        </p:spPr>
        <p:txBody>
          <a:bodyPr wrap="none" anchor="ctr"/>
          <a:lstStyle/>
          <a:p>
            <a:endParaRPr lang="en-US" dirty="0"/>
          </a:p>
        </p:txBody>
      </p:sp>
      <p:sp>
        <p:nvSpPr>
          <p:cNvPr id="9598" name="Freeform 471"/>
          <p:cNvSpPr>
            <a:spLocks/>
          </p:cNvSpPr>
          <p:nvPr/>
        </p:nvSpPr>
        <p:spPr bwMode="auto">
          <a:xfrm>
            <a:off x="3040063" y="4240213"/>
            <a:ext cx="257175" cy="361950"/>
          </a:xfrm>
          <a:custGeom>
            <a:avLst/>
            <a:gdLst>
              <a:gd name="T0" fmla="*/ 487 w 2172"/>
              <a:gd name="T1" fmla="*/ 258 h 3061"/>
              <a:gd name="T2" fmla="*/ 1362 w 2172"/>
              <a:gd name="T3" fmla="*/ 0 h 3061"/>
              <a:gd name="T4" fmla="*/ 2172 w 2172"/>
              <a:gd name="T5" fmla="*/ 371 h 3061"/>
              <a:gd name="T6" fmla="*/ 2131 w 2172"/>
              <a:gd name="T7" fmla="*/ 1653 h 3061"/>
              <a:gd name="T8" fmla="*/ 1244 w 2172"/>
              <a:gd name="T9" fmla="*/ 2119 h 3061"/>
              <a:gd name="T10" fmla="*/ 1244 w 2172"/>
              <a:gd name="T11" fmla="*/ 2953 h 3061"/>
              <a:gd name="T12" fmla="*/ 1039 w 2172"/>
              <a:gd name="T13" fmla="*/ 3061 h 3061"/>
              <a:gd name="T14" fmla="*/ 91 w 2172"/>
              <a:gd name="T15" fmla="*/ 2649 h 3061"/>
              <a:gd name="T16" fmla="*/ 0 w 2172"/>
              <a:gd name="T17" fmla="*/ 1545 h 3061"/>
              <a:gd name="T18" fmla="*/ 502 w 2172"/>
              <a:gd name="T19" fmla="*/ 1411 h 3061"/>
              <a:gd name="T20" fmla="*/ 487 w 2172"/>
              <a:gd name="T21" fmla="*/ 258 h 3061"/>
              <a:gd name="T22" fmla="*/ 487 w 2172"/>
              <a:gd name="T23" fmla="*/ 258 h 30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72"/>
              <a:gd name="T37" fmla="*/ 0 h 3061"/>
              <a:gd name="T38" fmla="*/ 2172 w 2172"/>
              <a:gd name="T39" fmla="*/ 3061 h 30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72" h="3061">
                <a:moveTo>
                  <a:pt x="487" y="258"/>
                </a:moveTo>
                <a:lnTo>
                  <a:pt x="1362" y="0"/>
                </a:lnTo>
                <a:lnTo>
                  <a:pt x="2172" y="371"/>
                </a:lnTo>
                <a:lnTo>
                  <a:pt x="2131" y="1653"/>
                </a:lnTo>
                <a:lnTo>
                  <a:pt x="1244" y="2119"/>
                </a:lnTo>
                <a:lnTo>
                  <a:pt x="1244" y="2953"/>
                </a:lnTo>
                <a:lnTo>
                  <a:pt x="1039" y="3061"/>
                </a:lnTo>
                <a:lnTo>
                  <a:pt x="91" y="2649"/>
                </a:lnTo>
                <a:lnTo>
                  <a:pt x="0" y="1545"/>
                </a:lnTo>
                <a:lnTo>
                  <a:pt x="502" y="1411"/>
                </a:lnTo>
                <a:lnTo>
                  <a:pt x="487" y="258"/>
                </a:lnTo>
                <a:close/>
              </a:path>
            </a:pathLst>
          </a:custGeom>
          <a:solidFill>
            <a:srgbClr val="FFF2CC"/>
          </a:solidFill>
          <a:ln w="9525">
            <a:noFill/>
            <a:round/>
            <a:headEnd/>
            <a:tailEnd/>
          </a:ln>
        </p:spPr>
        <p:txBody>
          <a:bodyPr/>
          <a:lstStyle/>
          <a:p>
            <a:endParaRPr lang="en-US" dirty="0"/>
          </a:p>
        </p:txBody>
      </p:sp>
      <p:sp>
        <p:nvSpPr>
          <p:cNvPr id="9599" name="Freeform 472"/>
          <p:cNvSpPr>
            <a:spLocks/>
          </p:cNvSpPr>
          <p:nvPr/>
        </p:nvSpPr>
        <p:spPr bwMode="auto">
          <a:xfrm>
            <a:off x="3044825" y="4427538"/>
            <a:ext cx="141288" cy="177800"/>
          </a:xfrm>
          <a:custGeom>
            <a:avLst/>
            <a:gdLst>
              <a:gd name="T0" fmla="*/ 6 w 1191"/>
              <a:gd name="T1" fmla="*/ 0 h 1510"/>
              <a:gd name="T2" fmla="*/ 1191 w 1191"/>
              <a:gd name="T3" fmla="*/ 487 h 1510"/>
              <a:gd name="T4" fmla="*/ 1057 w 1191"/>
              <a:gd name="T5" fmla="*/ 1510 h 1510"/>
              <a:gd name="T6" fmla="*/ 0 w 1191"/>
              <a:gd name="T7" fmla="*/ 1080 h 1510"/>
              <a:gd name="T8" fmla="*/ 6 w 1191"/>
              <a:gd name="T9" fmla="*/ 0 h 1510"/>
              <a:gd name="T10" fmla="*/ 6 w 1191"/>
              <a:gd name="T11" fmla="*/ 0 h 1510"/>
              <a:gd name="T12" fmla="*/ 0 60000 65536"/>
              <a:gd name="T13" fmla="*/ 0 60000 65536"/>
              <a:gd name="T14" fmla="*/ 0 60000 65536"/>
              <a:gd name="T15" fmla="*/ 0 60000 65536"/>
              <a:gd name="T16" fmla="*/ 0 60000 65536"/>
              <a:gd name="T17" fmla="*/ 0 60000 65536"/>
              <a:gd name="T18" fmla="*/ 0 w 1191"/>
              <a:gd name="T19" fmla="*/ 0 h 1510"/>
              <a:gd name="T20" fmla="*/ 1191 w 1191"/>
              <a:gd name="T21" fmla="*/ 1510 h 1510"/>
            </a:gdLst>
            <a:ahLst/>
            <a:cxnLst>
              <a:cxn ang="T12">
                <a:pos x="T0" y="T1"/>
              </a:cxn>
              <a:cxn ang="T13">
                <a:pos x="T2" y="T3"/>
              </a:cxn>
              <a:cxn ang="T14">
                <a:pos x="T4" y="T5"/>
              </a:cxn>
              <a:cxn ang="T15">
                <a:pos x="T6" y="T7"/>
              </a:cxn>
              <a:cxn ang="T16">
                <a:pos x="T8" y="T9"/>
              </a:cxn>
              <a:cxn ang="T17">
                <a:pos x="T10" y="T11"/>
              </a:cxn>
            </a:cxnLst>
            <a:rect l="T18" t="T19" r="T20" b="T21"/>
            <a:pathLst>
              <a:path w="1191" h="1510">
                <a:moveTo>
                  <a:pt x="6" y="0"/>
                </a:moveTo>
                <a:lnTo>
                  <a:pt x="1191" y="487"/>
                </a:lnTo>
                <a:lnTo>
                  <a:pt x="1057" y="1510"/>
                </a:lnTo>
                <a:lnTo>
                  <a:pt x="0" y="1080"/>
                </a:lnTo>
                <a:lnTo>
                  <a:pt x="6" y="0"/>
                </a:lnTo>
                <a:close/>
              </a:path>
            </a:pathLst>
          </a:custGeom>
          <a:solidFill>
            <a:srgbClr val="FFCC7F"/>
          </a:solidFill>
          <a:ln w="9525">
            <a:noFill/>
            <a:round/>
            <a:headEnd/>
            <a:tailEnd/>
          </a:ln>
        </p:spPr>
        <p:txBody>
          <a:bodyPr/>
          <a:lstStyle/>
          <a:p>
            <a:endParaRPr lang="en-US" dirty="0"/>
          </a:p>
        </p:txBody>
      </p:sp>
      <p:sp>
        <p:nvSpPr>
          <p:cNvPr id="9600" name="Freeform 473"/>
          <p:cNvSpPr>
            <a:spLocks/>
          </p:cNvSpPr>
          <p:nvPr/>
        </p:nvSpPr>
        <p:spPr bwMode="auto">
          <a:xfrm>
            <a:off x="3094038" y="4276725"/>
            <a:ext cx="114300" cy="149225"/>
          </a:xfrm>
          <a:custGeom>
            <a:avLst/>
            <a:gdLst>
              <a:gd name="T0" fmla="*/ 60 w 966"/>
              <a:gd name="T1" fmla="*/ 0 h 1267"/>
              <a:gd name="T2" fmla="*/ 966 w 966"/>
              <a:gd name="T3" fmla="*/ 469 h 1267"/>
              <a:gd name="T4" fmla="*/ 939 w 966"/>
              <a:gd name="T5" fmla="*/ 1267 h 1267"/>
              <a:gd name="T6" fmla="*/ 0 w 966"/>
              <a:gd name="T7" fmla="*/ 1089 h 1267"/>
              <a:gd name="T8" fmla="*/ 60 w 966"/>
              <a:gd name="T9" fmla="*/ 0 h 1267"/>
              <a:gd name="T10" fmla="*/ 60 w 966"/>
              <a:gd name="T11" fmla="*/ 0 h 1267"/>
              <a:gd name="T12" fmla="*/ 0 60000 65536"/>
              <a:gd name="T13" fmla="*/ 0 60000 65536"/>
              <a:gd name="T14" fmla="*/ 0 60000 65536"/>
              <a:gd name="T15" fmla="*/ 0 60000 65536"/>
              <a:gd name="T16" fmla="*/ 0 60000 65536"/>
              <a:gd name="T17" fmla="*/ 0 60000 65536"/>
              <a:gd name="T18" fmla="*/ 0 w 966"/>
              <a:gd name="T19" fmla="*/ 0 h 1267"/>
              <a:gd name="T20" fmla="*/ 966 w 966"/>
              <a:gd name="T21" fmla="*/ 1267 h 1267"/>
            </a:gdLst>
            <a:ahLst/>
            <a:cxnLst>
              <a:cxn ang="T12">
                <a:pos x="T0" y="T1"/>
              </a:cxn>
              <a:cxn ang="T13">
                <a:pos x="T2" y="T3"/>
              </a:cxn>
              <a:cxn ang="T14">
                <a:pos x="T4" y="T5"/>
              </a:cxn>
              <a:cxn ang="T15">
                <a:pos x="T6" y="T7"/>
              </a:cxn>
              <a:cxn ang="T16">
                <a:pos x="T8" y="T9"/>
              </a:cxn>
              <a:cxn ang="T17">
                <a:pos x="T10" y="T11"/>
              </a:cxn>
            </a:cxnLst>
            <a:rect l="T18" t="T19" r="T20" b="T21"/>
            <a:pathLst>
              <a:path w="966" h="1267">
                <a:moveTo>
                  <a:pt x="60" y="0"/>
                </a:moveTo>
                <a:lnTo>
                  <a:pt x="966" y="469"/>
                </a:lnTo>
                <a:lnTo>
                  <a:pt x="939" y="1267"/>
                </a:lnTo>
                <a:lnTo>
                  <a:pt x="0" y="1089"/>
                </a:lnTo>
                <a:lnTo>
                  <a:pt x="60" y="0"/>
                </a:lnTo>
                <a:close/>
              </a:path>
            </a:pathLst>
          </a:custGeom>
          <a:solidFill>
            <a:srgbClr val="FFCC7F"/>
          </a:solidFill>
          <a:ln w="9525">
            <a:noFill/>
            <a:round/>
            <a:headEnd/>
            <a:tailEnd/>
          </a:ln>
        </p:spPr>
        <p:txBody>
          <a:bodyPr/>
          <a:lstStyle/>
          <a:p>
            <a:endParaRPr lang="en-US" dirty="0"/>
          </a:p>
        </p:txBody>
      </p:sp>
      <p:sp>
        <p:nvSpPr>
          <p:cNvPr id="9601" name="Freeform 474"/>
          <p:cNvSpPr>
            <a:spLocks/>
          </p:cNvSpPr>
          <p:nvPr/>
        </p:nvSpPr>
        <p:spPr bwMode="auto">
          <a:xfrm>
            <a:off x="3040063" y="4270375"/>
            <a:ext cx="303213" cy="342900"/>
          </a:xfrm>
          <a:custGeom>
            <a:avLst/>
            <a:gdLst>
              <a:gd name="T0" fmla="*/ 478 w 2554"/>
              <a:gd name="T1" fmla="*/ 0 h 2896"/>
              <a:gd name="T2" fmla="*/ 461 w 2554"/>
              <a:gd name="T3" fmla="*/ 77 h 2896"/>
              <a:gd name="T4" fmla="*/ 1306 w 2554"/>
              <a:gd name="T5" fmla="*/ 490 h 2896"/>
              <a:gd name="T6" fmla="*/ 1306 w 2554"/>
              <a:gd name="T7" fmla="*/ 1273 h 2896"/>
              <a:gd name="T8" fmla="*/ 473 w 2554"/>
              <a:gd name="T9" fmla="*/ 1089 h 2896"/>
              <a:gd name="T10" fmla="*/ 467 w 2554"/>
              <a:gd name="T11" fmla="*/ 1196 h 2896"/>
              <a:gd name="T12" fmla="*/ 1300 w 2554"/>
              <a:gd name="T13" fmla="*/ 1384 h 2896"/>
              <a:gd name="T14" fmla="*/ 1886 w 2554"/>
              <a:gd name="T15" fmla="*/ 1455 h 2896"/>
              <a:gd name="T16" fmla="*/ 1087 w 2554"/>
              <a:gd name="T17" fmla="*/ 1686 h 2896"/>
              <a:gd name="T18" fmla="*/ 82 w 2554"/>
              <a:gd name="T19" fmla="*/ 1260 h 2896"/>
              <a:gd name="T20" fmla="*/ 0 w 2554"/>
              <a:gd name="T21" fmla="*/ 1325 h 2896"/>
              <a:gd name="T22" fmla="*/ 1052 w 2554"/>
              <a:gd name="T23" fmla="*/ 1776 h 2896"/>
              <a:gd name="T24" fmla="*/ 1055 w 2554"/>
              <a:gd name="T25" fmla="*/ 2896 h 2896"/>
              <a:gd name="T26" fmla="*/ 1541 w 2554"/>
              <a:gd name="T27" fmla="*/ 2776 h 2896"/>
              <a:gd name="T28" fmla="*/ 1693 w 2554"/>
              <a:gd name="T29" fmla="*/ 2852 h 2896"/>
              <a:gd name="T30" fmla="*/ 1481 w 2554"/>
              <a:gd name="T31" fmla="*/ 1971 h 2896"/>
              <a:gd name="T32" fmla="*/ 1490 w 2554"/>
              <a:gd name="T33" fmla="*/ 1888 h 2896"/>
              <a:gd name="T34" fmla="*/ 1578 w 2554"/>
              <a:gd name="T35" fmla="*/ 1864 h 2896"/>
              <a:gd name="T36" fmla="*/ 1601 w 2554"/>
              <a:gd name="T37" fmla="*/ 1784 h 2896"/>
              <a:gd name="T38" fmla="*/ 1705 w 2554"/>
              <a:gd name="T39" fmla="*/ 1749 h 2896"/>
              <a:gd name="T40" fmla="*/ 1740 w 2554"/>
              <a:gd name="T41" fmla="*/ 1669 h 2896"/>
              <a:gd name="T42" fmla="*/ 1826 w 2554"/>
              <a:gd name="T43" fmla="*/ 1655 h 2896"/>
              <a:gd name="T44" fmla="*/ 1900 w 2554"/>
              <a:gd name="T45" fmla="*/ 1699 h 2896"/>
              <a:gd name="T46" fmla="*/ 1997 w 2554"/>
              <a:gd name="T47" fmla="*/ 1683 h 2896"/>
              <a:gd name="T48" fmla="*/ 2086 w 2554"/>
              <a:gd name="T49" fmla="*/ 1734 h 2896"/>
              <a:gd name="T50" fmla="*/ 2195 w 2554"/>
              <a:gd name="T51" fmla="*/ 1716 h 2896"/>
              <a:gd name="T52" fmla="*/ 2280 w 2554"/>
              <a:gd name="T53" fmla="*/ 1774 h 2896"/>
              <a:gd name="T54" fmla="*/ 2458 w 2554"/>
              <a:gd name="T55" fmla="*/ 2367 h 2896"/>
              <a:gd name="T56" fmla="*/ 2554 w 2554"/>
              <a:gd name="T57" fmla="*/ 1227 h 2896"/>
              <a:gd name="T58" fmla="*/ 2175 w 2554"/>
              <a:gd name="T59" fmla="*/ 1083 h 2896"/>
              <a:gd name="T60" fmla="*/ 2163 w 2554"/>
              <a:gd name="T61" fmla="*/ 113 h 2896"/>
              <a:gd name="T62" fmla="*/ 1312 w 2554"/>
              <a:gd name="T63" fmla="*/ 396 h 2896"/>
              <a:gd name="T64" fmla="*/ 478 w 2554"/>
              <a:gd name="T65" fmla="*/ 0 h 2896"/>
              <a:gd name="T66" fmla="*/ 478 w 2554"/>
              <a:gd name="T67" fmla="*/ 0 h 289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54"/>
              <a:gd name="T103" fmla="*/ 0 h 2896"/>
              <a:gd name="T104" fmla="*/ 2554 w 2554"/>
              <a:gd name="T105" fmla="*/ 2896 h 289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54" h="2896">
                <a:moveTo>
                  <a:pt x="478" y="0"/>
                </a:moveTo>
                <a:lnTo>
                  <a:pt x="461" y="77"/>
                </a:lnTo>
                <a:lnTo>
                  <a:pt x="1306" y="490"/>
                </a:lnTo>
                <a:lnTo>
                  <a:pt x="1306" y="1273"/>
                </a:lnTo>
                <a:lnTo>
                  <a:pt x="473" y="1089"/>
                </a:lnTo>
                <a:lnTo>
                  <a:pt x="467" y="1196"/>
                </a:lnTo>
                <a:lnTo>
                  <a:pt x="1300" y="1384"/>
                </a:lnTo>
                <a:lnTo>
                  <a:pt x="1886" y="1455"/>
                </a:lnTo>
                <a:lnTo>
                  <a:pt x="1087" y="1686"/>
                </a:lnTo>
                <a:lnTo>
                  <a:pt x="82" y="1260"/>
                </a:lnTo>
                <a:lnTo>
                  <a:pt x="0" y="1325"/>
                </a:lnTo>
                <a:lnTo>
                  <a:pt x="1052" y="1776"/>
                </a:lnTo>
                <a:lnTo>
                  <a:pt x="1055" y="2896"/>
                </a:lnTo>
                <a:lnTo>
                  <a:pt x="1541" y="2776"/>
                </a:lnTo>
                <a:lnTo>
                  <a:pt x="1693" y="2852"/>
                </a:lnTo>
                <a:lnTo>
                  <a:pt x="1481" y="1971"/>
                </a:lnTo>
                <a:lnTo>
                  <a:pt x="1490" y="1888"/>
                </a:lnTo>
                <a:lnTo>
                  <a:pt x="1578" y="1864"/>
                </a:lnTo>
                <a:lnTo>
                  <a:pt x="1601" y="1784"/>
                </a:lnTo>
                <a:lnTo>
                  <a:pt x="1705" y="1749"/>
                </a:lnTo>
                <a:lnTo>
                  <a:pt x="1740" y="1669"/>
                </a:lnTo>
                <a:lnTo>
                  <a:pt x="1826" y="1655"/>
                </a:lnTo>
                <a:lnTo>
                  <a:pt x="1900" y="1699"/>
                </a:lnTo>
                <a:lnTo>
                  <a:pt x="1997" y="1683"/>
                </a:lnTo>
                <a:lnTo>
                  <a:pt x="2086" y="1734"/>
                </a:lnTo>
                <a:lnTo>
                  <a:pt x="2195" y="1716"/>
                </a:lnTo>
                <a:lnTo>
                  <a:pt x="2280" y="1774"/>
                </a:lnTo>
                <a:lnTo>
                  <a:pt x="2458" y="2367"/>
                </a:lnTo>
                <a:lnTo>
                  <a:pt x="2554" y="1227"/>
                </a:lnTo>
                <a:lnTo>
                  <a:pt x="2175" y="1083"/>
                </a:lnTo>
                <a:lnTo>
                  <a:pt x="2163" y="113"/>
                </a:lnTo>
                <a:lnTo>
                  <a:pt x="1312" y="396"/>
                </a:lnTo>
                <a:lnTo>
                  <a:pt x="478" y="0"/>
                </a:lnTo>
                <a:close/>
              </a:path>
            </a:pathLst>
          </a:custGeom>
          <a:solidFill>
            <a:srgbClr val="000000"/>
          </a:solidFill>
          <a:ln w="9525">
            <a:noFill/>
            <a:round/>
            <a:headEnd/>
            <a:tailEnd/>
          </a:ln>
        </p:spPr>
        <p:txBody>
          <a:bodyPr/>
          <a:lstStyle/>
          <a:p>
            <a:endParaRPr lang="en-US" dirty="0"/>
          </a:p>
        </p:txBody>
      </p:sp>
      <p:sp>
        <p:nvSpPr>
          <p:cNvPr id="9602" name="Freeform 475"/>
          <p:cNvSpPr>
            <a:spLocks/>
          </p:cNvSpPr>
          <p:nvPr/>
        </p:nvSpPr>
        <p:spPr bwMode="auto">
          <a:xfrm>
            <a:off x="3032125" y="4240213"/>
            <a:ext cx="271463" cy="373063"/>
          </a:xfrm>
          <a:custGeom>
            <a:avLst/>
            <a:gdLst>
              <a:gd name="T0" fmla="*/ 620 w 2290"/>
              <a:gd name="T1" fmla="*/ 1472 h 3154"/>
              <a:gd name="T2" fmla="*/ 578 w 2290"/>
              <a:gd name="T3" fmla="*/ 305 h 3154"/>
              <a:gd name="T4" fmla="*/ 1399 w 2290"/>
              <a:gd name="T5" fmla="*/ 81 h 3154"/>
              <a:gd name="T6" fmla="*/ 2179 w 2290"/>
              <a:gd name="T7" fmla="*/ 412 h 3154"/>
              <a:gd name="T8" fmla="*/ 2156 w 2290"/>
              <a:gd name="T9" fmla="*/ 1429 h 3154"/>
              <a:gd name="T10" fmla="*/ 2267 w 2290"/>
              <a:gd name="T11" fmla="*/ 1495 h 3154"/>
              <a:gd name="T12" fmla="*/ 2290 w 2290"/>
              <a:gd name="T13" fmla="*/ 338 h 3154"/>
              <a:gd name="T14" fmla="*/ 1423 w 2290"/>
              <a:gd name="T15" fmla="*/ 0 h 3154"/>
              <a:gd name="T16" fmla="*/ 476 w 2290"/>
              <a:gd name="T17" fmla="*/ 225 h 3154"/>
              <a:gd name="T18" fmla="*/ 518 w 2290"/>
              <a:gd name="T19" fmla="*/ 1394 h 3154"/>
              <a:gd name="T20" fmla="*/ 0 w 2290"/>
              <a:gd name="T21" fmla="*/ 1524 h 3154"/>
              <a:gd name="T22" fmla="*/ 81 w 2290"/>
              <a:gd name="T23" fmla="*/ 2703 h 3154"/>
              <a:gd name="T24" fmla="*/ 1125 w 2290"/>
              <a:gd name="T25" fmla="*/ 3154 h 3154"/>
              <a:gd name="T26" fmla="*/ 1211 w 2290"/>
              <a:gd name="T27" fmla="*/ 3051 h 3154"/>
              <a:gd name="T28" fmla="*/ 152 w 2290"/>
              <a:gd name="T29" fmla="*/ 2649 h 3154"/>
              <a:gd name="T30" fmla="*/ 111 w 2290"/>
              <a:gd name="T31" fmla="*/ 1578 h 3154"/>
              <a:gd name="T32" fmla="*/ 620 w 2290"/>
              <a:gd name="T33" fmla="*/ 1472 h 3154"/>
              <a:gd name="T34" fmla="*/ 620 w 2290"/>
              <a:gd name="T35" fmla="*/ 1472 h 31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90"/>
              <a:gd name="T55" fmla="*/ 0 h 3154"/>
              <a:gd name="T56" fmla="*/ 2290 w 2290"/>
              <a:gd name="T57" fmla="*/ 3154 h 31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90" h="3154">
                <a:moveTo>
                  <a:pt x="620" y="1472"/>
                </a:moveTo>
                <a:lnTo>
                  <a:pt x="578" y="305"/>
                </a:lnTo>
                <a:lnTo>
                  <a:pt x="1399" y="81"/>
                </a:lnTo>
                <a:lnTo>
                  <a:pt x="2179" y="412"/>
                </a:lnTo>
                <a:lnTo>
                  <a:pt x="2156" y="1429"/>
                </a:lnTo>
                <a:lnTo>
                  <a:pt x="2267" y="1495"/>
                </a:lnTo>
                <a:lnTo>
                  <a:pt x="2290" y="338"/>
                </a:lnTo>
                <a:lnTo>
                  <a:pt x="1423" y="0"/>
                </a:lnTo>
                <a:lnTo>
                  <a:pt x="476" y="225"/>
                </a:lnTo>
                <a:lnTo>
                  <a:pt x="518" y="1394"/>
                </a:lnTo>
                <a:lnTo>
                  <a:pt x="0" y="1524"/>
                </a:lnTo>
                <a:lnTo>
                  <a:pt x="81" y="2703"/>
                </a:lnTo>
                <a:lnTo>
                  <a:pt x="1125" y="3154"/>
                </a:lnTo>
                <a:lnTo>
                  <a:pt x="1211" y="3051"/>
                </a:lnTo>
                <a:lnTo>
                  <a:pt x="152" y="2649"/>
                </a:lnTo>
                <a:lnTo>
                  <a:pt x="111" y="1578"/>
                </a:lnTo>
                <a:lnTo>
                  <a:pt x="620" y="1472"/>
                </a:lnTo>
                <a:close/>
              </a:path>
            </a:pathLst>
          </a:custGeom>
          <a:solidFill>
            <a:srgbClr val="000000"/>
          </a:solidFill>
          <a:ln w="9525">
            <a:noFill/>
            <a:round/>
            <a:headEnd/>
            <a:tailEnd/>
          </a:ln>
        </p:spPr>
        <p:txBody>
          <a:bodyPr/>
          <a:lstStyle/>
          <a:p>
            <a:endParaRPr lang="en-US" dirty="0"/>
          </a:p>
        </p:txBody>
      </p:sp>
      <p:sp>
        <p:nvSpPr>
          <p:cNvPr id="9603" name="Freeform 476"/>
          <p:cNvSpPr>
            <a:spLocks/>
          </p:cNvSpPr>
          <p:nvPr/>
        </p:nvSpPr>
        <p:spPr bwMode="auto">
          <a:xfrm>
            <a:off x="3187700" y="4427538"/>
            <a:ext cx="144463" cy="177800"/>
          </a:xfrm>
          <a:custGeom>
            <a:avLst/>
            <a:gdLst>
              <a:gd name="T0" fmla="*/ 34 w 612"/>
              <a:gd name="T1" fmla="*/ 746 h 746"/>
              <a:gd name="T2" fmla="*/ 612 w 612"/>
              <a:gd name="T3" fmla="*/ 612 h 746"/>
              <a:gd name="T4" fmla="*/ 608 w 612"/>
              <a:gd name="T5" fmla="*/ 0 h 746"/>
              <a:gd name="T6" fmla="*/ 0 w 612"/>
              <a:gd name="T7" fmla="*/ 228 h 746"/>
              <a:gd name="T8" fmla="*/ 34 w 612"/>
              <a:gd name="T9" fmla="*/ 746 h 746"/>
              <a:gd name="T10" fmla="*/ 0 60000 65536"/>
              <a:gd name="T11" fmla="*/ 0 60000 65536"/>
              <a:gd name="T12" fmla="*/ 0 60000 65536"/>
              <a:gd name="T13" fmla="*/ 0 60000 65536"/>
              <a:gd name="T14" fmla="*/ 0 60000 65536"/>
              <a:gd name="T15" fmla="*/ 0 w 612"/>
              <a:gd name="T16" fmla="*/ 0 h 746"/>
              <a:gd name="T17" fmla="*/ 612 w 612"/>
              <a:gd name="T18" fmla="*/ 746 h 746"/>
            </a:gdLst>
            <a:ahLst/>
            <a:cxnLst>
              <a:cxn ang="T10">
                <a:pos x="T0" y="T1"/>
              </a:cxn>
              <a:cxn ang="T11">
                <a:pos x="T2" y="T3"/>
              </a:cxn>
              <a:cxn ang="T12">
                <a:pos x="T4" y="T5"/>
              </a:cxn>
              <a:cxn ang="T13">
                <a:pos x="T6" y="T7"/>
              </a:cxn>
              <a:cxn ang="T14">
                <a:pos x="T8" y="T9"/>
              </a:cxn>
            </a:cxnLst>
            <a:rect l="T15" t="T16" r="T17" b="T18"/>
            <a:pathLst>
              <a:path w="612" h="746">
                <a:moveTo>
                  <a:pt x="34" y="746"/>
                </a:moveTo>
                <a:lnTo>
                  <a:pt x="612" y="612"/>
                </a:lnTo>
                <a:lnTo>
                  <a:pt x="608" y="0"/>
                </a:lnTo>
                <a:lnTo>
                  <a:pt x="0" y="228"/>
                </a:lnTo>
                <a:lnTo>
                  <a:pt x="34" y="746"/>
                </a:lnTo>
                <a:close/>
              </a:path>
            </a:pathLst>
          </a:custGeom>
          <a:solidFill>
            <a:srgbClr val="02060A"/>
          </a:solidFill>
          <a:ln w="9525">
            <a:solidFill>
              <a:srgbClr val="02060A"/>
            </a:solidFill>
            <a:round/>
            <a:headEnd/>
            <a:tailEnd/>
          </a:ln>
        </p:spPr>
        <p:txBody>
          <a:bodyPr wrap="none" anchor="ctr"/>
          <a:lstStyle/>
          <a:p>
            <a:endParaRPr lang="en-US" dirty="0"/>
          </a:p>
        </p:txBody>
      </p:sp>
      <p:sp>
        <p:nvSpPr>
          <p:cNvPr id="9604" name="Freeform 477"/>
          <p:cNvSpPr>
            <a:spLocks/>
          </p:cNvSpPr>
          <p:nvPr/>
        </p:nvSpPr>
        <p:spPr bwMode="auto">
          <a:xfrm>
            <a:off x="3184525" y="4581525"/>
            <a:ext cx="117475" cy="33338"/>
          </a:xfrm>
          <a:custGeom>
            <a:avLst/>
            <a:gdLst>
              <a:gd name="T0" fmla="*/ 0 w 482"/>
              <a:gd name="T1" fmla="*/ 116 h 142"/>
              <a:gd name="T2" fmla="*/ 482 w 482"/>
              <a:gd name="T3" fmla="*/ 0 h 142"/>
              <a:gd name="T4" fmla="*/ 240 w 482"/>
              <a:gd name="T5" fmla="*/ 142 h 142"/>
              <a:gd name="T6" fmla="*/ 0 w 482"/>
              <a:gd name="T7" fmla="*/ 116 h 142"/>
              <a:gd name="T8" fmla="*/ 0 60000 65536"/>
              <a:gd name="T9" fmla="*/ 0 60000 65536"/>
              <a:gd name="T10" fmla="*/ 0 60000 65536"/>
              <a:gd name="T11" fmla="*/ 0 60000 65536"/>
              <a:gd name="T12" fmla="*/ 0 w 482"/>
              <a:gd name="T13" fmla="*/ 0 h 142"/>
              <a:gd name="T14" fmla="*/ 482 w 482"/>
              <a:gd name="T15" fmla="*/ 142 h 142"/>
            </a:gdLst>
            <a:ahLst/>
            <a:cxnLst>
              <a:cxn ang="T8">
                <a:pos x="T0" y="T1"/>
              </a:cxn>
              <a:cxn ang="T9">
                <a:pos x="T2" y="T3"/>
              </a:cxn>
              <a:cxn ang="T10">
                <a:pos x="T4" y="T5"/>
              </a:cxn>
              <a:cxn ang="T11">
                <a:pos x="T6" y="T7"/>
              </a:cxn>
            </a:cxnLst>
            <a:rect l="T12" t="T13" r="T14" b="T15"/>
            <a:pathLst>
              <a:path w="482" h="142">
                <a:moveTo>
                  <a:pt x="0" y="116"/>
                </a:moveTo>
                <a:lnTo>
                  <a:pt x="482" y="0"/>
                </a:lnTo>
                <a:lnTo>
                  <a:pt x="240" y="142"/>
                </a:lnTo>
                <a:lnTo>
                  <a:pt x="0" y="116"/>
                </a:lnTo>
                <a:close/>
              </a:path>
            </a:pathLst>
          </a:custGeom>
          <a:solidFill>
            <a:schemeClr val="bg1"/>
          </a:solidFill>
          <a:ln w="9525">
            <a:noFill/>
            <a:round/>
            <a:headEnd/>
            <a:tailEnd/>
          </a:ln>
        </p:spPr>
        <p:txBody>
          <a:bodyPr wrap="none" anchor="ctr"/>
          <a:lstStyle/>
          <a:p>
            <a:endParaRPr lang="en-US" dirty="0"/>
          </a:p>
        </p:txBody>
      </p:sp>
      <p:sp>
        <p:nvSpPr>
          <p:cNvPr id="9605" name="Freeform 478"/>
          <p:cNvSpPr>
            <a:spLocks/>
          </p:cNvSpPr>
          <p:nvPr/>
        </p:nvSpPr>
        <p:spPr bwMode="auto">
          <a:xfrm>
            <a:off x="3211513" y="4448175"/>
            <a:ext cx="374650" cy="258763"/>
          </a:xfrm>
          <a:custGeom>
            <a:avLst/>
            <a:gdLst>
              <a:gd name="T0" fmla="*/ 495 w 1578"/>
              <a:gd name="T1" fmla="*/ 69 h 1089"/>
              <a:gd name="T2" fmla="*/ 624 w 1578"/>
              <a:gd name="T3" fmla="*/ 0 h 1089"/>
              <a:gd name="T4" fmla="*/ 1578 w 1578"/>
              <a:gd name="T5" fmla="*/ 126 h 1089"/>
              <a:gd name="T6" fmla="*/ 1560 w 1578"/>
              <a:gd name="T7" fmla="*/ 306 h 1089"/>
              <a:gd name="T8" fmla="*/ 18 w 1578"/>
              <a:gd name="T9" fmla="*/ 1089 h 1089"/>
              <a:gd name="T10" fmla="*/ 0 w 1578"/>
              <a:gd name="T11" fmla="*/ 849 h 1089"/>
              <a:gd name="T12" fmla="*/ 1329 w 1578"/>
              <a:gd name="T13" fmla="*/ 228 h 1089"/>
              <a:gd name="T14" fmla="*/ 48 w 1578"/>
              <a:gd name="T15" fmla="*/ 885 h 1089"/>
              <a:gd name="T16" fmla="*/ 57 w 1578"/>
              <a:gd name="T17" fmla="*/ 1023 h 1089"/>
              <a:gd name="T18" fmla="*/ 1506 w 1578"/>
              <a:gd name="T19" fmla="*/ 276 h 1089"/>
              <a:gd name="T20" fmla="*/ 1500 w 1578"/>
              <a:gd name="T21" fmla="*/ 165 h 1089"/>
              <a:gd name="T22" fmla="*/ 633 w 1578"/>
              <a:gd name="T23" fmla="*/ 48 h 1089"/>
              <a:gd name="T24" fmla="*/ 495 w 1578"/>
              <a:gd name="T25" fmla="*/ 69 h 10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78"/>
              <a:gd name="T40" fmla="*/ 0 h 1089"/>
              <a:gd name="T41" fmla="*/ 1578 w 1578"/>
              <a:gd name="T42" fmla="*/ 1089 h 10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78" h="1089">
                <a:moveTo>
                  <a:pt x="495" y="69"/>
                </a:moveTo>
                <a:lnTo>
                  <a:pt x="624" y="0"/>
                </a:lnTo>
                <a:lnTo>
                  <a:pt x="1578" y="126"/>
                </a:lnTo>
                <a:lnTo>
                  <a:pt x="1560" y="306"/>
                </a:lnTo>
                <a:lnTo>
                  <a:pt x="18" y="1089"/>
                </a:lnTo>
                <a:lnTo>
                  <a:pt x="0" y="849"/>
                </a:lnTo>
                <a:lnTo>
                  <a:pt x="1329" y="228"/>
                </a:lnTo>
                <a:lnTo>
                  <a:pt x="48" y="885"/>
                </a:lnTo>
                <a:lnTo>
                  <a:pt x="57" y="1023"/>
                </a:lnTo>
                <a:lnTo>
                  <a:pt x="1506" y="276"/>
                </a:lnTo>
                <a:lnTo>
                  <a:pt x="1500" y="165"/>
                </a:lnTo>
                <a:lnTo>
                  <a:pt x="633" y="48"/>
                </a:lnTo>
                <a:lnTo>
                  <a:pt x="495" y="69"/>
                </a:lnTo>
                <a:close/>
              </a:path>
            </a:pathLst>
          </a:custGeom>
          <a:solidFill>
            <a:srgbClr val="02060A"/>
          </a:solidFill>
          <a:ln w="9525">
            <a:solidFill>
              <a:srgbClr val="02060A"/>
            </a:solidFill>
            <a:round/>
            <a:headEnd/>
            <a:tailEnd/>
          </a:ln>
        </p:spPr>
        <p:txBody>
          <a:bodyPr wrap="none" anchor="ctr"/>
          <a:lstStyle/>
          <a:p>
            <a:endParaRPr lang="en-US" dirty="0"/>
          </a:p>
        </p:txBody>
      </p:sp>
      <p:sp>
        <p:nvSpPr>
          <p:cNvPr id="9606" name="Freeform 479"/>
          <p:cNvSpPr>
            <a:spLocks/>
          </p:cNvSpPr>
          <p:nvPr/>
        </p:nvSpPr>
        <p:spPr bwMode="auto">
          <a:xfrm>
            <a:off x="2876550" y="4549775"/>
            <a:ext cx="322263" cy="155575"/>
          </a:xfrm>
          <a:custGeom>
            <a:avLst/>
            <a:gdLst>
              <a:gd name="T0" fmla="*/ 696 w 1359"/>
              <a:gd name="T1" fmla="*/ 0 h 651"/>
              <a:gd name="T2" fmla="*/ 0 w 1359"/>
              <a:gd name="T3" fmla="*/ 279 h 651"/>
              <a:gd name="T4" fmla="*/ 0 w 1359"/>
              <a:gd name="T5" fmla="*/ 444 h 651"/>
              <a:gd name="T6" fmla="*/ 1359 w 1359"/>
              <a:gd name="T7" fmla="*/ 651 h 651"/>
              <a:gd name="T8" fmla="*/ 51 w 1359"/>
              <a:gd name="T9" fmla="*/ 408 h 651"/>
              <a:gd name="T10" fmla="*/ 48 w 1359"/>
              <a:gd name="T11" fmla="*/ 315 h 651"/>
              <a:gd name="T12" fmla="*/ 1347 w 1359"/>
              <a:gd name="T13" fmla="*/ 453 h 651"/>
              <a:gd name="T14" fmla="*/ 126 w 1359"/>
              <a:gd name="T15" fmla="*/ 276 h 651"/>
              <a:gd name="T16" fmla="*/ 696 w 1359"/>
              <a:gd name="T17" fmla="*/ 0 h 6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9"/>
              <a:gd name="T28" fmla="*/ 0 h 651"/>
              <a:gd name="T29" fmla="*/ 1359 w 1359"/>
              <a:gd name="T30" fmla="*/ 651 h 6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9" h="651">
                <a:moveTo>
                  <a:pt x="696" y="0"/>
                </a:moveTo>
                <a:lnTo>
                  <a:pt x="0" y="279"/>
                </a:lnTo>
                <a:lnTo>
                  <a:pt x="0" y="444"/>
                </a:lnTo>
                <a:lnTo>
                  <a:pt x="1359" y="651"/>
                </a:lnTo>
                <a:lnTo>
                  <a:pt x="51" y="408"/>
                </a:lnTo>
                <a:lnTo>
                  <a:pt x="48" y="315"/>
                </a:lnTo>
                <a:lnTo>
                  <a:pt x="1347" y="453"/>
                </a:lnTo>
                <a:lnTo>
                  <a:pt x="126" y="276"/>
                </a:lnTo>
                <a:lnTo>
                  <a:pt x="696" y="0"/>
                </a:lnTo>
                <a:close/>
              </a:path>
            </a:pathLst>
          </a:custGeom>
          <a:solidFill>
            <a:srgbClr val="02060A"/>
          </a:solidFill>
          <a:ln w="9525">
            <a:solidFill>
              <a:srgbClr val="02060A"/>
            </a:solidFill>
            <a:round/>
            <a:headEnd/>
            <a:tailEnd/>
          </a:ln>
        </p:spPr>
        <p:txBody>
          <a:bodyPr wrap="none" anchor="ctr"/>
          <a:lstStyle/>
          <a:p>
            <a:endParaRPr lang="en-US" dirty="0"/>
          </a:p>
        </p:txBody>
      </p:sp>
      <p:sp>
        <p:nvSpPr>
          <p:cNvPr id="9607" name="Freeform 480"/>
          <p:cNvSpPr>
            <a:spLocks/>
          </p:cNvSpPr>
          <p:nvPr/>
        </p:nvSpPr>
        <p:spPr bwMode="auto">
          <a:xfrm>
            <a:off x="2994025" y="4632325"/>
            <a:ext cx="44450" cy="44450"/>
          </a:xfrm>
          <a:custGeom>
            <a:avLst/>
            <a:gdLst>
              <a:gd name="T0" fmla="*/ 3 w 189"/>
              <a:gd name="T1" fmla="*/ 0 h 183"/>
              <a:gd name="T2" fmla="*/ 0 w 189"/>
              <a:gd name="T3" fmla="*/ 150 h 183"/>
              <a:gd name="T4" fmla="*/ 177 w 189"/>
              <a:gd name="T5" fmla="*/ 183 h 183"/>
              <a:gd name="T6" fmla="*/ 189 w 189"/>
              <a:gd name="T7" fmla="*/ 15 h 183"/>
              <a:gd name="T8" fmla="*/ 3 w 189"/>
              <a:gd name="T9" fmla="*/ 0 h 183"/>
              <a:gd name="T10" fmla="*/ 0 60000 65536"/>
              <a:gd name="T11" fmla="*/ 0 60000 65536"/>
              <a:gd name="T12" fmla="*/ 0 60000 65536"/>
              <a:gd name="T13" fmla="*/ 0 60000 65536"/>
              <a:gd name="T14" fmla="*/ 0 60000 65536"/>
              <a:gd name="T15" fmla="*/ 0 w 189"/>
              <a:gd name="T16" fmla="*/ 0 h 183"/>
              <a:gd name="T17" fmla="*/ 189 w 189"/>
              <a:gd name="T18" fmla="*/ 183 h 183"/>
            </a:gdLst>
            <a:ahLst/>
            <a:cxnLst>
              <a:cxn ang="T10">
                <a:pos x="T0" y="T1"/>
              </a:cxn>
              <a:cxn ang="T11">
                <a:pos x="T2" y="T3"/>
              </a:cxn>
              <a:cxn ang="T12">
                <a:pos x="T4" y="T5"/>
              </a:cxn>
              <a:cxn ang="T13">
                <a:pos x="T6" y="T7"/>
              </a:cxn>
              <a:cxn ang="T14">
                <a:pos x="T8" y="T9"/>
              </a:cxn>
            </a:cxnLst>
            <a:rect l="T15" t="T16" r="T17" b="T18"/>
            <a:pathLst>
              <a:path w="189" h="183">
                <a:moveTo>
                  <a:pt x="3" y="0"/>
                </a:moveTo>
                <a:lnTo>
                  <a:pt x="0" y="150"/>
                </a:lnTo>
                <a:lnTo>
                  <a:pt x="177" y="183"/>
                </a:lnTo>
                <a:lnTo>
                  <a:pt x="189" y="15"/>
                </a:lnTo>
                <a:lnTo>
                  <a:pt x="3" y="0"/>
                </a:lnTo>
                <a:close/>
              </a:path>
            </a:pathLst>
          </a:custGeom>
          <a:solidFill>
            <a:schemeClr val="tx1"/>
          </a:solidFill>
          <a:ln w="9525">
            <a:solidFill>
              <a:schemeClr val="tx1"/>
            </a:solidFill>
            <a:round/>
            <a:headEnd/>
            <a:tailEnd/>
          </a:ln>
        </p:spPr>
        <p:txBody>
          <a:bodyPr wrap="none" anchor="ctr"/>
          <a:lstStyle/>
          <a:p>
            <a:endParaRPr lang="en-US" dirty="0"/>
          </a:p>
        </p:txBody>
      </p:sp>
      <p:sp>
        <p:nvSpPr>
          <p:cNvPr id="9608" name="Freeform 481"/>
          <p:cNvSpPr>
            <a:spLocks/>
          </p:cNvSpPr>
          <p:nvPr/>
        </p:nvSpPr>
        <p:spPr bwMode="auto">
          <a:xfrm>
            <a:off x="3359150" y="4564063"/>
            <a:ext cx="49213" cy="60325"/>
          </a:xfrm>
          <a:custGeom>
            <a:avLst/>
            <a:gdLst>
              <a:gd name="T0" fmla="*/ 0 w 213"/>
              <a:gd name="T1" fmla="*/ 87 h 255"/>
              <a:gd name="T2" fmla="*/ 21 w 213"/>
              <a:gd name="T3" fmla="*/ 255 h 255"/>
              <a:gd name="T4" fmla="*/ 213 w 213"/>
              <a:gd name="T5" fmla="*/ 153 h 255"/>
              <a:gd name="T6" fmla="*/ 186 w 213"/>
              <a:gd name="T7" fmla="*/ 0 h 255"/>
              <a:gd name="T8" fmla="*/ 0 w 213"/>
              <a:gd name="T9" fmla="*/ 87 h 255"/>
              <a:gd name="T10" fmla="*/ 0 60000 65536"/>
              <a:gd name="T11" fmla="*/ 0 60000 65536"/>
              <a:gd name="T12" fmla="*/ 0 60000 65536"/>
              <a:gd name="T13" fmla="*/ 0 60000 65536"/>
              <a:gd name="T14" fmla="*/ 0 60000 65536"/>
              <a:gd name="T15" fmla="*/ 0 w 213"/>
              <a:gd name="T16" fmla="*/ 0 h 255"/>
              <a:gd name="T17" fmla="*/ 213 w 213"/>
              <a:gd name="T18" fmla="*/ 255 h 255"/>
            </a:gdLst>
            <a:ahLst/>
            <a:cxnLst>
              <a:cxn ang="T10">
                <a:pos x="T0" y="T1"/>
              </a:cxn>
              <a:cxn ang="T11">
                <a:pos x="T2" y="T3"/>
              </a:cxn>
              <a:cxn ang="T12">
                <a:pos x="T4" y="T5"/>
              </a:cxn>
              <a:cxn ang="T13">
                <a:pos x="T6" y="T7"/>
              </a:cxn>
              <a:cxn ang="T14">
                <a:pos x="T8" y="T9"/>
              </a:cxn>
            </a:cxnLst>
            <a:rect l="T15" t="T16" r="T17" b="T18"/>
            <a:pathLst>
              <a:path w="213" h="255">
                <a:moveTo>
                  <a:pt x="0" y="87"/>
                </a:moveTo>
                <a:lnTo>
                  <a:pt x="21" y="255"/>
                </a:lnTo>
                <a:lnTo>
                  <a:pt x="213" y="153"/>
                </a:lnTo>
                <a:lnTo>
                  <a:pt x="186" y="0"/>
                </a:lnTo>
                <a:lnTo>
                  <a:pt x="0" y="87"/>
                </a:lnTo>
                <a:close/>
              </a:path>
            </a:pathLst>
          </a:custGeom>
          <a:solidFill>
            <a:schemeClr val="tx1"/>
          </a:solidFill>
          <a:ln w="9525">
            <a:solidFill>
              <a:schemeClr val="tx1"/>
            </a:solidFill>
            <a:round/>
            <a:headEnd/>
            <a:tailEnd/>
          </a:ln>
        </p:spPr>
        <p:txBody>
          <a:bodyPr wrap="none" anchor="ctr"/>
          <a:lstStyle/>
          <a:p>
            <a:endParaRPr lang="en-US" dirty="0"/>
          </a:p>
        </p:txBody>
      </p:sp>
      <p:sp>
        <p:nvSpPr>
          <p:cNvPr id="9609" name="Freeform 482"/>
          <p:cNvSpPr>
            <a:spLocks/>
          </p:cNvSpPr>
          <p:nvPr/>
        </p:nvSpPr>
        <p:spPr bwMode="auto">
          <a:xfrm>
            <a:off x="2951163" y="4579938"/>
            <a:ext cx="296863" cy="58738"/>
          </a:xfrm>
          <a:custGeom>
            <a:avLst/>
            <a:gdLst>
              <a:gd name="T0" fmla="*/ 1218 w 1248"/>
              <a:gd name="T1" fmla="*/ 243 h 243"/>
              <a:gd name="T2" fmla="*/ 0 w 1248"/>
              <a:gd name="T3" fmla="*/ 48 h 243"/>
              <a:gd name="T4" fmla="*/ 93 w 1248"/>
              <a:gd name="T5" fmla="*/ 0 h 243"/>
              <a:gd name="T6" fmla="*/ 1248 w 1248"/>
              <a:gd name="T7" fmla="*/ 234 h 243"/>
              <a:gd name="T8" fmla="*/ 1218 w 1248"/>
              <a:gd name="T9" fmla="*/ 243 h 243"/>
              <a:gd name="T10" fmla="*/ 0 60000 65536"/>
              <a:gd name="T11" fmla="*/ 0 60000 65536"/>
              <a:gd name="T12" fmla="*/ 0 60000 65536"/>
              <a:gd name="T13" fmla="*/ 0 60000 65536"/>
              <a:gd name="T14" fmla="*/ 0 60000 65536"/>
              <a:gd name="T15" fmla="*/ 0 w 1248"/>
              <a:gd name="T16" fmla="*/ 0 h 243"/>
              <a:gd name="T17" fmla="*/ 1248 w 1248"/>
              <a:gd name="T18" fmla="*/ 243 h 243"/>
            </a:gdLst>
            <a:ahLst/>
            <a:cxnLst>
              <a:cxn ang="T10">
                <a:pos x="T0" y="T1"/>
              </a:cxn>
              <a:cxn ang="T11">
                <a:pos x="T2" y="T3"/>
              </a:cxn>
              <a:cxn ang="T12">
                <a:pos x="T4" y="T5"/>
              </a:cxn>
              <a:cxn ang="T13">
                <a:pos x="T6" y="T7"/>
              </a:cxn>
              <a:cxn ang="T14">
                <a:pos x="T8" y="T9"/>
              </a:cxn>
            </a:cxnLst>
            <a:rect l="T15" t="T16" r="T17" b="T18"/>
            <a:pathLst>
              <a:path w="1248" h="243">
                <a:moveTo>
                  <a:pt x="1218" y="243"/>
                </a:moveTo>
                <a:lnTo>
                  <a:pt x="0" y="48"/>
                </a:lnTo>
                <a:lnTo>
                  <a:pt x="93" y="0"/>
                </a:lnTo>
                <a:lnTo>
                  <a:pt x="1248" y="234"/>
                </a:lnTo>
                <a:lnTo>
                  <a:pt x="1218" y="243"/>
                </a:lnTo>
                <a:close/>
              </a:path>
            </a:pathLst>
          </a:custGeom>
          <a:solidFill>
            <a:srgbClr val="02060A"/>
          </a:solidFill>
          <a:ln w="9525">
            <a:solidFill>
              <a:srgbClr val="02060A"/>
            </a:solidFill>
            <a:round/>
            <a:headEnd/>
            <a:tailEnd/>
          </a:ln>
        </p:spPr>
        <p:txBody>
          <a:bodyPr wrap="none" anchor="ctr"/>
          <a:lstStyle/>
          <a:p>
            <a:endParaRPr lang="en-US" dirty="0"/>
          </a:p>
        </p:txBody>
      </p:sp>
      <p:sp>
        <p:nvSpPr>
          <p:cNvPr id="9610" name="Freeform 483"/>
          <p:cNvSpPr>
            <a:spLocks/>
          </p:cNvSpPr>
          <p:nvPr/>
        </p:nvSpPr>
        <p:spPr bwMode="auto">
          <a:xfrm>
            <a:off x="3113088" y="4518025"/>
            <a:ext cx="31750" cy="55563"/>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9611" name="Freeform 484"/>
          <p:cNvSpPr>
            <a:spLocks/>
          </p:cNvSpPr>
          <p:nvPr/>
        </p:nvSpPr>
        <p:spPr bwMode="auto">
          <a:xfrm>
            <a:off x="3149600" y="4351338"/>
            <a:ext cx="31750" cy="55563"/>
          </a:xfrm>
          <a:custGeom>
            <a:avLst/>
            <a:gdLst>
              <a:gd name="T0" fmla="*/ 0 w 134"/>
              <a:gd name="T1" fmla="*/ 178 h 234"/>
              <a:gd name="T2" fmla="*/ 134 w 134"/>
              <a:gd name="T3" fmla="*/ 234 h 234"/>
              <a:gd name="T4" fmla="*/ 132 w 134"/>
              <a:gd name="T5" fmla="*/ 64 h 234"/>
              <a:gd name="T6" fmla="*/ 0 w 134"/>
              <a:gd name="T7" fmla="*/ 0 h 234"/>
              <a:gd name="T8" fmla="*/ 0 w 134"/>
              <a:gd name="T9" fmla="*/ 178 h 234"/>
              <a:gd name="T10" fmla="*/ 0 60000 65536"/>
              <a:gd name="T11" fmla="*/ 0 60000 65536"/>
              <a:gd name="T12" fmla="*/ 0 60000 65536"/>
              <a:gd name="T13" fmla="*/ 0 60000 65536"/>
              <a:gd name="T14" fmla="*/ 0 60000 65536"/>
              <a:gd name="T15" fmla="*/ 0 w 134"/>
              <a:gd name="T16" fmla="*/ 0 h 234"/>
              <a:gd name="T17" fmla="*/ 134 w 134"/>
              <a:gd name="T18" fmla="*/ 234 h 234"/>
            </a:gdLst>
            <a:ahLst/>
            <a:cxnLst>
              <a:cxn ang="T10">
                <a:pos x="T0" y="T1"/>
              </a:cxn>
              <a:cxn ang="T11">
                <a:pos x="T2" y="T3"/>
              </a:cxn>
              <a:cxn ang="T12">
                <a:pos x="T4" y="T5"/>
              </a:cxn>
              <a:cxn ang="T13">
                <a:pos x="T6" y="T7"/>
              </a:cxn>
              <a:cxn ang="T14">
                <a:pos x="T8" y="T9"/>
              </a:cxn>
            </a:cxnLst>
            <a:rect l="T15" t="T16" r="T17" b="T18"/>
            <a:pathLst>
              <a:path w="134" h="234">
                <a:moveTo>
                  <a:pt x="0" y="178"/>
                </a:moveTo>
                <a:lnTo>
                  <a:pt x="134" y="234"/>
                </a:lnTo>
                <a:lnTo>
                  <a:pt x="132" y="64"/>
                </a:lnTo>
                <a:lnTo>
                  <a:pt x="0" y="0"/>
                </a:lnTo>
                <a:lnTo>
                  <a:pt x="0" y="178"/>
                </a:lnTo>
                <a:close/>
              </a:path>
            </a:pathLst>
          </a:custGeom>
          <a:solidFill>
            <a:schemeClr val="bg1"/>
          </a:solidFill>
          <a:ln w="6350">
            <a:solidFill>
              <a:schemeClr val="tx1"/>
            </a:solidFill>
            <a:round/>
            <a:headEnd/>
            <a:tailEnd/>
          </a:ln>
        </p:spPr>
        <p:txBody>
          <a:bodyPr wrap="none" anchor="ctr"/>
          <a:lstStyle/>
          <a:p>
            <a:endParaRPr lang="en-US" dirty="0"/>
          </a:p>
        </p:txBody>
      </p:sp>
      <p:sp>
        <p:nvSpPr>
          <p:cNvPr id="9612" name="Freeform 485"/>
          <p:cNvSpPr>
            <a:spLocks/>
          </p:cNvSpPr>
          <p:nvPr/>
        </p:nvSpPr>
        <p:spPr bwMode="auto">
          <a:xfrm>
            <a:off x="3009900" y="4632325"/>
            <a:ext cx="85725" cy="61913"/>
          </a:xfrm>
          <a:custGeom>
            <a:avLst/>
            <a:gdLst>
              <a:gd name="T0" fmla="*/ 8 w 364"/>
              <a:gd name="T1" fmla="*/ 0 h 264"/>
              <a:gd name="T2" fmla="*/ 0 w 364"/>
              <a:gd name="T3" fmla="*/ 218 h 264"/>
              <a:gd name="T4" fmla="*/ 332 w 364"/>
              <a:gd name="T5" fmla="*/ 264 h 264"/>
              <a:gd name="T6" fmla="*/ 364 w 364"/>
              <a:gd name="T7" fmla="*/ 16 h 264"/>
              <a:gd name="T8" fmla="*/ 8 w 364"/>
              <a:gd name="T9" fmla="*/ 0 h 264"/>
              <a:gd name="T10" fmla="*/ 0 60000 65536"/>
              <a:gd name="T11" fmla="*/ 0 60000 65536"/>
              <a:gd name="T12" fmla="*/ 0 60000 65536"/>
              <a:gd name="T13" fmla="*/ 0 60000 65536"/>
              <a:gd name="T14" fmla="*/ 0 60000 65536"/>
              <a:gd name="T15" fmla="*/ 0 w 364"/>
              <a:gd name="T16" fmla="*/ 0 h 264"/>
              <a:gd name="T17" fmla="*/ 364 w 364"/>
              <a:gd name="T18" fmla="*/ 264 h 264"/>
            </a:gdLst>
            <a:ahLst/>
            <a:cxnLst>
              <a:cxn ang="T10">
                <a:pos x="T0" y="T1"/>
              </a:cxn>
              <a:cxn ang="T11">
                <a:pos x="T2" y="T3"/>
              </a:cxn>
              <a:cxn ang="T12">
                <a:pos x="T4" y="T5"/>
              </a:cxn>
              <a:cxn ang="T13">
                <a:pos x="T6" y="T7"/>
              </a:cxn>
              <a:cxn ang="T14">
                <a:pos x="T8" y="T9"/>
              </a:cxn>
            </a:cxnLst>
            <a:rect l="T15" t="T16" r="T17" b="T18"/>
            <a:pathLst>
              <a:path w="364" h="264">
                <a:moveTo>
                  <a:pt x="8" y="0"/>
                </a:moveTo>
                <a:lnTo>
                  <a:pt x="0" y="218"/>
                </a:lnTo>
                <a:lnTo>
                  <a:pt x="332" y="264"/>
                </a:lnTo>
                <a:lnTo>
                  <a:pt x="364" y="16"/>
                </a:lnTo>
                <a:lnTo>
                  <a:pt x="8" y="0"/>
                </a:lnTo>
                <a:close/>
              </a:path>
            </a:pathLst>
          </a:custGeom>
          <a:solidFill>
            <a:schemeClr val="bg1"/>
          </a:solidFill>
          <a:ln w="6350">
            <a:solidFill>
              <a:schemeClr val="tx1"/>
            </a:solidFill>
            <a:round/>
            <a:headEnd/>
            <a:tailEnd/>
          </a:ln>
        </p:spPr>
        <p:txBody>
          <a:bodyPr wrap="none" anchor="ctr"/>
          <a:lstStyle/>
          <a:p>
            <a:endParaRPr lang="en-US" dirty="0"/>
          </a:p>
        </p:txBody>
      </p:sp>
      <p:sp>
        <p:nvSpPr>
          <p:cNvPr id="9613" name="Line 486"/>
          <p:cNvSpPr>
            <a:spLocks noChangeShapeType="1"/>
          </p:cNvSpPr>
          <p:nvPr/>
        </p:nvSpPr>
        <p:spPr bwMode="auto">
          <a:xfrm flipH="1">
            <a:off x="3022600" y="4641850"/>
            <a:ext cx="1588" cy="31750"/>
          </a:xfrm>
          <a:prstGeom prst="line">
            <a:avLst/>
          </a:prstGeom>
          <a:noFill/>
          <a:ln w="6350">
            <a:solidFill>
              <a:schemeClr val="tx1"/>
            </a:solidFill>
            <a:round/>
            <a:headEnd/>
            <a:tailEnd/>
          </a:ln>
        </p:spPr>
        <p:txBody>
          <a:bodyPr wrap="none" anchor="ctr"/>
          <a:lstStyle/>
          <a:p>
            <a:endParaRPr lang="en-US" dirty="0"/>
          </a:p>
        </p:txBody>
      </p:sp>
      <p:sp>
        <p:nvSpPr>
          <p:cNvPr id="9614" name="Line 487"/>
          <p:cNvSpPr>
            <a:spLocks noChangeShapeType="1"/>
          </p:cNvSpPr>
          <p:nvPr/>
        </p:nvSpPr>
        <p:spPr bwMode="auto">
          <a:xfrm flipH="1">
            <a:off x="3032125" y="4645025"/>
            <a:ext cx="1588" cy="31750"/>
          </a:xfrm>
          <a:prstGeom prst="line">
            <a:avLst/>
          </a:prstGeom>
          <a:noFill/>
          <a:ln w="6350">
            <a:solidFill>
              <a:schemeClr val="tx1"/>
            </a:solidFill>
            <a:round/>
            <a:headEnd/>
            <a:tailEnd/>
          </a:ln>
        </p:spPr>
        <p:txBody>
          <a:bodyPr wrap="none" anchor="ctr"/>
          <a:lstStyle/>
          <a:p>
            <a:endParaRPr lang="en-US" dirty="0"/>
          </a:p>
        </p:txBody>
      </p:sp>
      <p:sp>
        <p:nvSpPr>
          <p:cNvPr id="9615" name="Line 488"/>
          <p:cNvSpPr>
            <a:spLocks noChangeShapeType="1"/>
          </p:cNvSpPr>
          <p:nvPr/>
        </p:nvSpPr>
        <p:spPr bwMode="auto">
          <a:xfrm flipH="1">
            <a:off x="3041650" y="4646613"/>
            <a:ext cx="1588" cy="31750"/>
          </a:xfrm>
          <a:prstGeom prst="line">
            <a:avLst/>
          </a:prstGeom>
          <a:noFill/>
          <a:ln w="6350">
            <a:solidFill>
              <a:schemeClr val="tx1"/>
            </a:solidFill>
            <a:round/>
            <a:headEnd/>
            <a:tailEnd/>
          </a:ln>
        </p:spPr>
        <p:txBody>
          <a:bodyPr wrap="none" anchor="ctr"/>
          <a:lstStyle/>
          <a:p>
            <a:endParaRPr lang="en-US" dirty="0"/>
          </a:p>
        </p:txBody>
      </p:sp>
      <p:sp>
        <p:nvSpPr>
          <p:cNvPr id="9616" name="Line 489"/>
          <p:cNvSpPr>
            <a:spLocks noChangeShapeType="1"/>
          </p:cNvSpPr>
          <p:nvPr/>
        </p:nvSpPr>
        <p:spPr bwMode="auto">
          <a:xfrm flipH="1">
            <a:off x="3049588" y="4648200"/>
            <a:ext cx="1588" cy="30163"/>
          </a:xfrm>
          <a:prstGeom prst="line">
            <a:avLst/>
          </a:prstGeom>
          <a:noFill/>
          <a:ln w="6350">
            <a:solidFill>
              <a:schemeClr val="tx1"/>
            </a:solidFill>
            <a:round/>
            <a:headEnd/>
            <a:tailEnd/>
          </a:ln>
        </p:spPr>
        <p:txBody>
          <a:bodyPr wrap="none" anchor="ctr"/>
          <a:lstStyle/>
          <a:p>
            <a:endParaRPr lang="en-US" dirty="0"/>
          </a:p>
        </p:txBody>
      </p:sp>
      <p:sp>
        <p:nvSpPr>
          <p:cNvPr id="9617" name="Line 490"/>
          <p:cNvSpPr>
            <a:spLocks noChangeShapeType="1"/>
          </p:cNvSpPr>
          <p:nvPr/>
        </p:nvSpPr>
        <p:spPr bwMode="auto">
          <a:xfrm flipH="1">
            <a:off x="3059113" y="4648200"/>
            <a:ext cx="1588" cy="30163"/>
          </a:xfrm>
          <a:prstGeom prst="line">
            <a:avLst/>
          </a:prstGeom>
          <a:noFill/>
          <a:ln w="6350">
            <a:solidFill>
              <a:schemeClr val="tx1"/>
            </a:solidFill>
            <a:round/>
            <a:headEnd/>
            <a:tailEnd/>
          </a:ln>
        </p:spPr>
        <p:txBody>
          <a:bodyPr wrap="none" anchor="ctr"/>
          <a:lstStyle/>
          <a:p>
            <a:endParaRPr lang="en-US" dirty="0"/>
          </a:p>
        </p:txBody>
      </p:sp>
      <p:sp>
        <p:nvSpPr>
          <p:cNvPr id="9618" name="Rectangle 491"/>
          <p:cNvSpPr>
            <a:spLocks noChangeAspect="1" noChangeArrowheads="1"/>
          </p:cNvSpPr>
          <p:nvPr/>
        </p:nvSpPr>
        <p:spPr bwMode="auto">
          <a:xfrm>
            <a:off x="433388" y="1317625"/>
            <a:ext cx="6096000" cy="336550"/>
          </a:xfrm>
          <a:prstGeom prst="rect">
            <a:avLst/>
          </a:prstGeom>
          <a:noFill/>
          <a:ln w="9525">
            <a:noFill/>
            <a:miter lim="800000"/>
            <a:headEnd/>
            <a:tailEnd/>
          </a:ln>
        </p:spPr>
        <p:txBody>
          <a:bodyPr lIns="92075" tIns="46038" rIns="92075" bIns="46038">
            <a:spAutoFit/>
          </a:bodyPr>
          <a:lstStyle/>
          <a:p>
            <a:pPr algn="ctr"/>
            <a:r>
              <a:rPr lang="en-US" sz="1600" b="1" dirty="0">
                <a:solidFill>
                  <a:schemeClr val="bg1">
                    <a:lumMod val="75000"/>
                  </a:schemeClr>
                </a:solidFill>
                <a:latin typeface="Arial" pitchFamily="34" charset="0"/>
              </a:rPr>
              <a:t>                              INBOUND</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268014" y="228599"/>
            <a:ext cx="8647386" cy="780394"/>
          </a:xfrm>
        </p:spPr>
        <p:txBody>
          <a:bodyPr/>
          <a:lstStyle/>
          <a:p>
            <a:r>
              <a:rPr lang="en-US" dirty="0"/>
              <a:t>Three Steps to the Picking Wave</a:t>
            </a:r>
          </a:p>
        </p:txBody>
      </p:sp>
      <p:sp>
        <p:nvSpPr>
          <p:cNvPr id="96259" name="Rectangle 3"/>
          <p:cNvSpPr>
            <a:spLocks noGrp="1" noChangeArrowheads="1"/>
          </p:cNvSpPr>
          <p:nvPr>
            <p:ph type="body" idx="1"/>
          </p:nvPr>
        </p:nvSpPr>
        <p:spPr>
          <a:xfrm>
            <a:off x="488730" y="1286010"/>
            <a:ext cx="7512269" cy="3050354"/>
          </a:xfrm>
        </p:spPr>
        <p:txBody>
          <a:bodyPr/>
          <a:lstStyle/>
          <a:p>
            <a:pPr marL="0" indent="0">
              <a:buNone/>
            </a:pPr>
            <a:r>
              <a:rPr lang="en-US" sz="2800" dirty="0"/>
              <a:t>Step 3 – Print Orders or oLPN Labels</a:t>
            </a:r>
          </a:p>
          <a:p>
            <a:r>
              <a:rPr lang="en-US" sz="2400" dirty="0"/>
              <a:t>Orders will go to ‘</a:t>
            </a:r>
            <a:r>
              <a:rPr lang="en-US" sz="2400" i="1" dirty="0"/>
              <a:t>DC Allocated’ </a:t>
            </a:r>
            <a:r>
              <a:rPr lang="en-US" sz="2400" dirty="0"/>
              <a:t>Status</a:t>
            </a:r>
          </a:p>
          <a:p>
            <a:r>
              <a:rPr lang="en-US" sz="2400" dirty="0"/>
              <a:t>oLPNs will go to </a:t>
            </a:r>
            <a:r>
              <a:rPr lang="en-US" sz="2400" i="1" dirty="0"/>
              <a:t>Printed </a:t>
            </a:r>
            <a:r>
              <a:rPr lang="en-US" sz="2400" dirty="0"/>
              <a:t>status</a:t>
            </a:r>
          </a:p>
        </p:txBody>
      </p:sp>
      <p:sp>
        <p:nvSpPr>
          <p:cNvPr id="96260" name="Rectangle 4"/>
          <p:cNvSpPr>
            <a:spLocks noChangeArrowheads="1"/>
          </p:cNvSpPr>
          <p:nvPr/>
        </p:nvSpPr>
        <p:spPr bwMode="auto">
          <a:xfrm>
            <a:off x="4763" y="2278063"/>
            <a:ext cx="2052637" cy="514350"/>
          </a:xfrm>
          <a:prstGeom prst="rect">
            <a:avLst/>
          </a:prstGeom>
          <a:noFill/>
          <a:ln w="11113">
            <a:noFill/>
            <a:miter lim="800000"/>
            <a:headEnd/>
            <a:tailEnd/>
          </a:ln>
        </p:spPr>
        <p:txBody>
          <a:bodyPr/>
          <a:lstStyle/>
          <a:p>
            <a:endParaRPr lang="en-US" dirty="0"/>
          </a:p>
        </p:txBody>
      </p:sp>
      <p:sp>
        <p:nvSpPr>
          <p:cNvPr id="96261" name="Rectangle 5"/>
          <p:cNvSpPr>
            <a:spLocks noChangeArrowheads="1"/>
          </p:cNvSpPr>
          <p:nvPr/>
        </p:nvSpPr>
        <p:spPr bwMode="auto">
          <a:xfrm>
            <a:off x="11113" y="2284413"/>
            <a:ext cx="2039937" cy="514350"/>
          </a:xfrm>
          <a:prstGeom prst="rect">
            <a:avLst/>
          </a:prstGeom>
          <a:noFill/>
          <a:ln w="11113">
            <a:noFill/>
            <a:miter lim="800000"/>
            <a:headEnd/>
            <a:tailEnd/>
          </a:ln>
        </p:spPr>
        <p:txBody>
          <a:bodyPr/>
          <a:lstStyle/>
          <a:p>
            <a:endParaRPr lang="en-US" dirty="0"/>
          </a:p>
        </p:txBody>
      </p:sp>
      <p:sp>
        <p:nvSpPr>
          <p:cNvPr id="96262" name="Rectangle 6"/>
          <p:cNvSpPr>
            <a:spLocks noChangeArrowheads="1"/>
          </p:cNvSpPr>
          <p:nvPr/>
        </p:nvSpPr>
        <p:spPr bwMode="auto">
          <a:xfrm>
            <a:off x="17463" y="2289175"/>
            <a:ext cx="2027237" cy="515938"/>
          </a:xfrm>
          <a:prstGeom prst="rect">
            <a:avLst/>
          </a:prstGeom>
          <a:noFill/>
          <a:ln w="11113">
            <a:noFill/>
            <a:miter lim="800000"/>
            <a:headEnd/>
            <a:tailEnd/>
          </a:ln>
        </p:spPr>
        <p:txBody>
          <a:bodyPr/>
          <a:lstStyle/>
          <a:p>
            <a:endParaRPr lang="en-US" dirty="0"/>
          </a:p>
        </p:txBody>
      </p:sp>
      <p:sp>
        <p:nvSpPr>
          <p:cNvPr id="96263" name="Rectangle 7"/>
          <p:cNvSpPr>
            <a:spLocks noChangeArrowheads="1"/>
          </p:cNvSpPr>
          <p:nvPr/>
        </p:nvSpPr>
        <p:spPr bwMode="auto">
          <a:xfrm>
            <a:off x="22225" y="2295525"/>
            <a:ext cx="2017713" cy="515938"/>
          </a:xfrm>
          <a:prstGeom prst="rect">
            <a:avLst/>
          </a:prstGeom>
          <a:noFill/>
          <a:ln w="11113">
            <a:noFill/>
            <a:miter lim="800000"/>
            <a:headEnd/>
            <a:tailEnd/>
          </a:ln>
        </p:spPr>
        <p:txBody>
          <a:bodyPr/>
          <a:lstStyle/>
          <a:p>
            <a:endParaRPr lang="en-US" dirty="0"/>
          </a:p>
        </p:txBody>
      </p:sp>
      <p:sp>
        <p:nvSpPr>
          <p:cNvPr id="96264" name="Rectangle 8"/>
          <p:cNvSpPr>
            <a:spLocks noChangeArrowheads="1"/>
          </p:cNvSpPr>
          <p:nvPr/>
        </p:nvSpPr>
        <p:spPr bwMode="auto">
          <a:xfrm>
            <a:off x="7086600" y="2278063"/>
            <a:ext cx="2052638" cy="514350"/>
          </a:xfrm>
          <a:prstGeom prst="rect">
            <a:avLst/>
          </a:prstGeom>
          <a:noFill/>
          <a:ln w="11113">
            <a:noFill/>
            <a:miter lim="800000"/>
            <a:headEnd/>
            <a:tailEnd/>
          </a:ln>
        </p:spPr>
        <p:txBody>
          <a:bodyPr/>
          <a:lstStyle/>
          <a:p>
            <a:endParaRPr lang="en-US" dirty="0"/>
          </a:p>
        </p:txBody>
      </p:sp>
      <p:sp>
        <p:nvSpPr>
          <p:cNvPr id="96265" name="Rectangle 9"/>
          <p:cNvSpPr>
            <a:spLocks noChangeArrowheads="1"/>
          </p:cNvSpPr>
          <p:nvPr/>
        </p:nvSpPr>
        <p:spPr bwMode="auto">
          <a:xfrm>
            <a:off x="7092950" y="2284413"/>
            <a:ext cx="2039938" cy="514350"/>
          </a:xfrm>
          <a:prstGeom prst="rect">
            <a:avLst/>
          </a:prstGeom>
          <a:noFill/>
          <a:ln w="11113">
            <a:noFill/>
            <a:miter lim="800000"/>
            <a:headEnd/>
            <a:tailEnd/>
          </a:ln>
        </p:spPr>
        <p:txBody>
          <a:bodyPr/>
          <a:lstStyle/>
          <a:p>
            <a:endParaRPr lang="en-US" dirty="0"/>
          </a:p>
        </p:txBody>
      </p:sp>
      <p:sp>
        <p:nvSpPr>
          <p:cNvPr id="96266" name="Rectangle 10"/>
          <p:cNvSpPr>
            <a:spLocks noChangeArrowheads="1"/>
          </p:cNvSpPr>
          <p:nvPr/>
        </p:nvSpPr>
        <p:spPr bwMode="auto">
          <a:xfrm>
            <a:off x="7097713" y="2289175"/>
            <a:ext cx="2028825" cy="515938"/>
          </a:xfrm>
          <a:prstGeom prst="rect">
            <a:avLst/>
          </a:prstGeom>
          <a:noFill/>
          <a:ln w="11113">
            <a:noFill/>
            <a:miter lim="800000"/>
            <a:headEnd/>
            <a:tailEnd/>
          </a:ln>
        </p:spPr>
        <p:txBody>
          <a:bodyPr/>
          <a:lstStyle/>
          <a:p>
            <a:endParaRPr lang="en-US" dirty="0"/>
          </a:p>
        </p:txBody>
      </p:sp>
      <p:sp>
        <p:nvSpPr>
          <p:cNvPr id="96267" name="Rectangle 11"/>
          <p:cNvSpPr>
            <a:spLocks noChangeArrowheads="1"/>
          </p:cNvSpPr>
          <p:nvPr/>
        </p:nvSpPr>
        <p:spPr bwMode="auto">
          <a:xfrm>
            <a:off x="7104063" y="2295525"/>
            <a:ext cx="2017712" cy="515938"/>
          </a:xfrm>
          <a:prstGeom prst="rect">
            <a:avLst/>
          </a:prstGeom>
          <a:noFill/>
          <a:ln w="11113">
            <a:noFill/>
            <a:miter lim="800000"/>
            <a:headEnd/>
            <a:tailEnd/>
          </a:ln>
        </p:spPr>
        <p:txBody>
          <a:bodyPr/>
          <a:lstStyle/>
          <a:p>
            <a:endParaRPr lang="en-US" dirty="0"/>
          </a:p>
        </p:txBody>
      </p:sp>
      <p:sp>
        <p:nvSpPr>
          <p:cNvPr id="96268" name="Rectangle 12"/>
          <p:cNvSpPr>
            <a:spLocks noChangeArrowheads="1"/>
          </p:cNvSpPr>
          <p:nvPr/>
        </p:nvSpPr>
        <p:spPr bwMode="auto">
          <a:xfrm>
            <a:off x="7081838" y="2271713"/>
            <a:ext cx="2062162" cy="514350"/>
          </a:xfrm>
          <a:prstGeom prst="rect">
            <a:avLst/>
          </a:prstGeom>
          <a:noFill/>
          <a:ln w="11113">
            <a:noFill/>
            <a:miter lim="800000"/>
            <a:headEnd/>
            <a:tailEnd/>
          </a:ln>
        </p:spPr>
        <p:txBody>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6259">
                                            <p:txEl>
                                              <p:pRg st="1" end="1"/>
                                            </p:txEl>
                                          </p:spTgt>
                                        </p:tgtEl>
                                        <p:attrNameLst>
                                          <p:attrName>style.visibility</p:attrName>
                                        </p:attrNameLst>
                                      </p:cBhvr>
                                      <p:to>
                                        <p:strVal val="visible"/>
                                      </p:to>
                                    </p:set>
                                    <p:animEffect transition="in" filter="fade">
                                      <p:cBhvr>
                                        <p:cTn id="7" dur="1000"/>
                                        <p:tgtEl>
                                          <p:spTgt spid="96259">
                                            <p:txEl>
                                              <p:pRg st="1" end="1"/>
                                            </p:txEl>
                                          </p:spTgt>
                                        </p:tgtEl>
                                      </p:cBhvr>
                                    </p:animEffect>
                                    <p:anim calcmode="lin" valueType="num">
                                      <p:cBhvr>
                                        <p:cTn id="8" dur="1000" fill="hold"/>
                                        <p:tgtEl>
                                          <p:spTgt spid="9625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6259">
                                            <p:txEl>
                                              <p:pRg st="1" end="1"/>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96259">
                                            <p:txEl>
                                              <p:pRg st="0" end="0"/>
                                            </p:txEl>
                                          </p:spTgt>
                                        </p:tgtEl>
                                        <p:attrNameLst>
                                          <p:attrName>style.visibility</p:attrName>
                                        </p:attrNameLst>
                                      </p:cBhvr>
                                      <p:to>
                                        <p:strVal val="visible"/>
                                      </p:to>
                                    </p:set>
                                    <p:animEffect transition="in" filter="fade">
                                      <p:cBhvr>
                                        <p:cTn id="12" dur="1000"/>
                                        <p:tgtEl>
                                          <p:spTgt spid="96259">
                                            <p:txEl>
                                              <p:pRg st="0" end="0"/>
                                            </p:txEl>
                                          </p:spTgt>
                                        </p:tgtEl>
                                      </p:cBhvr>
                                    </p:animEffect>
                                    <p:anim calcmode="lin" valueType="num">
                                      <p:cBhvr>
                                        <p:cTn id="13" dur="1000" fill="hold"/>
                                        <p:tgtEl>
                                          <p:spTgt spid="9625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96259">
                                            <p:txEl>
                                              <p:pRg st="0" end="0"/>
                                            </p:txEl>
                                          </p:spTgt>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96259">
                                            <p:txEl>
                                              <p:pRg st="2" end="2"/>
                                            </p:txEl>
                                          </p:spTgt>
                                        </p:tgtEl>
                                        <p:attrNameLst>
                                          <p:attrName>style.visibility</p:attrName>
                                        </p:attrNameLst>
                                      </p:cBhvr>
                                      <p:to>
                                        <p:strVal val="visible"/>
                                      </p:to>
                                    </p:set>
                                    <p:animEffect transition="in" filter="fade">
                                      <p:cBhvr>
                                        <p:cTn id="17" dur="1000"/>
                                        <p:tgtEl>
                                          <p:spTgt spid="96259">
                                            <p:txEl>
                                              <p:pRg st="2" end="2"/>
                                            </p:txEl>
                                          </p:spTgt>
                                        </p:tgtEl>
                                      </p:cBhvr>
                                    </p:animEffect>
                                    <p:anim calcmode="lin" valueType="num">
                                      <p:cBhvr>
                                        <p:cTn id="18" dur="1000" fill="hold"/>
                                        <p:tgtEl>
                                          <p:spTgt spid="9625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9625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a:xfrm>
            <a:off x="250825" y="425679"/>
            <a:ext cx="8520113" cy="517751"/>
          </a:xfrm>
        </p:spPr>
        <p:txBody>
          <a:bodyPr/>
          <a:lstStyle/>
          <a:p>
            <a:r>
              <a:rPr lang="en-US" sz="3200" dirty="0"/>
              <a:t>Picking Wave  Parameters</a:t>
            </a:r>
          </a:p>
        </p:txBody>
      </p:sp>
      <p:sp>
        <p:nvSpPr>
          <p:cNvPr id="375811" name="Rectangle 3"/>
          <p:cNvSpPr>
            <a:spLocks noGrp="1" noChangeArrowheads="1"/>
          </p:cNvSpPr>
          <p:nvPr>
            <p:ph type="body" idx="1"/>
          </p:nvPr>
        </p:nvSpPr>
        <p:spPr>
          <a:xfrm>
            <a:off x="458452" y="1286021"/>
            <a:ext cx="8245364" cy="4904554"/>
          </a:xfrm>
        </p:spPr>
        <p:txBody>
          <a:bodyPr/>
          <a:lstStyle/>
          <a:p>
            <a:r>
              <a:rPr lang="en-US" sz="2800" dirty="0"/>
              <a:t>Wave capacities </a:t>
            </a:r>
          </a:p>
          <a:p>
            <a:pPr lvl="1"/>
            <a:r>
              <a:rPr lang="en-US" sz="2400" dirty="0"/>
              <a:t>Based on the operational capacities of specific warehouse or operation</a:t>
            </a:r>
          </a:p>
          <a:p>
            <a:pPr lvl="1"/>
            <a:r>
              <a:rPr lang="en-US" sz="2400" dirty="0"/>
              <a:t>Can be exceeded</a:t>
            </a:r>
          </a:p>
          <a:p>
            <a:r>
              <a:rPr lang="en-US" sz="2800" dirty="0"/>
              <a:t>Default Wave Processing Type</a:t>
            </a:r>
          </a:p>
          <a:p>
            <a:r>
              <a:rPr lang="en-US" sz="2800" dirty="0"/>
              <a:t>Defines processing options for the wave </a:t>
            </a:r>
          </a:p>
          <a:p>
            <a:endParaRPr lang="en-US" sz="2800" dirty="0"/>
          </a:p>
          <a:p>
            <a:endParaRPr lang="en-US" sz="2800"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188686" y="1417856"/>
            <a:ext cx="8723086" cy="4118889"/>
          </a:xfrm>
          <a:prstGeom prst="rect">
            <a:avLst/>
          </a:prstGeom>
          <a:noFill/>
          <a:ln w="28575">
            <a:solidFill>
              <a:schemeClr val="accent6"/>
            </a:solidFill>
            <a:miter lim="800000"/>
            <a:headEnd/>
            <a:tailEnd/>
          </a:ln>
          <a:effectLst>
            <a:outerShdw blurRad="50800" dist="38100" dir="2700000" algn="tl" rotWithShape="0">
              <a:prstClr val="black">
                <a:alpha val="40000"/>
              </a:prstClr>
            </a:outerShdw>
          </a:effectLst>
        </p:spPr>
      </p:pic>
      <p:sp>
        <p:nvSpPr>
          <p:cNvPr id="249858" name="Rectangle 2"/>
          <p:cNvSpPr>
            <a:spLocks noGrp="1" noChangeArrowheads="1"/>
          </p:cNvSpPr>
          <p:nvPr>
            <p:ph type="title"/>
          </p:nvPr>
        </p:nvSpPr>
        <p:spPr>
          <a:xfrm>
            <a:off x="250825" y="411165"/>
            <a:ext cx="8520113" cy="416151"/>
          </a:xfrm>
        </p:spPr>
        <p:txBody>
          <a:bodyPr/>
          <a:lstStyle/>
          <a:p>
            <a:r>
              <a:rPr lang="en-US" dirty="0"/>
              <a:t>Picking Wave Parameters</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lstStyle/>
          <a:p>
            <a:r>
              <a:rPr lang="en-US" dirty="0"/>
              <a:t>Ship Wave Template</a:t>
            </a:r>
          </a:p>
        </p:txBody>
      </p:sp>
      <p:sp>
        <p:nvSpPr>
          <p:cNvPr id="250883" name="Rectangle 3"/>
          <p:cNvSpPr>
            <a:spLocks noGrp="1" noChangeArrowheads="1"/>
          </p:cNvSpPr>
          <p:nvPr>
            <p:ph type="body" idx="1"/>
          </p:nvPr>
        </p:nvSpPr>
        <p:spPr>
          <a:xfrm>
            <a:off x="478970" y="1219195"/>
            <a:ext cx="7903029" cy="4818747"/>
          </a:xfrm>
        </p:spPr>
        <p:txBody>
          <a:bodyPr/>
          <a:lstStyle/>
          <a:p>
            <a:r>
              <a:rPr lang="en-US" sz="2800" dirty="0"/>
              <a:t>Description</a:t>
            </a:r>
          </a:p>
          <a:p>
            <a:r>
              <a:rPr lang="en-US" sz="2800" dirty="0"/>
              <a:t>Indicates which of the four wave types will be run when the ship wave is selected</a:t>
            </a:r>
          </a:p>
          <a:p>
            <a:pPr marL="566738" indent="-276225">
              <a:spcBef>
                <a:spcPts val="600"/>
              </a:spcBef>
              <a:buFont typeface="Arial" pitchFamily="34" charset="0"/>
              <a:buChar char="–"/>
            </a:pPr>
            <a:r>
              <a:rPr lang="en-US" sz="2400" dirty="0"/>
              <a:t>Picking</a:t>
            </a:r>
          </a:p>
          <a:p>
            <a:pPr marL="566738" indent="-276225">
              <a:spcBef>
                <a:spcPts val="600"/>
              </a:spcBef>
              <a:buFont typeface="Arial" pitchFamily="34" charset="0"/>
              <a:buChar char="–"/>
            </a:pPr>
            <a:r>
              <a:rPr lang="en-US" sz="2400" dirty="0"/>
              <a:t>Routing</a:t>
            </a:r>
          </a:p>
          <a:p>
            <a:pPr marL="566738" indent="-276225">
              <a:spcBef>
                <a:spcPts val="600"/>
              </a:spcBef>
              <a:buFont typeface="Arial" pitchFamily="34" charset="0"/>
              <a:buChar char="–"/>
            </a:pPr>
            <a:r>
              <a:rPr lang="en-US" sz="2400" dirty="0"/>
              <a:t>Consolidation</a:t>
            </a:r>
          </a:p>
          <a:p>
            <a:pPr marL="566738" indent="-276225">
              <a:spcBef>
                <a:spcPts val="600"/>
              </a:spcBef>
              <a:buFont typeface="Arial" pitchFamily="34" charset="0"/>
              <a:buChar char="–"/>
            </a:pPr>
            <a:r>
              <a:rPr lang="en-US" sz="2400" dirty="0"/>
              <a:t>Pack &amp; Hold</a:t>
            </a:r>
          </a:p>
          <a:p>
            <a:r>
              <a:rPr lang="en-US" sz="2600" dirty="0"/>
              <a:t>Select a </a:t>
            </a:r>
            <a:r>
              <a:rPr lang="en-US" sz="2600" i="1" dirty="0"/>
              <a:t>Picking Wave Parameter</a:t>
            </a:r>
            <a:r>
              <a:rPr lang="en-US" sz="2600" dirty="0"/>
              <a:t>, which must have been previously defined</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250825" y="295053"/>
            <a:ext cx="8520113" cy="735466"/>
          </a:xfrm>
        </p:spPr>
        <p:txBody>
          <a:bodyPr/>
          <a:lstStyle/>
          <a:p>
            <a:r>
              <a:rPr lang="en-US" dirty="0"/>
              <a:t>Ship Wave Template Details</a:t>
            </a:r>
          </a:p>
        </p:txBody>
      </p:sp>
      <p:pic>
        <p:nvPicPr>
          <p:cNvPr id="4" name="Picture 3"/>
          <p:cNvPicPr/>
          <p:nvPr/>
        </p:nvPicPr>
        <p:blipFill>
          <a:blip r:embed="rId3" cstate="print"/>
          <a:srcRect/>
          <a:stretch>
            <a:fillRect/>
          </a:stretch>
        </p:blipFill>
        <p:spPr bwMode="auto">
          <a:xfrm>
            <a:off x="178815" y="1553044"/>
            <a:ext cx="8715703" cy="2685142"/>
          </a:xfrm>
          <a:prstGeom prst="rect">
            <a:avLst/>
          </a:prstGeom>
          <a:noFill/>
          <a:ln w="28575">
            <a:solidFill>
              <a:schemeClr val="accent6"/>
            </a:solidFill>
            <a:miter lim="800000"/>
            <a:headEnd/>
            <a:tailEnd/>
          </a:ln>
          <a:effectLst>
            <a:outerShdw blurRad="50800" dist="38100" dir="2700000" algn="tl" rotWithShape="0">
              <a:prstClr val="black">
                <a:alpha val="40000"/>
              </a:prstClr>
            </a:outerShdw>
          </a:effec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275772" y="1421039"/>
            <a:ext cx="8529201" cy="3600904"/>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
        <p:nvSpPr>
          <p:cNvPr id="249858" name="Rectangle 2"/>
          <p:cNvSpPr>
            <a:spLocks noGrp="1" noChangeArrowheads="1"/>
          </p:cNvSpPr>
          <p:nvPr>
            <p:ph type="title"/>
          </p:nvPr>
        </p:nvSpPr>
        <p:spPr/>
        <p:txBody>
          <a:bodyPr/>
          <a:lstStyle/>
          <a:p>
            <a:r>
              <a:rPr lang="en-US" dirty="0"/>
              <a:t>Ship Wave Template</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en-US" dirty="0"/>
              <a:t>Run Wave</a:t>
            </a:r>
          </a:p>
        </p:txBody>
      </p:sp>
      <p:sp>
        <p:nvSpPr>
          <p:cNvPr id="253955" name="Rectangle 3"/>
          <p:cNvSpPr>
            <a:spLocks noGrp="1" noChangeArrowheads="1"/>
          </p:cNvSpPr>
          <p:nvPr>
            <p:ph type="body" idx="1"/>
          </p:nvPr>
        </p:nvSpPr>
        <p:spPr>
          <a:xfrm>
            <a:off x="464458" y="1277252"/>
            <a:ext cx="8068356" cy="3893911"/>
          </a:xfrm>
        </p:spPr>
        <p:txBody>
          <a:bodyPr/>
          <a:lstStyle/>
          <a:p>
            <a:r>
              <a:rPr lang="en-US" sz="2800" dirty="0"/>
              <a:t>Will determine which </a:t>
            </a:r>
            <a:r>
              <a:rPr lang="en-US" sz="2800" i="1" dirty="0"/>
              <a:t>Distribution Orders</a:t>
            </a:r>
            <a:r>
              <a:rPr lang="en-US" sz="2800" dirty="0"/>
              <a:t> will be selected based on rules</a:t>
            </a:r>
          </a:p>
          <a:p>
            <a:r>
              <a:rPr lang="en-US" sz="2800" dirty="0"/>
              <a:t>Rules define:</a:t>
            </a:r>
          </a:p>
          <a:p>
            <a:pPr lvl="1"/>
            <a:r>
              <a:rPr lang="en-US" sz="2400" dirty="0"/>
              <a:t>Selection and Sequencing</a:t>
            </a:r>
          </a:p>
          <a:p>
            <a:pPr lvl="1"/>
            <a:r>
              <a:rPr lang="en-US" sz="2400" dirty="0" err="1"/>
              <a:t>oLPN</a:t>
            </a:r>
            <a:r>
              <a:rPr lang="en-US" sz="2400" dirty="0"/>
              <a:t> Label Print Grouping and Sequencing</a:t>
            </a:r>
          </a:p>
          <a:p>
            <a:pPr lvl="1"/>
            <a:r>
              <a:rPr lang="en-US" sz="2400" dirty="0"/>
              <a:t>Fill Wave Capacity</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32224" y="1756237"/>
            <a:ext cx="8592459" cy="4122058"/>
            <a:chOff x="0" y="1597479"/>
            <a:chExt cx="8897257" cy="4196740"/>
          </a:xfrm>
          <a:effectLst>
            <a:outerShdw blurRad="50800" dist="38100" dir="2700000" algn="tl" rotWithShape="0">
              <a:prstClr val="black">
                <a:alpha val="40000"/>
              </a:prstClr>
            </a:outerShdw>
          </a:effectLst>
        </p:grpSpPr>
        <p:pic>
          <p:nvPicPr>
            <p:cNvPr id="7170" name="Picture 2"/>
            <p:cNvPicPr>
              <a:picLocks noChangeAspect="1" noChangeArrowheads="1"/>
            </p:cNvPicPr>
            <p:nvPr/>
          </p:nvPicPr>
          <p:blipFill>
            <a:blip r:embed="rId3" cstate="print"/>
            <a:srcRect/>
            <a:stretch>
              <a:fillRect/>
            </a:stretch>
          </p:blipFill>
          <p:spPr bwMode="auto">
            <a:xfrm>
              <a:off x="0" y="1597479"/>
              <a:ext cx="8897257" cy="4196740"/>
            </a:xfrm>
            <a:prstGeom prst="rect">
              <a:avLst/>
            </a:prstGeom>
            <a:noFill/>
            <a:ln w="9525">
              <a:solidFill>
                <a:schemeClr val="tx1"/>
              </a:solid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261257" y="3899807"/>
              <a:ext cx="2438400" cy="1409700"/>
            </a:xfrm>
            <a:prstGeom prst="rect">
              <a:avLst/>
            </a:prstGeom>
            <a:noFill/>
            <a:ln w="9525">
              <a:solidFill>
                <a:schemeClr val="tx1"/>
              </a:solidFill>
              <a:miter lim="800000"/>
              <a:headEnd/>
              <a:tailEnd/>
            </a:ln>
          </p:spPr>
        </p:pic>
      </p:grpSp>
      <p:sp>
        <p:nvSpPr>
          <p:cNvPr id="248834" name="Rectangle 2"/>
          <p:cNvSpPr>
            <a:spLocks noGrp="1" noChangeArrowheads="1"/>
          </p:cNvSpPr>
          <p:nvPr>
            <p:ph type="title"/>
          </p:nvPr>
        </p:nvSpPr>
        <p:spPr/>
        <p:txBody>
          <a:bodyPr/>
          <a:lstStyle/>
          <a:p>
            <a:r>
              <a:rPr lang="en-US" dirty="0"/>
              <a:t>Run Wave</a:t>
            </a:r>
          </a:p>
        </p:txBody>
      </p:sp>
      <p:sp>
        <p:nvSpPr>
          <p:cNvPr id="7" name="Content Placeholder 2"/>
          <p:cNvSpPr>
            <a:spLocks noGrp="1"/>
          </p:cNvSpPr>
          <p:nvPr>
            <p:ph idx="1"/>
          </p:nvPr>
        </p:nvSpPr>
        <p:spPr>
          <a:xfrm>
            <a:off x="250825" y="1117600"/>
            <a:ext cx="8526463" cy="1364343"/>
          </a:xfrm>
        </p:spPr>
        <p:txBody>
          <a:bodyPr/>
          <a:lstStyle/>
          <a:p>
            <a:pPr marL="0" lvl="1" indent="0">
              <a:buNone/>
            </a:pPr>
            <a:r>
              <a:rPr lang="en-US" sz="2400" dirty="0"/>
              <a:t>Rules are used to define which orders to select</a:t>
            </a:r>
          </a:p>
          <a:p>
            <a:pPr marL="0" lvl="1" indent="0">
              <a:buNone/>
            </a:pPr>
            <a:endParaRPr lang="en-US" sz="2400"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Wave</a:t>
            </a:r>
          </a:p>
        </p:txBody>
      </p:sp>
      <p:sp>
        <p:nvSpPr>
          <p:cNvPr id="3" name="Content Placeholder 2"/>
          <p:cNvSpPr>
            <a:spLocks noGrp="1"/>
          </p:cNvSpPr>
          <p:nvPr>
            <p:ph idx="1"/>
          </p:nvPr>
        </p:nvSpPr>
        <p:spPr>
          <a:xfrm>
            <a:off x="250825" y="1117600"/>
            <a:ext cx="8526463" cy="1364343"/>
          </a:xfrm>
        </p:spPr>
        <p:txBody>
          <a:bodyPr/>
          <a:lstStyle/>
          <a:p>
            <a:pPr marL="0" lvl="1" indent="0">
              <a:buNone/>
            </a:pPr>
            <a:r>
              <a:rPr lang="en-US" sz="2400" dirty="0"/>
              <a:t>Parameters</a:t>
            </a:r>
          </a:p>
          <a:p>
            <a:pPr lvl="1"/>
            <a:r>
              <a:rPr lang="en-US" dirty="0"/>
              <a:t>Ability to modify parameters from picking wave template for this wave run</a:t>
            </a:r>
          </a:p>
        </p:txBody>
      </p:sp>
      <p:pic>
        <p:nvPicPr>
          <p:cNvPr id="10242" name="Picture 2"/>
          <p:cNvPicPr>
            <a:picLocks noChangeAspect="1" noChangeArrowheads="1"/>
          </p:cNvPicPr>
          <p:nvPr/>
        </p:nvPicPr>
        <p:blipFill>
          <a:blip r:embed="rId2" cstate="print"/>
          <a:srcRect b="59287"/>
          <a:stretch>
            <a:fillRect/>
          </a:stretch>
        </p:blipFill>
        <p:spPr bwMode="auto">
          <a:xfrm>
            <a:off x="276706" y="1973938"/>
            <a:ext cx="8606034" cy="4095232"/>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232224" y="1756237"/>
            <a:ext cx="8592459" cy="4122058"/>
            <a:chOff x="0" y="1597479"/>
            <a:chExt cx="8897257" cy="4196740"/>
          </a:xfrm>
          <a:effectLst>
            <a:outerShdw blurRad="50800" dist="38100" dir="2700000" algn="tl" rotWithShape="0">
              <a:prstClr val="black">
                <a:alpha val="40000"/>
              </a:prstClr>
            </a:outerShdw>
          </a:effectLst>
        </p:grpSpPr>
        <p:pic>
          <p:nvPicPr>
            <p:cNvPr id="7170" name="Picture 2"/>
            <p:cNvPicPr>
              <a:picLocks noChangeAspect="1" noChangeArrowheads="1"/>
            </p:cNvPicPr>
            <p:nvPr/>
          </p:nvPicPr>
          <p:blipFill>
            <a:blip r:embed="rId3" cstate="print"/>
            <a:srcRect/>
            <a:stretch>
              <a:fillRect/>
            </a:stretch>
          </p:blipFill>
          <p:spPr bwMode="auto">
            <a:xfrm>
              <a:off x="0" y="1597479"/>
              <a:ext cx="8897257" cy="4196740"/>
            </a:xfrm>
            <a:prstGeom prst="rect">
              <a:avLst/>
            </a:prstGeom>
            <a:noFill/>
            <a:ln w="9525">
              <a:solidFill>
                <a:schemeClr val="tx1"/>
              </a:solid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261257" y="3899807"/>
              <a:ext cx="2438400" cy="1409700"/>
            </a:xfrm>
            <a:prstGeom prst="rect">
              <a:avLst/>
            </a:prstGeom>
            <a:noFill/>
            <a:ln w="9525">
              <a:solidFill>
                <a:schemeClr val="tx1"/>
              </a:solidFill>
              <a:miter lim="800000"/>
              <a:headEnd/>
              <a:tailEnd/>
            </a:ln>
          </p:spPr>
        </p:pic>
      </p:grpSp>
      <p:sp>
        <p:nvSpPr>
          <p:cNvPr id="248834" name="Rectangle 2"/>
          <p:cNvSpPr>
            <a:spLocks noGrp="1" noChangeArrowheads="1"/>
          </p:cNvSpPr>
          <p:nvPr>
            <p:ph type="title"/>
          </p:nvPr>
        </p:nvSpPr>
        <p:spPr/>
        <p:txBody>
          <a:bodyPr/>
          <a:lstStyle/>
          <a:p>
            <a:r>
              <a:rPr lang="en-US" dirty="0"/>
              <a:t>Run Wave</a:t>
            </a:r>
          </a:p>
        </p:txBody>
      </p:sp>
      <p:sp>
        <p:nvSpPr>
          <p:cNvPr id="7" name="Content Placeholder 2"/>
          <p:cNvSpPr>
            <a:spLocks noGrp="1"/>
          </p:cNvSpPr>
          <p:nvPr>
            <p:ph idx="1"/>
          </p:nvPr>
        </p:nvSpPr>
        <p:spPr>
          <a:xfrm>
            <a:off x="250825" y="1117600"/>
            <a:ext cx="8526463" cy="1364343"/>
          </a:xfrm>
        </p:spPr>
        <p:txBody>
          <a:bodyPr/>
          <a:lstStyle/>
          <a:p>
            <a:pPr marL="0" lvl="1" indent="0">
              <a:buNone/>
            </a:pPr>
            <a:r>
              <a:rPr lang="en-US" sz="2400" dirty="0"/>
              <a:t>Click Submit to run wave</a:t>
            </a:r>
          </a:p>
          <a:p>
            <a:pPr marL="0" lvl="1" indent="0">
              <a:buNone/>
            </a:pPr>
            <a:endParaRPr lang="en-US" sz="2400" dirty="0"/>
          </a:p>
        </p:txBody>
      </p:sp>
      <p:sp>
        <p:nvSpPr>
          <p:cNvPr id="1027" name="Rectangle 3"/>
          <p:cNvSpPr>
            <a:spLocks noChangeArrowheads="1"/>
          </p:cNvSpPr>
          <p:nvPr/>
        </p:nvSpPr>
        <p:spPr bwMode="auto">
          <a:xfrm>
            <a:off x="8040914" y="5558970"/>
            <a:ext cx="451757" cy="363539"/>
          </a:xfrm>
          <a:prstGeom prst="rect">
            <a:avLst/>
          </a:prstGeom>
          <a:noFill/>
          <a:ln w="38100">
            <a:solidFill>
              <a:srgbClr val="FF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463138" y="1033154"/>
            <a:ext cx="8314150" cy="4610410"/>
          </a:xfrm>
        </p:spPr>
        <p:txBody>
          <a:bodyPr/>
          <a:lstStyle/>
          <a:p>
            <a:r>
              <a:rPr lang="en-US" sz="2800" dirty="0">
                <a:solidFill>
                  <a:schemeClr val="accent1"/>
                </a:solidFill>
                <a:effectLst>
                  <a:outerShdw blurRad="38100" dist="38100" dir="2700000" algn="tl">
                    <a:srgbClr val="000000">
                      <a:alpha val="43137"/>
                    </a:srgbClr>
                  </a:outerShdw>
                </a:effectLst>
              </a:rPr>
              <a:t>Waves</a:t>
            </a:r>
          </a:p>
          <a:p>
            <a:r>
              <a:rPr lang="en-US" sz="2400" dirty="0"/>
              <a:t>Inventory Allocation and Replenishment</a:t>
            </a:r>
          </a:p>
          <a:p>
            <a:r>
              <a:rPr lang="en-US" sz="2400" dirty="0"/>
              <a:t>Cubing</a:t>
            </a:r>
          </a:p>
          <a:p>
            <a:r>
              <a:rPr lang="en-US" sz="2400" dirty="0"/>
              <a:t>Picking</a:t>
            </a:r>
          </a:p>
          <a:p>
            <a:r>
              <a:rPr lang="en-US" sz="2400" dirty="0"/>
              <a:t>Order Consolidation</a:t>
            </a:r>
          </a:p>
          <a:p>
            <a:r>
              <a:rPr lang="en-US" sz="2400"/>
              <a:t>Ship Confirmation</a:t>
            </a:r>
            <a:endParaRPr lang="en-US" sz="2400" dirty="0"/>
          </a:p>
          <a:p>
            <a:r>
              <a:rPr lang="en-US" sz="2400" dirty="0"/>
              <a:t>Transportation</a:t>
            </a:r>
          </a:p>
        </p:txBody>
      </p:sp>
      <p:sp>
        <p:nvSpPr>
          <p:cNvPr id="6146" name="Rectangle 2"/>
          <p:cNvSpPr>
            <a:spLocks noGrp="1" noChangeArrowheads="1"/>
          </p:cNvSpPr>
          <p:nvPr>
            <p:ph type="title" idx="4294967295"/>
          </p:nvPr>
        </p:nvSpPr>
        <p:spPr>
          <a:xfrm>
            <a:off x="237506" y="317500"/>
            <a:ext cx="8906494" cy="825500"/>
          </a:xfrm>
        </p:spPr>
        <p:txBody>
          <a:bodyPr/>
          <a:lstStyle/>
          <a:p>
            <a:r>
              <a:rPr lang="en-US" sz="3200" dirty="0"/>
              <a:t>Outbound - Modules</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en-US" dirty="0"/>
              <a:t>Wave Inquiry</a:t>
            </a:r>
          </a:p>
        </p:txBody>
      </p:sp>
      <p:sp>
        <p:nvSpPr>
          <p:cNvPr id="257027" name="Rectangle 3"/>
          <p:cNvSpPr>
            <a:spLocks noGrp="1" noChangeArrowheads="1"/>
          </p:cNvSpPr>
          <p:nvPr>
            <p:ph type="body" idx="1"/>
          </p:nvPr>
        </p:nvSpPr>
        <p:spPr>
          <a:xfrm>
            <a:off x="493486" y="1030514"/>
            <a:ext cx="8215085" cy="4917849"/>
          </a:xfrm>
        </p:spPr>
        <p:txBody>
          <a:bodyPr/>
          <a:lstStyle/>
          <a:p>
            <a:pPr marL="0" indent="0">
              <a:buNone/>
            </a:pPr>
            <a:r>
              <a:rPr lang="en-US" sz="2800" dirty="0"/>
              <a:t>Allows multiple wave functions to be performed in a single screen:</a:t>
            </a:r>
          </a:p>
          <a:p>
            <a:pPr marL="0" indent="0"/>
            <a:r>
              <a:rPr lang="en-US" sz="2800" dirty="0"/>
              <a:t>View</a:t>
            </a:r>
          </a:p>
          <a:p>
            <a:r>
              <a:rPr lang="en-US" sz="2800" dirty="0"/>
              <a:t>Undo Wave</a:t>
            </a:r>
          </a:p>
          <a:p>
            <a:r>
              <a:rPr lang="en-US" sz="2800" dirty="0"/>
              <a:t>End Wave</a:t>
            </a:r>
          </a:p>
          <a:p>
            <a:r>
              <a:rPr lang="en-US" sz="2800" dirty="0"/>
              <a:t>Restart Wave</a:t>
            </a:r>
          </a:p>
          <a:p>
            <a:r>
              <a:rPr lang="en-US" sz="2800" dirty="0"/>
              <a:t>Release Tasks</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1026"/>
          <p:cNvSpPr>
            <a:spLocks noGrp="1" noChangeArrowheads="1"/>
          </p:cNvSpPr>
          <p:nvPr>
            <p:ph type="title"/>
          </p:nvPr>
        </p:nvSpPr>
        <p:spPr/>
        <p:txBody>
          <a:bodyPr/>
          <a:lstStyle/>
          <a:p>
            <a:r>
              <a:rPr lang="en-US" dirty="0"/>
              <a:t>Wave Inquiry</a:t>
            </a:r>
          </a:p>
        </p:txBody>
      </p:sp>
      <p:pic>
        <p:nvPicPr>
          <p:cNvPr id="11266" name="Picture 2"/>
          <p:cNvPicPr>
            <a:picLocks noChangeAspect="1" noChangeArrowheads="1"/>
          </p:cNvPicPr>
          <p:nvPr/>
        </p:nvPicPr>
        <p:blipFill>
          <a:blip r:embed="rId3" cstate="print"/>
          <a:srcRect/>
          <a:stretch>
            <a:fillRect/>
          </a:stretch>
        </p:blipFill>
        <p:spPr bwMode="auto">
          <a:xfrm>
            <a:off x="174172" y="1175332"/>
            <a:ext cx="8737600" cy="4102652"/>
          </a:xfrm>
          <a:prstGeom prst="rect">
            <a:avLst/>
          </a:prstGeom>
          <a:solidFill>
            <a:schemeClr val="tx2"/>
          </a:solidFill>
          <a:ln w="9525">
            <a:solidFill>
              <a:schemeClr val="tx1"/>
            </a:solidFill>
            <a:miter lim="800000"/>
            <a:headEnd/>
            <a:tailEnd/>
          </a:ln>
          <a:effectLst>
            <a:outerShdw blurRad="50800" dist="38100" dir="2700000" algn="tl" rotWithShape="0">
              <a:prstClr val="black">
                <a:alpha val="40000"/>
              </a:prstClr>
            </a:outerShdw>
          </a:effectLst>
        </p:spPr>
      </p:pic>
      <p:sp>
        <p:nvSpPr>
          <p:cNvPr id="5" name="TextBox 4"/>
          <p:cNvSpPr txBox="1"/>
          <p:nvPr/>
        </p:nvSpPr>
        <p:spPr>
          <a:xfrm>
            <a:off x="936172" y="5675086"/>
            <a:ext cx="7213600" cy="400110"/>
          </a:xfrm>
          <a:prstGeom prst="rect">
            <a:avLst/>
          </a:prstGeom>
          <a:solidFill>
            <a:schemeClr val="tx2"/>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dirty="0">
                <a:latin typeface="+mn-lt"/>
              </a:rPr>
              <a:t>“More” option: quick-link to frequently modified items</a:t>
            </a:r>
          </a:p>
        </p:txBody>
      </p:sp>
      <p:cxnSp>
        <p:nvCxnSpPr>
          <p:cNvPr id="7" name="Straight Arrow Connector 6"/>
          <p:cNvCxnSpPr>
            <a:endCxn id="5" idx="0"/>
          </p:cNvCxnSpPr>
          <p:nvPr/>
        </p:nvCxnSpPr>
        <p:spPr bwMode="auto">
          <a:xfrm rot="10800000" flipV="1">
            <a:off x="4542973" y="5167086"/>
            <a:ext cx="3962399" cy="508000"/>
          </a:xfrm>
          <a:prstGeom prst="straightConnector1">
            <a:avLst/>
          </a:prstGeom>
          <a:solidFill>
            <a:schemeClr val="accent1"/>
          </a:solidFill>
          <a:ln w="38100" cap="flat" cmpd="sng" algn="ctr">
            <a:solidFill>
              <a:schemeClr val="tx1"/>
            </a:solidFill>
            <a:prstDash val="solid"/>
            <a:round/>
            <a:headEnd type="arrow" w="med" len="med"/>
            <a:tailEnd type="none" w="med" len="med"/>
          </a:ln>
          <a:effectLst/>
        </p:spPr>
      </p:cxn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1026"/>
          <p:cNvSpPr>
            <a:spLocks noGrp="1" noChangeArrowheads="1"/>
          </p:cNvSpPr>
          <p:nvPr>
            <p:ph type="title"/>
          </p:nvPr>
        </p:nvSpPr>
        <p:spPr/>
        <p:txBody>
          <a:bodyPr/>
          <a:lstStyle/>
          <a:p>
            <a:r>
              <a:rPr lang="en-US" dirty="0"/>
              <a:t>Wave Inquiry</a:t>
            </a:r>
          </a:p>
        </p:txBody>
      </p:sp>
      <p:pic>
        <p:nvPicPr>
          <p:cNvPr id="2" name="Picture 2"/>
          <p:cNvPicPr>
            <a:picLocks noChangeAspect="1" noChangeArrowheads="1"/>
          </p:cNvPicPr>
          <p:nvPr/>
        </p:nvPicPr>
        <p:blipFill>
          <a:blip r:embed="rId3" cstate="print"/>
          <a:srcRect/>
          <a:stretch>
            <a:fillRect/>
          </a:stretch>
        </p:blipFill>
        <p:spPr bwMode="auto">
          <a:xfrm>
            <a:off x="2082164" y="1174544"/>
            <a:ext cx="4672607" cy="4953124"/>
          </a:xfrm>
          <a:prstGeom prst="rect">
            <a:avLst/>
          </a:prstGeom>
          <a:noFill/>
          <a:ln w="285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p:txBody>
          <a:bodyPr/>
          <a:lstStyle/>
          <a:p>
            <a:r>
              <a:rPr lang="en-US" sz="3200" dirty="0"/>
              <a:t>Additional Wave Types</a:t>
            </a:r>
          </a:p>
        </p:txBody>
      </p:sp>
      <p:sp>
        <p:nvSpPr>
          <p:cNvPr id="321539" name="Rectangle 3"/>
          <p:cNvSpPr>
            <a:spLocks noGrp="1" noChangeArrowheads="1"/>
          </p:cNvSpPr>
          <p:nvPr>
            <p:ph type="body" idx="1"/>
          </p:nvPr>
        </p:nvSpPr>
        <p:spPr>
          <a:xfrm>
            <a:off x="493486" y="1184889"/>
            <a:ext cx="7964714" cy="4743224"/>
          </a:xfrm>
        </p:spPr>
        <p:txBody>
          <a:bodyPr/>
          <a:lstStyle/>
          <a:p>
            <a:pPr>
              <a:buNone/>
            </a:pPr>
            <a:r>
              <a:rPr lang="en-US" sz="2800" dirty="0"/>
              <a:t>Pack Wave</a:t>
            </a:r>
          </a:p>
          <a:p>
            <a:r>
              <a:rPr lang="en-US" sz="2400" dirty="0"/>
              <a:t>Breaks a single pick wave into smaller pack waves</a:t>
            </a:r>
          </a:p>
          <a:p>
            <a:pPr lvl="1"/>
            <a:endParaRPr lang="en-US" sz="2000" dirty="0"/>
          </a:p>
          <a:p>
            <a:r>
              <a:rPr lang="en-US" sz="2400" dirty="0"/>
              <a:t>A Pack Wave </a:t>
            </a:r>
            <a:r>
              <a:rPr lang="en-US" sz="2400" b="1" i="1" dirty="0"/>
              <a:t>will</a:t>
            </a:r>
            <a:endParaRPr lang="en-US" sz="2400" dirty="0"/>
          </a:p>
          <a:p>
            <a:pPr lvl="1"/>
            <a:r>
              <a:rPr lang="en-US" sz="2000" dirty="0"/>
              <a:t>Allocate inventory</a:t>
            </a:r>
          </a:p>
          <a:p>
            <a:pPr lvl="1"/>
            <a:r>
              <a:rPr lang="en-US" sz="2000" dirty="0"/>
              <a:t>Cube into oLPNs</a:t>
            </a:r>
          </a:p>
          <a:p>
            <a:pPr lvl="1"/>
            <a:r>
              <a:rPr lang="en-US" sz="2000" dirty="0"/>
              <a:t>Assign oLPNs to a chute</a:t>
            </a:r>
          </a:p>
          <a:p>
            <a:pPr marL="0" indent="0">
              <a:buNone/>
            </a:pPr>
            <a:endParaRPr lang="en-US" sz="2000" dirty="0"/>
          </a:p>
          <a:p>
            <a:pPr lvl="1"/>
            <a:endParaRPr lang="en-US" sz="2000" dirty="0"/>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p:txBody>
          <a:bodyPr/>
          <a:lstStyle/>
          <a:p>
            <a:r>
              <a:rPr lang="en-US" sz="3200" dirty="0"/>
              <a:t>Additional Wave Types</a:t>
            </a:r>
          </a:p>
        </p:txBody>
      </p:sp>
      <p:sp>
        <p:nvSpPr>
          <p:cNvPr id="321539" name="Rectangle 3"/>
          <p:cNvSpPr>
            <a:spLocks noGrp="1" noChangeArrowheads="1"/>
          </p:cNvSpPr>
          <p:nvPr>
            <p:ph type="body" idx="1"/>
          </p:nvPr>
        </p:nvSpPr>
        <p:spPr>
          <a:xfrm>
            <a:off x="493486" y="1096486"/>
            <a:ext cx="7450364" cy="4772252"/>
          </a:xfrm>
        </p:spPr>
        <p:txBody>
          <a:bodyPr/>
          <a:lstStyle/>
          <a:p>
            <a:pPr>
              <a:buNone/>
            </a:pPr>
            <a:r>
              <a:rPr lang="en-US" sz="2800" dirty="0"/>
              <a:t>Replenishment  Wave</a:t>
            </a:r>
          </a:p>
          <a:p>
            <a:r>
              <a:rPr lang="en-US" sz="2200" dirty="0"/>
              <a:t>Generates all the required replenishment allocations and tasks for selected orders</a:t>
            </a:r>
          </a:p>
          <a:p>
            <a:pPr lvl="1"/>
            <a:endParaRPr lang="en-US" sz="2000" dirty="0"/>
          </a:p>
          <a:p>
            <a:r>
              <a:rPr lang="en-US" sz="2400" dirty="0"/>
              <a:t>A Replenishment Wave </a:t>
            </a:r>
            <a:r>
              <a:rPr lang="en-US" sz="2400" b="1" i="1" dirty="0"/>
              <a:t>will</a:t>
            </a:r>
          </a:p>
          <a:p>
            <a:pPr lvl="1"/>
            <a:r>
              <a:rPr lang="en-US" sz="2000" dirty="0"/>
              <a:t>Allocate inventory</a:t>
            </a:r>
          </a:p>
          <a:p>
            <a:pPr lvl="1"/>
            <a:r>
              <a:rPr lang="en-US" sz="2000" dirty="0"/>
              <a:t>Create needs and tasks for replenishment</a:t>
            </a:r>
          </a:p>
          <a:p>
            <a:pPr marL="317500" lvl="1" indent="0">
              <a:buNone/>
            </a:pPr>
            <a:endParaRPr lang="en-US" sz="2000" dirty="0"/>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7"/>
          <p:cNvSpPr>
            <a:spLocks noGrp="1" noChangeArrowheads="1"/>
          </p:cNvSpPr>
          <p:nvPr>
            <p:ph type="body" idx="1"/>
          </p:nvPr>
        </p:nvSpPr>
        <p:spPr>
          <a:xfrm>
            <a:off x="462844" y="1027289"/>
            <a:ext cx="7995356" cy="4820355"/>
          </a:xfrm>
        </p:spPr>
        <p:txBody>
          <a:bodyPr/>
          <a:lstStyle/>
          <a:p>
            <a:pPr>
              <a:buNone/>
            </a:pPr>
            <a:r>
              <a:rPr lang="en-US" sz="3200" b="1" dirty="0"/>
              <a:t>Task</a:t>
            </a:r>
          </a:p>
          <a:p>
            <a:pPr marL="176213" lvl="1" indent="-176213">
              <a:spcBef>
                <a:spcPct val="50000"/>
              </a:spcBef>
              <a:buNone/>
            </a:pPr>
            <a:r>
              <a:rPr lang="en-US" sz="2800" b="1" i="1" dirty="0">
                <a:latin typeface="Arial" charset="0"/>
              </a:rPr>
              <a:t>Definition: </a:t>
            </a:r>
            <a:r>
              <a:rPr lang="en-US" sz="2800" dirty="0">
                <a:latin typeface="Arial" charset="0"/>
              </a:rPr>
              <a:t>System directed work!</a:t>
            </a:r>
          </a:p>
          <a:p>
            <a:pPr marL="176213" lvl="1" indent="-176213">
              <a:spcBef>
                <a:spcPct val="50000"/>
              </a:spcBef>
              <a:buFontTx/>
              <a:buChar char="•"/>
            </a:pPr>
            <a:r>
              <a:rPr lang="en-US" sz="2400" dirty="0">
                <a:latin typeface="Arial" charset="0"/>
              </a:rPr>
              <a:t>Tasking involves the system initiation and direction of activities based on the following factors:</a:t>
            </a:r>
          </a:p>
          <a:p>
            <a:pPr marL="373063" lvl="2" indent="-176213">
              <a:spcBef>
                <a:spcPct val="50000"/>
              </a:spcBef>
              <a:buFont typeface="Arial" pitchFamily="34" charset="0"/>
              <a:buChar char="–"/>
            </a:pPr>
            <a:r>
              <a:rPr lang="en-US" sz="2000" dirty="0">
                <a:latin typeface="Arial" charset="0"/>
              </a:rPr>
              <a:t>Type of work or task</a:t>
            </a:r>
          </a:p>
          <a:p>
            <a:pPr marL="373063" lvl="2" indent="-176213">
              <a:spcBef>
                <a:spcPct val="50000"/>
              </a:spcBef>
              <a:buFont typeface="Arial" pitchFamily="34" charset="0"/>
              <a:buChar char="–"/>
            </a:pPr>
            <a:r>
              <a:rPr lang="en-US" sz="2000" dirty="0">
                <a:latin typeface="Arial" charset="0"/>
              </a:rPr>
              <a:t>Task priority</a:t>
            </a:r>
          </a:p>
          <a:p>
            <a:pPr marL="373063" lvl="2" indent="-176213">
              <a:spcBef>
                <a:spcPct val="50000"/>
              </a:spcBef>
              <a:buFont typeface="Arial" pitchFamily="34" charset="0"/>
              <a:buChar char="–"/>
            </a:pPr>
            <a:r>
              <a:rPr lang="en-US" sz="2000" dirty="0">
                <a:latin typeface="Arial" charset="0"/>
              </a:rPr>
              <a:t>Worker eligibility</a:t>
            </a:r>
          </a:p>
          <a:p>
            <a:pPr marL="373063" lvl="2" indent="-176213">
              <a:spcBef>
                <a:spcPct val="50000"/>
              </a:spcBef>
              <a:buFont typeface="Arial" pitchFamily="34" charset="0"/>
              <a:buChar char="–"/>
            </a:pPr>
            <a:r>
              <a:rPr lang="en-US" sz="2000" dirty="0">
                <a:latin typeface="Arial" charset="0"/>
              </a:rPr>
              <a:t>Type of equipment</a:t>
            </a:r>
          </a:p>
          <a:p>
            <a:pPr marL="176213" lvl="1" indent="-176213">
              <a:spcBef>
                <a:spcPct val="50000"/>
              </a:spcBef>
              <a:buFontTx/>
              <a:buChar char="•"/>
            </a:pPr>
            <a:endParaRPr lang="en-US" sz="2000" dirty="0">
              <a:latin typeface="Arial" charset="0"/>
            </a:endParaRPr>
          </a:p>
          <a:p>
            <a:pPr marL="176213" lvl="1" indent="-176213">
              <a:spcBef>
                <a:spcPct val="50000"/>
              </a:spcBef>
              <a:buFontTx/>
              <a:buChar char="•"/>
            </a:pPr>
            <a:endParaRPr lang="en-US" sz="2000" dirty="0">
              <a:latin typeface="Arial" charset="0"/>
            </a:endParaRPr>
          </a:p>
          <a:p>
            <a:pPr marL="176213" lvl="1" indent="-176213">
              <a:spcBef>
                <a:spcPct val="50000"/>
              </a:spcBef>
              <a:buFontTx/>
              <a:buChar char="•"/>
            </a:pPr>
            <a:endParaRPr lang="en-US" sz="2800" dirty="0">
              <a:latin typeface="Arial" charset="0"/>
            </a:endParaRPr>
          </a:p>
          <a:p>
            <a:pPr marL="176213" lvl="1" indent="-176213">
              <a:spcBef>
                <a:spcPct val="50000"/>
              </a:spcBef>
              <a:buFontTx/>
              <a:buChar char="•"/>
            </a:pPr>
            <a:endParaRPr lang="en-US" sz="2800" dirty="0">
              <a:latin typeface="Arial" charset="0"/>
            </a:endParaRPr>
          </a:p>
          <a:p>
            <a:pPr marL="176213" lvl="1" indent="-176213">
              <a:spcBef>
                <a:spcPct val="50000"/>
              </a:spcBef>
              <a:buFontTx/>
              <a:buChar char="•"/>
            </a:pPr>
            <a:endParaRPr lang="en-US" sz="3600" b="1" dirty="0">
              <a:latin typeface="Arial" charset="0"/>
            </a:endParaRPr>
          </a:p>
          <a:p>
            <a:endParaRPr lang="en-US" sz="4000" b="1" dirty="0"/>
          </a:p>
        </p:txBody>
      </p:sp>
      <p:sp>
        <p:nvSpPr>
          <p:cNvPr id="18434" name="Rectangle 2"/>
          <p:cNvSpPr>
            <a:spLocks noGrp="1" noChangeArrowheads="1"/>
          </p:cNvSpPr>
          <p:nvPr>
            <p:ph type="title"/>
          </p:nvPr>
        </p:nvSpPr>
        <p:spPr/>
        <p:txBody>
          <a:bodyPr/>
          <a:lstStyle/>
          <a:p>
            <a:r>
              <a:rPr lang="en-US" dirty="0"/>
              <a:t>Task Definition</a:t>
            </a:r>
          </a:p>
        </p:txBody>
      </p:sp>
      <p:pic>
        <p:nvPicPr>
          <p:cNvPr id="18437" name="Picture 14" descr="MCBD05261_0000[1]"/>
          <p:cNvPicPr>
            <a:picLocks noChangeAspect="1" noChangeArrowheads="1"/>
          </p:cNvPicPr>
          <p:nvPr/>
        </p:nvPicPr>
        <p:blipFill>
          <a:blip r:embed="rId3" cstate="print"/>
          <a:srcRect/>
          <a:stretch>
            <a:fillRect/>
          </a:stretch>
        </p:blipFill>
        <p:spPr bwMode="auto">
          <a:xfrm>
            <a:off x="6343650" y="3659879"/>
            <a:ext cx="2492043" cy="266472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2"/>
          <p:cNvSpPr>
            <a:spLocks noGrp="1" noChangeArrowheads="1"/>
          </p:cNvSpPr>
          <p:nvPr>
            <p:ph type="title"/>
          </p:nvPr>
        </p:nvSpPr>
        <p:spPr/>
        <p:txBody>
          <a:bodyPr/>
          <a:lstStyle/>
          <a:p>
            <a:r>
              <a:rPr lang="en-US" dirty="0"/>
              <a:t>Warehouse Areas</a:t>
            </a:r>
          </a:p>
        </p:txBody>
      </p:sp>
      <p:graphicFrame>
        <p:nvGraphicFramePr>
          <p:cNvPr id="1026" name="Object 9"/>
          <p:cNvGraphicFramePr>
            <a:graphicFrameLocks noChangeAspect="1"/>
          </p:cNvGraphicFramePr>
          <p:nvPr/>
        </p:nvGraphicFramePr>
        <p:xfrm>
          <a:off x="0" y="1066800"/>
          <a:ext cx="9144000" cy="5029200"/>
        </p:xfrm>
        <a:graphic>
          <a:graphicData uri="http://schemas.openxmlformats.org/presentationml/2006/ole">
            <mc:AlternateContent xmlns:mc="http://schemas.openxmlformats.org/markup-compatibility/2006">
              <mc:Choice xmlns:v="urn:schemas-microsoft-com:vml" Requires="v">
                <p:oleObj name="Visio" r:id="rId3" imgW="10064496" imgH="5385613" progId="Visio.Drawing.11">
                  <p:embed/>
                </p:oleObj>
              </mc:Choice>
              <mc:Fallback>
                <p:oleObj name="Visio" r:id="rId3" imgW="10064496" imgH="5385613" progId="Visio.Drawing.11">
                  <p:embed/>
                  <p:pic>
                    <p:nvPicPr>
                      <p:cNvPr id="1026"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6800"/>
                        <a:ext cx="9144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4266" name="Object 10"/>
          <p:cNvGraphicFramePr>
            <a:graphicFrameLocks noChangeAspect="1"/>
          </p:cNvGraphicFramePr>
          <p:nvPr/>
        </p:nvGraphicFramePr>
        <p:xfrm>
          <a:off x="762000" y="3352800"/>
          <a:ext cx="3703638" cy="1582738"/>
        </p:xfrm>
        <a:graphic>
          <a:graphicData uri="http://schemas.openxmlformats.org/presentationml/2006/ole">
            <mc:AlternateContent xmlns:mc="http://schemas.openxmlformats.org/markup-compatibility/2006">
              <mc:Choice xmlns:v="urn:schemas-microsoft-com:vml" Requires="v">
                <p:oleObj name="Visio" r:id="rId5" imgW="3743858" imgH="1622674" progId="Visio.Drawing.11">
                  <p:embed/>
                </p:oleObj>
              </mc:Choice>
              <mc:Fallback>
                <p:oleObj name="Visio" r:id="rId5" imgW="3743858" imgH="1622674" progId="Visio.Drawing.11">
                  <p:embed/>
                  <p:pic>
                    <p:nvPicPr>
                      <p:cNvPr id="224266"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3352800"/>
                        <a:ext cx="3703638" cy="158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4267" name="Object 11"/>
          <p:cNvGraphicFramePr>
            <a:graphicFrameLocks noChangeAspect="1"/>
          </p:cNvGraphicFramePr>
          <p:nvPr/>
        </p:nvGraphicFramePr>
        <p:xfrm>
          <a:off x="3352800" y="2541588"/>
          <a:ext cx="2947988" cy="1268412"/>
        </p:xfrm>
        <a:graphic>
          <a:graphicData uri="http://schemas.openxmlformats.org/presentationml/2006/ole">
            <mc:AlternateContent xmlns:mc="http://schemas.openxmlformats.org/markup-compatibility/2006">
              <mc:Choice xmlns:v="urn:schemas-microsoft-com:vml" Requires="v">
                <p:oleObj name="Visio" r:id="rId7" imgW="2948330" imgH="1268293" progId="Visio.Drawing.11">
                  <p:embed/>
                </p:oleObj>
              </mc:Choice>
              <mc:Fallback>
                <p:oleObj name="Visio" r:id="rId7" imgW="2948330" imgH="1268293" progId="Visio.Drawing.11">
                  <p:embed/>
                  <p:pic>
                    <p:nvPicPr>
                      <p:cNvPr id="224267"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2541588"/>
                        <a:ext cx="2947988" cy="126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4268" name="Object 12"/>
          <p:cNvGraphicFramePr>
            <a:graphicFrameLocks noChangeAspect="1"/>
          </p:cNvGraphicFramePr>
          <p:nvPr/>
        </p:nvGraphicFramePr>
        <p:xfrm>
          <a:off x="2057400" y="2057400"/>
          <a:ext cx="2282825" cy="968375"/>
        </p:xfrm>
        <a:graphic>
          <a:graphicData uri="http://schemas.openxmlformats.org/presentationml/2006/ole">
            <mc:AlternateContent xmlns:mc="http://schemas.openxmlformats.org/markup-compatibility/2006">
              <mc:Choice xmlns:v="urn:schemas-microsoft-com:vml" Requires="v">
                <p:oleObj name="Visio" r:id="rId9" imgW="2282342" imgH="968207" progId="Visio.Drawing.11">
                  <p:embed/>
                </p:oleObj>
              </mc:Choice>
              <mc:Fallback>
                <p:oleObj name="Visio" r:id="rId9" imgW="2282342" imgH="968207" progId="Visio.Drawing.11">
                  <p:embed/>
                  <p:pic>
                    <p:nvPicPr>
                      <p:cNvPr id="224268"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7400" y="2057400"/>
                        <a:ext cx="2282825"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4269" name="Object 13"/>
          <p:cNvGraphicFramePr>
            <a:graphicFrameLocks noChangeAspect="1"/>
          </p:cNvGraphicFramePr>
          <p:nvPr/>
        </p:nvGraphicFramePr>
        <p:xfrm>
          <a:off x="4343400" y="1524000"/>
          <a:ext cx="3703638" cy="1582738"/>
        </p:xfrm>
        <a:graphic>
          <a:graphicData uri="http://schemas.openxmlformats.org/presentationml/2006/ole">
            <mc:AlternateContent xmlns:mc="http://schemas.openxmlformats.org/markup-compatibility/2006">
              <mc:Choice xmlns:v="urn:schemas-microsoft-com:vml" Requires="v">
                <p:oleObj name="Visio" r:id="rId11" imgW="3704234" imgH="1583334" progId="Visio.Drawing.11">
                  <p:embed/>
                </p:oleObj>
              </mc:Choice>
              <mc:Fallback>
                <p:oleObj name="Visio" r:id="rId11" imgW="3704234" imgH="1583334" progId="Visio.Drawing.11">
                  <p:embed/>
                  <p:pic>
                    <p:nvPicPr>
                      <p:cNvPr id="224269"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3400" y="1524000"/>
                        <a:ext cx="3703638" cy="158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224266"/>
                                        </p:tgtEl>
                                        <p:attrNameLst>
                                          <p:attrName>style.visibility</p:attrName>
                                        </p:attrNameLst>
                                      </p:cBhvr>
                                      <p:to>
                                        <p:strVal val="visible"/>
                                      </p:to>
                                    </p:set>
                                    <p:anim calcmode="lin" valueType="num">
                                      <p:cBhvr>
                                        <p:cTn id="7" dur="500" fill="hold"/>
                                        <p:tgtEl>
                                          <p:spTgt spid="224266"/>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24266"/>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24266"/>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24266"/>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9" presetClass="entr" presetSubtype="0" accel="100000" fill="hold" nodeType="clickEffect">
                                  <p:stCondLst>
                                    <p:cond delay="0"/>
                                  </p:stCondLst>
                                  <p:childTnLst>
                                    <p:set>
                                      <p:cBhvr>
                                        <p:cTn id="14" dur="1" fill="hold">
                                          <p:stCondLst>
                                            <p:cond delay="0"/>
                                          </p:stCondLst>
                                        </p:cTn>
                                        <p:tgtEl>
                                          <p:spTgt spid="224267"/>
                                        </p:tgtEl>
                                        <p:attrNameLst>
                                          <p:attrName>style.visibility</p:attrName>
                                        </p:attrNameLst>
                                      </p:cBhvr>
                                      <p:to>
                                        <p:strVal val="visible"/>
                                      </p:to>
                                    </p:set>
                                    <p:anim calcmode="lin" valueType="num">
                                      <p:cBhvr>
                                        <p:cTn id="15" dur="500" fill="hold"/>
                                        <p:tgtEl>
                                          <p:spTgt spid="224267"/>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224267"/>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224267"/>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22426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9" presetClass="entr" presetSubtype="0" accel="100000" fill="hold" nodeType="clickEffect">
                                  <p:stCondLst>
                                    <p:cond delay="0"/>
                                  </p:stCondLst>
                                  <p:childTnLst>
                                    <p:set>
                                      <p:cBhvr>
                                        <p:cTn id="22" dur="1" fill="hold">
                                          <p:stCondLst>
                                            <p:cond delay="0"/>
                                          </p:stCondLst>
                                        </p:cTn>
                                        <p:tgtEl>
                                          <p:spTgt spid="224268"/>
                                        </p:tgtEl>
                                        <p:attrNameLst>
                                          <p:attrName>style.visibility</p:attrName>
                                        </p:attrNameLst>
                                      </p:cBhvr>
                                      <p:to>
                                        <p:strVal val="visible"/>
                                      </p:to>
                                    </p:set>
                                    <p:anim calcmode="lin" valueType="num">
                                      <p:cBhvr>
                                        <p:cTn id="23" dur="500" fill="hold"/>
                                        <p:tgtEl>
                                          <p:spTgt spid="224268"/>
                                        </p:tgtEl>
                                        <p:attrNameLst>
                                          <p:attrName>ppt_h</p:attrName>
                                        </p:attrNameLst>
                                      </p:cBhvr>
                                      <p:tavLst>
                                        <p:tav tm="0">
                                          <p:val>
                                            <p:strVal val="#ppt_h/20"/>
                                          </p:val>
                                        </p:tav>
                                        <p:tav tm="50000">
                                          <p:val>
                                            <p:strVal val="#ppt_h/20"/>
                                          </p:val>
                                        </p:tav>
                                        <p:tav tm="100000">
                                          <p:val>
                                            <p:strVal val="#ppt_h"/>
                                          </p:val>
                                        </p:tav>
                                      </p:tavLst>
                                    </p:anim>
                                    <p:anim calcmode="lin" valueType="num">
                                      <p:cBhvr>
                                        <p:cTn id="24" dur="500" fill="hold"/>
                                        <p:tgtEl>
                                          <p:spTgt spid="224268"/>
                                        </p:tgtEl>
                                        <p:attrNameLst>
                                          <p:attrName>ppt_w</p:attrName>
                                        </p:attrNameLst>
                                      </p:cBhvr>
                                      <p:tavLst>
                                        <p:tav tm="0">
                                          <p:val>
                                            <p:strVal val="#ppt_w+.3"/>
                                          </p:val>
                                        </p:tav>
                                        <p:tav tm="50000">
                                          <p:val>
                                            <p:strVal val="#ppt_w+.3"/>
                                          </p:val>
                                        </p:tav>
                                        <p:tav tm="100000">
                                          <p:val>
                                            <p:strVal val="#ppt_w"/>
                                          </p:val>
                                        </p:tav>
                                      </p:tavLst>
                                    </p:anim>
                                    <p:anim calcmode="lin" valueType="num">
                                      <p:cBhvr>
                                        <p:cTn id="25" dur="500" fill="hold"/>
                                        <p:tgtEl>
                                          <p:spTgt spid="224268"/>
                                        </p:tgtEl>
                                        <p:attrNameLst>
                                          <p:attrName>ppt_x</p:attrName>
                                        </p:attrNameLst>
                                      </p:cBhvr>
                                      <p:tavLst>
                                        <p:tav tm="0">
                                          <p:val>
                                            <p:strVal val="#ppt_x-.3"/>
                                          </p:val>
                                        </p:tav>
                                        <p:tav tm="50000">
                                          <p:val>
                                            <p:strVal val="#ppt_x"/>
                                          </p:val>
                                        </p:tav>
                                        <p:tav tm="100000">
                                          <p:val>
                                            <p:strVal val="#ppt_x"/>
                                          </p:val>
                                        </p:tav>
                                      </p:tavLst>
                                    </p:anim>
                                    <p:anim calcmode="lin" valueType="num">
                                      <p:cBhvr>
                                        <p:cTn id="26" dur="500" fill="hold"/>
                                        <p:tgtEl>
                                          <p:spTgt spid="22426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9" presetClass="entr" presetSubtype="0" accel="100000" fill="hold" nodeType="clickEffect">
                                  <p:stCondLst>
                                    <p:cond delay="0"/>
                                  </p:stCondLst>
                                  <p:childTnLst>
                                    <p:set>
                                      <p:cBhvr>
                                        <p:cTn id="30" dur="1" fill="hold">
                                          <p:stCondLst>
                                            <p:cond delay="0"/>
                                          </p:stCondLst>
                                        </p:cTn>
                                        <p:tgtEl>
                                          <p:spTgt spid="224269"/>
                                        </p:tgtEl>
                                        <p:attrNameLst>
                                          <p:attrName>style.visibility</p:attrName>
                                        </p:attrNameLst>
                                      </p:cBhvr>
                                      <p:to>
                                        <p:strVal val="visible"/>
                                      </p:to>
                                    </p:set>
                                    <p:anim calcmode="lin" valueType="num">
                                      <p:cBhvr>
                                        <p:cTn id="31" dur="500" fill="hold"/>
                                        <p:tgtEl>
                                          <p:spTgt spid="224269"/>
                                        </p:tgtEl>
                                        <p:attrNameLst>
                                          <p:attrName>ppt_h</p:attrName>
                                        </p:attrNameLst>
                                      </p:cBhvr>
                                      <p:tavLst>
                                        <p:tav tm="0">
                                          <p:val>
                                            <p:strVal val="#ppt_h/20"/>
                                          </p:val>
                                        </p:tav>
                                        <p:tav tm="50000">
                                          <p:val>
                                            <p:strVal val="#ppt_h/20"/>
                                          </p:val>
                                        </p:tav>
                                        <p:tav tm="100000">
                                          <p:val>
                                            <p:strVal val="#ppt_h"/>
                                          </p:val>
                                        </p:tav>
                                      </p:tavLst>
                                    </p:anim>
                                    <p:anim calcmode="lin" valueType="num">
                                      <p:cBhvr>
                                        <p:cTn id="32" dur="500" fill="hold"/>
                                        <p:tgtEl>
                                          <p:spTgt spid="224269"/>
                                        </p:tgtEl>
                                        <p:attrNameLst>
                                          <p:attrName>ppt_w</p:attrName>
                                        </p:attrNameLst>
                                      </p:cBhvr>
                                      <p:tavLst>
                                        <p:tav tm="0">
                                          <p:val>
                                            <p:strVal val="#ppt_w+.3"/>
                                          </p:val>
                                        </p:tav>
                                        <p:tav tm="50000">
                                          <p:val>
                                            <p:strVal val="#ppt_w+.3"/>
                                          </p:val>
                                        </p:tav>
                                        <p:tav tm="100000">
                                          <p:val>
                                            <p:strVal val="#ppt_w"/>
                                          </p:val>
                                        </p:tav>
                                      </p:tavLst>
                                    </p:anim>
                                    <p:anim calcmode="lin" valueType="num">
                                      <p:cBhvr>
                                        <p:cTn id="33" dur="500" fill="hold"/>
                                        <p:tgtEl>
                                          <p:spTgt spid="224269"/>
                                        </p:tgtEl>
                                        <p:attrNameLst>
                                          <p:attrName>ppt_x</p:attrName>
                                        </p:attrNameLst>
                                      </p:cBhvr>
                                      <p:tavLst>
                                        <p:tav tm="0">
                                          <p:val>
                                            <p:strVal val="#ppt_x-.3"/>
                                          </p:val>
                                        </p:tav>
                                        <p:tav tm="50000">
                                          <p:val>
                                            <p:strVal val="#ppt_x"/>
                                          </p:val>
                                        </p:tav>
                                        <p:tav tm="100000">
                                          <p:val>
                                            <p:strVal val="#ppt_x"/>
                                          </p:val>
                                        </p:tav>
                                      </p:tavLst>
                                    </p:anim>
                                    <p:anim calcmode="lin" valueType="num">
                                      <p:cBhvr>
                                        <p:cTn id="34" dur="500" fill="hold"/>
                                        <p:tgtEl>
                                          <p:spTgt spid="2242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4"/>
          <p:cNvGraphicFramePr>
            <a:graphicFrameLocks noChangeAspect="1"/>
          </p:cNvGraphicFramePr>
          <p:nvPr/>
        </p:nvGraphicFramePr>
        <p:xfrm>
          <a:off x="0" y="1066800"/>
          <a:ext cx="9144000" cy="5029200"/>
        </p:xfrm>
        <a:graphic>
          <a:graphicData uri="http://schemas.openxmlformats.org/presentationml/2006/ole">
            <mc:AlternateContent xmlns:mc="http://schemas.openxmlformats.org/markup-compatibility/2006">
              <mc:Choice xmlns:v="urn:schemas-microsoft-com:vml" Requires="v">
                <p:oleObj name="Visio" r:id="rId3" imgW="10064496" imgH="5385613" progId="Visio.Drawing.11">
                  <p:embed/>
                </p:oleObj>
              </mc:Choice>
              <mc:Fallback>
                <p:oleObj name="Visio" r:id="rId3" imgW="10064496" imgH="5385613" progId="Visio.Drawing.11">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6800"/>
                        <a:ext cx="9144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5" name="Rectangle 2"/>
          <p:cNvSpPr>
            <a:spLocks noGrp="1" noChangeArrowheads="1"/>
          </p:cNvSpPr>
          <p:nvPr>
            <p:ph type="title"/>
          </p:nvPr>
        </p:nvSpPr>
        <p:spPr/>
        <p:txBody>
          <a:bodyPr/>
          <a:lstStyle/>
          <a:p>
            <a:r>
              <a:rPr lang="en-US" dirty="0"/>
              <a:t>Common Tasks</a:t>
            </a:r>
          </a:p>
        </p:txBody>
      </p:sp>
      <p:sp>
        <p:nvSpPr>
          <p:cNvPr id="2056" name="Rectangle 3"/>
          <p:cNvSpPr>
            <a:spLocks noGrp="1" noChangeArrowheads="1"/>
          </p:cNvSpPr>
          <p:nvPr>
            <p:ph type="body" idx="1"/>
          </p:nvPr>
        </p:nvSpPr>
        <p:spPr>
          <a:xfrm>
            <a:off x="495300" y="1219200"/>
            <a:ext cx="3009900" cy="533400"/>
          </a:xfrm>
        </p:spPr>
        <p:txBody>
          <a:bodyPr/>
          <a:lstStyle/>
          <a:p>
            <a:pPr>
              <a:buFontTx/>
              <a:buNone/>
            </a:pPr>
            <a:r>
              <a:rPr lang="en-US" sz="2400" b="1" dirty="0"/>
              <a:t>Directed Putaway</a:t>
            </a:r>
          </a:p>
        </p:txBody>
      </p:sp>
      <p:graphicFrame>
        <p:nvGraphicFramePr>
          <p:cNvPr id="300037" name="Object 5"/>
          <p:cNvGraphicFramePr>
            <a:graphicFrameLocks noChangeAspect="1"/>
          </p:cNvGraphicFramePr>
          <p:nvPr/>
        </p:nvGraphicFramePr>
        <p:xfrm>
          <a:off x="762000" y="3352800"/>
          <a:ext cx="3703638" cy="1582738"/>
        </p:xfrm>
        <a:graphic>
          <a:graphicData uri="http://schemas.openxmlformats.org/presentationml/2006/ole">
            <mc:AlternateContent xmlns:mc="http://schemas.openxmlformats.org/markup-compatibility/2006">
              <mc:Choice xmlns:v="urn:schemas-microsoft-com:vml" Requires="v">
                <p:oleObj name="Visio" r:id="rId5" imgW="3743858" imgH="1622674" progId="Visio.Drawing.11">
                  <p:embed/>
                </p:oleObj>
              </mc:Choice>
              <mc:Fallback>
                <p:oleObj name="Visio" r:id="rId5" imgW="3743858" imgH="1622674" progId="Visio.Drawing.11">
                  <p:embed/>
                  <p:pic>
                    <p:nvPicPr>
                      <p:cNvPr id="30003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3352800"/>
                        <a:ext cx="3703638" cy="158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0038" name="Object 6"/>
          <p:cNvGraphicFramePr>
            <a:graphicFrameLocks noChangeAspect="1"/>
          </p:cNvGraphicFramePr>
          <p:nvPr/>
        </p:nvGraphicFramePr>
        <p:xfrm>
          <a:off x="3352800" y="2541588"/>
          <a:ext cx="2947988" cy="1268412"/>
        </p:xfrm>
        <a:graphic>
          <a:graphicData uri="http://schemas.openxmlformats.org/presentationml/2006/ole">
            <mc:AlternateContent xmlns:mc="http://schemas.openxmlformats.org/markup-compatibility/2006">
              <mc:Choice xmlns:v="urn:schemas-microsoft-com:vml" Requires="v">
                <p:oleObj name="Visio" r:id="rId7" imgW="2948330" imgH="1268293" progId="Visio.Drawing.11">
                  <p:embed/>
                </p:oleObj>
              </mc:Choice>
              <mc:Fallback>
                <p:oleObj name="Visio" r:id="rId7" imgW="2948330" imgH="1268293" progId="Visio.Drawing.11">
                  <p:embed/>
                  <p:pic>
                    <p:nvPicPr>
                      <p:cNvPr id="300038"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2541588"/>
                        <a:ext cx="2947988" cy="126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0039" name="Object 7"/>
          <p:cNvGraphicFramePr>
            <a:graphicFrameLocks noChangeAspect="1"/>
          </p:cNvGraphicFramePr>
          <p:nvPr/>
        </p:nvGraphicFramePr>
        <p:xfrm>
          <a:off x="2286000" y="2971800"/>
          <a:ext cx="2692400" cy="1349375"/>
        </p:xfrm>
        <a:graphic>
          <a:graphicData uri="http://schemas.openxmlformats.org/presentationml/2006/ole">
            <mc:AlternateContent xmlns:mc="http://schemas.openxmlformats.org/markup-compatibility/2006">
              <mc:Choice xmlns:v="urn:schemas-microsoft-com:vml" Requires="v">
                <p:oleObj name="Visio" r:id="rId9" imgW="2691689" imgH="1349573" progId="Visio.Drawing.11">
                  <p:embed/>
                </p:oleObj>
              </mc:Choice>
              <mc:Fallback>
                <p:oleObj name="Visio" r:id="rId9" imgW="2691689" imgH="1349573" progId="Visio.Drawing.11">
                  <p:embed/>
                  <p:pic>
                    <p:nvPicPr>
                      <p:cNvPr id="300039"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0" y="2971800"/>
                        <a:ext cx="2692400" cy="134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0040" name="Object 8"/>
          <p:cNvGraphicFramePr>
            <a:graphicFrameLocks noChangeAspect="1"/>
          </p:cNvGraphicFramePr>
          <p:nvPr/>
        </p:nvGraphicFramePr>
        <p:xfrm>
          <a:off x="6400800" y="1981200"/>
          <a:ext cx="2514600" cy="3962400"/>
        </p:xfrm>
        <a:graphic>
          <a:graphicData uri="http://schemas.openxmlformats.org/presentationml/2006/ole">
            <mc:AlternateContent xmlns:mc="http://schemas.openxmlformats.org/markup-compatibility/2006">
              <mc:Choice xmlns:v="urn:schemas-microsoft-com:vml" Requires="v">
                <p:oleObj name="Visio" r:id="rId11" imgW="3029522" imgH="4538282" progId="Visio.Drawing.11">
                  <p:embed/>
                </p:oleObj>
              </mc:Choice>
              <mc:Fallback>
                <p:oleObj name="Visio" r:id="rId11" imgW="3029522" imgH="4538282" progId="Visio.Drawing.11">
                  <p:embed/>
                  <p:pic>
                    <p:nvPicPr>
                      <p:cNvPr id="30004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00800" y="1981200"/>
                        <a:ext cx="25146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300037"/>
                                        </p:tgtEl>
                                        <p:attrNameLst>
                                          <p:attrName>style.visibility</p:attrName>
                                        </p:attrNameLst>
                                      </p:cBhvr>
                                      <p:to>
                                        <p:strVal val="visible"/>
                                      </p:to>
                                    </p:set>
                                    <p:anim calcmode="lin" valueType="num">
                                      <p:cBhvr>
                                        <p:cTn id="7" dur="500" fill="hold"/>
                                        <p:tgtEl>
                                          <p:spTgt spid="300037"/>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300037"/>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300037"/>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300037"/>
                                        </p:tgtEl>
                                        <p:attrNameLst>
                                          <p:attrName>ppt_y</p:attrName>
                                        </p:attrNameLst>
                                      </p:cBhvr>
                                      <p:tavLst>
                                        <p:tav tm="0">
                                          <p:val>
                                            <p:strVal val="#ppt_y"/>
                                          </p:val>
                                        </p:tav>
                                        <p:tav tm="100000">
                                          <p:val>
                                            <p:strVal val="#ppt_y"/>
                                          </p:val>
                                        </p:tav>
                                      </p:tavLst>
                                    </p:anim>
                                  </p:childTnLst>
                                </p:cTn>
                              </p:par>
                              <p:par>
                                <p:cTn id="11" presetID="39" presetClass="entr" presetSubtype="0" accel="100000" fill="hold" nodeType="withEffect">
                                  <p:stCondLst>
                                    <p:cond delay="0"/>
                                  </p:stCondLst>
                                  <p:childTnLst>
                                    <p:set>
                                      <p:cBhvr>
                                        <p:cTn id="12" dur="1" fill="hold">
                                          <p:stCondLst>
                                            <p:cond delay="0"/>
                                          </p:stCondLst>
                                        </p:cTn>
                                        <p:tgtEl>
                                          <p:spTgt spid="300038"/>
                                        </p:tgtEl>
                                        <p:attrNameLst>
                                          <p:attrName>style.visibility</p:attrName>
                                        </p:attrNameLst>
                                      </p:cBhvr>
                                      <p:to>
                                        <p:strVal val="visible"/>
                                      </p:to>
                                    </p:set>
                                    <p:anim calcmode="lin" valueType="num">
                                      <p:cBhvr>
                                        <p:cTn id="13" dur="500" fill="hold"/>
                                        <p:tgtEl>
                                          <p:spTgt spid="300038"/>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300038"/>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300038"/>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30003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00039"/>
                                        </p:tgtEl>
                                        <p:attrNameLst>
                                          <p:attrName>style.visibility</p:attrName>
                                        </p:attrNameLst>
                                      </p:cBhvr>
                                      <p:to>
                                        <p:strVal val="visible"/>
                                      </p:to>
                                    </p:set>
                                    <p:anim calcmode="lin" valueType="num">
                                      <p:cBhvr additive="base">
                                        <p:cTn id="21" dur="500" fill="hold"/>
                                        <p:tgtEl>
                                          <p:spTgt spid="300039"/>
                                        </p:tgtEl>
                                        <p:attrNameLst>
                                          <p:attrName>ppt_x</p:attrName>
                                        </p:attrNameLst>
                                      </p:cBhvr>
                                      <p:tavLst>
                                        <p:tav tm="0">
                                          <p:val>
                                            <p:strVal val="0-#ppt_w/2"/>
                                          </p:val>
                                        </p:tav>
                                        <p:tav tm="100000">
                                          <p:val>
                                            <p:strVal val="#ppt_x"/>
                                          </p:val>
                                        </p:tav>
                                      </p:tavLst>
                                    </p:anim>
                                    <p:anim calcmode="lin" valueType="num">
                                      <p:cBhvr additive="base">
                                        <p:cTn id="22" dur="500" fill="hold"/>
                                        <p:tgtEl>
                                          <p:spTgt spid="30003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00040"/>
                                        </p:tgtEl>
                                        <p:attrNameLst>
                                          <p:attrName>style.visibility</p:attrName>
                                        </p:attrNameLst>
                                      </p:cBhvr>
                                      <p:to>
                                        <p:strVal val="visible"/>
                                      </p:to>
                                    </p:set>
                                    <p:animEffect transition="in" filter="dissolve">
                                      <p:cBhvr>
                                        <p:cTn id="27" dur="500"/>
                                        <p:tgtEl>
                                          <p:spTgt spid="300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ChangeAspect="1"/>
          </p:cNvGraphicFramePr>
          <p:nvPr/>
        </p:nvGraphicFramePr>
        <p:xfrm>
          <a:off x="0" y="1066800"/>
          <a:ext cx="9144000" cy="5029200"/>
        </p:xfrm>
        <a:graphic>
          <a:graphicData uri="http://schemas.openxmlformats.org/presentationml/2006/ole">
            <mc:AlternateContent xmlns:mc="http://schemas.openxmlformats.org/markup-compatibility/2006">
              <mc:Choice xmlns:v="urn:schemas-microsoft-com:vml" Requires="v">
                <p:oleObj name="Visio" r:id="rId3" imgW="10064496" imgH="5385613" progId="Visio.Drawing.11">
                  <p:embed/>
                </p:oleObj>
              </mc:Choice>
              <mc:Fallback>
                <p:oleObj name="Visio" r:id="rId3" imgW="10064496" imgH="5385613" progId="Visio.Drawing.11">
                  <p:embed/>
                  <p:pic>
                    <p:nvPicPr>
                      <p:cNvPr id="30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6800"/>
                        <a:ext cx="9144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9" name="Rectangle 2"/>
          <p:cNvSpPr>
            <a:spLocks noGrp="1" noChangeArrowheads="1"/>
          </p:cNvSpPr>
          <p:nvPr>
            <p:ph type="title"/>
          </p:nvPr>
        </p:nvSpPr>
        <p:spPr/>
        <p:txBody>
          <a:bodyPr/>
          <a:lstStyle/>
          <a:p>
            <a:r>
              <a:rPr lang="en-US" dirty="0"/>
              <a:t>Common Tasks</a:t>
            </a:r>
          </a:p>
        </p:txBody>
      </p:sp>
      <p:graphicFrame>
        <p:nvGraphicFramePr>
          <p:cNvPr id="302085" name="Object 5"/>
          <p:cNvGraphicFramePr>
            <a:graphicFrameLocks noChangeAspect="1"/>
          </p:cNvGraphicFramePr>
          <p:nvPr/>
        </p:nvGraphicFramePr>
        <p:xfrm>
          <a:off x="3276600" y="2617788"/>
          <a:ext cx="2947988" cy="1268412"/>
        </p:xfrm>
        <a:graphic>
          <a:graphicData uri="http://schemas.openxmlformats.org/presentationml/2006/ole">
            <mc:AlternateContent xmlns:mc="http://schemas.openxmlformats.org/markup-compatibility/2006">
              <mc:Choice xmlns:v="urn:schemas-microsoft-com:vml" Requires="v">
                <p:oleObj name="Visio" r:id="rId5" imgW="2948330" imgH="1268293" progId="Visio.Drawing.11">
                  <p:embed/>
                </p:oleObj>
              </mc:Choice>
              <mc:Fallback>
                <p:oleObj name="Visio" r:id="rId5" imgW="2948330" imgH="1268293" progId="Visio.Drawing.11">
                  <p:embed/>
                  <p:pic>
                    <p:nvPicPr>
                      <p:cNvPr id="30208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2617788"/>
                        <a:ext cx="2947988" cy="126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0" name="Rectangle 3"/>
          <p:cNvSpPr>
            <a:spLocks noGrp="1" noChangeArrowheads="1"/>
          </p:cNvSpPr>
          <p:nvPr>
            <p:ph type="body" idx="1"/>
          </p:nvPr>
        </p:nvSpPr>
        <p:spPr>
          <a:xfrm>
            <a:off x="457200" y="1009650"/>
            <a:ext cx="2971800" cy="495300"/>
          </a:xfrm>
        </p:spPr>
        <p:txBody>
          <a:bodyPr/>
          <a:lstStyle/>
          <a:p>
            <a:pPr>
              <a:buFontTx/>
              <a:buNone/>
            </a:pPr>
            <a:r>
              <a:rPr lang="en-US" sz="2400" b="1" dirty="0"/>
              <a:t>Full Case Pulls</a:t>
            </a:r>
          </a:p>
        </p:txBody>
      </p:sp>
      <p:graphicFrame>
        <p:nvGraphicFramePr>
          <p:cNvPr id="302086" name="Object 6"/>
          <p:cNvGraphicFramePr>
            <a:graphicFrameLocks noChangeAspect="1"/>
          </p:cNvGraphicFramePr>
          <p:nvPr/>
        </p:nvGraphicFramePr>
        <p:xfrm>
          <a:off x="4602163" y="1447800"/>
          <a:ext cx="3703637" cy="1582738"/>
        </p:xfrm>
        <a:graphic>
          <a:graphicData uri="http://schemas.openxmlformats.org/presentationml/2006/ole">
            <mc:AlternateContent xmlns:mc="http://schemas.openxmlformats.org/markup-compatibility/2006">
              <mc:Choice xmlns:v="urn:schemas-microsoft-com:vml" Requires="v">
                <p:oleObj name="Visio" r:id="rId7" imgW="3704234" imgH="1583334" progId="Visio.Drawing.11">
                  <p:embed/>
                </p:oleObj>
              </mc:Choice>
              <mc:Fallback>
                <p:oleObj name="Visio" r:id="rId7" imgW="3704234" imgH="1583334" progId="Visio.Drawing.11">
                  <p:embed/>
                  <p:pic>
                    <p:nvPicPr>
                      <p:cNvPr id="302086"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2163" y="1447800"/>
                        <a:ext cx="3703637" cy="158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2087" name="Object 7"/>
          <p:cNvGraphicFramePr>
            <a:graphicFrameLocks noChangeAspect="1"/>
          </p:cNvGraphicFramePr>
          <p:nvPr/>
        </p:nvGraphicFramePr>
        <p:xfrm>
          <a:off x="4114800" y="1905000"/>
          <a:ext cx="2692400" cy="1349375"/>
        </p:xfrm>
        <a:graphic>
          <a:graphicData uri="http://schemas.openxmlformats.org/presentationml/2006/ole">
            <mc:AlternateContent xmlns:mc="http://schemas.openxmlformats.org/markup-compatibility/2006">
              <mc:Choice xmlns:v="urn:schemas-microsoft-com:vml" Requires="v">
                <p:oleObj name="Visio" r:id="rId9" imgW="2706929" imgH="1364854" progId="Visio.Drawing.11">
                  <p:embed/>
                </p:oleObj>
              </mc:Choice>
              <mc:Fallback>
                <p:oleObj name="Visio" r:id="rId9" imgW="2706929" imgH="1364854" progId="Visio.Drawing.11">
                  <p:embed/>
                  <p:pic>
                    <p:nvPicPr>
                      <p:cNvPr id="302087"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4800" y="1905000"/>
                        <a:ext cx="2692400" cy="134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2088" name="Object 8"/>
          <p:cNvGraphicFramePr>
            <a:graphicFrameLocks noChangeAspect="1"/>
          </p:cNvGraphicFramePr>
          <p:nvPr/>
        </p:nvGraphicFramePr>
        <p:xfrm>
          <a:off x="533400" y="1905000"/>
          <a:ext cx="2551113" cy="3886200"/>
        </p:xfrm>
        <a:graphic>
          <a:graphicData uri="http://schemas.openxmlformats.org/presentationml/2006/ole">
            <mc:AlternateContent xmlns:mc="http://schemas.openxmlformats.org/markup-compatibility/2006">
              <mc:Choice xmlns:v="urn:schemas-microsoft-com:vml" Requires="v">
                <p:oleObj name="Visio" r:id="rId11" imgW="2800636" imgH="4263962" progId="Visio.Drawing.11">
                  <p:embed/>
                </p:oleObj>
              </mc:Choice>
              <mc:Fallback>
                <p:oleObj name="Visio" r:id="rId11" imgW="2800636" imgH="4263962" progId="Visio.Drawing.11">
                  <p:embed/>
                  <p:pic>
                    <p:nvPicPr>
                      <p:cNvPr id="302088"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0" y="1905000"/>
                        <a:ext cx="2551113"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302085"/>
                                        </p:tgtEl>
                                        <p:attrNameLst>
                                          <p:attrName>style.visibility</p:attrName>
                                        </p:attrNameLst>
                                      </p:cBhvr>
                                      <p:to>
                                        <p:strVal val="visible"/>
                                      </p:to>
                                    </p:set>
                                    <p:anim calcmode="lin" valueType="num">
                                      <p:cBhvr>
                                        <p:cTn id="7" dur="500" fill="hold"/>
                                        <p:tgtEl>
                                          <p:spTgt spid="302085"/>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302085"/>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302085"/>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302085"/>
                                        </p:tgtEl>
                                        <p:attrNameLst>
                                          <p:attrName>ppt_y</p:attrName>
                                        </p:attrNameLst>
                                      </p:cBhvr>
                                      <p:tavLst>
                                        <p:tav tm="0">
                                          <p:val>
                                            <p:strVal val="#ppt_y"/>
                                          </p:val>
                                        </p:tav>
                                        <p:tav tm="100000">
                                          <p:val>
                                            <p:strVal val="#ppt_y"/>
                                          </p:val>
                                        </p:tav>
                                      </p:tavLst>
                                    </p:anim>
                                  </p:childTnLst>
                                </p:cTn>
                              </p:par>
                              <p:par>
                                <p:cTn id="11" presetID="39" presetClass="entr" presetSubtype="0" accel="100000" fill="hold" nodeType="withEffect">
                                  <p:stCondLst>
                                    <p:cond delay="0"/>
                                  </p:stCondLst>
                                  <p:childTnLst>
                                    <p:set>
                                      <p:cBhvr>
                                        <p:cTn id="12" dur="1" fill="hold">
                                          <p:stCondLst>
                                            <p:cond delay="0"/>
                                          </p:stCondLst>
                                        </p:cTn>
                                        <p:tgtEl>
                                          <p:spTgt spid="302086"/>
                                        </p:tgtEl>
                                        <p:attrNameLst>
                                          <p:attrName>style.visibility</p:attrName>
                                        </p:attrNameLst>
                                      </p:cBhvr>
                                      <p:to>
                                        <p:strVal val="visible"/>
                                      </p:to>
                                    </p:set>
                                    <p:anim calcmode="lin" valueType="num">
                                      <p:cBhvr>
                                        <p:cTn id="13" dur="500" fill="hold"/>
                                        <p:tgtEl>
                                          <p:spTgt spid="302086"/>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302086"/>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302086"/>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30208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02087"/>
                                        </p:tgtEl>
                                        <p:attrNameLst>
                                          <p:attrName>style.visibility</p:attrName>
                                        </p:attrNameLst>
                                      </p:cBhvr>
                                      <p:to>
                                        <p:strVal val="visible"/>
                                      </p:to>
                                    </p:set>
                                    <p:anim calcmode="lin" valueType="num">
                                      <p:cBhvr additive="base">
                                        <p:cTn id="21" dur="500" fill="hold"/>
                                        <p:tgtEl>
                                          <p:spTgt spid="302087"/>
                                        </p:tgtEl>
                                        <p:attrNameLst>
                                          <p:attrName>ppt_x</p:attrName>
                                        </p:attrNameLst>
                                      </p:cBhvr>
                                      <p:tavLst>
                                        <p:tav tm="0">
                                          <p:val>
                                            <p:strVal val="0-#ppt_w/2"/>
                                          </p:val>
                                        </p:tav>
                                        <p:tav tm="100000">
                                          <p:val>
                                            <p:strVal val="#ppt_x"/>
                                          </p:val>
                                        </p:tav>
                                      </p:tavLst>
                                    </p:anim>
                                    <p:anim calcmode="lin" valueType="num">
                                      <p:cBhvr additive="base">
                                        <p:cTn id="22" dur="500" fill="hold"/>
                                        <p:tgtEl>
                                          <p:spTgt spid="30208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02088"/>
                                        </p:tgtEl>
                                        <p:attrNameLst>
                                          <p:attrName>style.visibility</p:attrName>
                                        </p:attrNameLst>
                                      </p:cBhvr>
                                      <p:to>
                                        <p:strVal val="visible"/>
                                      </p:to>
                                    </p:set>
                                    <p:animEffect transition="in" filter="dissolve">
                                      <p:cBhvr>
                                        <p:cTn id="27" dur="500"/>
                                        <p:tgtEl>
                                          <p:spTgt spid="302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4"/>
          <p:cNvGraphicFramePr>
            <a:graphicFrameLocks noChangeAspect="1"/>
          </p:cNvGraphicFramePr>
          <p:nvPr/>
        </p:nvGraphicFramePr>
        <p:xfrm>
          <a:off x="0" y="1066800"/>
          <a:ext cx="9144000" cy="5029200"/>
        </p:xfrm>
        <a:graphic>
          <a:graphicData uri="http://schemas.openxmlformats.org/presentationml/2006/ole">
            <mc:AlternateContent xmlns:mc="http://schemas.openxmlformats.org/markup-compatibility/2006">
              <mc:Choice xmlns:v="urn:schemas-microsoft-com:vml" Requires="v">
                <p:oleObj name="Visio" r:id="rId3" imgW="10064496" imgH="5385613" progId="Visio.Drawing.11">
                  <p:embed/>
                </p:oleObj>
              </mc:Choice>
              <mc:Fallback>
                <p:oleObj name="Visio" r:id="rId3" imgW="10064496" imgH="5385613" progId="Visio.Drawing.11">
                  <p:embed/>
                  <p:pic>
                    <p:nvPicPr>
                      <p:cNvPr id="40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6800"/>
                        <a:ext cx="9144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3" name="Rectangle 2"/>
          <p:cNvSpPr>
            <a:spLocks noGrp="1" noChangeArrowheads="1"/>
          </p:cNvSpPr>
          <p:nvPr>
            <p:ph type="title"/>
          </p:nvPr>
        </p:nvSpPr>
        <p:spPr/>
        <p:txBody>
          <a:bodyPr/>
          <a:lstStyle/>
          <a:p>
            <a:r>
              <a:rPr lang="en-US" dirty="0"/>
              <a:t>Common Tasks</a:t>
            </a:r>
          </a:p>
        </p:txBody>
      </p:sp>
      <p:sp>
        <p:nvSpPr>
          <p:cNvPr id="4104" name="Rectangle 3"/>
          <p:cNvSpPr>
            <a:spLocks noGrp="1" noChangeArrowheads="1"/>
          </p:cNvSpPr>
          <p:nvPr>
            <p:ph type="body" idx="1"/>
          </p:nvPr>
        </p:nvSpPr>
        <p:spPr>
          <a:xfrm>
            <a:off x="476250" y="990600"/>
            <a:ext cx="3028950" cy="438150"/>
          </a:xfrm>
        </p:spPr>
        <p:txBody>
          <a:bodyPr/>
          <a:lstStyle/>
          <a:p>
            <a:pPr>
              <a:buFontTx/>
              <a:buNone/>
            </a:pPr>
            <a:r>
              <a:rPr lang="en-US" sz="2400" b="1" dirty="0"/>
              <a:t>Pick From Active</a:t>
            </a:r>
          </a:p>
        </p:txBody>
      </p:sp>
      <p:graphicFrame>
        <p:nvGraphicFramePr>
          <p:cNvPr id="304133" name="Object 5"/>
          <p:cNvGraphicFramePr>
            <a:graphicFrameLocks noChangeAspect="1"/>
          </p:cNvGraphicFramePr>
          <p:nvPr/>
        </p:nvGraphicFramePr>
        <p:xfrm>
          <a:off x="2209800" y="2209800"/>
          <a:ext cx="2282825" cy="968375"/>
        </p:xfrm>
        <a:graphic>
          <a:graphicData uri="http://schemas.openxmlformats.org/presentationml/2006/ole">
            <mc:AlternateContent xmlns:mc="http://schemas.openxmlformats.org/markup-compatibility/2006">
              <mc:Choice xmlns:v="urn:schemas-microsoft-com:vml" Requires="v">
                <p:oleObj name="Visio" r:id="rId5" imgW="2282342" imgH="968207" progId="Visio.Drawing.11">
                  <p:embed/>
                </p:oleObj>
              </mc:Choice>
              <mc:Fallback>
                <p:oleObj name="Visio" r:id="rId5" imgW="2282342" imgH="968207" progId="Visio.Drawing.11">
                  <p:embed/>
                  <p:pic>
                    <p:nvPicPr>
                      <p:cNvPr id="30413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2209800"/>
                        <a:ext cx="2282825"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4134" name="Object 6"/>
          <p:cNvGraphicFramePr>
            <a:graphicFrameLocks noChangeAspect="1"/>
          </p:cNvGraphicFramePr>
          <p:nvPr/>
        </p:nvGraphicFramePr>
        <p:xfrm>
          <a:off x="4572000" y="1447800"/>
          <a:ext cx="3703638" cy="1582738"/>
        </p:xfrm>
        <a:graphic>
          <a:graphicData uri="http://schemas.openxmlformats.org/presentationml/2006/ole">
            <mc:AlternateContent xmlns:mc="http://schemas.openxmlformats.org/markup-compatibility/2006">
              <mc:Choice xmlns:v="urn:schemas-microsoft-com:vml" Requires="v">
                <p:oleObj name="Visio" r:id="rId7" imgW="3704234" imgH="1583334" progId="Visio.Drawing.11">
                  <p:embed/>
                </p:oleObj>
              </mc:Choice>
              <mc:Fallback>
                <p:oleObj name="Visio" r:id="rId7" imgW="3704234" imgH="1583334" progId="Visio.Drawing.11">
                  <p:embed/>
                  <p:pic>
                    <p:nvPicPr>
                      <p:cNvPr id="304134"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1447800"/>
                        <a:ext cx="3703638" cy="158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4135" name="Object 7"/>
          <p:cNvGraphicFramePr>
            <a:graphicFrameLocks noChangeAspect="1"/>
          </p:cNvGraphicFramePr>
          <p:nvPr/>
        </p:nvGraphicFramePr>
        <p:xfrm>
          <a:off x="3124200" y="1981200"/>
          <a:ext cx="3540125" cy="958850"/>
        </p:xfrm>
        <a:graphic>
          <a:graphicData uri="http://schemas.openxmlformats.org/presentationml/2006/ole">
            <mc:AlternateContent xmlns:mc="http://schemas.openxmlformats.org/markup-compatibility/2006">
              <mc:Choice xmlns:v="urn:schemas-microsoft-com:vml" Requires="v">
                <p:oleObj name="Visio" r:id="rId9" imgW="3540862" imgH="958454" progId="Visio.Drawing.11">
                  <p:embed/>
                </p:oleObj>
              </mc:Choice>
              <mc:Fallback>
                <p:oleObj name="Visio" r:id="rId9" imgW="3540862" imgH="958454" progId="Visio.Drawing.11">
                  <p:embed/>
                  <p:pic>
                    <p:nvPicPr>
                      <p:cNvPr id="304135"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4200" y="1981200"/>
                        <a:ext cx="3540125" cy="9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4136" name="Object 8"/>
          <p:cNvGraphicFramePr>
            <a:graphicFrameLocks noChangeAspect="1"/>
          </p:cNvGraphicFramePr>
          <p:nvPr/>
        </p:nvGraphicFramePr>
        <p:xfrm>
          <a:off x="76200" y="1981200"/>
          <a:ext cx="2587625" cy="3657600"/>
        </p:xfrm>
        <a:graphic>
          <a:graphicData uri="http://schemas.openxmlformats.org/presentationml/2006/ole">
            <mc:AlternateContent xmlns:mc="http://schemas.openxmlformats.org/markup-compatibility/2006">
              <mc:Choice xmlns:v="urn:schemas-microsoft-com:vml" Requires="v">
                <p:oleObj name="Visio" r:id="rId11" imgW="3029522" imgH="4172236" progId="Visio.Drawing.11">
                  <p:embed/>
                </p:oleObj>
              </mc:Choice>
              <mc:Fallback>
                <p:oleObj name="Visio" r:id="rId11" imgW="3029522" imgH="4172236" progId="Visio.Drawing.11">
                  <p:embed/>
                  <p:pic>
                    <p:nvPicPr>
                      <p:cNvPr id="304136"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 y="1981200"/>
                        <a:ext cx="258762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304134"/>
                                        </p:tgtEl>
                                        <p:attrNameLst>
                                          <p:attrName>style.visibility</p:attrName>
                                        </p:attrNameLst>
                                      </p:cBhvr>
                                      <p:to>
                                        <p:strVal val="visible"/>
                                      </p:to>
                                    </p:set>
                                    <p:anim calcmode="lin" valueType="num">
                                      <p:cBhvr>
                                        <p:cTn id="7" dur="500" fill="hold"/>
                                        <p:tgtEl>
                                          <p:spTgt spid="304134"/>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304134"/>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304134"/>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304134"/>
                                        </p:tgtEl>
                                        <p:attrNameLst>
                                          <p:attrName>ppt_y</p:attrName>
                                        </p:attrNameLst>
                                      </p:cBhvr>
                                      <p:tavLst>
                                        <p:tav tm="0">
                                          <p:val>
                                            <p:strVal val="#ppt_y"/>
                                          </p:val>
                                        </p:tav>
                                        <p:tav tm="100000">
                                          <p:val>
                                            <p:strVal val="#ppt_y"/>
                                          </p:val>
                                        </p:tav>
                                      </p:tavLst>
                                    </p:anim>
                                  </p:childTnLst>
                                </p:cTn>
                              </p:par>
                              <p:par>
                                <p:cTn id="11" presetID="39" presetClass="entr" presetSubtype="0" accel="100000" fill="hold" nodeType="withEffect">
                                  <p:stCondLst>
                                    <p:cond delay="0"/>
                                  </p:stCondLst>
                                  <p:childTnLst>
                                    <p:set>
                                      <p:cBhvr>
                                        <p:cTn id="12" dur="1" fill="hold">
                                          <p:stCondLst>
                                            <p:cond delay="0"/>
                                          </p:stCondLst>
                                        </p:cTn>
                                        <p:tgtEl>
                                          <p:spTgt spid="304133"/>
                                        </p:tgtEl>
                                        <p:attrNameLst>
                                          <p:attrName>style.visibility</p:attrName>
                                        </p:attrNameLst>
                                      </p:cBhvr>
                                      <p:to>
                                        <p:strVal val="visible"/>
                                      </p:to>
                                    </p:set>
                                    <p:anim calcmode="lin" valueType="num">
                                      <p:cBhvr>
                                        <p:cTn id="13" dur="500" fill="hold"/>
                                        <p:tgtEl>
                                          <p:spTgt spid="304133"/>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304133"/>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304133"/>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30413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04135"/>
                                        </p:tgtEl>
                                        <p:attrNameLst>
                                          <p:attrName>style.visibility</p:attrName>
                                        </p:attrNameLst>
                                      </p:cBhvr>
                                      <p:to>
                                        <p:strVal val="visible"/>
                                      </p:to>
                                    </p:set>
                                    <p:anim calcmode="lin" valueType="num">
                                      <p:cBhvr additive="base">
                                        <p:cTn id="21" dur="500" fill="hold"/>
                                        <p:tgtEl>
                                          <p:spTgt spid="304135"/>
                                        </p:tgtEl>
                                        <p:attrNameLst>
                                          <p:attrName>ppt_x</p:attrName>
                                        </p:attrNameLst>
                                      </p:cBhvr>
                                      <p:tavLst>
                                        <p:tav tm="0">
                                          <p:val>
                                            <p:strVal val="0-#ppt_w/2"/>
                                          </p:val>
                                        </p:tav>
                                        <p:tav tm="100000">
                                          <p:val>
                                            <p:strVal val="#ppt_x"/>
                                          </p:val>
                                        </p:tav>
                                      </p:tavLst>
                                    </p:anim>
                                    <p:anim calcmode="lin" valueType="num">
                                      <p:cBhvr additive="base">
                                        <p:cTn id="22" dur="500" fill="hold"/>
                                        <p:tgtEl>
                                          <p:spTgt spid="30413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04136"/>
                                        </p:tgtEl>
                                        <p:attrNameLst>
                                          <p:attrName>style.visibility</p:attrName>
                                        </p:attrNameLst>
                                      </p:cBhvr>
                                      <p:to>
                                        <p:strVal val="visible"/>
                                      </p:to>
                                    </p:set>
                                    <p:animEffect transition="in" filter="dissolve">
                                      <p:cBhvr>
                                        <p:cTn id="27" dur="500"/>
                                        <p:tgtEl>
                                          <p:spTgt spid="304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en-US" dirty="0"/>
              <a:t>Outbound Interfaces</a:t>
            </a:r>
          </a:p>
        </p:txBody>
      </p:sp>
      <p:sp>
        <p:nvSpPr>
          <p:cNvPr id="83971" name="Rectangle 3"/>
          <p:cNvSpPr>
            <a:spLocks noGrp="1" noChangeArrowheads="1"/>
          </p:cNvSpPr>
          <p:nvPr>
            <p:ph type="body" idx="1"/>
          </p:nvPr>
        </p:nvSpPr>
        <p:spPr>
          <a:xfrm>
            <a:off x="488731" y="1056290"/>
            <a:ext cx="7512269" cy="2548923"/>
          </a:xfrm>
        </p:spPr>
        <p:txBody>
          <a:bodyPr/>
          <a:lstStyle/>
          <a:p>
            <a:pPr>
              <a:buNone/>
            </a:pPr>
            <a:r>
              <a:rPr lang="en-US" altLang="en-US" sz="2800" dirty="0"/>
              <a:t>Purpose</a:t>
            </a:r>
          </a:p>
          <a:p>
            <a:r>
              <a:rPr lang="en-US" altLang="en-US" sz="2400" dirty="0"/>
              <a:t>To fulfill orders</a:t>
            </a:r>
          </a:p>
          <a:p>
            <a:r>
              <a:rPr lang="en-US" altLang="en-US" sz="2400" dirty="0"/>
              <a:t>To make money</a:t>
            </a:r>
          </a:p>
          <a:p>
            <a:pPr lvl="1">
              <a:buFontTx/>
              <a:buNone/>
            </a:pPr>
            <a:endParaRPr lang="en-US" altLang="en-US" dirty="0"/>
          </a:p>
        </p:txBody>
      </p:sp>
      <p:grpSp>
        <p:nvGrpSpPr>
          <p:cNvPr id="10" name="Group 9"/>
          <p:cNvGrpSpPr/>
          <p:nvPr/>
        </p:nvGrpSpPr>
        <p:grpSpPr>
          <a:xfrm>
            <a:off x="3105150" y="4000500"/>
            <a:ext cx="2600325" cy="2362057"/>
            <a:chOff x="3028950" y="3581400"/>
            <a:chExt cx="2600325" cy="2362057"/>
          </a:xfrm>
        </p:grpSpPr>
        <p:pic>
          <p:nvPicPr>
            <p:cNvPr id="1027" name="Picture 3" descr="C:\Documents and Settings\sfelsted\Local Settings\Temporary Internet Files\Content.IE5\ETUBS5EV\MCj04241980000[1].wmf"/>
            <p:cNvPicPr>
              <a:picLocks noChangeAspect="1" noChangeArrowheads="1"/>
            </p:cNvPicPr>
            <p:nvPr/>
          </p:nvPicPr>
          <p:blipFill>
            <a:blip r:embed="rId3" cstate="print"/>
            <a:srcRect/>
            <a:stretch>
              <a:fillRect/>
            </a:stretch>
          </p:blipFill>
          <p:spPr bwMode="auto">
            <a:xfrm>
              <a:off x="3028950" y="3862387"/>
              <a:ext cx="2600325" cy="1668350"/>
            </a:xfrm>
            <a:prstGeom prst="rect">
              <a:avLst/>
            </a:prstGeom>
            <a:noFill/>
          </p:spPr>
        </p:pic>
        <p:pic>
          <p:nvPicPr>
            <p:cNvPr id="1026" name="Picture 2" descr="C:\Documents and Settings\sfelsted\Local Settings\Temporary Internet Files\Content.IE5\3J2LHL3U\MCj04315520000[1].png"/>
            <p:cNvPicPr>
              <a:picLocks noChangeAspect="1" noChangeArrowheads="1"/>
            </p:cNvPicPr>
            <p:nvPr/>
          </p:nvPicPr>
          <p:blipFill>
            <a:blip r:embed="rId4" cstate="print"/>
            <a:srcRect/>
            <a:stretch>
              <a:fillRect/>
            </a:stretch>
          </p:blipFill>
          <p:spPr bwMode="auto">
            <a:xfrm>
              <a:off x="3143250" y="3581400"/>
              <a:ext cx="2362057" cy="2362057"/>
            </a:xfrm>
            <a:prstGeom prst="rect">
              <a:avLst/>
            </a:prstGeom>
            <a:noFill/>
          </p:spPr>
        </p:pic>
      </p:grpSp>
      <p:pic>
        <p:nvPicPr>
          <p:cNvPr id="1028" name="Picture 4" descr="C:\Documents and Settings\sfelsted\Local Settings\Temporary Internet Files\Content.IE5\2XCJQ5U5\MPj04008990000[1].jpg"/>
          <p:cNvPicPr>
            <a:picLocks noChangeAspect="1" noChangeArrowheads="1"/>
          </p:cNvPicPr>
          <p:nvPr/>
        </p:nvPicPr>
        <p:blipFill>
          <a:blip r:embed="rId5" cstate="print"/>
          <a:srcRect/>
          <a:stretch>
            <a:fillRect/>
          </a:stretch>
        </p:blipFill>
        <p:spPr bwMode="auto">
          <a:xfrm>
            <a:off x="679554" y="3021094"/>
            <a:ext cx="2063645" cy="3093956"/>
          </a:xfrm>
          <a:prstGeom prst="rect">
            <a:avLst/>
          </a:prstGeom>
          <a:noFill/>
        </p:spPr>
      </p:pic>
      <p:pic>
        <p:nvPicPr>
          <p:cNvPr id="1030" name="Picture 6" descr="C:\Documents and Settings\sfelsted\Local Settings\Temporary Internet Files\Content.IE5\K5YRCPAN\MPj04009010000[1].jpg"/>
          <p:cNvPicPr>
            <a:picLocks noChangeAspect="1" noChangeArrowheads="1"/>
          </p:cNvPicPr>
          <p:nvPr/>
        </p:nvPicPr>
        <p:blipFill>
          <a:blip r:embed="rId6" cstate="print"/>
          <a:srcRect/>
          <a:stretch>
            <a:fillRect/>
          </a:stretch>
        </p:blipFill>
        <p:spPr bwMode="auto">
          <a:xfrm>
            <a:off x="4610100" y="1648431"/>
            <a:ext cx="3048000" cy="2031206"/>
          </a:xfrm>
          <a:prstGeom prst="rect">
            <a:avLst/>
          </a:prstGeom>
          <a:noFill/>
        </p:spPr>
      </p:pic>
      <p:pic>
        <p:nvPicPr>
          <p:cNvPr id="1031" name="Picture 7" descr="C:\Documents and Settings\sfelsted\Local Settings\Temporary Internet Files\Content.IE5\CPE3G5UV\MPj03995220000[1].jpg"/>
          <p:cNvPicPr>
            <a:picLocks noChangeAspect="1" noChangeArrowheads="1"/>
          </p:cNvPicPr>
          <p:nvPr/>
        </p:nvPicPr>
        <p:blipFill>
          <a:blip r:embed="rId7" cstate="print"/>
          <a:srcRect/>
          <a:stretch>
            <a:fillRect/>
          </a:stretch>
        </p:blipFill>
        <p:spPr bwMode="auto">
          <a:xfrm>
            <a:off x="5821679" y="3995928"/>
            <a:ext cx="3065581" cy="2042922"/>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3971">
                                            <p:txEl>
                                              <p:pRg st="1" end="1"/>
                                            </p:txEl>
                                          </p:spTgt>
                                        </p:tgtEl>
                                        <p:attrNameLst>
                                          <p:attrName>style.visibility</p:attrName>
                                        </p:attrNameLst>
                                      </p:cBhvr>
                                      <p:to>
                                        <p:strVal val="visible"/>
                                      </p:to>
                                    </p:set>
                                    <p:animEffect transition="in" filter="dissolve">
                                      <p:cBhvr>
                                        <p:cTn id="7" dur="500"/>
                                        <p:tgtEl>
                                          <p:spTgt spid="8397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3971">
                                            <p:txEl>
                                              <p:pRg st="2" end="2"/>
                                            </p:txEl>
                                          </p:spTgt>
                                        </p:tgtEl>
                                        <p:attrNameLst>
                                          <p:attrName>style.visibility</p:attrName>
                                        </p:attrNameLst>
                                      </p:cBhvr>
                                      <p:to>
                                        <p:strVal val="visible"/>
                                      </p:to>
                                    </p:set>
                                    <p:animEffect transition="in" filter="dissolve">
                                      <p:cBhvr>
                                        <p:cTn id="12" dur="500"/>
                                        <p:tgtEl>
                                          <p:spTgt spid="83971">
                                            <p:txEl>
                                              <p:pRg st="2" end="2"/>
                                            </p:txEl>
                                          </p:spTgt>
                                        </p:tgtEl>
                                      </p:cBhvr>
                                    </p:animEffect>
                                  </p:childTnLst>
                                </p:cTn>
                              </p:par>
                              <p:par>
                                <p:cTn id="13" presetID="35"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0"/>
                                        <p:tgtEl>
                                          <p:spTgt spid="10"/>
                                        </p:tgtEl>
                                      </p:cBhvr>
                                    </p:animEffect>
                                    <p:anim calcmode="lin" valueType="num">
                                      <p:cBhvr>
                                        <p:cTn id="16" dur="2000" fill="hold"/>
                                        <p:tgtEl>
                                          <p:spTgt spid="10"/>
                                        </p:tgtEl>
                                        <p:attrNameLst>
                                          <p:attrName>style.rotation</p:attrName>
                                        </p:attrNameLst>
                                      </p:cBhvr>
                                      <p:tavLst>
                                        <p:tav tm="0">
                                          <p:val>
                                            <p:fltVal val="720"/>
                                          </p:val>
                                        </p:tav>
                                        <p:tav tm="100000">
                                          <p:val>
                                            <p:fltVal val="0"/>
                                          </p:val>
                                        </p:tav>
                                      </p:tavLst>
                                    </p:anim>
                                    <p:anim calcmode="lin" valueType="num">
                                      <p:cBhvr>
                                        <p:cTn id="17" dur="2000" fill="hold"/>
                                        <p:tgtEl>
                                          <p:spTgt spid="10"/>
                                        </p:tgtEl>
                                        <p:attrNameLst>
                                          <p:attrName>ppt_h</p:attrName>
                                        </p:attrNameLst>
                                      </p:cBhvr>
                                      <p:tavLst>
                                        <p:tav tm="0">
                                          <p:val>
                                            <p:fltVal val="0"/>
                                          </p:val>
                                        </p:tav>
                                        <p:tav tm="100000">
                                          <p:val>
                                            <p:strVal val="#ppt_h"/>
                                          </p:val>
                                        </p:tav>
                                      </p:tavLst>
                                    </p:anim>
                                    <p:anim calcmode="lin" valueType="num">
                                      <p:cBhvr>
                                        <p:cTn id="18" dur="2000" fill="hold"/>
                                        <p:tgtEl>
                                          <p:spTgt spid="10"/>
                                        </p:tgtEl>
                                        <p:attrNameLst>
                                          <p:attrName>ppt_w</p:attrName>
                                        </p:attrNameLst>
                                      </p:cBhvr>
                                      <p:tavLst>
                                        <p:tav tm="0">
                                          <p:val>
                                            <p:fltVal val="0"/>
                                          </p:val>
                                        </p:tav>
                                        <p:tav tm="100000">
                                          <p:val>
                                            <p:strVal val="#ppt_w"/>
                                          </p:val>
                                        </p:tav>
                                      </p:tavLst>
                                    </p:anim>
                                  </p:childTnLst>
                                </p:cTn>
                              </p:par>
                            </p:childTnLst>
                          </p:cTn>
                        </p:par>
                        <p:par>
                          <p:cTn id="19" fill="hold">
                            <p:stCondLst>
                              <p:cond delay="2000"/>
                            </p:stCondLst>
                            <p:childTnLst>
                              <p:par>
                                <p:cTn id="20" presetID="53" presetClass="entr" presetSubtype="0" fill="hold" nodeType="afterEffect">
                                  <p:stCondLst>
                                    <p:cond delay="0"/>
                                  </p:stCondLst>
                                  <p:childTnLst>
                                    <p:set>
                                      <p:cBhvr>
                                        <p:cTn id="21" dur="1" fill="hold">
                                          <p:stCondLst>
                                            <p:cond delay="0"/>
                                          </p:stCondLst>
                                        </p:cTn>
                                        <p:tgtEl>
                                          <p:spTgt spid="1028"/>
                                        </p:tgtEl>
                                        <p:attrNameLst>
                                          <p:attrName>style.visibility</p:attrName>
                                        </p:attrNameLst>
                                      </p:cBhvr>
                                      <p:to>
                                        <p:strVal val="visible"/>
                                      </p:to>
                                    </p:set>
                                    <p:anim calcmode="lin" valueType="num">
                                      <p:cBhvr>
                                        <p:cTn id="22" dur="500" fill="hold"/>
                                        <p:tgtEl>
                                          <p:spTgt spid="1028"/>
                                        </p:tgtEl>
                                        <p:attrNameLst>
                                          <p:attrName>ppt_w</p:attrName>
                                        </p:attrNameLst>
                                      </p:cBhvr>
                                      <p:tavLst>
                                        <p:tav tm="0">
                                          <p:val>
                                            <p:fltVal val="0"/>
                                          </p:val>
                                        </p:tav>
                                        <p:tav tm="100000">
                                          <p:val>
                                            <p:strVal val="#ppt_w"/>
                                          </p:val>
                                        </p:tav>
                                      </p:tavLst>
                                    </p:anim>
                                    <p:anim calcmode="lin" valueType="num">
                                      <p:cBhvr>
                                        <p:cTn id="23" dur="500" fill="hold"/>
                                        <p:tgtEl>
                                          <p:spTgt spid="1028"/>
                                        </p:tgtEl>
                                        <p:attrNameLst>
                                          <p:attrName>ppt_h</p:attrName>
                                        </p:attrNameLst>
                                      </p:cBhvr>
                                      <p:tavLst>
                                        <p:tav tm="0">
                                          <p:val>
                                            <p:fltVal val="0"/>
                                          </p:val>
                                        </p:tav>
                                        <p:tav tm="100000">
                                          <p:val>
                                            <p:strVal val="#ppt_h"/>
                                          </p:val>
                                        </p:tav>
                                      </p:tavLst>
                                    </p:anim>
                                    <p:animEffect transition="in" filter="fade">
                                      <p:cBhvr>
                                        <p:cTn id="24" dur="500"/>
                                        <p:tgtEl>
                                          <p:spTgt spid="1028"/>
                                        </p:tgtEl>
                                      </p:cBhvr>
                                    </p:animEffect>
                                  </p:childTnLst>
                                </p:cTn>
                              </p:par>
                            </p:childTnLst>
                          </p:cTn>
                        </p:par>
                        <p:par>
                          <p:cTn id="25" fill="hold">
                            <p:stCondLst>
                              <p:cond delay="2500"/>
                            </p:stCondLst>
                            <p:childTnLst>
                              <p:par>
                                <p:cTn id="26" presetID="15" presetClass="entr" presetSubtype="0" fill="hold" nodeType="afterEffect">
                                  <p:stCondLst>
                                    <p:cond delay="0"/>
                                  </p:stCondLst>
                                  <p:childTnLst>
                                    <p:set>
                                      <p:cBhvr>
                                        <p:cTn id="27" dur="1" fill="hold">
                                          <p:stCondLst>
                                            <p:cond delay="0"/>
                                          </p:stCondLst>
                                        </p:cTn>
                                        <p:tgtEl>
                                          <p:spTgt spid="1031"/>
                                        </p:tgtEl>
                                        <p:attrNameLst>
                                          <p:attrName>style.visibility</p:attrName>
                                        </p:attrNameLst>
                                      </p:cBhvr>
                                      <p:to>
                                        <p:strVal val="visible"/>
                                      </p:to>
                                    </p:set>
                                    <p:anim calcmode="lin" valueType="num">
                                      <p:cBhvr>
                                        <p:cTn id="28" dur="1000" fill="hold"/>
                                        <p:tgtEl>
                                          <p:spTgt spid="1031"/>
                                        </p:tgtEl>
                                        <p:attrNameLst>
                                          <p:attrName>ppt_w</p:attrName>
                                        </p:attrNameLst>
                                      </p:cBhvr>
                                      <p:tavLst>
                                        <p:tav tm="0">
                                          <p:val>
                                            <p:fltVal val="0"/>
                                          </p:val>
                                        </p:tav>
                                        <p:tav tm="100000">
                                          <p:val>
                                            <p:strVal val="#ppt_w"/>
                                          </p:val>
                                        </p:tav>
                                      </p:tavLst>
                                    </p:anim>
                                    <p:anim calcmode="lin" valueType="num">
                                      <p:cBhvr>
                                        <p:cTn id="29" dur="1000" fill="hold"/>
                                        <p:tgtEl>
                                          <p:spTgt spid="1031"/>
                                        </p:tgtEl>
                                        <p:attrNameLst>
                                          <p:attrName>ppt_h</p:attrName>
                                        </p:attrNameLst>
                                      </p:cBhvr>
                                      <p:tavLst>
                                        <p:tav tm="0">
                                          <p:val>
                                            <p:fltVal val="0"/>
                                          </p:val>
                                        </p:tav>
                                        <p:tav tm="100000">
                                          <p:val>
                                            <p:strVal val="#ppt_h"/>
                                          </p:val>
                                        </p:tav>
                                      </p:tavLst>
                                    </p:anim>
                                    <p:anim calcmode="lin" valueType="num">
                                      <p:cBhvr>
                                        <p:cTn id="30" dur="1000" fill="hold"/>
                                        <p:tgtEl>
                                          <p:spTgt spid="1031"/>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1031"/>
                                        </p:tgtEl>
                                        <p:attrNameLst>
                                          <p:attrName>ppt_y</p:attrName>
                                        </p:attrNameLst>
                                      </p:cBhvr>
                                      <p:tavLst>
                                        <p:tav tm="0" fmla="#ppt_y+(sin(-2*pi*(1-$))*-#ppt_x+cos(-2*pi*(1-$))*(1-#ppt_y))*(1-$)">
                                          <p:val>
                                            <p:fltVal val="0"/>
                                          </p:val>
                                        </p:tav>
                                        <p:tav tm="100000">
                                          <p:val>
                                            <p:fltVal val="1"/>
                                          </p:val>
                                        </p:tav>
                                      </p:tavLst>
                                    </p:anim>
                                  </p:childTnLst>
                                </p:cTn>
                              </p:par>
                            </p:childTnLst>
                          </p:cTn>
                        </p:par>
                        <p:par>
                          <p:cTn id="32" fill="hold">
                            <p:stCondLst>
                              <p:cond delay="3500"/>
                            </p:stCondLst>
                            <p:childTnLst>
                              <p:par>
                                <p:cTn id="33" presetID="23" presetClass="entr" presetSubtype="16" fill="hold" nodeType="afterEffect">
                                  <p:stCondLst>
                                    <p:cond delay="0"/>
                                  </p:stCondLst>
                                  <p:childTnLst>
                                    <p:set>
                                      <p:cBhvr>
                                        <p:cTn id="34" dur="1" fill="hold">
                                          <p:stCondLst>
                                            <p:cond delay="0"/>
                                          </p:stCondLst>
                                        </p:cTn>
                                        <p:tgtEl>
                                          <p:spTgt spid="1030"/>
                                        </p:tgtEl>
                                        <p:attrNameLst>
                                          <p:attrName>style.visibility</p:attrName>
                                        </p:attrNameLst>
                                      </p:cBhvr>
                                      <p:to>
                                        <p:strVal val="visible"/>
                                      </p:to>
                                    </p:set>
                                    <p:anim calcmode="lin" valueType="num">
                                      <p:cBhvr>
                                        <p:cTn id="35" dur="500" fill="hold"/>
                                        <p:tgtEl>
                                          <p:spTgt spid="1030"/>
                                        </p:tgtEl>
                                        <p:attrNameLst>
                                          <p:attrName>ppt_w</p:attrName>
                                        </p:attrNameLst>
                                      </p:cBhvr>
                                      <p:tavLst>
                                        <p:tav tm="0">
                                          <p:val>
                                            <p:fltVal val="0"/>
                                          </p:val>
                                        </p:tav>
                                        <p:tav tm="100000">
                                          <p:val>
                                            <p:strVal val="#ppt_w"/>
                                          </p:val>
                                        </p:tav>
                                      </p:tavLst>
                                    </p:anim>
                                    <p:anim calcmode="lin" valueType="num">
                                      <p:cBhvr>
                                        <p:cTn id="36" dur="500" fill="hold"/>
                                        <p:tgtEl>
                                          <p:spTgt spid="10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4"/>
          <p:cNvGraphicFramePr>
            <a:graphicFrameLocks noChangeAspect="1"/>
          </p:cNvGraphicFramePr>
          <p:nvPr/>
        </p:nvGraphicFramePr>
        <p:xfrm>
          <a:off x="0" y="1066800"/>
          <a:ext cx="9144000" cy="5029200"/>
        </p:xfrm>
        <a:graphic>
          <a:graphicData uri="http://schemas.openxmlformats.org/presentationml/2006/ole">
            <mc:AlternateContent xmlns:mc="http://schemas.openxmlformats.org/markup-compatibility/2006">
              <mc:Choice xmlns:v="urn:schemas-microsoft-com:vml" Requires="v">
                <p:oleObj name="Visio" r:id="rId3" imgW="10064496" imgH="5385613" progId="Visio.Drawing.11">
                  <p:embed/>
                </p:oleObj>
              </mc:Choice>
              <mc:Fallback>
                <p:oleObj name="Visio" r:id="rId3" imgW="10064496" imgH="5385613" progId="Visio.Drawing.11">
                  <p:embed/>
                  <p:pic>
                    <p:nvPicPr>
                      <p:cNvPr id="512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6800"/>
                        <a:ext cx="9144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7" name="Rectangle 2"/>
          <p:cNvSpPr>
            <a:spLocks noGrp="1" noChangeArrowheads="1"/>
          </p:cNvSpPr>
          <p:nvPr>
            <p:ph type="title"/>
          </p:nvPr>
        </p:nvSpPr>
        <p:spPr/>
        <p:txBody>
          <a:bodyPr/>
          <a:lstStyle/>
          <a:p>
            <a:r>
              <a:rPr lang="en-US" dirty="0"/>
              <a:t>Common Tasks</a:t>
            </a:r>
          </a:p>
        </p:txBody>
      </p:sp>
      <p:sp>
        <p:nvSpPr>
          <p:cNvPr id="5128" name="Rectangle 3"/>
          <p:cNvSpPr>
            <a:spLocks noGrp="1" noChangeArrowheads="1"/>
          </p:cNvSpPr>
          <p:nvPr>
            <p:ph type="body" idx="1"/>
          </p:nvPr>
        </p:nvSpPr>
        <p:spPr>
          <a:xfrm>
            <a:off x="457200" y="1143000"/>
            <a:ext cx="2590800" cy="533400"/>
          </a:xfrm>
        </p:spPr>
        <p:txBody>
          <a:bodyPr/>
          <a:lstStyle/>
          <a:p>
            <a:pPr>
              <a:buFontTx/>
              <a:buNone/>
            </a:pPr>
            <a:r>
              <a:rPr lang="en-US" sz="2400" b="1" dirty="0"/>
              <a:t>Replenishment</a:t>
            </a:r>
          </a:p>
        </p:txBody>
      </p:sp>
      <p:graphicFrame>
        <p:nvGraphicFramePr>
          <p:cNvPr id="306181" name="Object 5"/>
          <p:cNvGraphicFramePr>
            <a:graphicFrameLocks noChangeAspect="1"/>
          </p:cNvGraphicFramePr>
          <p:nvPr/>
        </p:nvGraphicFramePr>
        <p:xfrm>
          <a:off x="1981200" y="2209800"/>
          <a:ext cx="2282825" cy="968375"/>
        </p:xfrm>
        <a:graphic>
          <a:graphicData uri="http://schemas.openxmlformats.org/presentationml/2006/ole">
            <mc:AlternateContent xmlns:mc="http://schemas.openxmlformats.org/markup-compatibility/2006">
              <mc:Choice xmlns:v="urn:schemas-microsoft-com:vml" Requires="v">
                <p:oleObj name="Visio" r:id="rId5" imgW="2282342" imgH="968207" progId="Visio.Drawing.11">
                  <p:embed/>
                </p:oleObj>
              </mc:Choice>
              <mc:Fallback>
                <p:oleObj name="Visio" r:id="rId5" imgW="2282342" imgH="968207" progId="Visio.Drawing.11">
                  <p:embed/>
                  <p:pic>
                    <p:nvPicPr>
                      <p:cNvPr id="30618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2209800"/>
                        <a:ext cx="2282825"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6182" name="Object 6"/>
          <p:cNvGraphicFramePr>
            <a:graphicFrameLocks noChangeAspect="1"/>
          </p:cNvGraphicFramePr>
          <p:nvPr/>
        </p:nvGraphicFramePr>
        <p:xfrm>
          <a:off x="3352800" y="2514600"/>
          <a:ext cx="2947988" cy="1268413"/>
        </p:xfrm>
        <a:graphic>
          <a:graphicData uri="http://schemas.openxmlformats.org/presentationml/2006/ole">
            <mc:AlternateContent xmlns:mc="http://schemas.openxmlformats.org/markup-compatibility/2006">
              <mc:Choice xmlns:v="urn:schemas-microsoft-com:vml" Requires="v">
                <p:oleObj name="Visio" r:id="rId7" imgW="2948330" imgH="1268293" progId="Visio.Drawing.11">
                  <p:embed/>
                </p:oleObj>
              </mc:Choice>
              <mc:Fallback>
                <p:oleObj name="Visio" r:id="rId7" imgW="2948330" imgH="1268293" progId="Visio.Drawing.11">
                  <p:embed/>
                  <p:pic>
                    <p:nvPicPr>
                      <p:cNvPr id="306182"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2514600"/>
                        <a:ext cx="2947988" cy="126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6183" name="Object 7"/>
          <p:cNvGraphicFramePr>
            <a:graphicFrameLocks noChangeAspect="1"/>
          </p:cNvGraphicFramePr>
          <p:nvPr/>
        </p:nvGraphicFramePr>
        <p:xfrm>
          <a:off x="3048000" y="2438400"/>
          <a:ext cx="1778000" cy="1100138"/>
        </p:xfrm>
        <a:graphic>
          <a:graphicData uri="http://schemas.openxmlformats.org/presentationml/2006/ole">
            <mc:AlternateContent xmlns:mc="http://schemas.openxmlformats.org/markup-compatibility/2006">
              <mc:Choice xmlns:v="urn:schemas-microsoft-com:vml" Requires="v">
                <p:oleObj name="Visio" r:id="rId9" imgW="1777594" imgH="1100531" progId="Visio.Drawing.11">
                  <p:embed/>
                </p:oleObj>
              </mc:Choice>
              <mc:Fallback>
                <p:oleObj name="Visio" r:id="rId9" imgW="1777594" imgH="1100531" progId="Visio.Drawing.11">
                  <p:embed/>
                  <p:pic>
                    <p:nvPicPr>
                      <p:cNvPr id="306183"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0" y="2438400"/>
                        <a:ext cx="1778000" cy="110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6" name="Object 8"/>
          <p:cNvGraphicFramePr>
            <a:graphicFrameLocks noChangeAspect="1"/>
          </p:cNvGraphicFramePr>
          <p:nvPr/>
        </p:nvGraphicFramePr>
        <p:xfrm>
          <a:off x="6477000" y="2438400"/>
          <a:ext cx="2544763" cy="3505200"/>
        </p:xfrm>
        <a:graphic>
          <a:graphicData uri="http://schemas.openxmlformats.org/presentationml/2006/ole">
            <mc:AlternateContent xmlns:mc="http://schemas.openxmlformats.org/markup-compatibility/2006">
              <mc:Choice xmlns:v="urn:schemas-microsoft-com:vml" Requires="v">
                <p:oleObj name="Visio" r:id="rId11" imgW="3029522" imgH="4172236" progId="Visio.Drawing.11">
                  <p:embed/>
                </p:oleObj>
              </mc:Choice>
              <mc:Fallback>
                <p:oleObj name="Visio" r:id="rId11" imgW="3029522" imgH="4172236" progId="Visio.Drawing.11">
                  <p:embed/>
                  <p:pic>
                    <p:nvPicPr>
                      <p:cNvPr id="5126"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77000" y="2438400"/>
                        <a:ext cx="2544763"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306182"/>
                                        </p:tgtEl>
                                        <p:attrNameLst>
                                          <p:attrName>style.visibility</p:attrName>
                                        </p:attrNameLst>
                                      </p:cBhvr>
                                      <p:to>
                                        <p:strVal val="visible"/>
                                      </p:to>
                                    </p:set>
                                    <p:anim calcmode="lin" valueType="num">
                                      <p:cBhvr>
                                        <p:cTn id="7" dur="500" fill="hold"/>
                                        <p:tgtEl>
                                          <p:spTgt spid="306182"/>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306182"/>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306182"/>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306182"/>
                                        </p:tgtEl>
                                        <p:attrNameLst>
                                          <p:attrName>ppt_y</p:attrName>
                                        </p:attrNameLst>
                                      </p:cBhvr>
                                      <p:tavLst>
                                        <p:tav tm="0">
                                          <p:val>
                                            <p:strVal val="#ppt_y"/>
                                          </p:val>
                                        </p:tav>
                                        <p:tav tm="100000">
                                          <p:val>
                                            <p:strVal val="#ppt_y"/>
                                          </p:val>
                                        </p:tav>
                                      </p:tavLst>
                                    </p:anim>
                                  </p:childTnLst>
                                </p:cTn>
                              </p:par>
                              <p:par>
                                <p:cTn id="11" presetID="39" presetClass="entr" presetSubtype="0" accel="100000" fill="hold" nodeType="withEffect">
                                  <p:stCondLst>
                                    <p:cond delay="0"/>
                                  </p:stCondLst>
                                  <p:childTnLst>
                                    <p:set>
                                      <p:cBhvr>
                                        <p:cTn id="12" dur="1" fill="hold">
                                          <p:stCondLst>
                                            <p:cond delay="0"/>
                                          </p:stCondLst>
                                        </p:cTn>
                                        <p:tgtEl>
                                          <p:spTgt spid="306181"/>
                                        </p:tgtEl>
                                        <p:attrNameLst>
                                          <p:attrName>style.visibility</p:attrName>
                                        </p:attrNameLst>
                                      </p:cBhvr>
                                      <p:to>
                                        <p:strVal val="visible"/>
                                      </p:to>
                                    </p:set>
                                    <p:anim calcmode="lin" valueType="num">
                                      <p:cBhvr>
                                        <p:cTn id="13" dur="500" fill="hold"/>
                                        <p:tgtEl>
                                          <p:spTgt spid="306181"/>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306181"/>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306181"/>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30618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306183"/>
                                        </p:tgtEl>
                                        <p:attrNameLst>
                                          <p:attrName>style.visibility</p:attrName>
                                        </p:attrNameLst>
                                      </p:cBhvr>
                                      <p:to>
                                        <p:strVal val="visible"/>
                                      </p:to>
                                    </p:set>
                                    <p:anim calcmode="lin" valueType="num">
                                      <p:cBhvr additive="base">
                                        <p:cTn id="21" dur="500" fill="hold"/>
                                        <p:tgtEl>
                                          <p:spTgt spid="306183"/>
                                        </p:tgtEl>
                                        <p:attrNameLst>
                                          <p:attrName>ppt_x</p:attrName>
                                        </p:attrNameLst>
                                      </p:cBhvr>
                                      <p:tavLst>
                                        <p:tav tm="0">
                                          <p:val>
                                            <p:strVal val="1+#ppt_w/2"/>
                                          </p:val>
                                        </p:tav>
                                        <p:tav tm="100000">
                                          <p:val>
                                            <p:strVal val="#ppt_x"/>
                                          </p:val>
                                        </p:tav>
                                      </p:tavLst>
                                    </p:anim>
                                    <p:anim calcmode="lin" valueType="num">
                                      <p:cBhvr additive="base">
                                        <p:cTn id="22" dur="500" fill="hold"/>
                                        <p:tgtEl>
                                          <p:spTgt spid="30618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126"/>
                                        </p:tgtEl>
                                        <p:attrNameLst>
                                          <p:attrName>style.visibility</p:attrName>
                                        </p:attrNameLst>
                                      </p:cBhvr>
                                      <p:to>
                                        <p:strVal val="visible"/>
                                      </p:to>
                                    </p:set>
                                    <p:anim calcmode="lin" valueType="num">
                                      <p:cBhvr additive="base">
                                        <p:cTn id="27" dur="500" fill="hold"/>
                                        <p:tgtEl>
                                          <p:spTgt spid="5126"/>
                                        </p:tgtEl>
                                        <p:attrNameLst>
                                          <p:attrName>ppt_x</p:attrName>
                                        </p:attrNameLst>
                                      </p:cBhvr>
                                      <p:tavLst>
                                        <p:tav tm="0">
                                          <p:val>
                                            <p:strVal val="#ppt_x"/>
                                          </p:val>
                                        </p:tav>
                                        <p:tav tm="100000">
                                          <p:val>
                                            <p:strVal val="#ppt_x"/>
                                          </p:val>
                                        </p:tav>
                                      </p:tavLst>
                                    </p:anim>
                                    <p:anim calcmode="lin" valueType="num">
                                      <p:cBhvr additive="base">
                                        <p:cTn id="28"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4"/>
          <p:cNvGraphicFramePr>
            <a:graphicFrameLocks noChangeAspect="1"/>
          </p:cNvGraphicFramePr>
          <p:nvPr/>
        </p:nvGraphicFramePr>
        <p:xfrm>
          <a:off x="0" y="1066800"/>
          <a:ext cx="9144000" cy="5029200"/>
        </p:xfrm>
        <a:graphic>
          <a:graphicData uri="http://schemas.openxmlformats.org/presentationml/2006/ole">
            <mc:AlternateContent xmlns:mc="http://schemas.openxmlformats.org/markup-compatibility/2006">
              <mc:Choice xmlns:v="urn:schemas-microsoft-com:vml" Requires="v">
                <p:oleObj name="Visio" r:id="rId3" imgW="10064496" imgH="5385613" progId="Visio.Drawing.11">
                  <p:embed/>
                </p:oleObj>
              </mc:Choice>
              <mc:Fallback>
                <p:oleObj name="Visio" r:id="rId3" imgW="10064496" imgH="5385613" progId="Visio.Drawing.11">
                  <p:embed/>
                  <p:pic>
                    <p:nvPicPr>
                      <p:cNvPr id="614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6800"/>
                        <a:ext cx="9144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0" name="Rectangle 2"/>
          <p:cNvSpPr>
            <a:spLocks noGrp="1" noChangeArrowheads="1"/>
          </p:cNvSpPr>
          <p:nvPr>
            <p:ph type="title"/>
          </p:nvPr>
        </p:nvSpPr>
        <p:spPr/>
        <p:txBody>
          <a:bodyPr/>
          <a:lstStyle/>
          <a:p>
            <a:r>
              <a:rPr lang="en-US" dirty="0"/>
              <a:t>Common Tasks</a:t>
            </a:r>
          </a:p>
        </p:txBody>
      </p:sp>
      <p:sp>
        <p:nvSpPr>
          <p:cNvPr id="6151" name="Rectangle 3"/>
          <p:cNvSpPr>
            <a:spLocks noGrp="1" noChangeArrowheads="1"/>
          </p:cNvSpPr>
          <p:nvPr>
            <p:ph type="body" idx="1"/>
          </p:nvPr>
        </p:nvSpPr>
        <p:spPr>
          <a:xfrm>
            <a:off x="457200" y="1009650"/>
            <a:ext cx="2895600" cy="533400"/>
          </a:xfrm>
        </p:spPr>
        <p:txBody>
          <a:bodyPr/>
          <a:lstStyle/>
          <a:p>
            <a:pPr>
              <a:buFontTx/>
              <a:buNone/>
            </a:pPr>
            <a:r>
              <a:rPr lang="en-US" sz="2400" b="1" dirty="0"/>
              <a:t>Cycle Counting</a:t>
            </a:r>
          </a:p>
        </p:txBody>
      </p:sp>
      <p:graphicFrame>
        <p:nvGraphicFramePr>
          <p:cNvPr id="308229" name="Object 5"/>
          <p:cNvGraphicFramePr>
            <a:graphicFrameLocks noChangeAspect="1"/>
          </p:cNvGraphicFramePr>
          <p:nvPr/>
        </p:nvGraphicFramePr>
        <p:xfrm>
          <a:off x="2209800" y="2082800"/>
          <a:ext cx="4189413" cy="1879600"/>
        </p:xfrm>
        <a:graphic>
          <a:graphicData uri="http://schemas.openxmlformats.org/presentationml/2006/ole">
            <mc:AlternateContent xmlns:mc="http://schemas.openxmlformats.org/markup-compatibility/2006">
              <mc:Choice xmlns:v="urn:schemas-microsoft-com:vml" Requires="v">
                <p:oleObj name="Visio" r:id="rId5" imgW="4190086" imgH="1880169" progId="Visio.Drawing.11">
                  <p:embed/>
                </p:oleObj>
              </mc:Choice>
              <mc:Fallback>
                <p:oleObj name="Visio" r:id="rId5" imgW="4190086" imgH="1880169" progId="Visio.Drawing.11">
                  <p:embed/>
                  <p:pic>
                    <p:nvPicPr>
                      <p:cNvPr id="30822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2082800"/>
                        <a:ext cx="4189413" cy="187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230" name="Object 6"/>
          <p:cNvGraphicFramePr>
            <a:graphicFrameLocks noChangeAspect="1"/>
          </p:cNvGraphicFramePr>
          <p:nvPr/>
        </p:nvGraphicFramePr>
        <p:xfrm>
          <a:off x="1393825" y="1828800"/>
          <a:ext cx="5540375" cy="2438400"/>
        </p:xfrm>
        <a:graphic>
          <a:graphicData uri="http://schemas.openxmlformats.org/presentationml/2006/ole">
            <mc:AlternateContent xmlns:mc="http://schemas.openxmlformats.org/markup-compatibility/2006">
              <mc:Choice xmlns:v="urn:schemas-microsoft-com:vml" Requires="v">
                <p:oleObj name="Visio" r:id="rId7" imgW="5579974" imgH="2507976" progId="Visio.Drawing.11">
                  <p:embed/>
                </p:oleObj>
              </mc:Choice>
              <mc:Fallback>
                <p:oleObj name="Visio" r:id="rId7" imgW="5579974" imgH="2507976" progId="Visio.Drawing.11">
                  <p:embed/>
                  <p:pic>
                    <p:nvPicPr>
                      <p:cNvPr id="30823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3825" y="1828800"/>
                        <a:ext cx="554037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08233" name="Picture 9" descr="MCj01535560000[1]"/>
          <p:cNvPicPr>
            <a:picLocks noChangeAspect="1" noChangeArrowheads="1"/>
          </p:cNvPicPr>
          <p:nvPr/>
        </p:nvPicPr>
        <p:blipFill>
          <a:blip r:embed="rId9" cstate="print"/>
          <a:srcRect/>
          <a:stretch>
            <a:fillRect/>
          </a:stretch>
        </p:blipFill>
        <p:spPr bwMode="auto">
          <a:xfrm>
            <a:off x="5715000" y="3875088"/>
            <a:ext cx="3276600" cy="2078037"/>
          </a:xfrm>
          <a:prstGeom prst="rect">
            <a:avLst/>
          </a:prstGeom>
          <a:noFill/>
          <a:ln w="9525">
            <a:noFill/>
            <a:miter lim="800000"/>
            <a:headEnd/>
            <a:tailEnd/>
          </a:ln>
        </p:spPr>
      </p:pic>
      <p:graphicFrame>
        <p:nvGraphicFramePr>
          <p:cNvPr id="308234" name="Object 10"/>
          <p:cNvGraphicFramePr>
            <a:graphicFrameLocks noChangeAspect="1"/>
          </p:cNvGraphicFramePr>
          <p:nvPr/>
        </p:nvGraphicFramePr>
        <p:xfrm>
          <a:off x="6421438" y="1344613"/>
          <a:ext cx="2646362" cy="4446587"/>
        </p:xfrm>
        <a:graphic>
          <a:graphicData uri="http://schemas.openxmlformats.org/presentationml/2006/ole">
            <mc:AlternateContent xmlns:mc="http://schemas.openxmlformats.org/markup-compatibility/2006">
              <mc:Choice xmlns:v="urn:schemas-microsoft-com:vml" Requires="v">
                <p:oleObj name="Visio" r:id="rId10" imgW="3029522" imgH="5086921" progId="Visio.Drawing.11">
                  <p:embed/>
                </p:oleObj>
              </mc:Choice>
              <mc:Fallback>
                <p:oleObj name="Visio" r:id="rId10" imgW="3029522" imgH="5086921" progId="Visio.Drawing.11">
                  <p:embed/>
                  <p:pic>
                    <p:nvPicPr>
                      <p:cNvPr id="308234"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21438" y="1344613"/>
                        <a:ext cx="2646362" cy="444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308229"/>
                                        </p:tgtEl>
                                        <p:attrNameLst>
                                          <p:attrName>style.visibility</p:attrName>
                                        </p:attrNameLst>
                                      </p:cBhvr>
                                      <p:to>
                                        <p:strVal val="visible"/>
                                      </p:to>
                                    </p:set>
                                    <p:anim calcmode="lin" valueType="num">
                                      <p:cBhvr>
                                        <p:cTn id="7" dur="500" fill="hold"/>
                                        <p:tgtEl>
                                          <p:spTgt spid="308229"/>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308229"/>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308229"/>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308229"/>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ntr" presetSubtype="0" fill="hold" nodeType="clickEffect">
                                  <p:stCondLst>
                                    <p:cond delay="0"/>
                                  </p:stCondLst>
                                  <p:childTnLst>
                                    <p:set>
                                      <p:cBhvr>
                                        <p:cTn id="14" dur="1" fill="hold">
                                          <p:stCondLst>
                                            <p:cond delay="0"/>
                                          </p:stCondLst>
                                        </p:cTn>
                                        <p:tgtEl>
                                          <p:spTgt spid="308230"/>
                                        </p:tgtEl>
                                        <p:attrNameLst>
                                          <p:attrName>style.visibility</p:attrName>
                                        </p:attrNameLst>
                                      </p:cBhvr>
                                      <p:to>
                                        <p:strVal val="visible"/>
                                      </p:to>
                                    </p:set>
                                    <p:animEffect transition="in" filter="fade">
                                      <p:cBhvr>
                                        <p:cTn id="15" dur="2000"/>
                                        <p:tgtEl>
                                          <p:spTgt spid="308230"/>
                                        </p:tgtEl>
                                      </p:cBhvr>
                                    </p:animEffect>
                                    <p:anim calcmode="lin" valueType="num">
                                      <p:cBhvr>
                                        <p:cTn id="16" dur="2000" fill="hold"/>
                                        <p:tgtEl>
                                          <p:spTgt spid="308230"/>
                                        </p:tgtEl>
                                        <p:attrNameLst>
                                          <p:attrName>style.rotation</p:attrName>
                                        </p:attrNameLst>
                                      </p:cBhvr>
                                      <p:tavLst>
                                        <p:tav tm="0">
                                          <p:val>
                                            <p:fltVal val="720"/>
                                          </p:val>
                                        </p:tav>
                                        <p:tav tm="100000">
                                          <p:val>
                                            <p:fltVal val="0"/>
                                          </p:val>
                                        </p:tav>
                                      </p:tavLst>
                                    </p:anim>
                                    <p:anim calcmode="lin" valueType="num">
                                      <p:cBhvr>
                                        <p:cTn id="17" dur="2000" fill="hold"/>
                                        <p:tgtEl>
                                          <p:spTgt spid="308230"/>
                                        </p:tgtEl>
                                        <p:attrNameLst>
                                          <p:attrName>ppt_h</p:attrName>
                                        </p:attrNameLst>
                                      </p:cBhvr>
                                      <p:tavLst>
                                        <p:tav tm="0">
                                          <p:val>
                                            <p:fltVal val="0"/>
                                          </p:val>
                                        </p:tav>
                                        <p:tav tm="100000">
                                          <p:val>
                                            <p:strVal val="#ppt_h"/>
                                          </p:val>
                                        </p:tav>
                                      </p:tavLst>
                                    </p:anim>
                                    <p:anim calcmode="lin" valueType="num">
                                      <p:cBhvr>
                                        <p:cTn id="18" dur="2000" fill="hold"/>
                                        <p:tgtEl>
                                          <p:spTgt spid="308230"/>
                                        </p:tgtEl>
                                        <p:attrNameLst>
                                          <p:attrName>ppt_w</p:attrName>
                                        </p:attrNameLst>
                                      </p:cBhvr>
                                      <p:tavLst>
                                        <p:tav tm="0">
                                          <p:val>
                                            <p:fltVal val="0"/>
                                          </p:val>
                                        </p:tav>
                                        <p:tav tm="100000">
                                          <p:val>
                                            <p:strVal val="#ppt_w"/>
                                          </p:val>
                                        </p:tav>
                                      </p:tavLst>
                                    </p:anim>
                                  </p:childTnLst>
                                </p:cTn>
                              </p:par>
                              <p:par>
                                <p:cTn id="19" presetID="35" presetClass="entr" presetSubtype="0" fill="hold" nodeType="withEffect">
                                  <p:stCondLst>
                                    <p:cond delay="0"/>
                                  </p:stCondLst>
                                  <p:childTnLst>
                                    <p:set>
                                      <p:cBhvr>
                                        <p:cTn id="20" dur="1" fill="hold">
                                          <p:stCondLst>
                                            <p:cond delay="0"/>
                                          </p:stCondLst>
                                        </p:cTn>
                                        <p:tgtEl>
                                          <p:spTgt spid="308233"/>
                                        </p:tgtEl>
                                        <p:attrNameLst>
                                          <p:attrName>style.visibility</p:attrName>
                                        </p:attrNameLst>
                                      </p:cBhvr>
                                      <p:to>
                                        <p:strVal val="visible"/>
                                      </p:to>
                                    </p:set>
                                    <p:animEffect transition="in" filter="fade">
                                      <p:cBhvr>
                                        <p:cTn id="21" dur="2000"/>
                                        <p:tgtEl>
                                          <p:spTgt spid="308233"/>
                                        </p:tgtEl>
                                      </p:cBhvr>
                                    </p:animEffect>
                                    <p:anim calcmode="lin" valueType="num">
                                      <p:cBhvr>
                                        <p:cTn id="22" dur="2000" fill="hold"/>
                                        <p:tgtEl>
                                          <p:spTgt spid="308233"/>
                                        </p:tgtEl>
                                        <p:attrNameLst>
                                          <p:attrName>style.rotation</p:attrName>
                                        </p:attrNameLst>
                                      </p:cBhvr>
                                      <p:tavLst>
                                        <p:tav tm="0">
                                          <p:val>
                                            <p:fltVal val="720"/>
                                          </p:val>
                                        </p:tav>
                                        <p:tav tm="100000">
                                          <p:val>
                                            <p:fltVal val="0"/>
                                          </p:val>
                                        </p:tav>
                                      </p:tavLst>
                                    </p:anim>
                                    <p:anim calcmode="lin" valueType="num">
                                      <p:cBhvr>
                                        <p:cTn id="23" dur="2000" fill="hold"/>
                                        <p:tgtEl>
                                          <p:spTgt spid="308233"/>
                                        </p:tgtEl>
                                        <p:attrNameLst>
                                          <p:attrName>ppt_h</p:attrName>
                                        </p:attrNameLst>
                                      </p:cBhvr>
                                      <p:tavLst>
                                        <p:tav tm="0">
                                          <p:val>
                                            <p:fltVal val="0"/>
                                          </p:val>
                                        </p:tav>
                                        <p:tav tm="100000">
                                          <p:val>
                                            <p:strVal val="#ppt_h"/>
                                          </p:val>
                                        </p:tav>
                                      </p:tavLst>
                                    </p:anim>
                                    <p:anim calcmode="lin" valueType="num">
                                      <p:cBhvr>
                                        <p:cTn id="24" dur="2000" fill="hold"/>
                                        <p:tgtEl>
                                          <p:spTgt spid="308233"/>
                                        </p:tgtEl>
                                        <p:attrNameLst>
                                          <p:attrName>ppt_w</p:attrName>
                                        </p:attrNameLst>
                                      </p:cBhvr>
                                      <p:tavLst>
                                        <p:tav tm="0">
                                          <p:val>
                                            <p:fltVal val="0"/>
                                          </p:val>
                                        </p:tav>
                                        <p:tav tm="100000">
                                          <p:val>
                                            <p:strVal val="#ppt_w"/>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08234"/>
                                        </p:tgtEl>
                                        <p:attrNameLst>
                                          <p:attrName>style.visibility</p:attrName>
                                        </p:attrNameLst>
                                      </p:cBhvr>
                                      <p:to>
                                        <p:strVal val="visible"/>
                                      </p:to>
                                    </p:set>
                                    <p:animEffect transition="in" filter="dissolve">
                                      <p:cBhvr>
                                        <p:cTn id="29" dur="500"/>
                                        <p:tgtEl>
                                          <p:spTgt spid="308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Replenishment and Allocation</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27841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en-US" dirty="0"/>
              <a:t>Agenda</a:t>
            </a:r>
          </a:p>
        </p:txBody>
      </p:sp>
      <p:sp>
        <p:nvSpPr>
          <p:cNvPr id="100355" name="Rectangle 3"/>
          <p:cNvSpPr>
            <a:spLocks noGrp="1" noChangeArrowheads="1"/>
          </p:cNvSpPr>
          <p:nvPr>
            <p:ph type="body" idx="1"/>
          </p:nvPr>
        </p:nvSpPr>
        <p:spPr>
          <a:xfrm>
            <a:off x="478465" y="1010093"/>
            <a:ext cx="7522535" cy="4400107"/>
          </a:xfrm>
        </p:spPr>
        <p:txBody>
          <a:bodyPr/>
          <a:lstStyle/>
          <a:p>
            <a:r>
              <a:rPr lang="en-US" altLang="en-US" sz="2800" dirty="0">
                <a:solidFill>
                  <a:schemeClr val="accent1"/>
                </a:solidFill>
                <a:effectLst>
                  <a:outerShdw blurRad="38100" dist="38100" dir="2700000" algn="tl">
                    <a:srgbClr val="000000">
                      <a:alpha val="43137"/>
                    </a:srgbClr>
                  </a:outerShdw>
                </a:effectLst>
              </a:rPr>
              <a:t>Replenishment</a:t>
            </a:r>
            <a:endParaRPr lang="en-US" altLang="en-US" sz="2400" dirty="0"/>
          </a:p>
          <a:p>
            <a:r>
              <a:rPr lang="en-US" altLang="en-US" sz="2400" dirty="0"/>
              <a:t>Inventory Allocation</a:t>
            </a:r>
          </a:p>
          <a:p>
            <a:r>
              <a:rPr lang="en-US" altLang="en-US" sz="2400" dirty="0"/>
              <a:t>Task Creation</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Replenishment</a:t>
            </a:r>
          </a:p>
        </p:txBody>
      </p:sp>
      <p:sp>
        <p:nvSpPr>
          <p:cNvPr id="3" name="Content Placeholder 2"/>
          <p:cNvSpPr>
            <a:spLocks noGrp="1"/>
          </p:cNvSpPr>
          <p:nvPr>
            <p:ph idx="1"/>
          </p:nvPr>
        </p:nvSpPr>
        <p:spPr>
          <a:xfrm>
            <a:off x="250825" y="1291772"/>
            <a:ext cx="8526463" cy="4525963"/>
          </a:xfrm>
        </p:spPr>
        <p:txBody>
          <a:bodyPr/>
          <a:lstStyle/>
          <a:p>
            <a:r>
              <a:rPr lang="en-US" sz="2400" dirty="0"/>
              <a:t>As inventory is consumed via the outbound process, Distribution Centers have automated processes designed to replace inventory no longer available</a:t>
            </a:r>
          </a:p>
          <a:p>
            <a:endParaRPr lang="en-US" sz="2400" dirty="0"/>
          </a:p>
          <a:p>
            <a:r>
              <a:rPr lang="en-US" sz="2400" dirty="0"/>
              <a:t>These processes, categorized as replenishment, are  triggered either automatically within the WM system, or manually via user intervention</a:t>
            </a:r>
          </a:p>
          <a:p>
            <a:endParaRPr lang="en-US" sz="2400" dirty="0"/>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44549" y="317500"/>
            <a:ext cx="8899451" cy="609600"/>
          </a:xfrm>
        </p:spPr>
        <p:txBody>
          <a:bodyPr/>
          <a:lstStyle/>
          <a:p>
            <a:r>
              <a:rPr lang="en-US" dirty="0"/>
              <a:t>Replenishment – System Generated (cont.)</a:t>
            </a:r>
          </a:p>
        </p:txBody>
      </p:sp>
      <p:sp>
        <p:nvSpPr>
          <p:cNvPr id="15368" name="Rectangle 8"/>
          <p:cNvSpPr>
            <a:spLocks noGrp="1" noChangeArrowheads="1"/>
          </p:cNvSpPr>
          <p:nvPr>
            <p:ph type="body" idx="1"/>
          </p:nvPr>
        </p:nvSpPr>
        <p:spPr>
          <a:xfrm>
            <a:off x="478465" y="1295400"/>
            <a:ext cx="8244621" cy="4652963"/>
          </a:xfrm>
          <a:noFill/>
          <a:ln/>
        </p:spPr>
        <p:txBody>
          <a:bodyPr/>
          <a:lstStyle/>
          <a:p>
            <a:pPr marL="174625" indent="-174625">
              <a:lnSpc>
                <a:spcPct val="90000"/>
              </a:lnSpc>
              <a:spcAft>
                <a:spcPct val="20000"/>
              </a:spcAft>
            </a:pPr>
            <a:r>
              <a:rPr lang="en-US" sz="2400" b="1" i="1" dirty="0"/>
              <a:t>Is the need greater than available quantity? </a:t>
            </a:r>
            <a:r>
              <a:rPr lang="en-US" sz="2400" dirty="0"/>
              <a:t>If so, the system will need to replenish before fulfilling orders</a:t>
            </a:r>
          </a:p>
          <a:p>
            <a:pPr marL="174625" indent="-174625">
              <a:lnSpc>
                <a:spcPct val="90000"/>
              </a:lnSpc>
              <a:spcAft>
                <a:spcPct val="20000"/>
              </a:spcAft>
            </a:pPr>
            <a:r>
              <a:rPr lang="en-US" sz="2400" b="1" i="1" dirty="0"/>
              <a:t>Is the need less than available quantity? </a:t>
            </a:r>
            <a:r>
              <a:rPr lang="en-US" sz="2400" dirty="0"/>
              <a:t>Orders may be released, but quantities are monitored. Replenishment  thresholds can be set </a:t>
            </a:r>
          </a:p>
          <a:p>
            <a:pPr marL="174625" indent="-174625">
              <a:lnSpc>
                <a:spcPct val="90000"/>
              </a:lnSpc>
              <a:spcAft>
                <a:spcPct val="20000"/>
              </a:spcAft>
            </a:pPr>
            <a:r>
              <a:rPr lang="en-US" sz="2400" b="1" i="1" dirty="0"/>
              <a:t>Is the need equal to available quantity? </a:t>
            </a:r>
            <a:r>
              <a:rPr lang="en-US" sz="2400" dirty="0"/>
              <a:t>Orders may be released. Replenishment may trigger simultaneously</a:t>
            </a:r>
          </a:p>
          <a:p>
            <a:pPr marL="174625" indent="-174625">
              <a:lnSpc>
                <a:spcPct val="90000"/>
              </a:lnSpc>
              <a:spcAft>
                <a:spcPct val="20000"/>
              </a:spcAft>
            </a:pPr>
            <a:r>
              <a:rPr lang="en-US" sz="2400" dirty="0"/>
              <a:t>These scenarios are addressed within WM by assigning each a </a:t>
            </a:r>
            <a:r>
              <a:rPr lang="en-US" sz="2400" b="1" dirty="0"/>
              <a:t>PRIORITY</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8770" name="Rectangle 2"/>
          <p:cNvSpPr>
            <a:spLocks noGrp="1" noChangeArrowheads="1"/>
          </p:cNvSpPr>
          <p:nvPr>
            <p:ph type="title"/>
          </p:nvPr>
        </p:nvSpPr>
        <p:spPr>
          <a:xfrm>
            <a:off x="244549" y="304799"/>
            <a:ext cx="8899451" cy="662763"/>
          </a:xfrm>
        </p:spPr>
        <p:txBody>
          <a:bodyPr/>
          <a:lstStyle/>
          <a:p>
            <a:r>
              <a:rPr lang="en-US" dirty="0"/>
              <a:t>Replenishment – System Generated</a:t>
            </a:r>
          </a:p>
        </p:txBody>
      </p:sp>
      <p:sp>
        <p:nvSpPr>
          <p:cNvPr id="288771" name="Rectangle 3"/>
          <p:cNvSpPr>
            <a:spLocks noGrp="1" noChangeArrowheads="1"/>
          </p:cNvSpPr>
          <p:nvPr>
            <p:ph type="body" idx="1"/>
          </p:nvPr>
        </p:nvSpPr>
        <p:spPr>
          <a:xfrm>
            <a:off x="478465" y="1010093"/>
            <a:ext cx="7474910" cy="2531620"/>
          </a:xfrm>
        </p:spPr>
        <p:txBody>
          <a:bodyPr/>
          <a:lstStyle/>
          <a:p>
            <a:pPr marL="0" indent="0">
              <a:spcAft>
                <a:spcPct val="20000"/>
              </a:spcAft>
              <a:buNone/>
            </a:pPr>
            <a:r>
              <a:rPr lang="en-US" sz="2800" b="1" dirty="0"/>
              <a:t>Replenishment Priorities</a:t>
            </a:r>
          </a:p>
          <a:p>
            <a:pPr lvl="1">
              <a:spcAft>
                <a:spcPct val="20000"/>
              </a:spcAft>
            </a:pPr>
            <a:r>
              <a:rPr lang="en-US" sz="2400" dirty="0"/>
              <a:t>40: Replenishment before picking</a:t>
            </a:r>
          </a:p>
          <a:p>
            <a:pPr lvl="1">
              <a:spcAft>
                <a:spcPct val="20000"/>
              </a:spcAft>
            </a:pPr>
            <a:r>
              <a:rPr lang="en-US" sz="2400" dirty="0"/>
              <a:t>50: Replenishment during picking</a:t>
            </a:r>
          </a:p>
          <a:p>
            <a:pPr lvl="1">
              <a:spcAft>
                <a:spcPct val="20000"/>
              </a:spcAft>
            </a:pPr>
            <a:r>
              <a:rPr lang="en-US" sz="2400" dirty="0"/>
              <a:t>60: Replenishment anytime</a:t>
            </a:r>
          </a:p>
        </p:txBody>
      </p:sp>
      <p:sp>
        <p:nvSpPr>
          <p:cNvPr id="288772" name="Text Box 4"/>
          <p:cNvSpPr txBox="1">
            <a:spLocks noChangeArrowheads="1"/>
          </p:cNvSpPr>
          <p:nvPr/>
        </p:nvSpPr>
        <p:spPr bwMode="auto">
          <a:xfrm>
            <a:off x="149225" y="3704768"/>
            <a:ext cx="2871788" cy="1590675"/>
          </a:xfrm>
          <a:prstGeom prst="rect">
            <a:avLst/>
          </a:prstGeom>
          <a:gradFill rotWithShape="1">
            <a:gsLst>
              <a:gs pos="0">
                <a:srgbClr val="CCECFF"/>
              </a:gs>
              <a:gs pos="100000">
                <a:schemeClr val="hlink"/>
              </a:gs>
            </a:gsLst>
            <a:path path="shape">
              <a:fillToRect l="50000" t="50000" r="50000" b="50000"/>
            </a:path>
          </a:gradFill>
          <a:ln w="38100">
            <a:noFill/>
            <a:miter lim="800000"/>
            <a:headEnd/>
            <a:tailEnd/>
          </a:ln>
          <a:effectLst>
            <a:outerShdw blurRad="50800" dist="76200" dir="2700000" algn="tl" rotWithShape="0">
              <a:prstClr val="black">
                <a:alpha val="40000"/>
              </a:prstClr>
            </a:outerShdw>
          </a:effectLst>
        </p:spPr>
        <p:txBody>
          <a:bodyPr>
            <a:spAutoFit/>
          </a:bodyPr>
          <a:lstStyle/>
          <a:p>
            <a:pPr marL="457200" indent="-457200" algn="ctr"/>
            <a:r>
              <a:rPr lang="en-US" dirty="0">
                <a:latin typeface="Arial" pitchFamily="34" charset="0"/>
                <a:cs typeface="Arial" pitchFamily="34" charset="0"/>
              </a:rPr>
              <a:t>Actual Qty = 20</a:t>
            </a:r>
          </a:p>
          <a:p>
            <a:pPr marL="457200" indent="-457200" algn="ctr"/>
            <a:r>
              <a:rPr lang="en-US" dirty="0">
                <a:latin typeface="Arial" pitchFamily="34" charset="0"/>
                <a:cs typeface="Arial" pitchFamily="34" charset="0"/>
              </a:rPr>
              <a:t>TBP Qty = 30</a:t>
            </a:r>
          </a:p>
          <a:p>
            <a:pPr marL="457200" indent="-457200" algn="ctr"/>
            <a:r>
              <a:rPr lang="en-US" dirty="0">
                <a:latin typeface="Arial" pitchFamily="34" charset="0"/>
                <a:cs typeface="Arial" pitchFamily="34" charset="0"/>
              </a:rPr>
              <a:t>Task Generated:</a:t>
            </a:r>
          </a:p>
          <a:p>
            <a:pPr marL="457200" indent="-457200" algn="ctr"/>
            <a:r>
              <a:rPr lang="en-US" b="1" dirty="0">
                <a:solidFill>
                  <a:srgbClr val="7030A0"/>
                </a:solidFill>
                <a:latin typeface="Arial" pitchFamily="34" charset="0"/>
                <a:cs typeface="Arial" pitchFamily="34" charset="0"/>
              </a:rPr>
              <a:t>Priority = 40</a:t>
            </a:r>
            <a:endParaRPr lang="en-US" dirty="0">
              <a:solidFill>
                <a:srgbClr val="7030A0"/>
              </a:solidFill>
              <a:latin typeface="Arial" pitchFamily="34" charset="0"/>
              <a:cs typeface="Arial" pitchFamily="34" charset="0"/>
            </a:endParaRPr>
          </a:p>
        </p:txBody>
      </p:sp>
      <p:sp>
        <p:nvSpPr>
          <p:cNvPr id="288774" name="Text Box 6"/>
          <p:cNvSpPr txBox="1">
            <a:spLocks noChangeArrowheads="1"/>
          </p:cNvSpPr>
          <p:nvPr/>
        </p:nvSpPr>
        <p:spPr bwMode="auto">
          <a:xfrm>
            <a:off x="3105150" y="3892093"/>
            <a:ext cx="2908300" cy="1955800"/>
          </a:xfrm>
          <a:prstGeom prst="rect">
            <a:avLst/>
          </a:prstGeom>
          <a:gradFill rotWithShape="1">
            <a:gsLst>
              <a:gs pos="0">
                <a:srgbClr val="CCFFCC"/>
              </a:gs>
              <a:gs pos="100000">
                <a:srgbClr val="66FF33"/>
              </a:gs>
            </a:gsLst>
            <a:path path="shape">
              <a:fillToRect l="50000" t="50000" r="50000" b="50000"/>
            </a:path>
          </a:gradFill>
          <a:ln w="38100">
            <a:noFill/>
            <a:miter lim="800000"/>
            <a:headEnd/>
            <a:tailEnd/>
          </a:ln>
          <a:effectLst>
            <a:outerShdw blurRad="50800" dist="76200" dir="2700000" algn="tl" rotWithShape="0">
              <a:prstClr val="black">
                <a:alpha val="40000"/>
              </a:prstClr>
            </a:outerShdw>
          </a:effectLst>
        </p:spPr>
        <p:txBody>
          <a:bodyPr>
            <a:spAutoFit/>
          </a:bodyPr>
          <a:lstStyle/>
          <a:p>
            <a:pPr marL="457200" indent="-457200" algn="ctr"/>
            <a:r>
              <a:rPr lang="en-US" dirty="0">
                <a:latin typeface="+mn-lt"/>
              </a:rPr>
              <a:t>Actual Qty = 20</a:t>
            </a:r>
          </a:p>
          <a:p>
            <a:pPr marL="457200" indent="-457200" algn="ctr"/>
            <a:r>
              <a:rPr lang="en-US" dirty="0">
                <a:latin typeface="+mn-lt"/>
              </a:rPr>
              <a:t>TBP Qty = 250</a:t>
            </a:r>
          </a:p>
          <a:p>
            <a:pPr marL="457200" indent="-457200" algn="ctr"/>
            <a:r>
              <a:rPr lang="en-US" dirty="0">
                <a:latin typeface="+mn-lt"/>
              </a:rPr>
              <a:t>Max Qty = 200</a:t>
            </a:r>
          </a:p>
          <a:p>
            <a:pPr marL="457200" indent="-457200" algn="ctr"/>
            <a:r>
              <a:rPr lang="en-US" dirty="0">
                <a:latin typeface="+mn-lt"/>
              </a:rPr>
              <a:t>Tasks Generated:</a:t>
            </a:r>
          </a:p>
          <a:p>
            <a:pPr marL="457200" indent="-457200" algn="ctr"/>
            <a:r>
              <a:rPr lang="en-US" b="1" dirty="0">
                <a:solidFill>
                  <a:srgbClr val="009900"/>
                </a:solidFill>
                <a:latin typeface="+mn-lt"/>
              </a:rPr>
              <a:t>Priority 40 and 50</a:t>
            </a:r>
            <a:endParaRPr lang="en-US" dirty="0">
              <a:solidFill>
                <a:srgbClr val="009900"/>
              </a:solidFill>
              <a:latin typeface="+mn-lt"/>
            </a:endParaRPr>
          </a:p>
        </p:txBody>
      </p:sp>
      <p:sp>
        <p:nvSpPr>
          <p:cNvPr id="288775" name="Text Box 7"/>
          <p:cNvSpPr txBox="1">
            <a:spLocks noChangeArrowheads="1"/>
          </p:cNvSpPr>
          <p:nvPr/>
        </p:nvSpPr>
        <p:spPr bwMode="auto">
          <a:xfrm>
            <a:off x="6103938" y="4058781"/>
            <a:ext cx="2870200" cy="1955800"/>
          </a:xfrm>
          <a:prstGeom prst="rect">
            <a:avLst/>
          </a:prstGeom>
          <a:gradFill rotWithShape="1">
            <a:gsLst>
              <a:gs pos="0">
                <a:srgbClr val="CCCCFF"/>
              </a:gs>
              <a:gs pos="100000">
                <a:srgbClr val="CC99FF"/>
              </a:gs>
            </a:gsLst>
            <a:path path="shape">
              <a:fillToRect l="50000" t="50000" r="50000" b="50000"/>
            </a:path>
          </a:gradFill>
          <a:ln w="38100">
            <a:noFill/>
            <a:miter lim="800000"/>
            <a:headEnd/>
            <a:tailEnd/>
          </a:ln>
          <a:effectLst>
            <a:outerShdw blurRad="50800" dist="76200" dir="2700000" algn="tl" rotWithShape="0">
              <a:prstClr val="black">
                <a:alpha val="40000"/>
              </a:prstClr>
            </a:outerShdw>
          </a:effectLst>
        </p:spPr>
        <p:txBody>
          <a:bodyPr>
            <a:spAutoFit/>
          </a:bodyPr>
          <a:lstStyle/>
          <a:p>
            <a:pPr marL="457200" indent="-457200" algn="ctr"/>
            <a:r>
              <a:rPr lang="en-US" dirty="0">
                <a:latin typeface="Arial" pitchFamily="34" charset="0"/>
                <a:cs typeface="Arial" pitchFamily="34" charset="0"/>
              </a:rPr>
              <a:t>Actual Qty = 20</a:t>
            </a:r>
          </a:p>
          <a:p>
            <a:pPr marL="457200" indent="-457200" algn="ctr"/>
            <a:r>
              <a:rPr lang="en-US" dirty="0">
                <a:latin typeface="Arial" pitchFamily="34" charset="0"/>
                <a:cs typeface="Arial" pitchFamily="34" charset="0"/>
              </a:rPr>
              <a:t>TBP Qty = 15</a:t>
            </a:r>
          </a:p>
          <a:p>
            <a:pPr marL="457200" indent="-457200" algn="ctr"/>
            <a:r>
              <a:rPr lang="en-US" dirty="0">
                <a:latin typeface="Arial" pitchFamily="34" charset="0"/>
                <a:cs typeface="Arial" pitchFamily="34" charset="0"/>
              </a:rPr>
              <a:t>Min Qty = 10</a:t>
            </a:r>
          </a:p>
          <a:p>
            <a:pPr marL="457200" indent="-457200" algn="ctr"/>
            <a:r>
              <a:rPr lang="en-US" dirty="0">
                <a:latin typeface="Arial" pitchFamily="34" charset="0"/>
                <a:cs typeface="Arial" pitchFamily="34" charset="0"/>
              </a:rPr>
              <a:t>Task Generated:</a:t>
            </a:r>
          </a:p>
          <a:p>
            <a:pPr marL="457200" indent="-457200" algn="ctr"/>
            <a:r>
              <a:rPr lang="en-US" b="1" dirty="0">
                <a:solidFill>
                  <a:srgbClr val="7030A0"/>
                </a:solidFill>
                <a:latin typeface="Arial" pitchFamily="34" charset="0"/>
                <a:cs typeface="Arial" pitchFamily="34" charset="0"/>
              </a:rPr>
              <a:t>Priority 60</a:t>
            </a:r>
            <a:endParaRPr lang="en-US" dirty="0">
              <a:solidFill>
                <a:srgbClr val="7030A0"/>
              </a:solidFill>
              <a:latin typeface="Arial" pitchFamily="34"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8772">
                                            <p:bg/>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288772">
                                            <p:txEl>
                                              <p:pRg st="0" end="0"/>
                                            </p:txEl>
                                          </p:spTgt>
                                        </p:tgtEl>
                                        <p:attrNameLst>
                                          <p:attrName>style.visibility</p:attrName>
                                        </p:attrNameLst>
                                      </p:cBhvr>
                                      <p:to>
                                        <p:strVal val="visible"/>
                                      </p:to>
                                    </p:set>
                                    <p:animEffect transition="in" filter="fade">
                                      <p:cBhvr>
                                        <p:cTn id="9" dur="1000"/>
                                        <p:tgtEl>
                                          <p:spTgt spid="288772">
                                            <p:txEl>
                                              <p:pRg st="0" end="0"/>
                                            </p:txEl>
                                          </p:spTgt>
                                        </p:tgtEl>
                                      </p:cBhvr>
                                    </p:animEffect>
                                    <p:anim calcmode="lin" valueType="num">
                                      <p:cBhvr>
                                        <p:cTn id="10" dur="1000" fill="hold"/>
                                        <p:tgtEl>
                                          <p:spTgt spid="288772">
                                            <p:txEl>
                                              <p:pRg st="0" end="0"/>
                                            </p:txEl>
                                          </p:spTgt>
                                        </p:tgtEl>
                                        <p:attrNameLst>
                                          <p:attrName>ppt_x</p:attrName>
                                        </p:attrNameLst>
                                      </p:cBhvr>
                                      <p:tavLst>
                                        <p:tav tm="0">
                                          <p:val>
                                            <p:strVal val="#ppt_x"/>
                                          </p:val>
                                        </p:tav>
                                        <p:tav tm="100000">
                                          <p:val>
                                            <p:strVal val="#ppt_x"/>
                                          </p:val>
                                        </p:tav>
                                      </p:tavLst>
                                    </p:anim>
                                    <p:anim calcmode="lin" valueType="num">
                                      <p:cBhvr>
                                        <p:cTn id="11" dur="1000" fill="hold"/>
                                        <p:tgtEl>
                                          <p:spTgt spid="288772">
                                            <p:txEl>
                                              <p:pRg st="0" end="0"/>
                                            </p:txEl>
                                          </p:spTgt>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288772">
                                            <p:txEl>
                                              <p:pRg st="1" end="1"/>
                                            </p:txEl>
                                          </p:spTgt>
                                        </p:tgtEl>
                                        <p:attrNameLst>
                                          <p:attrName>style.visibility</p:attrName>
                                        </p:attrNameLst>
                                      </p:cBhvr>
                                      <p:to>
                                        <p:strVal val="visible"/>
                                      </p:to>
                                    </p:set>
                                    <p:animEffect transition="in" filter="fade">
                                      <p:cBhvr>
                                        <p:cTn id="14" dur="1000"/>
                                        <p:tgtEl>
                                          <p:spTgt spid="288772">
                                            <p:txEl>
                                              <p:pRg st="1" end="1"/>
                                            </p:txEl>
                                          </p:spTgt>
                                        </p:tgtEl>
                                      </p:cBhvr>
                                    </p:animEffect>
                                    <p:anim calcmode="lin" valueType="num">
                                      <p:cBhvr>
                                        <p:cTn id="15" dur="1000" fill="hold"/>
                                        <p:tgtEl>
                                          <p:spTgt spid="28877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88772">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88772">
                                            <p:txEl>
                                              <p:pRg st="2" end="2"/>
                                            </p:txEl>
                                          </p:spTgt>
                                        </p:tgtEl>
                                        <p:attrNameLst>
                                          <p:attrName>style.visibility</p:attrName>
                                        </p:attrNameLst>
                                      </p:cBhvr>
                                      <p:to>
                                        <p:strVal val="visible"/>
                                      </p:to>
                                    </p:set>
                                    <p:animEffect transition="in" filter="fade">
                                      <p:cBhvr>
                                        <p:cTn id="19" dur="1000"/>
                                        <p:tgtEl>
                                          <p:spTgt spid="288772">
                                            <p:txEl>
                                              <p:pRg st="2" end="2"/>
                                            </p:txEl>
                                          </p:spTgt>
                                        </p:tgtEl>
                                      </p:cBhvr>
                                    </p:animEffect>
                                    <p:anim calcmode="lin" valueType="num">
                                      <p:cBhvr>
                                        <p:cTn id="20" dur="1000" fill="hold"/>
                                        <p:tgtEl>
                                          <p:spTgt spid="288772">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28877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88772">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88774">
                                            <p:bg/>
                                          </p:spTgt>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288774">
                                            <p:txEl>
                                              <p:pRg st="0" end="0"/>
                                            </p:txEl>
                                          </p:spTgt>
                                        </p:tgtEl>
                                        <p:attrNameLst>
                                          <p:attrName>style.visibility</p:attrName>
                                        </p:attrNameLst>
                                      </p:cBhvr>
                                      <p:to>
                                        <p:strVal val="visible"/>
                                      </p:to>
                                    </p:set>
                                    <p:animEffect transition="in" filter="fade">
                                      <p:cBhvr>
                                        <p:cTn id="32" dur="1000"/>
                                        <p:tgtEl>
                                          <p:spTgt spid="288774">
                                            <p:txEl>
                                              <p:pRg st="0" end="0"/>
                                            </p:txEl>
                                          </p:spTgt>
                                        </p:tgtEl>
                                      </p:cBhvr>
                                    </p:animEffect>
                                    <p:anim calcmode="lin" valueType="num">
                                      <p:cBhvr>
                                        <p:cTn id="33" dur="1000" fill="hold"/>
                                        <p:tgtEl>
                                          <p:spTgt spid="288774">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288774">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88774">
                                            <p:txEl>
                                              <p:pRg st="1" end="1"/>
                                            </p:txEl>
                                          </p:spTgt>
                                        </p:tgtEl>
                                        <p:attrNameLst>
                                          <p:attrName>style.visibility</p:attrName>
                                        </p:attrNameLst>
                                      </p:cBhvr>
                                      <p:to>
                                        <p:strVal val="visible"/>
                                      </p:to>
                                    </p:set>
                                    <p:animEffect transition="in" filter="fade">
                                      <p:cBhvr>
                                        <p:cTn id="37" dur="1000"/>
                                        <p:tgtEl>
                                          <p:spTgt spid="288774">
                                            <p:txEl>
                                              <p:pRg st="1" end="1"/>
                                            </p:txEl>
                                          </p:spTgt>
                                        </p:tgtEl>
                                      </p:cBhvr>
                                    </p:animEffect>
                                    <p:anim calcmode="lin" valueType="num">
                                      <p:cBhvr>
                                        <p:cTn id="38" dur="1000" fill="hold"/>
                                        <p:tgtEl>
                                          <p:spTgt spid="288774">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288774">
                                            <p:txEl>
                                              <p:pRg st="1" end="1"/>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88774">
                                            <p:txEl>
                                              <p:pRg st="2" end="2"/>
                                            </p:txEl>
                                          </p:spTgt>
                                        </p:tgtEl>
                                        <p:attrNameLst>
                                          <p:attrName>style.visibility</p:attrName>
                                        </p:attrNameLst>
                                      </p:cBhvr>
                                      <p:to>
                                        <p:strVal val="visible"/>
                                      </p:to>
                                    </p:set>
                                    <p:animEffect transition="in" filter="fade">
                                      <p:cBhvr>
                                        <p:cTn id="42" dur="1000"/>
                                        <p:tgtEl>
                                          <p:spTgt spid="288774">
                                            <p:txEl>
                                              <p:pRg st="2" end="2"/>
                                            </p:txEl>
                                          </p:spTgt>
                                        </p:tgtEl>
                                      </p:cBhvr>
                                    </p:animEffect>
                                    <p:anim calcmode="lin" valueType="num">
                                      <p:cBhvr>
                                        <p:cTn id="43" dur="1000" fill="hold"/>
                                        <p:tgtEl>
                                          <p:spTgt spid="288774">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288774">
                                            <p:txEl>
                                              <p:pRg st="2" end="2"/>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88774">
                                            <p:txEl>
                                              <p:pRg st="3" end="3"/>
                                            </p:txEl>
                                          </p:spTgt>
                                        </p:tgtEl>
                                        <p:attrNameLst>
                                          <p:attrName>style.visibility</p:attrName>
                                        </p:attrNameLst>
                                      </p:cBhvr>
                                      <p:to>
                                        <p:strVal val="visible"/>
                                      </p:to>
                                    </p:set>
                                    <p:animEffect transition="in" filter="fade">
                                      <p:cBhvr>
                                        <p:cTn id="47" dur="1000"/>
                                        <p:tgtEl>
                                          <p:spTgt spid="288774">
                                            <p:txEl>
                                              <p:pRg st="3" end="3"/>
                                            </p:txEl>
                                          </p:spTgt>
                                        </p:tgtEl>
                                      </p:cBhvr>
                                    </p:animEffect>
                                    <p:anim calcmode="lin" valueType="num">
                                      <p:cBhvr>
                                        <p:cTn id="48" dur="1000" fill="hold"/>
                                        <p:tgtEl>
                                          <p:spTgt spid="288774">
                                            <p:txEl>
                                              <p:pRg st="3" end="3"/>
                                            </p:txEl>
                                          </p:spTgt>
                                        </p:tgtEl>
                                        <p:attrNameLst>
                                          <p:attrName>ppt_x</p:attrName>
                                        </p:attrNameLst>
                                      </p:cBhvr>
                                      <p:tavLst>
                                        <p:tav tm="0">
                                          <p:val>
                                            <p:strVal val="#ppt_x"/>
                                          </p:val>
                                        </p:tav>
                                        <p:tav tm="100000">
                                          <p:val>
                                            <p:strVal val="#ppt_x"/>
                                          </p:val>
                                        </p:tav>
                                      </p:tavLst>
                                    </p:anim>
                                    <p:anim calcmode="lin" valueType="num">
                                      <p:cBhvr>
                                        <p:cTn id="49" dur="1000" fill="hold"/>
                                        <p:tgtEl>
                                          <p:spTgt spid="28877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88774">
                                            <p:txEl>
                                              <p:pRg st="4" end="4"/>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88775">
                                            <p:bg/>
                                          </p:spTgt>
                                        </p:tgtEl>
                                        <p:attrNameLst>
                                          <p:attrName>style.visibility</p:attrName>
                                        </p:attrNameLst>
                                      </p:cBhvr>
                                      <p:to>
                                        <p:strVal val="visible"/>
                                      </p:to>
                                    </p:set>
                                  </p:childTnLst>
                                </p:cTn>
                              </p:par>
                              <p:par>
                                <p:cTn id="58" presetID="42" presetClass="entr" presetSubtype="0" fill="hold" nodeType="withEffect">
                                  <p:stCondLst>
                                    <p:cond delay="0"/>
                                  </p:stCondLst>
                                  <p:childTnLst>
                                    <p:set>
                                      <p:cBhvr>
                                        <p:cTn id="59" dur="1" fill="hold">
                                          <p:stCondLst>
                                            <p:cond delay="0"/>
                                          </p:stCondLst>
                                        </p:cTn>
                                        <p:tgtEl>
                                          <p:spTgt spid="288775">
                                            <p:txEl>
                                              <p:pRg st="0" end="0"/>
                                            </p:txEl>
                                          </p:spTgt>
                                        </p:tgtEl>
                                        <p:attrNameLst>
                                          <p:attrName>style.visibility</p:attrName>
                                        </p:attrNameLst>
                                      </p:cBhvr>
                                      <p:to>
                                        <p:strVal val="visible"/>
                                      </p:to>
                                    </p:set>
                                    <p:animEffect transition="in" filter="fade">
                                      <p:cBhvr>
                                        <p:cTn id="60" dur="1000"/>
                                        <p:tgtEl>
                                          <p:spTgt spid="288775">
                                            <p:txEl>
                                              <p:pRg st="0" end="0"/>
                                            </p:txEl>
                                          </p:spTgt>
                                        </p:tgtEl>
                                      </p:cBhvr>
                                    </p:animEffect>
                                    <p:anim calcmode="lin" valueType="num">
                                      <p:cBhvr>
                                        <p:cTn id="61" dur="1000" fill="hold"/>
                                        <p:tgtEl>
                                          <p:spTgt spid="288775">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288775">
                                            <p:txEl>
                                              <p:pRg st="0" end="0"/>
                                            </p:txEl>
                                          </p:spTgt>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288775">
                                            <p:txEl>
                                              <p:pRg st="1" end="1"/>
                                            </p:txEl>
                                          </p:spTgt>
                                        </p:tgtEl>
                                        <p:attrNameLst>
                                          <p:attrName>style.visibility</p:attrName>
                                        </p:attrNameLst>
                                      </p:cBhvr>
                                      <p:to>
                                        <p:strVal val="visible"/>
                                      </p:to>
                                    </p:set>
                                    <p:animEffect transition="in" filter="fade">
                                      <p:cBhvr>
                                        <p:cTn id="65" dur="1000"/>
                                        <p:tgtEl>
                                          <p:spTgt spid="288775">
                                            <p:txEl>
                                              <p:pRg st="1" end="1"/>
                                            </p:txEl>
                                          </p:spTgt>
                                        </p:tgtEl>
                                      </p:cBhvr>
                                    </p:animEffect>
                                    <p:anim calcmode="lin" valueType="num">
                                      <p:cBhvr>
                                        <p:cTn id="66" dur="1000" fill="hold"/>
                                        <p:tgtEl>
                                          <p:spTgt spid="288775">
                                            <p:txEl>
                                              <p:pRg st="1" end="1"/>
                                            </p:txEl>
                                          </p:spTgt>
                                        </p:tgtEl>
                                        <p:attrNameLst>
                                          <p:attrName>ppt_x</p:attrName>
                                        </p:attrNameLst>
                                      </p:cBhvr>
                                      <p:tavLst>
                                        <p:tav tm="0">
                                          <p:val>
                                            <p:strVal val="#ppt_x"/>
                                          </p:val>
                                        </p:tav>
                                        <p:tav tm="100000">
                                          <p:val>
                                            <p:strVal val="#ppt_x"/>
                                          </p:val>
                                        </p:tav>
                                      </p:tavLst>
                                    </p:anim>
                                    <p:anim calcmode="lin" valueType="num">
                                      <p:cBhvr>
                                        <p:cTn id="67" dur="1000" fill="hold"/>
                                        <p:tgtEl>
                                          <p:spTgt spid="288775">
                                            <p:txEl>
                                              <p:pRg st="1" end="1"/>
                                            </p:txEl>
                                          </p:spTgt>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288775">
                                            <p:txEl>
                                              <p:pRg st="2" end="2"/>
                                            </p:txEl>
                                          </p:spTgt>
                                        </p:tgtEl>
                                        <p:attrNameLst>
                                          <p:attrName>style.visibility</p:attrName>
                                        </p:attrNameLst>
                                      </p:cBhvr>
                                      <p:to>
                                        <p:strVal val="visible"/>
                                      </p:to>
                                    </p:set>
                                    <p:animEffect transition="in" filter="fade">
                                      <p:cBhvr>
                                        <p:cTn id="70" dur="1000"/>
                                        <p:tgtEl>
                                          <p:spTgt spid="288775">
                                            <p:txEl>
                                              <p:pRg st="2" end="2"/>
                                            </p:txEl>
                                          </p:spTgt>
                                        </p:tgtEl>
                                      </p:cBhvr>
                                    </p:animEffect>
                                    <p:anim calcmode="lin" valueType="num">
                                      <p:cBhvr>
                                        <p:cTn id="71" dur="1000" fill="hold"/>
                                        <p:tgtEl>
                                          <p:spTgt spid="288775">
                                            <p:txEl>
                                              <p:pRg st="2" end="2"/>
                                            </p:txEl>
                                          </p:spTgt>
                                        </p:tgtEl>
                                        <p:attrNameLst>
                                          <p:attrName>ppt_x</p:attrName>
                                        </p:attrNameLst>
                                      </p:cBhvr>
                                      <p:tavLst>
                                        <p:tav tm="0">
                                          <p:val>
                                            <p:strVal val="#ppt_x"/>
                                          </p:val>
                                        </p:tav>
                                        <p:tav tm="100000">
                                          <p:val>
                                            <p:strVal val="#ppt_x"/>
                                          </p:val>
                                        </p:tav>
                                      </p:tavLst>
                                    </p:anim>
                                    <p:anim calcmode="lin" valueType="num">
                                      <p:cBhvr>
                                        <p:cTn id="72" dur="1000" fill="hold"/>
                                        <p:tgtEl>
                                          <p:spTgt spid="288775">
                                            <p:txEl>
                                              <p:pRg st="2" end="2"/>
                                            </p:txEl>
                                          </p:spTgt>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288775">
                                            <p:txEl>
                                              <p:pRg st="3" end="3"/>
                                            </p:txEl>
                                          </p:spTgt>
                                        </p:tgtEl>
                                        <p:attrNameLst>
                                          <p:attrName>style.visibility</p:attrName>
                                        </p:attrNameLst>
                                      </p:cBhvr>
                                      <p:to>
                                        <p:strVal val="visible"/>
                                      </p:to>
                                    </p:set>
                                    <p:animEffect transition="in" filter="fade">
                                      <p:cBhvr>
                                        <p:cTn id="75" dur="1000"/>
                                        <p:tgtEl>
                                          <p:spTgt spid="288775">
                                            <p:txEl>
                                              <p:pRg st="3" end="3"/>
                                            </p:txEl>
                                          </p:spTgt>
                                        </p:tgtEl>
                                      </p:cBhvr>
                                    </p:animEffect>
                                    <p:anim calcmode="lin" valueType="num">
                                      <p:cBhvr>
                                        <p:cTn id="76" dur="1000" fill="hold"/>
                                        <p:tgtEl>
                                          <p:spTgt spid="288775">
                                            <p:txEl>
                                              <p:pRg st="3" end="3"/>
                                            </p:txEl>
                                          </p:spTgt>
                                        </p:tgtEl>
                                        <p:attrNameLst>
                                          <p:attrName>ppt_x</p:attrName>
                                        </p:attrNameLst>
                                      </p:cBhvr>
                                      <p:tavLst>
                                        <p:tav tm="0">
                                          <p:val>
                                            <p:strVal val="#ppt_x"/>
                                          </p:val>
                                        </p:tav>
                                        <p:tav tm="100000">
                                          <p:val>
                                            <p:strVal val="#ppt_x"/>
                                          </p:val>
                                        </p:tav>
                                      </p:tavLst>
                                    </p:anim>
                                    <p:anim calcmode="lin" valueType="num">
                                      <p:cBhvr>
                                        <p:cTn id="77" dur="1000" fill="hold"/>
                                        <p:tgtEl>
                                          <p:spTgt spid="2887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2887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2" grpId="0" build="allAtOnce" animBg="1"/>
      <p:bldP spid="288774" grpId="0" build="allAtOnce" animBg="1"/>
      <p:bldP spid="288775" grpId="0" build="allAtOnce"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p:txBody>
          <a:bodyPr/>
          <a:lstStyle/>
          <a:p>
            <a:r>
              <a:rPr lang="en-US" sz="3200" dirty="0"/>
              <a:t>Replenishment – Manually Triggered</a:t>
            </a:r>
          </a:p>
        </p:txBody>
      </p:sp>
      <p:sp>
        <p:nvSpPr>
          <p:cNvPr id="302083" name="Rectangle 3"/>
          <p:cNvSpPr>
            <a:spLocks noGrp="1" noChangeArrowheads="1"/>
          </p:cNvSpPr>
          <p:nvPr>
            <p:ph type="body" idx="1"/>
          </p:nvPr>
        </p:nvSpPr>
        <p:spPr>
          <a:xfrm>
            <a:off x="435429" y="1378856"/>
            <a:ext cx="8341859" cy="3164115"/>
          </a:xfrm>
        </p:spPr>
        <p:txBody>
          <a:bodyPr/>
          <a:lstStyle/>
          <a:p>
            <a:pPr marL="174625" indent="-174625"/>
            <a:r>
              <a:rPr lang="en-US" sz="2400" dirty="0"/>
              <a:t>Manual replenishment may also be used</a:t>
            </a:r>
          </a:p>
          <a:p>
            <a:r>
              <a:rPr lang="en-US" sz="2400" b="1" i="1" dirty="0"/>
              <a:t>Lean Time Replenishment:</a:t>
            </a:r>
          </a:p>
          <a:p>
            <a:pPr marL="406400" indent="-231775">
              <a:buFont typeface="Arial" pitchFamily="34" charset="0"/>
              <a:buChar char="–"/>
            </a:pPr>
            <a:r>
              <a:rPr lang="en-US" dirty="0"/>
              <a:t>best run in an “off peak” time</a:t>
            </a:r>
          </a:p>
          <a:p>
            <a:pPr lvl="1"/>
            <a:r>
              <a:rPr lang="en-US" sz="2000" dirty="0"/>
              <a:t>Users can specify a range of locations or a specific item</a:t>
            </a:r>
          </a:p>
          <a:p>
            <a:pPr lvl="1"/>
            <a:r>
              <a:rPr lang="en-US" sz="2000" dirty="0"/>
              <a:t>Conditions defined, such as “If Actual (Qty) &lt; (some pre-defined percentage) of Maximum then replenish”</a:t>
            </a:r>
            <a:endParaRPr lang="en-US" dirty="0"/>
          </a:p>
        </p:txBody>
      </p:sp>
      <p:grpSp>
        <p:nvGrpSpPr>
          <p:cNvPr id="4" name="Group 694"/>
          <p:cNvGrpSpPr>
            <a:grpSpLocks/>
          </p:cNvGrpSpPr>
          <p:nvPr/>
        </p:nvGrpSpPr>
        <p:grpSpPr bwMode="auto">
          <a:xfrm>
            <a:off x="6692899" y="4194174"/>
            <a:ext cx="1667329" cy="1494497"/>
            <a:chOff x="3513" y="2338"/>
            <a:chExt cx="978" cy="819"/>
          </a:xfrm>
        </p:grpSpPr>
        <p:sp>
          <p:nvSpPr>
            <p:cNvPr id="5" name="Freeform 685"/>
            <p:cNvSpPr>
              <a:spLocks/>
            </p:cNvSpPr>
            <p:nvPr/>
          </p:nvSpPr>
          <p:spPr bwMode="auto">
            <a:xfrm>
              <a:off x="3530" y="2347"/>
              <a:ext cx="945" cy="794"/>
            </a:xfrm>
            <a:custGeom>
              <a:avLst/>
              <a:gdLst/>
              <a:ahLst/>
              <a:cxnLst>
                <a:cxn ang="0">
                  <a:pos x="0" y="447"/>
                </a:cxn>
                <a:cxn ang="0">
                  <a:pos x="968" y="0"/>
                </a:cxn>
                <a:cxn ang="0">
                  <a:pos x="1425" y="585"/>
                </a:cxn>
                <a:cxn ang="0">
                  <a:pos x="2361" y="920"/>
                </a:cxn>
                <a:cxn ang="0">
                  <a:pos x="2834" y="659"/>
                </a:cxn>
                <a:cxn ang="0">
                  <a:pos x="2610" y="1234"/>
                </a:cxn>
                <a:cxn ang="0">
                  <a:pos x="2552" y="1978"/>
                </a:cxn>
                <a:cxn ang="0">
                  <a:pos x="1808" y="2382"/>
                </a:cxn>
                <a:cxn ang="0">
                  <a:pos x="733" y="1973"/>
                </a:cxn>
                <a:cxn ang="0">
                  <a:pos x="627" y="1059"/>
                </a:cxn>
                <a:cxn ang="0">
                  <a:pos x="11" y="494"/>
                </a:cxn>
                <a:cxn ang="0">
                  <a:pos x="0" y="447"/>
                </a:cxn>
                <a:cxn ang="0">
                  <a:pos x="0" y="447"/>
                </a:cxn>
              </a:cxnLst>
              <a:rect l="0" t="0" r="r" b="b"/>
              <a:pathLst>
                <a:path w="2834" h="2382">
                  <a:moveTo>
                    <a:pt x="0" y="447"/>
                  </a:moveTo>
                  <a:lnTo>
                    <a:pt x="968" y="0"/>
                  </a:lnTo>
                  <a:lnTo>
                    <a:pt x="1425" y="585"/>
                  </a:lnTo>
                  <a:lnTo>
                    <a:pt x="2361" y="920"/>
                  </a:lnTo>
                  <a:lnTo>
                    <a:pt x="2834" y="659"/>
                  </a:lnTo>
                  <a:lnTo>
                    <a:pt x="2610" y="1234"/>
                  </a:lnTo>
                  <a:lnTo>
                    <a:pt x="2552" y="1978"/>
                  </a:lnTo>
                  <a:lnTo>
                    <a:pt x="1808" y="2382"/>
                  </a:lnTo>
                  <a:lnTo>
                    <a:pt x="733" y="1973"/>
                  </a:lnTo>
                  <a:lnTo>
                    <a:pt x="627" y="1059"/>
                  </a:lnTo>
                  <a:lnTo>
                    <a:pt x="11" y="494"/>
                  </a:lnTo>
                  <a:lnTo>
                    <a:pt x="0" y="447"/>
                  </a:lnTo>
                  <a:lnTo>
                    <a:pt x="0" y="447"/>
                  </a:lnTo>
                  <a:close/>
                </a:path>
              </a:pathLst>
            </a:custGeom>
            <a:solidFill>
              <a:srgbClr val="FFFFFF"/>
            </a:solidFill>
            <a:ln w="9525">
              <a:noFill/>
              <a:round/>
              <a:headEnd/>
              <a:tailEnd/>
            </a:ln>
          </p:spPr>
          <p:txBody>
            <a:bodyPr/>
            <a:lstStyle/>
            <a:p>
              <a:endParaRPr lang="en-US" dirty="0"/>
            </a:p>
          </p:txBody>
        </p:sp>
        <p:sp>
          <p:nvSpPr>
            <p:cNvPr id="6" name="Freeform 686"/>
            <p:cNvSpPr>
              <a:spLocks/>
            </p:cNvSpPr>
            <p:nvPr/>
          </p:nvSpPr>
          <p:spPr bwMode="auto">
            <a:xfrm>
              <a:off x="3539" y="2382"/>
              <a:ext cx="911" cy="755"/>
            </a:xfrm>
            <a:custGeom>
              <a:avLst/>
              <a:gdLst/>
              <a:ahLst/>
              <a:cxnLst>
                <a:cxn ang="0">
                  <a:pos x="0" y="351"/>
                </a:cxn>
                <a:cxn ang="0">
                  <a:pos x="903" y="0"/>
                </a:cxn>
                <a:cxn ang="0">
                  <a:pos x="1371" y="489"/>
                </a:cxn>
                <a:cxn ang="0">
                  <a:pos x="1615" y="1276"/>
                </a:cxn>
                <a:cxn ang="0">
                  <a:pos x="2732" y="612"/>
                </a:cxn>
                <a:cxn ang="0">
                  <a:pos x="2561" y="1165"/>
                </a:cxn>
                <a:cxn ang="0">
                  <a:pos x="2492" y="1884"/>
                </a:cxn>
                <a:cxn ang="0">
                  <a:pos x="1754" y="2266"/>
                </a:cxn>
                <a:cxn ang="0">
                  <a:pos x="1573" y="1617"/>
                </a:cxn>
                <a:cxn ang="0">
                  <a:pos x="637" y="1059"/>
                </a:cxn>
                <a:cxn ang="0">
                  <a:pos x="478" y="851"/>
                </a:cxn>
                <a:cxn ang="0">
                  <a:pos x="0" y="351"/>
                </a:cxn>
                <a:cxn ang="0">
                  <a:pos x="0" y="351"/>
                </a:cxn>
              </a:cxnLst>
              <a:rect l="0" t="0" r="r" b="b"/>
              <a:pathLst>
                <a:path w="2732" h="2266">
                  <a:moveTo>
                    <a:pt x="0" y="351"/>
                  </a:moveTo>
                  <a:lnTo>
                    <a:pt x="903" y="0"/>
                  </a:lnTo>
                  <a:lnTo>
                    <a:pt x="1371" y="489"/>
                  </a:lnTo>
                  <a:lnTo>
                    <a:pt x="1615" y="1276"/>
                  </a:lnTo>
                  <a:lnTo>
                    <a:pt x="2732" y="612"/>
                  </a:lnTo>
                  <a:lnTo>
                    <a:pt x="2561" y="1165"/>
                  </a:lnTo>
                  <a:lnTo>
                    <a:pt x="2492" y="1884"/>
                  </a:lnTo>
                  <a:lnTo>
                    <a:pt x="1754" y="2266"/>
                  </a:lnTo>
                  <a:lnTo>
                    <a:pt x="1573" y="1617"/>
                  </a:lnTo>
                  <a:lnTo>
                    <a:pt x="637" y="1059"/>
                  </a:lnTo>
                  <a:lnTo>
                    <a:pt x="478" y="851"/>
                  </a:lnTo>
                  <a:lnTo>
                    <a:pt x="0" y="351"/>
                  </a:lnTo>
                  <a:lnTo>
                    <a:pt x="0" y="351"/>
                  </a:lnTo>
                  <a:close/>
                </a:path>
              </a:pathLst>
            </a:custGeom>
            <a:solidFill>
              <a:srgbClr val="FFCC7F"/>
            </a:solidFill>
            <a:ln w="9525">
              <a:noFill/>
              <a:round/>
              <a:headEnd/>
              <a:tailEnd/>
            </a:ln>
          </p:spPr>
          <p:txBody>
            <a:bodyPr/>
            <a:lstStyle/>
            <a:p>
              <a:endParaRPr lang="en-US" dirty="0"/>
            </a:p>
          </p:txBody>
        </p:sp>
        <p:sp>
          <p:nvSpPr>
            <p:cNvPr id="7" name="Freeform 687"/>
            <p:cNvSpPr>
              <a:spLocks/>
            </p:cNvSpPr>
            <p:nvPr/>
          </p:nvSpPr>
          <p:spPr bwMode="auto">
            <a:xfrm>
              <a:off x="4000" y="2614"/>
              <a:ext cx="438" cy="376"/>
            </a:xfrm>
            <a:custGeom>
              <a:avLst/>
              <a:gdLst/>
              <a:ahLst/>
              <a:cxnLst>
                <a:cxn ang="0">
                  <a:pos x="531" y="399"/>
                </a:cxn>
                <a:cxn ang="0">
                  <a:pos x="1313" y="0"/>
                </a:cxn>
                <a:cxn ang="0">
                  <a:pos x="1153" y="441"/>
                </a:cxn>
                <a:cxn ang="0">
                  <a:pos x="760" y="1106"/>
                </a:cxn>
                <a:cxn ang="0">
                  <a:pos x="0" y="1128"/>
                </a:cxn>
                <a:cxn ang="0">
                  <a:pos x="531" y="399"/>
                </a:cxn>
                <a:cxn ang="0">
                  <a:pos x="531" y="399"/>
                </a:cxn>
              </a:cxnLst>
              <a:rect l="0" t="0" r="r" b="b"/>
              <a:pathLst>
                <a:path w="1313" h="1128">
                  <a:moveTo>
                    <a:pt x="531" y="399"/>
                  </a:moveTo>
                  <a:lnTo>
                    <a:pt x="1313" y="0"/>
                  </a:lnTo>
                  <a:lnTo>
                    <a:pt x="1153" y="441"/>
                  </a:lnTo>
                  <a:lnTo>
                    <a:pt x="760" y="1106"/>
                  </a:lnTo>
                  <a:lnTo>
                    <a:pt x="0" y="1128"/>
                  </a:lnTo>
                  <a:lnTo>
                    <a:pt x="531" y="399"/>
                  </a:lnTo>
                  <a:lnTo>
                    <a:pt x="531" y="399"/>
                  </a:lnTo>
                  <a:close/>
                </a:path>
              </a:pathLst>
            </a:custGeom>
            <a:solidFill>
              <a:srgbClr val="E08238"/>
            </a:solidFill>
            <a:ln w="9525">
              <a:noFill/>
              <a:round/>
              <a:headEnd/>
              <a:tailEnd/>
            </a:ln>
          </p:spPr>
          <p:txBody>
            <a:bodyPr/>
            <a:lstStyle/>
            <a:p>
              <a:endParaRPr lang="en-US" dirty="0"/>
            </a:p>
          </p:txBody>
        </p:sp>
        <p:sp>
          <p:nvSpPr>
            <p:cNvPr id="8" name="Freeform 688"/>
            <p:cNvSpPr>
              <a:spLocks/>
            </p:cNvSpPr>
            <p:nvPr/>
          </p:nvSpPr>
          <p:spPr bwMode="auto">
            <a:xfrm>
              <a:off x="3897" y="2561"/>
              <a:ext cx="386" cy="339"/>
            </a:xfrm>
            <a:custGeom>
              <a:avLst/>
              <a:gdLst/>
              <a:ahLst/>
              <a:cxnLst>
                <a:cxn ang="0">
                  <a:pos x="329" y="0"/>
                </a:cxn>
                <a:cxn ang="0">
                  <a:pos x="0" y="639"/>
                </a:cxn>
                <a:cxn ang="0">
                  <a:pos x="718" y="1016"/>
                </a:cxn>
                <a:cxn ang="0">
                  <a:pos x="792" y="554"/>
                </a:cxn>
                <a:cxn ang="0">
                  <a:pos x="1159" y="308"/>
                </a:cxn>
                <a:cxn ang="0">
                  <a:pos x="329" y="0"/>
                </a:cxn>
                <a:cxn ang="0">
                  <a:pos x="329" y="0"/>
                </a:cxn>
              </a:cxnLst>
              <a:rect l="0" t="0" r="r" b="b"/>
              <a:pathLst>
                <a:path w="1159" h="1016">
                  <a:moveTo>
                    <a:pt x="329" y="0"/>
                  </a:moveTo>
                  <a:lnTo>
                    <a:pt x="0" y="639"/>
                  </a:lnTo>
                  <a:lnTo>
                    <a:pt x="718" y="1016"/>
                  </a:lnTo>
                  <a:lnTo>
                    <a:pt x="792" y="554"/>
                  </a:lnTo>
                  <a:lnTo>
                    <a:pt x="1159" y="308"/>
                  </a:lnTo>
                  <a:lnTo>
                    <a:pt x="329" y="0"/>
                  </a:lnTo>
                  <a:lnTo>
                    <a:pt x="329" y="0"/>
                  </a:lnTo>
                  <a:close/>
                </a:path>
              </a:pathLst>
            </a:custGeom>
            <a:solidFill>
              <a:srgbClr val="E08238"/>
            </a:solidFill>
            <a:ln w="9525">
              <a:noFill/>
              <a:round/>
              <a:headEnd/>
              <a:tailEnd/>
            </a:ln>
          </p:spPr>
          <p:txBody>
            <a:bodyPr/>
            <a:lstStyle/>
            <a:p>
              <a:endParaRPr lang="en-US" dirty="0"/>
            </a:p>
          </p:txBody>
        </p:sp>
        <p:sp>
          <p:nvSpPr>
            <p:cNvPr id="9" name="Freeform 689"/>
            <p:cNvSpPr>
              <a:spLocks/>
            </p:cNvSpPr>
            <p:nvPr/>
          </p:nvSpPr>
          <p:spPr bwMode="auto">
            <a:xfrm>
              <a:off x="3748" y="2724"/>
              <a:ext cx="378" cy="421"/>
            </a:xfrm>
            <a:custGeom>
              <a:avLst/>
              <a:gdLst/>
              <a:ahLst/>
              <a:cxnLst>
                <a:cxn ang="0">
                  <a:pos x="0" y="0"/>
                </a:cxn>
                <a:cxn ang="0">
                  <a:pos x="1132" y="575"/>
                </a:cxn>
                <a:cxn ang="0">
                  <a:pos x="1095" y="1262"/>
                </a:cxn>
                <a:cxn ang="0">
                  <a:pos x="79" y="841"/>
                </a:cxn>
                <a:cxn ang="0">
                  <a:pos x="0" y="0"/>
                </a:cxn>
                <a:cxn ang="0">
                  <a:pos x="0" y="0"/>
                </a:cxn>
              </a:cxnLst>
              <a:rect l="0" t="0" r="r" b="b"/>
              <a:pathLst>
                <a:path w="1132" h="1262">
                  <a:moveTo>
                    <a:pt x="0" y="0"/>
                  </a:moveTo>
                  <a:lnTo>
                    <a:pt x="1132" y="575"/>
                  </a:lnTo>
                  <a:lnTo>
                    <a:pt x="1095" y="1262"/>
                  </a:lnTo>
                  <a:lnTo>
                    <a:pt x="79" y="841"/>
                  </a:lnTo>
                  <a:lnTo>
                    <a:pt x="0" y="0"/>
                  </a:lnTo>
                  <a:lnTo>
                    <a:pt x="0" y="0"/>
                  </a:lnTo>
                  <a:close/>
                </a:path>
              </a:pathLst>
            </a:custGeom>
            <a:solidFill>
              <a:srgbClr val="A34714"/>
            </a:solidFill>
            <a:ln w="9525">
              <a:noFill/>
              <a:round/>
              <a:headEnd/>
              <a:tailEnd/>
            </a:ln>
          </p:spPr>
          <p:txBody>
            <a:bodyPr/>
            <a:lstStyle/>
            <a:p>
              <a:endParaRPr lang="en-US" dirty="0"/>
            </a:p>
          </p:txBody>
        </p:sp>
        <p:sp>
          <p:nvSpPr>
            <p:cNvPr id="10" name="Freeform 690"/>
            <p:cNvSpPr>
              <a:spLocks/>
            </p:cNvSpPr>
            <p:nvPr/>
          </p:nvSpPr>
          <p:spPr bwMode="auto">
            <a:xfrm>
              <a:off x="3963" y="2781"/>
              <a:ext cx="186" cy="119"/>
            </a:xfrm>
            <a:custGeom>
              <a:avLst/>
              <a:gdLst/>
              <a:ahLst/>
              <a:cxnLst>
                <a:cxn ang="0">
                  <a:pos x="0" y="101"/>
                </a:cxn>
                <a:cxn ang="0">
                  <a:pos x="96" y="0"/>
                </a:cxn>
                <a:cxn ang="0">
                  <a:pos x="558" y="239"/>
                </a:cxn>
                <a:cxn ang="0">
                  <a:pos x="521" y="356"/>
                </a:cxn>
                <a:cxn ang="0">
                  <a:pos x="0" y="101"/>
                </a:cxn>
                <a:cxn ang="0">
                  <a:pos x="0" y="101"/>
                </a:cxn>
              </a:cxnLst>
              <a:rect l="0" t="0" r="r" b="b"/>
              <a:pathLst>
                <a:path w="558" h="356">
                  <a:moveTo>
                    <a:pt x="0" y="101"/>
                  </a:moveTo>
                  <a:lnTo>
                    <a:pt x="96" y="0"/>
                  </a:lnTo>
                  <a:lnTo>
                    <a:pt x="558" y="239"/>
                  </a:lnTo>
                  <a:lnTo>
                    <a:pt x="521" y="356"/>
                  </a:lnTo>
                  <a:lnTo>
                    <a:pt x="0" y="101"/>
                  </a:lnTo>
                  <a:lnTo>
                    <a:pt x="0" y="101"/>
                  </a:lnTo>
                  <a:close/>
                </a:path>
              </a:pathLst>
            </a:custGeom>
            <a:solidFill>
              <a:srgbClr val="A34714"/>
            </a:solidFill>
            <a:ln w="9525">
              <a:noFill/>
              <a:round/>
              <a:headEnd/>
              <a:tailEnd/>
            </a:ln>
          </p:spPr>
          <p:txBody>
            <a:bodyPr/>
            <a:lstStyle/>
            <a:p>
              <a:endParaRPr lang="en-US" dirty="0"/>
            </a:p>
          </p:txBody>
        </p:sp>
        <p:sp>
          <p:nvSpPr>
            <p:cNvPr id="11" name="Freeform 691"/>
            <p:cNvSpPr>
              <a:spLocks/>
            </p:cNvSpPr>
            <p:nvPr/>
          </p:nvSpPr>
          <p:spPr bwMode="auto">
            <a:xfrm>
              <a:off x="3779" y="2532"/>
              <a:ext cx="712" cy="368"/>
            </a:xfrm>
            <a:custGeom>
              <a:avLst/>
              <a:gdLst/>
              <a:ahLst/>
              <a:cxnLst>
                <a:cxn ang="0">
                  <a:pos x="648" y="0"/>
                </a:cxn>
                <a:cxn ang="0">
                  <a:pos x="1583" y="331"/>
                </a:cxn>
                <a:cxn ang="0">
                  <a:pos x="2062" y="33"/>
                </a:cxn>
                <a:cxn ang="0">
                  <a:pos x="2137" y="102"/>
                </a:cxn>
                <a:cxn ang="0">
                  <a:pos x="1843" y="714"/>
                </a:cxn>
                <a:cxn ang="0">
                  <a:pos x="2062" y="134"/>
                </a:cxn>
                <a:cxn ang="0">
                  <a:pos x="1228" y="671"/>
                </a:cxn>
                <a:cxn ang="0">
                  <a:pos x="1132" y="1033"/>
                </a:cxn>
                <a:cxn ang="0">
                  <a:pos x="1743" y="714"/>
                </a:cxn>
                <a:cxn ang="0">
                  <a:pos x="1073" y="1102"/>
                </a:cxn>
                <a:cxn ang="0">
                  <a:pos x="1137" y="613"/>
                </a:cxn>
                <a:cxn ang="0">
                  <a:pos x="1541" y="368"/>
                </a:cxn>
                <a:cxn ang="0">
                  <a:pos x="712" y="75"/>
                </a:cxn>
                <a:cxn ang="0">
                  <a:pos x="648" y="746"/>
                </a:cxn>
                <a:cxn ang="0">
                  <a:pos x="627" y="91"/>
                </a:cxn>
                <a:cxn ang="0">
                  <a:pos x="0" y="390"/>
                </a:cxn>
                <a:cxn ang="0">
                  <a:pos x="648" y="0"/>
                </a:cxn>
                <a:cxn ang="0">
                  <a:pos x="648" y="0"/>
                </a:cxn>
              </a:cxnLst>
              <a:rect l="0" t="0" r="r" b="b"/>
              <a:pathLst>
                <a:path w="2137" h="1102">
                  <a:moveTo>
                    <a:pt x="648" y="0"/>
                  </a:moveTo>
                  <a:lnTo>
                    <a:pt x="1583" y="331"/>
                  </a:lnTo>
                  <a:lnTo>
                    <a:pt x="2062" y="33"/>
                  </a:lnTo>
                  <a:lnTo>
                    <a:pt x="2137" y="102"/>
                  </a:lnTo>
                  <a:lnTo>
                    <a:pt x="1843" y="714"/>
                  </a:lnTo>
                  <a:lnTo>
                    <a:pt x="2062" y="134"/>
                  </a:lnTo>
                  <a:lnTo>
                    <a:pt x="1228" y="671"/>
                  </a:lnTo>
                  <a:lnTo>
                    <a:pt x="1132" y="1033"/>
                  </a:lnTo>
                  <a:lnTo>
                    <a:pt x="1743" y="714"/>
                  </a:lnTo>
                  <a:lnTo>
                    <a:pt x="1073" y="1102"/>
                  </a:lnTo>
                  <a:lnTo>
                    <a:pt x="1137" y="613"/>
                  </a:lnTo>
                  <a:lnTo>
                    <a:pt x="1541" y="368"/>
                  </a:lnTo>
                  <a:lnTo>
                    <a:pt x="712" y="75"/>
                  </a:lnTo>
                  <a:lnTo>
                    <a:pt x="648" y="746"/>
                  </a:lnTo>
                  <a:lnTo>
                    <a:pt x="627" y="91"/>
                  </a:lnTo>
                  <a:lnTo>
                    <a:pt x="0" y="390"/>
                  </a:lnTo>
                  <a:lnTo>
                    <a:pt x="648" y="0"/>
                  </a:lnTo>
                  <a:lnTo>
                    <a:pt x="648" y="0"/>
                  </a:lnTo>
                  <a:close/>
                </a:path>
              </a:pathLst>
            </a:custGeom>
            <a:solidFill>
              <a:srgbClr val="000000"/>
            </a:solidFill>
            <a:ln w="9525">
              <a:noFill/>
              <a:round/>
              <a:headEnd/>
              <a:tailEnd/>
            </a:ln>
          </p:spPr>
          <p:txBody>
            <a:bodyPr/>
            <a:lstStyle/>
            <a:p>
              <a:endParaRPr lang="en-US" dirty="0"/>
            </a:p>
          </p:txBody>
        </p:sp>
        <p:sp>
          <p:nvSpPr>
            <p:cNvPr id="12" name="Freeform 692"/>
            <p:cNvSpPr>
              <a:spLocks/>
            </p:cNvSpPr>
            <p:nvPr/>
          </p:nvSpPr>
          <p:spPr bwMode="auto">
            <a:xfrm>
              <a:off x="3534" y="2501"/>
              <a:ext cx="227" cy="199"/>
            </a:xfrm>
            <a:custGeom>
              <a:avLst/>
              <a:gdLst/>
              <a:ahLst/>
              <a:cxnLst>
                <a:cxn ang="0">
                  <a:pos x="0" y="32"/>
                </a:cxn>
                <a:cxn ang="0">
                  <a:pos x="127" y="0"/>
                </a:cxn>
                <a:cxn ang="0">
                  <a:pos x="681" y="597"/>
                </a:cxn>
                <a:cxn ang="0">
                  <a:pos x="0" y="32"/>
                </a:cxn>
                <a:cxn ang="0">
                  <a:pos x="0" y="32"/>
                </a:cxn>
              </a:cxnLst>
              <a:rect l="0" t="0" r="r" b="b"/>
              <a:pathLst>
                <a:path w="681" h="597">
                  <a:moveTo>
                    <a:pt x="0" y="32"/>
                  </a:moveTo>
                  <a:lnTo>
                    <a:pt x="127" y="0"/>
                  </a:lnTo>
                  <a:lnTo>
                    <a:pt x="681" y="597"/>
                  </a:lnTo>
                  <a:lnTo>
                    <a:pt x="0" y="32"/>
                  </a:lnTo>
                  <a:lnTo>
                    <a:pt x="0" y="32"/>
                  </a:lnTo>
                  <a:close/>
                </a:path>
              </a:pathLst>
            </a:custGeom>
            <a:solidFill>
              <a:srgbClr val="E08238"/>
            </a:solidFill>
            <a:ln w="9525">
              <a:noFill/>
              <a:round/>
              <a:headEnd/>
              <a:tailEnd/>
            </a:ln>
          </p:spPr>
          <p:txBody>
            <a:bodyPr/>
            <a:lstStyle/>
            <a:p>
              <a:endParaRPr lang="en-US" dirty="0"/>
            </a:p>
          </p:txBody>
        </p:sp>
        <p:sp>
          <p:nvSpPr>
            <p:cNvPr id="13" name="Freeform 693"/>
            <p:cNvSpPr>
              <a:spLocks/>
            </p:cNvSpPr>
            <p:nvPr/>
          </p:nvSpPr>
          <p:spPr bwMode="auto">
            <a:xfrm>
              <a:off x="3513" y="2338"/>
              <a:ext cx="887" cy="819"/>
            </a:xfrm>
            <a:custGeom>
              <a:avLst/>
              <a:gdLst/>
              <a:ahLst/>
              <a:cxnLst>
                <a:cxn ang="0">
                  <a:pos x="1429" y="543"/>
                </a:cxn>
                <a:cxn ang="0">
                  <a:pos x="1036" y="0"/>
                </a:cxn>
                <a:cxn ang="0">
                  <a:pos x="977" y="5"/>
                </a:cxn>
                <a:cxn ang="0">
                  <a:pos x="42" y="442"/>
                </a:cxn>
                <a:cxn ang="0">
                  <a:pos x="0" y="537"/>
                </a:cxn>
                <a:cxn ang="0">
                  <a:pos x="632" y="1086"/>
                </a:cxn>
                <a:cxn ang="0">
                  <a:pos x="754" y="2048"/>
                </a:cxn>
                <a:cxn ang="0">
                  <a:pos x="1860" y="2458"/>
                </a:cxn>
                <a:cxn ang="0">
                  <a:pos x="2630" y="2033"/>
                </a:cxn>
                <a:cxn ang="0">
                  <a:pos x="2662" y="1346"/>
                </a:cxn>
                <a:cxn ang="0">
                  <a:pos x="2571" y="2017"/>
                </a:cxn>
                <a:cxn ang="0">
                  <a:pos x="1854" y="2368"/>
                </a:cxn>
                <a:cxn ang="0">
                  <a:pos x="1838" y="1878"/>
                </a:cxn>
                <a:cxn ang="0">
                  <a:pos x="1732" y="2373"/>
                </a:cxn>
                <a:cxn ang="0">
                  <a:pos x="818" y="1979"/>
                </a:cxn>
                <a:cxn ang="0">
                  <a:pos x="744" y="1202"/>
                </a:cxn>
                <a:cxn ang="0">
                  <a:pos x="1743" y="1617"/>
                </a:cxn>
                <a:cxn ang="0">
                  <a:pos x="744" y="1086"/>
                </a:cxn>
                <a:cxn ang="0">
                  <a:pos x="1195" y="734"/>
                </a:cxn>
                <a:cxn ang="0">
                  <a:pos x="669" y="1021"/>
                </a:cxn>
                <a:cxn ang="0">
                  <a:pos x="79" y="484"/>
                </a:cxn>
                <a:cxn ang="0">
                  <a:pos x="994" y="69"/>
                </a:cxn>
                <a:cxn ang="0">
                  <a:pos x="1429" y="543"/>
                </a:cxn>
                <a:cxn ang="0">
                  <a:pos x="1429" y="543"/>
                </a:cxn>
              </a:cxnLst>
              <a:rect l="0" t="0" r="r" b="b"/>
              <a:pathLst>
                <a:path w="2662" h="2458">
                  <a:moveTo>
                    <a:pt x="1429" y="543"/>
                  </a:moveTo>
                  <a:lnTo>
                    <a:pt x="1036" y="0"/>
                  </a:lnTo>
                  <a:lnTo>
                    <a:pt x="977" y="5"/>
                  </a:lnTo>
                  <a:lnTo>
                    <a:pt x="42" y="442"/>
                  </a:lnTo>
                  <a:lnTo>
                    <a:pt x="0" y="537"/>
                  </a:lnTo>
                  <a:lnTo>
                    <a:pt x="632" y="1086"/>
                  </a:lnTo>
                  <a:lnTo>
                    <a:pt x="754" y="2048"/>
                  </a:lnTo>
                  <a:lnTo>
                    <a:pt x="1860" y="2458"/>
                  </a:lnTo>
                  <a:lnTo>
                    <a:pt x="2630" y="2033"/>
                  </a:lnTo>
                  <a:lnTo>
                    <a:pt x="2662" y="1346"/>
                  </a:lnTo>
                  <a:lnTo>
                    <a:pt x="2571" y="2017"/>
                  </a:lnTo>
                  <a:lnTo>
                    <a:pt x="1854" y="2368"/>
                  </a:lnTo>
                  <a:lnTo>
                    <a:pt x="1838" y="1878"/>
                  </a:lnTo>
                  <a:lnTo>
                    <a:pt x="1732" y="2373"/>
                  </a:lnTo>
                  <a:lnTo>
                    <a:pt x="818" y="1979"/>
                  </a:lnTo>
                  <a:lnTo>
                    <a:pt x="744" y="1202"/>
                  </a:lnTo>
                  <a:lnTo>
                    <a:pt x="1743" y="1617"/>
                  </a:lnTo>
                  <a:lnTo>
                    <a:pt x="744" y="1086"/>
                  </a:lnTo>
                  <a:lnTo>
                    <a:pt x="1195" y="734"/>
                  </a:lnTo>
                  <a:lnTo>
                    <a:pt x="669" y="1021"/>
                  </a:lnTo>
                  <a:lnTo>
                    <a:pt x="79" y="484"/>
                  </a:lnTo>
                  <a:lnTo>
                    <a:pt x="994" y="69"/>
                  </a:lnTo>
                  <a:lnTo>
                    <a:pt x="1429" y="543"/>
                  </a:lnTo>
                  <a:lnTo>
                    <a:pt x="1429" y="543"/>
                  </a:lnTo>
                  <a:close/>
                </a:path>
              </a:pathLst>
            </a:custGeom>
            <a:solidFill>
              <a:srgbClr val="000000"/>
            </a:solidFill>
            <a:ln w="9525">
              <a:noFill/>
              <a:round/>
              <a:headEnd/>
              <a:tailEnd/>
            </a:ln>
          </p:spPr>
          <p:txBody>
            <a:bodyPr/>
            <a:lstStyle/>
            <a:p>
              <a:endParaRPr lang="en-US" dirty="0"/>
            </a:p>
          </p:txBody>
        </p:sp>
      </p:gr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lang="en-US" dirty="0"/>
              <a:t>Inventory Allocation</a:t>
            </a:r>
          </a:p>
        </p:txBody>
      </p:sp>
      <p:sp>
        <p:nvSpPr>
          <p:cNvPr id="264195" name="Rectangle 3"/>
          <p:cNvSpPr>
            <a:spLocks noGrp="1" noChangeArrowheads="1"/>
          </p:cNvSpPr>
          <p:nvPr>
            <p:ph type="body" idx="1"/>
          </p:nvPr>
        </p:nvSpPr>
        <p:spPr>
          <a:xfrm>
            <a:off x="467833" y="1277257"/>
            <a:ext cx="8064980" cy="4264706"/>
          </a:xfrm>
        </p:spPr>
        <p:txBody>
          <a:bodyPr/>
          <a:lstStyle/>
          <a:p>
            <a:r>
              <a:rPr lang="en-US" sz="2400" dirty="0"/>
              <a:t>Allocation Parameters (which iLPN)</a:t>
            </a:r>
          </a:p>
          <a:p>
            <a:pPr lvl="1"/>
            <a:r>
              <a:rPr lang="en-US" sz="2000" dirty="0"/>
              <a:t>Processing characteristics of the </a:t>
            </a:r>
            <a:r>
              <a:rPr lang="en-US" sz="2000" dirty="0" err="1"/>
              <a:t>iLPNs</a:t>
            </a:r>
            <a:r>
              <a:rPr lang="en-US" sz="2000" dirty="0"/>
              <a:t> selected for a specific INT and Priority</a:t>
            </a:r>
          </a:p>
          <a:p>
            <a:pPr lvl="1"/>
            <a:r>
              <a:rPr lang="en-US" sz="2000" dirty="0"/>
              <a:t>How allocation will react to mixed item </a:t>
            </a:r>
            <a:r>
              <a:rPr lang="en-US" sz="2000" dirty="0" err="1"/>
              <a:t>iLPNs</a:t>
            </a:r>
            <a:endParaRPr lang="en-US" sz="2000" dirty="0"/>
          </a:p>
          <a:p>
            <a:r>
              <a:rPr lang="en-US" sz="2400" dirty="0"/>
              <a:t>Inventory Allocation Priorities (from where)</a:t>
            </a:r>
          </a:p>
          <a:p>
            <a:pPr lvl="1"/>
            <a:r>
              <a:rPr lang="en-US" sz="2000" dirty="0"/>
              <a:t>How to select inventory</a:t>
            </a:r>
          </a:p>
          <a:p>
            <a:pPr lvl="1"/>
            <a:r>
              <a:rPr lang="en-US" sz="2000" dirty="0"/>
              <a:t>Set up by INT, Allocation Method, and Priority</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en-US" dirty="0"/>
              <a:t>Inventory Allocation</a:t>
            </a:r>
          </a:p>
        </p:txBody>
      </p:sp>
      <p:sp>
        <p:nvSpPr>
          <p:cNvPr id="265219" name="Rectangle 3"/>
          <p:cNvSpPr>
            <a:spLocks noGrp="1" noChangeArrowheads="1"/>
          </p:cNvSpPr>
          <p:nvPr>
            <p:ph type="body" idx="1"/>
          </p:nvPr>
        </p:nvSpPr>
        <p:spPr>
          <a:xfrm>
            <a:off x="467833" y="999460"/>
            <a:ext cx="8229600" cy="5015578"/>
          </a:xfrm>
        </p:spPr>
        <p:txBody>
          <a:bodyPr/>
          <a:lstStyle/>
          <a:p>
            <a:pPr>
              <a:lnSpc>
                <a:spcPct val="90000"/>
              </a:lnSpc>
              <a:spcAft>
                <a:spcPct val="20000"/>
              </a:spcAft>
            </a:pPr>
            <a:r>
              <a:rPr lang="en-US" sz="2400" dirty="0"/>
              <a:t>Pull Zone</a:t>
            </a:r>
          </a:p>
          <a:p>
            <a:pPr lvl="1">
              <a:lnSpc>
                <a:spcPct val="90000"/>
              </a:lnSpc>
              <a:spcAft>
                <a:spcPct val="20000"/>
              </a:spcAft>
            </a:pPr>
            <a:r>
              <a:rPr lang="en-US" sz="2000" dirty="0"/>
              <a:t>3 byte attribute assigned to reserve location for allocating inventory</a:t>
            </a:r>
          </a:p>
          <a:p>
            <a:pPr>
              <a:lnSpc>
                <a:spcPct val="90000"/>
              </a:lnSpc>
              <a:spcAft>
                <a:spcPct val="20000"/>
              </a:spcAft>
            </a:pPr>
            <a:r>
              <a:rPr lang="en-US" sz="2400" dirty="0"/>
              <a:t>Allocation Algorithm</a:t>
            </a:r>
          </a:p>
          <a:p>
            <a:pPr lvl="1">
              <a:lnSpc>
                <a:spcPct val="90000"/>
              </a:lnSpc>
              <a:spcAft>
                <a:spcPct val="20000"/>
              </a:spcAft>
            </a:pPr>
            <a:r>
              <a:rPr lang="en-US" sz="2000" dirty="0"/>
              <a:t>Location</a:t>
            </a:r>
          </a:p>
          <a:p>
            <a:pPr lvl="1">
              <a:lnSpc>
                <a:spcPct val="90000"/>
              </a:lnSpc>
              <a:spcAft>
                <a:spcPct val="20000"/>
              </a:spcAft>
            </a:pPr>
            <a:r>
              <a:rPr lang="en-US" sz="2000" dirty="0"/>
              <a:t>FIFO</a:t>
            </a:r>
          </a:p>
          <a:p>
            <a:pPr lvl="1">
              <a:lnSpc>
                <a:spcPct val="90000"/>
              </a:lnSpc>
              <a:spcAft>
                <a:spcPct val="20000"/>
              </a:spcAft>
            </a:pPr>
            <a:r>
              <a:rPr lang="en-US" sz="2000" dirty="0"/>
              <a:t>LIFO</a:t>
            </a:r>
          </a:p>
          <a:p>
            <a:pPr lvl="1">
              <a:lnSpc>
                <a:spcPct val="90000"/>
              </a:lnSpc>
              <a:spcAft>
                <a:spcPct val="20000"/>
              </a:spcAft>
            </a:pPr>
            <a:r>
              <a:rPr lang="en-US" sz="2000" dirty="0"/>
              <a:t>Ascending Quantity (Maximum number of pulls)</a:t>
            </a:r>
          </a:p>
          <a:p>
            <a:pPr lvl="1">
              <a:lnSpc>
                <a:spcPct val="90000"/>
              </a:lnSpc>
              <a:spcAft>
                <a:spcPct val="20000"/>
              </a:spcAft>
            </a:pPr>
            <a:r>
              <a:rPr lang="en-US" sz="2000" dirty="0"/>
              <a:t>Descending Quantity (Minimum number of pulls)</a:t>
            </a:r>
          </a:p>
          <a:p>
            <a:pPr>
              <a:lnSpc>
                <a:spcPct val="90000"/>
              </a:lnSpc>
              <a:spcAft>
                <a:spcPct val="20000"/>
              </a:spcAft>
            </a:pPr>
            <a:r>
              <a:rPr lang="en-US" sz="2400" dirty="0"/>
              <a:t>Exceed Requirements Field</a:t>
            </a:r>
          </a:p>
          <a:p>
            <a:pPr lvl="1">
              <a:lnSpc>
                <a:spcPct val="90000"/>
              </a:lnSpc>
              <a:spcAft>
                <a:spcPct val="20000"/>
              </a:spcAft>
            </a:pPr>
            <a:r>
              <a:rPr lang="en-US" sz="2000" dirty="0"/>
              <a:t>Do Not Exceed</a:t>
            </a:r>
          </a:p>
          <a:p>
            <a:pPr lvl="1">
              <a:lnSpc>
                <a:spcPct val="90000"/>
              </a:lnSpc>
              <a:spcAft>
                <a:spcPct val="20000"/>
              </a:spcAft>
            </a:pPr>
            <a:r>
              <a:rPr lang="en-US" sz="2000" dirty="0"/>
              <a:t>Always Exceed</a:t>
            </a:r>
          </a:p>
          <a:p>
            <a:pPr lvl="1">
              <a:lnSpc>
                <a:spcPct val="90000"/>
              </a:lnSpc>
              <a:spcAft>
                <a:spcPct val="20000"/>
              </a:spcAft>
            </a:pPr>
            <a:r>
              <a:rPr lang="en-US" sz="2000" dirty="0"/>
              <a:t>Process per Allocation Parameters</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466850" y="1390650"/>
            <a:ext cx="6019800" cy="4648200"/>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6146" name="Rectangle 2"/>
          <p:cNvSpPr>
            <a:spLocks noGrp="1" noChangeArrowheads="1"/>
          </p:cNvSpPr>
          <p:nvPr>
            <p:ph type="title"/>
          </p:nvPr>
        </p:nvSpPr>
        <p:spPr/>
        <p:txBody>
          <a:bodyPr/>
          <a:lstStyle/>
          <a:p>
            <a:r>
              <a:rPr lang="en-US" dirty="0"/>
              <a:t>Outbound Interface Summary</a:t>
            </a:r>
          </a:p>
        </p:txBody>
      </p:sp>
      <p:sp>
        <p:nvSpPr>
          <p:cNvPr id="5" name="Rectangle 4"/>
          <p:cNvSpPr/>
          <p:nvPr/>
        </p:nvSpPr>
        <p:spPr bwMode="auto">
          <a:xfrm>
            <a:off x="1924050" y="2990850"/>
            <a:ext cx="1543050" cy="1371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a:ln>
                  <a:noFill/>
                </a:ln>
                <a:solidFill>
                  <a:schemeClr val="accent3"/>
                </a:solidFill>
                <a:effectLst/>
                <a:latin typeface="+mn-lt"/>
              </a:rPr>
              <a:t>Host</a:t>
            </a:r>
            <a:r>
              <a:rPr kumimoji="0" lang="en-US" sz="2400" b="0" i="0" u="none" strike="noStrike" cap="none" normalizeH="0" baseline="0" dirty="0">
                <a:ln>
                  <a:noFill/>
                </a:ln>
                <a:solidFill>
                  <a:schemeClr val="accent3"/>
                </a:solidFill>
                <a:effectLst/>
                <a:latin typeface="+mn-lt"/>
              </a:rPr>
              <a:t>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3"/>
                </a:solidFill>
                <a:effectLst/>
                <a:latin typeface="+mn-lt"/>
              </a:rPr>
              <a:t>(ERP System)</a:t>
            </a:r>
          </a:p>
        </p:txBody>
      </p:sp>
      <p:sp>
        <p:nvSpPr>
          <p:cNvPr id="6" name="Rectangle 5"/>
          <p:cNvSpPr/>
          <p:nvPr/>
        </p:nvSpPr>
        <p:spPr bwMode="auto">
          <a:xfrm>
            <a:off x="5486400" y="2990850"/>
            <a:ext cx="1543050" cy="1371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a:ln>
                  <a:noFill/>
                </a:ln>
                <a:solidFill>
                  <a:schemeClr val="accent3"/>
                </a:solidFill>
                <a:effectLst/>
                <a:latin typeface="+mn-lt"/>
              </a:rPr>
              <a:t>WM</a:t>
            </a:r>
          </a:p>
        </p:txBody>
      </p:sp>
      <p:sp>
        <p:nvSpPr>
          <p:cNvPr id="7" name="Curved Down Arrow 6"/>
          <p:cNvSpPr/>
          <p:nvPr/>
        </p:nvSpPr>
        <p:spPr bwMode="auto">
          <a:xfrm>
            <a:off x="2438400" y="1390650"/>
            <a:ext cx="4171950" cy="1504950"/>
          </a:xfrm>
          <a:prstGeom prst="curved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8" name="Curved Down Arrow 7"/>
          <p:cNvSpPr/>
          <p:nvPr/>
        </p:nvSpPr>
        <p:spPr bwMode="auto">
          <a:xfrm flipH="1" flipV="1">
            <a:off x="2343150" y="4457700"/>
            <a:ext cx="4171950" cy="1504950"/>
          </a:xfrm>
          <a:prstGeom prst="curved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9" name="TextBox 8"/>
          <p:cNvSpPr txBox="1"/>
          <p:nvPr/>
        </p:nvSpPr>
        <p:spPr>
          <a:xfrm>
            <a:off x="2990850" y="2495550"/>
            <a:ext cx="2781300" cy="830997"/>
          </a:xfrm>
          <a:prstGeom prst="rect">
            <a:avLst/>
          </a:prstGeom>
          <a:noFill/>
        </p:spPr>
        <p:txBody>
          <a:bodyPr wrap="square" rtlCol="0">
            <a:spAutoFit/>
          </a:bodyPr>
          <a:lstStyle/>
          <a:p>
            <a:pPr algn="ctr"/>
            <a:r>
              <a:rPr lang="en-US" dirty="0">
                <a:latin typeface="+mn-lt"/>
              </a:rPr>
              <a:t>Distribution Order (download)</a:t>
            </a:r>
          </a:p>
        </p:txBody>
      </p:sp>
      <p:sp>
        <p:nvSpPr>
          <p:cNvPr id="10" name="TextBox 9"/>
          <p:cNvSpPr txBox="1"/>
          <p:nvPr/>
        </p:nvSpPr>
        <p:spPr>
          <a:xfrm>
            <a:off x="2990850" y="4343400"/>
            <a:ext cx="2781300" cy="830997"/>
          </a:xfrm>
          <a:prstGeom prst="rect">
            <a:avLst/>
          </a:prstGeom>
          <a:noFill/>
        </p:spPr>
        <p:txBody>
          <a:bodyPr wrap="square" rtlCol="0">
            <a:spAutoFit/>
          </a:bodyPr>
          <a:lstStyle/>
          <a:p>
            <a:pPr algn="ctr"/>
            <a:r>
              <a:rPr lang="en-US" dirty="0">
                <a:latin typeface="+mn-lt"/>
              </a:rPr>
              <a:t>Ship Confirm (upload)</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a:xfrm>
            <a:off x="244549" y="228599"/>
            <a:ext cx="8207301" cy="824023"/>
          </a:xfrm>
        </p:spPr>
        <p:txBody>
          <a:bodyPr/>
          <a:lstStyle/>
          <a:p>
            <a:r>
              <a:rPr lang="en-US" sz="3200" dirty="0"/>
              <a:t>Inventory Allocation Priority Example</a:t>
            </a:r>
          </a:p>
        </p:txBody>
      </p:sp>
      <p:sp>
        <p:nvSpPr>
          <p:cNvPr id="349187" name="Rectangle 3"/>
          <p:cNvSpPr>
            <a:spLocks noChangeArrowheads="1"/>
          </p:cNvSpPr>
          <p:nvPr/>
        </p:nvSpPr>
        <p:spPr bwMode="auto">
          <a:xfrm>
            <a:off x="0" y="2193925"/>
            <a:ext cx="9144000" cy="0"/>
          </a:xfrm>
          <a:prstGeom prst="rect">
            <a:avLst/>
          </a:prstGeom>
          <a:noFill/>
          <a:ln w="9525">
            <a:noFill/>
            <a:miter lim="800000"/>
            <a:headEnd/>
            <a:tailEnd/>
          </a:ln>
          <a:effectLst/>
        </p:spPr>
        <p:txBody>
          <a:bodyPr>
            <a:spAutoFit/>
          </a:bodyPr>
          <a:lstStyle/>
          <a:p>
            <a:endParaRPr lang="en-US" dirty="0"/>
          </a:p>
        </p:txBody>
      </p:sp>
      <p:sp>
        <p:nvSpPr>
          <p:cNvPr id="349188" name="Rectangle 4"/>
          <p:cNvSpPr>
            <a:spLocks noChangeArrowheads="1"/>
          </p:cNvSpPr>
          <p:nvPr/>
        </p:nvSpPr>
        <p:spPr bwMode="auto">
          <a:xfrm>
            <a:off x="0" y="2193925"/>
            <a:ext cx="9144000" cy="639763"/>
          </a:xfrm>
          <a:prstGeom prst="rect">
            <a:avLst/>
          </a:prstGeom>
          <a:noFill/>
          <a:ln w="9525">
            <a:noFill/>
            <a:miter lim="800000"/>
            <a:headEnd/>
            <a:tailEnd/>
          </a:ln>
          <a:effectLst/>
        </p:spPr>
        <p:txBody>
          <a:bodyPr>
            <a:spAutoFit/>
          </a:bodyPr>
          <a:lstStyle/>
          <a:p>
            <a:r>
              <a:rPr lang="en-US" sz="1200" dirty="0">
                <a:latin typeface="Times" pitchFamily="18" charset="0"/>
                <a:cs typeface="Times New Roman" pitchFamily="18" charset="0"/>
              </a:rPr>
              <a:t> </a:t>
            </a:r>
          </a:p>
          <a:p>
            <a:endParaRPr lang="en-US" dirty="0">
              <a:latin typeface="Times" pitchFamily="18" charset="0"/>
            </a:endParaRPr>
          </a:p>
        </p:txBody>
      </p:sp>
      <p:grpSp>
        <p:nvGrpSpPr>
          <p:cNvPr id="2" name="Group 5"/>
          <p:cNvGrpSpPr>
            <a:grpSpLocks/>
          </p:cNvGrpSpPr>
          <p:nvPr/>
        </p:nvGrpSpPr>
        <p:grpSpPr bwMode="auto">
          <a:xfrm>
            <a:off x="3562350" y="1766888"/>
            <a:ext cx="5351463" cy="455612"/>
            <a:chOff x="2244" y="855"/>
            <a:chExt cx="3371" cy="287"/>
          </a:xfrm>
        </p:grpSpPr>
        <p:sp>
          <p:nvSpPr>
            <p:cNvPr id="349190" name="Rectangle 6"/>
            <p:cNvSpPr>
              <a:spLocks noChangeArrowheads="1"/>
            </p:cNvSpPr>
            <p:nvPr/>
          </p:nvSpPr>
          <p:spPr bwMode="auto">
            <a:xfrm>
              <a:off x="4772" y="855"/>
              <a:ext cx="843" cy="287"/>
            </a:xfrm>
            <a:prstGeom prst="rect">
              <a:avLst/>
            </a:prstGeom>
            <a:solidFill>
              <a:srgbClr val="FFFF99"/>
            </a:solidFill>
            <a:ln w="28575">
              <a:solidFill>
                <a:schemeClr val="tx2"/>
              </a:solidFill>
              <a:miter lim="800000"/>
              <a:headEnd/>
              <a:tailEnd/>
            </a:ln>
            <a:effectLst/>
          </p:spPr>
          <p:txBody>
            <a:bodyPr anchor="ctr" anchorCtr="1"/>
            <a:lstStyle/>
            <a:p>
              <a:pPr algn="ctr">
                <a:spcBef>
                  <a:spcPct val="20000"/>
                </a:spcBef>
              </a:pPr>
              <a:r>
                <a:rPr lang="en-US" sz="1200" b="1" dirty="0">
                  <a:latin typeface="Helvetica 55 Roman" pitchFamily="34" charset="0"/>
                  <a:cs typeface="Times New Roman" pitchFamily="18" charset="0"/>
                </a:rPr>
                <a:t>ALLOCATION METHOD</a:t>
              </a:r>
            </a:p>
          </p:txBody>
        </p:sp>
        <p:sp>
          <p:nvSpPr>
            <p:cNvPr id="349191" name="Rectangle 7"/>
            <p:cNvSpPr>
              <a:spLocks noChangeArrowheads="1"/>
            </p:cNvSpPr>
            <p:nvPr/>
          </p:nvSpPr>
          <p:spPr bwMode="auto">
            <a:xfrm>
              <a:off x="3930" y="855"/>
              <a:ext cx="842" cy="287"/>
            </a:xfrm>
            <a:prstGeom prst="rect">
              <a:avLst/>
            </a:prstGeom>
            <a:solidFill>
              <a:srgbClr val="FFFF99"/>
            </a:solidFill>
            <a:ln w="28575">
              <a:solidFill>
                <a:schemeClr val="tx2"/>
              </a:solidFill>
              <a:miter lim="800000"/>
              <a:headEnd/>
              <a:tailEnd/>
            </a:ln>
            <a:effectLst/>
          </p:spPr>
          <p:txBody>
            <a:bodyPr anchor="ctr" anchorCtr="1"/>
            <a:lstStyle/>
            <a:p>
              <a:pPr algn="ctr">
                <a:spcBef>
                  <a:spcPct val="20000"/>
                </a:spcBef>
              </a:pPr>
              <a:r>
                <a:rPr lang="en-US" sz="1200" b="1" dirty="0">
                  <a:latin typeface="Helvetica 55 Roman" pitchFamily="34" charset="0"/>
                  <a:cs typeface="Times New Roman" pitchFamily="18" charset="0"/>
                </a:rPr>
                <a:t>PULL ZONE</a:t>
              </a:r>
            </a:p>
          </p:txBody>
        </p:sp>
        <p:sp>
          <p:nvSpPr>
            <p:cNvPr id="349192" name="Rectangle 8"/>
            <p:cNvSpPr>
              <a:spLocks noChangeArrowheads="1"/>
            </p:cNvSpPr>
            <p:nvPr/>
          </p:nvSpPr>
          <p:spPr bwMode="auto">
            <a:xfrm>
              <a:off x="3087" y="855"/>
              <a:ext cx="843" cy="287"/>
            </a:xfrm>
            <a:prstGeom prst="rect">
              <a:avLst/>
            </a:prstGeom>
            <a:solidFill>
              <a:srgbClr val="FFFF99"/>
            </a:solidFill>
            <a:ln w="28575">
              <a:solidFill>
                <a:schemeClr val="tx2"/>
              </a:solidFill>
              <a:miter lim="800000"/>
              <a:headEnd/>
              <a:tailEnd/>
            </a:ln>
            <a:effectLst/>
          </p:spPr>
          <p:txBody>
            <a:bodyPr anchor="ctr" anchorCtr="1"/>
            <a:lstStyle/>
            <a:p>
              <a:pPr algn="ctr">
                <a:spcBef>
                  <a:spcPct val="20000"/>
                </a:spcBef>
              </a:pPr>
              <a:r>
                <a:rPr lang="en-US" sz="1200" b="1" dirty="0">
                  <a:latin typeface="Helvetica 55 Roman" pitchFamily="34" charset="0"/>
                  <a:cs typeface="Times New Roman" pitchFamily="18" charset="0"/>
                </a:rPr>
                <a:t>PRIORITY</a:t>
              </a:r>
            </a:p>
          </p:txBody>
        </p:sp>
        <p:sp>
          <p:nvSpPr>
            <p:cNvPr id="349193" name="Rectangle 9"/>
            <p:cNvSpPr>
              <a:spLocks noChangeArrowheads="1"/>
            </p:cNvSpPr>
            <p:nvPr/>
          </p:nvSpPr>
          <p:spPr bwMode="auto">
            <a:xfrm>
              <a:off x="2244" y="855"/>
              <a:ext cx="843" cy="287"/>
            </a:xfrm>
            <a:prstGeom prst="rect">
              <a:avLst/>
            </a:prstGeom>
            <a:solidFill>
              <a:srgbClr val="FFFF99"/>
            </a:solidFill>
            <a:ln w="28575">
              <a:solidFill>
                <a:schemeClr val="tx2"/>
              </a:solidFill>
              <a:miter lim="800000"/>
              <a:headEnd/>
              <a:tailEnd/>
            </a:ln>
            <a:effectLst/>
          </p:spPr>
          <p:txBody>
            <a:bodyPr anchor="ctr" anchorCtr="1"/>
            <a:lstStyle/>
            <a:p>
              <a:pPr algn="ctr">
                <a:spcBef>
                  <a:spcPct val="20000"/>
                </a:spcBef>
              </a:pPr>
              <a:r>
                <a:rPr lang="en-US" sz="1200" b="1" dirty="0">
                  <a:latin typeface="Helvetica 55 Roman" pitchFamily="34" charset="0"/>
                  <a:cs typeface="Times New Roman" pitchFamily="18" charset="0"/>
                </a:rPr>
                <a:t>INT</a:t>
              </a:r>
              <a:endParaRPr lang="en-US" sz="1200" dirty="0"/>
            </a:p>
          </p:txBody>
        </p:sp>
      </p:grpSp>
      <p:grpSp>
        <p:nvGrpSpPr>
          <p:cNvPr id="3" name="Group 10"/>
          <p:cNvGrpSpPr>
            <a:grpSpLocks/>
          </p:cNvGrpSpPr>
          <p:nvPr/>
        </p:nvGrpSpPr>
        <p:grpSpPr bwMode="auto">
          <a:xfrm>
            <a:off x="3562350" y="3432175"/>
            <a:ext cx="5351463" cy="407988"/>
            <a:chOff x="2244" y="1904"/>
            <a:chExt cx="3371" cy="257"/>
          </a:xfrm>
        </p:grpSpPr>
        <p:sp>
          <p:nvSpPr>
            <p:cNvPr id="349195" name="Rectangle 11"/>
            <p:cNvSpPr>
              <a:spLocks noChangeArrowheads="1"/>
            </p:cNvSpPr>
            <p:nvPr/>
          </p:nvSpPr>
          <p:spPr bwMode="auto">
            <a:xfrm>
              <a:off x="4772" y="1904"/>
              <a:ext cx="843" cy="257"/>
            </a:xfrm>
            <a:prstGeom prst="rect">
              <a:avLst/>
            </a:prstGeom>
            <a:solidFill>
              <a:srgbClr val="FFFFCC"/>
            </a:solidFill>
            <a:ln w="9525">
              <a:noFill/>
              <a:miter lim="800000"/>
              <a:headEnd/>
              <a:tailEnd/>
            </a:ln>
            <a:effectLst/>
          </p:spPr>
          <p:txBody>
            <a:bodyPr lIns="0" rIns="0" anchor="ctr" anchorCtr="1"/>
            <a:lstStyle/>
            <a:p>
              <a:pPr algn="ctr">
                <a:spcBef>
                  <a:spcPct val="20000"/>
                </a:spcBef>
              </a:pPr>
              <a:r>
                <a:rPr lang="en-US" sz="1200" b="1" dirty="0">
                  <a:latin typeface="Arial" pitchFamily="34" charset="0"/>
                  <a:cs typeface="Arial" pitchFamily="34" charset="0"/>
                </a:rPr>
                <a:t>MAX # PULLS</a:t>
              </a:r>
            </a:p>
          </p:txBody>
        </p:sp>
        <p:sp>
          <p:nvSpPr>
            <p:cNvPr id="349196" name="Rectangle 12"/>
            <p:cNvSpPr>
              <a:spLocks noChangeArrowheads="1"/>
            </p:cNvSpPr>
            <p:nvPr/>
          </p:nvSpPr>
          <p:spPr bwMode="auto">
            <a:xfrm>
              <a:off x="3930" y="1904"/>
              <a:ext cx="842" cy="257"/>
            </a:xfrm>
            <a:prstGeom prst="rect">
              <a:avLst/>
            </a:prstGeom>
            <a:solidFill>
              <a:srgbClr val="FFFFCC"/>
            </a:solidFill>
            <a:ln w="9525">
              <a:noFill/>
              <a:miter lim="800000"/>
              <a:headEnd/>
              <a:tailEnd/>
            </a:ln>
            <a:effectLst/>
          </p:spPr>
          <p:txBody>
            <a:bodyPr lIns="0" rIns="0" anchor="ctr" anchorCtr="1"/>
            <a:lstStyle/>
            <a:p>
              <a:pPr>
                <a:spcBef>
                  <a:spcPct val="20000"/>
                </a:spcBef>
              </a:pPr>
              <a:r>
                <a:rPr lang="en-US" sz="1200" b="1" dirty="0">
                  <a:latin typeface="Arial" pitchFamily="34" charset="0"/>
                  <a:cs typeface="Arial" pitchFamily="34" charset="0"/>
                </a:rPr>
                <a:t>MIDDLE</a:t>
              </a:r>
            </a:p>
          </p:txBody>
        </p:sp>
        <p:sp>
          <p:nvSpPr>
            <p:cNvPr id="349197" name="Rectangle 13"/>
            <p:cNvSpPr>
              <a:spLocks noChangeArrowheads="1"/>
            </p:cNvSpPr>
            <p:nvPr/>
          </p:nvSpPr>
          <p:spPr bwMode="auto">
            <a:xfrm>
              <a:off x="3087" y="1904"/>
              <a:ext cx="843" cy="257"/>
            </a:xfrm>
            <a:prstGeom prst="rect">
              <a:avLst/>
            </a:prstGeom>
            <a:solidFill>
              <a:srgbClr val="FFFFCC"/>
            </a:solidFill>
            <a:ln w="9525">
              <a:noFill/>
              <a:miter lim="800000"/>
              <a:headEnd/>
              <a:tailEnd/>
            </a:ln>
            <a:effectLst/>
          </p:spPr>
          <p:txBody>
            <a:bodyPr lIns="0" rIns="0" anchor="ctr" anchorCtr="1"/>
            <a:lstStyle/>
            <a:p>
              <a:pPr>
                <a:spcBef>
                  <a:spcPct val="20000"/>
                </a:spcBef>
              </a:pPr>
              <a:r>
                <a:rPr lang="en-US" sz="1200" b="1" dirty="0">
                  <a:latin typeface="Arial" pitchFamily="34" charset="0"/>
                  <a:cs typeface="Arial" pitchFamily="34" charset="0"/>
                </a:rPr>
                <a:t>2</a:t>
              </a:r>
            </a:p>
          </p:txBody>
        </p:sp>
        <p:sp>
          <p:nvSpPr>
            <p:cNvPr id="349198" name="Rectangle 14"/>
            <p:cNvSpPr>
              <a:spLocks noChangeArrowheads="1"/>
            </p:cNvSpPr>
            <p:nvPr/>
          </p:nvSpPr>
          <p:spPr bwMode="auto">
            <a:xfrm>
              <a:off x="2244" y="1904"/>
              <a:ext cx="843" cy="257"/>
            </a:xfrm>
            <a:prstGeom prst="rect">
              <a:avLst/>
            </a:prstGeom>
            <a:solidFill>
              <a:srgbClr val="FFFFCC"/>
            </a:solidFill>
            <a:ln w="9525">
              <a:noFill/>
              <a:miter lim="800000"/>
              <a:headEnd/>
              <a:tailEnd/>
            </a:ln>
            <a:effectLst/>
          </p:spPr>
          <p:txBody>
            <a:bodyPr lIns="0" rIns="0" anchor="ctr"/>
            <a:lstStyle/>
            <a:p>
              <a:pPr marL="52388" indent="-52388" algn="ctr">
                <a:spcBef>
                  <a:spcPct val="20000"/>
                </a:spcBef>
              </a:pPr>
              <a:r>
                <a:rPr lang="en-US" sz="1200" b="1" dirty="0">
                  <a:latin typeface="Arial" pitchFamily="34" charset="0"/>
                  <a:cs typeface="Arial" pitchFamily="34" charset="0"/>
                </a:rPr>
                <a:t> 1 – Replenish Active</a:t>
              </a:r>
            </a:p>
          </p:txBody>
        </p:sp>
      </p:grpSp>
      <p:grpSp>
        <p:nvGrpSpPr>
          <p:cNvPr id="4" name="Group 15"/>
          <p:cNvGrpSpPr>
            <a:grpSpLocks/>
          </p:cNvGrpSpPr>
          <p:nvPr/>
        </p:nvGrpSpPr>
        <p:grpSpPr bwMode="auto">
          <a:xfrm>
            <a:off x="3562350" y="3025775"/>
            <a:ext cx="5351463" cy="406400"/>
            <a:chOff x="2244" y="1648"/>
            <a:chExt cx="3371" cy="256"/>
          </a:xfrm>
        </p:grpSpPr>
        <p:sp>
          <p:nvSpPr>
            <p:cNvPr id="349200" name="Rectangle 16"/>
            <p:cNvSpPr>
              <a:spLocks noChangeArrowheads="1"/>
            </p:cNvSpPr>
            <p:nvPr/>
          </p:nvSpPr>
          <p:spPr bwMode="auto">
            <a:xfrm>
              <a:off x="4772" y="1648"/>
              <a:ext cx="843" cy="256"/>
            </a:xfrm>
            <a:prstGeom prst="rect">
              <a:avLst/>
            </a:prstGeom>
            <a:solidFill>
              <a:srgbClr val="FFFFCC"/>
            </a:solidFill>
            <a:ln w="9525">
              <a:noFill/>
              <a:miter lim="800000"/>
              <a:headEnd/>
              <a:tailEnd/>
            </a:ln>
            <a:effectLst/>
          </p:spPr>
          <p:txBody>
            <a:bodyPr lIns="0" rIns="0" anchor="ctr" anchorCtr="1"/>
            <a:lstStyle/>
            <a:p>
              <a:pPr algn="ctr">
                <a:spcBef>
                  <a:spcPct val="20000"/>
                </a:spcBef>
              </a:pPr>
              <a:r>
                <a:rPr lang="en-US" sz="1200" b="1" dirty="0">
                  <a:latin typeface="Arial" pitchFamily="34" charset="0"/>
                  <a:cs typeface="Arial" pitchFamily="34" charset="0"/>
                </a:rPr>
                <a:t>MAX # PULLS</a:t>
              </a:r>
            </a:p>
          </p:txBody>
        </p:sp>
        <p:sp>
          <p:nvSpPr>
            <p:cNvPr id="349201" name="Rectangle 17"/>
            <p:cNvSpPr>
              <a:spLocks noChangeArrowheads="1"/>
            </p:cNvSpPr>
            <p:nvPr/>
          </p:nvSpPr>
          <p:spPr bwMode="auto">
            <a:xfrm>
              <a:off x="3930" y="1648"/>
              <a:ext cx="842" cy="256"/>
            </a:xfrm>
            <a:prstGeom prst="rect">
              <a:avLst/>
            </a:prstGeom>
            <a:solidFill>
              <a:srgbClr val="FFFFCC"/>
            </a:solidFill>
            <a:ln w="9525">
              <a:noFill/>
              <a:miter lim="800000"/>
              <a:headEnd/>
              <a:tailEnd/>
            </a:ln>
            <a:effectLst/>
          </p:spPr>
          <p:txBody>
            <a:bodyPr lIns="0" rIns="0" anchor="ctr" anchorCtr="1"/>
            <a:lstStyle/>
            <a:p>
              <a:pPr>
                <a:spcBef>
                  <a:spcPct val="20000"/>
                </a:spcBef>
              </a:pPr>
              <a:r>
                <a:rPr lang="en-US" sz="1200" b="1" dirty="0">
                  <a:latin typeface="Arial" pitchFamily="34" charset="0"/>
                  <a:cs typeface="Arial" pitchFamily="34" charset="0"/>
                </a:rPr>
                <a:t>RIGHT</a:t>
              </a:r>
            </a:p>
          </p:txBody>
        </p:sp>
        <p:sp>
          <p:nvSpPr>
            <p:cNvPr id="349202" name="Rectangle 18"/>
            <p:cNvSpPr>
              <a:spLocks noChangeArrowheads="1"/>
            </p:cNvSpPr>
            <p:nvPr/>
          </p:nvSpPr>
          <p:spPr bwMode="auto">
            <a:xfrm>
              <a:off x="3087" y="1648"/>
              <a:ext cx="843" cy="256"/>
            </a:xfrm>
            <a:prstGeom prst="rect">
              <a:avLst/>
            </a:prstGeom>
            <a:solidFill>
              <a:srgbClr val="FFFFCC"/>
            </a:solidFill>
            <a:ln w="9525">
              <a:noFill/>
              <a:miter lim="800000"/>
              <a:headEnd/>
              <a:tailEnd/>
            </a:ln>
            <a:effectLst/>
          </p:spPr>
          <p:txBody>
            <a:bodyPr lIns="0" rIns="0" anchor="ctr" anchorCtr="1"/>
            <a:lstStyle/>
            <a:p>
              <a:pPr>
                <a:spcBef>
                  <a:spcPct val="20000"/>
                </a:spcBef>
              </a:pPr>
              <a:r>
                <a:rPr lang="en-US" sz="1200" b="1" dirty="0">
                  <a:latin typeface="Arial" pitchFamily="34" charset="0"/>
                  <a:cs typeface="Arial" pitchFamily="34" charset="0"/>
                </a:rPr>
                <a:t>1</a:t>
              </a:r>
            </a:p>
          </p:txBody>
        </p:sp>
        <p:sp>
          <p:nvSpPr>
            <p:cNvPr id="349203" name="Rectangle 19"/>
            <p:cNvSpPr>
              <a:spLocks noChangeArrowheads="1"/>
            </p:cNvSpPr>
            <p:nvPr/>
          </p:nvSpPr>
          <p:spPr bwMode="auto">
            <a:xfrm>
              <a:off x="2244" y="1648"/>
              <a:ext cx="843" cy="256"/>
            </a:xfrm>
            <a:prstGeom prst="rect">
              <a:avLst/>
            </a:prstGeom>
            <a:solidFill>
              <a:srgbClr val="FFFFCC"/>
            </a:solidFill>
            <a:ln w="9525">
              <a:noFill/>
              <a:miter lim="800000"/>
              <a:headEnd/>
              <a:tailEnd/>
            </a:ln>
            <a:effectLst/>
          </p:spPr>
          <p:txBody>
            <a:bodyPr lIns="0" rIns="0" anchor="ctr"/>
            <a:lstStyle/>
            <a:p>
              <a:pPr marL="52388" indent="-52388" algn="ctr">
                <a:spcBef>
                  <a:spcPct val="20000"/>
                </a:spcBef>
              </a:pPr>
              <a:r>
                <a:rPr lang="en-US" sz="1200" b="1" dirty="0"/>
                <a:t> </a:t>
              </a:r>
              <a:r>
                <a:rPr lang="en-US" sz="1200" b="1" dirty="0">
                  <a:latin typeface="Arial" pitchFamily="34" charset="0"/>
                  <a:cs typeface="Arial" pitchFamily="34" charset="0"/>
                </a:rPr>
                <a:t>1 – Replenish                   Active</a:t>
              </a:r>
            </a:p>
          </p:txBody>
        </p:sp>
      </p:grpSp>
      <p:grpSp>
        <p:nvGrpSpPr>
          <p:cNvPr id="5" name="Group 20"/>
          <p:cNvGrpSpPr>
            <a:grpSpLocks/>
          </p:cNvGrpSpPr>
          <p:nvPr/>
        </p:nvGrpSpPr>
        <p:grpSpPr bwMode="auto">
          <a:xfrm>
            <a:off x="3562350" y="2617788"/>
            <a:ext cx="5351463" cy="407987"/>
            <a:chOff x="2244" y="1391"/>
            <a:chExt cx="3371" cy="257"/>
          </a:xfrm>
        </p:grpSpPr>
        <p:sp>
          <p:nvSpPr>
            <p:cNvPr id="349205" name="Rectangle 21"/>
            <p:cNvSpPr>
              <a:spLocks noChangeArrowheads="1"/>
            </p:cNvSpPr>
            <p:nvPr/>
          </p:nvSpPr>
          <p:spPr bwMode="auto">
            <a:xfrm>
              <a:off x="4772" y="1391"/>
              <a:ext cx="843" cy="257"/>
            </a:xfrm>
            <a:prstGeom prst="rect">
              <a:avLst/>
            </a:prstGeom>
            <a:solidFill>
              <a:srgbClr val="FFFFCC"/>
            </a:solidFill>
            <a:ln w="9525">
              <a:noFill/>
              <a:miter lim="800000"/>
              <a:headEnd/>
              <a:tailEnd/>
            </a:ln>
            <a:effectLst/>
          </p:spPr>
          <p:txBody>
            <a:bodyPr lIns="0" rIns="0" anchor="ctr" anchorCtr="1"/>
            <a:lstStyle/>
            <a:p>
              <a:pPr algn="ctr">
                <a:spcBef>
                  <a:spcPct val="20000"/>
                </a:spcBef>
              </a:pPr>
              <a:r>
                <a:rPr lang="en-US" sz="1200" b="1" dirty="0">
                  <a:latin typeface="+mn-lt"/>
                </a:rPr>
                <a:t>MIN # PULLS</a:t>
              </a:r>
            </a:p>
          </p:txBody>
        </p:sp>
        <p:sp>
          <p:nvSpPr>
            <p:cNvPr id="349206" name="Rectangle 22"/>
            <p:cNvSpPr>
              <a:spLocks noChangeArrowheads="1"/>
            </p:cNvSpPr>
            <p:nvPr/>
          </p:nvSpPr>
          <p:spPr bwMode="auto">
            <a:xfrm>
              <a:off x="3930" y="1391"/>
              <a:ext cx="842" cy="257"/>
            </a:xfrm>
            <a:prstGeom prst="rect">
              <a:avLst/>
            </a:prstGeom>
            <a:solidFill>
              <a:srgbClr val="FFFFCC"/>
            </a:solidFill>
            <a:ln w="9525">
              <a:noFill/>
              <a:miter lim="800000"/>
              <a:headEnd/>
              <a:tailEnd/>
            </a:ln>
            <a:effectLst/>
          </p:spPr>
          <p:txBody>
            <a:bodyPr lIns="0" rIns="0" anchor="ctr" anchorCtr="1"/>
            <a:lstStyle/>
            <a:p>
              <a:pPr>
                <a:spcBef>
                  <a:spcPct val="20000"/>
                </a:spcBef>
              </a:pPr>
              <a:r>
                <a:rPr lang="en-US" sz="1200" b="1" dirty="0">
                  <a:latin typeface="Arial" pitchFamily="34" charset="0"/>
                  <a:cs typeface="Arial" pitchFamily="34" charset="0"/>
                </a:rPr>
                <a:t>MIDDLE</a:t>
              </a:r>
            </a:p>
          </p:txBody>
        </p:sp>
        <p:sp>
          <p:nvSpPr>
            <p:cNvPr id="349207" name="Rectangle 23"/>
            <p:cNvSpPr>
              <a:spLocks noChangeArrowheads="1"/>
            </p:cNvSpPr>
            <p:nvPr/>
          </p:nvSpPr>
          <p:spPr bwMode="auto">
            <a:xfrm>
              <a:off x="3087" y="1391"/>
              <a:ext cx="843" cy="257"/>
            </a:xfrm>
            <a:prstGeom prst="rect">
              <a:avLst/>
            </a:prstGeom>
            <a:solidFill>
              <a:srgbClr val="FFFFCC"/>
            </a:solidFill>
            <a:ln w="9525">
              <a:noFill/>
              <a:miter lim="800000"/>
              <a:headEnd/>
              <a:tailEnd/>
            </a:ln>
            <a:effectLst/>
          </p:spPr>
          <p:txBody>
            <a:bodyPr lIns="0" rIns="0" anchor="ctr" anchorCtr="1"/>
            <a:lstStyle/>
            <a:p>
              <a:pPr>
                <a:spcBef>
                  <a:spcPct val="20000"/>
                </a:spcBef>
              </a:pPr>
              <a:r>
                <a:rPr lang="en-US" sz="1200" b="1" dirty="0">
                  <a:latin typeface="Arial" pitchFamily="34" charset="0"/>
                  <a:cs typeface="Arial" pitchFamily="34" charset="0"/>
                </a:rPr>
                <a:t>2</a:t>
              </a:r>
            </a:p>
          </p:txBody>
        </p:sp>
        <p:sp>
          <p:nvSpPr>
            <p:cNvPr id="349208" name="Rectangle 24"/>
            <p:cNvSpPr>
              <a:spLocks noChangeArrowheads="1"/>
            </p:cNvSpPr>
            <p:nvPr/>
          </p:nvSpPr>
          <p:spPr bwMode="auto">
            <a:xfrm>
              <a:off x="2244" y="1391"/>
              <a:ext cx="843" cy="257"/>
            </a:xfrm>
            <a:prstGeom prst="rect">
              <a:avLst/>
            </a:prstGeom>
            <a:solidFill>
              <a:srgbClr val="FFFFCC"/>
            </a:solidFill>
            <a:ln w="9525">
              <a:noFill/>
              <a:miter lim="800000"/>
              <a:headEnd/>
              <a:tailEnd/>
            </a:ln>
            <a:effectLst/>
          </p:spPr>
          <p:txBody>
            <a:bodyPr lIns="0" rIns="0" anchor="ctr" anchorCtr="1"/>
            <a:lstStyle/>
            <a:p>
              <a:pPr algn="ctr">
                <a:spcBef>
                  <a:spcPct val="20000"/>
                </a:spcBef>
              </a:pPr>
              <a:r>
                <a:rPr lang="en-US" sz="1200" b="1" dirty="0">
                  <a:latin typeface="Arial" pitchFamily="34" charset="0"/>
                  <a:cs typeface="Arial" pitchFamily="34" charset="0"/>
                </a:rPr>
                <a:t>2 – Ship Against Order</a:t>
              </a:r>
            </a:p>
          </p:txBody>
        </p:sp>
      </p:grpSp>
      <p:grpSp>
        <p:nvGrpSpPr>
          <p:cNvPr id="6" name="Group 25"/>
          <p:cNvGrpSpPr>
            <a:grpSpLocks/>
          </p:cNvGrpSpPr>
          <p:nvPr/>
        </p:nvGrpSpPr>
        <p:grpSpPr bwMode="auto">
          <a:xfrm>
            <a:off x="3562350" y="2209800"/>
            <a:ext cx="5351463" cy="407988"/>
            <a:chOff x="2244" y="1134"/>
            <a:chExt cx="3371" cy="257"/>
          </a:xfrm>
        </p:grpSpPr>
        <p:sp>
          <p:nvSpPr>
            <p:cNvPr id="349210" name="Rectangle 26"/>
            <p:cNvSpPr>
              <a:spLocks noChangeArrowheads="1"/>
            </p:cNvSpPr>
            <p:nvPr/>
          </p:nvSpPr>
          <p:spPr bwMode="auto">
            <a:xfrm>
              <a:off x="4772" y="1134"/>
              <a:ext cx="843" cy="257"/>
            </a:xfrm>
            <a:prstGeom prst="rect">
              <a:avLst/>
            </a:prstGeom>
            <a:solidFill>
              <a:srgbClr val="FFFFCC"/>
            </a:solidFill>
            <a:ln w="9525">
              <a:noFill/>
              <a:miter lim="800000"/>
              <a:headEnd/>
              <a:tailEnd/>
            </a:ln>
            <a:effectLst/>
          </p:spPr>
          <p:txBody>
            <a:bodyPr lIns="0" rIns="0" anchor="ctr" anchorCtr="1"/>
            <a:lstStyle/>
            <a:p>
              <a:pPr algn="ctr">
                <a:spcBef>
                  <a:spcPct val="20000"/>
                </a:spcBef>
              </a:pPr>
              <a:r>
                <a:rPr lang="en-US" sz="1200" b="1" dirty="0">
                  <a:latin typeface="Arial" pitchFamily="34" charset="0"/>
                  <a:cs typeface="Arial" pitchFamily="34" charset="0"/>
                </a:rPr>
                <a:t>MIN # PULLS</a:t>
              </a:r>
            </a:p>
          </p:txBody>
        </p:sp>
        <p:sp>
          <p:nvSpPr>
            <p:cNvPr id="349211" name="Rectangle 27"/>
            <p:cNvSpPr>
              <a:spLocks noChangeArrowheads="1"/>
            </p:cNvSpPr>
            <p:nvPr/>
          </p:nvSpPr>
          <p:spPr bwMode="auto">
            <a:xfrm>
              <a:off x="3930" y="1134"/>
              <a:ext cx="842" cy="257"/>
            </a:xfrm>
            <a:prstGeom prst="rect">
              <a:avLst/>
            </a:prstGeom>
            <a:solidFill>
              <a:srgbClr val="FFFFCC"/>
            </a:solidFill>
            <a:ln w="9525">
              <a:noFill/>
              <a:miter lim="800000"/>
              <a:headEnd/>
              <a:tailEnd/>
            </a:ln>
            <a:effectLst/>
          </p:spPr>
          <p:txBody>
            <a:bodyPr lIns="0" rIns="0" anchor="ctr" anchorCtr="1"/>
            <a:lstStyle/>
            <a:p>
              <a:pPr>
                <a:spcBef>
                  <a:spcPct val="20000"/>
                </a:spcBef>
              </a:pPr>
              <a:r>
                <a:rPr lang="en-US" sz="1200" b="1" dirty="0">
                  <a:latin typeface="Arial" pitchFamily="34" charset="0"/>
                  <a:cs typeface="Arial" pitchFamily="34" charset="0"/>
                </a:rPr>
                <a:t>LEFT</a:t>
              </a:r>
            </a:p>
          </p:txBody>
        </p:sp>
        <p:sp>
          <p:nvSpPr>
            <p:cNvPr id="349212" name="Rectangle 28"/>
            <p:cNvSpPr>
              <a:spLocks noChangeArrowheads="1"/>
            </p:cNvSpPr>
            <p:nvPr/>
          </p:nvSpPr>
          <p:spPr bwMode="auto">
            <a:xfrm>
              <a:off x="3087" y="1134"/>
              <a:ext cx="843" cy="257"/>
            </a:xfrm>
            <a:prstGeom prst="rect">
              <a:avLst/>
            </a:prstGeom>
            <a:solidFill>
              <a:srgbClr val="FFFFCC"/>
            </a:solidFill>
            <a:ln w="9525">
              <a:noFill/>
              <a:miter lim="800000"/>
              <a:headEnd/>
              <a:tailEnd/>
            </a:ln>
            <a:effectLst/>
          </p:spPr>
          <p:txBody>
            <a:bodyPr lIns="0" rIns="0" anchor="ctr" anchorCtr="1"/>
            <a:lstStyle/>
            <a:p>
              <a:pPr>
                <a:spcBef>
                  <a:spcPct val="20000"/>
                </a:spcBef>
              </a:pPr>
              <a:r>
                <a:rPr lang="en-US" sz="1200" b="1" dirty="0">
                  <a:latin typeface="Arial" pitchFamily="34" charset="0"/>
                  <a:cs typeface="Arial" pitchFamily="34" charset="0"/>
                </a:rPr>
                <a:t>1</a:t>
              </a:r>
            </a:p>
          </p:txBody>
        </p:sp>
        <p:sp>
          <p:nvSpPr>
            <p:cNvPr id="349213" name="Rectangle 29"/>
            <p:cNvSpPr>
              <a:spLocks noChangeArrowheads="1"/>
            </p:cNvSpPr>
            <p:nvPr/>
          </p:nvSpPr>
          <p:spPr bwMode="auto">
            <a:xfrm>
              <a:off x="2244" y="1134"/>
              <a:ext cx="843" cy="257"/>
            </a:xfrm>
            <a:prstGeom prst="rect">
              <a:avLst/>
            </a:prstGeom>
            <a:solidFill>
              <a:srgbClr val="FFFFCC"/>
            </a:solidFill>
            <a:ln w="9525">
              <a:noFill/>
              <a:miter lim="800000"/>
              <a:headEnd/>
              <a:tailEnd/>
            </a:ln>
            <a:effectLst/>
          </p:spPr>
          <p:txBody>
            <a:bodyPr lIns="0" rIns="0" anchor="ctr" anchorCtr="1"/>
            <a:lstStyle/>
            <a:p>
              <a:pPr algn="ctr">
                <a:spcBef>
                  <a:spcPct val="20000"/>
                </a:spcBef>
              </a:pPr>
              <a:r>
                <a:rPr lang="en-US" sz="1200" b="1" dirty="0">
                  <a:latin typeface="+mn-lt"/>
                </a:rPr>
                <a:t>2 – Ship Against Order</a:t>
              </a:r>
            </a:p>
          </p:txBody>
        </p:sp>
      </p:grpSp>
      <p:sp>
        <p:nvSpPr>
          <p:cNvPr id="349214" name="Line 30"/>
          <p:cNvSpPr>
            <a:spLocks noChangeShapeType="1"/>
          </p:cNvSpPr>
          <p:nvPr/>
        </p:nvSpPr>
        <p:spPr bwMode="auto">
          <a:xfrm>
            <a:off x="3562350" y="1754188"/>
            <a:ext cx="5351463" cy="0"/>
          </a:xfrm>
          <a:prstGeom prst="line">
            <a:avLst/>
          </a:prstGeom>
          <a:noFill/>
          <a:ln w="28575" cap="sq">
            <a:solidFill>
              <a:schemeClr val="tx1">
                <a:lumMod val="95000"/>
                <a:lumOff val="5000"/>
              </a:schemeClr>
            </a:solidFill>
            <a:round/>
            <a:headEnd/>
            <a:tailEnd/>
          </a:ln>
          <a:effectLst/>
        </p:spPr>
        <p:txBody>
          <a:bodyPr/>
          <a:lstStyle/>
          <a:p>
            <a:endParaRPr lang="en-US" dirty="0"/>
          </a:p>
        </p:txBody>
      </p:sp>
      <p:sp>
        <p:nvSpPr>
          <p:cNvPr id="349215" name="Line 31"/>
          <p:cNvSpPr>
            <a:spLocks noChangeShapeType="1"/>
          </p:cNvSpPr>
          <p:nvPr/>
        </p:nvSpPr>
        <p:spPr bwMode="auto">
          <a:xfrm>
            <a:off x="3562350" y="2617788"/>
            <a:ext cx="5351463" cy="0"/>
          </a:xfrm>
          <a:prstGeom prst="line">
            <a:avLst/>
          </a:prstGeom>
          <a:noFill/>
          <a:ln w="28575">
            <a:solidFill>
              <a:schemeClr val="tx1">
                <a:lumMod val="95000"/>
                <a:lumOff val="5000"/>
              </a:schemeClr>
            </a:solidFill>
            <a:round/>
            <a:headEnd/>
            <a:tailEnd/>
          </a:ln>
          <a:effectLst/>
        </p:spPr>
        <p:txBody>
          <a:bodyPr/>
          <a:lstStyle/>
          <a:p>
            <a:endParaRPr lang="en-US" dirty="0"/>
          </a:p>
        </p:txBody>
      </p:sp>
      <p:sp>
        <p:nvSpPr>
          <p:cNvPr id="349216" name="Line 32"/>
          <p:cNvSpPr>
            <a:spLocks noChangeShapeType="1"/>
          </p:cNvSpPr>
          <p:nvPr/>
        </p:nvSpPr>
        <p:spPr bwMode="auto">
          <a:xfrm>
            <a:off x="3562350" y="3025775"/>
            <a:ext cx="5351463" cy="0"/>
          </a:xfrm>
          <a:prstGeom prst="line">
            <a:avLst/>
          </a:prstGeom>
          <a:noFill/>
          <a:ln w="28575">
            <a:solidFill>
              <a:schemeClr val="tx1">
                <a:lumMod val="95000"/>
                <a:lumOff val="5000"/>
              </a:schemeClr>
            </a:solidFill>
            <a:round/>
            <a:headEnd/>
            <a:tailEnd/>
          </a:ln>
          <a:effectLst/>
        </p:spPr>
        <p:txBody>
          <a:bodyPr/>
          <a:lstStyle/>
          <a:p>
            <a:endParaRPr lang="en-US" dirty="0"/>
          </a:p>
        </p:txBody>
      </p:sp>
      <p:sp>
        <p:nvSpPr>
          <p:cNvPr id="349217" name="Line 33"/>
          <p:cNvSpPr>
            <a:spLocks noChangeShapeType="1"/>
          </p:cNvSpPr>
          <p:nvPr/>
        </p:nvSpPr>
        <p:spPr bwMode="auto">
          <a:xfrm>
            <a:off x="3562350" y="3432175"/>
            <a:ext cx="5351463" cy="0"/>
          </a:xfrm>
          <a:prstGeom prst="line">
            <a:avLst/>
          </a:prstGeom>
          <a:noFill/>
          <a:ln w="28575">
            <a:solidFill>
              <a:schemeClr val="tx1">
                <a:lumMod val="95000"/>
                <a:lumOff val="5000"/>
              </a:schemeClr>
            </a:solidFill>
            <a:round/>
            <a:headEnd/>
            <a:tailEnd/>
          </a:ln>
          <a:effectLst/>
        </p:spPr>
        <p:txBody>
          <a:bodyPr/>
          <a:lstStyle/>
          <a:p>
            <a:endParaRPr lang="en-US" dirty="0"/>
          </a:p>
        </p:txBody>
      </p:sp>
      <p:sp>
        <p:nvSpPr>
          <p:cNvPr id="349218" name="Line 34"/>
          <p:cNvSpPr>
            <a:spLocks noChangeShapeType="1"/>
          </p:cNvSpPr>
          <p:nvPr/>
        </p:nvSpPr>
        <p:spPr bwMode="auto">
          <a:xfrm>
            <a:off x="3562350" y="3840163"/>
            <a:ext cx="5351463" cy="0"/>
          </a:xfrm>
          <a:prstGeom prst="line">
            <a:avLst/>
          </a:prstGeom>
          <a:noFill/>
          <a:ln w="28575" cap="sq">
            <a:solidFill>
              <a:schemeClr val="tx1">
                <a:lumMod val="95000"/>
                <a:lumOff val="5000"/>
              </a:schemeClr>
            </a:solidFill>
            <a:round/>
            <a:headEnd/>
            <a:tailEnd/>
          </a:ln>
          <a:effectLst/>
        </p:spPr>
        <p:txBody>
          <a:bodyPr/>
          <a:lstStyle/>
          <a:p>
            <a:endParaRPr lang="en-US" dirty="0"/>
          </a:p>
        </p:txBody>
      </p:sp>
      <p:sp>
        <p:nvSpPr>
          <p:cNvPr id="349219" name="Line 35"/>
          <p:cNvSpPr>
            <a:spLocks noChangeShapeType="1"/>
          </p:cNvSpPr>
          <p:nvPr/>
        </p:nvSpPr>
        <p:spPr bwMode="auto">
          <a:xfrm>
            <a:off x="3562350" y="1754186"/>
            <a:ext cx="0" cy="2085975"/>
          </a:xfrm>
          <a:prstGeom prst="line">
            <a:avLst/>
          </a:prstGeom>
          <a:noFill/>
          <a:ln w="28575" cap="sq">
            <a:solidFill>
              <a:schemeClr val="tx1">
                <a:lumMod val="95000"/>
                <a:lumOff val="5000"/>
              </a:schemeClr>
            </a:solidFill>
            <a:round/>
            <a:headEnd/>
            <a:tailEnd/>
          </a:ln>
          <a:effectLst/>
        </p:spPr>
        <p:txBody>
          <a:bodyPr/>
          <a:lstStyle/>
          <a:p>
            <a:endParaRPr lang="en-US" dirty="0"/>
          </a:p>
        </p:txBody>
      </p:sp>
      <p:sp>
        <p:nvSpPr>
          <p:cNvPr id="349220" name="Line 36"/>
          <p:cNvSpPr>
            <a:spLocks noChangeShapeType="1"/>
          </p:cNvSpPr>
          <p:nvPr/>
        </p:nvSpPr>
        <p:spPr bwMode="auto">
          <a:xfrm>
            <a:off x="4900613" y="1754188"/>
            <a:ext cx="0" cy="2085975"/>
          </a:xfrm>
          <a:prstGeom prst="line">
            <a:avLst/>
          </a:prstGeom>
          <a:noFill/>
          <a:ln w="28575">
            <a:solidFill>
              <a:schemeClr val="tx1">
                <a:lumMod val="95000"/>
                <a:lumOff val="5000"/>
              </a:schemeClr>
            </a:solidFill>
            <a:round/>
            <a:headEnd/>
            <a:tailEnd/>
          </a:ln>
          <a:effectLst/>
        </p:spPr>
        <p:txBody>
          <a:bodyPr/>
          <a:lstStyle/>
          <a:p>
            <a:endParaRPr lang="en-US" dirty="0"/>
          </a:p>
        </p:txBody>
      </p:sp>
      <p:sp>
        <p:nvSpPr>
          <p:cNvPr id="349221" name="Line 37"/>
          <p:cNvSpPr>
            <a:spLocks noChangeShapeType="1"/>
          </p:cNvSpPr>
          <p:nvPr/>
        </p:nvSpPr>
        <p:spPr bwMode="auto">
          <a:xfrm>
            <a:off x="6238875" y="1754188"/>
            <a:ext cx="0" cy="2085975"/>
          </a:xfrm>
          <a:prstGeom prst="line">
            <a:avLst/>
          </a:prstGeom>
          <a:noFill/>
          <a:ln w="28575">
            <a:solidFill>
              <a:schemeClr val="tx1">
                <a:lumMod val="95000"/>
                <a:lumOff val="5000"/>
              </a:schemeClr>
            </a:solidFill>
            <a:round/>
            <a:headEnd/>
            <a:tailEnd/>
          </a:ln>
          <a:effectLst/>
        </p:spPr>
        <p:txBody>
          <a:bodyPr/>
          <a:lstStyle/>
          <a:p>
            <a:endParaRPr lang="en-US" dirty="0"/>
          </a:p>
        </p:txBody>
      </p:sp>
      <p:sp>
        <p:nvSpPr>
          <p:cNvPr id="349222" name="Line 38"/>
          <p:cNvSpPr>
            <a:spLocks noChangeShapeType="1"/>
          </p:cNvSpPr>
          <p:nvPr/>
        </p:nvSpPr>
        <p:spPr bwMode="auto">
          <a:xfrm>
            <a:off x="7575550" y="1754188"/>
            <a:ext cx="0" cy="2085975"/>
          </a:xfrm>
          <a:prstGeom prst="line">
            <a:avLst/>
          </a:prstGeom>
          <a:noFill/>
          <a:ln w="28575">
            <a:solidFill>
              <a:schemeClr val="tx1">
                <a:lumMod val="95000"/>
                <a:lumOff val="5000"/>
              </a:schemeClr>
            </a:solidFill>
            <a:round/>
            <a:headEnd/>
            <a:tailEnd/>
          </a:ln>
          <a:effectLst/>
        </p:spPr>
        <p:txBody>
          <a:bodyPr/>
          <a:lstStyle/>
          <a:p>
            <a:endParaRPr lang="en-US" dirty="0"/>
          </a:p>
        </p:txBody>
      </p:sp>
      <p:sp>
        <p:nvSpPr>
          <p:cNvPr id="349223" name="Line 39"/>
          <p:cNvSpPr>
            <a:spLocks noChangeShapeType="1"/>
          </p:cNvSpPr>
          <p:nvPr/>
        </p:nvSpPr>
        <p:spPr bwMode="auto">
          <a:xfrm>
            <a:off x="8913813" y="1754188"/>
            <a:ext cx="0" cy="2085975"/>
          </a:xfrm>
          <a:prstGeom prst="line">
            <a:avLst/>
          </a:prstGeom>
          <a:noFill/>
          <a:ln w="28575" cap="sq">
            <a:solidFill>
              <a:schemeClr val="tx1">
                <a:lumMod val="95000"/>
                <a:lumOff val="5000"/>
              </a:schemeClr>
            </a:solidFill>
            <a:round/>
            <a:headEnd/>
            <a:tailEnd/>
          </a:ln>
          <a:effectLst/>
        </p:spPr>
        <p:txBody>
          <a:bodyPr/>
          <a:lstStyle/>
          <a:p>
            <a:endParaRPr lang="en-US" dirty="0"/>
          </a:p>
        </p:txBody>
      </p:sp>
      <p:sp>
        <p:nvSpPr>
          <p:cNvPr id="349224" name="Line 40"/>
          <p:cNvSpPr>
            <a:spLocks noChangeShapeType="1"/>
          </p:cNvSpPr>
          <p:nvPr/>
        </p:nvSpPr>
        <p:spPr bwMode="auto">
          <a:xfrm>
            <a:off x="3562350" y="2209800"/>
            <a:ext cx="5351463" cy="0"/>
          </a:xfrm>
          <a:prstGeom prst="line">
            <a:avLst/>
          </a:prstGeom>
          <a:noFill/>
          <a:ln w="28575">
            <a:solidFill>
              <a:schemeClr val="tx1">
                <a:lumMod val="95000"/>
                <a:lumOff val="5000"/>
              </a:schemeClr>
            </a:solidFill>
            <a:round/>
            <a:headEnd/>
            <a:tailEnd/>
          </a:ln>
          <a:effectLst/>
        </p:spPr>
        <p:txBody>
          <a:bodyPr/>
          <a:lstStyle/>
          <a:p>
            <a:endParaRPr lang="en-US" dirty="0"/>
          </a:p>
        </p:txBody>
      </p:sp>
      <p:sp>
        <p:nvSpPr>
          <p:cNvPr id="349226" name="Rectangle 42"/>
          <p:cNvSpPr>
            <a:spLocks noChangeArrowheads="1"/>
          </p:cNvSpPr>
          <p:nvPr/>
        </p:nvSpPr>
        <p:spPr bwMode="auto">
          <a:xfrm>
            <a:off x="3548063" y="4683125"/>
            <a:ext cx="1308100" cy="549275"/>
          </a:xfrm>
          <a:prstGeom prst="rect">
            <a:avLst/>
          </a:prstGeom>
          <a:noFill/>
          <a:ln w="38100">
            <a:noFill/>
            <a:miter lim="800000"/>
            <a:headEnd/>
            <a:tailEnd/>
          </a:ln>
        </p:spPr>
        <p:txBody>
          <a:bodyPr wrap="none" lIns="0" tIns="0" rIns="0" bIns="0">
            <a:spAutoFit/>
          </a:bodyPr>
          <a:lstStyle/>
          <a:p>
            <a:r>
              <a:rPr lang="en-US" sz="1800" dirty="0">
                <a:latin typeface="Arial Black" pitchFamily="34" charset="0"/>
                <a:cs typeface="Times New Roman" pitchFamily="18" charset="0"/>
              </a:rPr>
              <a:t>Pull Zones</a:t>
            </a:r>
            <a:endParaRPr lang="en-US" sz="1800" dirty="0">
              <a:cs typeface="Times New Roman" pitchFamily="18" charset="0"/>
            </a:endParaRPr>
          </a:p>
          <a:p>
            <a:endParaRPr lang="en-US" sz="1800" dirty="0">
              <a:latin typeface="Times" pitchFamily="18" charset="0"/>
            </a:endParaRPr>
          </a:p>
        </p:txBody>
      </p:sp>
      <p:sp>
        <p:nvSpPr>
          <p:cNvPr id="349227" name="Rectangle 43"/>
          <p:cNvSpPr>
            <a:spLocks noChangeArrowheads="1"/>
          </p:cNvSpPr>
          <p:nvPr/>
        </p:nvSpPr>
        <p:spPr bwMode="auto">
          <a:xfrm>
            <a:off x="31899" y="3257550"/>
            <a:ext cx="3352800" cy="1489075"/>
          </a:xfrm>
          <a:prstGeom prst="rect">
            <a:avLst/>
          </a:prstGeom>
          <a:solidFill>
            <a:srgbClr val="FFFF99"/>
          </a:solidFill>
          <a:ln w="13970">
            <a:solidFill>
              <a:srgbClr val="000000"/>
            </a:solidFill>
            <a:miter lim="800000"/>
            <a:headEnd/>
            <a:tailEnd/>
          </a:ln>
        </p:spPr>
        <p:txBody>
          <a:bodyPr/>
          <a:lstStyle/>
          <a:p>
            <a:endParaRPr lang="en-US" dirty="0"/>
          </a:p>
        </p:txBody>
      </p:sp>
      <p:sp>
        <p:nvSpPr>
          <p:cNvPr id="349228" name="Rectangle 44"/>
          <p:cNvSpPr>
            <a:spLocks noChangeArrowheads="1"/>
          </p:cNvSpPr>
          <p:nvPr/>
        </p:nvSpPr>
        <p:spPr bwMode="auto">
          <a:xfrm>
            <a:off x="134938" y="4900613"/>
            <a:ext cx="1473200" cy="1057275"/>
          </a:xfrm>
          <a:prstGeom prst="rect">
            <a:avLst/>
          </a:prstGeom>
          <a:solidFill>
            <a:srgbClr val="FFFF99"/>
          </a:solidFill>
          <a:ln w="13970">
            <a:solidFill>
              <a:srgbClr val="000000"/>
            </a:solidFill>
            <a:miter lim="800000"/>
            <a:headEnd/>
            <a:tailEnd/>
          </a:ln>
        </p:spPr>
        <p:txBody>
          <a:bodyPr/>
          <a:lstStyle/>
          <a:p>
            <a:pPr algn="ctr"/>
            <a:r>
              <a:rPr lang="en-US" sz="2000" dirty="0">
                <a:solidFill>
                  <a:schemeClr val="tx1">
                    <a:lumMod val="95000"/>
                    <a:lumOff val="5000"/>
                  </a:schemeClr>
                </a:solidFill>
                <a:latin typeface="Arial" pitchFamily="34" charset="0"/>
                <a:cs typeface="Arial" pitchFamily="34" charset="0"/>
              </a:rPr>
              <a:t>Shipping Area</a:t>
            </a:r>
          </a:p>
        </p:txBody>
      </p:sp>
      <p:sp>
        <p:nvSpPr>
          <p:cNvPr id="349229" name="Rectangle 45"/>
          <p:cNvSpPr>
            <a:spLocks noChangeArrowheads="1"/>
          </p:cNvSpPr>
          <p:nvPr/>
        </p:nvSpPr>
        <p:spPr bwMode="auto">
          <a:xfrm>
            <a:off x="1725613" y="4900613"/>
            <a:ext cx="1473200" cy="1057275"/>
          </a:xfrm>
          <a:prstGeom prst="rect">
            <a:avLst/>
          </a:prstGeom>
          <a:solidFill>
            <a:srgbClr val="FFFF99"/>
          </a:solidFill>
          <a:ln w="13970">
            <a:solidFill>
              <a:srgbClr val="000000"/>
            </a:solidFill>
            <a:miter lim="800000"/>
            <a:headEnd/>
            <a:tailEnd/>
          </a:ln>
        </p:spPr>
        <p:txBody>
          <a:bodyPr/>
          <a:lstStyle/>
          <a:p>
            <a:pPr algn="ctr"/>
            <a:r>
              <a:rPr lang="en-US" sz="2000" dirty="0">
                <a:solidFill>
                  <a:schemeClr val="tx1">
                    <a:lumMod val="95000"/>
                    <a:lumOff val="5000"/>
                  </a:schemeClr>
                </a:solidFill>
                <a:latin typeface="Arial" pitchFamily="34" charset="0"/>
                <a:cs typeface="Arial" pitchFamily="34" charset="0"/>
              </a:rPr>
              <a:t>Active Picking Area</a:t>
            </a:r>
          </a:p>
        </p:txBody>
      </p:sp>
      <p:sp>
        <p:nvSpPr>
          <p:cNvPr id="349230" name="Rectangle 46"/>
          <p:cNvSpPr>
            <a:spLocks noChangeArrowheads="1"/>
          </p:cNvSpPr>
          <p:nvPr/>
        </p:nvSpPr>
        <p:spPr bwMode="auto">
          <a:xfrm>
            <a:off x="138113" y="4978400"/>
            <a:ext cx="1471612" cy="200025"/>
          </a:xfrm>
          <a:prstGeom prst="rect">
            <a:avLst/>
          </a:prstGeom>
          <a:noFill/>
          <a:ln w="9525">
            <a:noFill/>
            <a:miter lim="800000"/>
            <a:headEnd/>
            <a:tailEnd/>
          </a:ln>
        </p:spPr>
        <p:txBody>
          <a:bodyPr/>
          <a:lstStyle/>
          <a:p>
            <a:endParaRPr lang="en-US" dirty="0"/>
          </a:p>
        </p:txBody>
      </p:sp>
      <p:sp>
        <p:nvSpPr>
          <p:cNvPr id="349231" name="Rectangle 47"/>
          <p:cNvSpPr>
            <a:spLocks noChangeArrowheads="1"/>
          </p:cNvSpPr>
          <p:nvPr/>
        </p:nvSpPr>
        <p:spPr bwMode="auto">
          <a:xfrm>
            <a:off x="1725613" y="4978400"/>
            <a:ext cx="1470025" cy="200025"/>
          </a:xfrm>
          <a:prstGeom prst="rect">
            <a:avLst/>
          </a:prstGeom>
          <a:noFill/>
          <a:ln w="9525">
            <a:noFill/>
            <a:miter lim="800000"/>
            <a:headEnd/>
            <a:tailEnd/>
          </a:ln>
        </p:spPr>
        <p:txBody>
          <a:bodyPr/>
          <a:lstStyle/>
          <a:p>
            <a:endParaRPr lang="en-US" dirty="0"/>
          </a:p>
        </p:txBody>
      </p:sp>
      <p:sp>
        <p:nvSpPr>
          <p:cNvPr id="349232" name="Rectangle 48"/>
          <p:cNvSpPr>
            <a:spLocks noChangeArrowheads="1"/>
          </p:cNvSpPr>
          <p:nvPr/>
        </p:nvSpPr>
        <p:spPr bwMode="auto">
          <a:xfrm>
            <a:off x="125413" y="3082925"/>
            <a:ext cx="3070225" cy="200025"/>
          </a:xfrm>
          <a:prstGeom prst="rect">
            <a:avLst/>
          </a:prstGeom>
          <a:noFill/>
          <a:ln w="9525">
            <a:noFill/>
            <a:miter lim="800000"/>
            <a:headEnd/>
            <a:tailEnd/>
          </a:ln>
        </p:spPr>
        <p:txBody>
          <a:bodyPr/>
          <a:lstStyle/>
          <a:p>
            <a:endParaRPr lang="en-US" dirty="0"/>
          </a:p>
        </p:txBody>
      </p:sp>
      <p:sp>
        <p:nvSpPr>
          <p:cNvPr id="349233" name="Rectangle 49"/>
          <p:cNvSpPr>
            <a:spLocks noChangeArrowheads="1"/>
          </p:cNvSpPr>
          <p:nvPr/>
        </p:nvSpPr>
        <p:spPr bwMode="auto">
          <a:xfrm>
            <a:off x="720725" y="2732088"/>
            <a:ext cx="1676400" cy="549275"/>
          </a:xfrm>
          <a:prstGeom prst="rect">
            <a:avLst/>
          </a:prstGeom>
          <a:noFill/>
          <a:ln w="9525">
            <a:noFill/>
            <a:miter lim="800000"/>
            <a:headEnd/>
            <a:tailEnd/>
          </a:ln>
        </p:spPr>
        <p:txBody>
          <a:bodyPr wrap="none" lIns="0" tIns="0" rIns="0" bIns="0">
            <a:spAutoFit/>
          </a:bodyPr>
          <a:lstStyle/>
          <a:p>
            <a:r>
              <a:rPr lang="en-US" sz="1800" dirty="0">
                <a:latin typeface="Arial Black" pitchFamily="34" charset="0"/>
                <a:cs typeface="Times New Roman" pitchFamily="18" charset="0"/>
              </a:rPr>
              <a:t>Reserve Area</a:t>
            </a:r>
            <a:endParaRPr lang="en-US" sz="1800" dirty="0">
              <a:cs typeface="Times New Roman" pitchFamily="18" charset="0"/>
            </a:endParaRPr>
          </a:p>
          <a:p>
            <a:endParaRPr lang="en-US" sz="1800" dirty="0">
              <a:latin typeface="Times" pitchFamily="18" charset="0"/>
            </a:endParaRPr>
          </a:p>
        </p:txBody>
      </p:sp>
      <p:grpSp>
        <p:nvGrpSpPr>
          <p:cNvPr id="7" name="Group 50"/>
          <p:cNvGrpSpPr>
            <a:grpSpLocks/>
          </p:cNvGrpSpPr>
          <p:nvPr/>
        </p:nvGrpSpPr>
        <p:grpSpPr bwMode="auto">
          <a:xfrm>
            <a:off x="1122363" y="3257550"/>
            <a:ext cx="14287" cy="1477963"/>
            <a:chOff x="8270" y="8613"/>
            <a:chExt cx="22" cy="2330"/>
          </a:xfrm>
        </p:grpSpPr>
        <p:sp>
          <p:nvSpPr>
            <p:cNvPr id="349235" name="Rectangle 51"/>
            <p:cNvSpPr>
              <a:spLocks noChangeArrowheads="1"/>
            </p:cNvSpPr>
            <p:nvPr/>
          </p:nvSpPr>
          <p:spPr bwMode="auto">
            <a:xfrm>
              <a:off x="8270" y="10857"/>
              <a:ext cx="22" cy="86"/>
            </a:xfrm>
            <a:prstGeom prst="rect">
              <a:avLst/>
            </a:prstGeom>
            <a:solidFill>
              <a:srgbClr val="000000"/>
            </a:solidFill>
            <a:ln w="9525">
              <a:noFill/>
              <a:miter lim="800000"/>
              <a:headEnd/>
              <a:tailEnd/>
            </a:ln>
          </p:spPr>
          <p:txBody>
            <a:bodyPr/>
            <a:lstStyle/>
            <a:p>
              <a:endParaRPr lang="en-US" dirty="0"/>
            </a:p>
          </p:txBody>
        </p:sp>
        <p:sp>
          <p:nvSpPr>
            <p:cNvPr id="349236" name="Rectangle 52"/>
            <p:cNvSpPr>
              <a:spLocks noChangeArrowheads="1"/>
            </p:cNvSpPr>
            <p:nvPr/>
          </p:nvSpPr>
          <p:spPr bwMode="auto">
            <a:xfrm>
              <a:off x="8270" y="10705"/>
              <a:ext cx="22" cy="87"/>
            </a:xfrm>
            <a:prstGeom prst="rect">
              <a:avLst/>
            </a:prstGeom>
            <a:solidFill>
              <a:srgbClr val="000000"/>
            </a:solidFill>
            <a:ln w="9525">
              <a:noFill/>
              <a:miter lim="800000"/>
              <a:headEnd/>
              <a:tailEnd/>
            </a:ln>
          </p:spPr>
          <p:txBody>
            <a:bodyPr/>
            <a:lstStyle/>
            <a:p>
              <a:endParaRPr lang="en-US" dirty="0"/>
            </a:p>
          </p:txBody>
        </p:sp>
        <p:sp>
          <p:nvSpPr>
            <p:cNvPr id="349237" name="Rectangle 53"/>
            <p:cNvSpPr>
              <a:spLocks noChangeArrowheads="1"/>
            </p:cNvSpPr>
            <p:nvPr/>
          </p:nvSpPr>
          <p:spPr bwMode="auto">
            <a:xfrm>
              <a:off x="8270" y="10554"/>
              <a:ext cx="22" cy="86"/>
            </a:xfrm>
            <a:prstGeom prst="rect">
              <a:avLst/>
            </a:prstGeom>
            <a:solidFill>
              <a:srgbClr val="000000"/>
            </a:solidFill>
            <a:ln w="9525">
              <a:noFill/>
              <a:miter lim="800000"/>
              <a:headEnd/>
              <a:tailEnd/>
            </a:ln>
          </p:spPr>
          <p:txBody>
            <a:bodyPr/>
            <a:lstStyle/>
            <a:p>
              <a:endParaRPr lang="en-US" dirty="0"/>
            </a:p>
          </p:txBody>
        </p:sp>
        <p:sp>
          <p:nvSpPr>
            <p:cNvPr id="349238" name="Rectangle 54"/>
            <p:cNvSpPr>
              <a:spLocks noChangeArrowheads="1"/>
            </p:cNvSpPr>
            <p:nvPr/>
          </p:nvSpPr>
          <p:spPr bwMode="auto">
            <a:xfrm>
              <a:off x="8270" y="10402"/>
              <a:ext cx="22" cy="87"/>
            </a:xfrm>
            <a:prstGeom prst="rect">
              <a:avLst/>
            </a:prstGeom>
            <a:solidFill>
              <a:srgbClr val="000000"/>
            </a:solidFill>
            <a:ln w="9525">
              <a:noFill/>
              <a:miter lim="800000"/>
              <a:headEnd/>
              <a:tailEnd/>
            </a:ln>
          </p:spPr>
          <p:txBody>
            <a:bodyPr/>
            <a:lstStyle/>
            <a:p>
              <a:endParaRPr lang="en-US" dirty="0"/>
            </a:p>
          </p:txBody>
        </p:sp>
        <p:sp>
          <p:nvSpPr>
            <p:cNvPr id="349239" name="Rectangle 55"/>
            <p:cNvSpPr>
              <a:spLocks noChangeArrowheads="1"/>
            </p:cNvSpPr>
            <p:nvPr/>
          </p:nvSpPr>
          <p:spPr bwMode="auto">
            <a:xfrm>
              <a:off x="8270" y="10251"/>
              <a:ext cx="22" cy="86"/>
            </a:xfrm>
            <a:prstGeom prst="rect">
              <a:avLst/>
            </a:prstGeom>
            <a:solidFill>
              <a:srgbClr val="000000"/>
            </a:solidFill>
            <a:ln w="9525">
              <a:noFill/>
              <a:miter lim="800000"/>
              <a:headEnd/>
              <a:tailEnd/>
            </a:ln>
          </p:spPr>
          <p:txBody>
            <a:bodyPr/>
            <a:lstStyle/>
            <a:p>
              <a:endParaRPr lang="en-US" dirty="0"/>
            </a:p>
          </p:txBody>
        </p:sp>
        <p:sp>
          <p:nvSpPr>
            <p:cNvPr id="349240" name="Rectangle 56"/>
            <p:cNvSpPr>
              <a:spLocks noChangeArrowheads="1"/>
            </p:cNvSpPr>
            <p:nvPr/>
          </p:nvSpPr>
          <p:spPr bwMode="auto">
            <a:xfrm>
              <a:off x="8270" y="10099"/>
              <a:ext cx="22" cy="87"/>
            </a:xfrm>
            <a:prstGeom prst="rect">
              <a:avLst/>
            </a:prstGeom>
            <a:solidFill>
              <a:srgbClr val="000000"/>
            </a:solidFill>
            <a:ln w="9525">
              <a:noFill/>
              <a:miter lim="800000"/>
              <a:headEnd/>
              <a:tailEnd/>
            </a:ln>
          </p:spPr>
          <p:txBody>
            <a:bodyPr/>
            <a:lstStyle/>
            <a:p>
              <a:endParaRPr lang="en-US" dirty="0"/>
            </a:p>
          </p:txBody>
        </p:sp>
        <p:sp>
          <p:nvSpPr>
            <p:cNvPr id="349241" name="Rectangle 57"/>
            <p:cNvSpPr>
              <a:spLocks noChangeArrowheads="1"/>
            </p:cNvSpPr>
            <p:nvPr/>
          </p:nvSpPr>
          <p:spPr bwMode="auto">
            <a:xfrm>
              <a:off x="8270" y="9948"/>
              <a:ext cx="22" cy="86"/>
            </a:xfrm>
            <a:prstGeom prst="rect">
              <a:avLst/>
            </a:prstGeom>
            <a:solidFill>
              <a:srgbClr val="000000"/>
            </a:solidFill>
            <a:ln w="9525">
              <a:noFill/>
              <a:miter lim="800000"/>
              <a:headEnd/>
              <a:tailEnd/>
            </a:ln>
          </p:spPr>
          <p:txBody>
            <a:bodyPr/>
            <a:lstStyle/>
            <a:p>
              <a:endParaRPr lang="en-US" dirty="0"/>
            </a:p>
          </p:txBody>
        </p:sp>
        <p:sp>
          <p:nvSpPr>
            <p:cNvPr id="349242" name="Rectangle 58"/>
            <p:cNvSpPr>
              <a:spLocks noChangeArrowheads="1"/>
            </p:cNvSpPr>
            <p:nvPr/>
          </p:nvSpPr>
          <p:spPr bwMode="auto">
            <a:xfrm>
              <a:off x="8270" y="9796"/>
              <a:ext cx="22" cy="87"/>
            </a:xfrm>
            <a:prstGeom prst="rect">
              <a:avLst/>
            </a:prstGeom>
            <a:solidFill>
              <a:srgbClr val="000000"/>
            </a:solidFill>
            <a:ln w="9525">
              <a:noFill/>
              <a:miter lim="800000"/>
              <a:headEnd/>
              <a:tailEnd/>
            </a:ln>
          </p:spPr>
          <p:txBody>
            <a:bodyPr/>
            <a:lstStyle/>
            <a:p>
              <a:endParaRPr lang="en-US" dirty="0"/>
            </a:p>
          </p:txBody>
        </p:sp>
        <p:sp>
          <p:nvSpPr>
            <p:cNvPr id="349243" name="Rectangle 59"/>
            <p:cNvSpPr>
              <a:spLocks noChangeArrowheads="1"/>
            </p:cNvSpPr>
            <p:nvPr/>
          </p:nvSpPr>
          <p:spPr bwMode="auto">
            <a:xfrm>
              <a:off x="8270" y="9645"/>
              <a:ext cx="22" cy="86"/>
            </a:xfrm>
            <a:prstGeom prst="rect">
              <a:avLst/>
            </a:prstGeom>
            <a:solidFill>
              <a:srgbClr val="000000"/>
            </a:solidFill>
            <a:ln w="9525">
              <a:noFill/>
              <a:miter lim="800000"/>
              <a:headEnd/>
              <a:tailEnd/>
            </a:ln>
          </p:spPr>
          <p:txBody>
            <a:bodyPr/>
            <a:lstStyle/>
            <a:p>
              <a:endParaRPr lang="en-US" dirty="0"/>
            </a:p>
          </p:txBody>
        </p:sp>
        <p:sp>
          <p:nvSpPr>
            <p:cNvPr id="349244" name="Rectangle 60"/>
            <p:cNvSpPr>
              <a:spLocks noChangeArrowheads="1"/>
            </p:cNvSpPr>
            <p:nvPr/>
          </p:nvSpPr>
          <p:spPr bwMode="auto">
            <a:xfrm>
              <a:off x="8270" y="9493"/>
              <a:ext cx="22" cy="87"/>
            </a:xfrm>
            <a:prstGeom prst="rect">
              <a:avLst/>
            </a:prstGeom>
            <a:solidFill>
              <a:srgbClr val="000000"/>
            </a:solidFill>
            <a:ln w="9525">
              <a:noFill/>
              <a:miter lim="800000"/>
              <a:headEnd/>
              <a:tailEnd/>
            </a:ln>
          </p:spPr>
          <p:txBody>
            <a:bodyPr/>
            <a:lstStyle/>
            <a:p>
              <a:endParaRPr lang="en-US" dirty="0"/>
            </a:p>
          </p:txBody>
        </p:sp>
        <p:sp>
          <p:nvSpPr>
            <p:cNvPr id="349245" name="Rectangle 61"/>
            <p:cNvSpPr>
              <a:spLocks noChangeArrowheads="1"/>
            </p:cNvSpPr>
            <p:nvPr/>
          </p:nvSpPr>
          <p:spPr bwMode="auto">
            <a:xfrm>
              <a:off x="8270" y="9342"/>
              <a:ext cx="22" cy="86"/>
            </a:xfrm>
            <a:prstGeom prst="rect">
              <a:avLst/>
            </a:prstGeom>
            <a:solidFill>
              <a:srgbClr val="000000"/>
            </a:solidFill>
            <a:ln w="9525">
              <a:noFill/>
              <a:miter lim="800000"/>
              <a:headEnd/>
              <a:tailEnd/>
            </a:ln>
          </p:spPr>
          <p:txBody>
            <a:bodyPr/>
            <a:lstStyle/>
            <a:p>
              <a:endParaRPr lang="en-US" dirty="0"/>
            </a:p>
          </p:txBody>
        </p:sp>
        <p:sp>
          <p:nvSpPr>
            <p:cNvPr id="349246" name="Rectangle 62"/>
            <p:cNvSpPr>
              <a:spLocks noChangeArrowheads="1"/>
            </p:cNvSpPr>
            <p:nvPr/>
          </p:nvSpPr>
          <p:spPr bwMode="auto">
            <a:xfrm>
              <a:off x="8270" y="9190"/>
              <a:ext cx="22" cy="87"/>
            </a:xfrm>
            <a:prstGeom prst="rect">
              <a:avLst/>
            </a:prstGeom>
            <a:solidFill>
              <a:srgbClr val="000000"/>
            </a:solidFill>
            <a:ln w="9525">
              <a:noFill/>
              <a:miter lim="800000"/>
              <a:headEnd/>
              <a:tailEnd/>
            </a:ln>
          </p:spPr>
          <p:txBody>
            <a:bodyPr/>
            <a:lstStyle/>
            <a:p>
              <a:endParaRPr lang="en-US" dirty="0"/>
            </a:p>
          </p:txBody>
        </p:sp>
        <p:sp>
          <p:nvSpPr>
            <p:cNvPr id="349247" name="Rectangle 63"/>
            <p:cNvSpPr>
              <a:spLocks noChangeArrowheads="1"/>
            </p:cNvSpPr>
            <p:nvPr/>
          </p:nvSpPr>
          <p:spPr bwMode="auto">
            <a:xfrm>
              <a:off x="8270" y="9039"/>
              <a:ext cx="22" cy="86"/>
            </a:xfrm>
            <a:prstGeom prst="rect">
              <a:avLst/>
            </a:prstGeom>
            <a:solidFill>
              <a:srgbClr val="000000"/>
            </a:solidFill>
            <a:ln w="9525">
              <a:noFill/>
              <a:miter lim="800000"/>
              <a:headEnd/>
              <a:tailEnd/>
            </a:ln>
          </p:spPr>
          <p:txBody>
            <a:bodyPr/>
            <a:lstStyle/>
            <a:p>
              <a:endParaRPr lang="en-US" dirty="0"/>
            </a:p>
          </p:txBody>
        </p:sp>
        <p:sp>
          <p:nvSpPr>
            <p:cNvPr id="349248" name="Rectangle 64"/>
            <p:cNvSpPr>
              <a:spLocks noChangeArrowheads="1"/>
            </p:cNvSpPr>
            <p:nvPr/>
          </p:nvSpPr>
          <p:spPr bwMode="auto">
            <a:xfrm>
              <a:off x="8270" y="8887"/>
              <a:ext cx="22" cy="87"/>
            </a:xfrm>
            <a:prstGeom prst="rect">
              <a:avLst/>
            </a:prstGeom>
            <a:solidFill>
              <a:srgbClr val="000000"/>
            </a:solidFill>
            <a:ln w="9525">
              <a:noFill/>
              <a:miter lim="800000"/>
              <a:headEnd/>
              <a:tailEnd/>
            </a:ln>
          </p:spPr>
          <p:txBody>
            <a:bodyPr/>
            <a:lstStyle/>
            <a:p>
              <a:endParaRPr lang="en-US" dirty="0"/>
            </a:p>
          </p:txBody>
        </p:sp>
        <p:sp>
          <p:nvSpPr>
            <p:cNvPr id="349249" name="Rectangle 65"/>
            <p:cNvSpPr>
              <a:spLocks noChangeArrowheads="1"/>
            </p:cNvSpPr>
            <p:nvPr/>
          </p:nvSpPr>
          <p:spPr bwMode="auto">
            <a:xfrm>
              <a:off x="8270" y="8736"/>
              <a:ext cx="22" cy="86"/>
            </a:xfrm>
            <a:prstGeom prst="rect">
              <a:avLst/>
            </a:prstGeom>
            <a:solidFill>
              <a:srgbClr val="000000"/>
            </a:solidFill>
            <a:ln w="9525">
              <a:noFill/>
              <a:miter lim="800000"/>
              <a:headEnd/>
              <a:tailEnd/>
            </a:ln>
          </p:spPr>
          <p:txBody>
            <a:bodyPr/>
            <a:lstStyle/>
            <a:p>
              <a:endParaRPr lang="en-US" dirty="0"/>
            </a:p>
          </p:txBody>
        </p:sp>
        <p:sp>
          <p:nvSpPr>
            <p:cNvPr id="349250" name="Rectangle 66"/>
            <p:cNvSpPr>
              <a:spLocks noChangeArrowheads="1"/>
            </p:cNvSpPr>
            <p:nvPr/>
          </p:nvSpPr>
          <p:spPr bwMode="auto">
            <a:xfrm>
              <a:off x="8270" y="8613"/>
              <a:ext cx="22" cy="58"/>
            </a:xfrm>
            <a:prstGeom prst="rect">
              <a:avLst/>
            </a:prstGeom>
            <a:solidFill>
              <a:srgbClr val="000000"/>
            </a:solidFill>
            <a:ln w="9525">
              <a:noFill/>
              <a:miter lim="800000"/>
              <a:headEnd/>
              <a:tailEnd/>
            </a:ln>
          </p:spPr>
          <p:txBody>
            <a:bodyPr/>
            <a:lstStyle/>
            <a:p>
              <a:endParaRPr lang="en-US" dirty="0"/>
            </a:p>
          </p:txBody>
        </p:sp>
      </p:grpSp>
      <p:grpSp>
        <p:nvGrpSpPr>
          <p:cNvPr id="8" name="Group 67"/>
          <p:cNvGrpSpPr>
            <a:grpSpLocks/>
          </p:cNvGrpSpPr>
          <p:nvPr/>
        </p:nvGrpSpPr>
        <p:grpSpPr bwMode="auto">
          <a:xfrm>
            <a:off x="2368550" y="3260725"/>
            <a:ext cx="12700" cy="1481138"/>
            <a:chOff x="9931" y="8620"/>
            <a:chExt cx="21" cy="2331"/>
          </a:xfrm>
        </p:grpSpPr>
        <p:sp>
          <p:nvSpPr>
            <p:cNvPr id="349252" name="Rectangle 68"/>
            <p:cNvSpPr>
              <a:spLocks noChangeArrowheads="1"/>
            </p:cNvSpPr>
            <p:nvPr/>
          </p:nvSpPr>
          <p:spPr bwMode="auto">
            <a:xfrm>
              <a:off x="9931" y="10864"/>
              <a:ext cx="21" cy="87"/>
            </a:xfrm>
            <a:prstGeom prst="rect">
              <a:avLst/>
            </a:prstGeom>
            <a:solidFill>
              <a:srgbClr val="000000"/>
            </a:solidFill>
            <a:ln w="9525">
              <a:noFill/>
              <a:miter lim="800000"/>
              <a:headEnd/>
              <a:tailEnd/>
            </a:ln>
          </p:spPr>
          <p:txBody>
            <a:bodyPr/>
            <a:lstStyle/>
            <a:p>
              <a:endParaRPr lang="en-US" dirty="0"/>
            </a:p>
          </p:txBody>
        </p:sp>
        <p:sp>
          <p:nvSpPr>
            <p:cNvPr id="349253" name="Rectangle 69"/>
            <p:cNvSpPr>
              <a:spLocks noChangeArrowheads="1"/>
            </p:cNvSpPr>
            <p:nvPr/>
          </p:nvSpPr>
          <p:spPr bwMode="auto">
            <a:xfrm>
              <a:off x="9931" y="10713"/>
              <a:ext cx="21" cy="86"/>
            </a:xfrm>
            <a:prstGeom prst="rect">
              <a:avLst/>
            </a:prstGeom>
            <a:solidFill>
              <a:srgbClr val="000000"/>
            </a:solidFill>
            <a:ln w="9525">
              <a:noFill/>
              <a:miter lim="800000"/>
              <a:headEnd/>
              <a:tailEnd/>
            </a:ln>
          </p:spPr>
          <p:txBody>
            <a:bodyPr/>
            <a:lstStyle/>
            <a:p>
              <a:endParaRPr lang="en-US" dirty="0"/>
            </a:p>
          </p:txBody>
        </p:sp>
        <p:sp>
          <p:nvSpPr>
            <p:cNvPr id="349254" name="Rectangle 70"/>
            <p:cNvSpPr>
              <a:spLocks noChangeArrowheads="1"/>
            </p:cNvSpPr>
            <p:nvPr/>
          </p:nvSpPr>
          <p:spPr bwMode="auto">
            <a:xfrm>
              <a:off x="9931" y="10561"/>
              <a:ext cx="21" cy="87"/>
            </a:xfrm>
            <a:prstGeom prst="rect">
              <a:avLst/>
            </a:prstGeom>
            <a:solidFill>
              <a:srgbClr val="000000"/>
            </a:solidFill>
            <a:ln w="9525">
              <a:noFill/>
              <a:miter lim="800000"/>
              <a:headEnd/>
              <a:tailEnd/>
            </a:ln>
          </p:spPr>
          <p:txBody>
            <a:bodyPr/>
            <a:lstStyle/>
            <a:p>
              <a:endParaRPr lang="en-US" dirty="0"/>
            </a:p>
          </p:txBody>
        </p:sp>
        <p:sp>
          <p:nvSpPr>
            <p:cNvPr id="349255" name="Rectangle 71"/>
            <p:cNvSpPr>
              <a:spLocks noChangeArrowheads="1"/>
            </p:cNvSpPr>
            <p:nvPr/>
          </p:nvSpPr>
          <p:spPr bwMode="auto">
            <a:xfrm>
              <a:off x="9931" y="10410"/>
              <a:ext cx="21" cy="86"/>
            </a:xfrm>
            <a:prstGeom prst="rect">
              <a:avLst/>
            </a:prstGeom>
            <a:solidFill>
              <a:srgbClr val="000000"/>
            </a:solidFill>
            <a:ln w="9525">
              <a:noFill/>
              <a:miter lim="800000"/>
              <a:headEnd/>
              <a:tailEnd/>
            </a:ln>
          </p:spPr>
          <p:txBody>
            <a:bodyPr/>
            <a:lstStyle/>
            <a:p>
              <a:endParaRPr lang="en-US" dirty="0"/>
            </a:p>
          </p:txBody>
        </p:sp>
        <p:sp>
          <p:nvSpPr>
            <p:cNvPr id="349256" name="Rectangle 72"/>
            <p:cNvSpPr>
              <a:spLocks noChangeArrowheads="1"/>
            </p:cNvSpPr>
            <p:nvPr/>
          </p:nvSpPr>
          <p:spPr bwMode="auto">
            <a:xfrm>
              <a:off x="9931" y="10258"/>
              <a:ext cx="21" cy="87"/>
            </a:xfrm>
            <a:prstGeom prst="rect">
              <a:avLst/>
            </a:prstGeom>
            <a:solidFill>
              <a:srgbClr val="000000"/>
            </a:solidFill>
            <a:ln w="9525">
              <a:noFill/>
              <a:miter lim="800000"/>
              <a:headEnd/>
              <a:tailEnd/>
            </a:ln>
          </p:spPr>
          <p:txBody>
            <a:bodyPr/>
            <a:lstStyle/>
            <a:p>
              <a:endParaRPr lang="en-US" dirty="0"/>
            </a:p>
          </p:txBody>
        </p:sp>
        <p:sp>
          <p:nvSpPr>
            <p:cNvPr id="349257" name="Rectangle 73"/>
            <p:cNvSpPr>
              <a:spLocks noChangeArrowheads="1"/>
            </p:cNvSpPr>
            <p:nvPr/>
          </p:nvSpPr>
          <p:spPr bwMode="auto">
            <a:xfrm>
              <a:off x="9931" y="10107"/>
              <a:ext cx="21" cy="86"/>
            </a:xfrm>
            <a:prstGeom prst="rect">
              <a:avLst/>
            </a:prstGeom>
            <a:solidFill>
              <a:srgbClr val="000000"/>
            </a:solidFill>
            <a:ln w="9525">
              <a:noFill/>
              <a:miter lim="800000"/>
              <a:headEnd/>
              <a:tailEnd/>
            </a:ln>
          </p:spPr>
          <p:txBody>
            <a:bodyPr/>
            <a:lstStyle/>
            <a:p>
              <a:endParaRPr lang="en-US" dirty="0"/>
            </a:p>
          </p:txBody>
        </p:sp>
        <p:sp>
          <p:nvSpPr>
            <p:cNvPr id="349258" name="Rectangle 74"/>
            <p:cNvSpPr>
              <a:spLocks noChangeArrowheads="1"/>
            </p:cNvSpPr>
            <p:nvPr/>
          </p:nvSpPr>
          <p:spPr bwMode="auto">
            <a:xfrm>
              <a:off x="9931" y="9955"/>
              <a:ext cx="21" cy="87"/>
            </a:xfrm>
            <a:prstGeom prst="rect">
              <a:avLst/>
            </a:prstGeom>
            <a:solidFill>
              <a:srgbClr val="000000"/>
            </a:solidFill>
            <a:ln w="9525">
              <a:noFill/>
              <a:miter lim="800000"/>
              <a:headEnd/>
              <a:tailEnd/>
            </a:ln>
          </p:spPr>
          <p:txBody>
            <a:bodyPr/>
            <a:lstStyle/>
            <a:p>
              <a:endParaRPr lang="en-US" dirty="0"/>
            </a:p>
          </p:txBody>
        </p:sp>
        <p:sp>
          <p:nvSpPr>
            <p:cNvPr id="349259" name="Rectangle 75"/>
            <p:cNvSpPr>
              <a:spLocks noChangeArrowheads="1"/>
            </p:cNvSpPr>
            <p:nvPr/>
          </p:nvSpPr>
          <p:spPr bwMode="auto">
            <a:xfrm>
              <a:off x="9931" y="9804"/>
              <a:ext cx="21" cy="86"/>
            </a:xfrm>
            <a:prstGeom prst="rect">
              <a:avLst/>
            </a:prstGeom>
            <a:solidFill>
              <a:srgbClr val="000000"/>
            </a:solidFill>
            <a:ln w="9525">
              <a:noFill/>
              <a:miter lim="800000"/>
              <a:headEnd/>
              <a:tailEnd/>
            </a:ln>
          </p:spPr>
          <p:txBody>
            <a:bodyPr/>
            <a:lstStyle/>
            <a:p>
              <a:endParaRPr lang="en-US" dirty="0"/>
            </a:p>
          </p:txBody>
        </p:sp>
        <p:sp>
          <p:nvSpPr>
            <p:cNvPr id="349260" name="Rectangle 76"/>
            <p:cNvSpPr>
              <a:spLocks noChangeArrowheads="1"/>
            </p:cNvSpPr>
            <p:nvPr/>
          </p:nvSpPr>
          <p:spPr bwMode="auto">
            <a:xfrm>
              <a:off x="9931" y="9652"/>
              <a:ext cx="21" cy="87"/>
            </a:xfrm>
            <a:prstGeom prst="rect">
              <a:avLst/>
            </a:prstGeom>
            <a:solidFill>
              <a:srgbClr val="000000"/>
            </a:solidFill>
            <a:ln w="9525">
              <a:noFill/>
              <a:miter lim="800000"/>
              <a:headEnd/>
              <a:tailEnd/>
            </a:ln>
          </p:spPr>
          <p:txBody>
            <a:bodyPr/>
            <a:lstStyle/>
            <a:p>
              <a:endParaRPr lang="en-US" dirty="0"/>
            </a:p>
          </p:txBody>
        </p:sp>
        <p:sp>
          <p:nvSpPr>
            <p:cNvPr id="349261" name="Rectangle 77"/>
            <p:cNvSpPr>
              <a:spLocks noChangeArrowheads="1"/>
            </p:cNvSpPr>
            <p:nvPr/>
          </p:nvSpPr>
          <p:spPr bwMode="auto">
            <a:xfrm>
              <a:off x="9931" y="9501"/>
              <a:ext cx="21" cy="86"/>
            </a:xfrm>
            <a:prstGeom prst="rect">
              <a:avLst/>
            </a:prstGeom>
            <a:solidFill>
              <a:srgbClr val="000000"/>
            </a:solidFill>
            <a:ln w="9525">
              <a:noFill/>
              <a:miter lim="800000"/>
              <a:headEnd/>
              <a:tailEnd/>
            </a:ln>
          </p:spPr>
          <p:txBody>
            <a:bodyPr/>
            <a:lstStyle/>
            <a:p>
              <a:endParaRPr lang="en-US" dirty="0"/>
            </a:p>
          </p:txBody>
        </p:sp>
        <p:sp>
          <p:nvSpPr>
            <p:cNvPr id="349262" name="Rectangle 78"/>
            <p:cNvSpPr>
              <a:spLocks noChangeArrowheads="1"/>
            </p:cNvSpPr>
            <p:nvPr/>
          </p:nvSpPr>
          <p:spPr bwMode="auto">
            <a:xfrm>
              <a:off x="9931" y="9349"/>
              <a:ext cx="21" cy="87"/>
            </a:xfrm>
            <a:prstGeom prst="rect">
              <a:avLst/>
            </a:prstGeom>
            <a:solidFill>
              <a:srgbClr val="000000"/>
            </a:solidFill>
            <a:ln w="9525">
              <a:noFill/>
              <a:miter lim="800000"/>
              <a:headEnd/>
              <a:tailEnd/>
            </a:ln>
          </p:spPr>
          <p:txBody>
            <a:bodyPr/>
            <a:lstStyle/>
            <a:p>
              <a:endParaRPr lang="en-US" dirty="0"/>
            </a:p>
          </p:txBody>
        </p:sp>
        <p:sp>
          <p:nvSpPr>
            <p:cNvPr id="349263" name="Rectangle 79"/>
            <p:cNvSpPr>
              <a:spLocks noChangeArrowheads="1"/>
            </p:cNvSpPr>
            <p:nvPr/>
          </p:nvSpPr>
          <p:spPr bwMode="auto">
            <a:xfrm>
              <a:off x="9931" y="9198"/>
              <a:ext cx="21" cy="86"/>
            </a:xfrm>
            <a:prstGeom prst="rect">
              <a:avLst/>
            </a:prstGeom>
            <a:solidFill>
              <a:srgbClr val="000000"/>
            </a:solidFill>
            <a:ln w="9525">
              <a:noFill/>
              <a:miter lim="800000"/>
              <a:headEnd/>
              <a:tailEnd/>
            </a:ln>
          </p:spPr>
          <p:txBody>
            <a:bodyPr/>
            <a:lstStyle/>
            <a:p>
              <a:endParaRPr lang="en-US" dirty="0"/>
            </a:p>
          </p:txBody>
        </p:sp>
        <p:sp>
          <p:nvSpPr>
            <p:cNvPr id="349264" name="Rectangle 80"/>
            <p:cNvSpPr>
              <a:spLocks noChangeArrowheads="1"/>
            </p:cNvSpPr>
            <p:nvPr/>
          </p:nvSpPr>
          <p:spPr bwMode="auto">
            <a:xfrm>
              <a:off x="9931" y="9046"/>
              <a:ext cx="21" cy="87"/>
            </a:xfrm>
            <a:prstGeom prst="rect">
              <a:avLst/>
            </a:prstGeom>
            <a:solidFill>
              <a:srgbClr val="000000"/>
            </a:solidFill>
            <a:ln w="9525">
              <a:noFill/>
              <a:miter lim="800000"/>
              <a:headEnd/>
              <a:tailEnd/>
            </a:ln>
          </p:spPr>
          <p:txBody>
            <a:bodyPr/>
            <a:lstStyle/>
            <a:p>
              <a:endParaRPr lang="en-US" dirty="0"/>
            </a:p>
          </p:txBody>
        </p:sp>
        <p:sp>
          <p:nvSpPr>
            <p:cNvPr id="349265" name="Rectangle 81"/>
            <p:cNvSpPr>
              <a:spLocks noChangeArrowheads="1"/>
            </p:cNvSpPr>
            <p:nvPr/>
          </p:nvSpPr>
          <p:spPr bwMode="auto">
            <a:xfrm>
              <a:off x="9931" y="8895"/>
              <a:ext cx="21" cy="86"/>
            </a:xfrm>
            <a:prstGeom prst="rect">
              <a:avLst/>
            </a:prstGeom>
            <a:solidFill>
              <a:srgbClr val="000000"/>
            </a:solidFill>
            <a:ln w="9525">
              <a:noFill/>
              <a:miter lim="800000"/>
              <a:headEnd/>
              <a:tailEnd/>
            </a:ln>
          </p:spPr>
          <p:txBody>
            <a:bodyPr/>
            <a:lstStyle/>
            <a:p>
              <a:endParaRPr lang="en-US" dirty="0"/>
            </a:p>
          </p:txBody>
        </p:sp>
        <p:sp>
          <p:nvSpPr>
            <p:cNvPr id="349266" name="Rectangle 82"/>
            <p:cNvSpPr>
              <a:spLocks noChangeArrowheads="1"/>
            </p:cNvSpPr>
            <p:nvPr/>
          </p:nvSpPr>
          <p:spPr bwMode="auto">
            <a:xfrm>
              <a:off x="9931" y="8743"/>
              <a:ext cx="21" cy="87"/>
            </a:xfrm>
            <a:prstGeom prst="rect">
              <a:avLst/>
            </a:prstGeom>
            <a:solidFill>
              <a:srgbClr val="000000"/>
            </a:solidFill>
            <a:ln w="9525">
              <a:noFill/>
              <a:miter lim="800000"/>
              <a:headEnd/>
              <a:tailEnd/>
            </a:ln>
          </p:spPr>
          <p:txBody>
            <a:bodyPr/>
            <a:lstStyle/>
            <a:p>
              <a:endParaRPr lang="en-US" dirty="0"/>
            </a:p>
          </p:txBody>
        </p:sp>
        <p:sp>
          <p:nvSpPr>
            <p:cNvPr id="349267" name="Rectangle 83"/>
            <p:cNvSpPr>
              <a:spLocks noChangeArrowheads="1"/>
            </p:cNvSpPr>
            <p:nvPr/>
          </p:nvSpPr>
          <p:spPr bwMode="auto">
            <a:xfrm>
              <a:off x="9931" y="8620"/>
              <a:ext cx="21" cy="58"/>
            </a:xfrm>
            <a:prstGeom prst="rect">
              <a:avLst/>
            </a:prstGeom>
            <a:solidFill>
              <a:srgbClr val="000000"/>
            </a:solidFill>
            <a:ln w="9525">
              <a:noFill/>
              <a:miter lim="800000"/>
              <a:headEnd/>
              <a:tailEnd/>
            </a:ln>
          </p:spPr>
          <p:txBody>
            <a:bodyPr/>
            <a:lstStyle/>
            <a:p>
              <a:endParaRPr lang="en-US" dirty="0"/>
            </a:p>
          </p:txBody>
        </p:sp>
      </p:grpSp>
      <p:sp>
        <p:nvSpPr>
          <p:cNvPr id="349269" name="Rectangle 85"/>
          <p:cNvSpPr>
            <a:spLocks noChangeArrowheads="1"/>
          </p:cNvSpPr>
          <p:nvPr/>
        </p:nvSpPr>
        <p:spPr bwMode="auto">
          <a:xfrm>
            <a:off x="1491438" y="4056063"/>
            <a:ext cx="571500" cy="14287"/>
          </a:xfrm>
          <a:prstGeom prst="rect">
            <a:avLst/>
          </a:prstGeom>
          <a:solidFill>
            <a:srgbClr val="000000"/>
          </a:solidFill>
          <a:ln w="9525">
            <a:noFill/>
            <a:miter lim="800000"/>
            <a:headEnd/>
            <a:tailEnd/>
          </a:ln>
        </p:spPr>
        <p:txBody>
          <a:bodyPr/>
          <a:lstStyle/>
          <a:p>
            <a:endParaRPr lang="en-US" dirty="0"/>
          </a:p>
        </p:txBody>
      </p:sp>
      <p:sp>
        <p:nvSpPr>
          <p:cNvPr id="349271" name="Rectangle 87"/>
          <p:cNvSpPr>
            <a:spLocks noChangeArrowheads="1"/>
          </p:cNvSpPr>
          <p:nvPr/>
        </p:nvSpPr>
        <p:spPr bwMode="auto">
          <a:xfrm>
            <a:off x="3024188" y="4849813"/>
            <a:ext cx="1057275" cy="200025"/>
          </a:xfrm>
          <a:prstGeom prst="rect">
            <a:avLst/>
          </a:prstGeom>
          <a:noFill/>
          <a:ln w="9525">
            <a:noFill/>
            <a:miter lim="800000"/>
            <a:headEnd/>
            <a:tailEnd/>
          </a:ln>
        </p:spPr>
        <p:txBody>
          <a:bodyPr/>
          <a:lstStyle/>
          <a:p>
            <a:endParaRPr lang="en-US" dirty="0"/>
          </a:p>
        </p:txBody>
      </p:sp>
      <p:grpSp>
        <p:nvGrpSpPr>
          <p:cNvPr id="9" name="Group 88"/>
          <p:cNvGrpSpPr>
            <a:grpSpLocks/>
          </p:cNvGrpSpPr>
          <p:nvPr/>
        </p:nvGrpSpPr>
        <p:grpSpPr bwMode="auto">
          <a:xfrm>
            <a:off x="2801938" y="4086225"/>
            <a:ext cx="928687" cy="584200"/>
            <a:chOff x="10764" y="9890"/>
            <a:chExt cx="1069" cy="1228"/>
          </a:xfrm>
        </p:grpSpPr>
        <p:sp>
          <p:nvSpPr>
            <p:cNvPr id="349273" name="Freeform 89"/>
            <p:cNvSpPr>
              <a:spLocks/>
            </p:cNvSpPr>
            <p:nvPr/>
          </p:nvSpPr>
          <p:spPr bwMode="auto">
            <a:xfrm>
              <a:off x="10764" y="9890"/>
              <a:ext cx="1069" cy="1228"/>
            </a:xfrm>
            <a:custGeom>
              <a:avLst/>
              <a:gdLst/>
              <a:ahLst/>
              <a:cxnLst>
                <a:cxn ang="0">
                  <a:pos x="1055" y="1228"/>
                </a:cxn>
                <a:cxn ang="0">
                  <a:pos x="1069" y="1212"/>
                </a:cxn>
                <a:cxn ang="0">
                  <a:pos x="15" y="0"/>
                </a:cxn>
                <a:cxn ang="0">
                  <a:pos x="0" y="16"/>
                </a:cxn>
                <a:cxn ang="0">
                  <a:pos x="1055" y="1228"/>
                </a:cxn>
              </a:cxnLst>
              <a:rect l="0" t="0" r="r" b="b"/>
              <a:pathLst>
                <a:path w="1069" h="1228">
                  <a:moveTo>
                    <a:pt x="1055" y="1228"/>
                  </a:moveTo>
                  <a:lnTo>
                    <a:pt x="1069" y="1212"/>
                  </a:lnTo>
                  <a:lnTo>
                    <a:pt x="15" y="0"/>
                  </a:lnTo>
                  <a:lnTo>
                    <a:pt x="0" y="16"/>
                  </a:lnTo>
                  <a:lnTo>
                    <a:pt x="1055" y="1228"/>
                  </a:lnTo>
                  <a:close/>
                </a:path>
              </a:pathLst>
            </a:custGeom>
            <a:solidFill>
              <a:srgbClr val="000000"/>
            </a:solidFill>
            <a:ln w="38100" cmpd="sng">
              <a:solidFill>
                <a:srgbClr val="000000"/>
              </a:solidFill>
              <a:round/>
              <a:headEnd/>
              <a:tailEnd/>
            </a:ln>
          </p:spPr>
          <p:txBody>
            <a:bodyPr/>
            <a:lstStyle/>
            <a:p>
              <a:endParaRPr lang="en-US" dirty="0"/>
            </a:p>
          </p:txBody>
        </p:sp>
        <p:sp>
          <p:nvSpPr>
            <p:cNvPr id="349274" name="Freeform 90"/>
            <p:cNvSpPr>
              <a:spLocks/>
            </p:cNvSpPr>
            <p:nvPr/>
          </p:nvSpPr>
          <p:spPr bwMode="auto">
            <a:xfrm>
              <a:off x="10772" y="9897"/>
              <a:ext cx="146" cy="154"/>
            </a:xfrm>
            <a:custGeom>
              <a:avLst/>
              <a:gdLst/>
              <a:ahLst/>
              <a:cxnLst>
                <a:cxn ang="0">
                  <a:pos x="146" y="60"/>
                </a:cxn>
                <a:cxn ang="0">
                  <a:pos x="0" y="0"/>
                </a:cxn>
                <a:cxn ang="0">
                  <a:pos x="41" y="154"/>
                </a:cxn>
              </a:cxnLst>
              <a:rect l="0" t="0" r="r" b="b"/>
              <a:pathLst>
                <a:path w="146" h="154">
                  <a:moveTo>
                    <a:pt x="146" y="60"/>
                  </a:moveTo>
                  <a:lnTo>
                    <a:pt x="0" y="0"/>
                  </a:lnTo>
                  <a:lnTo>
                    <a:pt x="41" y="154"/>
                  </a:lnTo>
                </a:path>
              </a:pathLst>
            </a:custGeom>
            <a:noFill/>
            <a:ln w="38100" cmpd="sng">
              <a:solidFill>
                <a:srgbClr val="000000"/>
              </a:solidFill>
              <a:round/>
              <a:headEnd/>
              <a:tailEnd/>
            </a:ln>
          </p:spPr>
          <p:txBody>
            <a:bodyPr/>
            <a:lstStyle/>
            <a:p>
              <a:endParaRPr lang="en-US" dirty="0"/>
            </a:p>
          </p:txBody>
        </p:sp>
      </p:grpSp>
      <p:grpSp>
        <p:nvGrpSpPr>
          <p:cNvPr id="10" name="Group 91"/>
          <p:cNvGrpSpPr>
            <a:grpSpLocks/>
          </p:cNvGrpSpPr>
          <p:nvPr/>
        </p:nvGrpSpPr>
        <p:grpSpPr bwMode="auto">
          <a:xfrm>
            <a:off x="1593850" y="4151313"/>
            <a:ext cx="1922463" cy="503237"/>
            <a:chOff x="9539" y="9888"/>
            <a:chExt cx="2307" cy="1245"/>
          </a:xfrm>
        </p:grpSpPr>
        <p:sp>
          <p:nvSpPr>
            <p:cNvPr id="349276" name="Freeform 92"/>
            <p:cNvSpPr>
              <a:spLocks/>
            </p:cNvSpPr>
            <p:nvPr/>
          </p:nvSpPr>
          <p:spPr bwMode="auto">
            <a:xfrm>
              <a:off x="9539" y="9888"/>
              <a:ext cx="2307" cy="1245"/>
            </a:xfrm>
            <a:custGeom>
              <a:avLst/>
              <a:gdLst/>
              <a:ahLst/>
              <a:cxnLst>
                <a:cxn ang="0">
                  <a:pos x="2296" y="1245"/>
                </a:cxn>
                <a:cxn ang="0">
                  <a:pos x="2307" y="1227"/>
                </a:cxn>
                <a:cxn ang="0">
                  <a:pos x="11" y="0"/>
                </a:cxn>
                <a:cxn ang="0">
                  <a:pos x="0" y="18"/>
                </a:cxn>
                <a:cxn ang="0">
                  <a:pos x="2296" y="1245"/>
                </a:cxn>
              </a:cxnLst>
              <a:rect l="0" t="0" r="r" b="b"/>
              <a:pathLst>
                <a:path w="2307" h="1245">
                  <a:moveTo>
                    <a:pt x="2296" y="1245"/>
                  </a:moveTo>
                  <a:lnTo>
                    <a:pt x="2307" y="1227"/>
                  </a:lnTo>
                  <a:lnTo>
                    <a:pt x="11" y="0"/>
                  </a:lnTo>
                  <a:lnTo>
                    <a:pt x="0" y="18"/>
                  </a:lnTo>
                  <a:lnTo>
                    <a:pt x="2296" y="1245"/>
                  </a:lnTo>
                  <a:close/>
                </a:path>
              </a:pathLst>
            </a:custGeom>
            <a:solidFill>
              <a:srgbClr val="000000"/>
            </a:solidFill>
            <a:ln w="38100" cmpd="sng">
              <a:solidFill>
                <a:srgbClr val="000000"/>
              </a:solidFill>
              <a:round/>
              <a:headEnd/>
              <a:tailEnd/>
            </a:ln>
          </p:spPr>
          <p:txBody>
            <a:bodyPr/>
            <a:lstStyle/>
            <a:p>
              <a:endParaRPr lang="en-US" dirty="0"/>
            </a:p>
          </p:txBody>
        </p:sp>
        <p:sp>
          <p:nvSpPr>
            <p:cNvPr id="349277" name="Freeform 93"/>
            <p:cNvSpPr>
              <a:spLocks/>
            </p:cNvSpPr>
            <p:nvPr/>
          </p:nvSpPr>
          <p:spPr bwMode="auto">
            <a:xfrm>
              <a:off x="9544" y="9897"/>
              <a:ext cx="159" cy="128"/>
            </a:xfrm>
            <a:custGeom>
              <a:avLst/>
              <a:gdLst/>
              <a:ahLst/>
              <a:cxnLst>
                <a:cxn ang="0">
                  <a:pos x="159" y="6"/>
                </a:cxn>
                <a:cxn ang="0">
                  <a:pos x="0" y="0"/>
                </a:cxn>
                <a:cxn ang="0">
                  <a:pos x="92" y="128"/>
                </a:cxn>
              </a:cxnLst>
              <a:rect l="0" t="0" r="r" b="b"/>
              <a:pathLst>
                <a:path w="159" h="128">
                  <a:moveTo>
                    <a:pt x="159" y="6"/>
                  </a:moveTo>
                  <a:lnTo>
                    <a:pt x="0" y="0"/>
                  </a:lnTo>
                  <a:lnTo>
                    <a:pt x="92" y="128"/>
                  </a:lnTo>
                </a:path>
              </a:pathLst>
            </a:custGeom>
            <a:noFill/>
            <a:ln w="38100" cmpd="sng">
              <a:solidFill>
                <a:srgbClr val="000000"/>
              </a:solidFill>
              <a:round/>
              <a:headEnd/>
              <a:tailEnd/>
            </a:ln>
          </p:spPr>
          <p:txBody>
            <a:bodyPr/>
            <a:lstStyle/>
            <a:p>
              <a:endParaRPr lang="en-US" dirty="0"/>
            </a:p>
          </p:txBody>
        </p:sp>
      </p:grpSp>
      <p:grpSp>
        <p:nvGrpSpPr>
          <p:cNvPr id="11" name="Group 94"/>
          <p:cNvGrpSpPr>
            <a:grpSpLocks/>
          </p:cNvGrpSpPr>
          <p:nvPr/>
        </p:nvGrpSpPr>
        <p:grpSpPr bwMode="auto">
          <a:xfrm>
            <a:off x="538163" y="4130675"/>
            <a:ext cx="2916237" cy="622300"/>
            <a:chOff x="7938" y="9879"/>
            <a:chExt cx="3913" cy="1248"/>
          </a:xfrm>
        </p:grpSpPr>
        <p:sp>
          <p:nvSpPr>
            <p:cNvPr id="349279" name="Freeform 95"/>
            <p:cNvSpPr>
              <a:spLocks/>
            </p:cNvSpPr>
            <p:nvPr/>
          </p:nvSpPr>
          <p:spPr bwMode="auto">
            <a:xfrm>
              <a:off x="7938" y="9896"/>
              <a:ext cx="3913" cy="1231"/>
            </a:xfrm>
            <a:custGeom>
              <a:avLst/>
              <a:gdLst/>
              <a:ahLst/>
              <a:cxnLst>
                <a:cxn ang="0">
                  <a:pos x="3906" y="1231"/>
                </a:cxn>
                <a:cxn ang="0">
                  <a:pos x="3913" y="1212"/>
                </a:cxn>
                <a:cxn ang="0">
                  <a:pos x="7" y="0"/>
                </a:cxn>
                <a:cxn ang="0">
                  <a:pos x="0" y="19"/>
                </a:cxn>
                <a:cxn ang="0">
                  <a:pos x="3906" y="1231"/>
                </a:cxn>
              </a:cxnLst>
              <a:rect l="0" t="0" r="r" b="b"/>
              <a:pathLst>
                <a:path w="3913" h="1231">
                  <a:moveTo>
                    <a:pt x="3906" y="1231"/>
                  </a:moveTo>
                  <a:lnTo>
                    <a:pt x="3913" y="1212"/>
                  </a:lnTo>
                  <a:lnTo>
                    <a:pt x="7" y="0"/>
                  </a:lnTo>
                  <a:lnTo>
                    <a:pt x="0" y="19"/>
                  </a:lnTo>
                  <a:lnTo>
                    <a:pt x="3906" y="1231"/>
                  </a:lnTo>
                  <a:close/>
                </a:path>
              </a:pathLst>
            </a:custGeom>
            <a:solidFill>
              <a:srgbClr val="000000"/>
            </a:solidFill>
            <a:ln w="38100" cmpd="sng">
              <a:solidFill>
                <a:srgbClr val="000000"/>
              </a:solidFill>
              <a:round/>
              <a:headEnd/>
              <a:tailEnd/>
            </a:ln>
          </p:spPr>
          <p:txBody>
            <a:bodyPr/>
            <a:lstStyle/>
            <a:p>
              <a:endParaRPr lang="en-US" dirty="0"/>
            </a:p>
          </p:txBody>
        </p:sp>
        <p:sp>
          <p:nvSpPr>
            <p:cNvPr id="349280" name="Freeform 96"/>
            <p:cNvSpPr>
              <a:spLocks/>
            </p:cNvSpPr>
            <p:nvPr/>
          </p:nvSpPr>
          <p:spPr bwMode="auto">
            <a:xfrm>
              <a:off x="7942" y="9879"/>
              <a:ext cx="157" cy="136"/>
            </a:xfrm>
            <a:custGeom>
              <a:avLst/>
              <a:gdLst/>
              <a:ahLst/>
              <a:cxnLst>
                <a:cxn ang="0">
                  <a:pos x="157" y="0"/>
                </a:cxn>
                <a:cxn ang="0">
                  <a:pos x="0" y="26"/>
                </a:cxn>
                <a:cxn ang="0">
                  <a:pos x="113" y="136"/>
                </a:cxn>
              </a:cxnLst>
              <a:rect l="0" t="0" r="r" b="b"/>
              <a:pathLst>
                <a:path w="157" h="136">
                  <a:moveTo>
                    <a:pt x="157" y="0"/>
                  </a:moveTo>
                  <a:lnTo>
                    <a:pt x="0" y="26"/>
                  </a:lnTo>
                  <a:lnTo>
                    <a:pt x="113" y="136"/>
                  </a:lnTo>
                </a:path>
              </a:pathLst>
            </a:custGeom>
            <a:noFill/>
            <a:ln w="38100" cmpd="sng">
              <a:solidFill>
                <a:srgbClr val="000000"/>
              </a:solidFill>
              <a:round/>
              <a:headEnd/>
              <a:tailEnd/>
            </a:ln>
          </p:spPr>
          <p:txBody>
            <a:bodyPr/>
            <a:lstStyle/>
            <a:p>
              <a:endParaRPr lang="en-US" dirty="0"/>
            </a:p>
          </p:txBody>
        </p:sp>
      </p:grpSp>
      <p:sp>
        <p:nvSpPr>
          <p:cNvPr id="349281" name="Text Box 97"/>
          <p:cNvSpPr txBox="1">
            <a:spLocks noChangeArrowheads="1"/>
          </p:cNvSpPr>
          <p:nvPr/>
        </p:nvSpPr>
        <p:spPr bwMode="auto">
          <a:xfrm>
            <a:off x="0" y="3636963"/>
            <a:ext cx="1120775" cy="338554"/>
          </a:xfrm>
          <a:prstGeom prst="rect">
            <a:avLst/>
          </a:prstGeom>
          <a:noFill/>
          <a:ln w="9525">
            <a:noFill/>
            <a:miter lim="800000"/>
            <a:headEnd/>
            <a:tailEnd/>
          </a:ln>
          <a:effectLst/>
        </p:spPr>
        <p:txBody>
          <a:bodyPr wrap="square">
            <a:spAutoFit/>
          </a:bodyPr>
          <a:lstStyle/>
          <a:p>
            <a:pPr algn="ctr"/>
            <a:r>
              <a:rPr lang="en-US" sz="1600" b="1" dirty="0">
                <a:solidFill>
                  <a:schemeClr val="tx1">
                    <a:lumMod val="95000"/>
                    <a:lumOff val="5000"/>
                  </a:schemeClr>
                </a:solidFill>
                <a:latin typeface="Arial" pitchFamily="34" charset="0"/>
                <a:cs typeface="Arial" pitchFamily="34" charset="0"/>
              </a:rPr>
              <a:t>LEFT</a:t>
            </a:r>
          </a:p>
        </p:txBody>
      </p:sp>
      <p:sp>
        <p:nvSpPr>
          <p:cNvPr id="349282" name="Text Box 98"/>
          <p:cNvSpPr txBox="1">
            <a:spLocks noChangeArrowheads="1"/>
          </p:cNvSpPr>
          <p:nvPr/>
        </p:nvSpPr>
        <p:spPr bwMode="auto">
          <a:xfrm>
            <a:off x="1157287" y="3657600"/>
            <a:ext cx="1223055" cy="338554"/>
          </a:xfrm>
          <a:prstGeom prst="rect">
            <a:avLst/>
          </a:prstGeom>
          <a:noFill/>
          <a:ln w="9525">
            <a:noFill/>
            <a:miter lim="800000"/>
            <a:headEnd/>
            <a:tailEnd/>
          </a:ln>
          <a:effectLst/>
        </p:spPr>
        <p:txBody>
          <a:bodyPr wrap="square">
            <a:spAutoFit/>
          </a:bodyPr>
          <a:lstStyle/>
          <a:p>
            <a:pPr algn="ctr"/>
            <a:r>
              <a:rPr lang="en-US" sz="1600" b="1" dirty="0">
                <a:solidFill>
                  <a:schemeClr val="tx1">
                    <a:lumMod val="95000"/>
                    <a:lumOff val="5000"/>
                  </a:schemeClr>
                </a:solidFill>
                <a:latin typeface="Arial" pitchFamily="34" charset="0"/>
                <a:cs typeface="Arial" pitchFamily="34" charset="0"/>
              </a:rPr>
              <a:t>MID</a:t>
            </a:r>
          </a:p>
        </p:txBody>
      </p:sp>
      <p:sp>
        <p:nvSpPr>
          <p:cNvPr id="349283" name="Text Box 99"/>
          <p:cNvSpPr txBox="1">
            <a:spLocks noChangeArrowheads="1"/>
          </p:cNvSpPr>
          <p:nvPr/>
        </p:nvSpPr>
        <p:spPr bwMode="auto">
          <a:xfrm>
            <a:off x="2365829" y="3660775"/>
            <a:ext cx="1016000" cy="338554"/>
          </a:xfrm>
          <a:prstGeom prst="rect">
            <a:avLst/>
          </a:prstGeom>
          <a:noFill/>
          <a:ln w="9525">
            <a:noFill/>
            <a:miter lim="800000"/>
            <a:headEnd/>
            <a:tailEnd/>
          </a:ln>
          <a:effectLst/>
        </p:spPr>
        <p:txBody>
          <a:bodyPr wrap="square">
            <a:spAutoFit/>
          </a:bodyPr>
          <a:lstStyle/>
          <a:p>
            <a:pPr algn="ctr"/>
            <a:r>
              <a:rPr lang="en-US" sz="1600" b="1" dirty="0">
                <a:solidFill>
                  <a:schemeClr val="tx1">
                    <a:lumMod val="95000"/>
                    <a:lumOff val="5000"/>
                  </a:schemeClr>
                </a:solidFill>
                <a:latin typeface="Arial" pitchFamily="34" charset="0"/>
                <a:cs typeface="Arial" pitchFamily="34" charset="0"/>
              </a:rPr>
              <a:t>RIGHT</a:t>
            </a:r>
          </a:p>
        </p:txBody>
      </p:sp>
      <p:sp>
        <p:nvSpPr>
          <p:cNvPr id="349343" name="Rectangle 159"/>
          <p:cNvSpPr>
            <a:spLocks noChangeArrowheads="1"/>
          </p:cNvSpPr>
          <p:nvPr/>
        </p:nvSpPr>
        <p:spPr bwMode="auto">
          <a:xfrm>
            <a:off x="2576927" y="4056063"/>
            <a:ext cx="571500" cy="14287"/>
          </a:xfrm>
          <a:prstGeom prst="rect">
            <a:avLst/>
          </a:prstGeom>
          <a:solidFill>
            <a:srgbClr val="000000"/>
          </a:solidFill>
          <a:ln w="9525">
            <a:noFill/>
            <a:miter lim="800000"/>
            <a:headEnd/>
            <a:tailEnd/>
          </a:ln>
        </p:spPr>
        <p:txBody>
          <a:bodyPr/>
          <a:lstStyle/>
          <a:p>
            <a:endParaRPr lang="en-US" dirty="0"/>
          </a:p>
        </p:txBody>
      </p:sp>
      <p:sp>
        <p:nvSpPr>
          <p:cNvPr id="349344" name="Rectangle 160"/>
          <p:cNvSpPr>
            <a:spLocks noChangeArrowheads="1"/>
          </p:cNvSpPr>
          <p:nvPr/>
        </p:nvSpPr>
        <p:spPr bwMode="auto">
          <a:xfrm>
            <a:off x="254002" y="4056063"/>
            <a:ext cx="571500" cy="14287"/>
          </a:xfrm>
          <a:prstGeom prst="rect">
            <a:avLst/>
          </a:prstGeom>
          <a:solidFill>
            <a:srgbClr val="000000"/>
          </a:solidFill>
          <a:ln w="9525">
            <a:noFill/>
            <a:miter lim="800000"/>
            <a:headEnd/>
            <a:tailEnd/>
          </a:ln>
        </p:spPr>
        <p:txBody>
          <a:bodyPr/>
          <a:lstStyle/>
          <a:p>
            <a:endParaRPr lang="en-US" dirty="0"/>
          </a:p>
        </p:txBody>
      </p:sp>
      <p:sp>
        <p:nvSpPr>
          <p:cNvPr id="349345" name="Text Box 161"/>
          <p:cNvSpPr txBox="1">
            <a:spLocks noChangeArrowheads="1"/>
          </p:cNvSpPr>
          <p:nvPr/>
        </p:nvSpPr>
        <p:spPr bwMode="auto">
          <a:xfrm>
            <a:off x="3662363" y="1187450"/>
            <a:ext cx="5141912" cy="457200"/>
          </a:xfrm>
          <a:prstGeom prst="rect">
            <a:avLst/>
          </a:prstGeom>
          <a:noFill/>
          <a:ln w="9525">
            <a:noFill/>
            <a:miter lim="800000"/>
            <a:headEnd/>
            <a:tailEnd/>
          </a:ln>
          <a:effectLst/>
        </p:spPr>
        <p:txBody>
          <a:bodyPr wrap="none">
            <a:spAutoFit/>
          </a:bodyPr>
          <a:lstStyle/>
          <a:p>
            <a:r>
              <a:rPr lang="en-US" b="1" dirty="0">
                <a:latin typeface="Arial" pitchFamily="34" charset="0"/>
                <a:cs typeface="Arial" pitchFamily="34" charset="0"/>
              </a:rPr>
              <a:t>Inventory Allocation Priority Table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49226"/>
                                        </p:tgtEl>
                                        <p:attrNameLst>
                                          <p:attrName>style.visibility</p:attrName>
                                        </p:attrNameLst>
                                      </p:cBhvr>
                                      <p:to>
                                        <p:strVal val="visible"/>
                                      </p:to>
                                    </p:set>
                                    <p:animEffect transition="in" filter="dissolve">
                                      <p:cBhvr>
                                        <p:cTn id="16" dur="500"/>
                                        <p:tgtEl>
                                          <p:spTgt spid="34922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2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r>
              <a:rPr lang="en-US" dirty="0"/>
              <a:t>Task Creation</a:t>
            </a:r>
          </a:p>
        </p:txBody>
      </p:sp>
      <p:sp>
        <p:nvSpPr>
          <p:cNvPr id="271363" name="Rectangle 3"/>
          <p:cNvSpPr>
            <a:spLocks noGrp="1" noChangeArrowheads="1"/>
          </p:cNvSpPr>
          <p:nvPr>
            <p:ph type="body" idx="1"/>
          </p:nvPr>
        </p:nvSpPr>
        <p:spPr>
          <a:xfrm>
            <a:off x="457200" y="1306286"/>
            <a:ext cx="8158163" cy="5036457"/>
          </a:xfrm>
        </p:spPr>
        <p:txBody>
          <a:bodyPr/>
          <a:lstStyle/>
          <a:p>
            <a:r>
              <a:rPr lang="en-US" sz="2800" dirty="0"/>
              <a:t>Rules-based statements to define and sequence task details into manageable groups of work</a:t>
            </a:r>
          </a:p>
          <a:p>
            <a:r>
              <a:rPr lang="en-US" sz="2800" dirty="0"/>
              <a:t>Specify task capacity such as:</a:t>
            </a:r>
          </a:p>
          <a:p>
            <a:pPr marL="623888" indent="-290513">
              <a:spcBef>
                <a:spcPts val="600"/>
              </a:spcBef>
              <a:buFont typeface="Arial" pitchFamily="34" charset="0"/>
              <a:buChar char="–"/>
            </a:pPr>
            <a:r>
              <a:rPr lang="en-US" sz="2800" dirty="0"/>
              <a:t>4 </a:t>
            </a:r>
            <a:r>
              <a:rPr lang="en-US" sz="2800" dirty="0" err="1"/>
              <a:t>iLPNs</a:t>
            </a:r>
            <a:endParaRPr lang="en-US" sz="2800" dirty="0"/>
          </a:p>
          <a:p>
            <a:pPr marL="623888" indent="-290513">
              <a:spcBef>
                <a:spcPts val="600"/>
              </a:spcBef>
              <a:buFont typeface="Arial" pitchFamily="34" charset="0"/>
              <a:buChar char="–"/>
            </a:pPr>
            <a:r>
              <a:rPr lang="en-US" sz="2800" dirty="0"/>
              <a:t>1 Pallet</a:t>
            </a:r>
          </a:p>
          <a:p>
            <a:pPr marL="623888" indent="-290513">
              <a:spcBef>
                <a:spcPts val="600"/>
              </a:spcBef>
              <a:buFont typeface="Arial" pitchFamily="34" charset="0"/>
              <a:buChar char="–"/>
            </a:pPr>
            <a:r>
              <a:rPr lang="en-US" sz="2800" dirty="0"/>
              <a:t>500 Lbs</a:t>
            </a:r>
          </a:p>
          <a:p>
            <a:pPr marL="174625" indent="-174625">
              <a:spcBef>
                <a:spcPts val="600"/>
              </a:spcBef>
              <a:buFont typeface="Arial" pitchFamily="34" charset="0"/>
              <a:buChar char="•"/>
            </a:pPr>
            <a:r>
              <a:rPr lang="en-US" sz="2800" dirty="0"/>
              <a:t>Example: Task Capacity is 4 </a:t>
            </a:r>
            <a:r>
              <a:rPr lang="en-US" sz="2800" dirty="0" err="1"/>
              <a:t>iLPNs</a:t>
            </a:r>
            <a:r>
              <a:rPr lang="en-US" sz="2800" dirty="0"/>
              <a:t>. Replenishment needs 18 </a:t>
            </a:r>
            <a:r>
              <a:rPr lang="en-US" sz="2800" dirty="0" err="1"/>
              <a:t>iLPNs</a:t>
            </a:r>
            <a:r>
              <a:rPr lang="en-US" sz="2800" dirty="0"/>
              <a:t>. 5 tasks will be created. </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233916" y="317500"/>
            <a:ext cx="8686800" cy="609600"/>
          </a:xfrm>
        </p:spPr>
        <p:txBody>
          <a:bodyPr/>
          <a:lstStyle/>
          <a:p>
            <a:r>
              <a:rPr lang="en-US" sz="3200" dirty="0"/>
              <a:t>Task Creation</a:t>
            </a:r>
          </a:p>
        </p:txBody>
      </p:sp>
      <p:graphicFrame>
        <p:nvGraphicFramePr>
          <p:cNvPr id="273607" name="Group 199"/>
          <p:cNvGraphicFramePr>
            <a:graphicFrameLocks noGrp="1"/>
          </p:cNvGraphicFramePr>
          <p:nvPr>
            <p:ph idx="1"/>
          </p:nvPr>
        </p:nvGraphicFramePr>
        <p:xfrm>
          <a:off x="1273729" y="1371600"/>
          <a:ext cx="6607175" cy="4283075"/>
        </p:xfrm>
        <a:graphic>
          <a:graphicData uri="http://schemas.openxmlformats.org/drawingml/2006/table">
            <a:tbl>
              <a:tblPr>
                <a:effectLst>
                  <a:outerShdw blurRad="50800" dist="101600" dir="2700000" algn="tl" rotWithShape="0">
                    <a:prstClr val="black">
                      <a:alpha val="40000"/>
                    </a:prstClr>
                  </a:outerShdw>
                </a:effectLst>
              </a:tblPr>
              <a:tblGrid>
                <a:gridCol w="1481138">
                  <a:extLst>
                    <a:ext uri="{9D8B030D-6E8A-4147-A177-3AD203B41FA5}">
                      <a16:colId xmlns:a16="http://schemas.microsoft.com/office/drawing/2014/main" val="20000"/>
                    </a:ext>
                  </a:extLst>
                </a:gridCol>
                <a:gridCol w="1582737">
                  <a:extLst>
                    <a:ext uri="{9D8B030D-6E8A-4147-A177-3AD203B41FA5}">
                      <a16:colId xmlns:a16="http://schemas.microsoft.com/office/drawing/2014/main" val="20001"/>
                    </a:ext>
                  </a:extLst>
                </a:gridCol>
                <a:gridCol w="1771650">
                  <a:extLst>
                    <a:ext uri="{9D8B030D-6E8A-4147-A177-3AD203B41FA5}">
                      <a16:colId xmlns:a16="http://schemas.microsoft.com/office/drawing/2014/main" val="20002"/>
                    </a:ext>
                  </a:extLst>
                </a:gridCol>
                <a:gridCol w="1771650">
                  <a:extLst>
                    <a:ext uri="{9D8B030D-6E8A-4147-A177-3AD203B41FA5}">
                      <a16:colId xmlns:a16="http://schemas.microsoft.com/office/drawing/2014/main" val="20003"/>
                    </a:ext>
                  </a:extLst>
                </a:gridCol>
              </a:tblGrid>
              <a:tr h="40005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55 Roman" pitchFamily="34" charset="0"/>
                          <a:cs typeface="Times New Roman" pitchFamily="18" charset="0"/>
                        </a:rPr>
                        <a:t>TASK #</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cap="flat">
                      <a:noFill/>
                    </a:lnL>
                    <a:lnR w="12700" cap="flat" cmpd="sng" algn="ctr">
                      <a:solidFill>
                        <a:srgbClr val="000000"/>
                      </a:solidFill>
                      <a:prstDash val="solid"/>
                      <a:round/>
                      <a:headEnd type="none" w="med" len="med"/>
                      <a:tailEnd type="none" w="med" len="med"/>
                    </a:lnR>
                    <a:lnT cap="flat">
                      <a:noFill/>
                    </a:lnT>
                    <a:lnB w="254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55 Roman" pitchFamily="34" charset="0"/>
                          <a:cs typeface="Times New Roman" pitchFamily="18" charset="0"/>
                        </a:rPr>
                        <a:t>INT</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254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55 Roman" pitchFamily="34" charset="0"/>
                          <a:cs typeface="Times New Roman" pitchFamily="18" charset="0"/>
                        </a:rPr>
                        <a:t>PRIORITY</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254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55 Roman" pitchFamily="34" charset="0"/>
                          <a:cs typeface="Times New Roman" pitchFamily="18" charset="0"/>
                        </a:rPr>
                        <a:t>STATUS</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cap="flat">
                      <a:noFill/>
                    </a:lnR>
                    <a:lnT cap="flat">
                      <a:noFill/>
                    </a:lnT>
                    <a:lnB w="25400" cap="flat" cmpd="sng" algn="ctr">
                      <a:solidFill>
                        <a:srgbClr val="00000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373063">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XXXXXX</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cap="flat">
                      <a:noFill/>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FULL CASE</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PULL (2)</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50</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RELEASED</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73063">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XXXXXX</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FULL CASE</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PULL (2)</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50</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RELEASED</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593725">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XXXXXX</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REPLENISH</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ACTIVE (1)</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40</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RELEASED</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593725">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XXXXXX</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REPLENISH</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ACTIVE (1)</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40</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RELEASED</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r h="593725">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XXXXXX</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REPLENISH</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ACTIVE (1)</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40</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RELEASED</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5"/>
                  </a:ext>
                </a:extLst>
              </a:tr>
              <a:tr h="593725">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XXXXXX</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REPLENISH</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ACTIVE (1)</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40</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RELEASED</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6"/>
                  </a:ext>
                </a:extLst>
              </a:tr>
              <a:tr h="593725">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XXXXXX</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solidFill>
                      <a:srgbClr val="FFFFCC"/>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PICK FROM</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ACTIVE (50)</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solidFill>
                      <a:srgbClr val="FFFFCC"/>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50</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solidFill>
                      <a:srgbClr val="FFFFCC"/>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Helvetica 45 Light" pitchFamily="34" charset="0"/>
                          <a:cs typeface="Times New Roman" pitchFamily="18" charset="0"/>
                        </a:rPr>
                        <a:t>RELEASED</a:t>
                      </a:r>
                      <a:endParaRPr kumimoji="0" lang="en-US" sz="1200" b="0" i="0" u="none" strike="noStrike" cap="none" normalizeH="0" baseline="0" dirty="0">
                        <a:ln>
                          <a:noFill/>
                        </a:ln>
                        <a:solidFill>
                          <a:srgbClr val="000000"/>
                        </a:solidFill>
                        <a:effectLst/>
                        <a:latin typeface="Times" pitchFamily="18" charset="0"/>
                      </a:endParaRPr>
                    </a:p>
                  </a:txBody>
                  <a:tcPr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cap="flat">
                      <a:noFill/>
                    </a:lnB>
                    <a:lnTlToBr>
                      <a:noFill/>
                    </a:lnTlToBr>
                    <a:lnBlToTr>
                      <a:noFill/>
                    </a:lnBlToTr>
                    <a:solidFill>
                      <a:srgbClr val="FFFFCC"/>
                    </a:solidFill>
                  </a:tcPr>
                </a:tc>
                <a:extLst>
                  <a:ext uri="{0D108BD9-81ED-4DB2-BD59-A6C34878D82A}">
                    <a16:rowId xmlns:a16="http://schemas.microsoft.com/office/drawing/2014/main" val="10007"/>
                  </a:ext>
                </a:extLst>
              </a:tr>
            </a:tbl>
          </a:graphicData>
        </a:graphic>
      </p:graphicFrame>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1026"/>
          <p:cNvSpPr>
            <a:spLocks noGrp="1" noChangeArrowheads="1"/>
          </p:cNvSpPr>
          <p:nvPr>
            <p:ph type="title"/>
          </p:nvPr>
        </p:nvSpPr>
        <p:spPr/>
        <p:txBody>
          <a:bodyPr/>
          <a:lstStyle/>
          <a:p>
            <a:r>
              <a:rPr lang="en-US" sz="3200" dirty="0"/>
              <a:t>Task Creation</a:t>
            </a:r>
          </a:p>
        </p:txBody>
      </p:sp>
      <p:grpSp>
        <p:nvGrpSpPr>
          <p:cNvPr id="2" name="Group 1066"/>
          <p:cNvGrpSpPr>
            <a:grpSpLocks/>
          </p:cNvGrpSpPr>
          <p:nvPr/>
        </p:nvGrpSpPr>
        <p:grpSpPr bwMode="auto">
          <a:xfrm>
            <a:off x="2374900" y="4049713"/>
            <a:ext cx="566738" cy="425450"/>
            <a:chOff x="1900" y="1483"/>
            <a:chExt cx="357" cy="268"/>
          </a:xfrm>
        </p:grpSpPr>
        <p:grpSp>
          <p:nvGrpSpPr>
            <p:cNvPr id="3" name="Group 1067"/>
            <p:cNvGrpSpPr>
              <a:grpSpLocks/>
            </p:cNvGrpSpPr>
            <p:nvPr/>
          </p:nvGrpSpPr>
          <p:grpSpPr bwMode="auto">
            <a:xfrm>
              <a:off x="1900" y="1483"/>
              <a:ext cx="357" cy="268"/>
              <a:chOff x="1900" y="1483"/>
              <a:chExt cx="357" cy="268"/>
            </a:xfrm>
          </p:grpSpPr>
          <p:grpSp>
            <p:nvGrpSpPr>
              <p:cNvPr id="4" name="Group 1068"/>
              <p:cNvGrpSpPr>
                <a:grpSpLocks/>
              </p:cNvGrpSpPr>
              <p:nvPr/>
            </p:nvGrpSpPr>
            <p:grpSpPr bwMode="auto">
              <a:xfrm>
                <a:off x="1900" y="1483"/>
                <a:ext cx="357" cy="268"/>
                <a:chOff x="4501" y="3312"/>
                <a:chExt cx="1248" cy="864"/>
              </a:xfrm>
            </p:grpSpPr>
            <p:sp>
              <p:nvSpPr>
                <p:cNvPr id="298029" name="Freeform 1069"/>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lstStyle/>
                <a:p>
                  <a:endParaRPr lang="en-US" dirty="0"/>
                </a:p>
              </p:txBody>
            </p:sp>
            <p:sp>
              <p:nvSpPr>
                <p:cNvPr id="298030" name="Freeform 1070"/>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lstStyle/>
                <a:p>
                  <a:endParaRPr lang="en-US" dirty="0"/>
                </a:p>
              </p:txBody>
            </p:sp>
            <p:sp>
              <p:nvSpPr>
                <p:cNvPr id="298031" name="Freeform 1071"/>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lstStyle/>
                <a:p>
                  <a:endParaRPr lang="en-US" dirty="0"/>
                </a:p>
              </p:txBody>
            </p:sp>
            <p:sp>
              <p:nvSpPr>
                <p:cNvPr id="298032" name="Freeform 1072"/>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lstStyle/>
                <a:p>
                  <a:endParaRPr lang="en-US" dirty="0"/>
                </a:p>
              </p:txBody>
            </p:sp>
          </p:grpSp>
          <p:sp>
            <p:nvSpPr>
              <p:cNvPr id="298033" name="Rectangle 1073"/>
              <p:cNvSpPr>
                <a:spLocks noChangeArrowheads="1"/>
              </p:cNvSpPr>
              <p:nvPr/>
            </p:nvSpPr>
            <p:spPr bwMode="auto">
              <a:xfrm>
                <a:off x="1900" y="1587"/>
                <a:ext cx="192" cy="90"/>
              </a:xfrm>
              <a:prstGeom prst="rect">
                <a:avLst/>
              </a:prstGeom>
              <a:noFill/>
              <a:ln w="9525">
                <a:noFill/>
                <a:miter lim="800000"/>
                <a:headEnd/>
                <a:tailEnd/>
              </a:ln>
            </p:spPr>
            <p:txBody>
              <a:bodyPr/>
              <a:lstStyle/>
              <a:p>
                <a:endParaRPr lang="en-US" dirty="0"/>
              </a:p>
            </p:txBody>
          </p:sp>
          <p:sp>
            <p:nvSpPr>
              <p:cNvPr id="298034" name="Rectangle 1074"/>
              <p:cNvSpPr>
                <a:spLocks noChangeArrowheads="1"/>
              </p:cNvSpPr>
              <p:nvPr/>
            </p:nvSpPr>
            <p:spPr bwMode="auto">
              <a:xfrm>
                <a:off x="1981" y="1633"/>
                <a:ext cx="106" cy="115"/>
              </a:xfrm>
              <a:prstGeom prst="rect">
                <a:avLst/>
              </a:prstGeom>
              <a:noFill/>
              <a:ln w="9525">
                <a:noFill/>
                <a:miter lim="800000"/>
                <a:headEnd/>
                <a:tailEnd/>
              </a:ln>
            </p:spPr>
            <p:txBody>
              <a:bodyPr wrap="none" lIns="0" tIns="0" rIns="0" bIns="0">
                <a:spAutoFit/>
              </a:bodyPr>
              <a:lstStyle/>
              <a:p>
                <a:r>
                  <a:rPr lang="en-US" sz="1200" b="1" dirty="0">
                    <a:solidFill>
                      <a:srgbClr val="000000"/>
                    </a:solidFill>
                  </a:rPr>
                  <a:t>10</a:t>
                </a:r>
                <a:endParaRPr lang="en-US" dirty="0">
                  <a:latin typeface="Times" pitchFamily="18" charset="0"/>
                </a:endParaRPr>
              </a:p>
            </p:txBody>
          </p:sp>
        </p:grpSp>
        <p:grpSp>
          <p:nvGrpSpPr>
            <p:cNvPr id="5" name="Group 1075"/>
            <p:cNvGrpSpPr>
              <a:grpSpLocks/>
            </p:cNvGrpSpPr>
            <p:nvPr/>
          </p:nvGrpSpPr>
          <p:grpSpPr bwMode="auto">
            <a:xfrm>
              <a:off x="1900" y="1483"/>
              <a:ext cx="357" cy="268"/>
              <a:chOff x="4501" y="3312"/>
              <a:chExt cx="1248" cy="864"/>
            </a:xfrm>
          </p:grpSpPr>
          <p:sp>
            <p:nvSpPr>
              <p:cNvPr id="298036" name="Freeform 1076"/>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lstStyle/>
              <a:p>
                <a:endParaRPr lang="en-US" dirty="0"/>
              </a:p>
            </p:txBody>
          </p:sp>
          <p:sp>
            <p:nvSpPr>
              <p:cNvPr id="298037" name="Freeform 1077"/>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lstStyle/>
              <a:p>
                <a:endParaRPr lang="en-US" dirty="0"/>
              </a:p>
            </p:txBody>
          </p:sp>
          <p:sp>
            <p:nvSpPr>
              <p:cNvPr id="298038" name="Freeform 1078"/>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lstStyle/>
              <a:p>
                <a:endParaRPr lang="en-US" dirty="0"/>
              </a:p>
            </p:txBody>
          </p:sp>
          <p:sp>
            <p:nvSpPr>
              <p:cNvPr id="298039" name="Freeform 1079"/>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lstStyle/>
              <a:p>
                <a:endParaRPr lang="en-US" dirty="0"/>
              </a:p>
            </p:txBody>
          </p:sp>
        </p:grpSp>
        <p:sp>
          <p:nvSpPr>
            <p:cNvPr id="298040" name="Rectangle 1080"/>
            <p:cNvSpPr>
              <a:spLocks noChangeArrowheads="1"/>
            </p:cNvSpPr>
            <p:nvPr/>
          </p:nvSpPr>
          <p:spPr bwMode="auto">
            <a:xfrm>
              <a:off x="1900" y="1587"/>
              <a:ext cx="192" cy="90"/>
            </a:xfrm>
            <a:prstGeom prst="rect">
              <a:avLst/>
            </a:prstGeom>
            <a:noFill/>
            <a:ln w="9525">
              <a:noFill/>
              <a:miter lim="800000"/>
              <a:headEnd/>
              <a:tailEnd/>
            </a:ln>
          </p:spPr>
          <p:txBody>
            <a:bodyPr/>
            <a:lstStyle/>
            <a:p>
              <a:endParaRPr lang="en-US" dirty="0"/>
            </a:p>
          </p:txBody>
        </p:sp>
        <p:sp>
          <p:nvSpPr>
            <p:cNvPr id="298041" name="Rectangle 1081"/>
            <p:cNvSpPr>
              <a:spLocks noChangeArrowheads="1"/>
            </p:cNvSpPr>
            <p:nvPr/>
          </p:nvSpPr>
          <p:spPr bwMode="auto">
            <a:xfrm>
              <a:off x="1981" y="1633"/>
              <a:ext cx="106" cy="115"/>
            </a:xfrm>
            <a:prstGeom prst="rect">
              <a:avLst/>
            </a:prstGeom>
            <a:noFill/>
            <a:ln w="9525">
              <a:noFill/>
              <a:miter lim="800000"/>
              <a:headEnd/>
              <a:tailEnd/>
            </a:ln>
          </p:spPr>
          <p:txBody>
            <a:bodyPr wrap="none" lIns="0" tIns="0" rIns="0" bIns="0">
              <a:spAutoFit/>
            </a:bodyPr>
            <a:lstStyle/>
            <a:p>
              <a:r>
                <a:rPr lang="en-US" sz="1200" b="1" dirty="0">
                  <a:solidFill>
                    <a:srgbClr val="000000"/>
                  </a:solidFill>
                </a:rPr>
                <a:t>10</a:t>
              </a:r>
              <a:endParaRPr lang="en-US" dirty="0">
                <a:latin typeface="Times" pitchFamily="18" charset="0"/>
              </a:endParaRPr>
            </a:p>
          </p:txBody>
        </p:sp>
        <p:sp>
          <p:nvSpPr>
            <p:cNvPr id="298042" name="Freeform 1082"/>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lstStyle/>
            <a:p>
              <a:endParaRPr lang="en-US" dirty="0"/>
            </a:p>
          </p:txBody>
        </p:sp>
        <p:sp>
          <p:nvSpPr>
            <p:cNvPr id="298043" name="Freeform 1083"/>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lstStyle/>
            <a:p>
              <a:endParaRPr lang="en-US" dirty="0"/>
            </a:p>
          </p:txBody>
        </p:sp>
        <p:sp>
          <p:nvSpPr>
            <p:cNvPr id="298044" name="Freeform 1084"/>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lstStyle/>
            <a:p>
              <a:endParaRPr lang="en-US" dirty="0"/>
            </a:p>
          </p:txBody>
        </p:sp>
        <p:sp>
          <p:nvSpPr>
            <p:cNvPr id="298045" name="Freeform 1085"/>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lstStyle/>
            <a:p>
              <a:endParaRPr lang="en-US" dirty="0"/>
            </a:p>
          </p:txBody>
        </p:sp>
        <p:sp>
          <p:nvSpPr>
            <p:cNvPr id="298046" name="Freeform 1086"/>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lstStyle/>
            <a:p>
              <a:endParaRPr lang="en-US" dirty="0"/>
            </a:p>
          </p:txBody>
        </p:sp>
        <p:sp>
          <p:nvSpPr>
            <p:cNvPr id="298047" name="Freeform 1087"/>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lstStyle/>
            <a:p>
              <a:endParaRPr lang="en-US" dirty="0"/>
            </a:p>
          </p:txBody>
        </p:sp>
        <p:sp>
          <p:nvSpPr>
            <p:cNvPr id="298048" name="Freeform 1088"/>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lstStyle/>
            <a:p>
              <a:endParaRPr lang="en-US" dirty="0"/>
            </a:p>
          </p:txBody>
        </p:sp>
        <p:sp>
          <p:nvSpPr>
            <p:cNvPr id="298049" name="Freeform 1089"/>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lstStyle/>
            <a:p>
              <a:endParaRPr lang="en-US" dirty="0"/>
            </a:p>
          </p:txBody>
        </p:sp>
        <p:sp>
          <p:nvSpPr>
            <p:cNvPr id="298050" name="Rectangle 1090"/>
            <p:cNvSpPr>
              <a:spLocks noChangeArrowheads="1"/>
            </p:cNvSpPr>
            <p:nvPr/>
          </p:nvSpPr>
          <p:spPr bwMode="auto">
            <a:xfrm>
              <a:off x="1900" y="1587"/>
              <a:ext cx="192" cy="90"/>
            </a:xfrm>
            <a:prstGeom prst="rect">
              <a:avLst/>
            </a:prstGeom>
            <a:noFill/>
            <a:ln w="9525">
              <a:noFill/>
              <a:miter lim="800000"/>
              <a:headEnd/>
              <a:tailEnd/>
            </a:ln>
          </p:spPr>
          <p:txBody>
            <a:bodyPr/>
            <a:lstStyle/>
            <a:p>
              <a:endParaRPr lang="en-US" dirty="0"/>
            </a:p>
          </p:txBody>
        </p:sp>
      </p:grpSp>
      <p:grpSp>
        <p:nvGrpSpPr>
          <p:cNvPr id="6" name="Group 1336"/>
          <p:cNvGrpSpPr>
            <a:grpSpLocks/>
          </p:cNvGrpSpPr>
          <p:nvPr/>
        </p:nvGrpSpPr>
        <p:grpSpPr bwMode="auto">
          <a:xfrm>
            <a:off x="455613" y="1293813"/>
            <a:ext cx="3095625" cy="2509838"/>
            <a:chOff x="2707" y="774"/>
            <a:chExt cx="1950" cy="1581"/>
          </a:xfrm>
        </p:grpSpPr>
        <p:grpSp>
          <p:nvGrpSpPr>
            <p:cNvPr id="7" name="Group 1316"/>
            <p:cNvGrpSpPr>
              <a:grpSpLocks/>
            </p:cNvGrpSpPr>
            <p:nvPr/>
          </p:nvGrpSpPr>
          <p:grpSpPr bwMode="auto">
            <a:xfrm>
              <a:off x="2707" y="774"/>
              <a:ext cx="1950" cy="1554"/>
              <a:chOff x="1695" y="1128"/>
              <a:chExt cx="2674" cy="2188"/>
            </a:xfrm>
          </p:grpSpPr>
          <p:grpSp>
            <p:nvGrpSpPr>
              <p:cNvPr id="8" name="Group 1063"/>
              <p:cNvGrpSpPr>
                <a:grpSpLocks/>
              </p:cNvGrpSpPr>
              <p:nvPr/>
            </p:nvGrpSpPr>
            <p:grpSpPr bwMode="auto">
              <a:xfrm>
                <a:off x="1695" y="1128"/>
                <a:ext cx="2674" cy="2188"/>
                <a:chOff x="2279" y="1654"/>
                <a:chExt cx="2090" cy="1662"/>
              </a:xfrm>
            </p:grpSpPr>
            <p:sp>
              <p:nvSpPr>
                <p:cNvPr id="298019" name="Rectangle 1059"/>
                <p:cNvSpPr>
                  <a:spLocks noChangeArrowheads="1"/>
                </p:cNvSpPr>
                <p:nvPr/>
              </p:nvSpPr>
              <p:spPr bwMode="auto">
                <a:xfrm>
                  <a:off x="2279" y="1662"/>
                  <a:ext cx="2090" cy="1654"/>
                </a:xfrm>
                <a:prstGeom prst="rect">
                  <a:avLst/>
                </a:prstGeom>
                <a:solidFill>
                  <a:schemeClr val="accent2">
                    <a:lumMod val="60000"/>
                    <a:lumOff val="40000"/>
                  </a:schemeClr>
                </a:solidFill>
                <a:ln w="38100">
                  <a:solidFill>
                    <a:schemeClr val="accent2">
                      <a:lumMod val="50000"/>
                    </a:schemeClr>
                  </a:solidFill>
                  <a:miter lim="800000"/>
                  <a:headEnd/>
                  <a:tailEnd/>
                </a:ln>
                <a:effectLst/>
              </p:spPr>
              <p:txBody>
                <a:bodyPr wrap="none" anchor="ctr">
                  <a:spAutoFit/>
                </a:bodyPr>
                <a:lstStyle/>
                <a:p>
                  <a:endParaRPr lang="en-US" dirty="0"/>
                </a:p>
              </p:txBody>
            </p:sp>
            <p:sp>
              <p:nvSpPr>
                <p:cNvPr id="298021" name="Line 1061"/>
                <p:cNvSpPr>
                  <a:spLocks noChangeShapeType="1"/>
                </p:cNvSpPr>
                <p:nvPr/>
              </p:nvSpPr>
              <p:spPr bwMode="auto">
                <a:xfrm>
                  <a:off x="2279" y="2485"/>
                  <a:ext cx="2090" cy="0"/>
                </a:xfrm>
                <a:prstGeom prst="line">
                  <a:avLst/>
                </a:prstGeom>
                <a:noFill/>
                <a:ln w="38100">
                  <a:solidFill>
                    <a:schemeClr val="accent2">
                      <a:lumMod val="75000"/>
                    </a:schemeClr>
                  </a:solidFill>
                  <a:round/>
                  <a:headEnd/>
                  <a:tailEnd/>
                </a:ln>
                <a:effectLst/>
              </p:spPr>
              <p:txBody>
                <a:bodyPr>
                  <a:spAutoFit/>
                </a:bodyPr>
                <a:lstStyle/>
                <a:p>
                  <a:endParaRPr lang="en-US" dirty="0"/>
                </a:p>
              </p:txBody>
            </p:sp>
            <p:sp>
              <p:nvSpPr>
                <p:cNvPr id="298022" name="Line 1062"/>
                <p:cNvSpPr>
                  <a:spLocks noChangeShapeType="1"/>
                </p:cNvSpPr>
                <p:nvPr/>
              </p:nvSpPr>
              <p:spPr bwMode="auto">
                <a:xfrm>
                  <a:off x="3316" y="1654"/>
                  <a:ext cx="0" cy="1662"/>
                </a:xfrm>
                <a:prstGeom prst="line">
                  <a:avLst/>
                </a:prstGeom>
                <a:noFill/>
                <a:ln w="38100">
                  <a:solidFill>
                    <a:schemeClr val="accent2">
                      <a:lumMod val="75000"/>
                    </a:schemeClr>
                  </a:solidFill>
                  <a:round/>
                  <a:headEnd/>
                  <a:tailEnd/>
                </a:ln>
                <a:effectLst/>
              </p:spPr>
              <p:txBody>
                <a:bodyPr>
                  <a:spAutoFit/>
                </a:bodyPr>
                <a:lstStyle/>
                <a:p>
                  <a:endParaRPr lang="en-US" dirty="0"/>
                </a:p>
              </p:txBody>
            </p:sp>
          </p:grpSp>
          <p:grpSp>
            <p:nvGrpSpPr>
              <p:cNvPr id="9" name="Group 1065"/>
              <p:cNvGrpSpPr>
                <a:grpSpLocks/>
              </p:cNvGrpSpPr>
              <p:nvPr/>
            </p:nvGrpSpPr>
            <p:grpSpPr bwMode="auto">
              <a:xfrm>
                <a:off x="1867" y="1779"/>
                <a:ext cx="357" cy="271"/>
                <a:chOff x="1900" y="1483"/>
                <a:chExt cx="357" cy="271"/>
              </a:xfrm>
            </p:grpSpPr>
            <p:grpSp>
              <p:nvGrpSpPr>
                <p:cNvPr id="10" name="Group 1064"/>
                <p:cNvGrpSpPr>
                  <a:grpSpLocks/>
                </p:cNvGrpSpPr>
                <p:nvPr/>
              </p:nvGrpSpPr>
              <p:grpSpPr bwMode="auto">
                <a:xfrm>
                  <a:off x="1900" y="1483"/>
                  <a:ext cx="357" cy="271"/>
                  <a:chOff x="1900" y="1483"/>
                  <a:chExt cx="357" cy="271"/>
                </a:xfrm>
              </p:grpSpPr>
              <p:grpSp>
                <p:nvGrpSpPr>
                  <p:cNvPr id="11" name="Group 1031"/>
                  <p:cNvGrpSpPr>
                    <a:grpSpLocks/>
                  </p:cNvGrpSpPr>
                  <p:nvPr/>
                </p:nvGrpSpPr>
                <p:grpSpPr bwMode="auto">
                  <a:xfrm>
                    <a:off x="1900" y="1483"/>
                    <a:ext cx="357" cy="268"/>
                    <a:chOff x="4501" y="3312"/>
                    <a:chExt cx="1248" cy="864"/>
                  </a:xfrm>
                </p:grpSpPr>
                <p:sp>
                  <p:nvSpPr>
                    <p:cNvPr id="297992" name="Freeform 1032"/>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7993" name="Freeform 1033"/>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7994" name="Freeform 1034"/>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7995" name="Freeform 1035"/>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7996" name="Rectangle 1036"/>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7998" name="Rectangle 1038"/>
                  <p:cNvSpPr>
                    <a:spLocks noChangeArrowheads="1"/>
                  </p:cNvSpPr>
                  <p:nvPr/>
                </p:nvSpPr>
                <p:spPr bwMode="auto">
                  <a:xfrm>
                    <a:off x="1980" y="1633"/>
                    <a:ext cx="110"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grpSp>
            <p:grpSp>
              <p:nvGrpSpPr>
                <p:cNvPr id="12" name="Group 1039"/>
                <p:cNvGrpSpPr>
                  <a:grpSpLocks/>
                </p:cNvGrpSpPr>
                <p:nvPr/>
              </p:nvGrpSpPr>
              <p:grpSpPr bwMode="auto">
                <a:xfrm>
                  <a:off x="1900" y="1483"/>
                  <a:ext cx="357" cy="268"/>
                  <a:chOff x="4501" y="3312"/>
                  <a:chExt cx="1248" cy="864"/>
                </a:xfrm>
              </p:grpSpPr>
              <p:sp>
                <p:nvSpPr>
                  <p:cNvPr id="298000" name="Freeform 1040"/>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001" name="Freeform 1041"/>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002" name="Freeform 1042"/>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003" name="Freeform 1043"/>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8004" name="Rectangle 1044"/>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8006" name="Rectangle 1046"/>
                <p:cNvSpPr>
                  <a:spLocks noChangeArrowheads="1"/>
                </p:cNvSpPr>
                <p:nvPr/>
              </p:nvSpPr>
              <p:spPr bwMode="auto">
                <a:xfrm>
                  <a:off x="1980" y="1633"/>
                  <a:ext cx="110"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sp>
              <p:nvSpPr>
                <p:cNvPr id="298007" name="Freeform 1047"/>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008" name="Freeform 1048"/>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009" name="Freeform 1049"/>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010" name="Freeform 1050"/>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8011" name="Freeform 1051"/>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012" name="Freeform 1052"/>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013" name="Freeform 1053"/>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014" name="Freeform 1054"/>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8015" name="Rectangle 1055"/>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grpSp>
          <p:grpSp>
            <p:nvGrpSpPr>
              <p:cNvPr id="13" name="Group 1091"/>
              <p:cNvGrpSpPr>
                <a:grpSpLocks/>
              </p:cNvGrpSpPr>
              <p:nvPr/>
            </p:nvGrpSpPr>
            <p:grpSpPr bwMode="auto">
              <a:xfrm>
                <a:off x="1867" y="2295"/>
                <a:ext cx="357" cy="270"/>
                <a:chOff x="1900" y="1483"/>
                <a:chExt cx="357" cy="270"/>
              </a:xfrm>
            </p:grpSpPr>
            <p:grpSp>
              <p:nvGrpSpPr>
                <p:cNvPr id="14" name="Group 1092"/>
                <p:cNvGrpSpPr>
                  <a:grpSpLocks/>
                </p:cNvGrpSpPr>
                <p:nvPr/>
              </p:nvGrpSpPr>
              <p:grpSpPr bwMode="auto">
                <a:xfrm>
                  <a:off x="1900" y="1483"/>
                  <a:ext cx="357" cy="270"/>
                  <a:chOff x="1900" y="1483"/>
                  <a:chExt cx="357" cy="270"/>
                </a:xfrm>
              </p:grpSpPr>
              <p:grpSp>
                <p:nvGrpSpPr>
                  <p:cNvPr id="15" name="Group 1093"/>
                  <p:cNvGrpSpPr>
                    <a:grpSpLocks/>
                  </p:cNvGrpSpPr>
                  <p:nvPr/>
                </p:nvGrpSpPr>
                <p:grpSpPr bwMode="auto">
                  <a:xfrm>
                    <a:off x="1900" y="1483"/>
                    <a:ext cx="357" cy="268"/>
                    <a:chOff x="4501" y="3312"/>
                    <a:chExt cx="1248" cy="864"/>
                  </a:xfrm>
                </p:grpSpPr>
                <p:sp>
                  <p:nvSpPr>
                    <p:cNvPr id="298054" name="Freeform 1094"/>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055" name="Freeform 1095"/>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056" name="Freeform 1096"/>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057" name="Freeform 1097"/>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8058" name="Rectangle 1098"/>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8059" name="Rectangle 1099"/>
                  <p:cNvSpPr>
                    <a:spLocks noChangeArrowheads="1"/>
                  </p:cNvSpPr>
                  <p:nvPr/>
                </p:nvSpPr>
                <p:spPr bwMode="auto">
                  <a:xfrm>
                    <a:off x="1980" y="1632"/>
                    <a:ext cx="110"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grpSp>
            <p:grpSp>
              <p:nvGrpSpPr>
                <p:cNvPr id="16" name="Group 1100"/>
                <p:cNvGrpSpPr>
                  <a:grpSpLocks/>
                </p:cNvGrpSpPr>
                <p:nvPr/>
              </p:nvGrpSpPr>
              <p:grpSpPr bwMode="auto">
                <a:xfrm>
                  <a:off x="1900" y="1483"/>
                  <a:ext cx="357" cy="268"/>
                  <a:chOff x="4501" y="3312"/>
                  <a:chExt cx="1248" cy="864"/>
                </a:xfrm>
              </p:grpSpPr>
              <p:sp>
                <p:nvSpPr>
                  <p:cNvPr id="298061" name="Freeform 1101"/>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062" name="Freeform 1102"/>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063" name="Freeform 1103"/>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064" name="Freeform 1104"/>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8065" name="Rectangle 1105"/>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8066" name="Rectangle 1106"/>
                <p:cNvSpPr>
                  <a:spLocks noChangeArrowheads="1"/>
                </p:cNvSpPr>
                <p:nvPr/>
              </p:nvSpPr>
              <p:spPr bwMode="auto">
                <a:xfrm>
                  <a:off x="1980" y="1632"/>
                  <a:ext cx="110"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sp>
              <p:nvSpPr>
                <p:cNvPr id="298067" name="Freeform 1107"/>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068" name="Freeform 1108"/>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069" name="Freeform 1109"/>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070" name="Freeform 1110"/>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8071" name="Freeform 1111"/>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072" name="Freeform 1112"/>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073" name="Freeform 1113"/>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074" name="Freeform 1114"/>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8075" name="Rectangle 1115"/>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grpSp>
          <p:grpSp>
            <p:nvGrpSpPr>
              <p:cNvPr id="17" name="Group 1116"/>
              <p:cNvGrpSpPr>
                <a:grpSpLocks/>
              </p:cNvGrpSpPr>
              <p:nvPr/>
            </p:nvGrpSpPr>
            <p:grpSpPr bwMode="auto">
              <a:xfrm>
                <a:off x="2501" y="2855"/>
                <a:ext cx="357" cy="271"/>
                <a:chOff x="1900" y="1483"/>
                <a:chExt cx="357" cy="271"/>
              </a:xfrm>
            </p:grpSpPr>
            <p:grpSp>
              <p:nvGrpSpPr>
                <p:cNvPr id="18" name="Group 1117"/>
                <p:cNvGrpSpPr>
                  <a:grpSpLocks/>
                </p:cNvGrpSpPr>
                <p:nvPr/>
              </p:nvGrpSpPr>
              <p:grpSpPr bwMode="auto">
                <a:xfrm>
                  <a:off x="1900" y="1483"/>
                  <a:ext cx="357" cy="271"/>
                  <a:chOff x="1900" y="1483"/>
                  <a:chExt cx="357" cy="271"/>
                </a:xfrm>
              </p:grpSpPr>
              <p:grpSp>
                <p:nvGrpSpPr>
                  <p:cNvPr id="19" name="Group 1118"/>
                  <p:cNvGrpSpPr>
                    <a:grpSpLocks/>
                  </p:cNvGrpSpPr>
                  <p:nvPr/>
                </p:nvGrpSpPr>
                <p:grpSpPr bwMode="auto">
                  <a:xfrm>
                    <a:off x="1900" y="1483"/>
                    <a:ext cx="357" cy="268"/>
                    <a:chOff x="4501" y="3312"/>
                    <a:chExt cx="1248" cy="864"/>
                  </a:xfrm>
                </p:grpSpPr>
                <p:sp>
                  <p:nvSpPr>
                    <p:cNvPr id="298079" name="Freeform 1119"/>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080" name="Freeform 1120"/>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081" name="Freeform 1121"/>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082" name="Freeform 1122"/>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8083" name="Rectangle 1123"/>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8084" name="Rectangle 1124"/>
                  <p:cNvSpPr>
                    <a:spLocks noChangeArrowheads="1"/>
                  </p:cNvSpPr>
                  <p:nvPr/>
                </p:nvSpPr>
                <p:spPr bwMode="auto">
                  <a:xfrm>
                    <a:off x="1981" y="1633"/>
                    <a:ext cx="110"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grpSp>
            <p:grpSp>
              <p:nvGrpSpPr>
                <p:cNvPr id="20" name="Group 1125"/>
                <p:cNvGrpSpPr>
                  <a:grpSpLocks/>
                </p:cNvGrpSpPr>
                <p:nvPr/>
              </p:nvGrpSpPr>
              <p:grpSpPr bwMode="auto">
                <a:xfrm>
                  <a:off x="1900" y="1483"/>
                  <a:ext cx="357" cy="268"/>
                  <a:chOff x="4501" y="3312"/>
                  <a:chExt cx="1248" cy="864"/>
                </a:xfrm>
              </p:grpSpPr>
              <p:sp>
                <p:nvSpPr>
                  <p:cNvPr id="298086" name="Freeform 1126"/>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087" name="Freeform 1127"/>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088" name="Freeform 1128"/>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089" name="Freeform 1129"/>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8090" name="Rectangle 1130"/>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8091" name="Rectangle 1131"/>
                <p:cNvSpPr>
                  <a:spLocks noChangeArrowheads="1"/>
                </p:cNvSpPr>
                <p:nvPr/>
              </p:nvSpPr>
              <p:spPr bwMode="auto">
                <a:xfrm>
                  <a:off x="1981" y="1633"/>
                  <a:ext cx="110"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sp>
              <p:nvSpPr>
                <p:cNvPr id="298092" name="Freeform 1132"/>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093" name="Freeform 1133"/>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094" name="Freeform 1134"/>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095" name="Freeform 1135"/>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8096" name="Freeform 1136"/>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097" name="Freeform 1137"/>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098" name="Freeform 1138"/>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099" name="Freeform 1139"/>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8100" name="Rectangle 1140"/>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grpSp>
          <p:grpSp>
            <p:nvGrpSpPr>
              <p:cNvPr id="21" name="Group 1141"/>
              <p:cNvGrpSpPr>
                <a:grpSpLocks/>
              </p:cNvGrpSpPr>
              <p:nvPr/>
            </p:nvGrpSpPr>
            <p:grpSpPr bwMode="auto">
              <a:xfrm>
                <a:off x="1867" y="2855"/>
                <a:ext cx="357" cy="271"/>
                <a:chOff x="1900" y="1483"/>
                <a:chExt cx="357" cy="271"/>
              </a:xfrm>
            </p:grpSpPr>
            <p:grpSp>
              <p:nvGrpSpPr>
                <p:cNvPr id="22" name="Group 1142"/>
                <p:cNvGrpSpPr>
                  <a:grpSpLocks/>
                </p:cNvGrpSpPr>
                <p:nvPr/>
              </p:nvGrpSpPr>
              <p:grpSpPr bwMode="auto">
                <a:xfrm>
                  <a:off x="1900" y="1483"/>
                  <a:ext cx="357" cy="271"/>
                  <a:chOff x="1900" y="1483"/>
                  <a:chExt cx="357" cy="271"/>
                </a:xfrm>
              </p:grpSpPr>
              <p:grpSp>
                <p:nvGrpSpPr>
                  <p:cNvPr id="23" name="Group 1143"/>
                  <p:cNvGrpSpPr>
                    <a:grpSpLocks/>
                  </p:cNvGrpSpPr>
                  <p:nvPr/>
                </p:nvGrpSpPr>
                <p:grpSpPr bwMode="auto">
                  <a:xfrm>
                    <a:off x="1900" y="1483"/>
                    <a:ext cx="357" cy="268"/>
                    <a:chOff x="4501" y="3312"/>
                    <a:chExt cx="1248" cy="864"/>
                  </a:xfrm>
                </p:grpSpPr>
                <p:sp>
                  <p:nvSpPr>
                    <p:cNvPr id="298104" name="Freeform 1144"/>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105" name="Freeform 1145"/>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106" name="Freeform 1146"/>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107" name="Freeform 1147"/>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8108" name="Rectangle 1148"/>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8109" name="Rectangle 1149"/>
                  <p:cNvSpPr>
                    <a:spLocks noChangeArrowheads="1"/>
                  </p:cNvSpPr>
                  <p:nvPr/>
                </p:nvSpPr>
                <p:spPr bwMode="auto">
                  <a:xfrm>
                    <a:off x="1980" y="1633"/>
                    <a:ext cx="110"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grpSp>
            <p:grpSp>
              <p:nvGrpSpPr>
                <p:cNvPr id="24" name="Group 1150"/>
                <p:cNvGrpSpPr>
                  <a:grpSpLocks/>
                </p:cNvGrpSpPr>
                <p:nvPr/>
              </p:nvGrpSpPr>
              <p:grpSpPr bwMode="auto">
                <a:xfrm>
                  <a:off x="1900" y="1483"/>
                  <a:ext cx="357" cy="268"/>
                  <a:chOff x="4501" y="3312"/>
                  <a:chExt cx="1248" cy="864"/>
                </a:xfrm>
              </p:grpSpPr>
              <p:sp>
                <p:nvSpPr>
                  <p:cNvPr id="298111" name="Freeform 1151"/>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112" name="Freeform 1152"/>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113" name="Freeform 1153"/>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114" name="Freeform 1154"/>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8115" name="Rectangle 1155"/>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8116" name="Rectangle 1156"/>
                <p:cNvSpPr>
                  <a:spLocks noChangeArrowheads="1"/>
                </p:cNvSpPr>
                <p:nvPr/>
              </p:nvSpPr>
              <p:spPr bwMode="auto">
                <a:xfrm>
                  <a:off x="1980" y="1633"/>
                  <a:ext cx="110"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sp>
              <p:nvSpPr>
                <p:cNvPr id="298117" name="Freeform 1157"/>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118" name="Freeform 1158"/>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119" name="Freeform 1159"/>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120" name="Freeform 1160"/>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8121" name="Freeform 1161"/>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122" name="Freeform 1162"/>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123" name="Freeform 1163"/>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124" name="Freeform 1164"/>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8125" name="Rectangle 1165"/>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grpSp>
          <p:grpSp>
            <p:nvGrpSpPr>
              <p:cNvPr id="25" name="Group 1166"/>
              <p:cNvGrpSpPr>
                <a:grpSpLocks/>
              </p:cNvGrpSpPr>
              <p:nvPr/>
            </p:nvGrpSpPr>
            <p:grpSpPr bwMode="auto">
              <a:xfrm>
                <a:off x="3850" y="2855"/>
                <a:ext cx="357" cy="271"/>
                <a:chOff x="1900" y="1483"/>
                <a:chExt cx="357" cy="271"/>
              </a:xfrm>
            </p:grpSpPr>
            <p:grpSp>
              <p:nvGrpSpPr>
                <p:cNvPr id="26" name="Group 1167"/>
                <p:cNvGrpSpPr>
                  <a:grpSpLocks/>
                </p:cNvGrpSpPr>
                <p:nvPr/>
              </p:nvGrpSpPr>
              <p:grpSpPr bwMode="auto">
                <a:xfrm>
                  <a:off x="1900" y="1483"/>
                  <a:ext cx="357" cy="271"/>
                  <a:chOff x="1900" y="1483"/>
                  <a:chExt cx="357" cy="271"/>
                </a:xfrm>
              </p:grpSpPr>
              <p:grpSp>
                <p:nvGrpSpPr>
                  <p:cNvPr id="27" name="Group 1168"/>
                  <p:cNvGrpSpPr>
                    <a:grpSpLocks/>
                  </p:cNvGrpSpPr>
                  <p:nvPr/>
                </p:nvGrpSpPr>
                <p:grpSpPr bwMode="auto">
                  <a:xfrm>
                    <a:off x="1900" y="1483"/>
                    <a:ext cx="357" cy="268"/>
                    <a:chOff x="4501" y="3312"/>
                    <a:chExt cx="1248" cy="864"/>
                  </a:xfrm>
                </p:grpSpPr>
                <p:sp>
                  <p:nvSpPr>
                    <p:cNvPr id="298129" name="Freeform 1169"/>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130" name="Freeform 1170"/>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131" name="Freeform 1171"/>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132" name="Freeform 1172"/>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8133" name="Rectangle 1173"/>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8134" name="Rectangle 1174"/>
                  <p:cNvSpPr>
                    <a:spLocks noChangeArrowheads="1"/>
                  </p:cNvSpPr>
                  <p:nvPr/>
                </p:nvSpPr>
                <p:spPr bwMode="auto">
                  <a:xfrm>
                    <a:off x="1982" y="1633"/>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grpSp>
            <p:grpSp>
              <p:nvGrpSpPr>
                <p:cNvPr id="28" name="Group 1175"/>
                <p:cNvGrpSpPr>
                  <a:grpSpLocks/>
                </p:cNvGrpSpPr>
                <p:nvPr/>
              </p:nvGrpSpPr>
              <p:grpSpPr bwMode="auto">
                <a:xfrm>
                  <a:off x="1900" y="1483"/>
                  <a:ext cx="357" cy="268"/>
                  <a:chOff x="4501" y="3312"/>
                  <a:chExt cx="1248" cy="864"/>
                </a:xfrm>
              </p:grpSpPr>
              <p:sp>
                <p:nvSpPr>
                  <p:cNvPr id="298136" name="Freeform 1176"/>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137" name="Freeform 1177"/>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138" name="Freeform 1178"/>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139" name="Freeform 1179"/>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8140" name="Rectangle 1180"/>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8141" name="Rectangle 1181"/>
                <p:cNvSpPr>
                  <a:spLocks noChangeArrowheads="1"/>
                </p:cNvSpPr>
                <p:nvPr/>
              </p:nvSpPr>
              <p:spPr bwMode="auto">
                <a:xfrm>
                  <a:off x="1982" y="1633"/>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sp>
              <p:nvSpPr>
                <p:cNvPr id="298142" name="Freeform 1182"/>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143" name="Freeform 1183"/>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144" name="Freeform 1184"/>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145" name="Freeform 1185"/>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8146" name="Freeform 1186"/>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147" name="Freeform 1187"/>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148" name="Freeform 1188"/>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149" name="Freeform 1189"/>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8150" name="Rectangle 1190"/>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grpSp>
          <p:grpSp>
            <p:nvGrpSpPr>
              <p:cNvPr id="29" name="Group 1191"/>
              <p:cNvGrpSpPr>
                <a:grpSpLocks/>
              </p:cNvGrpSpPr>
              <p:nvPr/>
            </p:nvGrpSpPr>
            <p:grpSpPr bwMode="auto">
              <a:xfrm>
                <a:off x="3115" y="2855"/>
                <a:ext cx="357" cy="271"/>
                <a:chOff x="1900" y="1483"/>
                <a:chExt cx="357" cy="271"/>
              </a:xfrm>
            </p:grpSpPr>
            <p:grpSp>
              <p:nvGrpSpPr>
                <p:cNvPr id="30" name="Group 1192"/>
                <p:cNvGrpSpPr>
                  <a:grpSpLocks/>
                </p:cNvGrpSpPr>
                <p:nvPr/>
              </p:nvGrpSpPr>
              <p:grpSpPr bwMode="auto">
                <a:xfrm>
                  <a:off x="1900" y="1483"/>
                  <a:ext cx="357" cy="271"/>
                  <a:chOff x="1900" y="1483"/>
                  <a:chExt cx="357" cy="271"/>
                </a:xfrm>
              </p:grpSpPr>
              <p:grpSp>
                <p:nvGrpSpPr>
                  <p:cNvPr id="31" name="Group 1193"/>
                  <p:cNvGrpSpPr>
                    <a:grpSpLocks/>
                  </p:cNvGrpSpPr>
                  <p:nvPr/>
                </p:nvGrpSpPr>
                <p:grpSpPr bwMode="auto">
                  <a:xfrm>
                    <a:off x="1900" y="1483"/>
                    <a:ext cx="357" cy="268"/>
                    <a:chOff x="4501" y="3312"/>
                    <a:chExt cx="1248" cy="864"/>
                  </a:xfrm>
                </p:grpSpPr>
                <p:sp>
                  <p:nvSpPr>
                    <p:cNvPr id="298154" name="Freeform 1194"/>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155" name="Freeform 1195"/>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156" name="Freeform 1196"/>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157" name="Freeform 1197"/>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8158" name="Rectangle 1198"/>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8159" name="Rectangle 1199"/>
                  <p:cNvSpPr>
                    <a:spLocks noChangeArrowheads="1"/>
                  </p:cNvSpPr>
                  <p:nvPr/>
                </p:nvSpPr>
                <p:spPr bwMode="auto">
                  <a:xfrm>
                    <a:off x="1982" y="1633"/>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grpSp>
            <p:grpSp>
              <p:nvGrpSpPr>
                <p:cNvPr id="298085" name="Group 1200"/>
                <p:cNvGrpSpPr>
                  <a:grpSpLocks/>
                </p:cNvGrpSpPr>
                <p:nvPr/>
              </p:nvGrpSpPr>
              <p:grpSpPr bwMode="auto">
                <a:xfrm>
                  <a:off x="1900" y="1483"/>
                  <a:ext cx="357" cy="268"/>
                  <a:chOff x="4501" y="3312"/>
                  <a:chExt cx="1248" cy="864"/>
                </a:xfrm>
              </p:grpSpPr>
              <p:sp>
                <p:nvSpPr>
                  <p:cNvPr id="298161" name="Freeform 1201"/>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162" name="Freeform 1202"/>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163" name="Freeform 1203"/>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164" name="Freeform 1204"/>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8165" name="Rectangle 1205"/>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8166" name="Rectangle 1206"/>
                <p:cNvSpPr>
                  <a:spLocks noChangeArrowheads="1"/>
                </p:cNvSpPr>
                <p:nvPr/>
              </p:nvSpPr>
              <p:spPr bwMode="auto">
                <a:xfrm>
                  <a:off x="1982" y="1633"/>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sp>
              <p:nvSpPr>
                <p:cNvPr id="298167" name="Freeform 1207"/>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168" name="Freeform 1208"/>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169" name="Freeform 1209"/>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170" name="Freeform 1210"/>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8171" name="Freeform 1211"/>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172" name="Freeform 1212"/>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173" name="Freeform 1213"/>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174" name="Freeform 1214"/>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8175" name="Rectangle 1215"/>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grpSp>
          <p:grpSp>
            <p:nvGrpSpPr>
              <p:cNvPr id="298101" name="Group 1216"/>
              <p:cNvGrpSpPr>
                <a:grpSpLocks/>
              </p:cNvGrpSpPr>
              <p:nvPr/>
            </p:nvGrpSpPr>
            <p:grpSpPr bwMode="auto">
              <a:xfrm>
                <a:off x="3850" y="2295"/>
                <a:ext cx="357" cy="270"/>
                <a:chOff x="1900" y="1483"/>
                <a:chExt cx="357" cy="270"/>
              </a:xfrm>
            </p:grpSpPr>
            <p:grpSp>
              <p:nvGrpSpPr>
                <p:cNvPr id="298102" name="Group 1217"/>
                <p:cNvGrpSpPr>
                  <a:grpSpLocks/>
                </p:cNvGrpSpPr>
                <p:nvPr/>
              </p:nvGrpSpPr>
              <p:grpSpPr bwMode="auto">
                <a:xfrm>
                  <a:off x="1900" y="1483"/>
                  <a:ext cx="357" cy="270"/>
                  <a:chOff x="1900" y="1483"/>
                  <a:chExt cx="357" cy="270"/>
                </a:xfrm>
              </p:grpSpPr>
              <p:grpSp>
                <p:nvGrpSpPr>
                  <p:cNvPr id="298103" name="Group 1218"/>
                  <p:cNvGrpSpPr>
                    <a:grpSpLocks/>
                  </p:cNvGrpSpPr>
                  <p:nvPr/>
                </p:nvGrpSpPr>
                <p:grpSpPr bwMode="auto">
                  <a:xfrm>
                    <a:off x="1900" y="1483"/>
                    <a:ext cx="357" cy="268"/>
                    <a:chOff x="4501" y="3312"/>
                    <a:chExt cx="1248" cy="864"/>
                  </a:xfrm>
                </p:grpSpPr>
                <p:sp>
                  <p:nvSpPr>
                    <p:cNvPr id="298179" name="Freeform 1219"/>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180" name="Freeform 1220"/>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181" name="Freeform 1221"/>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182" name="Freeform 1222"/>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8183" name="Rectangle 1223"/>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8184" name="Rectangle 1224"/>
                  <p:cNvSpPr>
                    <a:spLocks noChangeArrowheads="1"/>
                  </p:cNvSpPr>
                  <p:nvPr/>
                </p:nvSpPr>
                <p:spPr bwMode="auto">
                  <a:xfrm>
                    <a:off x="1982" y="1632"/>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grpSp>
            <p:grpSp>
              <p:nvGrpSpPr>
                <p:cNvPr id="298110" name="Group 1225"/>
                <p:cNvGrpSpPr>
                  <a:grpSpLocks/>
                </p:cNvGrpSpPr>
                <p:nvPr/>
              </p:nvGrpSpPr>
              <p:grpSpPr bwMode="auto">
                <a:xfrm>
                  <a:off x="1900" y="1483"/>
                  <a:ext cx="357" cy="268"/>
                  <a:chOff x="4501" y="3312"/>
                  <a:chExt cx="1248" cy="864"/>
                </a:xfrm>
              </p:grpSpPr>
              <p:sp>
                <p:nvSpPr>
                  <p:cNvPr id="298186" name="Freeform 1226"/>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187" name="Freeform 1227"/>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188" name="Freeform 1228"/>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189" name="Freeform 1229"/>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8190" name="Rectangle 1230"/>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8191" name="Rectangle 1231"/>
                <p:cNvSpPr>
                  <a:spLocks noChangeArrowheads="1"/>
                </p:cNvSpPr>
                <p:nvPr/>
              </p:nvSpPr>
              <p:spPr bwMode="auto">
                <a:xfrm>
                  <a:off x="1982" y="1632"/>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sp>
              <p:nvSpPr>
                <p:cNvPr id="298192" name="Freeform 1232"/>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193" name="Freeform 1233"/>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194" name="Freeform 1234"/>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195" name="Freeform 1235"/>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8196" name="Freeform 1236"/>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197" name="Freeform 1237"/>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198" name="Freeform 1238"/>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199" name="Freeform 1239"/>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8200" name="Rectangle 1240"/>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grpSp>
          <p:grpSp>
            <p:nvGrpSpPr>
              <p:cNvPr id="298126" name="Group 1241"/>
              <p:cNvGrpSpPr>
                <a:grpSpLocks/>
              </p:cNvGrpSpPr>
              <p:nvPr/>
            </p:nvGrpSpPr>
            <p:grpSpPr bwMode="auto">
              <a:xfrm>
                <a:off x="3115" y="2295"/>
                <a:ext cx="357" cy="270"/>
                <a:chOff x="1900" y="1483"/>
                <a:chExt cx="357" cy="270"/>
              </a:xfrm>
            </p:grpSpPr>
            <p:grpSp>
              <p:nvGrpSpPr>
                <p:cNvPr id="298127" name="Group 1242"/>
                <p:cNvGrpSpPr>
                  <a:grpSpLocks/>
                </p:cNvGrpSpPr>
                <p:nvPr/>
              </p:nvGrpSpPr>
              <p:grpSpPr bwMode="auto">
                <a:xfrm>
                  <a:off x="1900" y="1483"/>
                  <a:ext cx="357" cy="270"/>
                  <a:chOff x="1900" y="1483"/>
                  <a:chExt cx="357" cy="270"/>
                </a:xfrm>
              </p:grpSpPr>
              <p:grpSp>
                <p:nvGrpSpPr>
                  <p:cNvPr id="298128" name="Group 1243"/>
                  <p:cNvGrpSpPr>
                    <a:grpSpLocks/>
                  </p:cNvGrpSpPr>
                  <p:nvPr/>
                </p:nvGrpSpPr>
                <p:grpSpPr bwMode="auto">
                  <a:xfrm>
                    <a:off x="1900" y="1483"/>
                    <a:ext cx="357" cy="268"/>
                    <a:chOff x="4501" y="3312"/>
                    <a:chExt cx="1248" cy="864"/>
                  </a:xfrm>
                </p:grpSpPr>
                <p:sp>
                  <p:nvSpPr>
                    <p:cNvPr id="298204" name="Freeform 1244"/>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205" name="Freeform 1245"/>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206" name="Freeform 1246"/>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207" name="Freeform 1247"/>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8208" name="Rectangle 1248"/>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8209" name="Rectangle 1249"/>
                  <p:cNvSpPr>
                    <a:spLocks noChangeArrowheads="1"/>
                  </p:cNvSpPr>
                  <p:nvPr/>
                </p:nvSpPr>
                <p:spPr bwMode="auto">
                  <a:xfrm>
                    <a:off x="1982" y="1632"/>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grpSp>
            <p:grpSp>
              <p:nvGrpSpPr>
                <p:cNvPr id="298135" name="Group 1250"/>
                <p:cNvGrpSpPr>
                  <a:grpSpLocks/>
                </p:cNvGrpSpPr>
                <p:nvPr/>
              </p:nvGrpSpPr>
              <p:grpSpPr bwMode="auto">
                <a:xfrm>
                  <a:off x="1900" y="1483"/>
                  <a:ext cx="357" cy="268"/>
                  <a:chOff x="4501" y="3312"/>
                  <a:chExt cx="1248" cy="864"/>
                </a:xfrm>
              </p:grpSpPr>
              <p:sp>
                <p:nvSpPr>
                  <p:cNvPr id="298211" name="Freeform 1251"/>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212" name="Freeform 1252"/>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213" name="Freeform 1253"/>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214" name="Freeform 1254"/>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8215" name="Rectangle 1255"/>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8216" name="Rectangle 1256"/>
                <p:cNvSpPr>
                  <a:spLocks noChangeArrowheads="1"/>
                </p:cNvSpPr>
                <p:nvPr/>
              </p:nvSpPr>
              <p:spPr bwMode="auto">
                <a:xfrm>
                  <a:off x="1982" y="1632"/>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sp>
              <p:nvSpPr>
                <p:cNvPr id="298217" name="Freeform 1257"/>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218" name="Freeform 1258"/>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219" name="Freeform 1259"/>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220" name="Freeform 1260"/>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8221" name="Freeform 1261"/>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222" name="Freeform 1262"/>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223" name="Freeform 1263"/>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224" name="Freeform 1264"/>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8225" name="Rectangle 1265"/>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grpSp>
          <p:grpSp>
            <p:nvGrpSpPr>
              <p:cNvPr id="298151" name="Group 1266"/>
              <p:cNvGrpSpPr>
                <a:grpSpLocks/>
              </p:cNvGrpSpPr>
              <p:nvPr/>
            </p:nvGrpSpPr>
            <p:grpSpPr bwMode="auto">
              <a:xfrm>
                <a:off x="3850" y="1779"/>
                <a:ext cx="357" cy="271"/>
                <a:chOff x="1900" y="1483"/>
                <a:chExt cx="357" cy="271"/>
              </a:xfrm>
            </p:grpSpPr>
            <p:grpSp>
              <p:nvGrpSpPr>
                <p:cNvPr id="298152" name="Group 1267"/>
                <p:cNvGrpSpPr>
                  <a:grpSpLocks/>
                </p:cNvGrpSpPr>
                <p:nvPr/>
              </p:nvGrpSpPr>
              <p:grpSpPr bwMode="auto">
                <a:xfrm>
                  <a:off x="1900" y="1483"/>
                  <a:ext cx="357" cy="271"/>
                  <a:chOff x="1900" y="1483"/>
                  <a:chExt cx="357" cy="271"/>
                </a:xfrm>
              </p:grpSpPr>
              <p:grpSp>
                <p:nvGrpSpPr>
                  <p:cNvPr id="298153" name="Group 1268"/>
                  <p:cNvGrpSpPr>
                    <a:grpSpLocks/>
                  </p:cNvGrpSpPr>
                  <p:nvPr/>
                </p:nvGrpSpPr>
                <p:grpSpPr bwMode="auto">
                  <a:xfrm>
                    <a:off x="1900" y="1483"/>
                    <a:ext cx="357" cy="268"/>
                    <a:chOff x="4501" y="3312"/>
                    <a:chExt cx="1248" cy="864"/>
                  </a:xfrm>
                </p:grpSpPr>
                <p:sp>
                  <p:nvSpPr>
                    <p:cNvPr id="298229" name="Freeform 1269"/>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230" name="Freeform 1270"/>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231" name="Freeform 1271"/>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232" name="Freeform 1272"/>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8233" name="Rectangle 1273"/>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8234" name="Rectangle 1274"/>
                  <p:cNvSpPr>
                    <a:spLocks noChangeArrowheads="1"/>
                  </p:cNvSpPr>
                  <p:nvPr/>
                </p:nvSpPr>
                <p:spPr bwMode="auto">
                  <a:xfrm>
                    <a:off x="1982" y="1633"/>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grpSp>
            <p:grpSp>
              <p:nvGrpSpPr>
                <p:cNvPr id="298160" name="Group 1275"/>
                <p:cNvGrpSpPr>
                  <a:grpSpLocks/>
                </p:cNvGrpSpPr>
                <p:nvPr/>
              </p:nvGrpSpPr>
              <p:grpSpPr bwMode="auto">
                <a:xfrm>
                  <a:off x="1900" y="1483"/>
                  <a:ext cx="357" cy="268"/>
                  <a:chOff x="4501" y="3312"/>
                  <a:chExt cx="1248" cy="864"/>
                </a:xfrm>
              </p:grpSpPr>
              <p:sp>
                <p:nvSpPr>
                  <p:cNvPr id="298236" name="Freeform 1276"/>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237" name="Freeform 1277"/>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238" name="Freeform 1278"/>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239" name="Freeform 1279"/>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8240" name="Rectangle 1280"/>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8241" name="Rectangle 1281"/>
                <p:cNvSpPr>
                  <a:spLocks noChangeArrowheads="1"/>
                </p:cNvSpPr>
                <p:nvPr/>
              </p:nvSpPr>
              <p:spPr bwMode="auto">
                <a:xfrm>
                  <a:off x="1982" y="1633"/>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sp>
              <p:nvSpPr>
                <p:cNvPr id="298242" name="Freeform 1282"/>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243" name="Freeform 1283"/>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244" name="Freeform 1284"/>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245" name="Freeform 1285"/>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8246" name="Freeform 1286"/>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247" name="Freeform 1287"/>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248" name="Freeform 1288"/>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249" name="Freeform 1289"/>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8250" name="Rectangle 1290"/>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grpSp>
          <p:grpSp>
            <p:nvGrpSpPr>
              <p:cNvPr id="298176" name="Group 1291"/>
              <p:cNvGrpSpPr>
                <a:grpSpLocks/>
              </p:cNvGrpSpPr>
              <p:nvPr/>
            </p:nvGrpSpPr>
            <p:grpSpPr bwMode="auto">
              <a:xfrm>
                <a:off x="3115" y="1779"/>
                <a:ext cx="357" cy="271"/>
                <a:chOff x="1900" y="1483"/>
                <a:chExt cx="357" cy="271"/>
              </a:xfrm>
            </p:grpSpPr>
            <p:grpSp>
              <p:nvGrpSpPr>
                <p:cNvPr id="298177" name="Group 1292"/>
                <p:cNvGrpSpPr>
                  <a:grpSpLocks/>
                </p:cNvGrpSpPr>
                <p:nvPr/>
              </p:nvGrpSpPr>
              <p:grpSpPr bwMode="auto">
                <a:xfrm>
                  <a:off x="1900" y="1483"/>
                  <a:ext cx="357" cy="271"/>
                  <a:chOff x="1900" y="1483"/>
                  <a:chExt cx="357" cy="271"/>
                </a:xfrm>
              </p:grpSpPr>
              <p:grpSp>
                <p:nvGrpSpPr>
                  <p:cNvPr id="298178" name="Group 1293"/>
                  <p:cNvGrpSpPr>
                    <a:grpSpLocks/>
                  </p:cNvGrpSpPr>
                  <p:nvPr/>
                </p:nvGrpSpPr>
                <p:grpSpPr bwMode="auto">
                  <a:xfrm>
                    <a:off x="1900" y="1483"/>
                    <a:ext cx="357" cy="268"/>
                    <a:chOff x="4501" y="3312"/>
                    <a:chExt cx="1248" cy="864"/>
                  </a:xfrm>
                </p:grpSpPr>
                <p:sp>
                  <p:nvSpPr>
                    <p:cNvPr id="298254" name="Freeform 1294"/>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255" name="Freeform 1295"/>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256" name="Freeform 1296"/>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257" name="Freeform 1297"/>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8258" name="Rectangle 1298"/>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8259" name="Rectangle 1299"/>
                  <p:cNvSpPr>
                    <a:spLocks noChangeArrowheads="1"/>
                  </p:cNvSpPr>
                  <p:nvPr/>
                </p:nvSpPr>
                <p:spPr bwMode="auto">
                  <a:xfrm>
                    <a:off x="1982" y="1633"/>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grpSp>
            <p:grpSp>
              <p:nvGrpSpPr>
                <p:cNvPr id="298185" name="Group 1300"/>
                <p:cNvGrpSpPr>
                  <a:grpSpLocks/>
                </p:cNvGrpSpPr>
                <p:nvPr/>
              </p:nvGrpSpPr>
              <p:grpSpPr bwMode="auto">
                <a:xfrm>
                  <a:off x="1900" y="1483"/>
                  <a:ext cx="357" cy="268"/>
                  <a:chOff x="4501" y="3312"/>
                  <a:chExt cx="1248" cy="864"/>
                </a:xfrm>
              </p:grpSpPr>
              <p:sp>
                <p:nvSpPr>
                  <p:cNvPr id="298261" name="Freeform 1301"/>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262" name="Freeform 1302"/>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263" name="Freeform 1303"/>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264" name="Freeform 1304"/>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8265" name="Rectangle 1305"/>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8266" name="Rectangle 1306"/>
                <p:cNvSpPr>
                  <a:spLocks noChangeArrowheads="1"/>
                </p:cNvSpPr>
                <p:nvPr/>
              </p:nvSpPr>
              <p:spPr bwMode="auto">
                <a:xfrm>
                  <a:off x="1982" y="1633"/>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sp>
              <p:nvSpPr>
                <p:cNvPr id="298267" name="Freeform 1307"/>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268" name="Freeform 1308"/>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269" name="Freeform 1309"/>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270" name="Freeform 1310"/>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8271" name="Freeform 1311"/>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8272" name="Freeform 1312"/>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8273" name="Freeform 1313"/>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8274" name="Freeform 1314"/>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8275" name="Rectangle 1315"/>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grpSp>
        </p:grpSp>
        <p:sp>
          <p:nvSpPr>
            <p:cNvPr id="298277" name="Text Box 1317"/>
            <p:cNvSpPr txBox="1">
              <a:spLocks noChangeArrowheads="1"/>
            </p:cNvSpPr>
            <p:nvPr/>
          </p:nvSpPr>
          <p:spPr bwMode="auto">
            <a:xfrm>
              <a:off x="3061" y="836"/>
              <a:ext cx="382" cy="194"/>
            </a:xfrm>
            <a:prstGeom prst="rect">
              <a:avLst/>
            </a:prstGeom>
            <a:noFill/>
            <a:ln w="9525">
              <a:noFill/>
              <a:miter lim="800000"/>
              <a:headEnd/>
              <a:tailEnd/>
            </a:ln>
            <a:effectLst/>
          </p:spPr>
          <p:txBody>
            <a:bodyPr>
              <a:spAutoFit/>
            </a:bodyPr>
            <a:lstStyle/>
            <a:p>
              <a:r>
                <a:rPr lang="en-US" sz="1400" b="1" dirty="0">
                  <a:solidFill>
                    <a:schemeClr val="accent2">
                      <a:lumMod val="75000"/>
                    </a:schemeClr>
                  </a:solidFill>
                  <a:latin typeface="Helvetica 55 Roman" pitchFamily="34" charset="0"/>
                </a:rPr>
                <a:t>R12</a:t>
              </a:r>
            </a:p>
          </p:txBody>
        </p:sp>
        <p:sp>
          <p:nvSpPr>
            <p:cNvPr id="298278" name="Text Box 1318"/>
            <p:cNvSpPr txBox="1">
              <a:spLocks noChangeArrowheads="1"/>
            </p:cNvSpPr>
            <p:nvPr/>
          </p:nvSpPr>
          <p:spPr bwMode="auto">
            <a:xfrm>
              <a:off x="4033" y="2161"/>
              <a:ext cx="382" cy="194"/>
            </a:xfrm>
            <a:prstGeom prst="rect">
              <a:avLst/>
            </a:prstGeom>
            <a:noFill/>
            <a:ln w="9525">
              <a:noFill/>
              <a:miter lim="800000"/>
              <a:headEnd/>
              <a:tailEnd/>
            </a:ln>
            <a:effectLst/>
          </p:spPr>
          <p:txBody>
            <a:bodyPr>
              <a:spAutoFit/>
            </a:bodyPr>
            <a:lstStyle/>
            <a:p>
              <a:r>
                <a:rPr lang="en-US" sz="1400" b="1" dirty="0">
                  <a:solidFill>
                    <a:schemeClr val="accent2">
                      <a:lumMod val="75000"/>
                    </a:schemeClr>
                  </a:solidFill>
                  <a:latin typeface="Helvetica 55 Roman" pitchFamily="34" charset="0"/>
                </a:rPr>
                <a:t>R21</a:t>
              </a:r>
            </a:p>
          </p:txBody>
        </p:sp>
        <p:sp>
          <p:nvSpPr>
            <p:cNvPr id="298279" name="Text Box 1319"/>
            <p:cNvSpPr txBox="1">
              <a:spLocks noChangeArrowheads="1"/>
            </p:cNvSpPr>
            <p:nvPr/>
          </p:nvSpPr>
          <p:spPr bwMode="auto">
            <a:xfrm>
              <a:off x="2987" y="2161"/>
              <a:ext cx="382" cy="194"/>
            </a:xfrm>
            <a:prstGeom prst="rect">
              <a:avLst/>
            </a:prstGeom>
            <a:noFill/>
            <a:ln w="9525">
              <a:noFill/>
              <a:miter lim="800000"/>
              <a:headEnd/>
              <a:tailEnd/>
            </a:ln>
            <a:effectLst/>
          </p:spPr>
          <p:txBody>
            <a:bodyPr>
              <a:spAutoFit/>
            </a:bodyPr>
            <a:lstStyle/>
            <a:p>
              <a:r>
                <a:rPr lang="en-US" sz="1400" b="1" dirty="0">
                  <a:solidFill>
                    <a:schemeClr val="accent2">
                      <a:lumMod val="75000"/>
                    </a:schemeClr>
                  </a:solidFill>
                  <a:latin typeface="Helvetica 55 Roman" pitchFamily="34" charset="0"/>
                </a:rPr>
                <a:t>R11</a:t>
              </a:r>
            </a:p>
          </p:txBody>
        </p:sp>
        <p:sp>
          <p:nvSpPr>
            <p:cNvPr id="298280" name="Text Box 1320"/>
            <p:cNvSpPr txBox="1">
              <a:spLocks noChangeArrowheads="1"/>
            </p:cNvSpPr>
            <p:nvPr/>
          </p:nvSpPr>
          <p:spPr bwMode="auto">
            <a:xfrm>
              <a:off x="4033" y="837"/>
              <a:ext cx="382" cy="194"/>
            </a:xfrm>
            <a:prstGeom prst="rect">
              <a:avLst/>
            </a:prstGeom>
            <a:noFill/>
            <a:ln w="9525">
              <a:noFill/>
              <a:miter lim="800000"/>
              <a:headEnd/>
              <a:tailEnd/>
            </a:ln>
            <a:effectLst/>
          </p:spPr>
          <p:txBody>
            <a:bodyPr>
              <a:spAutoFit/>
            </a:bodyPr>
            <a:lstStyle/>
            <a:p>
              <a:r>
                <a:rPr lang="en-US" sz="1400" b="1" dirty="0">
                  <a:solidFill>
                    <a:schemeClr val="accent2">
                      <a:lumMod val="75000"/>
                    </a:schemeClr>
                  </a:solidFill>
                  <a:latin typeface="Helvetica 55 Roman" pitchFamily="34" charset="0"/>
                </a:rPr>
                <a:t>R22</a:t>
              </a:r>
            </a:p>
          </p:txBody>
        </p:sp>
      </p:grpSp>
      <p:sp>
        <p:nvSpPr>
          <p:cNvPr id="298283" name="Rectangle 1323"/>
          <p:cNvSpPr>
            <a:spLocks noChangeArrowheads="1"/>
          </p:cNvSpPr>
          <p:nvPr/>
        </p:nvSpPr>
        <p:spPr bwMode="auto">
          <a:xfrm>
            <a:off x="5054600" y="1333500"/>
            <a:ext cx="2978150" cy="2600325"/>
          </a:xfrm>
          <a:prstGeom prst="rect">
            <a:avLst/>
          </a:prstGeom>
          <a:solidFill>
            <a:schemeClr val="bg2">
              <a:lumMod val="40000"/>
              <a:lumOff val="60000"/>
            </a:schemeClr>
          </a:solidFill>
          <a:ln w="9525">
            <a:solidFill>
              <a:schemeClr val="bg2">
                <a:lumMod val="75000"/>
              </a:schemeClr>
            </a:solidFill>
            <a:miter lim="800000"/>
            <a:headEnd/>
            <a:tailEnd/>
          </a:ln>
          <a:effectLst/>
        </p:spPr>
        <p:txBody>
          <a:bodyPr anchor="ctr"/>
          <a:lstStyle/>
          <a:p>
            <a:pPr algn="ctr"/>
            <a:endParaRPr lang="en-US" dirty="0"/>
          </a:p>
        </p:txBody>
      </p:sp>
      <p:sp>
        <p:nvSpPr>
          <p:cNvPr id="298285" name="Text Box 1325"/>
          <p:cNvSpPr txBox="1">
            <a:spLocks noChangeArrowheads="1"/>
          </p:cNvSpPr>
          <p:nvPr/>
        </p:nvSpPr>
        <p:spPr bwMode="auto">
          <a:xfrm>
            <a:off x="5641975" y="1535113"/>
            <a:ext cx="1600200" cy="366712"/>
          </a:xfrm>
          <a:prstGeom prst="rect">
            <a:avLst/>
          </a:prstGeom>
          <a:solidFill>
            <a:schemeClr val="bg2">
              <a:lumMod val="40000"/>
              <a:lumOff val="60000"/>
            </a:schemeClr>
          </a:solidFill>
          <a:ln w="9525">
            <a:noFill/>
            <a:miter lim="800000"/>
            <a:headEnd/>
            <a:tailEnd/>
          </a:ln>
          <a:effectLst/>
        </p:spPr>
        <p:txBody>
          <a:bodyPr>
            <a:spAutoFit/>
          </a:bodyPr>
          <a:lstStyle/>
          <a:p>
            <a:pPr algn="ctr"/>
            <a:r>
              <a:rPr lang="en-US" sz="1800" b="1" dirty="0">
                <a:latin typeface="Helvetica 55 Roman" pitchFamily="34" charset="0"/>
              </a:rPr>
              <a:t>Order</a:t>
            </a:r>
          </a:p>
        </p:txBody>
      </p:sp>
      <p:sp>
        <p:nvSpPr>
          <p:cNvPr id="298286" name="Text Box 1326"/>
          <p:cNvSpPr txBox="1">
            <a:spLocks noChangeArrowheads="1"/>
          </p:cNvSpPr>
          <p:nvPr/>
        </p:nvSpPr>
        <p:spPr bwMode="auto">
          <a:xfrm>
            <a:off x="5129213" y="2187575"/>
            <a:ext cx="2335212" cy="336550"/>
          </a:xfrm>
          <a:prstGeom prst="rect">
            <a:avLst/>
          </a:prstGeom>
          <a:solidFill>
            <a:schemeClr val="bg2">
              <a:lumMod val="40000"/>
              <a:lumOff val="60000"/>
            </a:schemeClr>
          </a:solidFill>
          <a:ln w="9525">
            <a:noFill/>
            <a:miter lim="800000"/>
            <a:headEnd/>
            <a:tailEnd/>
          </a:ln>
          <a:effectLst/>
        </p:spPr>
        <p:txBody>
          <a:bodyPr>
            <a:spAutoFit/>
          </a:bodyPr>
          <a:lstStyle/>
          <a:p>
            <a:r>
              <a:rPr lang="en-US" sz="1600" b="1" dirty="0">
                <a:latin typeface="Helvetica 55 Roman" pitchFamily="34" charset="0"/>
              </a:rPr>
              <a:t>Control Nbr:</a:t>
            </a:r>
            <a:r>
              <a:rPr lang="en-US" sz="1600" dirty="0">
                <a:latin typeface="Helvetica 55 Roman" pitchFamily="34" charset="0"/>
              </a:rPr>
              <a:t> </a:t>
            </a:r>
            <a:r>
              <a:rPr lang="en-US" sz="1600" b="1" dirty="0">
                <a:latin typeface="Helvetica 55 Roman" pitchFamily="34" charset="0"/>
              </a:rPr>
              <a:t>100114</a:t>
            </a:r>
          </a:p>
        </p:txBody>
      </p:sp>
      <p:sp>
        <p:nvSpPr>
          <p:cNvPr id="298287" name="Text Box 1327"/>
          <p:cNvSpPr txBox="1">
            <a:spLocks noChangeArrowheads="1"/>
          </p:cNvSpPr>
          <p:nvPr/>
        </p:nvSpPr>
        <p:spPr bwMode="auto">
          <a:xfrm>
            <a:off x="5129213" y="2500313"/>
            <a:ext cx="1084262" cy="304800"/>
          </a:xfrm>
          <a:prstGeom prst="rect">
            <a:avLst/>
          </a:prstGeom>
          <a:solidFill>
            <a:schemeClr val="bg2">
              <a:lumMod val="40000"/>
              <a:lumOff val="60000"/>
            </a:schemeClr>
          </a:solidFill>
          <a:ln w="9525">
            <a:noFill/>
            <a:miter lim="800000"/>
            <a:headEnd/>
            <a:tailEnd/>
          </a:ln>
          <a:effectLst/>
        </p:spPr>
        <p:txBody>
          <a:bodyPr>
            <a:spAutoFit/>
          </a:bodyPr>
          <a:lstStyle/>
          <a:p>
            <a:r>
              <a:rPr lang="en-US" sz="1400" b="1" dirty="0">
                <a:latin typeface="Helvetica 55 Roman" pitchFamily="34" charset="0"/>
              </a:rPr>
              <a:t>WPT</a:t>
            </a:r>
            <a:r>
              <a:rPr lang="en-US" sz="1400" dirty="0">
                <a:latin typeface="Helvetica 55 Roman" pitchFamily="34" charset="0"/>
              </a:rPr>
              <a:t>:</a:t>
            </a:r>
            <a:r>
              <a:rPr lang="en-US" sz="1200" dirty="0">
                <a:latin typeface="Helvetica 55 Roman" pitchFamily="34" charset="0"/>
              </a:rPr>
              <a:t> </a:t>
            </a:r>
            <a:r>
              <a:rPr lang="en-US" sz="1400" b="1" dirty="0">
                <a:latin typeface="Helvetica 55 Roman" pitchFamily="34" charset="0"/>
              </a:rPr>
              <a:t>5</a:t>
            </a:r>
          </a:p>
        </p:txBody>
      </p:sp>
      <p:sp>
        <p:nvSpPr>
          <p:cNvPr id="298288" name="Text Box 1328"/>
          <p:cNvSpPr txBox="1">
            <a:spLocks noChangeArrowheads="1"/>
          </p:cNvSpPr>
          <p:nvPr/>
        </p:nvSpPr>
        <p:spPr bwMode="auto">
          <a:xfrm>
            <a:off x="5129213" y="2995613"/>
            <a:ext cx="2855912" cy="304800"/>
          </a:xfrm>
          <a:prstGeom prst="rect">
            <a:avLst/>
          </a:prstGeom>
          <a:solidFill>
            <a:schemeClr val="bg2">
              <a:lumMod val="40000"/>
              <a:lumOff val="60000"/>
            </a:schemeClr>
          </a:solidFill>
          <a:ln w="9525">
            <a:noFill/>
            <a:miter lim="800000"/>
            <a:headEnd/>
            <a:tailEnd/>
          </a:ln>
          <a:effectLst/>
        </p:spPr>
        <p:txBody>
          <a:bodyPr>
            <a:spAutoFit/>
          </a:bodyPr>
          <a:lstStyle/>
          <a:p>
            <a:r>
              <a:rPr lang="en-US" sz="1400" b="1" dirty="0">
                <a:latin typeface="Helvetica 55 Roman" pitchFamily="34" charset="0"/>
              </a:rPr>
              <a:t>Item		Qty</a:t>
            </a:r>
          </a:p>
        </p:txBody>
      </p:sp>
      <p:sp>
        <p:nvSpPr>
          <p:cNvPr id="298289" name="Text Box 1329"/>
          <p:cNvSpPr txBox="1">
            <a:spLocks noChangeArrowheads="1"/>
          </p:cNvSpPr>
          <p:nvPr/>
        </p:nvSpPr>
        <p:spPr bwMode="auto">
          <a:xfrm>
            <a:off x="5129213" y="3317875"/>
            <a:ext cx="2828925" cy="304800"/>
          </a:xfrm>
          <a:prstGeom prst="rect">
            <a:avLst/>
          </a:prstGeom>
          <a:solidFill>
            <a:schemeClr val="bg2">
              <a:lumMod val="40000"/>
              <a:lumOff val="60000"/>
            </a:schemeClr>
          </a:solidFill>
          <a:ln w="9525">
            <a:noFill/>
            <a:miter lim="800000"/>
            <a:headEnd/>
            <a:tailEnd/>
          </a:ln>
          <a:effectLst/>
        </p:spPr>
        <p:txBody>
          <a:bodyPr>
            <a:spAutoFit/>
          </a:bodyPr>
          <a:lstStyle/>
          <a:p>
            <a:r>
              <a:rPr lang="en-US" sz="1400" b="1" i="1" dirty="0">
                <a:latin typeface="Helvetica 55 Roman" pitchFamily="34" charset="0"/>
              </a:rPr>
              <a:t>Wii CONSOLE	</a:t>
            </a:r>
            <a:r>
              <a:rPr lang="en-US" sz="1400" b="1" dirty="0">
                <a:latin typeface="Helvetica 55 Roman" pitchFamily="34" charset="0"/>
              </a:rPr>
              <a:t>12 Units</a:t>
            </a:r>
          </a:p>
        </p:txBody>
      </p:sp>
      <p:sp>
        <p:nvSpPr>
          <p:cNvPr id="298290" name="Text Box 1330"/>
          <p:cNvSpPr txBox="1">
            <a:spLocks noChangeArrowheads="1"/>
          </p:cNvSpPr>
          <p:nvPr/>
        </p:nvSpPr>
        <p:spPr bwMode="auto">
          <a:xfrm>
            <a:off x="5129213" y="3615872"/>
            <a:ext cx="2851150" cy="304800"/>
          </a:xfrm>
          <a:prstGeom prst="rect">
            <a:avLst/>
          </a:prstGeom>
          <a:solidFill>
            <a:schemeClr val="bg2">
              <a:lumMod val="40000"/>
              <a:lumOff val="60000"/>
            </a:schemeClr>
          </a:solidFill>
          <a:ln w="9525">
            <a:noFill/>
            <a:miter lim="800000"/>
            <a:headEnd/>
            <a:tailEnd/>
          </a:ln>
          <a:effectLst/>
        </p:spPr>
        <p:txBody>
          <a:bodyPr>
            <a:spAutoFit/>
          </a:bodyPr>
          <a:lstStyle/>
          <a:p>
            <a:r>
              <a:rPr lang="en-US" sz="1400" b="1" i="1" dirty="0">
                <a:latin typeface="Helvetica 55 Roman" pitchFamily="34" charset="0"/>
              </a:rPr>
              <a:t>iPod		</a:t>
            </a:r>
            <a:r>
              <a:rPr lang="en-US" sz="1400" b="1" dirty="0">
                <a:latin typeface="Helvetica 55 Roman" pitchFamily="34" charset="0"/>
              </a:rPr>
              <a:t>138 Units</a:t>
            </a:r>
          </a:p>
        </p:txBody>
      </p:sp>
      <p:sp>
        <p:nvSpPr>
          <p:cNvPr id="298291" name="Line 1331"/>
          <p:cNvSpPr>
            <a:spLocks noChangeShapeType="1"/>
          </p:cNvSpPr>
          <p:nvPr/>
        </p:nvSpPr>
        <p:spPr bwMode="auto">
          <a:xfrm>
            <a:off x="5054600" y="2874963"/>
            <a:ext cx="2979738" cy="1587"/>
          </a:xfrm>
          <a:prstGeom prst="line">
            <a:avLst/>
          </a:prstGeom>
          <a:noFill/>
          <a:ln w="9525">
            <a:solidFill>
              <a:schemeClr val="bg2">
                <a:lumMod val="75000"/>
              </a:schemeClr>
            </a:solidFill>
            <a:round/>
            <a:headEnd/>
            <a:tailEnd/>
          </a:ln>
          <a:effectLst/>
        </p:spPr>
        <p:txBody>
          <a:bodyPr/>
          <a:lstStyle/>
          <a:p>
            <a:endParaRPr lang="en-US" dirty="0"/>
          </a:p>
        </p:txBody>
      </p:sp>
      <p:sp>
        <p:nvSpPr>
          <p:cNvPr id="298330" name="Oval 1370"/>
          <p:cNvSpPr>
            <a:spLocks noChangeArrowheads="1"/>
          </p:cNvSpPr>
          <p:nvPr/>
        </p:nvSpPr>
        <p:spPr bwMode="auto">
          <a:xfrm>
            <a:off x="1266825" y="3055938"/>
            <a:ext cx="679450" cy="614362"/>
          </a:xfrm>
          <a:prstGeom prst="ellipse">
            <a:avLst/>
          </a:prstGeom>
          <a:noFill/>
          <a:ln w="38100">
            <a:solidFill>
              <a:srgbClr val="FD2D1D"/>
            </a:solidFill>
            <a:round/>
            <a:headEnd/>
            <a:tailEnd/>
          </a:ln>
          <a:effectLst/>
        </p:spPr>
        <p:txBody>
          <a:bodyPr wrap="none" anchor="ctr"/>
          <a:lstStyle/>
          <a:p>
            <a:endParaRPr lang="en-US" dirty="0"/>
          </a:p>
        </p:txBody>
      </p:sp>
      <p:sp>
        <p:nvSpPr>
          <p:cNvPr id="298331" name="Line 1371"/>
          <p:cNvSpPr>
            <a:spLocks noChangeShapeType="1"/>
          </p:cNvSpPr>
          <p:nvPr/>
        </p:nvSpPr>
        <p:spPr bwMode="auto">
          <a:xfrm>
            <a:off x="1828800" y="3592513"/>
            <a:ext cx="534988" cy="457200"/>
          </a:xfrm>
          <a:prstGeom prst="line">
            <a:avLst/>
          </a:prstGeom>
          <a:noFill/>
          <a:ln w="38100">
            <a:solidFill>
              <a:schemeClr val="tx1"/>
            </a:solidFill>
            <a:round/>
            <a:headEnd/>
            <a:tailEnd type="triangle" w="med" len="med"/>
          </a:ln>
          <a:effectLst/>
        </p:spPr>
        <p:txBody>
          <a:bodyPr/>
          <a:lstStyle/>
          <a:p>
            <a:endParaRPr lang="en-US" dirty="0"/>
          </a:p>
        </p:txBody>
      </p:sp>
      <p:sp>
        <p:nvSpPr>
          <p:cNvPr id="298332" name="Line 1372"/>
          <p:cNvSpPr>
            <a:spLocks noChangeShapeType="1"/>
          </p:cNvSpPr>
          <p:nvPr/>
        </p:nvSpPr>
        <p:spPr bwMode="auto">
          <a:xfrm>
            <a:off x="2938463" y="4376738"/>
            <a:ext cx="2795587" cy="587375"/>
          </a:xfrm>
          <a:prstGeom prst="line">
            <a:avLst/>
          </a:prstGeom>
          <a:noFill/>
          <a:ln w="38100">
            <a:solidFill>
              <a:schemeClr val="tx1"/>
            </a:solidFill>
            <a:round/>
            <a:headEnd/>
            <a:tailEnd type="triangle" w="med" len="med"/>
          </a:ln>
          <a:effectLst/>
        </p:spPr>
        <p:txBody>
          <a:bodyPr/>
          <a:lstStyle/>
          <a:p>
            <a:endParaRPr lang="en-US" dirty="0"/>
          </a:p>
        </p:txBody>
      </p:sp>
      <p:sp>
        <p:nvSpPr>
          <p:cNvPr id="298334" name="Rectangle 1374"/>
          <p:cNvSpPr>
            <a:spLocks noChangeArrowheads="1"/>
          </p:cNvSpPr>
          <p:nvPr/>
        </p:nvSpPr>
        <p:spPr bwMode="black">
          <a:xfrm>
            <a:off x="350889" y="4631846"/>
            <a:ext cx="3311525" cy="1420812"/>
          </a:xfrm>
          <a:prstGeom prst="rect">
            <a:avLst/>
          </a:prstGeom>
          <a:noFill/>
          <a:ln w="9525">
            <a:noFill/>
            <a:miter lim="800000"/>
            <a:headEnd/>
            <a:tailEnd/>
          </a:ln>
          <a:effectLst/>
        </p:spPr>
        <p:txBody>
          <a:bodyPr/>
          <a:lstStyle/>
          <a:p>
            <a:pPr marL="342900" indent="-342900">
              <a:spcBef>
                <a:spcPct val="20000"/>
              </a:spcBef>
            </a:pPr>
            <a:r>
              <a:rPr lang="en-US" sz="1800" dirty="0"/>
              <a:t>	</a:t>
            </a:r>
            <a:r>
              <a:rPr lang="en-US" sz="1800" b="1" dirty="0">
                <a:latin typeface="Helvetica 55 Roman" pitchFamily="34" charset="0"/>
              </a:rPr>
              <a:t>UPDATES – INT 2</a:t>
            </a:r>
          </a:p>
          <a:p>
            <a:pPr marL="742950" lvl="1" indent="-285750">
              <a:spcBef>
                <a:spcPct val="20000"/>
              </a:spcBef>
              <a:buFontTx/>
              <a:buChar char="–"/>
            </a:pPr>
            <a:r>
              <a:rPr lang="en-US" sz="1800" dirty="0">
                <a:latin typeface="Helvetica 55 Roman" pitchFamily="34" charset="0"/>
              </a:rPr>
              <a:t>iLPN Consumed</a:t>
            </a:r>
          </a:p>
          <a:p>
            <a:pPr marL="742950" lvl="1" indent="-285750">
              <a:spcBef>
                <a:spcPct val="20000"/>
              </a:spcBef>
              <a:buFontTx/>
              <a:buChar char="–"/>
            </a:pPr>
            <a:r>
              <a:rPr lang="en-US" sz="1800" dirty="0">
                <a:latin typeface="Helvetica 55 Roman" pitchFamily="34" charset="0"/>
              </a:rPr>
              <a:t>oLPN Packed</a:t>
            </a:r>
          </a:p>
        </p:txBody>
      </p:sp>
      <p:pic>
        <p:nvPicPr>
          <p:cNvPr id="1026" name="Picture 2" descr="C:\My Documents\Clip Art\DELIVVANclr.jpg"/>
          <p:cNvPicPr>
            <a:picLocks noChangeAspect="1" noChangeArrowheads="1"/>
          </p:cNvPicPr>
          <p:nvPr/>
        </p:nvPicPr>
        <p:blipFill>
          <a:blip r:embed="rId3" cstate="print"/>
          <a:srcRect/>
          <a:stretch>
            <a:fillRect/>
          </a:stretch>
        </p:blipFill>
        <p:spPr bwMode="auto">
          <a:xfrm>
            <a:off x="5762964" y="4262064"/>
            <a:ext cx="2753714" cy="1845700"/>
          </a:xfrm>
          <a:prstGeom prst="rect">
            <a:avLst/>
          </a:prstGeom>
          <a:noFill/>
          <a:scene3d>
            <a:camera prst="orthographicFront">
              <a:rot lat="0" lon="10800000" rev="0"/>
            </a:camera>
            <a:lightRig rig="threePt" dir="t"/>
          </a:scene3d>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
          <p:cNvGrpSpPr>
            <a:grpSpLocks/>
          </p:cNvGrpSpPr>
          <p:nvPr/>
        </p:nvGrpSpPr>
        <p:grpSpPr bwMode="auto">
          <a:xfrm>
            <a:off x="531813" y="1497013"/>
            <a:ext cx="3095625" cy="2466975"/>
            <a:chOff x="1695" y="1128"/>
            <a:chExt cx="2674" cy="2188"/>
          </a:xfrm>
        </p:grpSpPr>
        <p:grpSp>
          <p:nvGrpSpPr>
            <p:cNvPr id="3" name="Group 33"/>
            <p:cNvGrpSpPr>
              <a:grpSpLocks/>
            </p:cNvGrpSpPr>
            <p:nvPr/>
          </p:nvGrpSpPr>
          <p:grpSpPr bwMode="auto">
            <a:xfrm>
              <a:off x="1695" y="1128"/>
              <a:ext cx="2674" cy="2188"/>
              <a:chOff x="2279" y="1654"/>
              <a:chExt cx="2090" cy="1662"/>
            </a:xfrm>
          </p:grpSpPr>
          <p:sp>
            <p:nvSpPr>
              <p:cNvPr id="299042" name="Rectangle 34"/>
              <p:cNvSpPr>
                <a:spLocks noChangeArrowheads="1"/>
              </p:cNvSpPr>
              <p:nvPr/>
            </p:nvSpPr>
            <p:spPr bwMode="auto">
              <a:xfrm>
                <a:off x="2279" y="1662"/>
                <a:ext cx="2090" cy="1654"/>
              </a:xfrm>
              <a:prstGeom prst="rect">
                <a:avLst/>
              </a:prstGeom>
              <a:solidFill>
                <a:schemeClr val="accent2">
                  <a:lumMod val="60000"/>
                  <a:lumOff val="40000"/>
                </a:schemeClr>
              </a:solidFill>
              <a:ln w="38100">
                <a:solidFill>
                  <a:schemeClr val="accent2">
                    <a:lumMod val="75000"/>
                  </a:schemeClr>
                </a:solidFill>
                <a:miter lim="800000"/>
                <a:headEnd/>
                <a:tailEnd/>
              </a:ln>
              <a:effectLst/>
            </p:spPr>
            <p:txBody>
              <a:bodyPr wrap="none" anchor="ctr">
                <a:spAutoFit/>
              </a:bodyPr>
              <a:lstStyle/>
              <a:p>
                <a:endParaRPr lang="en-US" dirty="0"/>
              </a:p>
            </p:txBody>
          </p:sp>
          <p:sp>
            <p:nvSpPr>
              <p:cNvPr id="299043" name="Line 35"/>
              <p:cNvSpPr>
                <a:spLocks noChangeShapeType="1"/>
              </p:cNvSpPr>
              <p:nvPr/>
            </p:nvSpPr>
            <p:spPr bwMode="auto">
              <a:xfrm>
                <a:off x="2279" y="2485"/>
                <a:ext cx="2090" cy="0"/>
              </a:xfrm>
              <a:prstGeom prst="line">
                <a:avLst/>
              </a:prstGeom>
              <a:noFill/>
              <a:ln w="38100">
                <a:solidFill>
                  <a:schemeClr val="accent2">
                    <a:lumMod val="75000"/>
                  </a:schemeClr>
                </a:solidFill>
                <a:round/>
                <a:headEnd/>
                <a:tailEnd/>
              </a:ln>
              <a:effectLst/>
            </p:spPr>
            <p:txBody>
              <a:bodyPr>
                <a:spAutoFit/>
              </a:bodyPr>
              <a:lstStyle/>
              <a:p>
                <a:endParaRPr lang="en-US" dirty="0"/>
              </a:p>
            </p:txBody>
          </p:sp>
          <p:sp>
            <p:nvSpPr>
              <p:cNvPr id="299044" name="Line 36"/>
              <p:cNvSpPr>
                <a:spLocks noChangeShapeType="1"/>
              </p:cNvSpPr>
              <p:nvPr/>
            </p:nvSpPr>
            <p:spPr bwMode="auto">
              <a:xfrm>
                <a:off x="3316" y="1654"/>
                <a:ext cx="0" cy="1662"/>
              </a:xfrm>
              <a:prstGeom prst="line">
                <a:avLst/>
              </a:prstGeom>
              <a:noFill/>
              <a:ln w="38100">
                <a:solidFill>
                  <a:schemeClr val="accent2">
                    <a:lumMod val="75000"/>
                  </a:schemeClr>
                </a:solidFill>
                <a:round/>
                <a:headEnd/>
                <a:tailEnd/>
              </a:ln>
              <a:effectLst/>
            </p:spPr>
            <p:txBody>
              <a:bodyPr>
                <a:spAutoFit/>
              </a:bodyPr>
              <a:lstStyle/>
              <a:p>
                <a:endParaRPr lang="en-US" dirty="0"/>
              </a:p>
            </p:txBody>
          </p:sp>
        </p:grpSp>
        <p:grpSp>
          <p:nvGrpSpPr>
            <p:cNvPr id="4" name="Group 37"/>
            <p:cNvGrpSpPr>
              <a:grpSpLocks/>
            </p:cNvGrpSpPr>
            <p:nvPr/>
          </p:nvGrpSpPr>
          <p:grpSpPr bwMode="auto">
            <a:xfrm>
              <a:off x="1867" y="1779"/>
              <a:ext cx="357" cy="271"/>
              <a:chOff x="1900" y="1483"/>
              <a:chExt cx="357" cy="271"/>
            </a:xfrm>
          </p:grpSpPr>
          <p:grpSp>
            <p:nvGrpSpPr>
              <p:cNvPr id="5" name="Group 38"/>
              <p:cNvGrpSpPr>
                <a:grpSpLocks/>
              </p:cNvGrpSpPr>
              <p:nvPr/>
            </p:nvGrpSpPr>
            <p:grpSpPr bwMode="auto">
              <a:xfrm>
                <a:off x="1900" y="1483"/>
                <a:ext cx="357" cy="271"/>
                <a:chOff x="1900" y="1483"/>
                <a:chExt cx="357" cy="271"/>
              </a:xfrm>
            </p:grpSpPr>
            <p:grpSp>
              <p:nvGrpSpPr>
                <p:cNvPr id="6" name="Group 39"/>
                <p:cNvGrpSpPr>
                  <a:grpSpLocks/>
                </p:cNvGrpSpPr>
                <p:nvPr/>
              </p:nvGrpSpPr>
              <p:grpSpPr bwMode="auto">
                <a:xfrm>
                  <a:off x="1900" y="1483"/>
                  <a:ext cx="357" cy="268"/>
                  <a:chOff x="4501" y="3312"/>
                  <a:chExt cx="1248" cy="864"/>
                </a:xfrm>
              </p:grpSpPr>
              <p:sp>
                <p:nvSpPr>
                  <p:cNvPr id="299048" name="Freeform 40"/>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049" name="Freeform 41"/>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050" name="Freeform 42"/>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051" name="Freeform 43"/>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9052" name="Rectangle 44"/>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9053" name="Rectangle 45"/>
                <p:cNvSpPr>
                  <a:spLocks noChangeArrowheads="1"/>
                </p:cNvSpPr>
                <p:nvPr/>
              </p:nvSpPr>
              <p:spPr bwMode="auto">
                <a:xfrm>
                  <a:off x="1980" y="1633"/>
                  <a:ext cx="110"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grpSp>
          <p:grpSp>
            <p:nvGrpSpPr>
              <p:cNvPr id="7" name="Group 46"/>
              <p:cNvGrpSpPr>
                <a:grpSpLocks/>
              </p:cNvGrpSpPr>
              <p:nvPr/>
            </p:nvGrpSpPr>
            <p:grpSpPr bwMode="auto">
              <a:xfrm>
                <a:off x="1900" y="1483"/>
                <a:ext cx="357" cy="268"/>
                <a:chOff x="4501" y="3312"/>
                <a:chExt cx="1248" cy="864"/>
              </a:xfrm>
            </p:grpSpPr>
            <p:sp>
              <p:nvSpPr>
                <p:cNvPr id="299055" name="Freeform 47"/>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056" name="Freeform 48"/>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057" name="Freeform 49"/>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058" name="Freeform 50"/>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9059" name="Rectangle 51"/>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9060" name="Rectangle 52"/>
              <p:cNvSpPr>
                <a:spLocks noChangeArrowheads="1"/>
              </p:cNvSpPr>
              <p:nvPr/>
            </p:nvSpPr>
            <p:spPr bwMode="auto">
              <a:xfrm>
                <a:off x="1980" y="1633"/>
                <a:ext cx="110"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sp>
            <p:nvSpPr>
              <p:cNvPr id="299061" name="Freeform 53"/>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062" name="Freeform 54"/>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063" name="Freeform 55"/>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064" name="Freeform 56"/>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9065" name="Freeform 57"/>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066" name="Freeform 58"/>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067" name="Freeform 59"/>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068" name="Freeform 60"/>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9069" name="Rectangle 61"/>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grpSp>
        <p:grpSp>
          <p:nvGrpSpPr>
            <p:cNvPr id="8" name="Group 62"/>
            <p:cNvGrpSpPr>
              <a:grpSpLocks/>
            </p:cNvGrpSpPr>
            <p:nvPr/>
          </p:nvGrpSpPr>
          <p:grpSpPr bwMode="auto">
            <a:xfrm>
              <a:off x="1867" y="2295"/>
              <a:ext cx="357" cy="270"/>
              <a:chOff x="1900" y="1483"/>
              <a:chExt cx="357" cy="270"/>
            </a:xfrm>
          </p:grpSpPr>
          <p:grpSp>
            <p:nvGrpSpPr>
              <p:cNvPr id="9" name="Group 63"/>
              <p:cNvGrpSpPr>
                <a:grpSpLocks/>
              </p:cNvGrpSpPr>
              <p:nvPr/>
            </p:nvGrpSpPr>
            <p:grpSpPr bwMode="auto">
              <a:xfrm>
                <a:off x="1900" y="1483"/>
                <a:ext cx="357" cy="270"/>
                <a:chOff x="1900" y="1483"/>
                <a:chExt cx="357" cy="270"/>
              </a:xfrm>
            </p:grpSpPr>
            <p:grpSp>
              <p:nvGrpSpPr>
                <p:cNvPr id="10" name="Group 64"/>
                <p:cNvGrpSpPr>
                  <a:grpSpLocks/>
                </p:cNvGrpSpPr>
                <p:nvPr/>
              </p:nvGrpSpPr>
              <p:grpSpPr bwMode="auto">
                <a:xfrm>
                  <a:off x="1900" y="1483"/>
                  <a:ext cx="357" cy="268"/>
                  <a:chOff x="4501" y="3312"/>
                  <a:chExt cx="1248" cy="864"/>
                </a:xfrm>
              </p:grpSpPr>
              <p:sp>
                <p:nvSpPr>
                  <p:cNvPr id="299073" name="Freeform 65"/>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074" name="Freeform 66"/>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075" name="Freeform 67"/>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076" name="Freeform 68"/>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9077" name="Rectangle 69"/>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9078" name="Rectangle 70"/>
                <p:cNvSpPr>
                  <a:spLocks noChangeArrowheads="1"/>
                </p:cNvSpPr>
                <p:nvPr/>
              </p:nvSpPr>
              <p:spPr bwMode="auto">
                <a:xfrm>
                  <a:off x="1980" y="1632"/>
                  <a:ext cx="110"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grpSp>
          <p:grpSp>
            <p:nvGrpSpPr>
              <p:cNvPr id="11" name="Group 71"/>
              <p:cNvGrpSpPr>
                <a:grpSpLocks/>
              </p:cNvGrpSpPr>
              <p:nvPr/>
            </p:nvGrpSpPr>
            <p:grpSpPr bwMode="auto">
              <a:xfrm>
                <a:off x="1900" y="1483"/>
                <a:ext cx="357" cy="268"/>
                <a:chOff x="4501" y="3312"/>
                <a:chExt cx="1248" cy="864"/>
              </a:xfrm>
            </p:grpSpPr>
            <p:sp>
              <p:nvSpPr>
                <p:cNvPr id="299080" name="Freeform 72"/>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081" name="Freeform 73"/>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082" name="Freeform 74"/>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083" name="Freeform 75"/>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9084" name="Rectangle 76"/>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9085" name="Rectangle 77"/>
              <p:cNvSpPr>
                <a:spLocks noChangeArrowheads="1"/>
              </p:cNvSpPr>
              <p:nvPr/>
            </p:nvSpPr>
            <p:spPr bwMode="auto">
              <a:xfrm>
                <a:off x="1980" y="1632"/>
                <a:ext cx="110"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sp>
            <p:nvSpPr>
              <p:cNvPr id="299086" name="Freeform 78"/>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087" name="Freeform 79"/>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088" name="Freeform 80"/>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089" name="Freeform 81"/>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9090" name="Freeform 82"/>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091" name="Freeform 83"/>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092" name="Freeform 84"/>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093" name="Freeform 85"/>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9094" name="Rectangle 86"/>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grpSp>
        <p:grpSp>
          <p:nvGrpSpPr>
            <p:cNvPr id="12" name="Group 87"/>
            <p:cNvGrpSpPr>
              <a:grpSpLocks/>
            </p:cNvGrpSpPr>
            <p:nvPr/>
          </p:nvGrpSpPr>
          <p:grpSpPr bwMode="auto">
            <a:xfrm>
              <a:off x="2501" y="2855"/>
              <a:ext cx="357" cy="271"/>
              <a:chOff x="1900" y="1483"/>
              <a:chExt cx="357" cy="271"/>
            </a:xfrm>
          </p:grpSpPr>
          <p:grpSp>
            <p:nvGrpSpPr>
              <p:cNvPr id="13" name="Group 88"/>
              <p:cNvGrpSpPr>
                <a:grpSpLocks/>
              </p:cNvGrpSpPr>
              <p:nvPr/>
            </p:nvGrpSpPr>
            <p:grpSpPr bwMode="auto">
              <a:xfrm>
                <a:off x="1900" y="1483"/>
                <a:ext cx="357" cy="271"/>
                <a:chOff x="1900" y="1483"/>
                <a:chExt cx="357" cy="271"/>
              </a:xfrm>
            </p:grpSpPr>
            <p:grpSp>
              <p:nvGrpSpPr>
                <p:cNvPr id="14" name="Group 89"/>
                <p:cNvGrpSpPr>
                  <a:grpSpLocks/>
                </p:cNvGrpSpPr>
                <p:nvPr/>
              </p:nvGrpSpPr>
              <p:grpSpPr bwMode="auto">
                <a:xfrm>
                  <a:off x="1900" y="1483"/>
                  <a:ext cx="357" cy="268"/>
                  <a:chOff x="4501" y="3312"/>
                  <a:chExt cx="1248" cy="864"/>
                </a:xfrm>
              </p:grpSpPr>
              <p:sp>
                <p:nvSpPr>
                  <p:cNvPr id="299098" name="Freeform 90"/>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099" name="Freeform 91"/>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100" name="Freeform 92"/>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101" name="Freeform 93"/>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9102" name="Rectangle 94"/>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9103" name="Rectangle 95"/>
                <p:cNvSpPr>
                  <a:spLocks noChangeArrowheads="1"/>
                </p:cNvSpPr>
                <p:nvPr/>
              </p:nvSpPr>
              <p:spPr bwMode="auto">
                <a:xfrm>
                  <a:off x="1981" y="1633"/>
                  <a:ext cx="110"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grpSp>
          <p:grpSp>
            <p:nvGrpSpPr>
              <p:cNvPr id="15" name="Group 96"/>
              <p:cNvGrpSpPr>
                <a:grpSpLocks/>
              </p:cNvGrpSpPr>
              <p:nvPr/>
            </p:nvGrpSpPr>
            <p:grpSpPr bwMode="auto">
              <a:xfrm>
                <a:off x="1900" y="1483"/>
                <a:ext cx="357" cy="268"/>
                <a:chOff x="4501" y="3312"/>
                <a:chExt cx="1248" cy="864"/>
              </a:xfrm>
            </p:grpSpPr>
            <p:sp>
              <p:nvSpPr>
                <p:cNvPr id="299105" name="Freeform 97"/>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106" name="Freeform 98"/>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107" name="Freeform 99"/>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108" name="Freeform 100"/>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9109" name="Rectangle 101"/>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9110" name="Rectangle 102"/>
              <p:cNvSpPr>
                <a:spLocks noChangeArrowheads="1"/>
              </p:cNvSpPr>
              <p:nvPr/>
            </p:nvSpPr>
            <p:spPr bwMode="auto">
              <a:xfrm>
                <a:off x="1981" y="1633"/>
                <a:ext cx="110"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sp>
            <p:nvSpPr>
              <p:cNvPr id="299111" name="Freeform 103"/>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112" name="Freeform 104"/>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113" name="Freeform 105"/>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114" name="Freeform 106"/>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9115" name="Freeform 107"/>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116" name="Freeform 108"/>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117" name="Freeform 109"/>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118" name="Freeform 110"/>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9119" name="Rectangle 111"/>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grpSp>
        <p:grpSp>
          <p:nvGrpSpPr>
            <p:cNvPr id="16" name="Group 112"/>
            <p:cNvGrpSpPr>
              <a:grpSpLocks/>
            </p:cNvGrpSpPr>
            <p:nvPr/>
          </p:nvGrpSpPr>
          <p:grpSpPr bwMode="auto">
            <a:xfrm>
              <a:off x="1867" y="2855"/>
              <a:ext cx="357" cy="271"/>
              <a:chOff x="1900" y="1483"/>
              <a:chExt cx="357" cy="271"/>
            </a:xfrm>
          </p:grpSpPr>
          <p:grpSp>
            <p:nvGrpSpPr>
              <p:cNvPr id="17" name="Group 113"/>
              <p:cNvGrpSpPr>
                <a:grpSpLocks/>
              </p:cNvGrpSpPr>
              <p:nvPr/>
            </p:nvGrpSpPr>
            <p:grpSpPr bwMode="auto">
              <a:xfrm>
                <a:off x="1900" y="1483"/>
                <a:ext cx="357" cy="271"/>
                <a:chOff x="1900" y="1483"/>
                <a:chExt cx="357" cy="271"/>
              </a:xfrm>
            </p:grpSpPr>
            <p:grpSp>
              <p:nvGrpSpPr>
                <p:cNvPr id="18" name="Group 114"/>
                <p:cNvGrpSpPr>
                  <a:grpSpLocks/>
                </p:cNvGrpSpPr>
                <p:nvPr/>
              </p:nvGrpSpPr>
              <p:grpSpPr bwMode="auto">
                <a:xfrm>
                  <a:off x="1900" y="1483"/>
                  <a:ext cx="357" cy="268"/>
                  <a:chOff x="4501" y="3312"/>
                  <a:chExt cx="1248" cy="864"/>
                </a:xfrm>
              </p:grpSpPr>
              <p:sp>
                <p:nvSpPr>
                  <p:cNvPr id="299123" name="Freeform 115"/>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124" name="Freeform 116"/>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125" name="Freeform 117"/>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126" name="Freeform 118"/>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9127" name="Rectangle 119"/>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9128" name="Rectangle 120"/>
                <p:cNvSpPr>
                  <a:spLocks noChangeArrowheads="1"/>
                </p:cNvSpPr>
                <p:nvPr/>
              </p:nvSpPr>
              <p:spPr bwMode="auto">
                <a:xfrm>
                  <a:off x="1980" y="1633"/>
                  <a:ext cx="110"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grpSp>
          <p:grpSp>
            <p:nvGrpSpPr>
              <p:cNvPr id="19" name="Group 121"/>
              <p:cNvGrpSpPr>
                <a:grpSpLocks/>
              </p:cNvGrpSpPr>
              <p:nvPr/>
            </p:nvGrpSpPr>
            <p:grpSpPr bwMode="auto">
              <a:xfrm>
                <a:off x="1900" y="1483"/>
                <a:ext cx="357" cy="268"/>
                <a:chOff x="4501" y="3312"/>
                <a:chExt cx="1248" cy="864"/>
              </a:xfrm>
            </p:grpSpPr>
            <p:sp>
              <p:nvSpPr>
                <p:cNvPr id="299130" name="Freeform 122"/>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131" name="Freeform 123"/>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132" name="Freeform 124"/>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133" name="Freeform 125"/>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9134" name="Rectangle 126"/>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9135" name="Rectangle 127"/>
              <p:cNvSpPr>
                <a:spLocks noChangeArrowheads="1"/>
              </p:cNvSpPr>
              <p:nvPr/>
            </p:nvSpPr>
            <p:spPr bwMode="auto">
              <a:xfrm>
                <a:off x="1980" y="1633"/>
                <a:ext cx="110"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sp>
            <p:nvSpPr>
              <p:cNvPr id="299136" name="Freeform 128"/>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137" name="Freeform 129"/>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138" name="Freeform 130"/>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139" name="Freeform 131"/>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9140" name="Freeform 132"/>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141" name="Freeform 133"/>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142" name="Freeform 134"/>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143" name="Freeform 135"/>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9144" name="Rectangle 136"/>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grpSp>
        <p:grpSp>
          <p:nvGrpSpPr>
            <p:cNvPr id="20" name="Group 137"/>
            <p:cNvGrpSpPr>
              <a:grpSpLocks/>
            </p:cNvGrpSpPr>
            <p:nvPr/>
          </p:nvGrpSpPr>
          <p:grpSpPr bwMode="auto">
            <a:xfrm>
              <a:off x="3850" y="2855"/>
              <a:ext cx="357" cy="271"/>
              <a:chOff x="1900" y="1483"/>
              <a:chExt cx="357" cy="271"/>
            </a:xfrm>
          </p:grpSpPr>
          <p:grpSp>
            <p:nvGrpSpPr>
              <p:cNvPr id="21" name="Group 138"/>
              <p:cNvGrpSpPr>
                <a:grpSpLocks/>
              </p:cNvGrpSpPr>
              <p:nvPr/>
            </p:nvGrpSpPr>
            <p:grpSpPr bwMode="auto">
              <a:xfrm>
                <a:off x="1900" y="1483"/>
                <a:ext cx="357" cy="271"/>
                <a:chOff x="1900" y="1483"/>
                <a:chExt cx="357" cy="271"/>
              </a:xfrm>
            </p:grpSpPr>
            <p:grpSp>
              <p:nvGrpSpPr>
                <p:cNvPr id="22" name="Group 139"/>
                <p:cNvGrpSpPr>
                  <a:grpSpLocks/>
                </p:cNvGrpSpPr>
                <p:nvPr/>
              </p:nvGrpSpPr>
              <p:grpSpPr bwMode="auto">
                <a:xfrm>
                  <a:off x="1900" y="1483"/>
                  <a:ext cx="357" cy="268"/>
                  <a:chOff x="4501" y="3312"/>
                  <a:chExt cx="1248" cy="864"/>
                </a:xfrm>
              </p:grpSpPr>
              <p:sp>
                <p:nvSpPr>
                  <p:cNvPr id="299148" name="Freeform 140"/>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149" name="Freeform 141"/>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150" name="Freeform 142"/>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151" name="Freeform 143"/>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9152" name="Rectangle 144"/>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9153" name="Rectangle 145"/>
                <p:cNvSpPr>
                  <a:spLocks noChangeArrowheads="1"/>
                </p:cNvSpPr>
                <p:nvPr/>
              </p:nvSpPr>
              <p:spPr bwMode="auto">
                <a:xfrm>
                  <a:off x="1982" y="1633"/>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grpSp>
          <p:grpSp>
            <p:nvGrpSpPr>
              <p:cNvPr id="23" name="Group 146"/>
              <p:cNvGrpSpPr>
                <a:grpSpLocks/>
              </p:cNvGrpSpPr>
              <p:nvPr/>
            </p:nvGrpSpPr>
            <p:grpSpPr bwMode="auto">
              <a:xfrm>
                <a:off x="1900" y="1483"/>
                <a:ext cx="357" cy="268"/>
                <a:chOff x="4501" y="3312"/>
                <a:chExt cx="1248" cy="864"/>
              </a:xfrm>
            </p:grpSpPr>
            <p:sp>
              <p:nvSpPr>
                <p:cNvPr id="299155" name="Freeform 147"/>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156" name="Freeform 148"/>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157" name="Freeform 149"/>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158" name="Freeform 150"/>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9159" name="Rectangle 151"/>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9160" name="Rectangle 152"/>
              <p:cNvSpPr>
                <a:spLocks noChangeArrowheads="1"/>
              </p:cNvSpPr>
              <p:nvPr/>
            </p:nvSpPr>
            <p:spPr bwMode="auto">
              <a:xfrm>
                <a:off x="1982" y="1633"/>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sp>
            <p:nvSpPr>
              <p:cNvPr id="299161" name="Freeform 153"/>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162" name="Freeform 154"/>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163" name="Freeform 155"/>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164" name="Freeform 156"/>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9165" name="Freeform 157"/>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166" name="Freeform 158"/>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167" name="Freeform 159"/>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168" name="Freeform 160"/>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9169" name="Rectangle 161"/>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grpSp>
        <p:grpSp>
          <p:nvGrpSpPr>
            <p:cNvPr id="24" name="Group 162"/>
            <p:cNvGrpSpPr>
              <a:grpSpLocks/>
            </p:cNvGrpSpPr>
            <p:nvPr/>
          </p:nvGrpSpPr>
          <p:grpSpPr bwMode="auto">
            <a:xfrm>
              <a:off x="3115" y="2855"/>
              <a:ext cx="357" cy="271"/>
              <a:chOff x="1900" y="1483"/>
              <a:chExt cx="357" cy="271"/>
            </a:xfrm>
          </p:grpSpPr>
          <p:grpSp>
            <p:nvGrpSpPr>
              <p:cNvPr id="25" name="Group 163"/>
              <p:cNvGrpSpPr>
                <a:grpSpLocks/>
              </p:cNvGrpSpPr>
              <p:nvPr/>
            </p:nvGrpSpPr>
            <p:grpSpPr bwMode="auto">
              <a:xfrm>
                <a:off x="1900" y="1483"/>
                <a:ext cx="357" cy="271"/>
                <a:chOff x="1900" y="1483"/>
                <a:chExt cx="357" cy="271"/>
              </a:xfrm>
            </p:grpSpPr>
            <p:grpSp>
              <p:nvGrpSpPr>
                <p:cNvPr id="26" name="Group 164"/>
                <p:cNvGrpSpPr>
                  <a:grpSpLocks/>
                </p:cNvGrpSpPr>
                <p:nvPr/>
              </p:nvGrpSpPr>
              <p:grpSpPr bwMode="auto">
                <a:xfrm>
                  <a:off x="1900" y="1483"/>
                  <a:ext cx="357" cy="268"/>
                  <a:chOff x="4501" y="3312"/>
                  <a:chExt cx="1248" cy="864"/>
                </a:xfrm>
              </p:grpSpPr>
              <p:sp>
                <p:nvSpPr>
                  <p:cNvPr id="299173" name="Freeform 165"/>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174" name="Freeform 166"/>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175" name="Freeform 167"/>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176" name="Freeform 168"/>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9177" name="Rectangle 169"/>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9178" name="Rectangle 170"/>
                <p:cNvSpPr>
                  <a:spLocks noChangeArrowheads="1"/>
                </p:cNvSpPr>
                <p:nvPr/>
              </p:nvSpPr>
              <p:spPr bwMode="auto">
                <a:xfrm>
                  <a:off x="1982" y="1633"/>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grpSp>
          <p:grpSp>
            <p:nvGrpSpPr>
              <p:cNvPr id="27" name="Group 171"/>
              <p:cNvGrpSpPr>
                <a:grpSpLocks/>
              </p:cNvGrpSpPr>
              <p:nvPr/>
            </p:nvGrpSpPr>
            <p:grpSpPr bwMode="auto">
              <a:xfrm>
                <a:off x="1900" y="1483"/>
                <a:ext cx="357" cy="268"/>
                <a:chOff x="4501" y="3312"/>
                <a:chExt cx="1248" cy="864"/>
              </a:xfrm>
            </p:grpSpPr>
            <p:sp>
              <p:nvSpPr>
                <p:cNvPr id="299180" name="Freeform 172"/>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181" name="Freeform 173"/>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182" name="Freeform 174"/>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183" name="Freeform 175"/>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9184" name="Rectangle 176"/>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9185" name="Rectangle 177"/>
              <p:cNvSpPr>
                <a:spLocks noChangeArrowheads="1"/>
              </p:cNvSpPr>
              <p:nvPr/>
            </p:nvSpPr>
            <p:spPr bwMode="auto">
              <a:xfrm>
                <a:off x="1982" y="1633"/>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sp>
            <p:nvSpPr>
              <p:cNvPr id="299186" name="Freeform 178"/>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187" name="Freeform 179"/>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188" name="Freeform 180"/>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189" name="Freeform 181"/>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9190" name="Freeform 182"/>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191" name="Freeform 183"/>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192" name="Freeform 184"/>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193" name="Freeform 185"/>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9194" name="Rectangle 186"/>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grpSp>
        <p:grpSp>
          <p:nvGrpSpPr>
            <p:cNvPr id="28" name="Group 187"/>
            <p:cNvGrpSpPr>
              <a:grpSpLocks/>
            </p:cNvGrpSpPr>
            <p:nvPr/>
          </p:nvGrpSpPr>
          <p:grpSpPr bwMode="auto">
            <a:xfrm>
              <a:off x="3850" y="2295"/>
              <a:ext cx="357" cy="270"/>
              <a:chOff x="1900" y="1483"/>
              <a:chExt cx="357" cy="270"/>
            </a:xfrm>
          </p:grpSpPr>
          <p:grpSp>
            <p:nvGrpSpPr>
              <p:cNvPr id="29" name="Group 188"/>
              <p:cNvGrpSpPr>
                <a:grpSpLocks/>
              </p:cNvGrpSpPr>
              <p:nvPr/>
            </p:nvGrpSpPr>
            <p:grpSpPr bwMode="auto">
              <a:xfrm>
                <a:off x="1900" y="1483"/>
                <a:ext cx="357" cy="270"/>
                <a:chOff x="1900" y="1483"/>
                <a:chExt cx="357" cy="270"/>
              </a:xfrm>
            </p:grpSpPr>
            <p:grpSp>
              <p:nvGrpSpPr>
                <p:cNvPr id="30" name="Group 189"/>
                <p:cNvGrpSpPr>
                  <a:grpSpLocks/>
                </p:cNvGrpSpPr>
                <p:nvPr/>
              </p:nvGrpSpPr>
              <p:grpSpPr bwMode="auto">
                <a:xfrm>
                  <a:off x="1900" y="1483"/>
                  <a:ext cx="357" cy="268"/>
                  <a:chOff x="4501" y="3312"/>
                  <a:chExt cx="1248" cy="864"/>
                </a:xfrm>
              </p:grpSpPr>
              <p:sp>
                <p:nvSpPr>
                  <p:cNvPr id="299198" name="Freeform 190"/>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199" name="Freeform 191"/>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200" name="Freeform 192"/>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201" name="Freeform 193"/>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9202" name="Rectangle 194"/>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9203" name="Rectangle 195"/>
                <p:cNvSpPr>
                  <a:spLocks noChangeArrowheads="1"/>
                </p:cNvSpPr>
                <p:nvPr/>
              </p:nvSpPr>
              <p:spPr bwMode="auto">
                <a:xfrm>
                  <a:off x="1982" y="1632"/>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grpSp>
          <p:grpSp>
            <p:nvGrpSpPr>
              <p:cNvPr id="31" name="Group 196"/>
              <p:cNvGrpSpPr>
                <a:grpSpLocks/>
              </p:cNvGrpSpPr>
              <p:nvPr/>
            </p:nvGrpSpPr>
            <p:grpSpPr bwMode="auto">
              <a:xfrm>
                <a:off x="1900" y="1483"/>
                <a:ext cx="357" cy="268"/>
                <a:chOff x="4501" y="3312"/>
                <a:chExt cx="1248" cy="864"/>
              </a:xfrm>
            </p:grpSpPr>
            <p:sp>
              <p:nvSpPr>
                <p:cNvPr id="299205" name="Freeform 197"/>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206" name="Freeform 198"/>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207" name="Freeform 199"/>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208" name="Freeform 200"/>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9209" name="Rectangle 201"/>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9210" name="Rectangle 202"/>
              <p:cNvSpPr>
                <a:spLocks noChangeArrowheads="1"/>
              </p:cNvSpPr>
              <p:nvPr/>
            </p:nvSpPr>
            <p:spPr bwMode="auto">
              <a:xfrm>
                <a:off x="1982" y="1632"/>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sp>
            <p:nvSpPr>
              <p:cNvPr id="299211" name="Freeform 203"/>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212" name="Freeform 204"/>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213" name="Freeform 205"/>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214" name="Freeform 206"/>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9215" name="Freeform 207"/>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216" name="Freeform 208"/>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217" name="Freeform 209"/>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218" name="Freeform 210"/>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9219" name="Rectangle 211"/>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grpSp>
        <p:grpSp>
          <p:nvGrpSpPr>
            <p:cNvPr id="299584" name="Group 212"/>
            <p:cNvGrpSpPr>
              <a:grpSpLocks/>
            </p:cNvGrpSpPr>
            <p:nvPr/>
          </p:nvGrpSpPr>
          <p:grpSpPr bwMode="auto">
            <a:xfrm>
              <a:off x="3115" y="2295"/>
              <a:ext cx="357" cy="270"/>
              <a:chOff x="1900" y="1483"/>
              <a:chExt cx="357" cy="270"/>
            </a:xfrm>
          </p:grpSpPr>
          <p:grpSp>
            <p:nvGrpSpPr>
              <p:cNvPr id="299585" name="Group 213"/>
              <p:cNvGrpSpPr>
                <a:grpSpLocks/>
              </p:cNvGrpSpPr>
              <p:nvPr/>
            </p:nvGrpSpPr>
            <p:grpSpPr bwMode="auto">
              <a:xfrm>
                <a:off x="1900" y="1483"/>
                <a:ext cx="357" cy="270"/>
                <a:chOff x="1900" y="1483"/>
                <a:chExt cx="357" cy="270"/>
              </a:xfrm>
            </p:grpSpPr>
            <p:grpSp>
              <p:nvGrpSpPr>
                <p:cNvPr id="299586" name="Group 214"/>
                <p:cNvGrpSpPr>
                  <a:grpSpLocks/>
                </p:cNvGrpSpPr>
                <p:nvPr/>
              </p:nvGrpSpPr>
              <p:grpSpPr bwMode="auto">
                <a:xfrm>
                  <a:off x="1900" y="1483"/>
                  <a:ext cx="357" cy="268"/>
                  <a:chOff x="4501" y="3312"/>
                  <a:chExt cx="1248" cy="864"/>
                </a:xfrm>
              </p:grpSpPr>
              <p:sp>
                <p:nvSpPr>
                  <p:cNvPr id="299223" name="Freeform 215"/>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224" name="Freeform 216"/>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225" name="Freeform 217"/>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226" name="Freeform 218"/>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9227" name="Rectangle 219"/>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9228" name="Rectangle 220"/>
                <p:cNvSpPr>
                  <a:spLocks noChangeArrowheads="1"/>
                </p:cNvSpPr>
                <p:nvPr/>
              </p:nvSpPr>
              <p:spPr bwMode="auto">
                <a:xfrm>
                  <a:off x="1982" y="1632"/>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grpSp>
          <p:grpSp>
            <p:nvGrpSpPr>
              <p:cNvPr id="299587" name="Group 221"/>
              <p:cNvGrpSpPr>
                <a:grpSpLocks/>
              </p:cNvGrpSpPr>
              <p:nvPr/>
            </p:nvGrpSpPr>
            <p:grpSpPr bwMode="auto">
              <a:xfrm>
                <a:off x="1900" y="1483"/>
                <a:ext cx="357" cy="268"/>
                <a:chOff x="4501" y="3312"/>
                <a:chExt cx="1248" cy="864"/>
              </a:xfrm>
            </p:grpSpPr>
            <p:sp>
              <p:nvSpPr>
                <p:cNvPr id="299230" name="Freeform 222"/>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231" name="Freeform 223"/>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232" name="Freeform 224"/>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233" name="Freeform 225"/>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9234" name="Rectangle 226"/>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9235" name="Rectangle 227"/>
              <p:cNvSpPr>
                <a:spLocks noChangeArrowheads="1"/>
              </p:cNvSpPr>
              <p:nvPr/>
            </p:nvSpPr>
            <p:spPr bwMode="auto">
              <a:xfrm>
                <a:off x="1982" y="1632"/>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sp>
            <p:nvSpPr>
              <p:cNvPr id="299236" name="Freeform 228"/>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237" name="Freeform 229"/>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238" name="Freeform 230"/>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239" name="Freeform 231"/>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9240" name="Freeform 232"/>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241" name="Freeform 233"/>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242" name="Freeform 234"/>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243" name="Freeform 235"/>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9244" name="Rectangle 236"/>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grpSp>
        <p:grpSp>
          <p:nvGrpSpPr>
            <p:cNvPr id="299588" name="Group 237"/>
            <p:cNvGrpSpPr>
              <a:grpSpLocks/>
            </p:cNvGrpSpPr>
            <p:nvPr/>
          </p:nvGrpSpPr>
          <p:grpSpPr bwMode="auto">
            <a:xfrm>
              <a:off x="3850" y="1779"/>
              <a:ext cx="357" cy="271"/>
              <a:chOff x="1900" y="1483"/>
              <a:chExt cx="357" cy="271"/>
            </a:xfrm>
          </p:grpSpPr>
          <p:grpSp>
            <p:nvGrpSpPr>
              <p:cNvPr id="299589" name="Group 238"/>
              <p:cNvGrpSpPr>
                <a:grpSpLocks/>
              </p:cNvGrpSpPr>
              <p:nvPr/>
            </p:nvGrpSpPr>
            <p:grpSpPr bwMode="auto">
              <a:xfrm>
                <a:off x="1900" y="1483"/>
                <a:ext cx="357" cy="271"/>
                <a:chOff x="1900" y="1483"/>
                <a:chExt cx="357" cy="271"/>
              </a:xfrm>
            </p:grpSpPr>
            <p:grpSp>
              <p:nvGrpSpPr>
                <p:cNvPr id="299590" name="Group 239"/>
                <p:cNvGrpSpPr>
                  <a:grpSpLocks/>
                </p:cNvGrpSpPr>
                <p:nvPr/>
              </p:nvGrpSpPr>
              <p:grpSpPr bwMode="auto">
                <a:xfrm>
                  <a:off x="1900" y="1483"/>
                  <a:ext cx="357" cy="268"/>
                  <a:chOff x="4501" y="3312"/>
                  <a:chExt cx="1248" cy="864"/>
                </a:xfrm>
              </p:grpSpPr>
              <p:sp>
                <p:nvSpPr>
                  <p:cNvPr id="299248" name="Freeform 240"/>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249" name="Freeform 241"/>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250" name="Freeform 242"/>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251" name="Freeform 243"/>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9252" name="Rectangle 244"/>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9253" name="Rectangle 245"/>
                <p:cNvSpPr>
                  <a:spLocks noChangeArrowheads="1"/>
                </p:cNvSpPr>
                <p:nvPr/>
              </p:nvSpPr>
              <p:spPr bwMode="auto">
                <a:xfrm>
                  <a:off x="1982" y="1633"/>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grpSp>
          <p:grpSp>
            <p:nvGrpSpPr>
              <p:cNvPr id="299591" name="Group 246"/>
              <p:cNvGrpSpPr>
                <a:grpSpLocks/>
              </p:cNvGrpSpPr>
              <p:nvPr/>
            </p:nvGrpSpPr>
            <p:grpSpPr bwMode="auto">
              <a:xfrm>
                <a:off x="1900" y="1483"/>
                <a:ext cx="357" cy="268"/>
                <a:chOff x="4501" y="3312"/>
                <a:chExt cx="1248" cy="864"/>
              </a:xfrm>
            </p:grpSpPr>
            <p:sp>
              <p:nvSpPr>
                <p:cNvPr id="299255" name="Freeform 247"/>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256" name="Freeform 248"/>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257" name="Freeform 249"/>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258" name="Freeform 250"/>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9259" name="Rectangle 251"/>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9260" name="Rectangle 252"/>
              <p:cNvSpPr>
                <a:spLocks noChangeArrowheads="1"/>
              </p:cNvSpPr>
              <p:nvPr/>
            </p:nvSpPr>
            <p:spPr bwMode="auto">
              <a:xfrm>
                <a:off x="1982" y="1633"/>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sp>
            <p:nvSpPr>
              <p:cNvPr id="299261" name="Freeform 253"/>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262" name="Freeform 254"/>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263" name="Freeform 255"/>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264" name="Freeform 256"/>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9265" name="Freeform 257"/>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266" name="Freeform 258"/>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267" name="Freeform 259"/>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268" name="Freeform 260"/>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9269" name="Rectangle 261"/>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grpSp>
        <p:grpSp>
          <p:nvGrpSpPr>
            <p:cNvPr id="299592" name="Group 262"/>
            <p:cNvGrpSpPr>
              <a:grpSpLocks/>
            </p:cNvGrpSpPr>
            <p:nvPr/>
          </p:nvGrpSpPr>
          <p:grpSpPr bwMode="auto">
            <a:xfrm>
              <a:off x="3115" y="1779"/>
              <a:ext cx="357" cy="271"/>
              <a:chOff x="1900" y="1483"/>
              <a:chExt cx="357" cy="271"/>
            </a:xfrm>
          </p:grpSpPr>
          <p:grpSp>
            <p:nvGrpSpPr>
              <p:cNvPr id="299593" name="Group 263"/>
              <p:cNvGrpSpPr>
                <a:grpSpLocks/>
              </p:cNvGrpSpPr>
              <p:nvPr/>
            </p:nvGrpSpPr>
            <p:grpSpPr bwMode="auto">
              <a:xfrm>
                <a:off x="1900" y="1483"/>
                <a:ext cx="357" cy="271"/>
                <a:chOff x="1900" y="1483"/>
                <a:chExt cx="357" cy="271"/>
              </a:xfrm>
            </p:grpSpPr>
            <p:grpSp>
              <p:nvGrpSpPr>
                <p:cNvPr id="299594" name="Group 264"/>
                <p:cNvGrpSpPr>
                  <a:grpSpLocks/>
                </p:cNvGrpSpPr>
                <p:nvPr/>
              </p:nvGrpSpPr>
              <p:grpSpPr bwMode="auto">
                <a:xfrm>
                  <a:off x="1900" y="1483"/>
                  <a:ext cx="357" cy="268"/>
                  <a:chOff x="4501" y="3312"/>
                  <a:chExt cx="1248" cy="864"/>
                </a:xfrm>
              </p:grpSpPr>
              <p:sp>
                <p:nvSpPr>
                  <p:cNvPr id="299273" name="Freeform 265"/>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274" name="Freeform 266"/>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275" name="Freeform 267"/>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276" name="Freeform 268"/>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9277" name="Rectangle 269"/>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9278" name="Rectangle 270"/>
                <p:cNvSpPr>
                  <a:spLocks noChangeArrowheads="1"/>
                </p:cNvSpPr>
                <p:nvPr/>
              </p:nvSpPr>
              <p:spPr bwMode="auto">
                <a:xfrm>
                  <a:off x="1982" y="1633"/>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grpSp>
          <p:grpSp>
            <p:nvGrpSpPr>
              <p:cNvPr id="299595" name="Group 271"/>
              <p:cNvGrpSpPr>
                <a:grpSpLocks/>
              </p:cNvGrpSpPr>
              <p:nvPr/>
            </p:nvGrpSpPr>
            <p:grpSpPr bwMode="auto">
              <a:xfrm>
                <a:off x="1900" y="1483"/>
                <a:ext cx="357" cy="268"/>
                <a:chOff x="4501" y="3312"/>
                <a:chExt cx="1248" cy="864"/>
              </a:xfrm>
            </p:grpSpPr>
            <p:sp>
              <p:nvSpPr>
                <p:cNvPr id="299280" name="Freeform 272"/>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281" name="Freeform 273"/>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282" name="Freeform 274"/>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283" name="Freeform 275"/>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grpSp>
          <p:sp>
            <p:nvSpPr>
              <p:cNvPr id="299284" name="Rectangle 276"/>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sp>
            <p:nvSpPr>
              <p:cNvPr id="299285" name="Rectangle 277"/>
              <p:cNvSpPr>
                <a:spLocks noChangeArrowheads="1"/>
              </p:cNvSpPr>
              <p:nvPr/>
            </p:nvSpPr>
            <p:spPr bwMode="auto">
              <a:xfrm>
                <a:off x="1982" y="1633"/>
                <a:ext cx="109" cy="121"/>
              </a:xfrm>
              <a:prstGeom prst="rect">
                <a:avLst/>
              </a:prstGeom>
              <a:noFill/>
              <a:ln w="9525">
                <a:noFill/>
                <a:miter lim="800000"/>
                <a:headEnd/>
                <a:tailEnd/>
              </a:ln>
            </p:spPr>
            <p:txBody>
              <a:bodyPr wrap="none" lIns="0" tIns="0" rIns="0" bIns="0">
                <a:spAutoFit/>
              </a:bodyPr>
              <a:lstStyle/>
              <a:p>
                <a:r>
                  <a:rPr lang="en-US" sz="900" b="1" dirty="0">
                    <a:solidFill>
                      <a:srgbClr val="000000"/>
                    </a:solidFill>
                  </a:rPr>
                  <a:t>10</a:t>
                </a:r>
                <a:endParaRPr lang="en-US" sz="1800" dirty="0">
                  <a:latin typeface="Times" pitchFamily="18" charset="0"/>
                </a:endParaRPr>
              </a:p>
            </p:txBody>
          </p:sp>
          <p:sp>
            <p:nvSpPr>
              <p:cNvPr id="299286" name="Freeform 278"/>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287" name="Freeform 279"/>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288" name="Freeform 280"/>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289" name="Freeform 281"/>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9290" name="Freeform 282"/>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spAutoFit/>
              </a:bodyPr>
              <a:lstStyle/>
              <a:p>
                <a:endParaRPr lang="en-US" dirty="0"/>
              </a:p>
            </p:txBody>
          </p:sp>
          <p:sp>
            <p:nvSpPr>
              <p:cNvPr id="299291" name="Freeform 283"/>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spAutoFit/>
              </a:bodyPr>
              <a:lstStyle/>
              <a:p>
                <a:endParaRPr lang="en-US" dirty="0"/>
              </a:p>
            </p:txBody>
          </p:sp>
          <p:sp>
            <p:nvSpPr>
              <p:cNvPr id="299292" name="Freeform 284"/>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spAutoFit/>
              </a:bodyPr>
              <a:lstStyle/>
              <a:p>
                <a:endParaRPr lang="en-US" dirty="0"/>
              </a:p>
            </p:txBody>
          </p:sp>
          <p:sp>
            <p:nvSpPr>
              <p:cNvPr id="299293" name="Freeform 285"/>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spAutoFit/>
              </a:bodyPr>
              <a:lstStyle/>
              <a:p>
                <a:endParaRPr lang="en-US" dirty="0"/>
              </a:p>
            </p:txBody>
          </p:sp>
          <p:sp>
            <p:nvSpPr>
              <p:cNvPr id="299294" name="Rectangle 286"/>
              <p:cNvSpPr>
                <a:spLocks noChangeArrowheads="1"/>
              </p:cNvSpPr>
              <p:nvPr/>
            </p:nvSpPr>
            <p:spPr bwMode="auto">
              <a:xfrm>
                <a:off x="1900" y="1587"/>
                <a:ext cx="192" cy="90"/>
              </a:xfrm>
              <a:prstGeom prst="rect">
                <a:avLst/>
              </a:prstGeom>
              <a:noFill/>
              <a:ln w="9525">
                <a:noFill/>
                <a:miter lim="800000"/>
                <a:headEnd/>
                <a:tailEnd/>
              </a:ln>
            </p:spPr>
            <p:txBody>
              <a:bodyPr>
                <a:spAutoFit/>
              </a:bodyPr>
              <a:lstStyle/>
              <a:p>
                <a:endParaRPr lang="en-US" dirty="0"/>
              </a:p>
            </p:txBody>
          </p:sp>
        </p:grpSp>
      </p:grpSp>
      <p:sp>
        <p:nvSpPr>
          <p:cNvPr id="299010" name="Rectangle 2"/>
          <p:cNvSpPr>
            <a:spLocks noGrp="1" noChangeArrowheads="1"/>
          </p:cNvSpPr>
          <p:nvPr>
            <p:ph type="title"/>
          </p:nvPr>
        </p:nvSpPr>
        <p:spPr/>
        <p:txBody>
          <a:bodyPr/>
          <a:lstStyle/>
          <a:p>
            <a:r>
              <a:rPr lang="en-US" sz="3200" dirty="0"/>
              <a:t>Task Creation</a:t>
            </a:r>
          </a:p>
        </p:txBody>
      </p:sp>
      <p:sp>
        <p:nvSpPr>
          <p:cNvPr id="299295" name="Text Box 287"/>
          <p:cNvSpPr txBox="1">
            <a:spLocks noChangeArrowheads="1"/>
          </p:cNvSpPr>
          <p:nvPr/>
        </p:nvSpPr>
        <p:spPr bwMode="auto">
          <a:xfrm>
            <a:off x="1093788" y="1595438"/>
            <a:ext cx="606425" cy="307777"/>
          </a:xfrm>
          <a:prstGeom prst="rect">
            <a:avLst/>
          </a:prstGeom>
          <a:noFill/>
          <a:ln w="9525">
            <a:noFill/>
            <a:miter lim="800000"/>
            <a:headEnd/>
            <a:tailEnd/>
          </a:ln>
          <a:effectLst/>
        </p:spPr>
        <p:txBody>
          <a:bodyPr>
            <a:spAutoFit/>
          </a:bodyPr>
          <a:lstStyle/>
          <a:p>
            <a:r>
              <a:rPr lang="en-US" sz="1400" b="1" dirty="0">
                <a:solidFill>
                  <a:schemeClr val="accent2">
                    <a:lumMod val="75000"/>
                  </a:schemeClr>
                </a:solidFill>
                <a:latin typeface="Helvetica 55 Roman" pitchFamily="34" charset="0"/>
              </a:rPr>
              <a:t>R12</a:t>
            </a:r>
          </a:p>
        </p:txBody>
      </p:sp>
      <p:sp>
        <p:nvSpPr>
          <p:cNvPr id="299296" name="Text Box 288"/>
          <p:cNvSpPr txBox="1">
            <a:spLocks noChangeArrowheads="1"/>
          </p:cNvSpPr>
          <p:nvPr/>
        </p:nvSpPr>
        <p:spPr bwMode="auto">
          <a:xfrm>
            <a:off x="2636838" y="3698875"/>
            <a:ext cx="606425" cy="276999"/>
          </a:xfrm>
          <a:prstGeom prst="rect">
            <a:avLst/>
          </a:prstGeom>
          <a:noFill/>
          <a:ln w="9525">
            <a:noFill/>
            <a:miter lim="800000"/>
            <a:headEnd/>
            <a:tailEnd/>
          </a:ln>
          <a:effectLst/>
        </p:spPr>
        <p:txBody>
          <a:bodyPr>
            <a:spAutoFit/>
          </a:bodyPr>
          <a:lstStyle/>
          <a:p>
            <a:r>
              <a:rPr lang="en-US" sz="1200" b="1" dirty="0">
                <a:solidFill>
                  <a:schemeClr val="accent2">
                    <a:lumMod val="75000"/>
                  </a:schemeClr>
                </a:solidFill>
                <a:latin typeface="Helvetica 55 Roman" pitchFamily="34" charset="0"/>
              </a:rPr>
              <a:t>R21</a:t>
            </a:r>
          </a:p>
        </p:txBody>
      </p:sp>
      <p:sp>
        <p:nvSpPr>
          <p:cNvPr id="299297" name="Text Box 289"/>
          <p:cNvSpPr txBox="1">
            <a:spLocks noChangeArrowheads="1"/>
          </p:cNvSpPr>
          <p:nvPr/>
        </p:nvSpPr>
        <p:spPr bwMode="auto">
          <a:xfrm>
            <a:off x="1008724" y="3698875"/>
            <a:ext cx="606425" cy="276999"/>
          </a:xfrm>
          <a:prstGeom prst="rect">
            <a:avLst/>
          </a:prstGeom>
          <a:noFill/>
          <a:ln w="9525">
            <a:noFill/>
            <a:miter lim="800000"/>
            <a:headEnd/>
            <a:tailEnd/>
          </a:ln>
          <a:effectLst/>
        </p:spPr>
        <p:txBody>
          <a:bodyPr>
            <a:spAutoFit/>
          </a:bodyPr>
          <a:lstStyle/>
          <a:p>
            <a:r>
              <a:rPr lang="en-US" sz="1200" b="1" dirty="0">
                <a:solidFill>
                  <a:schemeClr val="accent2">
                    <a:lumMod val="75000"/>
                  </a:schemeClr>
                </a:solidFill>
                <a:latin typeface="Helvetica 55 Roman" pitchFamily="34" charset="0"/>
              </a:rPr>
              <a:t>R11</a:t>
            </a:r>
          </a:p>
        </p:txBody>
      </p:sp>
      <p:sp>
        <p:nvSpPr>
          <p:cNvPr id="299298" name="Text Box 290"/>
          <p:cNvSpPr txBox="1">
            <a:spLocks noChangeArrowheads="1"/>
          </p:cNvSpPr>
          <p:nvPr/>
        </p:nvSpPr>
        <p:spPr bwMode="auto">
          <a:xfrm>
            <a:off x="2636838" y="1597025"/>
            <a:ext cx="606425" cy="307777"/>
          </a:xfrm>
          <a:prstGeom prst="rect">
            <a:avLst/>
          </a:prstGeom>
          <a:noFill/>
          <a:ln w="9525">
            <a:noFill/>
            <a:miter lim="800000"/>
            <a:headEnd/>
            <a:tailEnd/>
          </a:ln>
          <a:effectLst/>
        </p:spPr>
        <p:txBody>
          <a:bodyPr>
            <a:spAutoFit/>
          </a:bodyPr>
          <a:lstStyle/>
          <a:p>
            <a:r>
              <a:rPr lang="en-US" sz="1400" b="1" dirty="0">
                <a:solidFill>
                  <a:schemeClr val="accent2">
                    <a:lumMod val="75000"/>
                  </a:schemeClr>
                </a:solidFill>
                <a:latin typeface="Helvetica 55 Roman" pitchFamily="34" charset="0"/>
              </a:rPr>
              <a:t>R22</a:t>
            </a:r>
          </a:p>
        </p:txBody>
      </p:sp>
      <p:grpSp>
        <p:nvGrpSpPr>
          <p:cNvPr id="299596" name="Group 630"/>
          <p:cNvGrpSpPr>
            <a:grpSpLocks/>
          </p:cNvGrpSpPr>
          <p:nvPr/>
        </p:nvGrpSpPr>
        <p:grpSpPr bwMode="auto">
          <a:xfrm>
            <a:off x="5976938" y="1817688"/>
            <a:ext cx="2809875" cy="438150"/>
            <a:chOff x="3365" y="1385"/>
            <a:chExt cx="1770" cy="276"/>
          </a:xfrm>
        </p:grpSpPr>
        <p:grpSp>
          <p:nvGrpSpPr>
            <p:cNvPr id="299597" name="Group 601"/>
            <p:cNvGrpSpPr>
              <a:grpSpLocks/>
            </p:cNvGrpSpPr>
            <p:nvPr/>
          </p:nvGrpSpPr>
          <p:grpSpPr bwMode="auto">
            <a:xfrm>
              <a:off x="3795" y="1385"/>
              <a:ext cx="411" cy="245"/>
              <a:chOff x="3143" y="2888"/>
              <a:chExt cx="838" cy="739"/>
            </a:xfrm>
          </p:grpSpPr>
          <p:sp>
            <p:nvSpPr>
              <p:cNvPr id="299610" name="Rectangle 602"/>
              <p:cNvSpPr>
                <a:spLocks noChangeArrowheads="1"/>
              </p:cNvSpPr>
              <p:nvPr/>
            </p:nvSpPr>
            <p:spPr bwMode="auto">
              <a:xfrm>
                <a:off x="3810" y="2888"/>
                <a:ext cx="148" cy="231"/>
              </a:xfrm>
              <a:prstGeom prst="rect">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99611" name="Freeform 603"/>
              <p:cNvSpPr>
                <a:spLocks/>
              </p:cNvSpPr>
              <p:nvPr/>
            </p:nvSpPr>
            <p:spPr bwMode="auto">
              <a:xfrm>
                <a:off x="3152" y="2889"/>
                <a:ext cx="675" cy="699"/>
              </a:xfrm>
              <a:custGeom>
                <a:avLst/>
                <a:gdLst/>
                <a:ahLst/>
                <a:cxnLst>
                  <a:cxn ang="0">
                    <a:pos x="189" y="181"/>
                  </a:cxn>
                  <a:cxn ang="0">
                    <a:pos x="650" y="0"/>
                  </a:cxn>
                  <a:cxn ang="0">
                    <a:pos x="675" y="526"/>
                  </a:cxn>
                  <a:cxn ang="0">
                    <a:pos x="41" y="699"/>
                  </a:cxn>
                  <a:cxn ang="0">
                    <a:pos x="0" y="543"/>
                  </a:cxn>
                  <a:cxn ang="0">
                    <a:pos x="189" y="181"/>
                  </a:cxn>
                </a:cxnLst>
                <a:rect l="0" t="0" r="r" b="b"/>
                <a:pathLst>
                  <a:path w="675" h="699">
                    <a:moveTo>
                      <a:pt x="189" y="181"/>
                    </a:moveTo>
                    <a:lnTo>
                      <a:pt x="650" y="0"/>
                    </a:lnTo>
                    <a:lnTo>
                      <a:pt x="675" y="526"/>
                    </a:lnTo>
                    <a:lnTo>
                      <a:pt x="41" y="699"/>
                    </a:lnTo>
                    <a:lnTo>
                      <a:pt x="0" y="543"/>
                    </a:lnTo>
                    <a:lnTo>
                      <a:pt x="189" y="181"/>
                    </a:lnTo>
                    <a:close/>
                  </a:path>
                </a:pathLst>
              </a:custGeom>
              <a:solidFill>
                <a:schemeClr val="accent1"/>
              </a:solidFill>
              <a:ln w="9525">
                <a:solidFill>
                  <a:schemeClr val="tx1"/>
                </a:solidFill>
                <a:round/>
                <a:headEnd/>
                <a:tailEnd/>
              </a:ln>
              <a:effectLst/>
            </p:spPr>
            <p:txBody>
              <a:bodyPr/>
              <a:lstStyle/>
              <a:p>
                <a:endParaRPr lang="en-US" dirty="0"/>
              </a:p>
            </p:txBody>
          </p:sp>
          <p:sp>
            <p:nvSpPr>
              <p:cNvPr id="299612" name="Freeform 604"/>
              <p:cNvSpPr>
                <a:spLocks/>
              </p:cNvSpPr>
              <p:nvPr/>
            </p:nvSpPr>
            <p:spPr bwMode="auto">
              <a:xfrm>
                <a:off x="3306" y="2928"/>
                <a:ext cx="675" cy="699"/>
              </a:xfrm>
              <a:custGeom>
                <a:avLst/>
                <a:gdLst/>
                <a:ahLst/>
                <a:cxnLst>
                  <a:cxn ang="0">
                    <a:pos x="189" y="181"/>
                  </a:cxn>
                  <a:cxn ang="0">
                    <a:pos x="650" y="0"/>
                  </a:cxn>
                  <a:cxn ang="0">
                    <a:pos x="675" y="526"/>
                  </a:cxn>
                  <a:cxn ang="0">
                    <a:pos x="41" y="699"/>
                  </a:cxn>
                  <a:cxn ang="0">
                    <a:pos x="0" y="543"/>
                  </a:cxn>
                  <a:cxn ang="0">
                    <a:pos x="189" y="181"/>
                  </a:cxn>
                </a:cxnLst>
                <a:rect l="0" t="0" r="r" b="b"/>
                <a:pathLst>
                  <a:path w="675" h="699">
                    <a:moveTo>
                      <a:pt x="189" y="181"/>
                    </a:moveTo>
                    <a:lnTo>
                      <a:pt x="650" y="0"/>
                    </a:lnTo>
                    <a:lnTo>
                      <a:pt x="675" y="526"/>
                    </a:lnTo>
                    <a:lnTo>
                      <a:pt x="41" y="699"/>
                    </a:lnTo>
                    <a:lnTo>
                      <a:pt x="0" y="543"/>
                    </a:lnTo>
                    <a:lnTo>
                      <a:pt x="189" y="181"/>
                    </a:lnTo>
                    <a:close/>
                  </a:path>
                </a:pathLst>
              </a:custGeom>
              <a:solidFill>
                <a:schemeClr val="accent1"/>
              </a:solidFill>
              <a:ln w="9525">
                <a:solidFill>
                  <a:schemeClr val="tx1"/>
                </a:solidFill>
                <a:round/>
                <a:headEnd/>
                <a:tailEnd/>
              </a:ln>
              <a:effectLst/>
            </p:spPr>
            <p:txBody>
              <a:bodyPr/>
              <a:lstStyle/>
              <a:p>
                <a:endParaRPr lang="en-US" dirty="0"/>
              </a:p>
            </p:txBody>
          </p:sp>
          <p:sp>
            <p:nvSpPr>
              <p:cNvPr id="299613" name="Line 605"/>
              <p:cNvSpPr>
                <a:spLocks noChangeShapeType="1"/>
              </p:cNvSpPr>
              <p:nvPr/>
            </p:nvSpPr>
            <p:spPr bwMode="auto">
              <a:xfrm>
                <a:off x="3152" y="3448"/>
                <a:ext cx="164" cy="16"/>
              </a:xfrm>
              <a:prstGeom prst="line">
                <a:avLst/>
              </a:prstGeom>
              <a:noFill/>
              <a:ln w="9525">
                <a:solidFill>
                  <a:schemeClr val="tx1"/>
                </a:solidFill>
                <a:round/>
                <a:headEnd/>
                <a:tailEnd/>
              </a:ln>
              <a:effectLst/>
            </p:spPr>
            <p:txBody>
              <a:bodyPr/>
              <a:lstStyle/>
              <a:p>
                <a:endParaRPr lang="en-US" dirty="0"/>
              </a:p>
            </p:txBody>
          </p:sp>
          <p:sp>
            <p:nvSpPr>
              <p:cNvPr id="299614" name="Line 606"/>
              <p:cNvSpPr>
                <a:spLocks noChangeShapeType="1"/>
              </p:cNvSpPr>
              <p:nvPr/>
            </p:nvSpPr>
            <p:spPr bwMode="auto">
              <a:xfrm>
                <a:off x="3192" y="3600"/>
                <a:ext cx="164" cy="16"/>
              </a:xfrm>
              <a:prstGeom prst="line">
                <a:avLst/>
              </a:prstGeom>
              <a:noFill/>
              <a:ln w="9525">
                <a:solidFill>
                  <a:schemeClr val="tx1"/>
                </a:solidFill>
                <a:round/>
                <a:headEnd/>
                <a:tailEnd/>
              </a:ln>
              <a:effectLst/>
            </p:spPr>
            <p:txBody>
              <a:bodyPr/>
              <a:lstStyle/>
              <a:p>
                <a:endParaRPr lang="en-US" dirty="0"/>
              </a:p>
            </p:txBody>
          </p:sp>
          <p:sp>
            <p:nvSpPr>
              <p:cNvPr id="299615" name="Freeform 607"/>
              <p:cNvSpPr>
                <a:spLocks/>
              </p:cNvSpPr>
              <p:nvPr/>
            </p:nvSpPr>
            <p:spPr bwMode="auto">
              <a:xfrm>
                <a:off x="3143" y="3440"/>
                <a:ext cx="214" cy="181"/>
              </a:xfrm>
              <a:custGeom>
                <a:avLst/>
                <a:gdLst/>
                <a:ahLst/>
                <a:cxnLst>
                  <a:cxn ang="0">
                    <a:pos x="41" y="148"/>
                  </a:cxn>
                  <a:cxn ang="0">
                    <a:pos x="214" y="181"/>
                  </a:cxn>
                  <a:cxn ang="0">
                    <a:pos x="157" y="24"/>
                  </a:cxn>
                  <a:cxn ang="0">
                    <a:pos x="0" y="0"/>
                  </a:cxn>
                  <a:cxn ang="0">
                    <a:pos x="41" y="148"/>
                  </a:cxn>
                </a:cxnLst>
                <a:rect l="0" t="0" r="r" b="b"/>
                <a:pathLst>
                  <a:path w="214" h="181">
                    <a:moveTo>
                      <a:pt x="41" y="148"/>
                    </a:moveTo>
                    <a:lnTo>
                      <a:pt x="214" y="181"/>
                    </a:lnTo>
                    <a:lnTo>
                      <a:pt x="157" y="24"/>
                    </a:lnTo>
                    <a:lnTo>
                      <a:pt x="0" y="0"/>
                    </a:lnTo>
                    <a:lnTo>
                      <a:pt x="41" y="148"/>
                    </a:lnTo>
                    <a:close/>
                  </a:path>
                </a:pathLst>
              </a:custGeom>
              <a:solidFill>
                <a:schemeClr val="accent1"/>
              </a:solidFill>
              <a:ln w="9525">
                <a:solidFill>
                  <a:schemeClr val="tx1"/>
                </a:solidFill>
                <a:round/>
                <a:headEnd/>
                <a:tailEnd/>
              </a:ln>
              <a:effectLst/>
            </p:spPr>
            <p:txBody>
              <a:bodyPr/>
              <a:lstStyle/>
              <a:p>
                <a:endParaRPr lang="en-US" dirty="0"/>
              </a:p>
            </p:txBody>
          </p:sp>
        </p:grpSp>
        <p:grpSp>
          <p:nvGrpSpPr>
            <p:cNvPr id="299598" name="Group 608"/>
            <p:cNvGrpSpPr>
              <a:grpSpLocks/>
            </p:cNvGrpSpPr>
            <p:nvPr/>
          </p:nvGrpSpPr>
          <p:grpSpPr bwMode="auto">
            <a:xfrm>
              <a:off x="3936" y="1385"/>
              <a:ext cx="411" cy="245"/>
              <a:chOff x="3143" y="2888"/>
              <a:chExt cx="838" cy="739"/>
            </a:xfrm>
          </p:grpSpPr>
          <p:sp>
            <p:nvSpPr>
              <p:cNvPr id="299617" name="Rectangle 609"/>
              <p:cNvSpPr>
                <a:spLocks noChangeArrowheads="1"/>
              </p:cNvSpPr>
              <p:nvPr/>
            </p:nvSpPr>
            <p:spPr bwMode="auto">
              <a:xfrm>
                <a:off x="3810" y="2888"/>
                <a:ext cx="148" cy="231"/>
              </a:xfrm>
              <a:prstGeom prst="rect">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99618" name="Freeform 610"/>
              <p:cNvSpPr>
                <a:spLocks/>
              </p:cNvSpPr>
              <p:nvPr/>
            </p:nvSpPr>
            <p:spPr bwMode="auto">
              <a:xfrm>
                <a:off x="3152" y="2889"/>
                <a:ext cx="675" cy="699"/>
              </a:xfrm>
              <a:custGeom>
                <a:avLst/>
                <a:gdLst/>
                <a:ahLst/>
                <a:cxnLst>
                  <a:cxn ang="0">
                    <a:pos x="189" y="181"/>
                  </a:cxn>
                  <a:cxn ang="0">
                    <a:pos x="650" y="0"/>
                  </a:cxn>
                  <a:cxn ang="0">
                    <a:pos x="675" y="526"/>
                  </a:cxn>
                  <a:cxn ang="0">
                    <a:pos x="41" y="699"/>
                  </a:cxn>
                  <a:cxn ang="0">
                    <a:pos x="0" y="543"/>
                  </a:cxn>
                  <a:cxn ang="0">
                    <a:pos x="189" y="181"/>
                  </a:cxn>
                </a:cxnLst>
                <a:rect l="0" t="0" r="r" b="b"/>
                <a:pathLst>
                  <a:path w="675" h="699">
                    <a:moveTo>
                      <a:pt x="189" y="181"/>
                    </a:moveTo>
                    <a:lnTo>
                      <a:pt x="650" y="0"/>
                    </a:lnTo>
                    <a:lnTo>
                      <a:pt x="675" y="526"/>
                    </a:lnTo>
                    <a:lnTo>
                      <a:pt x="41" y="699"/>
                    </a:lnTo>
                    <a:lnTo>
                      <a:pt x="0" y="543"/>
                    </a:lnTo>
                    <a:lnTo>
                      <a:pt x="189" y="181"/>
                    </a:lnTo>
                    <a:close/>
                  </a:path>
                </a:pathLst>
              </a:custGeom>
              <a:solidFill>
                <a:schemeClr val="accent1"/>
              </a:solidFill>
              <a:ln w="9525">
                <a:solidFill>
                  <a:schemeClr val="tx1"/>
                </a:solidFill>
                <a:round/>
                <a:headEnd/>
                <a:tailEnd/>
              </a:ln>
              <a:effectLst/>
            </p:spPr>
            <p:txBody>
              <a:bodyPr/>
              <a:lstStyle/>
              <a:p>
                <a:endParaRPr lang="en-US" dirty="0"/>
              </a:p>
            </p:txBody>
          </p:sp>
          <p:sp>
            <p:nvSpPr>
              <p:cNvPr id="299619" name="Freeform 611"/>
              <p:cNvSpPr>
                <a:spLocks/>
              </p:cNvSpPr>
              <p:nvPr/>
            </p:nvSpPr>
            <p:spPr bwMode="auto">
              <a:xfrm>
                <a:off x="3306" y="2928"/>
                <a:ext cx="675" cy="699"/>
              </a:xfrm>
              <a:custGeom>
                <a:avLst/>
                <a:gdLst/>
                <a:ahLst/>
                <a:cxnLst>
                  <a:cxn ang="0">
                    <a:pos x="189" y="181"/>
                  </a:cxn>
                  <a:cxn ang="0">
                    <a:pos x="650" y="0"/>
                  </a:cxn>
                  <a:cxn ang="0">
                    <a:pos x="675" y="526"/>
                  </a:cxn>
                  <a:cxn ang="0">
                    <a:pos x="41" y="699"/>
                  </a:cxn>
                  <a:cxn ang="0">
                    <a:pos x="0" y="543"/>
                  </a:cxn>
                  <a:cxn ang="0">
                    <a:pos x="189" y="181"/>
                  </a:cxn>
                </a:cxnLst>
                <a:rect l="0" t="0" r="r" b="b"/>
                <a:pathLst>
                  <a:path w="675" h="699">
                    <a:moveTo>
                      <a:pt x="189" y="181"/>
                    </a:moveTo>
                    <a:lnTo>
                      <a:pt x="650" y="0"/>
                    </a:lnTo>
                    <a:lnTo>
                      <a:pt x="675" y="526"/>
                    </a:lnTo>
                    <a:lnTo>
                      <a:pt x="41" y="699"/>
                    </a:lnTo>
                    <a:lnTo>
                      <a:pt x="0" y="543"/>
                    </a:lnTo>
                    <a:lnTo>
                      <a:pt x="189" y="181"/>
                    </a:lnTo>
                    <a:close/>
                  </a:path>
                </a:pathLst>
              </a:custGeom>
              <a:solidFill>
                <a:schemeClr val="accent1"/>
              </a:solidFill>
              <a:ln w="9525">
                <a:solidFill>
                  <a:schemeClr val="tx1"/>
                </a:solidFill>
                <a:round/>
                <a:headEnd/>
                <a:tailEnd/>
              </a:ln>
              <a:effectLst/>
            </p:spPr>
            <p:txBody>
              <a:bodyPr/>
              <a:lstStyle/>
              <a:p>
                <a:endParaRPr lang="en-US" dirty="0"/>
              </a:p>
            </p:txBody>
          </p:sp>
          <p:sp>
            <p:nvSpPr>
              <p:cNvPr id="299620" name="Line 612"/>
              <p:cNvSpPr>
                <a:spLocks noChangeShapeType="1"/>
              </p:cNvSpPr>
              <p:nvPr/>
            </p:nvSpPr>
            <p:spPr bwMode="auto">
              <a:xfrm>
                <a:off x="3152" y="3448"/>
                <a:ext cx="164" cy="16"/>
              </a:xfrm>
              <a:prstGeom prst="line">
                <a:avLst/>
              </a:prstGeom>
              <a:noFill/>
              <a:ln w="9525">
                <a:solidFill>
                  <a:schemeClr val="tx1"/>
                </a:solidFill>
                <a:round/>
                <a:headEnd/>
                <a:tailEnd/>
              </a:ln>
              <a:effectLst/>
            </p:spPr>
            <p:txBody>
              <a:bodyPr/>
              <a:lstStyle/>
              <a:p>
                <a:endParaRPr lang="en-US" dirty="0"/>
              </a:p>
            </p:txBody>
          </p:sp>
          <p:sp>
            <p:nvSpPr>
              <p:cNvPr id="299621" name="Line 613"/>
              <p:cNvSpPr>
                <a:spLocks noChangeShapeType="1"/>
              </p:cNvSpPr>
              <p:nvPr/>
            </p:nvSpPr>
            <p:spPr bwMode="auto">
              <a:xfrm>
                <a:off x="3192" y="3600"/>
                <a:ext cx="164" cy="16"/>
              </a:xfrm>
              <a:prstGeom prst="line">
                <a:avLst/>
              </a:prstGeom>
              <a:noFill/>
              <a:ln w="9525">
                <a:solidFill>
                  <a:schemeClr val="tx1"/>
                </a:solidFill>
                <a:round/>
                <a:headEnd/>
                <a:tailEnd/>
              </a:ln>
              <a:effectLst/>
            </p:spPr>
            <p:txBody>
              <a:bodyPr/>
              <a:lstStyle/>
              <a:p>
                <a:endParaRPr lang="en-US" dirty="0"/>
              </a:p>
            </p:txBody>
          </p:sp>
          <p:sp>
            <p:nvSpPr>
              <p:cNvPr id="299622" name="Freeform 614"/>
              <p:cNvSpPr>
                <a:spLocks/>
              </p:cNvSpPr>
              <p:nvPr/>
            </p:nvSpPr>
            <p:spPr bwMode="auto">
              <a:xfrm>
                <a:off x="3143" y="3440"/>
                <a:ext cx="214" cy="181"/>
              </a:xfrm>
              <a:custGeom>
                <a:avLst/>
                <a:gdLst/>
                <a:ahLst/>
                <a:cxnLst>
                  <a:cxn ang="0">
                    <a:pos x="41" y="148"/>
                  </a:cxn>
                  <a:cxn ang="0">
                    <a:pos x="214" y="181"/>
                  </a:cxn>
                  <a:cxn ang="0">
                    <a:pos x="157" y="24"/>
                  </a:cxn>
                  <a:cxn ang="0">
                    <a:pos x="0" y="0"/>
                  </a:cxn>
                  <a:cxn ang="0">
                    <a:pos x="41" y="148"/>
                  </a:cxn>
                </a:cxnLst>
                <a:rect l="0" t="0" r="r" b="b"/>
                <a:pathLst>
                  <a:path w="214" h="181">
                    <a:moveTo>
                      <a:pt x="41" y="148"/>
                    </a:moveTo>
                    <a:lnTo>
                      <a:pt x="214" y="181"/>
                    </a:lnTo>
                    <a:lnTo>
                      <a:pt x="157" y="24"/>
                    </a:lnTo>
                    <a:lnTo>
                      <a:pt x="0" y="0"/>
                    </a:lnTo>
                    <a:lnTo>
                      <a:pt x="41" y="148"/>
                    </a:lnTo>
                    <a:close/>
                  </a:path>
                </a:pathLst>
              </a:custGeom>
              <a:solidFill>
                <a:schemeClr val="accent1"/>
              </a:solidFill>
              <a:ln w="9525">
                <a:solidFill>
                  <a:schemeClr val="tx1"/>
                </a:solidFill>
                <a:round/>
                <a:headEnd/>
                <a:tailEnd/>
              </a:ln>
              <a:effectLst/>
            </p:spPr>
            <p:txBody>
              <a:bodyPr/>
              <a:lstStyle/>
              <a:p>
                <a:endParaRPr lang="en-US" dirty="0"/>
              </a:p>
            </p:txBody>
          </p:sp>
        </p:grpSp>
        <p:grpSp>
          <p:nvGrpSpPr>
            <p:cNvPr id="299599" name="Group 615"/>
            <p:cNvGrpSpPr>
              <a:grpSpLocks/>
            </p:cNvGrpSpPr>
            <p:nvPr/>
          </p:nvGrpSpPr>
          <p:grpSpPr bwMode="auto">
            <a:xfrm>
              <a:off x="4083" y="1385"/>
              <a:ext cx="411" cy="245"/>
              <a:chOff x="3143" y="2888"/>
              <a:chExt cx="838" cy="739"/>
            </a:xfrm>
          </p:grpSpPr>
          <p:sp>
            <p:nvSpPr>
              <p:cNvPr id="299624" name="Rectangle 616"/>
              <p:cNvSpPr>
                <a:spLocks noChangeArrowheads="1"/>
              </p:cNvSpPr>
              <p:nvPr/>
            </p:nvSpPr>
            <p:spPr bwMode="auto">
              <a:xfrm>
                <a:off x="3810" y="2888"/>
                <a:ext cx="148" cy="231"/>
              </a:xfrm>
              <a:prstGeom prst="rect">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99625" name="Freeform 617"/>
              <p:cNvSpPr>
                <a:spLocks/>
              </p:cNvSpPr>
              <p:nvPr/>
            </p:nvSpPr>
            <p:spPr bwMode="auto">
              <a:xfrm>
                <a:off x="3152" y="2889"/>
                <a:ext cx="675" cy="699"/>
              </a:xfrm>
              <a:custGeom>
                <a:avLst/>
                <a:gdLst/>
                <a:ahLst/>
                <a:cxnLst>
                  <a:cxn ang="0">
                    <a:pos x="189" y="181"/>
                  </a:cxn>
                  <a:cxn ang="0">
                    <a:pos x="650" y="0"/>
                  </a:cxn>
                  <a:cxn ang="0">
                    <a:pos x="675" y="526"/>
                  </a:cxn>
                  <a:cxn ang="0">
                    <a:pos x="41" y="699"/>
                  </a:cxn>
                  <a:cxn ang="0">
                    <a:pos x="0" y="543"/>
                  </a:cxn>
                  <a:cxn ang="0">
                    <a:pos x="189" y="181"/>
                  </a:cxn>
                </a:cxnLst>
                <a:rect l="0" t="0" r="r" b="b"/>
                <a:pathLst>
                  <a:path w="675" h="699">
                    <a:moveTo>
                      <a:pt x="189" y="181"/>
                    </a:moveTo>
                    <a:lnTo>
                      <a:pt x="650" y="0"/>
                    </a:lnTo>
                    <a:lnTo>
                      <a:pt x="675" y="526"/>
                    </a:lnTo>
                    <a:lnTo>
                      <a:pt x="41" y="699"/>
                    </a:lnTo>
                    <a:lnTo>
                      <a:pt x="0" y="543"/>
                    </a:lnTo>
                    <a:lnTo>
                      <a:pt x="189" y="181"/>
                    </a:lnTo>
                    <a:close/>
                  </a:path>
                </a:pathLst>
              </a:custGeom>
              <a:solidFill>
                <a:schemeClr val="accent1"/>
              </a:solidFill>
              <a:ln w="9525">
                <a:solidFill>
                  <a:schemeClr val="tx1"/>
                </a:solidFill>
                <a:round/>
                <a:headEnd/>
                <a:tailEnd/>
              </a:ln>
              <a:effectLst/>
            </p:spPr>
            <p:txBody>
              <a:bodyPr/>
              <a:lstStyle/>
              <a:p>
                <a:endParaRPr lang="en-US" dirty="0"/>
              </a:p>
            </p:txBody>
          </p:sp>
          <p:sp>
            <p:nvSpPr>
              <p:cNvPr id="299626" name="Freeform 618"/>
              <p:cNvSpPr>
                <a:spLocks/>
              </p:cNvSpPr>
              <p:nvPr/>
            </p:nvSpPr>
            <p:spPr bwMode="auto">
              <a:xfrm>
                <a:off x="3306" y="2928"/>
                <a:ext cx="675" cy="699"/>
              </a:xfrm>
              <a:custGeom>
                <a:avLst/>
                <a:gdLst/>
                <a:ahLst/>
                <a:cxnLst>
                  <a:cxn ang="0">
                    <a:pos x="189" y="181"/>
                  </a:cxn>
                  <a:cxn ang="0">
                    <a:pos x="650" y="0"/>
                  </a:cxn>
                  <a:cxn ang="0">
                    <a:pos x="675" y="526"/>
                  </a:cxn>
                  <a:cxn ang="0">
                    <a:pos x="41" y="699"/>
                  </a:cxn>
                  <a:cxn ang="0">
                    <a:pos x="0" y="543"/>
                  </a:cxn>
                  <a:cxn ang="0">
                    <a:pos x="189" y="181"/>
                  </a:cxn>
                </a:cxnLst>
                <a:rect l="0" t="0" r="r" b="b"/>
                <a:pathLst>
                  <a:path w="675" h="699">
                    <a:moveTo>
                      <a:pt x="189" y="181"/>
                    </a:moveTo>
                    <a:lnTo>
                      <a:pt x="650" y="0"/>
                    </a:lnTo>
                    <a:lnTo>
                      <a:pt x="675" y="526"/>
                    </a:lnTo>
                    <a:lnTo>
                      <a:pt x="41" y="699"/>
                    </a:lnTo>
                    <a:lnTo>
                      <a:pt x="0" y="543"/>
                    </a:lnTo>
                    <a:lnTo>
                      <a:pt x="189" y="181"/>
                    </a:lnTo>
                    <a:close/>
                  </a:path>
                </a:pathLst>
              </a:custGeom>
              <a:solidFill>
                <a:schemeClr val="accent1"/>
              </a:solidFill>
              <a:ln w="9525">
                <a:solidFill>
                  <a:schemeClr val="tx1"/>
                </a:solidFill>
                <a:round/>
                <a:headEnd/>
                <a:tailEnd/>
              </a:ln>
              <a:effectLst/>
            </p:spPr>
            <p:txBody>
              <a:bodyPr/>
              <a:lstStyle/>
              <a:p>
                <a:endParaRPr lang="en-US" dirty="0"/>
              </a:p>
            </p:txBody>
          </p:sp>
          <p:sp>
            <p:nvSpPr>
              <p:cNvPr id="299627" name="Line 619"/>
              <p:cNvSpPr>
                <a:spLocks noChangeShapeType="1"/>
              </p:cNvSpPr>
              <p:nvPr/>
            </p:nvSpPr>
            <p:spPr bwMode="auto">
              <a:xfrm>
                <a:off x="3152" y="3448"/>
                <a:ext cx="164" cy="16"/>
              </a:xfrm>
              <a:prstGeom prst="line">
                <a:avLst/>
              </a:prstGeom>
              <a:noFill/>
              <a:ln w="9525">
                <a:solidFill>
                  <a:schemeClr val="tx1"/>
                </a:solidFill>
                <a:round/>
                <a:headEnd/>
                <a:tailEnd/>
              </a:ln>
              <a:effectLst/>
            </p:spPr>
            <p:txBody>
              <a:bodyPr/>
              <a:lstStyle/>
              <a:p>
                <a:endParaRPr lang="en-US" dirty="0"/>
              </a:p>
            </p:txBody>
          </p:sp>
          <p:sp>
            <p:nvSpPr>
              <p:cNvPr id="299628" name="Line 620"/>
              <p:cNvSpPr>
                <a:spLocks noChangeShapeType="1"/>
              </p:cNvSpPr>
              <p:nvPr/>
            </p:nvSpPr>
            <p:spPr bwMode="auto">
              <a:xfrm>
                <a:off x="3192" y="3600"/>
                <a:ext cx="164" cy="16"/>
              </a:xfrm>
              <a:prstGeom prst="line">
                <a:avLst/>
              </a:prstGeom>
              <a:noFill/>
              <a:ln w="9525">
                <a:solidFill>
                  <a:schemeClr val="tx1"/>
                </a:solidFill>
                <a:round/>
                <a:headEnd/>
                <a:tailEnd/>
              </a:ln>
              <a:effectLst/>
            </p:spPr>
            <p:txBody>
              <a:bodyPr/>
              <a:lstStyle/>
              <a:p>
                <a:endParaRPr lang="en-US" dirty="0"/>
              </a:p>
            </p:txBody>
          </p:sp>
          <p:sp>
            <p:nvSpPr>
              <p:cNvPr id="299629" name="Freeform 621"/>
              <p:cNvSpPr>
                <a:spLocks/>
              </p:cNvSpPr>
              <p:nvPr/>
            </p:nvSpPr>
            <p:spPr bwMode="auto">
              <a:xfrm>
                <a:off x="3143" y="3440"/>
                <a:ext cx="214" cy="181"/>
              </a:xfrm>
              <a:custGeom>
                <a:avLst/>
                <a:gdLst/>
                <a:ahLst/>
                <a:cxnLst>
                  <a:cxn ang="0">
                    <a:pos x="41" y="148"/>
                  </a:cxn>
                  <a:cxn ang="0">
                    <a:pos x="214" y="181"/>
                  </a:cxn>
                  <a:cxn ang="0">
                    <a:pos x="157" y="24"/>
                  </a:cxn>
                  <a:cxn ang="0">
                    <a:pos x="0" y="0"/>
                  </a:cxn>
                  <a:cxn ang="0">
                    <a:pos x="41" y="148"/>
                  </a:cxn>
                </a:cxnLst>
                <a:rect l="0" t="0" r="r" b="b"/>
                <a:pathLst>
                  <a:path w="214" h="181">
                    <a:moveTo>
                      <a:pt x="41" y="148"/>
                    </a:moveTo>
                    <a:lnTo>
                      <a:pt x="214" y="181"/>
                    </a:lnTo>
                    <a:lnTo>
                      <a:pt x="157" y="24"/>
                    </a:lnTo>
                    <a:lnTo>
                      <a:pt x="0" y="0"/>
                    </a:lnTo>
                    <a:lnTo>
                      <a:pt x="41" y="148"/>
                    </a:lnTo>
                    <a:close/>
                  </a:path>
                </a:pathLst>
              </a:custGeom>
              <a:solidFill>
                <a:schemeClr val="accent1"/>
              </a:solidFill>
              <a:ln w="9525">
                <a:solidFill>
                  <a:schemeClr val="tx1"/>
                </a:solidFill>
                <a:round/>
                <a:headEnd/>
                <a:tailEnd/>
              </a:ln>
              <a:effectLst/>
            </p:spPr>
            <p:txBody>
              <a:bodyPr/>
              <a:lstStyle/>
              <a:p>
                <a:endParaRPr lang="en-US" dirty="0"/>
              </a:p>
            </p:txBody>
          </p:sp>
        </p:grpSp>
        <p:sp>
          <p:nvSpPr>
            <p:cNvPr id="299632" name="Line 624"/>
            <p:cNvSpPr>
              <a:spLocks noChangeShapeType="1"/>
            </p:cNvSpPr>
            <p:nvPr/>
          </p:nvSpPr>
          <p:spPr bwMode="auto">
            <a:xfrm>
              <a:off x="3365" y="1637"/>
              <a:ext cx="1770" cy="0"/>
            </a:xfrm>
            <a:prstGeom prst="line">
              <a:avLst/>
            </a:prstGeom>
            <a:noFill/>
            <a:ln w="76200">
              <a:solidFill>
                <a:schemeClr val="tx1"/>
              </a:solidFill>
              <a:round/>
              <a:headEnd/>
              <a:tailEnd/>
            </a:ln>
            <a:effectLst/>
          </p:spPr>
          <p:txBody>
            <a:bodyPr/>
            <a:lstStyle/>
            <a:p>
              <a:endParaRPr lang="en-US" dirty="0"/>
            </a:p>
          </p:txBody>
        </p:sp>
        <p:sp>
          <p:nvSpPr>
            <p:cNvPr id="299635" name="Rectangle 627"/>
            <p:cNvSpPr>
              <a:spLocks noChangeArrowheads="1"/>
            </p:cNvSpPr>
            <p:nvPr/>
          </p:nvSpPr>
          <p:spPr bwMode="auto">
            <a:xfrm>
              <a:off x="3795" y="1605"/>
              <a:ext cx="81" cy="56"/>
            </a:xfrm>
            <a:prstGeom prst="rect">
              <a:avLst/>
            </a:prstGeom>
            <a:solidFill>
              <a:schemeClr val="tx1"/>
            </a:solidFill>
            <a:ln w="9525">
              <a:noFill/>
              <a:miter lim="800000"/>
              <a:headEnd/>
              <a:tailEnd/>
            </a:ln>
            <a:effectLst/>
          </p:spPr>
          <p:txBody>
            <a:bodyPr wrap="none" anchor="ctr"/>
            <a:lstStyle/>
            <a:p>
              <a:endParaRPr lang="en-US" dirty="0"/>
            </a:p>
          </p:txBody>
        </p:sp>
        <p:sp>
          <p:nvSpPr>
            <p:cNvPr id="299636" name="Rectangle 628"/>
            <p:cNvSpPr>
              <a:spLocks noChangeArrowheads="1"/>
            </p:cNvSpPr>
            <p:nvPr/>
          </p:nvSpPr>
          <p:spPr bwMode="auto">
            <a:xfrm>
              <a:off x="3939" y="1605"/>
              <a:ext cx="81" cy="56"/>
            </a:xfrm>
            <a:prstGeom prst="rect">
              <a:avLst/>
            </a:prstGeom>
            <a:solidFill>
              <a:schemeClr val="tx1"/>
            </a:solidFill>
            <a:ln w="9525">
              <a:noFill/>
              <a:miter lim="800000"/>
              <a:headEnd/>
              <a:tailEnd/>
            </a:ln>
            <a:effectLst/>
          </p:spPr>
          <p:txBody>
            <a:bodyPr wrap="none" anchor="ctr"/>
            <a:lstStyle/>
            <a:p>
              <a:endParaRPr lang="en-US" dirty="0"/>
            </a:p>
          </p:txBody>
        </p:sp>
        <p:sp>
          <p:nvSpPr>
            <p:cNvPr id="299637" name="Rectangle 629"/>
            <p:cNvSpPr>
              <a:spLocks noChangeArrowheads="1"/>
            </p:cNvSpPr>
            <p:nvPr/>
          </p:nvSpPr>
          <p:spPr bwMode="auto">
            <a:xfrm>
              <a:off x="4083" y="1605"/>
              <a:ext cx="81" cy="56"/>
            </a:xfrm>
            <a:prstGeom prst="rect">
              <a:avLst/>
            </a:prstGeom>
            <a:solidFill>
              <a:schemeClr val="tx1"/>
            </a:solidFill>
            <a:ln w="9525">
              <a:noFill/>
              <a:miter lim="800000"/>
              <a:headEnd/>
              <a:tailEnd/>
            </a:ln>
            <a:effectLst/>
          </p:spPr>
          <p:txBody>
            <a:bodyPr wrap="none" anchor="ctr"/>
            <a:lstStyle/>
            <a:p>
              <a:endParaRPr lang="en-US" dirty="0"/>
            </a:p>
          </p:txBody>
        </p:sp>
      </p:grpSp>
      <p:grpSp>
        <p:nvGrpSpPr>
          <p:cNvPr id="299600" name="Group 631"/>
          <p:cNvGrpSpPr>
            <a:grpSpLocks/>
          </p:cNvGrpSpPr>
          <p:nvPr/>
        </p:nvGrpSpPr>
        <p:grpSpPr bwMode="auto">
          <a:xfrm>
            <a:off x="5972175" y="2387600"/>
            <a:ext cx="2809875" cy="438150"/>
            <a:chOff x="3365" y="1385"/>
            <a:chExt cx="1770" cy="276"/>
          </a:xfrm>
        </p:grpSpPr>
        <p:grpSp>
          <p:nvGrpSpPr>
            <p:cNvPr id="299601" name="Group 632"/>
            <p:cNvGrpSpPr>
              <a:grpSpLocks/>
            </p:cNvGrpSpPr>
            <p:nvPr/>
          </p:nvGrpSpPr>
          <p:grpSpPr bwMode="auto">
            <a:xfrm>
              <a:off x="3795" y="1385"/>
              <a:ext cx="411" cy="245"/>
              <a:chOff x="3143" y="2888"/>
              <a:chExt cx="838" cy="739"/>
            </a:xfrm>
          </p:grpSpPr>
          <p:sp>
            <p:nvSpPr>
              <p:cNvPr id="299641" name="Rectangle 633"/>
              <p:cNvSpPr>
                <a:spLocks noChangeArrowheads="1"/>
              </p:cNvSpPr>
              <p:nvPr/>
            </p:nvSpPr>
            <p:spPr bwMode="auto">
              <a:xfrm>
                <a:off x="3810" y="2888"/>
                <a:ext cx="148" cy="231"/>
              </a:xfrm>
              <a:prstGeom prst="rect">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99642" name="Freeform 634"/>
              <p:cNvSpPr>
                <a:spLocks/>
              </p:cNvSpPr>
              <p:nvPr/>
            </p:nvSpPr>
            <p:spPr bwMode="auto">
              <a:xfrm>
                <a:off x="3152" y="2889"/>
                <a:ext cx="675" cy="699"/>
              </a:xfrm>
              <a:custGeom>
                <a:avLst/>
                <a:gdLst/>
                <a:ahLst/>
                <a:cxnLst>
                  <a:cxn ang="0">
                    <a:pos x="189" y="181"/>
                  </a:cxn>
                  <a:cxn ang="0">
                    <a:pos x="650" y="0"/>
                  </a:cxn>
                  <a:cxn ang="0">
                    <a:pos x="675" y="526"/>
                  </a:cxn>
                  <a:cxn ang="0">
                    <a:pos x="41" y="699"/>
                  </a:cxn>
                  <a:cxn ang="0">
                    <a:pos x="0" y="543"/>
                  </a:cxn>
                  <a:cxn ang="0">
                    <a:pos x="189" y="181"/>
                  </a:cxn>
                </a:cxnLst>
                <a:rect l="0" t="0" r="r" b="b"/>
                <a:pathLst>
                  <a:path w="675" h="699">
                    <a:moveTo>
                      <a:pt x="189" y="181"/>
                    </a:moveTo>
                    <a:lnTo>
                      <a:pt x="650" y="0"/>
                    </a:lnTo>
                    <a:lnTo>
                      <a:pt x="675" y="526"/>
                    </a:lnTo>
                    <a:lnTo>
                      <a:pt x="41" y="699"/>
                    </a:lnTo>
                    <a:lnTo>
                      <a:pt x="0" y="543"/>
                    </a:lnTo>
                    <a:lnTo>
                      <a:pt x="189" y="181"/>
                    </a:lnTo>
                    <a:close/>
                  </a:path>
                </a:pathLst>
              </a:custGeom>
              <a:solidFill>
                <a:schemeClr val="accent1"/>
              </a:solidFill>
              <a:ln w="9525">
                <a:solidFill>
                  <a:schemeClr val="tx1"/>
                </a:solidFill>
                <a:round/>
                <a:headEnd/>
                <a:tailEnd/>
              </a:ln>
              <a:effectLst/>
            </p:spPr>
            <p:txBody>
              <a:bodyPr/>
              <a:lstStyle/>
              <a:p>
                <a:endParaRPr lang="en-US" dirty="0"/>
              </a:p>
            </p:txBody>
          </p:sp>
          <p:sp>
            <p:nvSpPr>
              <p:cNvPr id="299643" name="Freeform 635"/>
              <p:cNvSpPr>
                <a:spLocks/>
              </p:cNvSpPr>
              <p:nvPr/>
            </p:nvSpPr>
            <p:spPr bwMode="auto">
              <a:xfrm>
                <a:off x="3306" y="2928"/>
                <a:ext cx="675" cy="699"/>
              </a:xfrm>
              <a:custGeom>
                <a:avLst/>
                <a:gdLst/>
                <a:ahLst/>
                <a:cxnLst>
                  <a:cxn ang="0">
                    <a:pos x="189" y="181"/>
                  </a:cxn>
                  <a:cxn ang="0">
                    <a:pos x="650" y="0"/>
                  </a:cxn>
                  <a:cxn ang="0">
                    <a:pos x="675" y="526"/>
                  </a:cxn>
                  <a:cxn ang="0">
                    <a:pos x="41" y="699"/>
                  </a:cxn>
                  <a:cxn ang="0">
                    <a:pos x="0" y="543"/>
                  </a:cxn>
                  <a:cxn ang="0">
                    <a:pos x="189" y="181"/>
                  </a:cxn>
                </a:cxnLst>
                <a:rect l="0" t="0" r="r" b="b"/>
                <a:pathLst>
                  <a:path w="675" h="699">
                    <a:moveTo>
                      <a:pt x="189" y="181"/>
                    </a:moveTo>
                    <a:lnTo>
                      <a:pt x="650" y="0"/>
                    </a:lnTo>
                    <a:lnTo>
                      <a:pt x="675" y="526"/>
                    </a:lnTo>
                    <a:lnTo>
                      <a:pt x="41" y="699"/>
                    </a:lnTo>
                    <a:lnTo>
                      <a:pt x="0" y="543"/>
                    </a:lnTo>
                    <a:lnTo>
                      <a:pt x="189" y="181"/>
                    </a:lnTo>
                    <a:close/>
                  </a:path>
                </a:pathLst>
              </a:custGeom>
              <a:solidFill>
                <a:schemeClr val="accent1"/>
              </a:solidFill>
              <a:ln w="9525">
                <a:solidFill>
                  <a:schemeClr val="tx1"/>
                </a:solidFill>
                <a:round/>
                <a:headEnd/>
                <a:tailEnd/>
              </a:ln>
              <a:effectLst/>
            </p:spPr>
            <p:txBody>
              <a:bodyPr/>
              <a:lstStyle/>
              <a:p>
                <a:endParaRPr lang="en-US" dirty="0"/>
              </a:p>
            </p:txBody>
          </p:sp>
          <p:sp>
            <p:nvSpPr>
              <p:cNvPr id="299644" name="Line 636"/>
              <p:cNvSpPr>
                <a:spLocks noChangeShapeType="1"/>
              </p:cNvSpPr>
              <p:nvPr/>
            </p:nvSpPr>
            <p:spPr bwMode="auto">
              <a:xfrm>
                <a:off x="3152" y="3448"/>
                <a:ext cx="164" cy="16"/>
              </a:xfrm>
              <a:prstGeom prst="line">
                <a:avLst/>
              </a:prstGeom>
              <a:noFill/>
              <a:ln w="9525">
                <a:solidFill>
                  <a:schemeClr val="tx1"/>
                </a:solidFill>
                <a:round/>
                <a:headEnd/>
                <a:tailEnd/>
              </a:ln>
              <a:effectLst/>
            </p:spPr>
            <p:txBody>
              <a:bodyPr/>
              <a:lstStyle/>
              <a:p>
                <a:endParaRPr lang="en-US" dirty="0"/>
              </a:p>
            </p:txBody>
          </p:sp>
          <p:sp>
            <p:nvSpPr>
              <p:cNvPr id="299645" name="Line 637"/>
              <p:cNvSpPr>
                <a:spLocks noChangeShapeType="1"/>
              </p:cNvSpPr>
              <p:nvPr/>
            </p:nvSpPr>
            <p:spPr bwMode="auto">
              <a:xfrm>
                <a:off x="3192" y="3600"/>
                <a:ext cx="164" cy="16"/>
              </a:xfrm>
              <a:prstGeom prst="line">
                <a:avLst/>
              </a:prstGeom>
              <a:noFill/>
              <a:ln w="9525">
                <a:solidFill>
                  <a:schemeClr val="tx1"/>
                </a:solidFill>
                <a:round/>
                <a:headEnd/>
                <a:tailEnd/>
              </a:ln>
              <a:effectLst/>
            </p:spPr>
            <p:txBody>
              <a:bodyPr/>
              <a:lstStyle/>
              <a:p>
                <a:endParaRPr lang="en-US" dirty="0"/>
              </a:p>
            </p:txBody>
          </p:sp>
          <p:sp>
            <p:nvSpPr>
              <p:cNvPr id="299646" name="Freeform 638"/>
              <p:cNvSpPr>
                <a:spLocks/>
              </p:cNvSpPr>
              <p:nvPr/>
            </p:nvSpPr>
            <p:spPr bwMode="auto">
              <a:xfrm>
                <a:off x="3143" y="3440"/>
                <a:ext cx="214" cy="181"/>
              </a:xfrm>
              <a:custGeom>
                <a:avLst/>
                <a:gdLst/>
                <a:ahLst/>
                <a:cxnLst>
                  <a:cxn ang="0">
                    <a:pos x="41" y="148"/>
                  </a:cxn>
                  <a:cxn ang="0">
                    <a:pos x="214" y="181"/>
                  </a:cxn>
                  <a:cxn ang="0">
                    <a:pos x="157" y="24"/>
                  </a:cxn>
                  <a:cxn ang="0">
                    <a:pos x="0" y="0"/>
                  </a:cxn>
                  <a:cxn ang="0">
                    <a:pos x="41" y="148"/>
                  </a:cxn>
                </a:cxnLst>
                <a:rect l="0" t="0" r="r" b="b"/>
                <a:pathLst>
                  <a:path w="214" h="181">
                    <a:moveTo>
                      <a:pt x="41" y="148"/>
                    </a:moveTo>
                    <a:lnTo>
                      <a:pt x="214" y="181"/>
                    </a:lnTo>
                    <a:lnTo>
                      <a:pt x="157" y="24"/>
                    </a:lnTo>
                    <a:lnTo>
                      <a:pt x="0" y="0"/>
                    </a:lnTo>
                    <a:lnTo>
                      <a:pt x="41" y="148"/>
                    </a:lnTo>
                    <a:close/>
                  </a:path>
                </a:pathLst>
              </a:custGeom>
              <a:solidFill>
                <a:schemeClr val="accent1"/>
              </a:solidFill>
              <a:ln w="9525">
                <a:solidFill>
                  <a:schemeClr val="tx1"/>
                </a:solidFill>
                <a:round/>
                <a:headEnd/>
                <a:tailEnd/>
              </a:ln>
              <a:effectLst/>
            </p:spPr>
            <p:txBody>
              <a:bodyPr/>
              <a:lstStyle/>
              <a:p>
                <a:endParaRPr lang="en-US" dirty="0"/>
              </a:p>
            </p:txBody>
          </p:sp>
        </p:grpSp>
        <p:grpSp>
          <p:nvGrpSpPr>
            <p:cNvPr id="299602" name="Group 639"/>
            <p:cNvGrpSpPr>
              <a:grpSpLocks/>
            </p:cNvGrpSpPr>
            <p:nvPr/>
          </p:nvGrpSpPr>
          <p:grpSpPr bwMode="auto">
            <a:xfrm>
              <a:off x="3936" y="1385"/>
              <a:ext cx="411" cy="245"/>
              <a:chOff x="3143" y="2888"/>
              <a:chExt cx="838" cy="739"/>
            </a:xfrm>
          </p:grpSpPr>
          <p:sp>
            <p:nvSpPr>
              <p:cNvPr id="299648" name="Rectangle 640"/>
              <p:cNvSpPr>
                <a:spLocks noChangeArrowheads="1"/>
              </p:cNvSpPr>
              <p:nvPr/>
            </p:nvSpPr>
            <p:spPr bwMode="auto">
              <a:xfrm>
                <a:off x="3810" y="2888"/>
                <a:ext cx="148" cy="231"/>
              </a:xfrm>
              <a:prstGeom prst="rect">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99649" name="Freeform 641"/>
              <p:cNvSpPr>
                <a:spLocks/>
              </p:cNvSpPr>
              <p:nvPr/>
            </p:nvSpPr>
            <p:spPr bwMode="auto">
              <a:xfrm>
                <a:off x="3152" y="2889"/>
                <a:ext cx="675" cy="699"/>
              </a:xfrm>
              <a:custGeom>
                <a:avLst/>
                <a:gdLst/>
                <a:ahLst/>
                <a:cxnLst>
                  <a:cxn ang="0">
                    <a:pos x="189" y="181"/>
                  </a:cxn>
                  <a:cxn ang="0">
                    <a:pos x="650" y="0"/>
                  </a:cxn>
                  <a:cxn ang="0">
                    <a:pos x="675" y="526"/>
                  </a:cxn>
                  <a:cxn ang="0">
                    <a:pos x="41" y="699"/>
                  </a:cxn>
                  <a:cxn ang="0">
                    <a:pos x="0" y="543"/>
                  </a:cxn>
                  <a:cxn ang="0">
                    <a:pos x="189" y="181"/>
                  </a:cxn>
                </a:cxnLst>
                <a:rect l="0" t="0" r="r" b="b"/>
                <a:pathLst>
                  <a:path w="675" h="699">
                    <a:moveTo>
                      <a:pt x="189" y="181"/>
                    </a:moveTo>
                    <a:lnTo>
                      <a:pt x="650" y="0"/>
                    </a:lnTo>
                    <a:lnTo>
                      <a:pt x="675" y="526"/>
                    </a:lnTo>
                    <a:lnTo>
                      <a:pt x="41" y="699"/>
                    </a:lnTo>
                    <a:lnTo>
                      <a:pt x="0" y="543"/>
                    </a:lnTo>
                    <a:lnTo>
                      <a:pt x="189" y="181"/>
                    </a:lnTo>
                    <a:close/>
                  </a:path>
                </a:pathLst>
              </a:custGeom>
              <a:solidFill>
                <a:schemeClr val="accent1"/>
              </a:solidFill>
              <a:ln w="9525">
                <a:solidFill>
                  <a:schemeClr val="tx1"/>
                </a:solidFill>
                <a:round/>
                <a:headEnd/>
                <a:tailEnd/>
              </a:ln>
              <a:effectLst/>
            </p:spPr>
            <p:txBody>
              <a:bodyPr/>
              <a:lstStyle/>
              <a:p>
                <a:endParaRPr lang="en-US" dirty="0"/>
              </a:p>
            </p:txBody>
          </p:sp>
          <p:sp>
            <p:nvSpPr>
              <p:cNvPr id="299650" name="Freeform 642"/>
              <p:cNvSpPr>
                <a:spLocks/>
              </p:cNvSpPr>
              <p:nvPr/>
            </p:nvSpPr>
            <p:spPr bwMode="auto">
              <a:xfrm>
                <a:off x="3306" y="2928"/>
                <a:ext cx="675" cy="699"/>
              </a:xfrm>
              <a:custGeom>
                <a:avLst/>
                <a:gdLst/>
                <a:ahLst/>
                <a:cxnLst>
                  <a:cxn ang="0">
                    <a:pos x="189" y="181"/>
                  </a:cxn>
                  <a:cxn ang="0">
                    <a:pos x="650" y="0"/>
                  </a:cxn>
                  <a:cxn ang="0">
                    <a:pos x="675" y="526"/>
                  </a:cxn>
                  <a:cxn ang="0">
                    <a:pos x="41" y="699"/>
                  </a:cxn>
                  <a:cxn ang="0">
                    <a:pos x="0" y="543"/>
                  </a:cxn>
                  <a:cxn ang="0">
                    <a:pos x="189" y="181"/>
                  </a:cxn>
                </a:cxnLst>
                <a:rect l="0" t="0" r="r" b="b"/>
                <a:pathLst>
                  <a:path w="675" h="699">
                    <a:moveTo>
                      <a:pt x="189" y="181"/>
                    </a:moveTo>
                    <a:lnTo>
                      <a:pt x="650" y="0"/>
                    </a:lnTo>
                    <a:lnTo>
                      <a:pt x="675" y="526"/>
                    </a:lnTo>
                    <a:lnTo>
                      <a:pt x="41" y="699"/>
                    </a:lnTo>
                    <a:lnTo>
                      <a:pt x="0" y="543"/>
                    </a:lnTo>
                    <a:lnTo>
                      <a:pt x="189" y="181"/>
                    </a:lnTo>
                    <a:close/>
                  </a:path>
                </a:pathLst>
              </a:custGeom>
              <a:solidFill>
                <a:schemeClr val="accent1"/>
              </a:solidFill>
              <a:ln w="9525">
                <a:solidFill>
                  <a:schemeClr val="tx1"/>
                </a:solidFill>
                <a:round/>
                <a:headEnd/>
                <a:tailEnd/>
              </a:ln>
              <a:effectLst/>
            </p:spPr>
            <p:txBody>
              <a:bodyPr/>
              <a:lstStyle/>
              <a:p>
                <a:endParaRPr lang="en-US" dirty="0"/>
              </a:p>
            </p:txBody>
          </p:sp>
          <p:sp>
            <p:nvSpPr>
              <p:cNvPr id="299651" name="Line 643"/>
              <p:cNvSpPr>
                <a:spLocks noChangeShapeType="1"/>
              </p:cNvSpPr>
              <p:nvPr/>
            </p:nvSpPr>
            <p:spPr bwMode="auto">
              <a:xfrm>
                <a:off x="3152" y="3448"/>
                <a:ext cx="164" cy="16"/>
              </a:xfrm>
              <a:prstGeom prst="line">
                <a:avLst/>
              </a:prstGeom>
              <a:noFill/>
              <a:ln w="9525">
                <a:solidFill>
                  <a:schemeClr val="tx1"/>
                </a:solidFill>
                <a:round/>
                <a:headEnd/>
                <a:tailEnd/>
              </a:ln>
              <a:effectLst/>
            </p:spPr>
            <p:txBody>
              <a:bodyPr/>
              <a:lstStyle/>
              <a:p>
                <a:endParaRPr lang="en-US" dirty="0"/>
              </a:p>
            </p:txBody>
          </p:sp>
          <p:sp>
            <p:nvSpPr>
              <p:cNvPr id="299652" name="Line 644"/>
              <p:cNvSpPr>
                <a:spLocks noChangeShapeType="1"/>
              </p:cNvSpPr>
              <p:nvPr/>
            </p:nvSpPr>
            <p:spPr bwMode="auto">
              <a:xfrm>
                <a:off x="3192" y="3600"/>
                <a:ext cx="164" cy="16"/>
              </a:xfrm>
              <a:prstGeom prst="line">
                <a:avLst/>
              </a:prstGeom>
              <a:noFill/>
              <a:ln w="9525">
                <a:solidFill>
                  <a:schemeClr val="tx1"/>
                </a:solidFill>
                <a:round/>
                <a:headEnd/>
                <a:tailEnd/>
              </a:ln>
              <a:effectLst/>
            </p:spPr>
            <p:txBody>
              <a:bodyPr/>
              <a:lstStyle/>
              <a:p>
                <a:endParaRPr lang="en-US" dirty="0"/>
              </a:p>
            </p:txBody>
          </p:sp>
          <p:sp>
            <p:nvSpPr>
              <p:cNvPr id="299653" name="Freeform 645"/>
              <p:cNvSpPr>
                <a:spLocks/>
              </p:cNvSpPr>
              <p:nvPr/>
            </p:nvSpPr>
            <p:spPr bwMode="auto">
              <a:xfrm>
                <a:off x="3143" y="3440"/>
                <a:ext cx="214" cy="181"/>
              </a:xfrm>
              <a:custGeom>
                <a:avLst/>
                <a:gdLst/>
                <a:ahLst/>
                <a:cxnLst>
                  <a:cxn ang="0">
                    <a:pos x="41" y="148"/>
                  </a:cxn>
                  <a:cxn ang="0">
                    <a:pos x="214" y="181"/>
                  </a:cxn>
                  <a:cxn ang="0">
                    <a:pos x="157" y="24"/>
                  </a:cxn>
                  <a:cxn ang="0">
                    <a:pos x="0" y="0"/>
                  </a:cxn>
                  <a:cxn ang="0">
                    <a:pos x="41" y="148"/>
                  </a:cxn>
                </a:cxnLst>
                <a:rect l="0" t="0" r="r" b="b"/>
                <a:pathLst>
                  <a:path w="214" h="181">
                    <a:moveTo>
                      <a:pt x="41" y="148"/>
                    </a:moveTo>
                    <a:lnTo>
                      <a:pt x="214" y="181"/>
                    </a:lnTo>
                    <a:lnTo>
                      <a:pt x="157" y="24"/>
                    </a:lnTo>
                    <a:lnTo>
                      <a:pt x="0" y="0"/>
                    </a:lnTo>
                    <a:lnTo>
                      <a:pt x="41" y="148"/>
                    </a:lnTo>
                    <a:close/>
                  </a:path>
                </a:pathLst>
              </a:custGeom>
              <a:solidFill>
                <a:schemeClr val="accent1"/>
              </a:solidFill>
              <a:ln w="9525">
                <a:solidFill>
                  <a:schemeClr val="tx1"/>
                </a:solidFill>
                <a:round/>
                <a:headEnd/>
                <a:tailEnd/>
              </a:ln>
              <a:effectLst/>
            </p:spPr>
            <p:txBody>
              <a:bodyPr/>
              <a:lstStyle/>
              <a:p>
                <a:endParaRPr lang="en-US" dirty="0"/>
              </a:p>
            </p:txBody>
          </p:sp>
        </p:grpSp>
        <p:grpSp>
          <p:nvGrpSpPr>
            <p:cNvPr id="299603" name="Group 646"/>
            <p:cNvGrpSpPr>
              <a:grpSpLocks/>
            </p:cNvGrpSpPr>
            <p:nvPr/>
          </p:nvGrpSpPr>
          <p:grpSpPr bwMode="auto">
            <a:xfrm>
              <a:off x="4083" y="1385"/>
              <a:ext cx="411" cy="245"/>
              <a:chOff x="3143" y="2888"/>
              <a:chExt cx="838" cy="739"/>
            </a:xfrm>
          </p:grpSpPr>
          <p:sp>
            <p:nvSpPr>
              <p:cNvPr id="299655" name="Rectangle 647"/>
              <p:cNvSpPr>
                <a:spLocks noChangeArrowheads="1"/>
              </p:cNvSpPr>
              <p:nvPr/>
            </p:nvSpPr>
            <p:spPr bwMode="auto">
              <a:xfrm>
                <a:off x="3810" y="2888"/>
                <a:ext cx="148" cy="231"/>
              </a:xfrm>
              <a:prstGeom prst="rect">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99656" name="Freeform 648"/>
              <p:cNvSpPr>
                <a:spLocks/>
              </p:cNvSpPr>
              <p:nvPr/>
            </p:nvSpPr>
            <p:spPr bwMode="auto">
              <a:xfrm>
                <a:off x="3152" y="2889"/>
                <a:ext cx="675" cy="699"/>
              </a:xfrm>
              <a:custGeom>
                <a:avLst/>
                <a:gdLst/>
                <a:ahLst/>
                <a:cxnLst>
                  <a:cxn ang="0">
                    <a:pos x="189" y="181"/>
                  </a:cxn>
                  <a:cxn ang="0">
                    <a:pos x="650" y="0"/>
                  </a:cxn>
                  <a:cxn ang="0">
                    <a:pos x="675" y="526"/>
                  </a:cxn>
                  <a:cxn ang="0">
                    <a:pos x="41" y="699"/>
                  </a:cxn>
                  <a:cxn ang="0">
                    <a:pos x="0" y="543"/>
                  </a:cxn>
                  <a:cxn ang="0">
                    <a:pos x="189" y="181"/>
                  </a:cxn>
                </a:cxnLst>
                <a:rect l="0" t="0" r="r" b="b"/>
                <a:pathLst>
                  <a:path w="675" h="699">
                    <a:moveTo>
                      <a:pt x="189" y="181"/>
                    </a:moveTo>
                    <a:lnTo>
                      <a:pt x="650" y="0"/>
                    </a:lnTo>
                    <a:lnTo>
                      <a:pt x="675" y="526"/>
                    </a:lnTo>
                    <a:lnTo>
                      <a:pt x="41" y="699"/>
                    </a:lnTo>
                    <a:lnTo>
                      <a:pt x="0" y="543"/>
                    </a:lnTo>
                    <a:lnTo>
                      <a:pt x="189" y="181"/>
                    </a:lnTo>
                    <a:close/>
                  </a:path>
                </a:pathLst>
              </a:custGeom>
              <a:solidFill>
                <a:schemeClr val="accent1"/>
              </a:solidFill>
              <a:ln w="9525">
                <a:solidFill>
                  <a:schemeClr val="tx1"/>
                </a:solidFill>
                <a:round/>
                <a:headEnd/>
                <a:tailEnd/>
              </a:ln>
              <a:effectLst/>
            </p:spPr>
            <p:txBody>
              <a:bodyPr/>
              <a:lstStyle/>
              <a:p>
                <a:endParaRPr lang="en-US" dirty="0"/>
              </a:p>
            </p:txBody>
          </p:sp>
          <p:sp>
            <p:nvSpPr>
              <p:cNvPr id="299657" name="Freeform 649"/>
              <p:cNvSpPr>
                <a:spLocks/>
              </p:cNvSpPr>
              <p:nvPr/>
            </p:nvSpPr>
            <p:spPr bwMode="auto">
              <a:xfrm>
                <a:off x="3306" y="2928"/>
                <a:ext cx="675" cy="699"/>
              </a:xfrm>
              <a:custGeom>
                <a:avLst/>
                <a:gdLst/>
                <a:ahLst/>
                <a:cxnLst>
                  <a:cxn ang="0">
                    <a:pos x="189" y="181"/>
                  </a:cxn>
                  <a:cxn ang="0">
                    <a:pos x="650" y="0"/>
                  </a:cxn>
                  <a:cxn ang="0">
                    <a:pos x="675" y="526"/>
                  </a:cxn>
                  <a:cxn ang="0">
                    <a:pos x="41" y="699"/>
                  </a:cxn>
                  <a:cxn ang="0">
                    <a:pos x="0" y="543"/>
                  </a:cxn>
                  <a:cxn ang="0">
                    <a:pos x="189" y="181"/>
                  </a:cxn>
                </a:cxnLst>
                <a:rect l="0" t="0" r="r" b="b"/>
                <a:pathLst>
                  <a:path w="675" h="699">
                    <a:moveTo>
                      <a:pt x="189" y="181"/>
                    </a:moveTo>
                    <a:lnTo>
                      <a:pt x="650" y="0"/>
                    </a:lnTo>
                    <a:lnTo>
                      <a:pt x="675" y="526"/>
                    </a:lnTo>
                    <a:lnTo>
                      <a:pt x="41" y="699"/>
                    </a:lnTo>
                    <a:lnTo>
                      <a:pt x="0" y="543"/>
                    </a:lnTo>
                    <a:lnTo>
                      <a:pt x="189" y="181"/>
                    </a:lnTo>
                    <a:close/>
                  </a:path>
                </a:pathLst>
              </a:custGeom>
              <a:solidFill>
                <a:schemeClr val="accent1"/>
              </a:solidFill>
              <a:ln w="9525">
                <a:solidFill>
                  <a:schemeClr val="tx1"/>
                </a:solidFill>
                <a:round/>
                <a:headEnd/>
                <a:tailEnd/>
              </a:ln>
              <a:effectLst/>
            </p:spPr>
            <p:txBody>
              <a:bodyPr/>
              <a:lstStyle/>
              <a:p>
                <a:endParaRPr lang="en-US" dirty="0"/>
              </a:p>
            </p:txBody>
          </p:sp>
          <p:sp>
            <p:nvSpPr>
              <p:cNvPr id="299658" name="Line 650"/>
              <p:cNvSpPr>
                <a:spLocks noChangeShapeType="1"/>
              </p:cNvSpPr>
              <p:nvPr/>
            </p:nvSpPr>
            <p:spPr bwMode="auto">
              <a:xfrm>
                <a:off x="3152" y="3448"/>
                <a:ext cx="164" cy="16"/>
              </a:xfrm>
              <a:prstGeom prst="line">
                <a:avLst/>
              </a:prstGeom>
              <a:noFill/>
              <a:ln w="9525">
                <a:solidFill>
                  <a:schemeClr val="tx1"/>
                </a:solidFill>
                <a:round/>
                <a:headEnd/>
                <a:tailEnd/>
              </a:ln>
              <a:effectLst/>
            </p:spPr>
            <p:txBody>
              <a:bodyPr/>
              <a:lstStyle/>
              <a:p>
                <a:endParaRPr lang="en-US" dirty="0"/>
              </a:p>
            </p:txBody>
          </p:sp>
          <p:sp>
            <p:nvSpPr>
              <p:cNvPr id="299659" name="Line 651"/>
              <p:cNvSpPr>
                <a:spLocks noChangeShapeType="1"/>
              </p:cNvSpPr>
              <p:nvPr/>
            </p:nvSpPr>
            <p:spPr bwMode="auto">
              <a:xfrm>
                <a:off x="3192" y="3600"/>
                <a:ext cx="164" cy="16"/>
              </a:xfrm>
              <a:prstGeom prst="line">
                <a:avLst/>
              </a:prstGeom>
              <a:noFill/>
              <a:ln w="9525">
                <a:solidFill>
                  <a:schemeClr val="tx1"/>
                </a:solidFill>
                <a:round/>
                <a:headEnd/>
                <a:tailEnd/>
              </a:ln>
              <a:effectLst/>
            </p:spPr>
            <p:txBody>
              <a:bodyPr/>
              <a:lstStyle/>
              <a:p>
                <a:endParaRPr lang="en-US" dirty="0"/>
              </a:p>
            </p:txBody>
          </p:sp>
          <p:sp>
            <p:nvSpPr>
              <p:cNvPr id="299660" name="Freeform 652"/>
              <p:cNvSpPr>
                <a:spLocks/>
              </p:cNvSpPr>
              <p:nvPr/>
            </p:nvSpPr>
            <p:spPr bwMode="auto">
              <a:xfrm>
                <a:off x="3143" y="3440"/>
                <a:ext cx="214" cy="181"/>
              </a:xfrm>
              <a:custGeom>
                <a:avLst/>
                <a:gdLst/>
                <a:ahLst/>
                <a:cxnLst>
                  <a:cxn ang="0">
                    <a:pos x="41" y="148"/>
                  </a:cxn>
                  <a:cxn ang="0">
                    <a:pos x="214" y="181"/>
                  </a:cxn>
                  <a:cxn ang="0">
                    <a:pos x="157" y="24"/>
                  </a:cxn>
                  <a:cxn ang="0">
                    <a:pos x="0" y="0"/>
                  </a:cxn>
                  <a:cxn ang="0">
                    <a:pos x="41" y="148"/>
                  </a:cxn>
                </a:cxnLst>
                <a:rect l="0" t="0" r="r" b="b"/>
                <a:pathLst>
                  <a:path w="214" h="181">
                    <a:moveTo>
                      <a:pt x="41" y="148"/>
                    </a:moveTo>
                    <a:lnTo>
                      <a:pt x="214" y="181"/>
                    </a:lnTo>
                    <a:lnTo>
                      <a:pt x="157" y="24"/>
                    </a:lnTo>
                    <a:lnTo>
                      <a:pt x="0" y="0"/>
                    </a:lnTo>
                    <a:lnTo>
                      <a:pt x="41" y="148"/>
                    </a:lnTo>
                    <a:close/>
                  </a:path>
                </a:pathLst>
              </a:custGeom>
              <a:solidFill>
                <a:schemeClr val="accent1"/>
              </a:solidFill>
              <a:ln w="9525">
                <a:solidFill>
                  <a:schemeClr val="tx1"/>
                </a:solidFill>
                <a:round/>
                <a:headEnd/>
                <a:tailEnd/>
              </a:ln>
              <a:effectLst/>
            </p:spPr>
            <p:txBody>
              <a:bodyPr/>
              <a:lstStyle/>
              <a:p>
                <a:endParaRPr lang="en-US" dirty="0"/>
              </a:p>
            </p:txBody>
          </p:sp>
        </p:grpSp>
        <p:sp>
          <p:nvSpPr>
            <p:cNvPr id="299661" name="Line 653"/>
            <p:cNvSpPr>
              <a:spLocks noChangeShapeType="1"/>
            </p:cNvSpPr>
            <p:nvPr/>
          </p:nvSpPr>
          <p:spPr bwMode="auto">
            <a:xfrm>
              <a:off x="3365" y="1637"/>
              <a:ext cx="1770" cy="0"/>
            </a:xfrm>
            <a:prstGeom prst="line">
              <a:avLst/>
            </a:prstGeom>
            <a:noFill/>
            <a:ln w="76200">
              <a:solidFill>
                <a:schemeClr val="tx1"/>
              </a:solidFill>
              <a:round/>
              <a:headEnd/>
              <a:tailEnd/>
            </a:ln>
            <a:effectLst/>
          </p:spPr>
          <p:txBody>
            <a:bodyPr/>
            <a:lstStyle/>
            <a:p>
              <a:endParaRPr lang="en-US" dirty="0"/>
            </a:p>
          </p:txBody>
        </p:sp>
        <p:sp>
          <p:nvSpPr>
            <p:cNvPr id="299662" name="Rectangle 654"/>
            <p:cNvSpPr>
              <a:spLocks noChangeArrowheads="1"/>
            </p:cNvSpPr>
            <p:nvPr/>
          </p:nvSpPr>
          <p:spPr bwMode="auto">
            <a:xfrm>
              <a:off x="3795" y="1605"/>
              <a:ext cx="81" cy="56"/>
            </a:xfrm>
            <a:prstGeom prst="rect">
              <a:avLst/>
            </a:prstGeom>
            <a:solidFill>
              <a:schemeClr val="tx1"/>
            </a:solidFill>
            <a:ln w="9525">
              <a:noFill/>
              <a:miter lim="800000"/>
              <a:headEnd/>
              <a:tailEnd/>
            </a:ln>
            <a:effectLst/>
          </p:spPr>
          <p:txBody>
            <a:bodyPr wrap="none" anchor="ctr"/>
            <a:lstStyle/>
            <a:p>
              <a:endParaRPr lang="en-US" dirty="0"/>
            </a:p>
          </p:txBody>
        </p:sp>
        <p:sp>
          <p:nvSpPr>
            <p:cNvPr id="299663" name="Rectangle 655"/>
            <p:cNvSpPr>
              <a:spLocks noChangeArrowheads="1"/>
            </p:cNvSpPr>
            <p:nvPr/>
          </p:nvSpPr>
          <p:spPr bwMode="auto">
            <a:xfrm>
              <a:off x="3939" y="1605"/>
              <a:ext cx="81" cy="56"/>
            </a:xfrm>
            <a:prstGeom prst="rect">
              <a:avLst/>
            </a:prstGeom>
            <a:solidFill>
              <a:schemeClr val="tx1"/>
            </a:solidFill>
            <a:ln w="9525">
              <a:noFill/>
              <a:miter lim="800000"/>
              <a:headEnd/>
              <a:tailEnd/>
            </a:ln>
            <a:effectLst/>
          </p:spPr>
          <p:txBody>
            <a:bodyPr wrap="none" anchor="ctr"/>
            <a:lstStyle/>
            <a:p>
              <a:endParaRPr lang="en-US" dirty="0"/>
            </a:p>
          </p:txBody>
        </p:sp>
        <p:sp>
          <p:nvSpPr>
            <p:cNvPr id="299664" name="Rectangle 656"/>
            <p:cNvSpPr>
              <a:spLocks noChangeArrowheads="1"/>
            </p:cNvSpPr>
            <p:nvPr/>
          </p:nvSpPr>
          <p:spPr bwMode="auto">
            <a:xfrm>
              <a:off x="4083" y="1605"/>
              <a:ext cx="81" cy="56"/>
            </a:xfrm>
            <a:prstGeom prst="rect">
              <a:avLst/>
            </a:prstGeom>
            <a:solidFill>
              <a:schemeClr val="tx1"/>
            </a:solidFill>
            <a:ln w="9525">
              <a:noFill/>
              <a:miter lim="800000"/>
              <a:headEnd/>
              <a:tailEnd/>
            </a:ln>
            <a:effectLst/>
          </p:spPr>
          <p:txBody>
            <a:bodyPr wrap="none" anchor="ctr"/>
            <a:lstStyle/>
            <a:p>
              <a:endParaRPr lang="en-US" dirty="0"/>
            </a:p>
          </p:txBody>
        </p:sp>
      </p:grpSp>
      <p:grpSp>
        <p:nvGrpSpPr>
          <p:cNvPr id="299604" name="Group 657"/>
          <p:cNvGrpSpPr>
            <a:grpSpLocks/>
          </p:cNvGrpSpPr>
          <p:nvPr/>
        </p:nvGrpSpPr>
        <p:grpSpPr bwMode="auto">
          <a:xfrm>
            <a:off x="5965825" y="3024188"/>
            <a:ext cx="2809875" cy="438150"/>
            <a:chOff x="3365" y="1385"/>
            <a:chExt cx="1770" cy="276"/>
          </a:xfrm>
        </p:grpSpPr>
        <p:grpSp>
          <p:nvGrpSpPr>
            <p:cNvPr id="299605" name="Group 658"/>
            <p:cNvGrpSpPr>
              <a:grpSpLocks/>
            </p:cNvGrpSpPr>
            <p:nvPr/>
          </p:nvGrpSpPr>
          <p:grpSpPr bwMode="auto">
            <a:xfrm>
              <a:off x="3795" y="1385"/>
              <a:ext cx="411" cy="245"/>
              <a:chOff x="3143" y="2888"/>
              <a:chExt cx="838" cy="739"/>
            </a:xfrm>
          </p:grpSpPr>
          <p:sp>
            <p:nvSpPr>
              <p:cNvPr id="299667" name="Rectangle 659"/>
              <p:cNvSpPr>
                <a:spLocks noChangeArrowheads="1"/>
              </p:cNvSpPr>
              <p:nvPr/>
            </p:nvSpPr>
            <p:spPr bwMode="auto">
              <a:xfrm>
                <a:off x="3810" y="2888"/>
                <a:ext cx="148" cy="231"/>
              </a:xfrm>
              <a:prstGeom prst="rect">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99668" name="Freeform 660"/>
              <p:cNvSpPr>
                <a:spLocks/>
              </p:cNvSpPr>
              <p:nvPr/>
            </p:nvSpPr>
            <p:spPr bwMode="auto">
              <a:xfrm>
                <a:off x="3152" y="2889"/>
                <a:ext cx="675" cy="699"/>
              </a:xfrm>
              <a:custGeom>
                <a:avLst/>
                <a:gdLst/>
                <a:ahLst/>
                <a:cxnLst>
                  <a:cxn ang="0">
                    <a:pos x="189" y="181"/>
                  </a:cxn>
                  <a:cxn ang="0">
                    <a:pos x="650" y="0"/>
                  </a:cxn>
                  <a:cxn ang="0">
                    <a:pos x="675" y="526"/>
                  </a:cxn>
                  <a:cxn ang="0">
                    <a:pos x="41" y="699"/>
                  </a:cxn>
                  <a:cxn ang="0">
                    <a:pos x="0" y="543"/>
                  </a:cxn>
                  <a:cxn ang="0">
                    <a:pos x="189" y="181"/>
                  </a:cxn>
                </a:cxnLst>
                <a:rect l="0" t="0" r="r" b="b"/>
                <a:pathLst>
                  <a:path w="675" h="699">
                    <a:moveTo>
                      <a:pt x="189" y="181"/>
                    </a:moveTo>
                    <a:lnTo>
                      <a:pt x="650" y="0"/>
                    </a:lnTo>
                    <a:lnTo>
                      <a:pt x="675" y="526"/>
                    </a:lnTo>
                    <a:lnTo>
                      <a:pt x="41" y="699"/>
                    </a:lnTo>
                    <a:lnTo>
                      <a:pt x="0" y="543"/>
                    </a:lnTo>
                    <a:lnTo>
                      <a:pt x="189" y="181"/>
                    </a:lnTo>
                    <a:close/>
                  </a:path>
                </a:pathLst>
              </a:custGeom>
              <a:solidFill>
                <a:schemeClr val="accent1"/>
              </a:solidFill>
              <a:ln w="9525">
                <a:solidFill>
                  <a:schemeClr val="tx1"/>
                </a:solidFill>
                <a:round/>
                <a:headEnd/>
                <a:tailEnd/>
              </a:ln>
              <a:effectLst/>
            </p:spPr>
            <p:txBody>
              <a:bodyPr/>
              <a:lstStyle/>
              <a:p>
                <a:endParaRPr lang="en-US" dirty="0"/>
              </a:p>
            </p:txBody>
          </p:sp>
          <p:sp>
            <p:nvSpPr>
              <p:cNvPr id="299669" name="Freeform 661"/>
              <p:cNvSpPr>
                <a:spLocks/>
              </p:cNvSpPr>
              <p:nvPr/>
            </p:nvSpPr>
            <p:spPr bwMode="auto">
              <a:xfrm>
                <a:off x="3306" y="2928"/>
                <a:ext cx="675" cy="699"/>
              </a:xfrm>
              <a:custGeom>
                <a:avLst/>
                <a:gdLst/>
                <a:ahLst/>
                <a:cxnLst>
                  <a:cxn ang="0">
                    <a:pos x="189" y="181"/>
                  </a:cxn>
                  <a:cxn ang="0">
                    <a:pos x="650" y="0"/>
                  </a:cxn>
                  <a:cxn ang="0">
                    <a:pos x="675" y="526"/>
                  </a:cxn>
                  <a:cxn ang="0">
                    <a:pos x="41" y="699"/>
                  </a:cxn>
                  <a:cxn ang="0">
                    <a:pos x="0" y="543"/>
                  </a:cxn>
                  <a:cxn ang="0">
                    <a:pos x="189" y="181"/>
                  </a:cxn>
                </a:cxnLst>
                <a:rect l="0" t="0" r="r" b="b"/>
                <a:pathLst>
                  <a:path w="675" h="699">
                    <a:moveTo>
                      <a:pt x="189" y="181"/>
                    </a:moveTo>
                    <a:lnTo>
                      <a:pt x="650" y="0"/>
                    </a:lnTo>
                    <a:lnTo>
                      <a:pt x="675" y="526"/>
                    </a:lnTo>
                    <a:lnTo>
                      <a:pt x="41" y="699"/>
                    </a:lnTo>
                    <a:lnTo>
                      <a:pt x="0" y="543"/>
                    </a:lnTo>
                    <a:lnTo>
                      <a:pt x="189" y="181"/>
                    </a:lnTo>
                    <a:close/>
                  </a:path>
                </a:pathLst>
              </a:custGeom>
              <a:solidFill>
                <a:schemeClr val="accent1"/>
              </a:solidFill>
              <a:ln w="9525">
                <a:solidFill>
                  <a:schemeClr val="tx1"/>
                </a:solidFill>
                <a:round/>
                <a:headEnd/>
                <a:tailEnd/>
              </a:ln>
              <a:effectLst/>
            </p:spPr>
            <p:txBody>
              <a:bodyPr/>
              <a:lstStyle/>
              <a:p>
                <a:endParaRPr lang="en-US" dirty="0"/>
              </a:p>
            </p:txBody>
          </p:sp>
          <p:sp>
            <p:nvSpPr>
              <p:cNvPr id="299670" name="Line 662"/>
              <p:cNvSpPr>
                <a:spLocks noChangeShapeType="1"/>
              </p:cNvSpPr>
              <p:nvPr/>
            </p:nvSpPr>
            <p:spPr bwMode="auto">
              <a:xfrm>
                <a:off x="3152" y="3448"/>
                <a:ext cx="164" cy="16"/>
              </a:xfrm>
              <a:prstGeom prst="line">
                <a:avLst/>
              </a:prstGeom>
              <a:noFill/>
              <a:ln w="9525">
                <a:solidFill>
                  <a:schemeClr val="tx1"/>
                </a:solidFill>
                <a:round/>
                <a:headEnd/>
                <a:tailEnd/>
              </a:ln>
              <a:effectLst/>
            </p:spPr>
            <p:txBody>
              <a:bodyPr/>
              <a:lstStyle/>
              <a:p>
                <a:endParaRPr lang="en-US" dirty="0"/>
              </a:p>
            </p:txBody>
          </p:sp>
          <p:sp>
            <p:nvSpPr>
              <p:cNvPr id="299671" name="Line 663"/>
              <p:cNvSpPr>
                <a:spLocks noChangeShapeType="1"/>
              </p:cNvSpPr>
              <p:nvPr/>
            </p:nvSpPr>
            <p:spPr bwMode="auto">
              <a:xfrm>
                <a:off x="3192" y="3600"/>
                <a:ext cx="164" cy="16"/>
              </a:xfrm>
              <a:prstGeom prst="line">
                <a:avLst/>
              </a:prstGeom>
              <a:noFill/>
              <a:ln w="9525">
                <a:solidFill>
                  <a:schemeClr val="tx1"/>
                </a:solidFill>
                <a:round/>
                <a:headEnd/>
                <a:tailEnd/>
              </a:ln>
              <a:effectLst/>
            </p:spPr>
            <p:txBody>
              <a:bodyPr/>
              <a:lstStyle/>
              <a:p>
                <a:endParaRPr lang="en-US" dirty="0"/>
              </a:p>
            </p:txBody>
          </p:sp>
          <p:sp>
            <p:nvSpPr>
              <p:cNvPr id="299672" name="Freeform 664"/>
              <p:cNvSpPr>
                <a:spLocks/>
              </p:cNvSpPr>
              <p:nvPr/>
            </p:nvSpPr>
            <p:spPr bwMode="auto">
              <a:xfrm>
                <a:off x="3143" y="3440"/>
                <a:ext cx="214" cy="181"/>
              </a:xfrm>
              <a:custGeom>
                <a:avLst/>
                <a:gdLst/>
                <a:ahLst/>
                <a:cxnLst>
                  <a:cxn ang="0">
                    <a:pos x="41" y="148"/>
                  </a:cxn>
                  <a:cxn ang="0">
                    <a:pos x="214" y="181"/>
                  </a:cxn>
                  <a:cxn ang="0">
                    <a:pos x="157" y="24"/>
                  </a:cxn>
                  <a:cxn ang="0">
                    <a:pos x="0" y="0"/>
                  </a:cxn>
                  <a:cxn ang="0">
                    <a:pos x="41" y="148"/>
                  </a:cxn>
                </a:cxnLst>
                <a:rect l="0" t="0" r="r" b="b"/>
                <a:pathLst>
                  <a:path w="214" h="181">
                    <a:moveTo>
                      <a:pt x="41" y="148"/>
                    </a:moveTo>
                    <a:lnTo>
                      <a:pt x="214" y="181"/>
                    </a:lnTo>
                    <a:lnTo>
                      <a:pt x="157" y="24"/>
                    </a:lnTo>
                    <a:lnTo>
                      <a:pt x="0" y="0"/>
                    </a:lnTo>
                    <a:lnTo>
                      <a:pt x="41" y="148"/>
                    </a:lnTo>
                    <a:close/>
                  </a:path>
                </a:pathLst>
              </a:custGeom>
              <a:solidFill>
                <a:schemeClr val="accent1"/>
              </a:solidFill>
              <a:ln w="9525">
                <a:solidFill>
                  <a:schemeClr val="tx1"/>
                </a:solidFill>
                <a:round/>
                <a:headEnd/>
                <a:tailEnd/>
              </a:ln>
              <a:effectLst/>
            </p:spPr>
            <p:txBody>
              <a:bodyPr/>
              <a:lstStyle/>
              <a:p>
                <a:endParaRPr lang="en-US" dirty="0"/>
              </a:p>
            </p:txBody>
          </p:sp>
        </p:grpSp>
        <p:grpSp>
          <p:nvGrpSpPr>
            <p:cNvPr id="299606" name="Group 665"/>
            <p:cNvGrpSpPr>
              <a:grpSpLocks/>
            </p:cNvGrpSpPr>
            <p:nvPr/>
          </p:nvGrpSpPr>
          <p:grpSpPr bwMode="auto">
            <a:xfrm>
              <a:off x="3936" y="1385"/>
              <a:ext cx="411" cy="245"/>
              <a:chOff x="3143" y="2888"/>
              <a:chExt cx="838" cy="739"/>
            </a:xfrm>
          </p:grpSpPr>
          <p:sp>
            <p:nvSpPr>
              <p:cNvPr id="299674" name="Rectangle 666"/>
              <p:cNvSpPr>
                <a:spLocks noChangeArrowheads="1"/>
              </p:cNvSpPr>
              <p:nvPr/>
            </p:nvSpPr>
            <p:spPr bwMode="auto">
              <a:xfrm>
                <a:off x="3810" y="2888"/>
                <a:ext cx="148" cy="231"/>
              </a:xfrm>
              <a:prstGeom prst="rect">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99675" name="Freeform 667"/>
              <p:cNvSpPr>
                <a:spLocks/>
              </p:cNvSpPr>
              <p:nvPr/>
            </p:nvSpPr>
            <p:spPr bwMode="auto">
              <a:xfrm>
                <a:off x="3152" y="2889"/>
                <a:ext cx="675" cy="699"/>
              </a:xfrm>
              <a:custGeom>
                <a:avLst/>
                <a:gdLst/>
                <a:ahLst/>
                <a:cxnLst>
                  <a:cxn ang="0">
                    <a:pos x="189" y="181"/>
                  </a:cxn>
                  <a:cxn ang="0">
                    <a:pos x="650" y="0"/>
                  </a:cxn>
                  <a:cxn ang="0">
                    <a:pos x="675" y="526"/>
                  </a:cxn>
                  <a:cxn ang="0">
                    <a:pos x="41" y="699"/>
                  </a:cxn>
                  <a:cxn ang="0">
                    <a:pos x="0" y="543"/>
                  </a:cxn>
                  <a:cxn ang="0">
                    <a:pos x="189" y="181"/>
                  </a:cxn>
                </a:cxnLst>
                <a:rect l="0" t="0" r="r" b="b"/>
                <a:pathLst>
                  <a:path w="675" h="699">
                    <a:moveTo>
                      <a:pt x="189" y="181"/>
                    </a:moveTo>
                    <a:lnTo>
                      <a:pt x="650" y="0"/>
                    </a:lnTo>
                    <a:lnTo>
                      <a:pt x="675" y="526"/>
                    </a:lnTo>
                    <a:lnTo>
                      <a:pt x="41" y="699"/>
                    </a:lnTo>
                    <a:lnTo>
                      <a:pt x="0" y="543"/>
                    </a:lnTo>
                    <a:lnTo>
                      <a:pt x="189" y="181"/>
                    </a:lnTo>
                    <a:close/>
                  </a:path>
                </a:pathLst>
              </a:custGeom>
              <a:solidFill>
                <a:schemeClr val="accent1"/>
              </a:solidFill>
              <a:ln w="9525">
                <a:solidFill>
                  <a:schemeClr val="tx1"/>
                </a:solidFill>
                <a:round/>
                <a:headEnd/>
                <a:tailEnd/>
              </a:ln>
              <a:effectLst/>
            </p:spPr>
            <p:txBody>
              <a:bodyPr/>
              <a:lstStyle/>
              <a:p>
                <a:endParaRPr lang="en-US" dirty="0"/>
              </a:p>
            </p:txBody>
          </p:sp>
          <p:sp>
            <p:nvSpPr>
              <p:cNvPr id="299676" name="Freeform 668"/>
              <p:cNvSpPr>
                <a:spLocks/>
              </p:cNvSpPr>
              <p:nvPr/>
            </p:nvSpPr>
            <p:spPr bwMode="auto">
              <a:xfrm>
                <a:off x="3306" y="2928"/>
                <a:ext cx="675" cy="699"/>
              </a:xfrm>
              <a:custGeom>
                <a:avLst/>
                <a:gdLst/>
                <a:ahLst/>
                <a:cxnLst>
                  <a:cxn ang="0">
                    <a:pos x="189" y="181"/>
                  </a:cxn>
                  <a:cxn ang="0">
                    <a:pos x="650" y="0"/>
                  </a:cxn>
                  <a:cxn ang="0">
                    <a:pos x="675" y="526"/>
                  </a:cxn>
                  <a:cxn ang="0">
                    <a:pos x="41" y="699"/>
                  </a:cxn>
                  <a:cxn ang="0">
                    <a:pos x="0" y="543"/>
                  </a:cxn>
                  <a:cxn ang="0">
                    <a:pos x="189" y="181"/>
                  </a:cxn>
                </a:cxnLst>
                <a:rect l="0" t="0" r="r" b="b"/>
                <a:pathLst>
                  <a:path w="675" h="699">
                    <a:moveTo>
                      <a:pt x="189" y="181"/>
                    </a:moveTo>
                    <a:lnTo>
                      <a:pt x="650" y="0"/>
                    </a:lnTo>
                    <a:lnTo>
                      <a:pt x="675" y="526"/>
                    </a:lnTo>
                    <a:lnTo>
                      <a:pt x="41" y="699"/>
                    </a:lnTo>
                    <a:lnTo>
                      <a:pt x="0" y="543"/>
                    </a:lnTo>
                    <a:lnTo>
                      <a:pt x="189" y="181"/>
                    </a:lnTo>
                    <a:close/>
                  </a:path>
                </a:pathLst>
              </a:custGeom>
              <a:solidFill>
                <a:schemeClr val="accent1"/>
              </a:solidFill>
              <a:ln w="9525">
                <a:solidFill>
                  <a:schemeClr val="tx1"/>
                </a:solidFill>
                <a:round/>
                <a:headEnd/>
                <a:tailEnd/>
              </a:ln>
              <a:effectLst/>
            </p:spPr>
            <p:txBody>
              <a:bodyPr/>
              <a:lstStyle/>
              <a:p>
                <a:endParaRPr lang="en-US" dirty="0"/>
              </a:p>
            </p:txBody>
          </p:sp>
          <p:sp>
            <p:nvSpPr>
              <p:cNvPr id="299677" name="Line 669"/>
              <p:cNvSpPr>
                <a:spLocks noChangeShapeType="1"/>
              </p:cNvSpPr>
              <p:nvPr/>
            </p:nvSpPr>
            <p:spPr bwMode="auto">
              <a:xfrm>
                <a:off x="3152" y="3448"/>
                <a:ext cx="164" cy="16"/>
              </a:xfrm>
              <a:prstGeom prst="line">
                <a:avLst/>
              </a:prstGeom>
              <a:noFill/>
              <a:ln w="9525">
                <a:solidFill>
                  <a:schemeClr val="tx1"/>
                </a:solidFill>
                <a:round/>
                <a:headEnd/>
                <a:tailEnd/>
              </a:ln>
              <a:effectLst/>
            </p:spPr>
            <p:txBody>
              <a:bodyPr/>
              <a:lstStyle/>
              <a:p>
                <a:endParaRPr lang="en-US" dirty="0"/>
              </a:p>
            </p:txBody>
          </p:sp>
          <p:sp>
            <p:nvSpPr>
              <p:cNvPr id="299678" name="Line 670"/>
              <p:cNvSpPr>
                <a:spLocks noChangeShapeType="1"/>
              </p:cNvSpPr>
              <p:nvPr/>
            </p:nvSpPr>
            <p:spPr bwMode="auto">
              <a:xfrm>
                <a:off x="3192" y="3600"/>
                <a:ext cx="164" cy="16"/>
              </a:xfrm>
              <a:prstGeom prst="line">
                <a:avLst/>
              </a:prstGeom>
              <a:noFill/>
              <a:ln w="9525">
                <a:solidFill>
                  <a:schemeClr val="tx1"/>
                </a:solidFill>
                <a:round/>
                <a:headEnd/>
                <a:tailEnd/>
              </a:ln>
              <a:effectLst/>
            </p:spPr>
            <p:txBody>
              <a:bodyPr/>
              <a:lstStyle/>
              <a:p>
                <a:endParaRPr lang="en-US" dirty="0"/>
              </a:p>
            </p:txBody>
          </p:sp>
          <p:sp>
            <p:nvSpPr>
              <p:cNvPr id="299679" name="Freeform 671"/>
              <p:cNvSpPr>
                <a:spLocks/>
              </p:cNvSpPr>
              <p:nvPr/>
            </p:nvSpPr>
            <p:spPr bwMode="auto">
              <a:xfrm>
                <a:off x="3143" y="3440"/>
                <a:ext cx="214" cy="181"/>
              </a:xfrm>
              <a:custGeom>
                <a:avLst/>
                <a:gdLst/>
                <a:ahLst/>
                <a:cxnLst>
                  <a:cxn ang="0">
                    <a:pos x="41" y="148"/>
                  </a:cxn>
                  <a:cxn ang="0">
                    <a:pos x="214" y="181"/>
                  </a:cxn>
                  <a:cxn ang="0">
                    <a:pos x="157" y="24"/>
                  </a:cxn>
                  <a:cxn ang="0">
                    <a:pos x="0" y="0"/>
                  </a:cxn>
                  <a:cxn ang="0">
                    <a:pos x="41" y="148"/>
                  </a:cxn>
                </a:cxnLst>
                <a:rect l="0" t="0" r="r" b="b"/>
                <a:pathLst>
                  <a:path w="214" h="181">
                    <a:moveTo>
                      <a:pt x="41" y="148"/>
                    </a:moveTo>
                    <a:lnTo>
                      <a:pt x="214" y="181"/>
                    </a:lnTo>
                    <a:lnTo>
                      <a:pt x="157" y="24"/>
                    </a:lnTo>
                    <a:lnTo>
                      <a:pt x="0" y="0"/>
                    </a:lnTo>
                    <a:lnTo>
                      <a:pt x="41" y="148"/>
                    </a:lnTo>
                    <a:close/>
                  </a:path>
                </a:pathLst>
              </a:custGeom>
              <a:solidFill>
                <a:schemeClr val="accent1"/>
              </a:solidFill>
              <a:ln w="9525">
                <a:solidFill>
                  <a:schemeClr val="tx1"/>
                </a:solidFill>
                <a:round/>
                <a:headEnd/>
                <a:tailEnd/>
              </a:ln>
              <a:effectLst/>
            </p:spPr>
            <p:txBody>
              <a:bodyPr/>
              <a:lstStyle/>
              <a:p>
                <a:endParaRPr lang="en-US" dirty="0"/>
              </a:p>
            </p:txBody>
          </p:sp>
        </p:grpSp>
        <p:grpSp>
          <p:nvGrpSpPr>
            <p:cNvPr id="299607" name="Group 672"/>
            <p:cNvGrpSpPr>
              <a:grpSpLocks/>
            </p:cNvGrpSpPr>
            <p:nvPr/>
          </p:nvGrpSpPr>
          <p:grpSpPr bwMode="auto">
            <a:xfrm>
              <a:off x="4083" y="1385"/>
              <a:ext cx="411" cy="245"/>
              <a:chOff x="3143" y="2888"/>
              <a:chExt cx="838" cy="739"/>
            </a:xfrm>
          </p:grpSpPr>
          <p:sp>
            <p:nvSpPr>
              <p:cNvPr id="299681" name="Rectangle 673"/>
              <p:cNvSpPr>
                <a:spLocks noChangeArrowheads="1"/>
              </p:cNvSpPr>
              <p:nvPr/>
            </p:nvSpPr>
            <p:spPr bwMode="auto">
              <a:xfrm>
                <a:off x="3810" y="2888"/>
                <a:ext cx="148" cy="231"/>
              </a:xfrm>
              <a:prstGeom prst="rect">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99682" name="Freeform 674"/>
              <p:cNvSpPr>
                <a:spLocks/>
              </p:cNvSpPr>
              <p:nvPr/>
            </p:nvSpPr>
            <p:spPr bwMode="auto">
              <a:xfrm>
                <a:off x="3152" y="2889"/>
                <a:ext cx="675" cy="699"/>
              </a:xfrm>
              <a:custGeom>
                <a:avLst/>
                <a:gdLst/>
                <a:ahLst/>
                <a:cxnLst>
                  <a:cxn ang="0">
                    <a:pos x="189" y="181"/>
                  </a:cxn>
                  <a:cxn ang="0">
                    <a:pos x="650" y="0"/>
                  </a:cxn>
                  <a:cxn ang="0">
                    <a:pos x="675" y="526"/>
                  </a:cxn>
                  <a:cxn ang="0">
                    <a:pos x="41" y="699"/>
                  </a:cxn>
                  <a:cxn ang="0">
                    <a:pos x="0" y="543"/>
                  </a:cxn>
                  <a:cxn ang="0">
                    <a:pos x="189" y="181"/>
                  </a:cxn>
                </a:cxnLst>
                <a:rect l="0" t="0" r="r" b="b"/>
                <a:pathLst>
                  <a:path w="675" h="699">
                    <a:moveTo>
                      <a:pt x="189" y="181"/>
                    </a:moveTo>
                    <a:lnTo>
                      <a:pt x="650" y="0"/>
                    </a:lnTo>
                    <a:lnTo>
                      <a:pt x="675" y="526"/>
                    </a:lnTo>
                    <a:lnTo>
                      <a:pt x="41" y="699"/>
                    </a:lnTo>
                    <a:lnTo>
                      <a:pt x="0" y="543"/>
                    </a:lnTo>
                    <a:lnTo>
                      <a:pt x="189" y="181"/>
                    </a:lnTo>
                    <a:close/>
                  </a:path>
                </a:pathLst>
              </a:custGeom>
              <a:solidFill>
                <a:schemeClr val="accent1"/>
              </a:solidFill>
              <a:ln w="9525">
                <a:solidFill>
                  <a:schemeClr val="tx1"/>
                </a:solidFill>
                <a:round/>
                <a:headEnd/>
                <a:tailEnd/>
              </a:ln>
              <a:effectLst/>
            </p:spPr>
            <p:txBody>
              <a:bodyPr/>
              <a:lstStyle/>
              <a:p>
                <a:endParaRPr lang="en-US" dirty="0"/>
              </a:p>
            </p:txBody>
          </p:sp>
          <p:sp>
            <p:nvSpPr>
              <p:cNvPr id="299683" name="Freeform 675"/>
              <p:cNvSpPr>
                <a:spLocks/>
              </p:cNvSpPr>
              <p:nvPr/>
            </p:nvSpPr>
            <p:spPr bwMode="auto">
              <a:xfrm>
                <a:off x="3306" y="2928"/>
                <a:ext cx="675" cy="699"/>
              </a:xfrm>
              <a:custGeom>
                <a:avLst/>
                <a:gdLst/>
                <a:ahLst/>
                <a:cxnLst>
                  <a:cxn ang="0">
                    <a:pos x="189" y="181"/>
                  </a:cxn>
                  <a:cxn ang="0">
                    <a:pos x="650" y="0"/>
                  </a:cxn>
                  <a:cxn ang="0">
                    <a:pos x="675" y="526"/>
                  </a:cxn>
                  <a:cxn ang="0">
                    <a:pos x="41" y="699"/>
                  </a:cxn>
                  <a:cxn ang="0">
                    <a:pos x="0" y="543"/>
                  </a:cxn>
                  <a:cxn ang="0">
                    <a:pos x="189" y="181"/>
                  </a:cxn>
                </a:cxnLst>
                <a:rect l="0" t="0" r="r" b="b"/>
                <a:pathLst>
                  <a:path w="675" h="699">
                    <a:moveTo>
                      <a:pt x="189" y="181"/>
                    </a:moveTo>
                    <a:lnTo>
                      <a:pt x="650" y="0"/>
                    </a:lnTo>
                    <a:lnTo>
                      <a:pt x="675" y="526"/>
                    </a:lnTo>
                    <a:lnTo>
                      <a:pt x="41" y="699"/>
                    </a:lnTo>
                    <a:lnTo>
                      <a:pt x="0" y="543"/>
                    </a:lnTo>
                    <a:lnTo>
                      <a:pt x="189" y="181"/>
                    </a:lnTo>
                    <a:close/>
                  </a:path>
                </a:pathLst>
              </a:custGeom>
              <a:solidFill>
                <a:schemeClr val="accent1"/>
              </a:solidFill>
              <a:ln w="9525">
                <a:solidFill>
                  <a:schemeClr val="tx1"/>
                </a:solidFill>
                <a:round/>
                <a:headEnd/>
                <a:tailEnd/>
              </a:ln>
              <a:effectLst/>
            </p:spPr>
            <p:txBody>
              <a:bodyPr/>
              <a:lstStyle/>
              <a:p>
                <a:endParaRPr lang="en-US" dirty="0"/>
              </a:p>
            </p:txBody>
          </p:sp>
          <p:sp>
            <p:nvSpPr>
              <p:cNvPr id="299684" name="Line 676"/>
              <p:cNvSpPr>
                <a:spLocks noChangeShapeType="1"/>
              </p:cNvSpPr>
              <p:nvPr/>
            </p:nvSpPr>
            <p:spPr bwMode="auto">
              <a:xfrm>
                <a:off x="3152" y="3448"/>
                <a:ext cx="164" cy="16"/>
              </a:xfrm>
              <a:prstGeom prst="line">
                <a:avLst/>
              </a:prstGeom>
              <a:noFill/>
              <a:ln w="9525">
                <a:solidFill>
                  <a:schemeClr val="tx1"/>
                </a:solidFill>
                <a:round/>
                <a:headEnd/>
                <a:tailEnd/>
              </a:ln>
              <a:effectLst/>
            </p:spPr>
            <p:txBody>
              <a:bodyPr/>
              <a:lstStyle/>
              <a:p>
                <a:endParaRPr lang="en-US" dirty="0"/>
              </a:p>
            </p:txBody>
          </p:sp>
          <p:sp>
            <p:nvSpPr>
              <p:cNvPr id="299685" name="Line 677"/>
              <p:cNvSpPr>
                <a:spLocks noChangeShapeType="1"/>
              </p:cNvSpPr>
              <p:nvPr/>
            </p:nvSpPr>
            <p:spPr bwMode="auto">
              <a:xfrm>
                <a:off x="3192" y="3600"/>
                <a:ext cx="164" cy="16"/>
              </a:xfrm>
              <a:prstGeom prst="line">
                <a:avLst/>
              </a:prstGeom>
              <a:noFill/>
              <a:ln w="9525">
                <a:solidFill>
                  <a:schemeClr val="tx1"/>
                </a:solidFill>
                <a:round/>
                <a:headEnd/>
                <a:tailEnd/>
              </a:ln>
              <a:effectLst/>
            </p:spPr>
            <p:txBody>
              <a:bodyPr/>
              <a:lstStyle/>
              <a:p>
                <a:endParaRPr lang="en-US" dirty="0"/>
              </a:p>
            </p:txBody>
          </p:sp>
          <p:sp>
            <p:nvSpPr>
              <p:cNvPr id="299686" name="Freeform 678"/>
              <p:cNvSpPr>
                <a:spLocks/>
              </p:cNvSpPr>
              <p:nvPr/>
            </p:nvSpPr>
            <p:spPr bwMode="auto">
              <a:xfrm>
                <a:off x="3143" y="3440"/>
                <a:ext cx="214" cy="181"/>
              </a:xfrm>
              <a:custGeom>
                <a:avLst/>
                <a:gdLst/>
                <a:ahLst/>
                <a:cxnLst>
                  <a:cxn ang="0">
                    <a:pos x="41" y="148"/>
                  </a:cxn>
                  <a:cxn ang="0">
                    <a:pos x="214" y="181"/>
                  </a:cxn>
                  <a:cxn ang="0">
                    <a:pos x="157" y="24"/>
                  </a:cxn>
                  <a:cxn ang="0">
                    <a:pos x="0" y="0"/>
                  </a:cxn>
                  <a:cxn ang="0">
                    <a:pos x="41" y="148"/>
                  </a:cxn>
                </a:cxnLst>
                <a:rect l="0" t="0" r="r" b="b"/>
                <a:pathLst>
                  <a:path w="214" h="181">
                    <a:moveTo>
                      <a:pt x="41" y="148"/>
                    </a:moveTo>
                    <a:lnTo>
                      <a:pt x="214" y="181"/>
                    </a:lnTo>
                    <a:lnTo>
                      <a:pt x="157" y="24"/>
                    </a:lnTo>
                    <a:lnTo>
                      <a:pt x="0" y="0"/>
                    </a:lnTo>
                    <a:lnTo>
                      <a:pt x="41" y="148"/>
                    </a:lnTo>
                    <a:close/>
                  </a:path>
                </a:pathLst>
              </a:custGeom>
              <a:solidFill>
                <a:schemeClr val="accent1"/>
              </a:solidFill>
              <a:ln w="9525">
                <a:solidFill>
                  <a:schemeClr val="tx1"/>
                </a:solidFill>
                <a:round/>
                <a:headEnd/>
                <a:tailEnd/>
              </a:ln>
              <a:effectLst/>
            </p:spPr>
            <p:txBody>
              <a:bodyPr/>
              <a:lstStyle/>
              <a:p>
                <a:endParaRPr lang="en-US" dirty="0"/>
              </a:p>
            </p:txBody>
          </p:sp>
        </p:grpSp>
        <p:sp>
          <p:nvSpPr>
            <p:cNvPr id="299687" name="Line 679"/>
            <p:cNvSpPr>
              <a:spLocks noChangeShapeType="1"/>
            </p:cNvSpPr>
            <p:nvPr/>
          </p:nvSpPr>
          <p:spPr bwMode="auto">
            <a:xfrm>
              <a:off x="3365" y="1637"/>
              <a:ext cx="1770" cy="0"/>
            </a:xfrm>
            <a:prstGeom prst="line">
              <a:avLst/>
            </a:prstGeom>
            <a:noFill/>
            <a:ln w="76200">
              <a:solidFill>
                <a:schemeClr val="tx1"/>
              </a:solidFill>
              <a:round/>
              <a:headEnd/>
              <a:tailEnd/>
            </a:ln>
            <a:effectLst/>
          </p:spPr>
          <p:txBody>
            <a:bodyPr/>
            <a:lstStyle/>
            <a:p>
              <a:endParaRPr lang="en-US" dirty="0"/>
            </a:p>
          </p:txBody>
        </p:sp>
        <p:sp>
          <p:nvSpPr>
            <p:cNvPr id="299688" name="Rectangle 680"/>
            <p:cNvSpPr>
              <a:spLocks noChangeArrowheads="1"/>
            </p:cNvSpPr>
            <p:nvPr/>
          </p:nvSpPr>
          <p:spPr bwMode="auto">
            <a:xfrm>
              <a:off x="3795" y="1605"/>
              <a:ext cx="81" cy="56"/>
            </a:xfrm>
            <a:prstGeom prst="rect">
              <a:avLst/>
            </a:prstGeom>
            <a:solidFill>
              <a:schemeClr val="tx1"/>
            </a:solidFill>
            <a:ln w="9525">
              <a:noFill/>
              <a:miter lim="800000"/>
              <a:headEnd/>
              <a:tailEnd/>
            </a:ln>
            <a:effectLst/>
          </p:spPr>
          <p:txBody>
            <a:bodyPr wrap="none" anchor="ctr"/>
            <a:lstStyle/>
            <a:p>
              <a:endParaRPr lang="en-US" dirty="0"/>
            </a:p>
          </p:txBody>
        </p:sp>
        <p:sp>
          <p:nvSpPr>
            <p:cNvPr id="299689" name="Rectangle 681"/>
            <p:cNvSpPr>
              <a:spLocks noChangeArrowheads="1"/>
            </p:cNvSpPr>
            <p:nvPr/>
          </p:nvSpPr>
          <p:spPr bwMode="auto">
            <a:xfrm>
              <a:off x="3939" y="1605"/>
              <a:ext cx="81" cy="56"/>
            </a:xfrm>
            <a:prstGeom prst="rect">
              <a:avLst/>
            </a:prstGeom>
            <a:solidFill>
              <a:schemeClr val="tx1"/>
            </a:solidFill>
            <a:ln w="9525">
              <a:noFill/>
              <a:miter lim="800000"/>
              <a:headEnd/>
              <a:tailEnd/>
            </a:ln>
            <a:effectLst/>
          </p:spPr>
          <p:txBody>
            <a:bodyPr wrap="none" anchor="ctr"/>
            <a:lstStyle/>
            <a:p>
              <a:endParaRPr lang="en-US" dirty="0"/>
            </a:p>
          </p:txBody>
        </p:sp>
        <p:sp>
          <p:nvSpPr>
            <p:cNvPr id="299690" name="Rectangle 682"/>
            <p:cNvSpPr>
              <a:spLocks noChangeArrowheads="1"/>
            </p:cNvSpPr>
            <p:nvPr/>
          </p:nvSpPr>
          <p:spPr bwMode="auto">
            <a:xfrm>
              <a:off x="4083" y="1605"/>
              <a:ext cx="81" cy="56"/>
            </a:xfrm>
            <a:prstGeom prst="rect">
              <a:avLst/>
            </a:prstGeom>
            <a:solidFill>
              <a:schemeClr val="tx1"/>
            </a:solidFill>
            <a:ln w="9525">
              <a:noFill/>
              <a:miter lim="800000"/>
              <a:headEnd/>
              <a:tailEnd/>
            </a:ln>
            <a:effectLst/>
          </p:spPr>
          <p:txBody>
            <a:bodyPr wrap="none" anchor="ctr"/>
            <a:lstStyle/>
            <a:p>
              <a:endParaRPr lang="en-US" dirty="0"/>
            </a:p>
          </p:txBody>
        </p:sp>
      </p:grpSp>
      <p:grpSp>
        <p:nvGrpSpPr>
          <p:cNvPr id="299608" name="Group 694"/>
          <p:cNvGrpSpPr>
            <a:grpSpLocks/>
          </p:cNvGrpSpPr>
          <p:nvPr/>
        </p:nvGrpSpPr>
        <p:grpSpPr bwMode="auto">
          <a:xfrm>
            <a:off x="5168900" y="3482975"/>
            <a:ext cx="781050" cy="700088"/>
            <a:chOff x="3513" y="2338"/>
            <a:chExt cx="978" cy="819"/>
          </a:xfrm>
        </p:grpSpPr>
        <p:sp>
          <p:nvSpPr>
            <p:cNvPr id="299693" name="Freeform 685"/>
            <p:cNvSpPr>
              <a:spLocks/>
            </p:cNvSpPr>
            <p:nvPr/>
          </p:nvSpPr>
          <p:spPr bwMode="auto">
            <a:xfrm>
              <a:off x="3530" y="2347"/>
              <a:ext cx="945" cy="794"/>
            </a:xfrm>
            <a:custGeom>
              <a:avLst/>
              <a:gdLst/>
              <a:ahLst/>
              <a:cxnLst>
                <a:cxn ang="0">
                  <a:pos x="0" y="447"/>
                </a:cxn>
                <a:cxn ang="0">
                  <a:pos x="968" y="0"/>
                </a:cxn>
                <a:cxn ang="0">
                  <a:pos x="1425" y="585"/>
                </a:cxn>
                <a:cxn ang="0">
                  <a:pos x="2361" y="920"/>
                </a:cxn>
                <a:cxn ang="0">
                  <a:pos x="2834" y="659"/>
                </a:cxn>
                <a:cxn ang="0">
                  <a:pos x="2610" y="1234"/>
                </a:cxn>
                <a:cxn ang="0">
                  <a:pos x="2552" y="1978"/>
                </a:cxn>
                <a:cxn ang="0">
                  <a:pos x="1808" y="2382"/>
                </a:cxn>
                <a:cxn ang="0">
                  <a:pos x="733" y="1973"/>
                </a:cxn>
                <a:cxn ang="0">
                  <a:pos x="627" y="1059"/>
                </a:cxn>
                <a:cxn ang="0">
                  <a:pos x="11" y="494"/>
                </a:cxn>
                <a:cxn ang="0">
                  <a:pos x="0" y="447"/>
                </a:cxn>
                <a:cxn ang="0">
                  <a:pos x="0" y="447"/>
                </a:cxn>
              </a:cxnLst>
              <a:rect l="0" t="0" r="r" b="b"/>
              <a:pathLst>
                <a:path w="2834" h="2382">
                  <a:moveTo>
                    <a:pt x="0" y="447"/>
                  </a:moveTo>
                  <a:lnTo>
                    <a:pt x="968" y="0"/>
                  </a:lnTo>
                  <a:lnTo>
                    <a:pt x="1425" y="585"/>
                  </a:lnTo>
                  <a:lnTo>
                    <a:pt x="2361" y="920"/>
                  </a:lnTo>
                  <a:lnTo>
                    <a:pt x="2834" y="659"/>
                  </a:lnTo>
                  <a:lnTo>
                    <a:pt x="2610" y="1234"/>
                  </a:lnTo>
                  <a:lnTo>
                    <a:pt x="2552" y="1978"/>
                  </a:lnTo>
                  <a:lnTo>
                    <a:pt x="1808" y="2382"/>
                  </a:lnTo>
                  <a:lnTo>
                    <a:pt x="733" y="1973"/>
                  </a:lnTo>
                  <a:lnTo>
                    <a:pt x="627" y="1059"/>
                  </a:lnTo>
                  <a:lnTo>
                    <a:pt x="11" y="494"/>
                  </a:lnTo>
                  <a:lnTo>
                    <a:pt x="0" y="447"/>
                  </a:lnTo>
                  <a:lnTo>
                    <a:pt x="0" y="447"/>
                  </a:lnTo>
                  <a:close/>
                </a:path>
              </a:pathLst>
            </a:custGeom>
            <a:solidFill>
              <a:srgbClr val="FFFFFF"/>
            </a:solidFill>
            <a:ln w="9525">
              <a:noFill/>
              <a:round/>
              <a:headEnd/>
              <a:tailEnd/>
            </a:ln>
          </p:spPr>
          <p:txBody>
            <a:bodyPr/>
            <a:lstStyle/>
            <a:p>
              <a:endParaRPr lang="en-US" dirty="0"/>
            </a:p>
          </p:txBody>
        </p:sp>
        <p:sp>
          <p:nvSpPr>
            <p:cNvPr id="299694" name="Freeform 686"/>
            <p:cNvSpPr>
              <a:spLocks/>
            </p:cNvSpPr>
            <p:nvPr/>
          </p:nvSpPr>
          <p:spPr bwMode="auto">
            <a:xfrm>
              <a:off x="3539" y="2382"/>
              <a:ext cx="911" cy="755"/>
            </a:xfrm>
            <a:custGeom>
              <a:avLst/>
              <a:gdLst/>
              <a:ahLst/>
              <a:cxnLst>
                <a:cxn ang="0">
                  <a:pos x="0" y="351"/>
                </a:cxn>
                <a:cxn ang="0">
                  <a:pos x="903" y="0"/>
                </a:cxn>
                <a:cxn ang="0">
                  <a:pos x="1371" y="489"/>
                </a:cxn>
                <a:cxn ang="0">
                  <a:pos x="1615" y="1276"/>
                </a:cxn>
                <a:cxn ang="0">
                  <a:pos x="2732" y="612"/>
                </a:cxn>
                <a:cxn ang="0">
                  <a:pos x="2561" y="1165"/>
                </a:cxn>
                <a:cxn ang="0">
                  <a:pos x="2492" y="1884"/>
                </a:cxn>
                <a:cxn ang="0">
                  <a:pos x="1754" y="2266"/>
                </a:cxn>
                <a:cxn ang="0">
                  <a:pos x="1573" y="1617"/>
                </a:cxn>
                <a:cxn ang="0">
                  <a:pos x="637" y="1059"/>
                </a:cxn>
                <a:cxn ang="0">
                  <a:pos x="478" y="851"/>
                </a:cxn>
                <a:cxn ang="0">
                  <a:pos x="0" y="351"/>
                </a:cxn>
                <a:cxn ang="0">
                  <a:pos x="0" y="351"/>
                </a:cxn>
              </a:cxnLst>
              <a:rect l="0" t="0" r="r" b="b"/>
              <a:pathLst>
                <a:path w="2732" h="2266">
                  <a:moveTo>
                    <a:pt x="0" y="351"/>
                  </a:moveTo>
                  <a:lnTo>
                    <a:pt x="903" y="0"/>
                  </a:lnTo>
                  <a:lnTo>
                    <a:pt x="1371" y="489"/>
                  </a:lnTo>
                  <a:lnTo>
                    <a:pt x="1615" y="1276"/>
                  </a:lnTo>
                  <a:lnTo>
                    <a:pt x="2732" y="612"/>
                  </a:lnTo>
                  <a:lnTo>
                    <a:pt x="2561" y="1165"/>
                  </a:lnTo>
                  <a:lnTo>
                    <a:pt x="2492" y="1884"/>
                  </a:lnTo>
                  <a:lnTo>
                    <a:pt x="1754" y="2266"/>
                  </a:lnTo>
                  <a:lnTo>
                    <a:pt x="1573" y="1617"/>
                  </a:lnTo>
                  <a:lnTo>
                    <a:pt x="637" y="1059"/>
                  </a:lnTo>
                  <a:lnTo>
                    <a:pt x="478" y="851"/>
                  </a:lnTo>
                  <a:lnTo>
                    <a:pt x="0" y="351"/>
                  </a:lnTo>
                  <a:lnTo>
                    <a:pt x="0" y="351"/>
                  </a:lnTo>
                  <a:close/>
                </a:path>
              </a:pathLst>
            </a:custGeom>
            <a:solidFill>
              <a:srgbClr val="FFCC7F"/>
            </a:solidFill>
            <a:ln w="9525">
              <a:noFill/>
              <a:round/>
              <a:headEnd/>
              <a:tailEnd/>
            </a:ln>
          </p:spPr>
          <p:txBody>
            <a:bodyPr/>
            <a:lstStyle/>
            <a:p>
              <a:endParaRPr lang="en-US" dirty="0"/>
            </a:p>
          </p:txBody>
        </p:sp>
        <p:sp>
          <p:nvSpPr>
            <p:cNvPr id="299695" name="Freeform 687"/>
            <p:cNvSpPr>
              <a:spLocks/>
            </p:cNvSpPr>
            <p:nvPr/>
          </p:nvSpPr>
          <p:spPr bwMode="auto">
            <a:xfrm>
              <a:off x="4000" y="2614"/>
              <a:ext cx="438" cy="376"/>
            </a:xfrm>
            <a:custGeom>
              <a:avLst/>
              <a:gdLst/>
              <a:ahLst/>
              <a:cxnLst>
                <a:cxn ang="0">
                  <a:pos x="531" y="399"/>
                </a:cxn>
                <a:cxn ang="0">
                  <a:pos x="1313" y="0"/>
                </a:cxn>
                <a:cxn ang="0">
                  <a:pos x="1153" y="441"/>
                </a:cxn>
                <a:cxn ang="0">
                  <a:pos x="760" y="1106"/>
                </a:cxn>
                <a:cxn ang="0">
                  <a:pos x="0" y="1128"/>
                </a:cxn>
                <a:cxn ang="0">
                  <a:pos x="531" y="399"/>
                </a:cxn>
                <a:cxn ang="0">
                  <a:pos x="531" y="399"/>
                </a:cxn>
              </a:cxnLst>
              <a:rect l="0" t="0" r="r" b="b"/>
              <a:pathLst>
                <a:path w="1313" h="1128">
                  <a:moveTo>
                    <a:pt x="531" y="399"/>
                  </a:moveTo>
                  <a:lnTo>
                    <a:pt x="1313" y="0"/>
                  </a:lnTo>
                  <a:lnTo>
                    <a:pt x="1153" y="441"/>
                  </a:lnTo>
                  <a:lnTo>
                    <a:pt x="760" y="1106"/>
                  </a:lnTo>
                  <a:lnTo>
                    <a:pt x="0" y="1128"/>
                  </a:lnTo>
                  <a:lnTo>
                    <a:pt x="531" y="399"/>
                  </a:lnTo>
                  <a:lnTo>
                    <a:pt x="531" y="399"/>
                  </a:lnTo>
                  <a:close/>
                </a:path>
              </a:pathLst>
            </a:custGeom>
            <a:solidFill>
              <a:srgbClr val="E08238"/>
            </a:solidFill>
            <a:ln w="9525">
              <a:noFill/>
              <a:round/>
              <a:headEnd/>
              <a:tailEnd/>
            </a:ln>
          </p:spPr>
          <p:txBody>
            <a:bodyPr/>
            <a:lstStyle/>
            <a:p>
              <a:endParaRPr lang="en-US" dirty="0"/>
            </a:p>
          </p:txBody>
        </p:sp>
        <p:sp>
          <p:nvSpPr>
            <p:cNvPr id="299696" name="Freeform 688"/>
            <p:cNvSpPr>
              <a:spLocks/>
            </p:cNvSpPr>
            <p:nvPr/>
          </p:nvSpPr>
          <p:spPr bwMode="auto">
            <a:xfrm>
              <a:off x="3897" y="2561"/>
              <a:ext cx="386" cy="339"/>
            </a:xfrm>
            <a:custGeom>
              <a:avLst/>
              <a:gdLst/>
              <a:ahLst/>
              <a:cxnLst>
                <a:cxn ang="0">
                  <a:pos x="329" y="0"/>
                </a:cxn>
                <a:cxn ang="0">
                  <a:pos x="0" y="639"/>
                </a:cxn>
                <a:cxn ang="0">
                  <a:pos x="718" y="1016"/>
                </a:cxn>
                <a:cxn ang="0">
                  <a:pos x="792" y="554"/>
                </a:cxn>
                <a:cxn ang="0">
                  <a:pos x="1159" y="308"/>
                </a:cxn>
                <a:cxn ang="0">
                  <a:pos x="329" y="0"/>
                </a:cxn>
                <a:cxn ang="0">
                  <a:pos x="329" y="0"/>
                </a:cxn>
              </a:cxnLst>
              <a:rect l="0" t="0" r="r" b="b"/>
              <a:pathLst>
                <a:path w="1159" h="1016">
                  <a:moveTo>
                    <a:pt x="329" y="0"/>
                  </a:moveTo>
                  <a:lnTo>
                    <a:pt x="0" y="639"/>
                  </a:lnTo>
                  <a:lnTo>
                    <a:pt x="718" y="1016"/>
                  </a:lnTo>
                  <a:lnTo>
                    <a:pt x="792" y="554"/>
                  </a:lnTo>
                  <a:lnTo>
                    <a:pt x="1159" y="308"/>
                  </a:lnTo>
                  <a:lnTo>
                    <a:pt x="329" y="0"/>
                  </a:lnTo>
                  <a:lnTo>
                    <a:pt x="329" y="0"/>
                  </a:lnTo>
                  <a:close/>
                </a:path>
              </a:pathLst>
            </a:custGeom>
            <a:solidFill>
              <a:srgbClr val="E08238"/>
            </a:solidFill>
            <a:ln w="9525">
              <a:noFill/>
              <a:round/>
              <a:headEnd/>
              <a:tailEnd/>
            </a:ln>
          </p:spPr>
          <p:txBody>
            <a:bodyPr/>
            <a:lstStyle/>
            <a:p>
              <a:endParaRPr lang="en-US" dirty="0"/>
            </a:p>
          </p:txBody>
        </p:sp>
        <p:sp>
          <p:nvSpPr>
            <p:cNvPr id="299697" name="Freeform 689"/>
            <p:cNvSpPr>
              <a:spLocks/>
            </p:cNvSpPr>
            <p:nvPr/>
          </p:nvSpPr>
          <p:spPr bwMode="auto">
            <a:xfrm>
              <a:off x="3748" y="2724"/>
              <a:ext cx="378" cy="421"/>
            </a:xfrm>
            <a:custGeom>
              <a:avLst/>
              <a:gdLst/>
              <a:ahLst/>
              <a:cxnLst>
                <a:cxn ang="0">
                  <a:pos x="0" y="0"/>
                </a:cxn>
                <a:cxn ang="0">
                  <a:pos x="1132" y="575"/>
                </a:cxn>
                <a:cxn ang="0">
                  <a:pos x="1095" y="1262"/>
                </a:cxn>
                <a:cxn ang="0">
                  <a:pos x="79" y="841"/>
                </a:cxn>
                <a:cxn ang="0">
                  <a:pos x="0" y="0"/>
                </a:cxn>
                <a:cxn ang="0">
                  <a:pos x="0" y="0"/>
                </a:cxn>
              </a:cxnLst>
              <a:rect l="0" t="0" r="r" b="b"/>
              <a:pathLst>
                <a:path w="1132" h="1262">
                  <a:moveTo>
                    <a:pt x="0" y="0"/>
                  </a:moveTo>
                  <a:lnTo>
                    <a:pt x="1132" y="575"/>
                  </a:lnTo>
                  <a:lnTo>
                    <a:pt x="1095" y="1262"/>
                  </a:lnTo>
                  <a:lnTo>
                    <a:pt x="79" y="841"/>
                  </a:lnTo>
                  <a:lnTo>
                    <a:pt x="0" y="0"/>
                  </a:lnTo>
                  <a:lnTo>
                    <a:pt x="0" y="0"/>
                  </a:lnTo>
                  <a:close/>
                </a:path>
              </a:pathLst>
            </a:custGeom>
            <a:solidFill>
              <a:srgbClr val="A34714"/>
            </a:solidFill>
            <a:ln w="9525">
              <a:noFill/>
              <a:round/>
              <a:headEnd/>
              <a:tailEnd/>
            </a:ln>
          </p:spPr>
          <p:txBody>
            <a:bodyPr/>
            <a:lstStyle/>
            <a:p>
              <a:endParaRPr lang="en-US" dirty="0"/>
            </a:p>
          </p:txBody>
        </p:sp>
        <p:sp>
          <p:nvSpPr>
            <p:cNvPr id="299698" name="Freeform 690"/>
            <p:cNvSpPr>
              <a:spLocks/>
            </p:cNvSpPr>
            <p:nvPr/>
          </p:nvSpPr>
          <p:spPr bwMode="auto">
            <a:xfrm>
              <a:off x="3963" y="2781"/>
              <a:ext cx="186" cy="119"/>
            </a:xfrm>
            <a:custGeom>
              <a:avLst/>
              <a:gdLst/>
              <a:ahLst/>
              <a:cxnLst>
                <a:cxn ang="0">
                  <a:pos x="0" y="101"/>
                </a:cxn>
                <a:cxn ang="0">
                  <a:pos x="96" y="0"/>
                </a:cxn>
                <a:cxn ang="0">
                  <a:pos x="558" y="239"/>
                </a:cxn>
                <a:cxn ang="0">
                  <a:pos x="521" y="356"/>
                </a:cxn>
                <a:cxn ang="0">
                  <a:pos x="0" y="101"/>
                </a:cxn>
                <a:cxn ang="0">
                  <a:pos x="0" y="101"/>
                </a:cxn>
              </a:cxnLst>
              <a:rect l="0" t="0" r="r" b="b"/>
              <a:pathLst>
                <a:path w="558" h="356">
                  <a:moveTo>
                    <a:pt x="0" y="101"/>
                  </a:moveTo>
                  <a:lnTo>
                    <a:pt x="96" y="0"/>
                  </a:lnTo>
                  <a:lnTo>
                    <a:pt x="558" y="239"/>
                  </a:lnTo>
                  <a:lnTo>
                    <a:pt x="521" y="356"/>
                  </a:lnTo>
                  <a:lnTo>
                    <a:pt x="0" y="101"/>
                  </a:lnTo>
                  <a:lnTo>
                    <a:pt x="0" y="101"/>
                  </a:lnTo>
                  <a:close/>
                </a:path>
              </a:pathLst>
            </a:custGeom>
            <a:solidFill>
              <a:srgbClr val="A34714"/>
            </a:solidFill>
            <a:ln w="9525">
              <a:noFill/>
              <a:round/>
              <a:headEnd/>
              <a:tailEnd/>
            </a:ln>
          </p:spPr>
          <p:txBody>
            <a:bodyPr/>
            <a:lstStyle/>
            <a:p>
              <a:endParaRPr lang="en-US" dirty="0"/>
            </a:p>
          </p:txBody>
        </p:sp>
        <p:sp>
          <p:nvSpPr>
            <p:cNvPr id="299699" name="Freeform 691"/>
            <p:cNvSpPr>
              <a:spLocks/>
            </p:cNvSpPr>
            <p:nvPr/>
          </p:nvSpPr>
          <p:spPr bwMode="auto">
            <a:xfrm>
              <a:off x="3779" y="2532"/>
              <a:ext cx="712" cy="368"/>
            </a:xfrm>
            <a:custGeom>
              <a:avLst/>
              <a:gdLst/>
              <a:ahLst/>
              <a:cxnLst>
                <a:cxn ang="0">
                  <a:pos x="648" y="0"/>
                </a:cxn>
                <a:cxn ang="0">
                  <a:pos x="1583" y="331"/>
                </a:cxn>
                <a:cxn ang="0">
                  <a:pos x="2062" y="33"/>
                </a:cxn>
                <a:cxn ang="0">
                  <a:pos x="2137" y="102"/>
                </a:cxn>
                <a:cxn ang="0">
                  <a:pos x="1843" y="714"/>
                </a:cxn>
                <a:cxn ang="0">
                  <a:pos x="2062" y="134"/>
                </a:cxn>
                <a:cxn ang="0">
                  <a:pos x="1228" y="671"/>
                </a:cxn>
                <a:cxn ang="0">
                  <a:pos x="1132" y="1033"/>
                </a:cxn>
                <a:cxn ang="0">
                  <a:pos x="1743" y="714"/>
                </a:cxn>
                <a:cxn ang="0">
                  <a:pos x="1073" y="1102"/>
                </a:cxn>
                <a:cxn ang="0">
                  <a:pos x="1137" y="613"/>
                </a:cxn>
                <a:cxn ang="0">
                  <a:pos x="1541" y="368"/>
                </a:cxn>
                <a:cxn ang="0">
                  <a:pos x="712" y="75"/>
                </a:cxn>
                <a:cxn ang="0">
                  <a:pos x="648" y="746"/>
                </a:cxn>
                <a:cxn ang="0">
                  <a:pos x="627" y="91"/>
                </a:cxn>
                <a:cxn ang="0">
                  <a:pos x="0" y="390"/>
                </a:cxn>
                <a:cxn ang="0">
                  <a:pos x="648" y="0"/>
                </a:cxn>
                <a:cxn ang="0">
                  <a:pos x="648" y="0"/>
                </a:cxn>
              </a:cxnLst>
              <a:rect l="0" t="0" r="r" b="b"/>
              <a:pathLst>
                <a:path w="2137" h="1102">
                  <a:moveTo>
                    <a:pt x="648" y="0"/>
                  </a:moveTo>
                  <a:lnTo>
                    <a:pt x="1583" y="331"/>
                  </a:lnTo>
                  <a:lnTo>
                    <a:pt x="2062" y="33"/>
                  </a:lnTo>
                  <a:lnTo>
                    <a:pt x="2137" y="102"/>
                  </a:lnTo>
                  <a:lnTo>
                    <a:pt x="1843" y="714"/>
                  </a:lnTo>
                  <a:lnTo>
                    <a:pt x="2062" y="134"/>
                  </a:lnTo>
                  <a:lnTo>
                    <a:pt x="1228" y="671"/>
                  </a:lnTo>
                  <a:lnTo>
                    <a:pt x="1132" y="1033"/>
                  </a:lnTo>
                  <a:lnTo>
                    <a:pt x="1743" y="714"/>
                  </a:lnTo>
                  <a:lnTo>
                    <a:pt x="1073" y="1102"/>
                  </a:lnTo>
                  <a:lnTo>
                    <a:pt x="1137" y="613"/>
                  </a:lnTo>
                  <a:lnTo>
                    <a:pt x="1541" y="368"/>
                  </a:lnTo>
                  <a:lnTo>
                    <a:pt x="712" y="75"/>
                  </a:lnTo>
                  <a:lnTo>
                    <a:pt x="648" y="746"/>
                  </a:lnTo>
                  <a:lnTo>
                    <a:pt x="627" y="91"/>
                  </a:lnTo>
                  <a:lnTo>
                    <a:pt x="0" y="390"/>
                  </a:lnTo>
                  <a:lnTo>
                    <a:pt x="648" y="0"/>
                  </a:lnTo>
                  <a:lnTo>
                    <a:pt x="648" y="0"/>
                  </a:lnTo>
                  <a:close/>
                </a:path>
              </a:pathLst>
            </a:custGeom>
            <a:solidFill>
              <a:srgbClr val="000000"/>
            </a:solidFill>
            <a:ln w="9525">
              <a:noFill/>
              <a:round/>
              <a:headEnd/>
              <a:tailEnd/>
            </a:ln>
          </p:spPr>
          <p:txBody>
            <a:bodyPr/>
            <a:lstStyle/>
            <a:p>
              <a:endParaRPr lang="en-US" dirty="0"/>
            </a:p>
          </p:txBody>
        </p:sp>
        <p:sp>
          <p:nvSpPr>
            <p:cNvPr id="299700" name="Freeform 692"/>
            <p:cNvSpPr>
              <a:spLocks/>
            </p:cNvSpPr>
            <p:nvPr/>
          </p:nvSpPr>
          <p:spPr bwMode="auto">
            <a:xfrm>
              <a:off x="3534" y="2501"/>
              <a:ext cx="227" cy="199"/>
            </a:xfrm>
            <a:custGeom>
              <a:avLst/>
              <a:gdLst/>
              <a:ahLst/>
              <a:cxnLst>
                <a:cxn ang="0">
                  <a:pos x="0" y="32"/>
                </a:cxn>
                <a:cxn ang="0">
                  <a:pos x="127" y="0"/>
                </a:cxn>
                <a:cxn ang="0">
                  <a:pos x="681" y="597"/>
                </a:cxn>
                <a:cxn ang="0">
                  <a:pos x="0" y="32"/>
                </a:cxn>
                <a:cxn ang="0">
                  <a:pos x="0" y="32"/>
                </a:cxn>
              </a:cxnLst>
              <a:rect l="0" t="0" r="r" b="b"/>
              <a:pathLst>
                <a:path w="681" h="597">
                  <a:moveTo>
                    <a:pt x="0" y="32"/>
                  </a:moveTo>
                  <a:lnTo>
                    <a:pt x="127" y="0"/>
                  </a:lnTo>
                  <a:lnTo>
                    <a:pt x="681" y="597"/>
                  </a:lnTo>
                  <a:lnTo>
                    <a:pt x="0" y="32"/>
                  </a:lnTo>
                  <a:lnTo>
                    <a:pt x="0" y="32"/>
                  </a:lnTo>
                  <a:close/>
                </a:path>
              </a:pathLst>
            </a:custGeom>
            <a:solidFill>
              <a:srgbClr val="E08238"/>
            </a:solidFill>
            <a:ln w="9525">
              <a:noFill/>
              <a:round/>
              <a:headEnd/>
              <a:tailEnd/>
            </a:ln>
          </p:spPr>
          <p:txBody>
            <a:bodyPr/>
            <a:lstStyle/>
            <a:p>
              <a:endParaRPr lang="en-US" dirty="0"/>
            </a:p>
          </p:txBody>
        </p:sp>
        <p:sp>
          <p:nvSpPr>
            <p:cNvPr id="299701" name="Freeform 693"/>
            <p:cNvSpPr>
              <a:spLocks/>
            </p:cNvSpPr>
            <p:nvPr/>
          </p:nvSpPr>
          <p:spPr bwMode="auto">
            <a:xfrm>
              <a:off x="3513" y="2338"/>
              <a:ext cx="887" cy="819"/>
            </a:xfrm>
            <a:custGeom>
              <a:avLst/>
              <a:gdLst/>
              <a:ahLst/>
              <a:cxnLst>
                <a:cxn ang="0">
                  <a:pos x="1429" y="543"/>
                </a:cxn>
                <a:cxn ang="0">
                  <a:pos x="1036" y="0"/>
                </a:cxn>
                <a:cxn ang="0">
                  <a:pos x="977" y="5"/>
                </a:cxn>
                <a:cxn ang="0">
                  <a:pos x="42" y="442"/>
                </a:cxn>
                <a:cxn ang="0">
                  <a:pos x="0" y="537"/>
                </a:cxn>
                <a:cxn ang="0">
                  <a:pos x="632" y="1086"/>
                </a:cxn>
                <a:cxn ang="0">
                  <a:pos x="754" y="2048"/>
                </a:cxn>
                <a:cxn ang="0">
                  <a:pos x="1860" y="2458"/>
                </a:cxn>
                <a:cxn ang="0">
                  <a:pos x="2630" y="2033"/>
                </a:cxn>
                <a:cxn ang="0">
                  <a:pos x="2662" y="1346"/>
                </a:cxn>
                <a:cxn ang="0">
                  <a:pos x="2571" y="2017"/>
                </a:cxn>
                <a:cxn ang="0">
                  <a:pos x="1854" y="2368"/>
                </a:cxn>
                <a:cxn ang="0">
                  <a:pos x="1838" y="1878"/>
                </a:cxn>
                <a:cxn ang="0">
                  <a:pos x="1732" y="2373"/>
                </a:cxn>
                <a:cxn ang="0">
                  <a:pos x="818" y="1979"/>
                </a:cxn>
                <a:cxn ang="0">
                  <a:pos x="744" y="1202"/>
                </a:cxn>
                <a:cxn ang="0">
                  <a:pos x="1743" y="1617"/>
                </a:cxn>
                <a:cxn ang="0">
                  <a:pos x="744" y="1086"/>
                </a:cxn>
                <a:cxn ang="0">
                  <a:pos x="1195" y="734"/>
                </a:cxn>
                <a:cxn ang="0">
                  <a:pos x="669" y="1021"/>
                </a:cxn>
                <a:cxn ang="0">
                  <a:pos x="79" y="484"/>
                </a:cxn>
                <a:cxn ang="0">
                  <a:pos x="994" y="69"/>
                </a:cxn>
                <a:cxn ang="0">
                  <a:pos x="1429" y="543"/>
                </a:cxn>
                <a:cxn ang="0">
                  <a:pos x="1429" y="543"/>
                </a:cxn>
              </a:cxnLst>
              <a:rect l="0" t="0" r="r" b="b"/>
              <a:pathLst>
                <a:path w="2662" h="2458">
                  <a:moveTo>
                    <a:pt x="1429" y="543"/>
                  </a:moveTo>
                  <a:lnTo>
                    <a:pt x="1036" y="0"/>
                  </a:lnTo>
                  <a:lnTo>
                    <a:pt x="977" y="5"/>
                  </a:lnTo>
                  <a:lnTo>
                    <a:pt x="42" y="442"/>
                  </a:lnTo>
                  <a:lnTo>
                    <a:pt x="0" y="537"/>
                  </a:lnTo>
                  <a:lnTo>
                    <a:pt x="632" y="1086"/>
                  </a:lnTo>
                  <a:lnTo>
                    <a:pt x="754" y="2048"/>
                  </a:lnTo>
                  <a:lnTo>
                    <a:pt x="1860" y="2458"/>
                  </a:lnTo>
                  <a:lnTo>
                    <a:pt x="2630" y="2033"/>
                  </a:lnTo>
                  <a:lnTo>
                    <a:pt x="2662" y="1346"/>
                  </a:lnTo>
                  <a:lnTo>
                    <a:pt x="2571" y="2017"/>
                  </a:lnTo>
                  <a:lnTo>
                    <a:pt x="1854" y="2368"/>
                  </a:lnTo>
                  <a:lnTo>
                    <a:pt x="1838" y="1878"/>
                  </a:lnTo>
                  <a:lnTo>
                    <a:pt x="1732" y="2373"/>
                  </a:lnTo>
                  <a:lnTo>
                    <a:pt x="818" y="1979"/>
                  </a:lnTo>
                  <a:lnTo>
                    <a:pt x="744" y="1202"/>
                  </a:lnTo>
                  <a:lnTo>
                    <a:pt x="1743" y="1617"/>
                  </a:lnTo>
                  <a:lnTo>
                    <a:pt x="744" y="1086"/>
                  </a:lnTo>
                  <a:lnTo>
                    <a:pt x="1195" y="734"/>
                  </a:lnTo>
                  <a:lnTo>
                    <a:pt x="669" y="1021"/>
                  </a:lnTo>
                  <a:lnTo>
                    <a:pt x="79" y="484"/>
                  </a:lnTo>
                  <a:lnTo>
                    <a:pt x="994" y="69"/>
                  </a:lnTo>
                  <a:lnTo>
                    <a:pt x="1429" y="543"/>
                  </a:lnTo>
                  <a:lnTo>
                    <a:pt x="1429" y="543"/>
                  </a:lnTo>
                  <a:close/>
                </a:path>
              </a:pathLst>
            </a:custGeom>
            <a:solidFill>
              <a:srgbClr val="000000"/>
            </a:solidFill>
            <a:ln w="9525">
              <a:noFill/>
              <a:round/>
              <a:headEnd/>
              <a:tailEnd/>
            </a:ln>
          </p:spPr>
          <p:txBody>
            <a:bodyPr/>
            <a:lstStyle/>
            <a:p>
              <a:endParaRPr lang="en-US" dirty="0"/>
            </a:p>
          </p:txBody>
        </p:sp>
      </p:grpSp>
      <p:sp>
        <p:nvSpPr>
          <p:cNvPr id="299705" name="Text Box 697"/>
          <p:cNvSpPr txBox="1">
            <a:spLocks noChangeArrowheads="1"/>
          </p:cNvSpPr>
          <p:nvPr/>
        </p:nvSpPr>
        <p:spPr bwMode="auto">
          <a:xfrm>
            <a:off x="1449380" y="1063625"/>
            <a:ext cx="1382110" cy="461665"/>
          </a:xfrm>
          <a:prstGeom prst="rect">
            <a:avLst/>
          </a:prstGeom>
          <a:noFill/>
          <a:ln w="9525">
            <a:noFill/>
            <a:miter lim="800000"/>
            <a:headEnd/>
            <a:tailEnd/>
          </a:ln>
          <a:effectLst/>
        </p:spPr>
        <p:txBody>
          <a:bodyPr wrap="none">
            <a:spAutoFit/>
          </a:bodyPr>
          <a:lstStyle/>
          <a:p>
            <a:r>
              <a:rPr lang="en-US" b="1" dirty="0">
                <a:latin typeface="Helvetica 55 Roman" pitchFamily="34" charset="0"/>
              </a:rPr>
              <a:t>Reserve</a:t>
            </a:r>
          </a:p>
        </p:txBody>
      </p:sp>
      <p:sp>
        <p:nvSpPr>
          <p:cNvPr id="299706" name="Text Box 698"/>
          <p:cNvSpPr txBox="1">
            <a:spLocks noChangeArrowheads="1"/>
          </p:cNvSpPr>
          <p:nvPr/>
        </p:nvSpPr>
        <p:spPr bwMode="auto">
          <a:xfrm>
            <a:off x="6726238" y="1103313"/>
            <a:ext cx="1098378" cy="461665"/>
          </a:xfrm>
          <a:prstGeom prst="rect">
            <a:avLst/>
          </a:prstGeom>
          <a:noFill/>
          <a:ln w="9525">
            <a:noFill/>
            <a:miter lim="800000"/>
            <a:headEnd/>
            <a:tailEnd/>
          </a:ln>
          <a:effectLst/>
        </p:spPr>
        <p:txBody>
          <a:bodyPr wrap="none">
            <a:spAutoFit/>
          </a:bodyPr>
          <a:lstStyle/>
          <a:p>
            <a:r>
              <a:rPr lang="en-US" b="1" dirty="0">
                <a:latin typeface="Helvetica 55 Roman" pitchFamily="34" charset="0"/>
              </a:rPr>
              <a:t>Active</a:t>
            </a:r>
          </a:p>
        </p:txBody>
      </p:sp>
      <p:grpSp>
        <p:nvGrpSpPr>
          <p:cNvPr id="299609" name="Group 704"/>
          <p:cNvGrpSpPr>
            <a:grpSpLocks/>
          </p:cNvGrpSpPr>
          <p:nvPr/>
        </p:nvGrpSpPr>
        <p:grpSpPr bwMode="auto">
          <a:xfrm>
            <a:off x="2903538" y="2352675"/>
            <a:ext cx="3149600" cy="1171575"/>
            <a:chOff x="1766" y="1467"/>
            <a:chExt cx="1984" cy="738"/>
          </a:xfrm>
        </p:grpSpPr>
        <p:sp>
          <p:nvSpPr>
            <p:cNvPr id="299707" name="Oval 699"/>
            <p:cNvSpPr>
              <a:spLocks noChangeArrowheads="1"/>
            </p:cNvSpPr>
            <p:nvPr/>
          </p:nvSpPr>
          <p:spPr bwMode="auto">
            <a:xfrm>
              <a:off x="1766" y="1672"/>
              <a:ext cx="428" cy="387"/>
            </a:xfrm>
            <a:prstGeom prst="ellipse">
              <a:avLst/>
            </a:prstGeom>
            <a:noFill/>
            <a:ln w="38100">
              <a:solidFill>
                <a:srgbClr val="FD2D1D"/>
              </a:solidFill>
              <a:round/>
              <a:headEnd/>
              <a:tailEnd/>
            </a:ln>
            <a:effectLst/>
          </p:spPr>
          <p:txBody>
            <a:bodyPr wrap="none" anchor="ctr"/>
            <a:lstStyle/>
            <a:p>
              <a:endParaRPr lang="en-US" dirty="0"/>
            </a:p>
          </p:txBody>
        </p:sp>
        <p:sp>
          <p:nvSpPr>
            <p:cNvPr id="299708" name="Line 700"/>
            <p:cNvSpPr>
              <a:spLocks noChangeShapeType="1"/>
            </p:cNvSpPr>
            <p:nvPr/>
          </p:nvSpPr>
          <p:spPr bwMode="auto">
            <a:xfrm>
              <a:off x="2263" y="1843"/>
              <a:ext cx="863" cy="362"/>
            </a:xfrm>
            <a:prstGeom prst="line">
              <a:avLst/>
            </a:prstGeom>
            <a:noFill/>
            <a:ln w="38100">
              <a:solidFill>
                <a:schemeClr val="tx1"/>
              </a:solidFill>
              <a:round/>
              <a:headEnd/>
              <a:tailEnd type="triangle" w="med" len="med"/>
            </a:ln>
            <a:effectLst/>
          </p:spPr>
          <p:txBody>
            <a:bodyPr/>
            <a:lstStyle/>
            <a:p>
              <a:endParaRPr lang="en-US" dirty="0"/>
            </a:p>
          </p:txBody>
        </p:sp>
        <p:sp>
          <p:nvSpPr>
            <p:cNvPr id="299710" name="Text Box 702"/>
            <p:cNvSpPr txBox="1">
              <a:spLocks noChangeArrowheads="1"/>
            </p:cNvSpPr>
            <p:nvPr/>
          </p:nvSpPr>
          <p:spPr bwMode="auto">
            <a:xfrm>
              <a:off x="2288" y="1467"/>
              <a:ext cx="1462" cy="252"/>
            </a:xfrm>
            <a:prstGeom prst="rect">
              <a:avLst/>
            </a:prstGeom>
            <a:noFill/>
            <a:ln w="9525">
              <a:noFill/>
              <a:miter lim="800000"/>
              <a:headEnd/>
              <a:tailEnd/>
            </a:ln>
            <a:effectLst/>
          </p:spPr>
          <p:txBody>
            <a:bodyPr wrap="none">
              <a:spAutoFit/>
            </a:bodyPr>
            <a:lstStyle/>
            <a:p>
              <a:r>
                <a:rPr lang="en-US" sz="2000" b="1" dirty="0">
                  <a:latin typeface="Helvetica 55 Roman" pitchFamily="34" charset="0"/>
                </a:rPr>
                <a:t>One Step Method</a:t>
              </a:r>
            </a:p>
          </p:txBody>
        </p:sp>
      </p:grpSp>
      <p:sp>
        <p:nvSpPr>
          <p:cNvPr id="299713" name="Rectangle 705"/>
          <p:cNvSpPr>
            <a:spLocks noChangeArrowheads="1"/>
          </p:cNvSpPr>
          <p:nvPr/>
        </p:nvSpPr>
        <p:spPr bwMode="black">
          <a:xfrm>
            <a:off x="5715000" y="3673475"/>
            <a:ext cx="3429000" cy="2270125"/>
          </a:xfrm>
          <a:prstGeom prst="rect">
            <a:avLst/>
          </a:prstGeom>
          <a:noFill/>
          <a:ln w="9525">
            <a:noFill/>
            <a:miter lim="800000"/>
            <a:headEnd/>
            <a:tailEnd/>
          </a:ln>
          <a:effectLst/>
        </p:spPr>
        <p:txBody>
          <a:bodyPr/>
          <a:lstStyle/>
          <a:p>
            <a:pPr marL="342900" indent="-342900">
              <a:spcBef>
                <a:spcPct val="20000"/>
              </a:spcBef>
            </a:pPr>
            <a:r>
              <a:rPr lang="en-US" sz="1800" dirty="0"/>
              <a:t>	</a:t>
            </a:r>
            <a:r>
              <a:rPr lang="en-US" sz="1800" b="1" dirty="0">
                <a:latin typeface="Helvetica 55 Roman" pitchFamily="34" charset="0"/>
              </a:rPr>
              <a:t>UPDATES – INT 1 </a:t>
            </a:r>
          </a:p>
          <a:p>
            <a:pPr marL="342900" indent="-342900">
              <a:spcBef>
                <a:spcPct val="20000"/>
              </a:spcBef>
            </a:pPr>
            <a:r>
              <a:rPr lang="en-US" sz="1800" b="1" dirty="0">
                <a:latin typeface="Helvetica 55 Roman" pitchFamily="34" charset="0"/>
              </a:rPr>
              <a:t>	One Step Method</a:t>
            </a:r>
          </a:p>
          <a:p>
            <a:pPr marL="742950" lvl="1" indent="-285750">
              <a:spcBef>
                <a:spcPct val="20000"/>
              </a:spcBef>
              <a:buFontTx/>
              <a:buChar char="–"/>
            </a:pPr>
            <a:r>
              <a:rPr lang="en-US" sz="1600" dirty="0">
                <a:latin typeface="Helvetica 55 Roman" pitchFamily="34" charset="0"/>
              </a:rPr>
              <a:t>iLPN Consumed in Active</a:t>
            </a:r>
          </a:p>
          <a:p>
            <a:pPr marL="742950" lvl="1" indent="-285750">
              <a:spcBef>
                <a:spcPct val="20000"/>
              </a:spcBef>
              <a:buFontTx/>
              <a:buChar char="–"/>
            </a:pPr>
            <a:r>
              <a:rPr lang="en-US" sz="1600" dirty="0">
                <a:latin typeface="Helvetica 55 Roman" pitchFamily="34" charset="0"/>
              </a:rPr>
              <a:t>Active ‘Actual Quantity’ Increases</a:t>
            </a:r>
          </a:p>
          <a:p>
            <a:pPr marL="742950" lvl="1" indent="-285750">
              <a:spcBef>
                <a:spcPct val="20000"/>
              </a:spcBef>
              <a:buFontTx/>
              <a:buChar char="–"/>
            </a:pPr>
            <a:r>
              <a:rPr lang="en-US" sz="1600" dirty="0">
                <a:latin typeface="Helvetica 55 Roman" pitchFamily="34" charset="0"/>
              </a:rPr>
              <a:t>Active ‘To Be Filled’ Decreases</a:t>
            </a:r>
          </a:p>
        </p:txBody>
      </p:sp>
      <p:grpSp>
        <p:nvGrpSpPr>
          <p:cNvPr id="299616" name="Group 709"/>
          <p:cNvGrpSpPr>
            <a:grpSpLocks/>
          </p:cNvGrpSpPr>
          <p:nvPr/>
        </p:nvGrpSpPr>
        <p:grpSpPr bwMode="auto">
          <a:xfrm>
            <a:off x="1343025" y="3238500"/>
            <a:ext cx="3919538" cy="2636838"/>
            <a:chOff x="846" y="2040"/>
            <a:chExt cx="2469" cy="1661"/>
          </a:xfrm>
        </p:grpSpPr>
        <p:grpSp>
          <p:nvGrpSpPr>
            <p:cNvPr id="299623" name="Group 6"/>
            <p:cNvGrpSpPr>
              <a:grpSpLocks/>
            </p:cNvGrpSpPr>
            <p:nvPr/>
          </p:nvGrpSpPr>
          <p:grpSpPr bwMode="auto">
            <a:xfrm>
              <a:off x="2194" y="2898"/>
              <a:ext cx="357" cy="268"/>
              <a:chOff x="1900" y="1483"/>
              <a:chExt cx="357" cy="268"/>
            </a:xfrm>
          </p:grpSpPr>
          <p:grpSp>
            <p:nvGrpSpPr>
              <p:cNvPr id="299630" name="Group 7"/>
              <p:cNvGrpSpPr>
                <a:grpSpLocks/>
              </p:cNvGrpSpPr>
              <p:nvPr/>
            </p:nvGrpSpPr>
            <p:grpSpPr bwMode="auto">
              <a:xfrm>
                <a:off x="1900" y="1483"/>
                <a:ext cx="357" cy="268"/>
                <a:chOff x="1900" y="1483"/>
                <a:chExt cx="357" cy="268"/>
              </a:xfrm>
            </p:grpSpPr>
            <p:grpSp>
              <p:nvGrpSpPr>
                <p:cNvPr id="299631" name="Group 8"/>
                <p:cNvGrpSpPr>
                  <a:grpSpLocks/>
                </p:cNvGrpSpPr>
                <p:nvPr/>
              </p:nvGrpSpPr>
              <p:grpSpPr bwMode="auto">
                <a:xfrm>
                  <a:off x="1900" y="1483"/>
                  <a:ext cx="357" cy="268"/>
                  <a:chOff x="4501" y="3312"/>
                  <a:chExt cx="1248" cy="864"/>
                </a:xfrm>
              </p:grpSpPr>
              <p:sp>
                <p:nvSpPr>
                  <p:cNvPr id="299017" name="Freeform 9"/>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lstStyle/>
                  <a:p>
                    <a:endParaRPr lang="en-US" dirty="0"/>
                  </a:p>
                </p:txBody>
              </p:sp>
              <p:sp>
                <p:nvSpPr>
                  <p:cNvPr id="299018" name="Freeform 10"/>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lstStyle/>
                  <a:p>
                    <a:endParaRPr lang="en-US" dirty="0"/>
                  </a:p>
                </p:txBody>
              </p:sp>
              <p:sp>
                <p:nvSpPr>
                  <p:cNvPr id="299019" name="Freeform 11"/>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lstStyle/>
                  <a:p>
                    <a:endParaRPr lang="en-US" dirty="0"/>
                  </a:p>
                </p:txBody>
              </p:sp>
              <p:sp>
                <p:nvSpPr>
                  <p:cNvPr id="299020" name="Freeform 12"/>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lstStyle/>
                  <a:p>
                    <a:endParaRPr lang="en-US" dirty="0"/>
                  </a:p>
                </p:txBody>
              </p:sp>
            </p:grpSp>
            <p:sp>
              <p:nvSpPr>
                <p:cNvPr id="299021" name="Rectangle 13"/>
                <p:cNvSpPr>
                  <a:spLocks noChangeArrowheads="1"/>
                </p:cNvSpPr>
                <p:nvPr/>
              </p:nvSpPr>
              <p:spPr bwMode="auto">
                <a:xfrm>
                  <a:off x="1900" y="1587"/>
                  <a:ext cx="192" cy="90"/>
                </a:xfrm>
                <a:prstGeom prst="rect">
                  <a:avLst/>
                </a:prstGeom>
                <a:noFill/>
                <a:ln w="9525">
                  <a:noFill/>
                  <a:miter lim="800000"/>
                  <a:headEnd/>
                  <a:tailEnd/>
                </a:ln>
              </p:spPr>
              <p:txBody>
                <a:bodyPr/>
                <a:lstStyle/>
                <a:p>
                  <a:endParaRPr lang="en-US" dirty="0"/>
                </a:p>
              </p:txBody>
            </p:sp>
            <p:sp>
              <p:nvSpPr>
                <p:cNvPr id="299022" name="Rectangle 14"/>
                <p:cNvSpPr>
                  <a:spLocks noChangeArrowheads="1"/>
                </p:cNvSpPr>
                <p:nvPr/>
              </p:nvSpPr>
              <p:spPr bwMode="auto">
                <a:xfrm>
                  <a:off x="1981" y="1633"/>
                  <a:ext cx="106" cy="115"/>
                </a:xfrm>
                <a:prstGeom prst="rect">
                  <a:avLst/>
                </a:prstGeom>
                <a:noFill/>
                <a:ln w="9525">
                  <a:noFill/>
                  <a:miter lim="800000"/>
                  <a:headEnd/>
                  <a:tailEnd/>
                </a:ln>
              </p:spPr>
              <p:txBody>
                <a:bodyPr wrap="none" lIns="0" tIns="0" rIns="0" bIns="0">
                  <a:spAutoFit/>
                </a:bodyPr>
                <a:lstStyle/>
                <a:p>
                  <a:r>
                    <a:rPr lang="en-US" sz="1200" b="1" dirty="0">
                      <a:solidFill>
                        <a:srgbClr val="000000"/>
                      </a:solidFill>
                    </a:rPr>
                    <a:t>10</a:t>
                  </a:r>
                  <a:endParaRPr lang="en-US" dirty="0">
                    <a:latin typeface="Times" pitchFamily="18" charset="0"/>
                  </a:endParaRPr>
                </a:p>
              </p:txBody>
            </p:sp>
          </p:grpSp>
          <p:grpSp>
            <p:nvGrpSpPr>
              <p:cNvPr id="299633" name="Group 15"/>
              <p:cNvGrpSpPr>
                <a:grpSpLocks/>
              </p:cNvGrpSpPr>
              <p:nvPr/>
            </p:nvGrpSpPr>
            <p:grpSpPr bwMode="auto">
              <a:xfrm>
                <a:off x="1900" y="1483"/>
                <a:ext cx="357" cy="268"/>
                <a:chOff x="4501" y="3312"/>
                <a:chExt cx="1248" cy="864"/>
              </a:xfrm>
            </p:grpSpPr>
            <p:sp>
              <p:nvSpPr>
                <p:cNvPr id="299024" name="Freeform 16"/>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lstStyle/>
                <a:p>
                  <a:endParaRPr lang="en-US" dirty="0"/>
                </a:p>
              </p:txBody>
            </p:sp>
            <p:sp>
              <p:nvSpPr>
                <p:cNvPr id="299025" name="Freeform 17"/>
                <p:cNvSpPr>
                  <a:spLocks/>
                </p:cNvSpPr>
                <p:nvPr/>
              </p:nvSpPr>
              <p:spPr bwMode="auto">
                <a:xfrm>
                  <a:off x="4501" y="3312"/>
                  <a:ext cx="1248" cy="864"/>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lstStyle/>
                <a:p>
                  <a:endParaRPr lang="en-US" dirty="0"/>
                </a:p>
              </p:txBody>
            </p:sp>
            <p:sp>
              <p:nvSpPr>
                <p:cNvPr id="299026" name="Freeform 18"/>
                <p:cNvSpPr>
                  <a:spLocks/>
                </p:cNvSpPr>
                <p:nvPr/>
              </p:nvSpPr>
              <p:spPr bwMode="auto">
                <a:xfrm>
                  <a:off x="4569" y="3344"/>
                  <a:ext cx="1129" cy="236"/>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lstStyle/>
                <a:p>
                  <a:endParaRPr lang="en-US" dirty="0"/>
                </a:p>
              </p:txBody>
            </p:sp>
            <p:sp>
              <p:nvSpPr>
                <p:cNvPr id="299027" name="Freeform 19"/>
                <p:cNvSpPr>
                  <a:spLocks/>
                </p:cNvSpPr>
                <p:nvPr/>
              </p:nvSpPr>
              <p:spPr bwMode="auto">
                <a:xfrm>
                  <a:off x="4541" y="3461"/>
                  <a:ext cx="551" cy="678"/>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lstStyle/>
                <a:p>
                  <a:endParaRPr lang="en-US" dirty="0"/>
                </a:p>
              </p:txBody>
            </p:sp>
          </p:grpSp>
          <p:sp>
            <p:nvSpPr>
              <p:cNvPr id="299028" name="Rectangle 20"/>
              <p:cNvSpPr>
                <a:spLocks noChangeArrowheads="1"/>
              </p:cNvSpPr>
              <p:nvPr/>
            </p:nvSpPr>
            <p:spPr bwMode="auto">
              <a:xfrm>
                <a:off x="1900" y="1587"/>
                <a:ext cx="192" cy="90"/>
              </a:xfrm>
              <a:prstGeom prst="rect">
                <a:avLst/>
              </a:prstGeom>
              <a:noFill/>
              <a:ln w="9525">
                <a:noFill/>
                <a:miter lim="800000"/>
                <a:headEnd/>
                <a:tailEnd/>
              </a:ln>
            </p:spPr>
            <p:txBody>
              <a:bodyPr/>
              <a:lstStyle/>
              <a:p>
                <a:endParaRPr lang="en-US" dirty="0"/>
              </a:p>
            </p:txBody>
          </p:sp>
          <p:sp>
            <p:nvSpPr>
              <p:cNvPr id="299029" name="Rectangle 21"/>
              <p:cNvSpPr>
                <a:spLocks noChangeArrowheads="1"/>
              </p:cNvSpPr>
              <p:nvPr/>
            </p:nvSpPr>
            <p:spPr bwMode="auto">
              <a:xfrm>
                <a:off x="1981" y="1633"/>
                <a:ext cx="106" cy="115"/>
              </a:xfrm>
              <a:prstGeom prst="rect">
                <a:avLst/>
              </a:prstGeom>
              <a:noFill/>
              <a:ln w="9525">
                <a:noFill/>
                <a:miter lim="800000"/>
                <a:headEnd/>
                <a:tailEnd/>
              </a:ln>
            </p:spPr>
            <p:txBody>
              <a:bodyPr wrap="none" lIns="0" tIns="0" rIns="0" bIns="0">
                <a:spAutoFit/>
              </a:bodyPr>
              <a:lstStyle/>
              <a:p>
                <a:r>
                  <a:rPr lang="en-US" sz="1200" b="1" dirty="0">
                    <a:solidFill>
                      <a:srgbClr val="000000"/>
                    </a:solidFill>
                  </a:rPr>
                  <a:t>10</a:t>
                </a:r>
                <a:endParaRPr lang="en-US" dirty="0">
                  <a:latin typeface="Times" pitchFamily="18" charset="0"/>
                </a:endParaRPr>
              </a:p>
            </p:txBody>
          </p:sp>
          <p:sp>
            <p:nvSpPr>
              <p:cNvPr id="299030" name="Freeform 22"/>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lstStyle/>
              <a:p>
                <a:endParaRPr lang="en-US" dirty="0"/>
              </a:p>
            </p:txBody>
          </p:sp>
          <p:sp>
            <p:nvSpPr>
              <p:cNvPr id="299031" name="Freeform 23"/>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lstStyle/>
              <a:p>
                <a:endParaRPr lang="en-US" dirty="0"/>
              </a:p>
            </p:txBody>
          </p:sp>
          <p:sp>
            <p:nvSpPr>
              <p:cNvPr id="299032" name="Freeform 24"/>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lstStyle/>
              <a:p>
                <a:endParaRPr lang="en-US" dirty="0"/>
              </a:p>
            </p:txBody>
          </p:sp>
          <p:sp>
            <p:nvSpPr>
              <p:cNvPr id="299033" name="Freeform 25"/>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lstStyle/>
              <a:p>
                <a:endParaRPr lang="en-US" dirty="0"/>
              </a:p>
            </p:txBody>
          </p:sp>
          <p:sp>
            <p:nvSpPr>
              <p:cNvPr id="299034" name="Freeform 26"/>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close/>
                  </a:path>
                </a:pathLst>
              </a:custGeom>
              <a:solidFill>
                <a:srgbClr val="000000"/>
              </a:solidFill>
              <a:ln w="9525">
                <a:noFill/>
                <a:round/>
                <a:headEnd/>
                <a:tailEnd/>
              </a:ln>
            </p:spPr>
            <p:txBody>
              <a:bodyPr/>
              <a:lstStyle/>
              <a:p>
                <a:endParaRPr lang="en-US" dirty="0"/>
              </a:p>
            </p:txBody>
          </p:sp>
          <p:sp>
            <p:nvSpPr>
              <p:cNvPr id="299035" name="Freeform 27"/>
              <p:cNvSpPr>
                <a:spLocks/>
              </p:cNvSpPr>
              <p:nvPr/>
            </p:nvSpPr>
            <p:spPr bwMode="auto">
              <a:xfrm>
                <a:off x="1900" y="1483"/>
                <a:ext cx="357" cy="268"/>
              </a:xfrm>
              <a:custGeom>
                <a:avLst/>
                <a:gdLst/>
                <a:ahLst/>
                <a:cxnLst>
                  <a:cxn ang="0">
                    <a:pos x="618" y="0"/>
                  </a:cxn>
                  <a:cxn ang="0">
                    <a:pos x="1248" y="132"/>
                  </a:cxn>
                  <a:cxn ang="0">
                    <a:pos x="1248" y="692"/>
                  </a:cxn>
                  <a:cxn ang="0">
                    <a:pos x="580" y="864"/>
                  </a:cxn>
                  <a:cxn ang="0">
                    <a:pos x="0" y="696"/>
                  </a:cxn>
                  <a:cxn ang="0">
                    <a:pos x="0" y="96"/>
                  </a:cxn>
                  <a:cxn ang="0">
                    <a:pos x="618" y="0"/>
                  </a:cxn>
                </a:cxnLst>
                <a:rect l="0" t="0" r="r" b="b"/>
                <a:pathLst>
                  <a:path w="1248" h="864">
                    <a:moveTo>
                      <a:pt x="618" y="0"/>
                    </a:moveTo>
                    <a:lnTo>
                      <a:pt x="1248" y="132"/>
                    </a:lnTo>
                    <a:lnTo>
                      <a:pt x="1248" y="692"/>
                    </a:lnTo>
                    <a:lnTo>
                      <a:pt x="580" y="864"/>
                    </a:lnTo>
                    <a:lnTo>
                      <a:pt x="0" y="696"/>
                    </a:lnTo>
                    <a:lnTo>
                      <a:pt x="0" y="96"/>
                    </a:lnTo>
                    <a:lnTo>
                      <a:pt x="618" y="0"/>
                    </a:lnTo>
                  </a:path>
                </a:pathLst>
              </a:custGeom>
              <a:noFill/>
              <a:ln w="3175">
                <a:solidFill>
                  <a:srgbClr val="000000"/>
                </a:solidFill>
                <a:prstDash val="solid"/>
                <a:round/>
                <a:headEnd/>
                <a:tailEnd/>
              </a:ln>
            </p:spPr>
            <p:txBody>
              <a:bodyPr/>
              <a:lstStyle/>
              <a:p>
                <a:endParaRPr lang="en-US" dirty="0"/>
              </a:p>
            </p:txBody>
          </p:sp>
          <p:sp>
            <p:nvSpPr>
              <p:cNvPr id="299036" name="Freeform 28"/>
              <p:cNvSpPr>
                <a:spLocks/>
              </p:cNvSpPr>
              <p:nvPr/>
            </p:nvSpPr>
            <p:spPr bwMode="auto">
              <a:xfrm>
                <a:off x="1919" y="1493"/>
                <a:ext cx="323" cy="73"/>
              </a:xfrm>
              <a:custGeom>
                <a:avLst/>
                <a:gdLst/>
                <a:ahLst/>
                <a:cxnLst>
                  <a:cxn ang="0">
                    <a:pos x="0" y="84"/>
                  </a:cxn>
                  <a:cxn ang="0">
                    <a:pos x="545" y="0"/>
                  </a:cxn>
                  <a:cxn ang="0">
                    <a:pos x="1129" y="120"/>
                  </a:cxn>
                  <a:cxn ang="0">
                    <a:pos x="551" y="236"/>
                  </a:cxn>
                  <a:cxn ang="0">
                    <a:pos x="0" y="84"/>
                  </a:cxn>
                </a:cxnLst>
                <a:rect l="0" t="0" r="r" b="b"/>
                <a:pathLst>
                  <a:path w="1129" h="236">
                    <a:moveTo>
                      <a:pt x="0" y="84"/>
                    </a:moveTo>
                    <a:lnTo>
                      <a:pt x="545" y="0"/>
                    </a:lnTo>
                    <a:lnTo>
                      <a:pt x="1129" y="120"/>
                    </a:lnTo>
                    <a:lnTo>
                      <a:pt x="551" y="236"/>
                    </a:lnTo>
                    <a:lnTo>
                      <a:pt x="0" y="84"/>
                    </a:lnTo>
                    <a:close/>
                  </a:path>
                </a:pathLst>
              </a:custGeom>
              <a:solidFill>
                <a:srgbClr val="FFF2CC"/>
              </a:solidFill>
              <a:ln w="9525">
                <a:noFill/>
                <a:round/>
                <a:headEnd/>
                <a:tailEnd/>
              </a:ln>
            </p:spPr>
            <p:txBody>
              <a:bodyPr/>
              <a:lstStyle/>
              <a:p>
                <a:endParaRPr lang="en-US" dirty="0"/>
              </a:p>
            </p:txBody>
          </p:sp>
          <p:sp>
            <p:nvSpPr>
              <p:cNvPr id="299037" name="Freeform 29"/>
              <p:cNvSpPr>
                <a:spLocks/>
              </p:cNvSpPr>
              <p:nvPr/>
            </p:nvSpPr>
            <p:spPr bwMode="auto">
              <a:xfrm>
                <a:off x="1911" y="1529"/>
                <a:ext cx="158" cy="210"/>
              </a:xfrm>
              <a:custGeom>
                <a:avLst/>
                <a:gdLst/>
                <a:ahLst/>
                <a:cxnLst>
                  <a:cxn ang="0">
                    <a:pos x="0" y="0"/>
                  </a:cxn>
                  <a:cxn ang="0">
                    <a:pos x="551" y="144"/>
                  </a:cxn>
                  <a:cxn ang="0">
                    <a:pos x="551" y="678"/>
                  </a:cxn>
                  <a:cxn ang="0">
                    <a:pos x="0" y="522"/>
                  </a:cxn>
                  <a:cxn ang="0">
                    <a:pos x="0" y="0"/>
                  </a:cxn>
                </a:cxnLst>
                <a:rect l="0" t="0" r="r" b="b"/>
                <a:pathLst>
                  <a:path w="551" h="678">
                    <a:moveTo>
                      <a:pt x="0" y="0"/>
                    </a:moveTo>
                    <a:lnTo>
                      <a:pt x="551" y="144"/>
                    </a:lnTo>
                    <a:lnTo>
                      <a:pt x="551" y="678"/>
                    </a:lnTo>
                    <a:lnTo>
                      <a:pt x="0" y="522"/>
                    </a:lnTo>
                    <a:lnTo>
                      <a:pt x="0" y="0"/>
                    </a:lnTo>
                    <a:close/>
                  </a:path>
                </a:pathLst>
              </a:custGeom>
              <a:solidFill>
                <a:srgbClr val="FFCC7F"/>
              </a:solidFill>
              <a:ln w="9525">
                <a:noFill/>
                <a:round/>
                <a:headEnd/>
                <a:tailEnd/>
              </a:ln>
            </p:spPr>
            <p:txBody>
              <a:bodyPr/>
              <a:lstStyle/>
              <a:p>
                <a:endParaRPr lang="en-US" dirty="0"/>
              </a:p>
            </p:txBody>
          </p:sp>
          <p:sp>
            <p:nvSpPr>
              <p:cNvPr id="299038" name="Rectangle 30"/>
              <p:cNvSpPr>
                <a:spLocks noChangeArrowheads="1"/>
              </p:cNvSpPr>
              <p:nvPr/>
            </p:nvSpPr>
            <p:spPr bwMode="auto">
              <a:xfrm>
                <a:off x="1900" y="1587"/>
                <a:ext cx="192" cy="90"/>
              </a:xfrm>
              <a:prstGeom prst="rect">
                <a:avLst/>
              </a:prstGeom>
              <a:noFill/>
              <a:ln w="9525">
                <a:noFill/>
                <a:miter lim="800000"/>
                <a:headEnd/>
                <a:tailEnd/>
              </a:ln>
            </p:spPr>
            <p:txBody>
              <a:bodyPr/>
              <a:lstStyle/>
              <a:p>
                <a:endParaRPr lang="en-US" dirty="0"/>
              </a:p>
            </p:txBody>
          </p:sp>
        </p:grpSp>
        <p:sp>
          <p:nvSpPr>
            <p:cNvPr id="299299" name="Oval 291"/>
            <p:cNvSpPr>
              <a:spLocks noChangeArrowheads="1"/>
            </p:cNvSpPr>
            <p:nvPr/>
          </p:nvSpPr>
          <p:spPr bwMode="auto">
            <a:xfrm>
              <a:off x="846" y="2040"/>
              <a:ext cx="428" cy="387"/>
            </a:xfrm>
            <a:prstGeom prst="ellipse">
              <a:avLst/>
            </a:prstGeom>
            <a:noFill/>
            <a:ln w="38100">
              <a:solidFill>
                <a:srgbClr val="FD2D1D"/>
              </a:solidFill>
              <a:round/>
              <a:headEnd/>
              <a:tailEnd/>
            </a:ln>
            <a:effectLst/>
          </p:spPr>
          <p:txBody>
            <a:bodyPr wrap="none" anchor="ctr"/>
            <a:lstStyle/>
            <a:p>
              <a:endParaRPr lang="en-US" dirty="0"/>
            </a:p>
          </p:txBody>
        </p:sp>
        <p:sp>
          <p:nvSpPr>
            <p:cNvPr id="299300" name="Line 292"/>
            <p:cNvSpPr>
              <a:spLocks noChangeShapeType="1"/>
            </p:cNvSpPr>
            <p:nvPr/>
          </p:nvSpPr>
          <p:spPr bwMode="auto">
            <a:xfrm>
              <a:off x="1200" y="2378"/>
              <a:ext cx="989" cy="608"/>
            </a:xfrm>
            <a:prstGeom prst="line">
              <a:avLst/>
            </a:prstGeom>
            <a:noFill/>
            <a:ln w="38100">
              <a:solidFill>
                <a:schemeClr val="tx1"/>
              </a:solidFill>
              <a:round/>
              <a:headEnd/>
              <a:tailEnd type="triangle" w="med" len="med"/>
            </a:ln>
            <a:effectLst/>
          </p:spPr>
          <p:txBody>
            <a:bodyPr/>
            <a:lstStyle/>
            <a:p>
              <a:endParaRPr lang="en-US" dirty="0"/>
            </a:p>
          </p:txBody>
        </p:sp>
        <p:sp>
          <p:nvSpPr>
            <p:cNvPr id="299703" name="Text Box 695"/>
            <p:cNvSpPr txBox="1">
              <a:spLocks noChangeArrowheads="1"/>
            </p:cNvSpPr>
            <p:nvPr/>
          </p:nvSpPr>
          <p:spPr bwMode="auto">
            <a:xfrm>
              <a:off x="1973" y="3169"/>
              <a:ext cx="1103" cy="233"/>
            </a:xfrm>
            <a:prstGeom prst="rect">
              <a:avLst/>
            </a:prstGeom>
            <a:noFill/>
            <a:ln w="9525">
              <a:noFill/>
              <a:miter lim="800000"/>
              <a:headEnd/>
              <a:tailEnd/>
            </a:ln>
            <a:effectLst/>
          </p:spPr>
          <p:txBody>
            <a:bodyPr>
              <a:spAutoFit/>
            </a:bodyPr>
            <a:lstStyle/>
            <a:p>
              <a:r>
                <a:rPr lang="en-US" sz="1800" b="1" dirty="0">
                  <a:latin typeface="Helvetica 55 Roman" pitchFamily="34" charset="0"/>
                </a:rPr>
                <a:t>Staging Area</a:t>
              </a:r>
            </a:p>
          </p:txBody>
        </p:sp>
        <p:sp>
          <p:nvSpPr>
            <p:cNvPr id="299704" name="Line 696"/>
            <p:cNvSpPr>
              <a:spLocks noChangeShapeType="1"/>
            </p:cNvSpPr>
            <p:nvPr/>
          </p:nvSpPr>
          <p:spPr bwMode="auto">
            <a:xfrm flipV="1">
              <a:off x="2508" y="2388"/>
              <a:ext cx="807" cy="461"/>
            </a:xfrm>
            <a:prstGeom prst="line">
              <a:avLst/>
            </a:prstGeom>
            <a:noFill/>
            <a:ln w="38100">
              <a:solidFill>
                <a:schemeClr val="tx1"/>
              </a:solidFill>
              <a:round/>
              <a:headEnd/>
              <a:tailEnd type="triangle" w="med" len="med"/>
            </a:ln>
            <a:effectLst/>
          </p:spPr>
          <p:txBody>
            <a:bodyPr/>
            <a:lstStyle/>
            <a:p>
              <a:endParaRPr lang="en-US" dirty="0"/>
            </a:p>
          </p:txBody>
        </p:sp>
        <p:sp>
          <p:nvSpPr>
            <p:cNvPr id="299709" name="Text Box 701"/>
            <p:cNvSpPr txBox="1">
              <a:spLocks noChangeArrowheads="1"/>
            </p:cNvSpPr>
            <p:nvPr/>
          </p:nvSpPr>
          <p:spPr bwMode="auto">
            <a:xfrm>
              <a:off x="1735" y="3449"/>
              <a:ext cx="1460" cy="252"/>
            </a:xfrm>
            <a:prstGeom prst="rect">
              <a:avLst/>
            </a:prstGeom>
            <a:noFill/>
            <a:ln w="9525">
              <a:noFill/>
              <a:miter lim="800000"/>
              <a:headEnd/>
              <a:tailEnd/>
            </a:ln>
            <a:effectLst/>
          </p:spPr>
          <p:txBody>
            <a:bodyPr wrap="none">
              <a:spAutoFit/>
            </a:bodyPr>
            <a:lstStyle/>
            <a:p>
              <a:r>
                <a:rPr lang="en-US" sz="2000" b="1" dirty="0">
                  <a:latin typeface="Helvetica 55 Roman" pitchFamily="34" charset="0"/>
                </a:rPr>
                <a:t>Two Step Method</a:t>
              </a:r>
            </a:p>
          </p:txBody>
        </p:sp>
      </p:grpSp>
      <p:sp>
        <p:nvSpPr>
          <p:cNvPr id="299715" name="Rectangle 707"/>
          <p:cNvSpPr>
            <a:spLocks noChangeArrowheads="1"/>
          </p:cNvSpPr>
          <p:nvPr/>
        </p:nvSpPr>
        <p:spPr bwMode="black">
          <a:xfrm>
            <a:off x="0" y="3962400"/>
            <a:ext cx="2876550" cy="2200275"/>
          </a:xfrm>
          <a:prstGeom prst="rect">
            <a:avLst/>
          </a:prstGeom>
          <a:noFill/>
          <a:ln w="9525">
            <a:noFill/>
            <a:miter lim="800000"/>
            <a:headEnd/>
            <a:tailEnd/>
          </a:ln>
          <a:effectLst/>
        </p:spPr>
        <p:txBody>
          <a:bodyPr/>
          <a:lstStyle/>
          <a:p>
            <a:pPr>
              <a:spcBef>
                <a:spcPct val="20000"/>
              </a:spcBef>
            </a:pPr>
            <a:r>
              <a:rPr lang="en-US" sz="1800" b="1" dirty="0">
                <a:latin typeface="Helvetica 55 Roman" pitchFamily="34" charset="0"/>
              </a:rPr>
              <a:t>UPDATES – INT 1  </a:t>
            </a:r>
          </a:p>
          <a:p>
            <a:pPr>
              <a:spcBef>
                <a:spcPct val="20000"/>
              </a:spcBef>
            </a:pPr>
            <a:r>
              <a:rPr lang="en-US" sz="1800" b="1" dirty="0">
                <a:latin typeface="Helvetica 55 Roman" pitchFamily="34" charset="0"/>
              </a:rPr>
              <a:t>Two Step Method</a:t>
            </a:r>
          </a:p>
          <a:p>
            <a:pPr marL="234950" lvl="1" indent="-117475">
              <a:spcBef>
                <a:spcPct val="20000"/>
              </a:spcBef>
              <a:buFontTx/>
              <a:buChar char="–"/>
            </a:pPr>
            <a:r>
              <a:rPr lang="en-US" sz="1600" dirty="0">
                <a:latin typeface="Helvetica 55 Roman" pitchFamily="34" charset="0"/>
              </a:rPr>
              <a:t>iLPN Consumed in Active</a:t>
            </a:r>
          </a:p>
          <a:p>
            <a:pPr marL="234950" lvl="1" indent="-117475">
              <a:spcBef>
                <a:spcPct val="20000"/>
              </a:spcBef>
              <a:buFontTx/>
              <a:buChar char="–"/>
            </a:pPr>
            <a:r>
              <a:rPr lang="en-US" sz="1600" dirty="0">
                <a:latin typeface="Helvetica 55 Roman" pitchFamily="34" charset="0"/>
              </a:rPr>
              <a:t>Active ‘Actual Quantity’ Increases</a:t>
            </a:r>
          </a:p>
          <a:p>
            <a:pPr marL="234950" lvl="1" indent="-117475">
              <a:spcBef>
                <a:spcPct val="20000"/>
              </a:spcBef>
              <a:buFontTx/>
              <a:buChar char="–"/>
            </a:pPr>
            <a:r>
              <a:rPr lang="en-US" sz="1600" dirty="0">
                <a:latin typeface="Helvetica 55 Roman" pitchFamily="34" charset="0"/>
              </a:rPr>
              <a:t>Active ‘To Be Filled’ Decreases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9616"/>
                                        </p:tgtEl>
                                        <p:attrNameLst>
                                          <p:attrName>style.visibility</p:attrName>
                                        </p:attrNameLst>
                                      </p:cBhvr>
                                      <p:to>
                                        <p:strVal val="visible"/>
                                      </p:to>
                                    </p:set>
                                    <p:anim calcmode="lin" valueType="num">
                                      <p:cBhvr additive="base">
                                        <p:cTn id="7" dur="500" fill="hold"/>
                                        <p:tgtEl>
                                          <p:spTgt spid="299616"/>
                                        </p:tgtEl>
                                        <p:attrNameLst>
                                          <p:attrName>ppt_x</p:attrName>
                                        </p:attrNameLst>
                                      </p:cBhvr>
                                      <p:tavLst>
                                        <p:tav tm="0">
                                          <p:val>
                                            <p:strVal val="0-#ppt_w/2"/>
                                          </p:val>
                                        </p:tav>
                                        <p:tav tm="100000">
                                          <p:val>
                                            <p:strVal val="#ppt_x"/>
                                          </p:val>
                                        </p:tav>
                                      </p:tavLst>
                                    </p:anim>
                                    <p:anim calcmode="lin" valueType="num">
                                      <p:cBhvr additive="base">
                                        <p:cTn id="8" dur="500" fill="hold"/>
                                        <p:tgtEl>
                                          <p:spTgt spid="2996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299715"/>
                                        </p:tgtEl>
                                        <p:attrNameLst>
                                          <p:attrName>style.visibility</p:attrName>
                                        </p:attrNameLst>
                                      </p:cBhvr>
                                      <p:to>
                                        <p:strVal val="visible"/>
                                      </p:to>
                                    </p:set>
                                    <p:animEffect transition="in" filter="fade">
                                      <p:cBhvr>
                                        <p:cTn id="12" dur="1000"/>
                                        <p:tgtEl>
                                          <p:spTgt spid="299715"/>
                                        </p:tgtEl>
                                      </p:cBhvr>
                                    </p:animEffect>
                                    <p:anim calcmode="lin" valueType="num">
                                      <p:cBhvr>
                                        <p:cTn id="13" dur="1000" fill="hold"/>
                                        <p:tgtEl>
                                          <p:spTgt spid="299715"/>
                                        </p:tgtEl>
                                        <p:attrNameLst>
                                          <p:attrName>ppt_x</p:attrName>
                                        </p:attrNameLst>
                                      </p:cBhvr>
                                      <p:tavLst>
                                        <p:tav tm="0">
                                          <p:val>
                                            <p:strVal val="#ppt_x"/>
                                          </p:val>
                                        </p:tav>
                                        <p:tav tm="100000">
                                          <p:val>
                                            <p:strVal val="#ppt_x"/>
                                          </p:val>
                                        </p:tav>
                                      </p:tavLst>
                                    </p:anim>
                                    <p:anim calcmode="lin" valueType="num">
                                      <p:cBhvr>
                                        <p:cTn id="14" dur="1000" fill="hold"/>
                                        <p:tgtEl>
                                          <p:spTgt spid="2997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7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CUBING</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4763081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463138" y="1033154"/>
            <a:ext cx="8314150" cy="4610410"/>
          </a:xfrm>
        </p:spPr>
        <p:txBody>
          <a:bodyPr/>
          <a:lstStyle/>
          <a:p>
            <a:r>
              <a:rPr lang="en-US" sz="2400" dirty="0"/>
              <a:t>Waves</a:t>
            </a:r>
          </a:p>
          <a:p>
            <a:r>
              <a:rPr lang="en-US" sz="2400" dirty="0"/>
              <a:t>Inventory Allocation and Replenishment</a:t>
            </a:r>
          </a:p>
          <a:p>
            <a:r>
              <a:rPr lang="en-US" sz="2800" dirty="0">
                <a:solidFill>
                  <a:schemeClr val="accent1"/>
                </a:solidFill>
                <a:effectLst>
                  <a:outerShdw blurRad="38100" dist="38100" dir="2700000" algn="tl">
                    <a:srgbClr val="000000">
                      <a:alpha val="43137"/>
                    </a:srgbClr>
                  </a:outerShdw>
                </a:effectLst>
              </a:rPr>
              <a:t>Cubing</a:t>
            </a:r>
          </a:p>
          <a:p>
            <a:r>
              <a:rPr lang="en-US" sz="2400" dirty="0"/>
              <a:t>Picking</a:t>
            </a:r>
          </a:p>
          <a:p>
            <a:r>
              <a:rPr lang="en-US" sz="2400" dirty="0"/>
              <a:t>Order Consolidation</a:t>
            </a:r>
          </a:p>
          <a:p>
            <a:r>
              <a:rPr lang="en-US" sz="2400" dirty="0"/>
              <a:t>Ship Confirmation</a:t>
            </a:r>
          </a:p>
          <a:p>
            <a:r>
              <a:rPr lang="en-US" sz="2400"/>
              <a:t>Transportation</a:t>
            </a:r>
            <a:endParaRPr lang="en-US" sz="2400" dirty="0"/>
          </a:p>
        </p:txBody>
      </p:sp>
      <p:sp>
        <p:nvSpPr>
          <p:cNvPr id="6146" name="Rectangle 2"/>
          <p:cNvSpPr>
            <a:spLocks noGrp="1" noChangeArrowheads="1"/>
          </p:cNvSpPr>
          <p:nvPr>
            <p:ph type="title" idx="4294967295"/>
          </p:nvPr>
        </p:nvSpPr>
        <p:spPr>
          <a:xfrm>
            <a:off x="237506" y="317500"/>
            <a:ext cx="8906494" cy="825500"/>
          </a:xfrm>
        </p:spPr>
        <p:txBody>
          <a:bodyPr/>
          <a:lstStyle/>
          <a:p>
            <a:r>
              <a:rPr lang="en-US" sz="3200" dirty="0"/>
              <a:t>Outbound - Modules</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5092" name="Rectangle 4"/>
          <p:cNvSpPr>
            <a:spLocks noGrp="1" noChangeArrowheads="1"/>
          </p:cNvSpPr>
          <p:nvPr>
            <p:ph type="title"/>
          </p:nvPr>
        </p:nvSpPr>
        <p:spPr/>
        <p:txBody>
          <a:bodyPr/>
          <a:lstStyle/>
          <a:p>
            <a:r>
              <a:rPr lang="en-US" dirty="0"/>
              <a:t>Objectives</a:t>
            </a:r>
          </a:p>
        </p:txBody>
      </p:sp>
      <p:sp>
        <p:nvSpPr>
          <p:cNvPr id="345093" name="Rectangle 5"/>
          <p:cNvSpPr>
            <a:spLocks noGrp="1" noChangeArrowheads="1"/>
          </p:cNvSpPr>
          <p:nvPr>
            <p:ph type="body" idx="1"/>
          </p:nvPr>
        </p:nvSpPr>
        <p:spPr>
          <a:xfrm>
            <a:off x="476250" y="1217382"/>
            <a:ext cx="7296150" cy="2424113"/>
          </a:xfrm>
        </p:spPr>
        <p:txBody>
          <a:bodyPr/>
          <a:lstStyle/>
          <a:p>
            <a:r>
              <a:rPr lang="en-US" sz="2800" dirty="0"/>
              <a:t>Define the concept</a:t>
            </a:r>
          </a:p>
          <a:p>
            <a:r>
              <a:rPr lang="en-US" sz="2800" dirty="0"/>
              <a:t>Identify the data elements required for Cubing functionality</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3789" name="Rectangle 13"/>
          <p:cNvSpPr>
            <a:spLocks noGrp="1" noChangeArrowheads="1"/>
          </p:cNvSpPr>
          <p:nvPr>
            <p:ph type="title"/>
          </p:nvPr>
        </p:nvSpPr>
        <p:spPr/>
        <p:txBody>
          <a:bodyPr/>
          <a:lstStyle/>
          <a:p>
            <a:r>
              <a:rPr lang="en-US" dirty="0"/>
              <a:t>Agenda</a:t>
            </a:r>
            <a:r>
              <a:rPr lang="en-US" dirty="0">
                <a:solidFill>
                  <a:srgbClr val="4D4D4D"/>
                </a:solidFill>
              </a:rPr>
              <a:t>	</a:t>
            </a:r>
          </a:p>
        </p:txBody>
      </p:sp>
      <p:sp>
        <p:nvSpPr>
          <p:cNvPr id="203790" name="Rectangle 14"/>
          <p:cNvSpPr>
            <a:spLocks noGrp="1" noChangeArrowheads="1"/>
          </p:cNvSpPr>
          <p:nvPr>
            <p:ph type="body" idx="1"/>
          </p:nvPr>
        </p:nvSpPr>
        <p:spPr>
          <a:xfrm>
            <a:off x="457200" y="1117600"/>
            <a:ext cx="8320088" cy="4525963"/>
          </a:xfrm>
        </p:spPr>
        <p:txBody>
          <a:bodyPr/>
          <a:lstStyle/>
          <a:p>
            <a:r>
              <a:rPr lang="en-US" sz="2800" dirty="0">
                <a:solidFill>
                  <a:schemeClr val="accent1"/>
                </a:solidFill>
                <a:effectLst>
                  <a:outerShdw blurRad="38100" dist="38100" dir="2700000" algn="tl">
                    <a:srgbClr val="000000">
                      <a:alpha val="43137"/>
                    </a:srgbClr>
                  </a:outerShdw>
                </a:effectLst>
              </a:rPr>
              <a:t>Overview</a:t>
            </a:r>
          </a:p>
          <a:p>
            <a:r>
              <a:rPr lang="en-US" sz="2400" dirty="0"/>
              <a:t>Methods of Cubing</a:t>
            </a:r>
          </a:p>
          <a:p>
            <a:r>
              <a:rPr lang="en-US" sz="2400" dirty="0"/>
              <a:t>Container Type Table</a:t>
            </a:r>
          </a:p>
          <a:p>
            <a:r>
              <a:rPr lang="en-US" sz="2400" dirty="0"/>
              <a:t>Order Requirements</a:t>
            </a:r>
          </a:p>
          <a:p>
            <a:endParaRPr lang="en-US" sz="3200" dirty="0"/>
          </a:p>
          <a:p>
            <a:endParaRPr lang="en-US" dirty="0"/>
          </a:p>
          <a:p>
            <a:endParaRPr lang="en-US" dirty="0"/>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7" name="Rectangle 9"/>
          <p:cNvSpPr>
            <a:spLocks noGrp="1" noChangeArrowheads="1"/>
          </p:cNvSpPr>
          <p:nvPr>
            <p:ph type="title"/>
          </p:nvPr>
        </p:nvSpPr>
        <p:spPr/>
        <p:txBody>
          <a:bodyPr/>
          <a:lstStyle/>
          <a:p>
            <a:r>
              <a:rPr lang="en-US" dirty="0"/>
              <a:t>Cubing</a:t>
            </a:r>
          </a:p>
        </p:txBody>
      </p:sp>
      <p:sp>
        <p:nvSpPr>
          <p:cNvPr id="206858" name="Rectangle 10"/>
          <p:cNvSpPr>
            <a:spLocks noGrp="1" noChangeArrowheads="1"/>
          </p:cNvSpPr>
          <p:nvPr>
            <p:ph type="body" idx="1"/>
          </p:nvPr>
        </p:nvSpPr>
        <p:spPr>
          <a:xfrm>
            <a:off x="478971" y="1059542"/>
            <a:ext cx="6688592" cy="3956957"/>
          </a:xfrm>
        </p:spPr>
        <p:txBody>
          <a:bodyPr/>
          <a:lstStyle/>
          <a:p>
            <a:pPr>
              <a:buNone/>
            </a:pPr>
            <a:r>
              <a:rPr lang="en-US" sz="2800" dirty="0"/>
              <a:t>Cubing</a:t>
            </a:r>
          </a:p>
          <a:p>
            <a:pPr lvl="1"/>
            <a:r>
              <a:rPr lang="en-US" sz="2400" dirty="0"/>
              <a:t>Performed with the wave</a:t>
            </a:r>
          </a:p>
          <a:p>
            <a:pPr lvl="1"/>
            <a:r>
              <a:rPr lang="en-US" sz="2400" dirty="0"/>
              <a:t>Determine contents of outbound oLPNs before they are picked and packed</a:t>
            </a:r>
          </a:p>
          <a:p>
            <a:pPr lvl="1"/>
            <a:r>
              <a:rPr lang="en-US" sz="2400" dirty="0"/>
              <a:t>oLPNs created in status ‘Created’</a:t>
            </a:r>
          </a:p>
          <a:p>
            <a:pPr lvl="1"/>
            <a:r>
              <a:rPr lang="en-US" sz="2400" dirty="0"/>
              <a:t>oLPN label is the picking document</a:t>
            </a:r>
          </a:p>
        </p:txBody>
      </p:sp>
      <p:pic>
        <p:nvPicPr>
          <p:cNvPr id="206860" name="Picture 12" descr="IN00667_"/>
          <p:cNvPicPr>
            <a:picLocks noChangeAspect="1" noChangeArrowheads="1"/>
          </p:cNvPicPr>
          <p:nvPr/>
        </p:nvPicPr>
        <p:blipFill>
          <a:blip r:embed="rId3" cstate="print"/>
          <a:srcRect/>
          <a:stretch>
            <a:fillRect/>
          </a:stretch>
        </p:blipFill>
        <p:spPr bwMode="auto">
          <a:xfrm>
            <a:off x="6708775" y="4024313"/>
            <a:ext cx="2435225" cy="1982787"/>
          </a:xfrm>
          <a:prstGeom prst="rect">
            <a:avLst/>
          </a:prstGeom>
          <a:noFill/>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p:txBody>
          <a:bodyPr/>
          <a:lstStyle/>
          <a:p>
            <a:r>
              <a:rPr lang="en-US" sz="3200" dirty="0"/>
              <a:t>Wave Overview</a:t>
            </a:r>
          </a:p>
        </p:txBody>
      </p:sp>
      <p:sp>
        <p:nvSpPr>
          <p:cNvPr id="306179" name="Rectangle 3"/>
          <p:cNvSpPr>
            <a:spLocks noGrp="1" noChangeArrowheads="1"/>
          </p:cNvSpPr>
          <p:nvPr>
            <p:ph type="body" idx="1"/>
          </p:nvPr>
        </p:nvSpPr>
        <p:spPr>
          <a:xfrm>
            <a:off x="472967" y="1024760"/>
            <a:ext cx="8229600" cy="1585090"/>
          </a:xfrm>
        </p:spPr>
        <p:txBody>
          <a:bodyPr/>
          <a:lstStyle/>
          <a:p>
            <a:pPr>
              <a:buNone/>
            </a:pPr>
            <a:r>
              <a:rPr lang="en-US" sz="2800" dirty="0"/>
              <a:t>What is a Wave?</a:t>
            </a:r>
          </a:p>
          <a:p>
            <a:r>
              <a:rPr lang="en-US" dirty="0"/>
              <a:t>In WM, it is the processing of orders into outbound shipments</a:t>
            </a:r>
          </a:p>
        </p:txBody>
      </p:sp>
      <p:grpSp>
        <p:nvGrpSpPr>
          <p:cNvPr id="31" name="Group 30"/>
          <p:cNvGrpSpPr/>
          <p:nvPr/>
        </p:nvGrpSpPr>
        <p:grpSpPr>
          <a:xfrm>
            <a:off x="875847" y="2628440"/>
            <a:ext cx="7469865" cy="3949176"/>
            <a:chOff x="875847" y="2686496"/>
            <a:chExt cx="7469865" cy="3949176"/>
          </a:xfrm>
        </p:grpSpPr>
        <p:sp>
          <p:nvSpPr>
            <p:cNvPr id="47" name="TextBox 46"/>
            <p:cNvSpPr txBox="1"/>
            <p:nvPr/>
          </p:nvSpPr>
          <p:spPr>
            <a:xfrm>
              <a:off x="6514184" y="5312233"/>
              <a:ext cx="1282723" cy="1323439"/>
            </a:xfrm>
            <a:prstGeom prst="rect">
              <a:avLst/>
            </a:prstGeom>
            <a:noFill/>
          </p:spPr>
          <p:txBody>
            <a:bodyPr wrap="square" rtlCol="0">
              <a:spAutoFit/>
            </a:bodyPr>
            <a:lstStyle/>
            <a:p>
              <a:r>
                <a:rPr lang="en-US" sz="1600" dirty="0">
                  <a:latin typeface="+mn-lt"/>
                </a:rPr>
                <a:t>Orders are: </a:t>
              </a:r>
            </a:p>
            <a:p>
              <a:pPr marL="115888" indent="-115888">
                <a:buFont typeface="Arial" pitchFamily="34" charset="0"/>
                <a:buChar char="•"/>
              </a:pPr>
              <a:r>
                <a:rPr lang="en-US" sz="1600" dirty="0">
                  <a:latin typeface="+mn-lt"/>
                </a:rPr>
                <a:t>Organized</a:t>
              </a:r>
            </a:p>
            <a:p>
              <a:pPr marL="115888" indent="-115888">
                <a:buFont typeface="Arial" pitchFamily="34" charset="0"/>
                <a:buChar char="•"/>
              </a:pPr>
              <a:r>
                <a:rPr lang="en-US" sz="1600" dirty="0">
                  <a:latin typeface="+mn-lt"/>
                </a:rPr>
                <a:t>Divided</a:t>
              </a:r>
            </a:p>
            <a:p>
              <a:pPr marL="115888" indent="-115888">
                <a:buFont typeface="Arial" pitchFamily="34" charset="0"/>
                <a:buChar char="•"/>
              </a:pPr>
              <a:r>
                <a:rPr lang="en-US" sz="1600" dirty="0">
                  <a:latin typeface="+mn-lt"/>
                </a:rPr>
                <a:t>Released</a:t>
              </a:r>
            </a:p>
            <a:p>
              <a:endParaRPr lang="en-US" sz="1600" dirty="0">
                <a:latin typeface="+mn-lt"/>
              </a:endParaRPr>
            </a:p>
          </p:txBody>
        </p:sp>
        <p:sp>
          <p:nvSpPr>
            <p:cNvPr id="44" name="Cube 43"/>
            <p:cNvSpPr/>
            <p:nvPr/>
          </p:nvSpPr>
          <p:spPr bwMode="auto">
            <a:xfrm>
              <a:off x="6487883" y="4963875"/>
              <a:ext cx="1857829" cy="1364354"/>
            </a:xfrm>
            <a:prstGeom prst="cub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5" name="Rectangle 4"/>
            <p:cNvSpPr/>
            <p:nvPr/>
          </p:nvSpPr>
          <p:spPr bwMode="auto">
            <a:xfrm>
              <a:off x="875847" y="3372750"/>
              <a:ext cx="1543050" cy="1371600"/>
            </a:xfrm>
            <a:prstGeom prst="rect">
              <a:avLst/>
            </a:prstGeom>
            <a:solidFill>
              <a:schemeClr val="bg2"/>
            </a:solidFill>
            <a:ln w="9525" cap="flat" cmpd="sng" algn="ctr">
              <a:solidFill>
                <a:srgbClr val="2A8FC0"/>
              </a:solidFill>
              <a:prstDash val="solid"/>
              <a:round/>
              <a:headEnd type="none" w="med" len="med"/>
              <a:tailEnd type="none" w="med" len="med"/>
            </a:ln>
            <a:effectLst/>
            <a:scene3d>
              <a:camera prst="isometricOffAxis2Left"/>
              <a:lightRig rig="threePt" dir="t"/>
            </a:scene3d>
            <a:sp3d extrusionH="546100">
              <a:extrusionClr>
                <a:schemeClr val="bg2"/>
              </a:extrusionClr>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a:ln>
                    <a:noFill/>
                  </a:ln>
                  <a:solidFill>
                    <a:schemeClr val="accent3"/>
                  </a:solidFill>
                  <a:effectLst/>
                  <a:latin typeface="+mn-lt"/>
                </a:rPr>
                <a:t>Host</a:t>
              </a:r>
              <a:r>
                <a:rPr kumimoji="0" lang="en-US" sz="2400" b="0" i="0" u="none" strike="noStrike" cap="none" normalizeH="0" baseline="0" dirty="0">
                  <a:ln>
                    <a:noFill/>
                  </a:ln>
                  <a:solidFill>
                    <a:schemeClr val="accent3"/>
                  </a:solidFill>
                  <a:effectLst/>
                  <a:latin typeface="+mn-lt"/>
                </a:rPr>
                <a:t>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3"/>
                  </a:solidFill>
                  <a:effectLst/>
                  <a:latin typeface="+mn-lt"/>
                </a:rPr>
                <a:t>(ERP System)</a:t>
              </a:r>
            </a:p>
          </p:txBody>
        </p:sp>
        <p:sp>
          <p:nvSpPr>
            <p:cNvPr id="9" name="TextBox 8"/>
            <p:cNvSpPr txBox="1"/>
            <p:nvPr/>
          </p:nvSpPr>
          <p:spPr>
            <a:xfrm>
              <a:off x="2990849" y="2686496"/>
              <a:ext cx="2161720" cy="584775"/>
            </a:xfrm>
            <a:prstGeom prst="rect">
              <a:avLst/>
            </a:prstGeom>
            <a:solidFill>
              <a:schemeClr val="tx2"/>
            </a:solidFill>
            <a:ln>
              <a:solidFill>
                <a:schemeClr val="accent1">
                  <a:lumMod val="75000"/>
                </a:schemeClr>
              </a:solidFill>
            </a:ln>
            <a:effectLst>
              <a:outerShdw blurRad="76200" dir="13500000" sy="23000" kx="1200000" algn="br" rotWithShape="0">
                <a:prstClr val="black">
                  <a:alpha val="20000"/>
                </a:prstClr>
              </a:outerShdw>
            </a:effectLst>
          </p:spPr>
          <p:txBody>
            <a:bodyPr wrap="square" rtlCol="0">
              <a:spAutoFit/>
            </a:bodyPr>
            <a:lstStyle/>
            <a:p>
              <a:r>
                <a:rPr lang="en-US" sz="1600" dirty="0">
                  <a:latin typeface="+mn-lt"/>
                </a:rPr>
                <a:t>“Batch” of Distribution Orders (download)</a:t>
              </a:r>
            </a:p>
          </p:txBody>
        </p:sp>
        <p:sp>
          <p:nvSpPr>
            <p:cNvPr id="19" name="Flowchart: Direct Access Storage 18"/>
            <p:cNvSpPr/>
            <p:nvPr/>
          </p:nvSpPr>
          <p:spPr bwMode="auto">
            <a:xfrm>
              <a:off x="2370136" y="3913180"/>
              <a:ext cx="599835" cy="204788"/>
            </a:xfrm>
            <a:prstGeom prst="flowChartMagneticDrum">
              <a:avLst/>
            </a:prstGeom>
            <a:solidFill>
              <a:schemeClr val="bg2"/>
            </a:solidFill>
            <a:ln w="9525" cap="flat" cmpd="sng" algn="ctr">
              <a:solidFill>
                <a:srgbClr val="2A8F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4" name="Oval 13"/>
            <p:cNvSpPr/>
            <p:nvPr/>
          </p:nvSpPr>
          <p:spPr bwMode="auto">
            <a:xfrm>
              <a:off x="2766750" y="3822693"/>
              <a:ext cx="829279" cy="385763"/>
            </a:xfrm>
            <a:prstGeom prst="ellipse">
              <a:avLst/>
            </a:prstGeom>
            <a:solidFill>
              <a:srgbClr val="FFC000"/>
            </a:solidFill>
            <a:ln w="5715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7" name="Can 16"/>
            <p:cNvSpPr/>
            <p:nvPr/>
          </p:nvSpPr>
          <p:spPr bwMode="auto">
            <a:xfrm rot="5400000">
              <a:off x="3616682" y="3789394"/>
              <a:ext cx="205980" cy="474986"/>
            </a:xfrm>
            <a:prstGeom prst="can">
              <a:avLst>
                <a:gd name="adj" fmla="val 52745"/>
              </a:avLst>
            </a:prstGeom>
            <a:solidFill>
              <a:schemeClr val="bg2"/>
            </a:solidFill>
            <a:ln w="9525" cap="flat" cmpd="sng" algn="ctr">
              <a:solidFill>
                <a:srgbClr val="2A8F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6" name="Rectangle 5"/>
            <p:cNvSpPr/>
            <p:nvPr/>
          </p:nvSpPr>
          <p:spPr bwMode="auto">
            <a:xfrm>
              <a:off x="3806824" y="3835847"/>
              <a:ext cx="1543050" cy="1371600"/>
            </a:xfrm>
            <a:prstGeom prst="rect">
              <a:avLst/>
            </a:prstGeom>
            <a:solidFill>
              <a:schemeClr val="accent1"/>
            </a:solidFill>
            <a:ln w="9525" cap="flat" cmpd="sng" algn="ctr">
              <a:solidFill>
                <a:srgbClr val="2A8FC0"/>
              </a:solidFill>
              <a:prstDash val="solid"/>
              <a:round/>
              <a:headEnd type="none" w="med" len="med"/>
              <a:tailEnd type="none" w="med" len="med"/>
            </a:ln>
            <a:effectLst/>
            <a:scene3d>
              <a:camera prst="isometricOffAxis2Left"/>
              <a:lightRig rig="threePt" dir="t"/>
            </a:scene3d>
            <a:sp3d extrusionH="546100">
              <a:extrusionClr>
                <a:schemeClr val="accent1"/>
              </a:extrusionClr>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a:ln>
                    <a:noFill/>
                  </a:ln>
                  <a:solidFill>
                    <a:schemeClr val="accent3"/>
                  </a:solidFill>
                  <a:effectLst/>
                  <a:latin typeface="+mn-lt"/>
                </a:rPr>
                <a:t>WM</a:t>
              </a:r>
            </a:p>
          </p:txBody>
        </p:sp>
        <p:sp>
          <p:nvSpPr>
            <p:cNvPr id="18" name="Flowchart: Direct Access Storage 17"/>
            <p:cNvSpPr/>
            <p:nvPr/>
          </p:nvSpPr>
          <p:spPr bwMode="auto">
            <a:xfrm>
              <a:off x="5323738" y="4225234"/>
              <a:ext cx="599835" cy="204788"/>
            </a:xfrm>
            <a:prstGeom prst="flowChartMagneticDrum">
              <a:avLst/>
            </a:prstGeom>
            <a:solidFill>
              <a:schemeClr val="accent1"/>
            </a:solidFill>
            <a:ln w="9525" cap="flat" cmpd="sng" algn="ctr">
              <a:solidFill>
                <a:srgbClr val="2A8F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21" name="Oval 20"/>
            <p:cNvSpPr/>
            <p:nvPr/>
          </p:nvSpPr>
          <p:spPr bwMode="auto">
            <a:xfrm>
              <a:off x="5720352" y="4134747"/>
              <a:ext cx="829279" cy="385763"/>
            </a:xfrm>
            <a:prstGeom prst="ellipse">
              <a:avLst/>
            </a:prstGeom>
            <a:solidFill>
              <a:srgbClr val="FFFF00"/>
            </a:solidFill>
            <a:ln w="57150" cap="flat" cmpd="sng" algn="ctr">
              <a:solidFill>
                <a:srgbClr val="2A8F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22" name="Can 21"/>
            <p:cNvSpPr/>
            <p:nvPr/>
          </p:nvSpPr>
          <p:spPr bwMode="auto">
            <a:xfrm rot="5400000">
              <a:off x="6570284" y="4101448"/>
              <a:ext cx="205980" cy="474986"/>
            </a:xfrm>
            <a:prstGeom prst="can">
              <a:avLst>
                <a:gd name="adj" fmla="val 52745"/>
              </a:avLst>
            </a:prstGeom>
            <a:solidFill>
              <a:schemeClr val="accent1"/>
            </a:solidFill>
            <a:ln w="9525" cap="flat" cmpd="sng" algn="ctr">
              <a:solidFill>
                <a:srgbClr val="2A8F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28" name="TextBox 27"/>
            <p:cNvSpPr txBox="1"/>
            <p:nvPr/>
          </p:nvSpPr>
          <p:spPr>
            <a:xfrm>
              <a:off x="5642880" y="2779932"/>
              <a:ext cx="2325461" cy="646331"/>
            </a:xfrm>
            <a:prstGeom prst="rect">
              <a:avLst/>
            </a:prstGeom>
            <a:solidFill>
              <a:schemeClr val="tx2"/>
            </a:solidFill>
            <a:ln>
              <a:solidFill>
                <a:schemeClr val="accent1">
                  <a:lumMod val="75000"/>
                </a:schemeClr>
              </a:solidFill>
            </a:ln>
            <a:effectLst>
              <a:outerShdw blurRad="76200" dir="13500000" sy="23000" kx="1200000" algn="br" rotWithShape="0">
                <a:prstClr val="black">
                  <a:alpha val="20000"/>
                </a:prstClr>
              </a:outerShdw>
            </a:effectLst>
          </p:spPr>
          <p:txBody>
            <a:bodyPr wrap="square" rtlCol="0">
              <a:spAutoFit/>
            </a:bodyPr>
            <a:lstStyle/>
            <a:p>
              <a:pPr algn="ctr"/>
              <a:r>
                <a:rPr lang="en-US" sz="1800" dirty="0">
                  <a:latin typeface="+mn-lt"/>
                </a:rPr>
                <a:t>“Wave” of Distribution Orders</a:t>
              </a:r>
            </a:p>
          </p:txBody>
        </p:sp>
        <p:cxnSp>
          <p:nvCxnSpPr>
            <p:cNvPr id="30" name="Straight Arrow Connector 29"/>
            <p:cNvCxnSpPr>
              <a:stCxn id="9" idx="2"/>
            </p:cNvCxnSpPr>
            <p:nvPr/>
          </p:nvCxnSpPr>
          <p:spPr bwMode="auto">
            <a:xfrm rot="5400000">
              <a:off x="3272346" y="3221094"/>
              <a:ext cx="749187" cy="84954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32" name="Straight Arrow Connector 31"/>
            <p:cNvCxnSpPr>
              <a:stCxn id="28" idx="2"/>
            </p:cNvCxnSpPr>
            <p:nvPr/>
          </p:nvCxnSpPr>
          <p:spPr bwMode="auto">
            <a:xfrm rot="5400000">
              <a:off x="6044858" y="3448382"/>
              <a:ext cx="782872" cy="738635"/>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nvGrpSpPr>
            <p:cNvPr id="48" name="Group 47"/>
            <p:cNvGrpSpPr/>
            <p:nvPr/>
          </p:nvGrpSpPr>
          <p:grpSpPr>
            <a:xfrm>
              <a:off x="6881016" y="4470393"/>
              <a:ext cx="1071562" cy="699611"/>
              <a:chOff x="6786563" y="4557477"/>
              <a:chExt cx="1071562" cy="699611"/>
            </a:xfrm>
          </p:grpSpPr>
          <p:grpSp>
            <p:nvGrpSpPr>
              <p:cNvPr id="43" name="Group 42"/>
              <p:cNvGrpSpPr/>
              <p:nvPr/>
            </p:nvGrpSpPr>
            <p:grpSpPr>
              <a:xfrm>
                <a:off x="6786563" y="4760676"/>
                <a:ext cx="1071562" cy="496412"/>
                <a:chOff x="6786563" y="4310742"/>
                <a:chExt cx="1071562" cy="496412"/>
              </a:xfrm>
              <a:solidFill>
                <a:schemeClr val="tx1"/>
              </a:solidFill>
            </p:grpSpPr>
            <p:sp>
              <p:nvSpPr>
                <p:cNvPr id="42" name="Oval 41"/>
                <p:cNvSpPr/>
                <p:nvPr/>
              </p:nvSpPr>
              <p:spPr bwMode="auto">
                <a:xfrm>
                  <a:off x="6987949" y="4540930"/>
                  <a:ext cx="670151" cy="266224"/>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41" name="Flowchart: Manual Operation 40"/>
                <p:cNvSpPr/>
                <p:nvPr/>
              </p:nvSpPr>
              <p:spPr bwMode="auto">
                <a:xfrm>
                  <a:off x="6786563" y="4310742"/>
                  <a:ext cx="1071562" cy="391886"/>
                </a:xfrm>
                <a:prstGeom prst="flowChartManualOperation">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grpSp>
          <p:sp>
            <p:nvSpPr>
              <p:cNvPr id="40" name="Oval 39"/>
              <p:cNvSpPr/>
              <p:nvPr/>
            </p:nvSpPr>
            <p:spPr bwMode="auto">
              <a:xfrm>
                <a:off x="6792686" y="4557477"/>
                <a:ext cx="1059543" cy="420914"/>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62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grpSp>
        <p:sp>
          <p:nvSpPr>
            <p:cNvPr id="27" name="Arc 26"/>
            <p:cNvSpPr/>
            <p:nvPr/>
          </p:nvSpPr>
          <p:spPr bwMode="auto">
            <a:xfrm>
              <a:off x="6114702" y="4353907"/>
              <a:ext cx="1471955" cy="914400"/>
            </a:xfrm>
            <a:prstGeom prst="arc">
              <a:avLst>
                <a:gd name="adj1" fmla="val 16200000"/>
                <a:gd name="adj2" fmla="val 67839"/>
              </a:avLst>
            </a:prstGeom>
            <a:noFill/>
            <a:ln w="5715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25" name="Arc 24"/>
            <p:cNvSpPr/>
            <p:nvPr/>
          </p:nvSpPr>
          <p:spPr bwMode="auto">
            <a:xfrm>
              <a:off x="6508184" y="4359157"/>
              <a:ext cx="914400" cy="914400"/>
            </a:xfrm>
            <a:prstGeom prst="arc">
              <a:avLst/>
            </a:prstGeom>
            <a:noFill/>
            <a:ln w="5715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26" name="Arc 25"/>
            <p:cNvSpPr/>
            <p:nvPr/>
          </p:nvSpPr>
          <p:spPr bwMode="auto">
            <a:xfrm>
              <a:off x="6404099" y="4368209"/>
              <a:ext cx="1281102" cy="914400"/>
            </a:xfrm>
            <a:prstGeom prst="arc">
              <a:avLst>
                <a:gd name="adj1" fmla="val 16200000"/>
                <a:gd name="adj2" fmla="val 67839"/>
              </a:avLst>
            </a:prstGeom>
            <a:noFill/>
            <a:ln w="5715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pic>
          <p:nvPicPr>
            <p:cNvPr id="1026" name="Picture 2" descr="C:\Documents and Settings\rfont\Local Settings\Temporary Internet Files\Content.IE5\A2AGXE3T\MPj04021730000[1].jpg"/>
            <p:cNvPicPr>
              <a:picLocks noChangeAspect="1" noChangeArrowheads="1"/>
            </p:cNvPicPr>
            <p:nvPr/>
          </p:nvPicPr>
          <p:blipFill>
            <a:blip r:embed="rId3" cstate="print"/>
            <a:srcRect/>
            <a:stretch>
              <a:fillRect/>
            </a:stretch>
          </p:blipFill>
          <p:spPr bwMode="auto">
            <a:xfrm>
              <a:off x="4246877" y="5395397"/>
              <a:ext cx="1152435" cy="921948"/>
            </a:xfrm>
            <a:prstGeom prst="rect">
              <a:avLst/>
            </a:prstGeom>
            <a:noFill/>
            <a:effectLst>
              <a:outerShdw blurRad="50800" dist="38100" dir="2700000" algn="tl" rotWithShape="0">
                <a:prstClr val="black">
                  <a:alpha val="40000"/>
                </a:prstClr>
              </a:outerShdw>
            </a:effectLst>
          </p:spPr>
        </p:pic>
        <p:sp>
          <p:nvSpPr>
            <p:cNvPr id="52" name="TextBox 51"/>
            <p:cNvSpPr txBox="1"/>
            <p:nvPr/>
          </p:nvSpPr>
          <p:spPr>
            <a:xfrm>
              <a:off x="1005566" y="5370734"/>
              <a:ext cx="1490889" cy="923330"/>
            </a:xfrm>
            <a:prstGeom prst="rect">
              <a:avLst/>
            </a:prstGeom>
            <a:solidFill>
              <a:schemeClr val="accent1">
                <a:lumMod val="20000"/>
                <a:lumOff val="80000"/>
              </a:schemeClr>
            </a:solidFill>
            <a:ln>
              <a:noFill/>
            </a:ln>
            <a:effectLst>
              <a:outerShdw blurRad="76200" dir="13500000" sy="23000" kx="1200000" algn="br" rotWithShape="0">
                <a:prstClr val="black">
                  <a:alpha val="20000"/>
                </a:prstClr>
              </a:outerShdw>
            </a:effectLst>
          </p:spPr>
          <p:txBody>
            <a:bodyPr wrap="square" rtlCol="0">
              <a:spAutoFit/>
            </a:bodyPr>
            <a:lstStyle/>
            <a:p>
              <a:pPr algn="ctr"/>
              <a:r>
                <a:rPr lang="en-US" sz="1800" dirty="0">
                  <a:latin typeface="+mn-lt"/>
                </a:rPr>
                <a:t>Shipments to Customers</a:t>
              </a:r>
            </a:p>
          </p:txBody>
        </p:sp>
        <p:cxnSp>
          <p:nvCxnSpPr>
            <p:cNvPr id="54" name="Straight Arrow Connector 53"/>
            <p:cNvCxnSpPr>
              <a:stCxn id="44" idx="2"/>
              <a:endCxn id="1026" idx="3"/>
            </p:cNvCxnSpPr>
            <p:nvPr/>
          </p:nvCxnSpPr>
          <p:spPr bwMode="auto">
            <a:xfrm rot="10800000" flipV="1">
              <a:off x="5399313" y="5816595"/>
              <a:ext cx="1088571" cy="39775"/>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56" name="Straight Arrow Connector 55"/>
            <p:cNvCxnSpPr>
              <a:stCxn id="1026" idx="1"/>
              <a:endCxn id="52" idx="3"/>
            </p:cNvCxnSpPr>
            <p:nvPr/>
          </p:nvCxnSpPr>
          <p:spPr bwMode="auto">
            <a:xfrm rot="10800000">
              <a:off x="2496455" y="5832399"/>
              <a:ext cx="1750422" cy="23972"/>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6837" name="Rectangle 5"/>
          <p:cNvSpPr>
            <a:spLocks noGrp="1" noChangeArrowheads="1"/>
          </p:cNvSpPr>
          <p:nvPr>
            <p:ph type="body" idx="1"/>
          </p:nvPr>
        </p:nvSpPr>
        <p:spPr>
          <a:xfrm>
            <a:off x="478971" y="1175657"/>
            <a:ext cx="8282442" cy="2613706"/>
          </a:xfrm>
        </p:spPr>
        <p:txBody>
          <a:bodyPr/>
          <a:lstStyle/>
          <a:p>
            <a:pPr>
              <a:buNone/>
            </a:pPr>
            <a:r>
              <a:rPr lang="en-US" sz="2800" dirty="0"/>
              <a:t>Determine if cubing may be performed</a:t>
            </a:r>
          </a:p>
          <a:p>
            <a:pPr lvl="1"/>
            <a:r>
              <a:rPr lang="en-US" sz="2400" dirty="0"/>
              <a:t>Accurate item information?</a:t>
            </a:r>
          </a:p>
          <a:p>
            <a:pPr lvl="1"/>
            <a:r>
              <a:rPr lang="en-US" sz="2400" dirty="0"/>
              <a:t>Standard container sizes?</a:t>
            </a:r>
          </a:p>
          <a:p>
            <a:pPr lvl="1"/>
            <a:r>
              <a:rPr lang="en-US" sz="2400" dirty="0"/>
              <a:t>Irregular shaped items?</a:t>
            </a:r>
          </a:p>
          <a:p>
            <a:pPr lvl="1"/>
            <a:r>
              <a:rPr lang="en-US" sz="2400" dirty="0"/>
              <a:t>Use a lot of packing materials?</a:t>
            </a:r>
          </a:p>
        </p:txBody>
      </p:sp>
      <p:grpSp>
        <p:nvGrpSpPr>
          <p:cNvPr id="2" name="Group 10"/>
          <p:cNvGrpSpPr>
            <a:grpSpLocks/>
          </p:cNvGrpSpPr>
          <p:nvPr/>
        </p:nvGrpSpPr>
        <p:grpSpPr bwMode="auto">
          <a:xfrm>
            <a:off x="369888" y="4022725"/>
            <a:ext cx="8545512" cy="1817688"/>
            <a:chOff x="233" y="2534"/>
            <a:chExt cx="5383" cy="1145"/>
          </a:xfrm>
        </p:grpSpPr>
        <p:pic>
          <p:nvPicPr>
            <p:cNvPr id="376838" name="Picture 6" descr="j0138859"/>
            <p:cNvPicPr>
              <a:picLocks noChangeAspect="1" noChangeArrowheads="1"/>
            </p:cNvPicPr>
            <p:nvPr/>
          </p:nvPicPr>
          <p:blipFill>
            <a:blip r:embed="rId3" cstate="print"/>
            <a:srcRect/>
            <a:stretch>
              <a:fillRect/>
            </a:stretch>
          </p:blipFill>
          <p:spPr bwMode="auto">
            <a:xfrm>
              <a:off x="2016" y="2617"/>
              <a:ext cx="953" cy="1062"/>
            </a:xfrm>
            <a:prstGeom prst="rect">
              <a:avLst/>
            </a:prstGeom>
            <a:noFill/>
          </p:spPr>
        </p:pic>
        <p:pic>
          <p:nvPicPr>
            <p:cNvPr id="376839" name="Picture 7" descr="HH01826_"/>
            <p:cNvPicPr>
              <a:picLocks noChangeAspect="1" noChangeArrowheads="1"/>
            </p:cNvPicPr>
            <p:nvPr/>
          </p:nvPicPr>
          <p:blipFill>
            <a:blip r:embed="rId4" cstate="print"/>
            <a:srcRect/>
            <a:stretch>
              <a:fillRect/>
            </a:stretch>
          </p:blipFill>
          <p:spPr bwMode="auto">
            <a:xfrm>
              <a:off x="4747" y="2534"/>
              <a:ext cx="869" cy="1123"/>
            </a:xfrm>
            <a:prstGeom prst="rect">
              <a:avLst/>
            </a:prstGeom>
            <a:noFill/>
          </p:spPr>
        </p:pic>
        <p:pic>
          <p:nvPicPr>
            <p:cNvPr id="376840" name="Picture 8" descr="j0152029"/>
            <p:cNvPicPr>
              <a:picLocks noChangeAspect="1" noChangeArrowheads="1"/>
            </p:cNvPicPr>
            <p:nvPr/>
          </p:nvPicPr>
          <p:blipFill>
            <a:blip r:embed="rId5" cstate="print"/>
            <a:srcRect/>
            <a:stretch>
              <a:fillRect/>
            </a:stretch>
          </p:blipFill>
          <p:spPr bwMode="auto">
            <a:xfrm>
              <a:off x="3279" y="2705"/>
              <a:ext cx="1079" cy="971"/>
            </a:xfrm>
            <a:prstGeom prst="rect">
              <a:avLst/>
            </a:prstGeom>
            <a:noFill/>
          </p:spPr>
        </p:pic>
        <p:pic>
          <p:nvPicPr>
            <p:cNvPr id="376841" name="Picture 9" descr="j0238375"/>
            <p:cNvPicPr>
              <a:picLocks noChangeAspect="1" noChangeArrowheads="1"/>
            </p:cNvPicPr>
            <p:nvPr/>
          </p:nvPicPr>
          <p:blipFill>
            <a:blip r:embed="rId6" cstate="print"/>
            <a:srcRect/>
            <a:stretch>
              <a:fillRect/>
            </a:stretch>
          </p:blipFill>
          <p:spPr bwMode="auto">
            <a:xfrm>
              <a:off x="233" y="2614"/>
              <a:ext cx="1463" cy="1003"/>
            </a:xfrm>
            <a:prstGeom prst="rect">
              <a:avLst/>
            </a:prstGeom>
            <a:noFill/>
          </p:spPr>
        </p:pic>
      </p:grpSp>
      <p:sp>
        <p:nvSpPr>
          <p:cNvPr id="10" name="Rectangle 9"/>
          <p:cNvSpPr>
            <a:spLocks noGrp="1" noChangeArrowheads="1"/>
          </p:cNvSpPr>
          <p:nvPr>
            <p:ph type="title"/>
          </p:nvPr>
        </p:nvSpPr>
        <p:spPr>
          <a:xfrm>
            <a:off x="250825" y="512763"/>
            <a:ext cx="8520113" cy="300037"/>
          </a:xfrm>
        </p:spPr>
        <p:txBody>
          <a:bodyPr/>
          <a:lstStyle/>
          <a:p>
            <a:r>
              <a:rPr lang="en-US" dirty="0"/>
              <a:t>Cubing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3789" name="Rectangle 13"/>
          <p:cNvSpPr>
            <a:spLocks noGrp="1" noChangeArrowheads="1"/>
          </p:cNvSpPr>
          <p:nvPr>
            <p:ph type="title"/>
          </p:nvPr>
        </p:nvSpPr>
        <p:spPr/>
        <p:txBody>
          <a:bodyPr/>
          <a:lstStyle/>
          <a:p>
            <a:r>
              <a:rPr lang="en-US" dirty="0"/>
              <a:t>Agenda</a:t>
            </a:r>
            <a:r>
              <a:rPr lang="en-US" dirty="0">
                <a:solidFill>
                  <a:srgbClr val="4D4D4D"/>
                </a:solidFill>
              </a:rPr>
              <a:t>	</a:t>
            </a:r>
          </a:p>
        </p:txBody>
      </p:sp>
      <p:sp>
        <p:nvSpPr>
          <p:cNvPr id="203790" name="Rectangle 14"/>
          <p:cNvSpPr>
            <a:spLocks noGrp="1" noChangeArrowheads="1"/>
          </p:cNvSpPr>
          <p:nvPr>
            <p:ph type="body" idx="1"/>
          </p:nvPr>
        </p:nvSpPr>
        <p:spPr>
          <a:xfrm>
            <a:off x="457200" y="1117600"/>
            <a:ext cx="8320088" cy="4525963"/>
          </a:xfrm>
        </p:spPr>
        <p:txBody>
          <a:bodyPr/>
          <a:lstStyle/>
          <a:p>
            <a:r>
              <a:rPr lang="en-US" sz="2400" dirty="0"/>
              <a:t>Overview</a:t>
            </a:r>
          </a:p>
          <a:p>
            <a:r>
              <a:rPr lang="en-US" sz="2800" dirty="0">
                <a:solidFill>
                  <a:schemeClr val="accent1"/>
                </a:solidFill>
                <a:effectLst>
                  <a:outerShdw blurRad="38100" dist="38100" dir="2700000" algn="tl">
                    <a:srgbClr val="000000">
                      <a:alpha val="43137"/>
                    </a:srgbClr>
                  </a:outerShdw>
                </a:effectLst>
              </a:rPr>
              <a:t>Methods of Cubing</a:t>
            </a:r>
          </a:p>
          <a:p>
            <a:r>
              <a:rPr lang="en-US" sz="2400" dirty="0"/>
              <a:t>Container Type Table</a:t>
            </a:r>
          </a:p>
          <a:p>
            <a:r>
              <a:rPr lang="en-US" sz="2400" dirty="0"/>
              <a:t>Order Requirements</a:t>
            </a:r>
          </a:p>
          <a:p>
            <a:endParaRPr lang="en-US" sz="3200" dirty="0"/>
          </a:p>
          <a:p>
            <a:endParaRPr lang="en-US" dirty="0"/>
          </a:p>
          <a:p>
            <a:endParaRPr lang="en-US" dirty="0"/>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884" name="Rectangle 4"/>
          <p:cNvSpPr>
            <a:spLocks noGrp="1" noChangeArrowheads="1"/>
          </p:cNvSpPr>
          <p:nvPr>
            <p:ph type="title"/>
          </p:nvPr>
        </p:nvSpPr>
        <p:spPr/>
        <p:txBody>
          <a:bodyPr/>
          <a:lstStyle/>
          <a:p>
            <a:r>
              <a:rPr lang="en-US" dirty="0"/>
              <a:t>oLPN Cubing Indicator</a:t>
            </a:r>
          </a:p>
        </p:txBody>
      </p:sp>
      <p:sp>
        <p:nvSpPr>
          <p:cNvPr id="378885" name="Rectangle 5"/>
          <p:cNvSpPr>
            <a:spLocks noGrp="1" noChangeArrowheads="1"/>
          </p:cNvSpPr>
          <p:nvPr>
            <p:ph type="body" idx="1"/>
          </p:nvPr>
        </p:nvSpPr>
        <p:spPr>
          <a:xfrm>
            <a:off x="464457" y="1045029"/>
            <a:ext cx="8122331" cy="1463221"/>
          </a:xfrm>
        </p:spPr>
        <p:txBody>
          <a:bodyPr/>
          <a:lstStyle/>
          <a:p>
            <a:pPr>
              <a:buNone/>
            </a:pPr>
            <a:r>
              <a:rPr lang="en-US" sz="2800" dirty="0"/>
              <a:t>oLPN Cubing Indicator</a:t>
            </a:r>
          </a:p>
          <a:p>
            <a:pPr lvl="1"/>
            <a:r>
              <a:rPr lang="en-US" sz="2000" dirty="0"/>
              <a:t>Field in the Order Header</a:t>
            </a:r>
          </a:p>
          <a:p>
            <a:pPr lvl="1"/>
            <a:r>
              <a:rPr lang="en-US" sz="2000" dirty="0"/>
              <a:t>Determines if and how an Order is to be cubed</a:t>
            </a:r>
          </a:p>
        </p:txBody>
      </p:sp>
      <p:grpSp>
        <p:nvGrpSpPr>
          <p:cNvPr id="2" name="Group 8"/>
          <p:cNvGrpSpPr>
            <a:grpSpLocks/>
          </p:cNvGrpSpPr>
          <p:nvPr/>
        </p:nvGrpSpPr>
        <p:grpSpPr bwMode="auto">
          <a:xfrm>
            <a:off x="912814" y="2255154"/>
            <a:ext cx="7142166" cy="4101137"/>
            <a:chOff x="575" y="1536"/>
            <a:chExt cx="4514" cy="2406"/>
          </a:xfrm>
          <a:solidFill>
            <a:schemeClr val="bg2">
              <a:lumMod val="60000"/>
              <a:lumOff val="40000"/>
            </a:schemeClr>
          </a:solidFill>
          <a:effectLst>
            <a:outerShdw blurRad="50800" dist="38100" dir="2700000" algn="tl" rotWithShape="0">
              <a:prstClr val="black">
                <a:alpha val="40000"/>
              </a:prstClr>
            </a:outerShdw>
          </a:effectLst>
        </p:grpSpPr>
        <p:sp>
          <p:nvSpPr>
            <p:cNvPr id="378886" name="AutoShape 6"/>
            <p:cNvSpPr>
              <a:spLocks noChangeArrowheads="1"/>
            </p:cNvSpPr>
            <p:nvPr/>
          </p:nvSpPr>
          <p:spPr bwMode="auto">
            <a:xfrm>
              <a:off x="575" y="1536"/>
              <a:ext cx="4514" cy="2361"/>
            </a:xfrm>
            <a:prstGeom prst="roundRect">
              <a:avLst>
                <a:gd name="adj" fmla="val 16667"/>
              </a:avLst>
            </a:prstGeom>
            <a:grpFill/>
            <a:ln w="38100">
              <a:solidFill>
                <a:schemeClr val="bg2">
                  <a:lumMod val="50000"/>
                </a:schemeClr>
              </a:solidFill>
              <a:round/>
              <a:headEnd/>
              <a:tailEnd/>
            </a:ln>
            <a:effectLst/>
          </p:spPr>
          <p:txBody>
            <a:bodyPr wrap="none" anchor="ctr"/>
            <a:lstStyle/>
            <a:p>
              <a:endParaRPr lang="en-US" dirty="0"/>
            </a:p>
          </p:txBody>
        </p:sp>
        <p:sp>
          <p:nvSpPr>
            <p:cNvPr id="378887" name="Rectangle 7"/>
            <p:cNvSpPr>
              <a:spLocks noChangeArrowheads="1"/>
            </p:cNvSpPr>
            <p:nvPr/>
          </p:nvSpPr>
          <p:spPr bwMode="auto">
            <a:xfrm>
              <a:off x="698" y="1620"/>
              <a:ext cx="4277" cy="2322"/>
            </a:xfrm>
            <a:prstGeom prst="rect">
              <a:avLst/>
            </a:prstGeom>
            <a:noFill/>
            <a:ln w="9525">
              <a:noFill/>
              <a:miter lim="800000"/>
              <a:headEnd/>
              <a:tailEnd/>
            </a:ln>
            <a:effectLst/>
          </p:spPr>
          <p:txBody>
            <a:bodyPr>
              <a:spAutoFit/>
            </a:bodyPr>
            <a:lstStyle/>
            <a:p>
              <a:pPr algn="ctr">
                <a:lnSpc>
                  <a:spcPct val="90000"/>
                </a:lnSpc>
                <a:spcBef>
                  <a:spcPct val="50000"/>
                </a:spcBef>
              </a:pPr>
              <a:r>
                <a:rPr lang="en-US" b="1" i="1" u="sng" dirty="0">
                  <a:latin typeface="Arial" charset="0"/>
                </a:rPr>
                <a:t>Common oLPN Cubing Indicators</a:t>
              </a:r>
            </a:p>
            <a:p>
              <a:pPr lvl="1">
                <a:lnSpc>
                  <a:spcPct val="90000"/>
                </a:lnSpc>
                <a:spcBef>
                  <a:spcPct val="50000"/>
                </a:spcBef>
              </a:pPr>
              <a:r>
                <a:rPr lang="en-US" sz="1800" dirty="0">
                  <a:latin typeface="Arial" charset="0"/>
                </a:rPr>
                <a:t>01 through 50 – Non-cubed Orders</a:t>
              </a:r>
            </a:p>
            <a:p>
              <a:pPr lvl="1">
                <a:lnSpc>
                  <a:spcPct val="90000"/>
                </a:lnSpc>
                <a:spcBef>
                  <a:spcPct val="50000"/>
                </a:spcBef>
              </a:pPr>
              <a:r>
                <a:rPr lang="en-US" sz="1800" dirty="0">
                  <a:latin typeface="Arial" charset="0"/>
                </a:rPr>
                <a:t>51 – Pack oLPN  to Capacity</a:t>
              </a:r>
            </a:p>
            <a:p>
              <a:pPr lvl="1">
                <a:lnSpc>
                  <a:spcPct val="90000"/>
                </a:lnSpc>
                <a:spcBef>
                  <a:spcPct val="50000"/>
                </a:spcBef>
              </a:pPr>
              <a:r>
                <a:rPr lang="en-US" sz="1800" dirty="0">
                  <a:latin typeface="Arial" charset="0"/>
                </a:rPr>
                <a:t>61 – Pack oLPN without Mixed Items</a:t>
              </a:r>
            </a:p>
            <a:p>
              <a:pPr lvl="1">
                <a:lnSpc>
                  <a:spcPct val="90000"/>
                </a:lnSpc>
                <a:spcBef>
                  <a:spcPct val="50000"/>
                </a:spcBef>
              </a:pPr>
              <a:r>
                <a:rPr lang="en-US" sz="1800" dirty="0">
                  <a:latin typeface="Arial" charset="0"/>
                </a:rPr>
                <a:t>62 – Pack oLPN without Mixed Style/Color</a:t>
              </a:r>
            </a:p>
            <a:p>
              <a:pPr lvl="1">
                <a:lnSpc>
                  <a:spcPct val="90000"/>
                </a:lnSpc>
                <a:spcBef>
                  <a:spcPct val="50000"/>
                </a:spcBef>
              </a:pPr>
              <a:r>
                <a:rPr lang="en-US" sz="1800" dirty="0">
                  <a:latin typeface="Arial" charset="0"/>
                </a:rPr>
                <a:t>63 – Pack oLPN without Mixed Style</a:t>
              </a:r>
            </a:p>
            <a:p>
              <a:pPr lvl="1">
                <a:lnSpc>
                  <a:spcPct val="90000"/>
                </a:lnSpc>
                <a:spcBef>
                  <a:spcPct val="50000"/>
                </a:spcBef>
              </a:pPr>
              <a:r>
                <a:rPr lang="en-US" sz="1800" dirty="0">
                  <a:latin typeface="Arial" charset="0"/>
                </a:rPr>
                <a:t>64 – Pack oLPN without Mixed Style/Style Suffix/Color</a:t>
              </a:r>
            </a:p>
            <a:p>
              <a:pPr lvl="1">
                <a:lnSpc>
                  <a:spcPct val="90000"/>
                </a:lnSpc>
                <a:spcBef>
                  <a:spcPct val="50000"/>
                </a:spcBef>
              </a:pPr>
              <a:r>
                <a:rPr lang="en-US" sz="1800" dirty="0">
                  <a:latin typeface="Arial" charset="0"/>
                </a:rPr>
                <a:t>65 – Single Style, Maximum 5 Items</a:t>
              </a:r>
            </a:p>
            <a:p>
              <a:pPr lvl="1">
                <a:lnSpc>
                  <a:spcPct val="90000"/>
                </a:lnSpc>
                <a:spcBef>
                  <a:spcPct val="50000"/>
                </a:spcBef>
              </a:pPr>
              <a:r>
                <a:rPr lang="en-US" sz="1800" dirty="0">
                  <a:latin typeface="Arial" charset="0"/>
                </a:rPr>
                <a:t>81 – 3D Cubing</a:t>
              </a:r>
            </a:p>
            <a:p>
              <a:pPr lvl="1">
                <a:lnSpc>
                  <a:spcPct val="90000"/>
                </a:lnSpc>
                <a:spcBef>
                  <a:spcPct val="50000"/>
                </a:spcBef>
              </a:pPr>
              <a:endParaRPr lang="en-US" sz="2000" dirty="0">
                <a:latin typeface="Arial"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78885"/>
                                        </p:tgtEl>
                                        <p:attrNameLst>
                                          <p:attrName>style.visibility</p:attrName>
                                        </p:attrNameLst>
                                      </p:cBhvr>
                                      <p:to>
                                        <p:strVal val="visible"/>
                                      </p:to>
                                    </p:set>
                                    <p:animEffect transition="in" filter="slide(fromBottom)">
                                      <p:cBhvr>
                                        <p:cTn id="7" dur="500"/>
                                        <p:tgtEl>
                                          <p:spTgt spid="378885"/>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lide(fromTop)">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5"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6052" name="Rectangle 2052"/>
          <p:cNvSpPr>
            <a:spLocks noGrp="1" noChangeArrowheads="1"/>
          </p:cNvSpPr>
          <p:nvPr>
            <p:ph type="title"/>
          </p:nvPr>
        </p:nvSpPr>
        <p:spPr/>
        <p:txBody>
          <a:bodyPr/>
          <a:lstStyle/>
          <a:p>
            <a:r>
              <a:rPr lang="en-US" dirty="0"/>
              <a:t>Pack oLPN to Capacity</a:t>
            </a:r>
          </a:p>
        </p:txBody>
      </p:sp>
      <p:sp>
        <p:nvSpPr>
          <p:cNvPr id="386053" name="Rectangle 2053"/>
          <p:cNvSpPr>
            <a:spLocks noGrp="1" noChangeArrowheads="1"/>
          </p:cNvSpPr>
          <p:nvPr>
            <p:ph type="body" idx="1"/>
          </p:nvPr>
        </p:nvSpPr>
        <p:spPr>
          <a:xfrm>
            <a:off x="478971" y="1117600"/>
            <a:ext cx="8298317" cy="4525963"/>
          </a:xfrm>
        </p:spPr>
        <p:txBody>
          <a:bodyPr/>
          <a:lstStyle/>
          <a:p>
            <a:pPr marL="0" indent="0">
              <a:buNone/>
            </a:pPr>
            <a:r>
              <a:rPr lang="en-US" sz="2800" dirty="0"/>
              <a:t>oLPN Cubing Indicator – Pack </a:t>
            </a:r>
            <a:r>
              <a:rPr lang="en-US" sz="2800" dirty="0" err="1"/>
              <a:t>oLPN</a:t>
            </a:r>
            <a:r>
              <a:rPr lang="en-US" sz="2800" dirty="0"/>
              <a:t> to Capacity</a:t>
            </a:r>
          </a:p>
          <a:p>
            <a:pPr lvl="1"/>
            <a:r>
              <a:rPr lang="en-US" sz="2400" dirty="0"/>
              <a:t>Works best for soft goods</a:t>
            </a:r>
          </a:p>
          <a:p>
            <a:pPr lvl="1"/>
            <a:r>
              <a:rPr lang="en-US" sz="2400" dirty="0"/>
              <a:t> Item weight, volume, and dimensions considered</a:t>
            </a:r>
          </a:p>
          <a:p>
            <a:pPr lvl="1"/>
            <a:endParaRPr lang="en-US" dirty="0"/>
          </a:p>
        </p:txBody>
      </p:sp>
      <p:grpSp>
        <p:nvGrpSpPr>
          <p:cNvPr id="2" name="Group 2063"/>
          <p:cNvGrpSpPr>
            <a:grpSpLocks/>
          </p:cNvGrpSpPr>
          <p:nvPr/>
        </p:nvGrpSpPr>
        <p:grpSpPr bwMode="auto">
          <a:xfrm>
            <a:off x="444500" y="3067050"/>
            <a:ext cx="7519988" cy="2952750"/>
            <a:chOff x="265" y="1828"/>
            <a:chExt cx="4737" cy="1860"/>
          </a:xfrm>
        </p:grpSpPr>
        <p:pic>
          <p:nvPicPr>
            <p:cNvPr id="386054" name="Picture 2054" descr="HH02321_"/>
            <p:cNvPicPr>
              <a:picLocks noChangeAspect="1" noChangeArrowheads="1"/>
            </p:cNvPicPr>
            <p:nvPr/>
          </p:nvPicPr>
          <p:blipFill>
            <a:blip r:embed="rId3" cstate="print"/>
            <a:srcRect/>
            <a:stretch>
              <a:fillRect/>
            </a:stretch>
          </p:blipFill>
          <p:spPr bwMode="auto">
            <a:xfrm>
              <a:off x="265" y="1828"/>
              <a:ext cx="922" cy="814"/>
            </a:xfrm>
            <a:prstGeom prst="rect">
              <a:avLst/>
            </a:prstGeom>
            <a:noFill/>
          </p:spPr>
        </p:pic>
        <p:pic>
          <p:nvPicPr>
            <p:cNvPr id="386055" name="Picture 2055" descr="HH01386_"/>
            <p:cNvPicPr>
              <a:picLocks noChangeAspect="1" noChangeArrowheads="1"/>
            </p:cNvPicPr>
            <p:nvPr/>
          </p:nvPicPr>
          <p:blipFill>
            <a:blip r:embed="rId4" cstate="print"/>
            <a:srcRect/>
            <a:stretch>
              <a:fillRect/>
            </a:stretch>
          </p:blipFill>
          <p:spPr bwMode="auto">
            <a:xfrm>
              <a:off x="833" y="2561"/>
              <a:ext cx="870" cy="1035"/>
            </a:xfrm>
            <a:prstGeom prst="rect">
              <a:avLst/>
            </a:prstGeom>
            <a:noFill/>
          </p:spPr>
        </p:pic>
        <p:pic>
          <p:nvPicPr>
            <p:cNvPr id="386056" name="Picture 2056" descr="HH01384_"/>
            <p:cNvPicPr>
              <a:picLocks noChangeAspect="1" noChangeArrowheads="1"/>
            </p:cNvPicPr>
            <p:nvPr/>
          </p:nvPicPr>
          <p:blipFill>
            <a:blip r:embed="rId5" cstate="print"/>
            <a:srcRect/>
            <a:stretch>
              <a:fillRect/>
            </a:stretch>
          </p:blipFill>
          <p:spPr bwMode="auto">
            <a:xfrm>
              <a:off x="4473" y="1877"/>
              <a:ext cx="454" cy="740"/>
            </a:xfrm>
            <a:prstGeom prst="rect">
              <a:avLst/>
            </a:prstGeom>
            <a:noFill/>
          </p:spPr>
        </p:pic>
        <p:pic>
          <p:nvPicPr>
            <p:cNvPr id="386057" name="Picture 2057" descr="HH00802_"/>
            <p:cNvPicPr>
              <a:picLocks noChangeAspect="1" noChangeArrowheads="1"/>
            </p:cNvPicPr>
            <p:nvPr/>
          </p:nvPicPr>
          <p:blipFill>
            <a:blip r:embed="rId6" cstate="print"/>
            <a:srcRect/>
            <a:stretch>
              <a:fillRect/>
            </a:stretch>
          </p:blipFill>
          <p:spPr bwMode="auto">
            <a:xfrm>
              <a:off x="4255" y="2652"/>
              <a:ext cx="747" cy="1036"/>
            </a:xfrm>
            <a:prstGeom prst="rect">
              <a:avLst/>
            </a:prstGeom>
            <a:noFill/>
          </p:spPr>
        </p:pic>
        <p:pic>
          <p:nvPicPr>
            <p:cNvPr id="386058" name="Picture 2058" descr="j0237271"/>
            <p:cNvPicPr>
              <a:picLocks noChangeAspect="1" noChangeArrowheads="1"/>
            </p:cNvPicPr>
            <p:nvPr/>
          </p:nvPicPr>
          <p:blipFill>
            <a:blip r:embed="rId7" cstate="print"/>
            <a:srcRect/>
            <a:stretch>
              <a:fillRect/>
            </a:stretch>
          </p:blipFill>
          <p:spPr bwMode="auto">
            <a:xfrm>
              <a:off x="2257" y="2350"/>
              <a:ext cx="1212" cy="1138"/>
            </a:xfrm>
            <a:prstGeom prst="rect">
              <a:avLst/>
            </a:prstGeom>
            <a:noFill/>
          </p:spPr>
        </p:pic>
        <p:sp>
          <p:nvSpPr>
            <p:cNvPr id="386059" name="Line 2059"/>
            <p:cNvSpPr>
              <a:spLocks noChangeShapeType="1"/>
            </p:cNvSpPr>
            <p:nvPr/>
          </p:nvSpPr>
          <p:spPr bwMode="auto">
            <a:xfrm>
              <a:off x="1235" y="2271"/>
              <a:ext cx="1080" cy="293"/>
            </a:xfrm>
            <a:prstGeom prst="line">
              <a:avLst/>
            </a:prstGeom>
            <a:noFill/>
            <a:ln w="76200">
              <a:solidFill>
                <a:schemeClr val="accent1"/>
              </a:solidFill>
              <a:round/>
              <a:headEnd/>
              <a:tailEnd type="triangle" w="med" len="med"/>
            </a:ln>
            <a:effectLst/>
          </p:spPr>
          <p:txBody>
            <a:bodyPr/>
            <a:lstStyle/>
            <a:p>
              <a:endParaRPr lang="en-US" dirty="0"/>
            </a:p>
          </p:txBody>
        </p:sp>
        <p:sp>
          <p:nvSpPr>
            <p:cNvPr id="386060" name="Line 2060"/>
            <p:cNvSpPr>
              <a:spLocks noChangeShapeType="1"/>
            </p:cNvSpPr>
            <p:nvPr/>
          </p:nvSpPr>
          <p:spPr bwMode="auto">
            <a:xfrm flipV="1">
              <a:off x="1794" y="2891"/>
              <a:ext cx="565" cy="199"/>
            </a:xfrm>
            <a:prstGeom prst="line">
              <a:avLst/>
            </a:prstGeom>
            <a:noFill/>
            <a:ln w="76200">
              <a:solidFill>
                <a:schemeClr val="accent1"/>
              </a:solidFill>
              <a:round/>
              <a:headEnd/>
              <a:tailEnd type="triangle" w="med" len="med"/>
            </a:ln>
            <a:effectLst/>
          </p:spPr>
          <p:txBody>
            <a:bodyPr/>
            <a:lstStyle/>
            <a:p>
              <a:endParaRPr lang="en-US" dirty="0"/>
            </a:p>
          </p:txBody>
        </p:sp>
        <p:sp>
          <p:nvSpPr>
            <p:cNvPr id="386061" name="Line 2061"/>
            <p:cNvSpPr>
              <a:spLocks noChangeShapeType="1"/>
            </p:cNvSpPr>
            <p:nvPr/>
          </p:nvSpPr>
          <p:spPr bwMode="auto">
            <a:xfrm flipH="1" flipV="1">
              <a:off x="3495" y="2819"/>
              <a:ext cx="709" cy="310"/>
            </a:xfrm>
            <a:prstGeom prst="line">
              <a:avLst/>
            </a:prstGeom>
            <a:noFill/>
            <a:ln w="76200">
              <a:solidFill>
                <a:schemeClr val="accent1"/>
              </a:solidFill>
              <a:round/>
              <a:headEnd/>
              <a:tailEnd type="triangle" w="med" len="med"/>
            </a:ln>
            <a:effectLst/>
          </p:spPr>
          <p:txBody>
            <a:bodyPr/>
            <a:lstStyle/>
            <a:p>
              <a:endParaRPr lang="en-US" dirty="0"/>
            </a:p>
          </p:txBody>
        </p:sp>
        <p:sp>
          <p:nvSpPr>
            <p:cNvPr id="386062" name="Line 2062"/>
            <p:cNvSpPr>
              <a:spLocks noChangeShapeType="1"/>
            </p:cNvSpPr>
            <p:nvPr/>
          </p:nvSpPr>
          <p:spPr bwMode="auto">
            <a:xfrm flipH="1">
              <a:off x="3511" y="2158"/>
              <a:ext cx="881" cy="401"/>
            </a:xfrm>
            <a:prstGeom prst="line">
              <a:avLst/>
            </a:prstGeom>
            <a:noFill/>
            <a:ln w="76200">
              <a:solidFill>
                <a:schemeClr val="accent1"/>
              </a:solidFill>
              <a:round/>
              <a:headEnd/>
              <a:tailEnd type="triangle" w="med" len="med"/>
            </a:ln>
            <a:effectLst/>
          </p:spPr>
          <p:txBody>
            <a:bodyPr/>
            <a:lstStyle/>
            <a:p>
              <a:endParaRPr lang="en-US"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86053">
                                            <p:txEl>
                                              <p:pRg st="0" end="0"/>
                                            </p:txEl>
                                          </p:spTgt>
                                        </p:tgtEl>
                                        <p:attrNameLst>
                                          <p:attrName>style.visibility</p:attrName>
                                        </p:attrNameLst>
                                      </p:cBhvr>
                                      <p:to>
                                        <p:strVal val="visible"/>
                                      </p:to>
                                    </p:set>
                                    <p:animEffect transition="in" filter="wipe(down)">
                                      <p:cBhvr>
                                        <p:cTn id="7" dur="500"/>
                                        <p:tgtEl>
                                          <p:spTgt spid="38605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6053">
                                            <p:txEl>
                                              <p:pRg st="1" end="1"/>
                                            </p:txEl>
                                          </p:spTgt>
                                        </p:tgtEl>
                                        <p:attrNameLst>
                                          <p:attrName>style.visibility</p:attrName>
                                        </p:attrNameLst>
                                      </p:cBhvr>
                                      <p:to>
                                        <p:strVal val="visible"/>
                                      </p:to>
                                    </p:set>
                                    <p:animEffect transition="in" filter="wipe(down)">
                                      <p:cBhvr>
                                        <p:cTn id="10" dur="500"/>
                                        <p:tgtEl>
                                          <p:spTgt spid="38605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86053">
                                            <p:txEl>
                                              <p:pRg st="2" end="2"/>
                                            </p:txEl>
                                          </p:spTgt>
                                        </p:tgtEl>
                                        <p:attrNameLst>
                                          <p:attrName>style.visibility</p:attrName>
                                        </p:attrNameLst>
                                      </p:cBhvr>
                                      <p:to>
                                        <p:strVal val="visible"/>
                                      </p:to>
                                    </p:set>
                                    <p:animEffect transition="in" filter="wipe(down)">
                                      <p:cBhvr>
                                        <p:cTn id="13" dur="500"/>
                                        <p:tgtEl>
                                          <p:spTgt spid="386053">
                                            <p:txEl>
                                              <p:pRg st="2" end="2"/>
                                            </p:txEl>
                                          </p:spTgt>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53" grpId="0" build="p" autoUpdateAnimBg="0" advAuto="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6052" name="Rectangle 2052"/>
          <p:cNvSpPr>
            <a:spLocks noGrp="1" noChangeArrowheads="1"/>
          </p:cNvSpPr>
          <p:nvPr>
            <p:ph type="title"/>
          </p:nvPr>
        </p:nvSpPr>
        <p:spPr/>
        <p:txBody>
          <a:bodyPr/>
          <a:lstStyle/>
          <a:p>
            <a:r>
              <a:rPr lang="en-US" dirty="0"/>
              <a:t>Print Code 81 – 3D Cubing</a:t>
            </a:r>
          </a:p>
        </p:txBody>
      </p:sp>
      <p:sp>
        <p:nvSpPr>
          <p:cNvPr id="386053" name="Rectangle 2053"/>
          <p:cNvSpPr>
            <a:spLocks noGrp="1" noChangeArrowheads="1"/>
          </p:cNvSpPr>
          <p:nvPr>
            <p:ph type="body" idx="1"/>
          </p:nvPr>
        </p:nvSpPr>
        <p:spPr>
          <a:xfrm>
            <a:off x="478971" y="1117600"/>
            <a:ext cx="8298317" cy="2467429"/>
          </a:xfrm>
        </p:spPr>
        <p:txBody>
          <a:bodyPr/>
          <a:lstStyle/>
          <a:p>
            <a:pPr lvl="1"/>
            <a:r>
              <a:rPr lang="en-US" sz="2400" dirty="0"/>
              <a:t>Works best for hard goods</a:t>
            </a:r>
          </a:p>
          <a:p>
            <a:pPr lvl="1"/>
            <a:r>
              <a:rPr lang="en-US" sz="2400" dirty="0"/>
              <a:t>Item weight, volume, and dimensions considered</a:t>
            </a:r>
          </a:p>
          <a:p>
            <a:pPr lvl="1"/>
            <a:r>
              <a:rPr lang="en-US" sz="2400" dirty="0"/>
              <a:t>Advanced algorithm which addresses the physical size of the items being placed into containers in relation to each other</a:t>
            </a:r>
          </a:p>
          <a:p>
            <a:pPr lvl="1"/>
            <a:endParaRPr lang="en-US" sz="2400" dirty="0"/>
          </a:p>
        </p:txBody>
      </p:sp>
      <p:grpSp>
        <p:nvGrpSpPr>
          <p:cNvPr id="2" name="Group 2063"/>
          <p:cNvGrpSpPr>
            <a:grpSpLocks/>
          </p:cNvGrpSpPr>
          <p:nvPr/>
        </p:nvGrpSpPr>
        <p:grpSpPr bwMode="auto">
          <a:xfrm>
            <a:off x="1927225" y="3895725"/>
            <a:ext cx="5106988" cy="1806575"/>
            <a:chOff x="1199" y="2350"/>
            <a:chExt cx="3217" cy="1138"/>
          </a:xfrm>
        </p:grpSpPr>
        <p:pic>
          <p:nvPicPr>
            <p:cNvPr id="386058" name="Picture 2058" descr="j0237271"/>
            <p:cNvPicPr>
              <a:picLocks noChangeAspect="1" noChangeArrowheads="1"/>
            </p:cNvPicPr>
            <p:nvPr/>
          </p:nvPicPr>
          <p:blipFill>
            <a:blip r:embed="rId3" cstate="print"/>
            <a:srcRect/>
            <a:stretch>
              <a:fillRect/>
            </a:stretch>
          </p:blipFill>
          <p:spPr bwMode="auto">
            <a:xfrm>
              <a:off x="2257" y="2350"/>
              <a:ext cx="1212" cy="1138"/>
            </a:xfrm>
            <a:prstGeom prst="rect">
              <a:avLst/>
            </a:prstGeom>
            <a:noFill/>
          </p:spPr>
        </p:pic>
        <p:sp>
          <p:nvSpPr>
            <p:cNvPr id="386059" name="Line 2059"/>
            <p:cNvSpPr>
              <a:spLocks noChangeShapeType="1"/>
            </p:cNvSpPr>
            <p:nvPr/>
          </p:nvSpPr>
          <p:spPr bwMode="auto">
            <a:xfrm>
              <a:off x="1199" y="2763"/>
              <a:ext cx="1080" cy="293"/>
            </a:xfrm>
            <a:prstGeom prst="line">
              <a:avLst/>
            </a:prstGeom>
            <a:noFill/>
            <a:ln w="76200">
              <a:solidFill>
                <a:schemeClr val="accent1"/>
              </a:solidFill>
              <a:round/>
              <a:headEnd/>
              <a:tailEnd type="triangle" w="med" len="med"/>
            </a:ln>
            <a:effectLst/>
          </p:spPr>
          <p:txBody>
            <a:bodyPr/>
            <a:lstStyle/>
            <a:p>
              <a:endParaRPr lang="en-US" dirty="0"/>
            </a:p>
          </p:txBody>
        </p:sp>
        <p:sp>
          <p:nvSpPr>
            <p:cNvPr id="386062" name="Line 2062"/>
            <p:cNvSpPr>
              <a:spLocks noChangeShapeType="1"/>
            </p:cNvSpPr>
            <p:nvPr/>
          </p:nvSpPr>
          <p:spPr bwMode="auto">
            <a:xfrm flipH="1">
              <a:off x="3535" y="2578"/>
              <a:ext cx="881" cy="401"/>
            </a:xfrm>
            <a:prstGeom prst="line">
              <a:avLst/>
            </a:prstGeom>
            <a:noFill/>
            <a:ln w="76200">
              <a:solidFill>
                <a:schemeClr val="accent1"/>
              </a:solidFill>
              <a:round/>
              <a:headEnd/>
              <a:tailEnd type="triangle" w="med" len="med"/>
            </a:ln>
            <a:effectLst/>
          </p:spPr>
          <p:txBody>
            <a:bodyPr/>
            <a:lstStyle/>
            <a:p>
              <a:endParaRPr lang="en-US" dirty="0"/>
            </a:p>
          </p:txBody>
        </p:sp>
      </p:grpSp>
      <p:pic>
        <p:nvPicPr>
          <p:cNvPr id="2050" name="Picture 2" descr="C:\Program Files\Microsoft Office\MEDIA\CAGCAT10\j0234266.wmf"/>
          <p:cNvPicPr>
            <a:picLocks noChangeAspect="1" noChangeArrowheads="1"/>
          </p:cNvPicPr>
          <p:nvPr/>
        </p:nvPicPr>
        <p:blipFill>
          <a:blip r:embed="rId4" cstate="print"/>
          <a:srcRect/>
          <a:stretch>
            <a:fillRect/>
          </a:stretch>
        </p:blipFill>
        <p:spPr bwMode="auto">
          <a:xfrm>
            <a:off x="7279552" y="3575176"/>
            <a:ext cx="1216748" cy="1185874"/>
          </a:xfrm>
          <a:prstGeom prst="rect">
            <a:avLst/>
          </a:prstGeom>
          <a:noFill/>
        </p:spPr>
      </p:pic>
      <p:pic>
        <p:nvPicPr>
          <p:cNvPr id="2051" name="Picture 3" descr="C:\Program Files\Microsoft Office\MEDIA\CAGCAT10\j0183168.wmf"/>
          <p:cNvPicPr>
            <a:picLocks noChangeAspect="1" noChangeArrowheads="1"/>
          </p:cNvPicPr>
          <p:nvPr/>
        </p:nvPicPr>
        <p:blipFill>
          <a:blip r:embed="rId5" cstate="print"/>
          <a:srcRect/>
          <a:stretch>
            <a:fillRect/>
          </a:stretch>
        </p:blipFill>
        <p:spPr bwMode="auto">
          <a:xfrm>
            <a:off x="554431" y="3796131"/>
            <a:ext cx="1146153" cy="1004469"/>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86053">
                                            <p:txEl>
                                              <p:pRg st="0" end="0"/>
                                            </p:txEl>
                                          </p:spTgt>
                                        </p:tgtEl>
                                        <p:attrNameLst>
                                          <p:attrName>style.visibility</p:attrName>
                                        </p:attrNameLst>
                                      </p:cBhvr>
                                      <p:to>
                                        <p:strVal val="visible"/>
                                      </p:to>
                                    </p:set>
                                    <p:animEffect transition="in" filter="wipe(down)">
                                      <p:cBhvr>
                                        <p:cTn id="7" dur="500"/>
                                        <p:tgtEl>
                                          <p:spTgt spid="38605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6053">
                                            <p:txEl>
                                              <p:pRg st="1" end="1"/>
                                            </p:txEl>
                                          </p:spTgt>
                                        </p:tgtEl>
                                        <p:attrNameLst>
                                          <p:attrName>style.visibility</p:attrName>
                                        </p:attrNameLst>
                                      </p:cBhvr>
                                      <p:to>
                                        <p:strVal val="visible"/>
                                      </p:to>
                                    </p:set>
                                    <p:animEffect transition="in" filter="wipe(down)">
                                      <p:cBhvr>
                                        <p:cTn id="10" dur="500"/>
                                        <p:tgtEl>
                                          <p:spTgt spid="38605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86053">
                                            <p:txEl>
                                              <p:pRg st="2" end="2"/>
                                            </p:txEl>
                                          </p:spTgt>
                                        </p:tgtEl>
                                        <p:attrNameLst>
                                          <p:attrName>style.visibility</p:attrName>
                                        </p:attrNameLst>
                                      </p:cBhvr>
                                      <p:to>
                                        <p:strVal val="visible"/>
                                      </p:to>
                                    </p:set>
                                    <p:animEffect transition="in" filter="wipe(down)">
                                      <p:cBhvr>
                                        <p:cTn id="13" dur="500"/>
                                        <p:tgtEl>
                                          <p:spTgt spid="386053">
                                            <p:txEl>
                                              <p:pRg st="2" end="2"/>
                                            </p:txEl>
                                          </p:spTgt>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53" grpId="0" build="p" autoUpdateAnimBg="0" advAuto="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3789" name="Rectangle 13"/>
          <p:cNvSpPr>
            <a:spLocks noGrp="1" noChangeArrowheads="1"/>
          </p:cNvSpPr>
          <p:nvPr>
            <p:ph type="title"/>
          </p:nvPr>
        </p:nvSpPr>
        <p:spPr/>
        <p:txBody>
          <a:bodyPr/>
          <a:lstStyle/>
          <a:p>
            <a:r>
              <a:rPr lang="en-US" dirty="0"/>
              <a:t>Agenda</a:t>
            </a:r>
            <a:r>
              <a:rPr lang="en-US" dirty="0">
                <a:solidFill>
                  <a:srgbClr val="4D4D4D"/>
                </a:solidFill>
              </a:rPr>
              <a:t>	</a:t>
            </a:r>
          </a:p>
        </p:txBody>
      </p:sp>
      <p:sp>
        <p:nvSpPr>
          <p:cNvPr id="203790" name="Rectangle 14"/>
          <p:cNvSpPr>
            <a:spLocks noGrp="1" noChangeArrowheads="1"/>
          </p:cNvSpPr>
          <p:nvPr>
            <p:ph type="body" idx="1"/>
          </p:nvPr>
        </p:nvSpPr>
        <p:spPr>
          <a:xfrm>
            <a:off x="457200" y="1117600"/>
            <a:ext cx="8320088" cy="4525963"/>
          </a:xfrm>
        </p:spPr>
        <p:txBody>
          <a:bodyPr/>
          <a:lstStyle/>
          <a:p>
            <a:r>
              <a:rPr lang="en-US" sz="2400" dirty="0"/>
              <a:t>Overview</a:t>
            </a:r>
          </a:p>
          <a:p>
            <a:r>
              <a:rPr lang="en-US" sz="2400" dirty="0"/>
              <a:t>Methods of Cubing</a:t>
            </a:r>
          </a:p>
          <a:p>
            <a:r>
              <a:rPr lang="en-US" sz="2800" dirty="0">
                <a:solidFill>
                  <a:schemeClr val="accent1"/>
                </a:solidFill>
                <a:effectLst>
                  <a:outerShdw blurRad="38100" dist="38100" dir="2700000" algn="tl">
                    <a:srgbClr val="000000">
                      <a:alpha val="43137"/>
                    </a:srgbClr>
                  </a:outerShdw>
                </a:effectLst>
              </a:rPr>
              <a:t>Container Type Table</a:t>
            </a:r>
          </a:p>
          <a:p>
            <a:r>
              <a:rPr lang="en-US" sz="2400" dirty="0"/>
              <a:t>Order Requirements</a:t>
            </a:r>
          </a:p>
          <a:p>
            <a:endParaRPr lang="en-US" sz="3200" dirty="0"/>
          </a:p>
          <a:p>
            <a:endParaRPr lang="en-US" dirty="0"/>
          </a:p>
          <a:p>
            <a:endParaRPr lang="en-US" dirty="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8123" name="Rectangle 11"/>
          <p:cNvSpPr>
            <a:spLocks noGrp="1" noChangeArrowheads="1"/>
          </p:cNvSpPr>
          <p:nvPr>
            <p:ph type="title"/>
          </p:nvPr>
        </p:nvSpPr>
        <p:spPr/>
        <p:txBody>
          <a:bodyPr/>
          <a:lstStyle/>
          <a:p>
            <a:r>
              <a:rPr lang="en-US" dirty="0"/>
              <a:t>Container Type Table </a:t>
            </a:r>
          </a:p>
        </p:txBody>
      </p:sp>
      <p:sp>
        <p:nvSpPr>
          <p:cNvPr id="218124" name="Rectangle 12"/>
          <p:cNvSpPr>
            <a:spLocks noGrp="1" noChangeArrowheads="1"/>
          </p:cNvSpPr>
          <p:nvPr>
            <p:ph type="body" idx="1"/>
          </p:nvPr>
        </p:nvSpPr>
        <p:spPr>
          <a:xfrm>
            <a:off x="382588" y="1219200"/>
            <a:ext cx="8226425" cy="4752975"/>
          </a:xfrm>
        </p:spPr>
        <p:txBody>
          <a:bodyPr/>
          <a:lstStyle/>
          <a:p>
            <a:pPr>
              <a:buNone/>
            </a:pPr>
            <a:r>
              <a:rPr lang="en-US" sz="3200" dirty="0"/>
              <a:t>Stores all Container Types and Sizes</a:t>
            </a:r>
          </a:p>
          <a:p>
            <a:pPr lvl="1"/>
            <a:r>
              <a:rPr lang="en-US" sz="2800" dirty="0"/>
              <a:t>Container Types</a:t>
            </a:r>
          </a:p>
          <a:p>
            <a:pPr lvl="3"/>
            <a:r>
              <a:rPr lang="en-US" sz="2400" dirty="0"/>
              <a:t>Single corrugated	</a:t>
            </a:r>
          </a:p>
          <a:p>
            <a:pPr lvl="3"/>
            <a:r>
              <a:rPr lang="en-US" sz="2400" dirty="0"/>
              <a:t>Double corrugated</a:t>
            </a:r>
            <a:r>
              <a:rPr lang="en-US" dirty="0"/>
              <a:t> </a:t>
            </a:r>
          </a:p>
          <a:p>
            <a:pPr lvl="3"/>
            <a:r>
              <a:rPr lang="en-US" sz="2400" dirty="0"/>
              <a:t>Padded Bag</a:t>
            </a:r>
          </a:p>
          <a:p>
            <a:pPr lvl="1"/>
            <a:r>
              <a:rPr lang="en-US" sz="2800" dirty="0"/>
              <a:t>Container Sizes</a:t>
            </a:r>
          </a:p>
          <a:p>
            <a:pPr lvl="3"/>
            <a:r>
              <a:rPr lang="en-US" sz="2400" dirty="0"/>
              <a:t>Small</a:t>
            </a:r>
          </a:p>
          <a:p>
            <a:pPr lvl="3"/>
            <a:r>
              <a:rPr lang="en-US" sz="2400" dirty="0"/>
              <a:t>Medium</a:t>
            </a:r>
          </a:p>
          <a:p>
            <a:pPr lvl="3"/>
            <a:r>
              <a:rPr lang="en-US" sz="2400" dirty="0"/>
              <a:t>Large</a:t>
            </a:r>
          </a:p>
          <a:p>
            <a:pPr lvl="1"/>
            <a:r>
              <a:rPr lang="en-US" sz="2800" dirty="0"/>
              <a:t>Container dimensions, weight and volume limits</a:t>
            </a:r>
          </a:p>
        </p:txBody>
      </p:sp>
      <p:pic>
        <p:nvPicPr>
          <p:cNvPr id="218125" name="Picture 13" descr="j0238375"/>
          <p:cNvPicPr>
            <a:picLocks noChangeAspect="1" noChangeArrowheads="1"/>
          </p:cNvPicPr>
          <p:nvPr/>
        </p:nvPicPr>
        <p:blipFill>
          <a:blip r:embed="rId3" cstate="print"/>
          <a:srcRect/>
          <a:stretch>
            <a:fillRect/>
          </a:stretch>
        </p:blipFill>
        <p:spPr bwMode="auto">
          <a:xfrm>
            <a:off x="5150531" y="2186668"/>
            <a:ext cx="3078162" cy="2109788"/>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18124">
                                            <p:txEl>
                                              <p:pRg st="0" end="0"/>
                                            </p:txEl>
                                          </p:spTgt>
                                        </p:tgtEl>
                                        <p:attrNameLst>
                                          <p:attrName>style.visibility</p:attrName>
                                        </p:attrNameLst>
                                      </p:cBhvr>
                                      <p:to>
                                        <p:strVal val="visible"/>
                                      </p:to>
                                    </p:set>
                                    <p:animEffect transition="in" filter="checkerboard(across)">
                                      <p:cBhvr>
                                        <p:cTn id="7" dur="500"/>
                                        <p:tgtEl>
                                          <p:spTgt spid="218124">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18124">
                                            <p:txEl>
                                              <p:pRg st="1" end="1"/>
                                            </p:txEl>
                                          </p:spTgt>
                                        </p:tgtEl>
                                        <p:attrNameLst>
                                          <p:attrName>style.visibility</p:attrName>
                                        </p:attrNameLst>
                                      </p:cBhvr>
                                      <p:to>
                                        <p:strVal val="visible"/>
                                      </p:to>
                                    </p:set>
                                    <p:animEffect transition="in" filter="checkerboard(across)">
                                      <p:cBhvr>
                                        <p:cTn id="10" dur="500"/>
                                        <p:tgtEl>
                                          <p:spTgt spid="218124">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18124">
                                            <p:txEl>
                                              <p:pRg st="2" end="2"/>
                                            </p:txEl>
                                          </p:spTgt>
                                        </p:tgtEl>
                                        <p:attrNameLst>
                                          <p:attrName>style.visibility</p:attrName>
                                        </p:attrNameLst>
                                      </p:cBhvr>
                                      <p:to>
                                        <p:strVal val="visible"/>
                                      </p:to>
                                    </p:set>
                                    <p:animEffect transition="in" filter="checkerboard(across)">
                                      <p:cBhvr>
                                        <p:cTn id="13" dur="500"/>
                                        <p:tgtEl>
                                          <p:spTgt spid="218124">
                                            <p:txEl>
                                              <p:pRg st="2" end="2"/>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18124">
                                            <p:txEl>
                                              <p:pRg st="3" end="3"/>
                                            </p:txEl>
                                          </p:spTgt>
                                        </p:tgtEl>
                                        <p:attrNameLst>
                                          <p:attrName>style.visibility</p:attrName>
                                        </p:attrNameLst>
                                      </p:cBhvr>
                                      <p:to>
                                        <p:strVal val="visible"/>
                                      </p:to>
                                    </p:set>
                                    <p:animEffect transition="in" filter="checkerboard(across)">
                                      <p:cBhvr>
                                        <p:cTn id="16" dur="500"/>
                                        <p:tgtEl>
                                          <p:spTgt spid="218124">
                                            <p:txEl>
                                              <p:pRg st="3" end="3"/>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18124">
                                            <p:txEl>
                                              <p:pRg st="4" end="4"/>
                                            </p:txEl>
                                          </p:spTgt>
                                        </p:tgtEl>
                                        <p:attrNameLst>
                                          <p:attrName>style.visibility</p:attrName>
                                        </p:attrNameLst>
                                      </p:cBhvr>
                                      <p:to>
                                        <p:strVal val="visible"/>
                                      </p:to>
                                    </p:set>
                                    <p:animEffect transition="in" filter="checkerboard(across)">
                                      <p:cBhvr>
                                        <p:cTn id="19" dur="500"/>
                                        <p:tgtEl>
                                          <p:spTgt spid="218124">
                                            <p:txEl>
                                              <p:pRg st="4" end="4"/>
                                            </p:txEl>
                                          </p:spTgt>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18124">
                                            <p:txEl>
                                              <p:pRg st="5" end="5"/>
                                            </p:txEl>
                                          </p:spTgt>
                                        </p:tgtEl>
                                        <p:attrNameLst>
                                          <p:attrName>style.visibility</p:attrName>
                                        </p:attrNameLst>
                                      </p:cBhvr>
                                      <p:to>
                                        <p:strVal val="visible"/>
                                      </p:to>
                                    </p:set>
                                    <p:animEffect transition="in" filter="checkerboard(across)">
                                      <p:cBhvr>
                                        <p:cTn id="22" dur="500"/>
                                        <p:tgtEl>
                                          <p:spTgt spid="218124">
                                            <p:txEl>
                                              <p:pRg st="5" end="5"/>
                                            </p:txEl>
                                          </p:spTgt>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218124">
                                            <p:txEl>
                                              <p:pRg st="6" end="6"/>
                                            </p:txEl>
                                          </p:spTgt>
                                        </p:tgtEl>
                                        <p:attrNameLst>
                                          <p:attrName>style.visibility</p:attrName>
                                        </p:attrNameLst>
                                      </p:cBhvr>
                                      <p:to>
                                        <p:strVal val="visible"/>
                                      </p:to>
                                    </p:set>
                                    <p:animEffect transition="in" filter="checkerboard(across)">
                                      <p:cBhvr>
                                        <p:cTn id="25" dur="500"/>
                                        <p:tgtEl>
                                          <p:spTgt spid="218124">
                                            <p:txEl>
                                              <p:pRg st="6" end="6"/>
                                            </p:txEl>
                                          </p:spTgt>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218124">
                                            <p:txEl>
                                              <p:pRg st="7" end="7"/>
                                            </p:txEl>
                                          </p:spTgt>
                                        </p:tgtEl>
                                        <p:attrNameLst>
                                          <p:attrName>style.visibility</p:attrName>
                                        </p:attrNameLst>
                                      </p:cBhvr>
                                      <p:to>
                                        <p:strVal val="visible"/>
                                      </p:to>
                                    </p:set>
                                    <p:animEffect transition="in" filter="checkerboard(across)">
                                      <p:cBhvr>
                                        <p:cTn id="28" dur="500"/>
                                        <p:tgtEl>
                                          <p:spTgt spid="218124">
                                            <p:txEl>
                                              <p:pRg st="7" end="7"/>
                                            </p:txEl>
                                          </p:spTgt>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218124">
                                            <p:txEl>
                                              <p:pRg st="8" end="8"/>
                                            </p:txEl>
                                          </p:spTgt>
                                        </p:tgtEl>
                                        <p:attrNameLst>
                                          <p:attrName>style.visibility</p:attrName>
                                        </p:attrNameLst>
                                      </p:cBhvr>
                                      <p:to>
                                        <p:strVal val="visible"/>
                                      </p:to>
                                    </p:set>
                                    <p:animEffect transition="in" filter="checkerboard(across)">
                                      <p:cBhvr>
                                        <p:cTn id="31" dur="500"/>
                                        <p:tgtEl>
                                          <p:spTgt spid="218124">
                                            <p:txEl>
                                              <p:pRg st="8" end="8"/>
                                            </p:txEl>
                                          </p:spTgt>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218124">
                                            <p:txEl>
                                              <p:pRg st="9" end="9"/>
                                            </p:txEl>
                                          </p:spTgt>
                                        </p:tgtEl>
                                        <p:attrNameLst>
                                          <p:attrName>style.visibility</p:attrName>
                                        </p:attrNameLst>
                                      </p:cBhvr>
                                      <p:to>
                                        <p:strVal val="visible"/>
                                      </p:to>
                                    </p:set>
                                    <p:animEffect transition="in" filter="checkerboard(across)">
                                      <p:cBhvr>
                                        <p:cTn id="34" dur="500"/>
                                        <p:tgtEl>
                                          <p:spTgt spid="218124">
                                            <p:txEl>
                                              <p:pRg st="9" end="9"/>
                                            </p:txEl>
                                          </p:spTgt>
                                        </p:tgtEl>
                                      </p:cBhvr>
                                    </p:animEffect>
                                  </p:childTnLst>
                                </p:cTn>
                              </p:par>
                            </p:childTnLst>
                          </p:cTn>
                        </p:par>
                        <p:par>
                          <p:cTn id="35" fill="hold">
                            <p:stCondLst>
                              <p:cond delay="500"/>
                            </p:stCondLst>
                            <p:childTnLst>
                              <p:par>
                                <p:cTn id="36" presetID="4" presetClass="entr" presetSubtype="16" fill="hold" nodeType="afterEffect">
                                  <p:stCondLst>
                                    <p:cond delay="0"/>
                                  </p:stCondLst>
                                  <p:childTnLst>
                                    <p:set>
                                      <p:cBhvr>
                                        <p:cTn id="37" dur="1" fill="hold">
                                          <p:stCondLst>
                                            <p:cond delay="0"/>
                                          </p:stCondLst>
                                        </p:cTn>
                                        <p:tgtEl>
                                          <p:spTgt spid="218125"/>
                                        </p:tgtEl>
                                        <p:attrNameLst>
                                          <p:attrName>style.visibility</p:attrName>
                                        </p:attrNameLst>
                                      </p:cBhvr>
                                      <p:to>
                                        <p:strVal val="visible"/>
                                      </p:to>
                                    </p:set>
                                    <p:animEffect transition="in" filter="box(in)">
                                      <p:cBhvr>
                                        <p:cTn id="38" dur="500"/>
                                        <p:tgtEl>
                                          <p:spTgt spid="218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24" grpId="0" build="p" autoUpdateAnimBg="0"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238124" y="1378854"/>
            <a:ext cx="8582361" cy="4122055"/>
          </a:xfrm>
          <a:prstGeom prst="rect">
            <a:avLst/>
          </a:prstGeom>
          <a:noFill/>
          <a:ln w="28575">
            <a:solidFill>
              <a:schemeClr val="accent2"/>
            </a:solidFill>
            <a:miter lim="800000"/>
            <a:headEnd/>
            <a:tailEnd/>
          </a:ln>
          <a:effectLst>
            <a:outerShdw blurRad="50800" dist="38100" dir="2700000" algn="tl" rotWithShape="0">
              <a:prstClr val="black">
                <a:alpha val="40000"/>
              </a:prstClr>
            </a:outerShdw>
          </a:effectLst>
        </p:spPr>
      </p:pic>
      <p:sp>
        <p:nvSpPr>
          <p:cNvPr id="219142" name="Rectangle 6"/>
          <p:cNvSpPr>
            <a:spLocks noGrp="1" noChangeArrowheads="1"/>
          </p:cNvSpPr>
          <p:nvPr>
            <p:ph type="title"/>
          </p:nvPr>
        </p:nvSpPr>
        <p:spPr>
          <a:xfrm>
            <a:off x="250825" y="512763"/>
            <a:ext cx="8520113" cy="300037"/>
          </a:xfrm>
        </p:spPr>
        <p:txBody>
          <a:bodyPr/>
          <a:lstStyle/>
          <a:p>
            <a:r>
              <a:rPr lang="en-US" sz="3200" dirty="0"/>
              <a:t>Container Type Table</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6" name="Rectangle 6"/>
          <p:cNvSpPr>
            <a:spLocks noGrp="1" noChangeArrowheads="1"/>
          </p:cNvSpPr>
          <p:nvPr>
            <p:ph type="title"/>
          </p:nvPr>
        </p:nvSpPr>
        <p:spPr>
          <a:xfrm>
            <a:off x="299471" y="512763"/>
            <a:ext cx="8520113" cy="300037"/>
          </a:xfrm>
        </p:spPr>
        <p:txBody>
          <a:bodyPr/>
          <a:lstStyle/>
          <a:p>
            <a:r>
              <a:rPr lang="en-US" sz="3200" dirty="0"/>
              <a:t>Container Type Table - Detail</a:t>
            </a:r>
          </a:p>
        </p:txBody>
      </p:sp>
      <p:pic>
        <p:nvPicPr>
          <p:cNvPr id="2050" name="Picture 2"/>
          <p:cNvPicPr>
            <a:picLocks noChangeAspect="1" noChangeArrowheads="1"/>
          </p:cNvPicPr>
          <p:nvPr/>
        </p:nvPicPr>
        <p:blipFill>
          <a:blip r:embed="rId3" cstate="print"/>
          <a:srcRect/>
          <a:stretch>
            <a:fillRect/>
          </a:stretch>
        </p:blipFill>
        <p:spPr bwMode="auto">
          <a:xfrm>
            <a:off x="234270" y="1528303"/>
            <a:ext cx="8650514" cy="349364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3789" name="Rectangle 13"/>
          <p:cNvSpPr>
            <a:spLocks noGrp="1" noChangeArrowheads="1"/>
          </p:cNvSpPr>
          <p:nvPr>
            <p:ph type="title"/>
          </p:nvPr>
        </p:nvSpPr>
        <p:spPr/>
        <p:txBody>
          <a:bodyPr/>
          <a:lstStyle/>
          <a:p>
            <a:r>
              <a:rPr lang="en-US" dirty="0"/>
              <a:t>Agenda</a:t>
            </a:r>
            <a:r>
              <a:rPr lang="en-US" dirty="0">
                <a:solidFill>
                  <a:srgbClr val="4D4D4D"/>
                </a:solidFill>
              </a:rPr>
              <a:t>	</a:t>
            </a:r>
          </a:p>
        </p:txBody>
      </p:sp>
      <p:sp>
        <p:nvSpPr>
          <p:cNvPr id="203790" name="Rectangle 14"/>
          <p:cNvSpPr>
            <a:spLocks noGrp="1" noChangeArrowheads="1"/>
          </p:cNvSpPr>
          <p:nvPr>
            <p:ph type="body" idx="1"/>
          </p:nvPr>
        </p:nvSpPr>
        <p:spPr>
          <a:xfrm>
            <a:off x="457200" y="1117600"/>
            <a:ext cx="8320088" cy="4525963"/>
          </a:xfrm>
        </p:spPr>
        <p:txBody>
          <a:bodyPr/>
          <a:lstStyle/>
          <a:p>
            <a:r>
              <a:rPr lang="en-US" sz="2400" dirty="0"/>
              <a:t>Overview</a:t>
            </a:r>
          </a:p>
          <a:p>
            <a:r>
              <a:rPr lang="en-US" sz="2400" dirty="0"/>
              <a:t>Methods of Cubing</a:t>
            </a:r>
          </a:p>
          <a:p>
            <a:r>
              <a:rPr lang="en-US" sz="2400" dirty="0"/>
              <a:t>Container Type Table</a:t>
            </a:r>
          </a:p>
          <a:p>
            <a:r>
              <a:rPr lang="en-US" sz="2800" dirty="0">
                <a:solidFill>
                  <a:schemeClr val="accent1"/>
                </a:solidFill>
                <a:effectLst>
                  <a:outerShdw blurRad="38100" dist="38100" dir="2700000" algn="tl">
                    <a:srgbClr val="000000">
                      <a:alpha val="43137"/>
                    </a:srgbClr>
                  </a:outerShdw>
                </a:effectLst>
              </a:rPr>
              <a:t>Order Requirements</a:t>
            </a:r>
          </a:p>
          <a:p>
            <a:endParaRPr lang="en-US" sz="3200" dirty="0"/>
          </a:p>
          <a:p>
            <a:endParaRPr lang="en-US" dirty="0"/>
          </a:p>
          <a:p>
            <a:endParaRPr lang="en-US"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p:txBody>
          <a:bodyPr/>
          <a:lstStyle/>
          <a:p>
            <a:r>
              <a:rPr lang="en-US" sz="3200" dirty="0"/>
              <a:t>Wave Overview</a:t>
            </a:r>
          </a:p>
        </p:txBody>
      </p:sp>
      <p:sp>
        <p:nvSpPr>
          <p:cNvPr id="306179" name="Rectangle 3"/>
          <p:cNvSpPr>
            <a:spLocks noGrp="1" noChangeArrowheads="1"/>
          </p:cNvSpPr>
          <p:nvPr>
            <p:ph type="body" idx="1"/>
          </p:nvPr>
        </p:nvSpPr>
        <p:spPr>
          <a:xfrm>
            <a:off x="472967" y="1024760"/>
            <a:ext cx="8229600" cy="4923604"/>
          </a:xfrm>
        </p:spPr>
        <p:txBody>
          <a:bodyPr/>
          <a:lstStyle/>
          <a:p>
            <a:r>
              <a:rPr lang="en-US" sz="2800" dirty="0"/>
              <a:t>Any work performed to ship goods (organizing, dividing and releasing) is part of the Wave process</a:t>
            </a:r>
          </a:p>
          <a:p>
            <a:r>
              <a:rPr lang="en-US" sz="2800" dirty="0"/>
              <a:t>As WM performs these three primary tasks, WM will also create “secondary” work, in the form of Tasks (discussed later)</a:t>
            </a:r>
          </a:p>
          <a:p>
            <a:r>
              <a:rPr lang="en-US" sz="2800" dirty="0"/>
              <a:t>WM groups orders which are</a:t>
            </a:r>
          </a:p>
          <a:p>
            <a:pPr lvl="1"/>
            <a:r>
              <a:rPr lang="en-US" sz="2400" dirty="0"/>
              <a:t>Selected by user-defined criteria </a:t>
            </a:r>
            <a:r>
              <a:rPr lang="en-US" sz="2400" i="1" dirty="0"/>
              <a:t>and</a:t>
            </a:r>
            <a:r>
              <a:rPr lang="en-US" sz="2400" dirty="0"/>
              <a:t>…</a:t>
            </a:r>
          </a:p>
          <a:p>
            <a:pPr lvl="1"/>
            <a:r>
              <a:rPr lang="en-US" sz="2400" dirty="0"/>
              <a:t>Processed simultaneously</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7098" name="Rectangle 10"/>
          <p:cNvSpPr>
            <a:spLocks noGrp="1" noChangeArrowheads="1"/>
          </p:cNvSpPr>
          <p:nvPr>
            <p:ph type="title"/>
          </p:nvPr>
        </p:nvSpPr>
        <p:spPr/>
        <p:txBody>
          <a:bodyPr/>
          <a:lstStyle/>
          <a:p>
            <a:r>
              <a:rPr lang="en-US" dirty="0"/>
              <a:t>Order Requirements</a:t>
            </a:r>
          </a:p>
        </p:txBody>
      </p:sp>
      <p:sp>
        <p:nvSpPr>
          <p:cNvPr id="217099" name="Rectangle 11"/>
          <p:cNvSpPr>
            <a:spLocks noGrp="1" noChangeArrowheads="1"/>
          </p:cNvSpPr>
          <p:nvPr>
            <p:ph type="body" idx="1"/>
          </p:nvPr>
        </p:nvSpPr>
        <p:spPr>
          <a:xfrm>
            <a:off x="493486" y="1276350"/>
            <a:ext cx="7783739" cy="4752975"/>
          </a:xfrm>
        </p:spPr>
        <p:txBody>
          <a:bodyPr/>
          <a:lstStyle/>
          <a:p>
            <a:r>
              <a:rPr lang="en-US" sz="2800" dirty="0"/>
              <a:t>Order Header  </a:t>
            </a:r>
          </a:p>
          <a:p>
            <a:pPr lvl="1"/>
            <a:r>
              <a:rPr lang="en-US" sz="2400" dirty="0"/>
              <a:t>oLPN Cubing Indicator</a:t>
            </a:r>
          </a:p>
          <a:p>
            <a:r>
              <a:rPr lang="en-US" sz="2800" dirty="0"/>
              <a:t>Order Detail  </a:t>
            </a:r>
          </a:p>
          <a:p>
            <a:pPr lvl="1"/>
            <a:r>
              <a:rPr lang="en-US" sz="2400" dirty="0"/>
              <a:t>Critical Dimensions</a:t>
            </a:r>
          </a:p>
          <a:p>
            <a:pPr lvl="2"/>
            <a:r>
              <a:rPr lang="en-US" sz="2000" dirty="0"/>
              <a:t>Length, Width, Height</a:t>
            </a:r>
          </a:p>
          <a:p>
            <a:pPr lvl="2"/>
            <a:r>
              <a:rPr lang="en-US" sz="2000" dirty="0"/>
              <a:t>Unit Weight, Unit Volume</a:t>
            </a:r>
          </a:p>
          <a:p>
            <a:pPr lvl="1"/>
            <a:r>
              <a:rPr lang="en-US" sz="2400" dirty="0"/>
              <a:t>Container Type (optional)</a:t>
            </a:r>
          </a:p>
          <a:p>
            <a:pPr lvl="1"/>
            <a:r>
              <a:rPr lang="en-US" sz="2400" dirty="0"/>
              <a:t>oLPN Break Attribute (optional)</a:t>
            </a:r>
          </a:p>
          <a:p>
            <a:pPr lvl="1"/>
            <a:r>
              <a:rPr lang="en-US" sz="2400" dirty="0"/>
              <a:t>Cube Multiple Quantity (optional)</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1192" name="Rectangle 8"/>
          <p:cNvSpPr>
            <a:spLocks noChangeArrowheads="1"/>
          </p:cNvSpPr>
          <p:nvPr/>
        </p:nvSpPr>
        <p:spPr bwMode="auto">
          <a:xfrm>
            <a:off x="261257" y="304800"/>
            <a:ext cx="8882743" cy="609600"/>
          </a:xfrm>
          <a:prstGeom prst="rect">
            <a:avLst/>
          </a:prstGeom>
          <a:noFill/>
          <a:ln w="9525">
            <a:noFill/>
            <a:miter lim="800000"/>
            <a:headEnd/>
            <a:tailEnd/>
          </a:ln>
          <a:effectLst/>
        </p:spPr>
        <p:txBody>
          <a:bodyPr anchor="ctr"/>
          <a:lstStyle/>
          <a:p>
            <a:r>
              <a:rPr lang="en-US" sz="3200" dirty="0">
                <a:solidFill>
                  <a:srgbClr val="9FA617"/>
                </a:solidFill>
                <a:latin typeface="Arial" charset="0"/>
              </a:rPr>
              <a:t>Cubing - Nails</a:t>
            </a:r>
          </a:p>
        </p:txBody>
      </p:sp>
      <p:pic>
        <p:nvPicPr>
          <p:cNvPr id="4" name="Picture 3" descr="Nails.jpg"/>
          <p:cNvPicPr>
            <a:picLocks noChangeAspect="1"/>
          </p:cNvPicPr>
          <p:nvPr/>
        </p:nvPicPr>
        <p:blipFill>
          <a:blip r:embed="rId3" cstate="print"/>
          <a:stretch>
            <a:fillRect/>
          </a:stretch>
        </p:blipFill>
        <p:spPr>
          <a:xfrm>
            <a:off x="914400" y="912687"/>
            <a:ext cx="7353300" cy="5494320"/>
          </a:xfrm>
          <a:prstGeom prst="rect">
            <a:avLst/>
          </a:prstGeom>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1192" name="Rectangle 8"/>
          <p:cNvSpPr>
            <a:spLocks noChangeArrowheads="1"/>
          </p:cNvSpPr>
          <p:nvPr/>
        </p:nvSpPr>
        <p:spPr bwMode="auto">
          <a:xfrm>
            <a:off x="246743" y="304800"/>
            <a:ext cx="8897257" cy="609600"/>
          </a:xfrm>
          <a:prstGeom prst="rect">
            <a:avLst/>
          </a:prstGeom>
          <a:noFill/>
          <a:ln w="9525">
            <a:noFill/>
            <a:miter lim="800000"/>
            <a:headEnd/>
            <a:tailEnd/>
          </a:ln>
          <a:effectLst/>
        </p:spPr>
        <p:txBody>
          <a:bodyPr anchor="ctr"/>
          <a:lstStyle/>
          <a:p>
            <a:r>
              <a:rPr lang="en-US" sz="3200" dirty="0">
                <a:solidFill>
                  <a:srgbClr val="9FA617"/>
                </a:solidFill>
                <a:latin typeface="Arial" charset="0"/>
              </a:rPr>
              <a:t>Cubing - Boots</a:t>
            </a:r>
          </a:p>
        </p:txBody>
      </p:sp>
      <p:pic>
        <p:nvPicPr>
          <p:cNvPr id="5" name="Picture 4" descr="Shoes.jpg"/>
          <p:cNvPicPr>
            <a:picLocks noChangeAspect="1"/>
          </p:cNvPicPr>
          <p:nvPr/>
        </p:nvPicPr>
        <p:blipFill>
          <a:blip r:embed="rId3" cstate="print"/>
          <a:stretch>
            <a:fillRect/>
          </a:stretch>
        </p:blipFill>
        <p:spPr>
          <a:xfrm>
            <a:off x="914400" y="914400"/>
            <a:ext cx="7368196" cy="5505450"/>
          </a:xfrm>
          <a:prstGeom prst="rect">
            <a:avLst/>
          </a:prstGeom>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1192" name="Rectangle 8"/>
          <p:cNvSpPr>
            <a:spLocks noChangeArrowheads="1"/>
          </p:cNvSpPr>
          <p:nvPr/>
        </p:nvSpPr>
        <p:spPr bwMode="auto">
          <a:xfrm>
            <a:off x="246743" y="304800"/>
            <a:ext cx="8897257" cy="609600"/>
          </a:xfrm>
          <a:prstGeom prst="rect">
            <a:avLst/>
          </a:prstGeom>
          <a:noFill/>
          <a:ln w="9525">
            <a:noFill/>
            <a:miter lim="800000"/>
            <a:headEnd/>
            <a:tailEnd/>
          </a:ln>
          <a:effectLst/>
        </p:spPr>
        <p:txBody>
          <a:bodyPr anchor="ctr"/>
          <a:lstStyle/>
          <a:p>
            <a:r>
              <a:rPr lang="en-US" sz="3200" dirty="0">
                <a:solidFill>
                  <a:srgbClr val="9FA617"/>
                </a:solidFill>
                <a:latin typeface="Arial" charset="0"/>
              </a:rPr>
              <a:t>Cubing – Pot Feet</a:t>
            </a:r>
          </a:p>
        </p:txBody>
      </p:sp>
      <p:pic>
        <p:nvPicPr>
          <p:cNvPr id="5" name="Picture 4" descr="Potfeet.jpg"/>
          <p:cNvPicPr>
            <a:picLocks noChangeAspect="1"/>
          </p:cNvPicPr>
          <p:nvPr/>
        </p:nvPicPr>
        <p:blipFill>
          <a:blip r:embed="rId3" cstate="print"/>
          <a:stretch>
            <a:fillRect/>
          </a:stretch>
        </p:blipFill>
        <p:spPr>
          <a:xfrm>
            <a:off x="971549" y="971550"/>
            <a:ext cx="7215223" cy="5391150"/>
          </a:xfrm>
          <a:prstGeom prst="rect">
            <a:avLst/>
          </a:prstGeom>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1192" name="Rectangle 8"/>
          <p:cNvSpPr>
            <a:spLocks noChangeArrowheads="1"/>
          </p:cNvSpPr>
          <p:nvPr/>
        </p:nvSpPr>
        <p:spPr bwMode="auto">
          <a:xfrm>
            <a:off x="261257" y="304800"/>
            <a:ext cx="8882743" cy="609600"/>
          </a:xfrm>
          <a:prstGeom prst="rect">
            <a:avLst/>
          </a:prstGeom>
          <a:noFill/>
          <a:ln w="9525">
            <a:noFill/>
            <a:miter lim="800000"/>
            <a:headEnd/>
            <a:tailEnd/>
          </a:ln>
          <a:effectLst/>
        </p:spPr>
        <p:txBody>
          <a:bodyPr anchor="ctr"/>
          <a:lstStyle/>
          <a:p>
            <a:r>
              <a:rPr lang="en-US" sz="3200" dirty="0">
                <a:solidFill>
                  <a:srgbClr val="9FA617"/>
                </a:solidFill>
                <a:latin typeface="Arial" charset="0"/>
              </a:rPr>
              <a:t>Cubing – Coffee/Stir Sticks</a:t>
            </a:r>
          </a:p>
        </p:txBody>
      </p:sp>
      <p:pic>
        <p:nvPicPr>
          <p:cNvPr id="5" name="Picture 4" descr="Filterstirstix.jpg"/>
          <p:cNvPicPr>
            <a:picLocks noChangeAspect="1"/>
          </p:cNvPicPr>
          <p:nvPr/>
        </p:nvPicPr>
        <p:blipFill>
          <a:blip r:embed="rId3" cstate="print"/>
          <a:stretch>
            <a:fillRect/>
          </a:stretch>
        </p:blipFill>
        <p:spPr>
          <a:xfrm>
            <a:off x="876300" y="909583"/>
            <a:ext cx="7353300" cy="5494320"/>
          </a:xfrm>
          <a:prstGeom prst="rect">
            <a:avLst/>
          </a:prstGeom>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1192" name="Rectangle 8"/>
          <p:cNvSpPr>
            <a:spLocks noChangeArrowheads="1"/>
          </p:cNvSpPr>
          <p:nvPr/>
        </p:nvSpPr>
        <p:spPr bwMode="auto">
          <a:xfrm>
            <a:off x="232229" y="304800"/>
            <a:ext cx="8911771" cy="609600"/>
          </a:xfrm>
          <a:prstGeom prst="rect">
            <a:avLst/>
          </a:prstGeom>
          <a:noFill/>
          <a:ln w="9525">
            <a:noFill/>
            <a:miter lim="800000"/>
            <a:headEnd/>
            <a:tailEnd/>
          </a:ln>
          <a:effectLst/>
        </p:spPr>
        <p:txBody>
          <a:bodyPr anchor="ctr"/>
          <a:lstStyle/>
          <a:p>
            <a:r>
              <a:rPr lang="en-US" sz="3200" dirty="0">
                <a:solidFill>
                  <a:srgbClr val="9FA617"/>
                </a:solidFill>
                <a:latin typeface="Arial" charset="0"/>
              </a:rPr>
              <a:t>Cubing – Containers</a:t>
            </a:r>
          </a:p>
        </p:txBody>
      </p:sp>
      <p:pic>
        <p:nvPicPr>
          <p:cNvPr id="4" name="Picture 3" descr="2 Empty Boxes 3.jpg"/>
          <p:cNvPicPr>
            <a:picLocks noChangeAspect="1"/>
          </p:cNvPicPr>
          <p:nvPr/>
        </p:nvPicPr>
        <p:blipFill>
          <a:blip r:embed="rId3" cstate="print"/>
          <a:stretch>
            <a:fillRect/>
          </a:stretch>
        </p:blipFill>
        <p:spPr>
          <a:xfrm>
            <a:off x="895350" y="933450"/>
            <a:ext cx="7300016" cy="5454507"/>
          </a:xfrm>
          <a:prstGeom prst="rect">
            <a:avLst/>
          </a:prstGeom>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1192" name="Rectangle 8"/>
          <p:cNvSpPr>
            <a:spLocks noChangeArrowheads="1"/>
          </p:cNvSpPr>
          <p:nvPr/>
        </p:nvSpPr>
        <p:spPr bwMode="auto">
          <a:xfrm>
            <a:off x="246743" y="304800"/>
            <a:ext cx="8897257" cy="609600"/>
          </a:xfrm>
          <a:prstGeom prst="rect">
            <a:avLst/>
          </a:prstGeom>
          <a:noFill/>
          <a:ln w="9525">
            <a:noFill/>
            <a:miter lim="800000"/>
            <a:headEnd/>
            <a:tailEnd/>
          </a:ln>
          <a:effectLst/>
        </p:spPr>
        <p:txBody>
          <a:bodyPr anchor="ctr"/>
          <a:lstStyle/>
          <a:p>
            <a:r>
              <a:rPr lang="en-US" sz="3200" dirty="0">
                <a:solidFill>
                  <a:srgbClr val="9FA617"/>
                </a:solidFill>
                <a:latin typeface="Arial" charset="0"/>
              </a:rPr>
              <a:t>Cubing – Cubed Nails</a:t>
            </a:r>
          </a:p>
        </p:txBody>
      </p:sp>
      <p:pic>
        <p:nvPicPr>
          <p:cNvPr id="5" name="Picture 4" descr="3 Box w Nails 1.jpg"/>
          <p:cNvPicPr>
            <a:picLocks noChangeAspect="1"/>
          </p:cNvPicPr>
          <p:nvPr/>
        </p:nvPicPr>
        <p:blipFill>
          <a:blip r:embed="rId3" cstate="print"/>
          <a:stretch>
            <a:fillRect/>
          </a:stretch>
        </p:blipFill>
        <p:spPr>
          <a:xfrm>
            <a:off x="895350" y="945758"/>
            <a:ext cx="7258050" cy="5423150"/>
          </a:xfrm>
          <a:prstGeom prst="rect">
            <a:avLst/>
          </a:prstGeom>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1192" name="Rectangle 8"/>
          <p:cNvSpPr>
            <a:spLocks noChangeArrowheads="1"/>
          </p:cNvSpPr>
          <p:nvPr/>
        </p:nvSpPr>
        <p:spPr bwMode="auto">
          <a:xfrm>
            <a:off x="261257" y="304800"/>
            <a:ext cx="8882743" cy="609600"/>
          </a:xfrm>
          <a:prstGeom prst="rect">
            <a:avLst/>
          </a:prstGeom>
          <a:noFill/>
          <a:ln w="9525">
            <a:noFill/>
            <a:miter lim="800000"/>
            <a:headEnd/>
            <a:tailEnd/>
          </a:ln>
          <a:effectLst/>
        </p:spPr>
        <p:txBody>
          <a:bodyPr anchor="ctr"/>
          <a:lstStyle/>
          <a:p>
            <a:r>
              <a:rPr lang="en-US" sz="3200" dirty="0">
                <a:solidFill>
                  <a:srgbClr val="9FA617"/>
                </a:solidFill>
                <a:latin typeface="Arial" charset="0"/>
              </a:rPr>
              <a:t>Cubing – Cubed Boots</a:t>
            </a:r>
          </a:p>
        </p:txBody>
      </p:sp>
      <p:pic>
        <p:nvPicPr>
          <p:cNvPr id="5" name="Picture 4" descr="3 Box w Shoes 1.jpg"/>
          <p:cNvPicPr>
            <a:picLocks noChangeAspect="1"/>
          </p:cNvPicPr>
          <p:nvPr/>
        </p:nvPicPr>
        <p:blipFill>
          <a:blip r:embed="rId3" cstate="print"/>
          <a:stretch>
            <a:fillRect/>
          </a:stretch>
        </p:blipFill>
        <p:spPr>
          <a:xfrm>
            <a:off x="971550" y="1009649"/>
            <a:ext cx="7147044" cy="5340207"/>
          </a:xfrm>
          <a:prstGeom prst="rect">
            <a:avLst/>
          </a:prstGeom>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1192" name="Rectangle 8"/>
          <p:cNvSpPr>
            <a:spLocks noChangeArrowheads="1"/>
          </p:cNvSpPr>
          <p:nvPr/>
        </p:nvSpPr>
        <p:spPr bwMode="auto">
          <a:xfrm>
            <a:off x="261257" y="304800"/>
            <a:ext cx="8882743" cy="609600"/>
          </a:xfrm>
          <a:prstGeom prst="rect">
            <a:avLst/>
          </a:prstGeom>
          <a:noFill/>
          <a:ln w="9525">
            <a:noFill/>
            <a:miter lim="800000"/>
            <a:headEnd/>
            <a:tailEnd/>
          </a:ln>
          <a:effectLst/>
        </p:spPr>
        <p:txBody>
          <a:bodyPr anchor="ctr"/>
          <a:lstStyle/>
          <a:p>
            <a:r>
              <a:rPr lang="en-US" sz="3200" dirty="0">
                <a:solidFill>
                  <a:srgbClr val="9FA617"/>
                </a:solidFill>
                <a:latin typeface="Arial" charset="0"/>
              </a:rPr>
              <a:t>Cubing – Cubed Pot Feet</a:t>
            </a:r>
          </a:p>
        </p:txBody>
      </p:sp>
      <p:pic>
        <p:nvPicPr>
          <p:cNvPr id="3" name="Picture 2" descr="3 Box w Potfeet 2.jpg"/>
          <p:cNvPicPr>
            <a:picLocks noChangeAspect="1"/>
          </p:cNvPicPr>
          <p:nvPr/>
        </p:nvPicPr>
        <p:blipFill>
          <a:blip r:embed="rId3" cstate="print"/>
          <a:stretch>
            <a:fillRect/>
          </a:stretch>
        </p:blipFill>
        <p:spPr>
          <a:xfrm>
            <a:off x="971549" y="1009651"/>
            <a:ext cx="7198033" cy="5378306"/>
          </a:xfrm>
          <a:prstGeom prst="rect">
            <a:avLst/>
          </a:prstGeom>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1192" name="Rectangle 8"/>
          <p:cNvSpPr>
            <a:spLocks noChangeArrowheads="1"/>
          </p:cNvSpPr>
          <p:nvPr/>
        </p:nvSpPr>
        <p:spPr bwMode="auto">
          <a:xfrm>
            <a:off x="261257" y="304800"/>
            <a:ext cx="8882743" cy="609600"/>
          </a:xfrm>
          <a:prstGeom prst="rect">
            <a:avLst/>
          </a:prstGeom>
          <a:noFill/>
          <a:ln w="9525">
            <a:noFill/>
            <a:miter lim="800000"/>
            <a:headEnd/>
            <a:tailEnd/>
          </a:ln>
          <a:effectLst/>
        </p:spPr>
        <p:txBody>
          <a:bodyPr anchor="ctr"/>
          <a:lstStyle/>
          <a:p>
            <a:r>
              <a:rPr lang="en-US" sz="3200" dirty="0">
                <a:solidFill>
                  <a:srgbClr val="9FA617"/>
                </a:solidFill>
                <a:latin typeface="Arial" charset="0"/>
              </a:rPr>
              <a:t>Cubing – Cubed Filters/Stir Sticks</a:t>
            </a:r>
          </a:p>
        </p:txBody>
      </p:sp>
      <p:pic>
        <p:nvPicPr>
          <p:cNvPr id="3" name="Picture 2" descr="3 Box w Coffee 1.jpg"/>
          <p:cNvPicPr>
            <a:picLocks noChangeAspect="1"/>
          </p:cNvPicPr>
          <p:nvPr/>
        </p:nvPicPr>
        <p:blipFill>
          <a:blip r:embed="rId3" cstate="print"/>
          <a:stretch>
            <a:fillRect/>
          </a:stretch>
        </p:blipFill>
        <p:spPr>
          <a:xfrm>
            <a:off x="990600" y="1047750"/>
            <a:ext cx="7147043" cy="5340207"/>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p:txBody>
          <a:bodyPr/>
          <a:lstStyle/>
          <a:p>
            <a:r>
              <a:rPr lang="en-US" sz="3200" dirty="0"/>
              <a:t>Wave Overview</a:t>
            </a:r>
          </a:p>
        </p:txBody>
      </p:sp>
      <p:sp>
        <p:nvSpPr>
          <p:cNvPr id="307203" name="Rectangle 3"/>
          <p:cNvSpPr>
            <a:spLocks noGrp="1" noChangeArrowheads="1"/>
          </p:cNvSpPr>
          <p:nvPr>
            <p:ph type="body" idx="1"/>
          </p:nvPr>
        </p:nvSpPr>
        <p:spPr>
          <a:xfrm>
            <a:off x="488731" y="1024759"/>
            <a:ext cx="7969469" cy="4918841"/>
          </a:xfrm>
        </p:spPr>
        <p:txBody>
          <a:bodyPr/>
          <a:lstStyle/>
          <a:p>
            <a:pPr>
              <a:buNone/>
            </a:pPr>
            <a:r>
              <a:rPr lang="en-US" sz="2800" dirty="0"/>
              <a:t>The purpose of the Wave Process </a:t>
            </a:r>
          </a:p>
          <a:p>
            <a:r>
              <a:rPr lang="en-US" sz="2800" dirty="0"/>
              <a:t>Increases timeliness and productivity</a:t>
            </a:r>
            <a:r>
              <a:rPr lang="en-US" sz="2400" dirty="0"/>
              <a:t> </a:t>
            </a:r>
          </a:p>
          <a:p>
            <a:r>
              <a:rPr lang="en-US" sz="2800" dirty="0"/>
              <a:t>Balances work center areas</a:t>
            </a:r>
          </a:p>
          <a:p>
            <a:r>
              <a:rPr lang="en-US" sz="2800" dirty="0"/>
              <a:t>Complies with constraints</a:t>
            </a:r>
          </a:p>
          <a:p>
            <a:pPr lvl="1"/>
            <a:r>
              <a:rPr lang="en-US" sz="2400" dirty="0"/>
              <a:t>Warehouse capacity</a:t>
            </a:r>
          </a:p>
          <a:p>
            <a:pPr lvl="1"/>
            <a:r>
              <a:rPr lang="en-US" sz="2400" dirty="0"/>
              <a:t>Physical layout</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PICKING</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815640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463138" y="1033154"/>
            <a:ext cx="8314150" cy="4610410"/>
          </a:xfrm>
        </p:spPr>
        <p:txBody>
          <a:bodyPr/>
          <a:lstStyle/>
          <a:p>
            <a:r>
              <a:rPr lang="en-US" sz="2400" dirty="0"/>
              <a:t>Waves</a:t>
            </a:r>
          </a:p>
          <a:p>
            <a:r>
              <a:rPr lang="en-US" sz="2400" dirty="0"/>
              <a:t>Inventory Allocation and Replenishment</a:t>
            </a:r>
          </a:p>
          <a:p>
            <a:r>
              <a:rPr lang="en-US" sz="2400" dirty="0"/>
              <a:t>Cubing</a:t>
            </a:r>
          </a:p>
          <a:p>
            <a:r>
              <a:rPr lang="en-US" sz="2800" dirty="0">
                <a:solidFill>
                  <a:schemeClr val="accent1"/>
                </a:solidFill>
                <a:effectLst>
                  <a:outerShdw blurRad="38100" dist="38100" dir="2700000" algn="tl">
                    <a:srgbClr val="000000">
                      <a:alpha val="43137"/>
                    </a:srgbClr>
                  </a:outerShdw>
                </a:effectLst>
              </a:rPr>
              <a:t>Picking</a:t>
            </a:r>
          </a:p>
          <a:p>
            <a:r>
              <a:rPr lang="en-US" sz="2400" dirty="0"/>
              <a:t>Order Consolidation</a:t>
            </a:r>
          </a:p>
          <a:p>
            <a:r>
              <a:rPr lang="en-US" sz="2400" dirty="0"/>
              <a:t>Ship Confirmation</a:t>
            </a:r>
          </a:p>
          <a:p>
            <a:r>
              <a:rPr lang="en-US" sz="2400" dirty="0"/>
              <a:t>Transportation</a:t>
            </a:r>
          </a:p>
        </p:txBody>
      </p:sp>
      <p:sp>
        <p:nvSpPr>
          <p:cNvPr id="6146" name="Rectangle 2"/>
          <p:cNvSpPr>
            <a:spLocks noGrp="1" noChangeArrowheads="1"/>
          </p:cNvSpPr>
          <p:nvPr>
            <p:ph type="title" idx="4294967295"/>
          </p:nvPr>
        </p:nvSpPr>
        <p:spPr>
          <a:xfrm>
            <a:off x="237506" y="317500"/>
            <a:ext cx="8906494" cy="825500"/>
          </a:xfrm>
        </p:spPr>
        <p:txBody>
          <a:bodyPr/>
          <a:lstStyle/>
          <a:p>
            <a:r>
              <a:rPr lang="en-US" sz="3200" dirty="0"/>
              <a:t>Outbound - Modules</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6" name="Rectangle 6"/>
          <p:cNvSpPr>
            <a:spLocks noGrp="1" noChangeArrowheads="1"/>
          </p:cNvSpPr>
          <p:nvPr>
            <p:ph type="title"/>
          </p:nvPr>
        </p:nvSpPr>
        <p:spPr/>
        <p:txBody>
          <a:bodyPr/>
          <a:lstStyle/>
          <a:p>
            <a:r>
              <a:rPr lang="en-US" sz="4400" dirty="0"/>
              <a:t>Objectives</a:t>
            </a:r>
          </a:p>
        </p:txBody>
      </p:sp>
      <p:sp>
        <p:nvSpPr>
          <p:cNvPr id="40967" name="Rectangle 7"/>
          <p:cNvSpPr>
            <a:spLocks noGrp="1" noChangeArrowheads="1"/>
          </p:cNvSpPr>
          <p:nvPr>
            <p:ph type="body" idx="1"/>
          </p:nvPr>
        </p:nvSpPr>
        <p:spPr>
          <a:xfrm>
            <a:off x="478971" y="1248228"/>
            <a:ext cx="8063367" cy="4963659"/>
          </a:xfrm>
        </p:spPr>
        <p:txBody>
          <a:bodyPr/>
          <a:lstStyle/>
          <a:p>
            <a:r>
              <a:rPr lang="en-US" sz="2400" dirty="0"/>
              <a:t>State the difference between manual picking and RF picking</a:t>
            </a:r>
          </a:p>
          <a:p>
            <a:r>
              <a:rPr lang="en-US" sz="2400" dirty="0"/>
              <a:t>State the difference between cubed orders and non-cubed orders</a:t>
            </a:r>
          </a:p>
          <a:p>
            <a:r>
              <a:rPr lang="en-US" sz="2400" dirty="0"/>
              <a:t>Define the four methods of picking from active and describe situations where each would be best used</a:t>
            </a:r>
          </a:p>
          <a:p>
            <a:r>
              <a:rPr lang="en-US" sz="2400" dirty="0"/>
              <a:t>Name options used to handle picking and packing exceptions that may arise during normal operations</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6" name="Rectangle 8"/>
          <p:cNvSpPr>
            <a:spLocks noGrp="1" noChangeArrowheads="1"/>
          </p:cNvSpPr>
          <p:nvPr>
            <p:ph type="title"/>
          </p:nvPr>
        </p:nvSpPr>
        <p:spPr/>
        <p:txBody>
          <a:bodyPr/>
          <a:lstStyle/>
          <a:p>
            <a:r>
              <a:rPr lang="en-US" altLang="en-US" dirty="0"/>
              <a:t>Agenda</a:t>
            </a:r>
            <a:endParaRPr lang="en-US" altLang="en-US" sz="4400" dirty="0"/>
          </a:p>
        </p:txBody>
      </p:sp>
      <p:sp>
        <p:nvSpPr>
          <p:cNvPr id="7177" name="Rectangle 9"/>
          <p:cNvSpPr>
            <a:spLocks noGrp="1" noChangeArrowheads="1"/>
          </p:cNvSpPr>
          <p:nvPr>
            <p:ph type="body" idx="1"/>
          </p:nvPr>
        </p:nvSpPr>
        <p:spPr>
          <a:xfrm>
            <a:off x="478972" y="1295400"/>
            <a:ext cx="8215086" cy="4114800"/>
          </a:xfrm>
        </p:spPr>
        <p:txBody>
          <a:bodyPr/>
          <a:lstStyle/>
          <a:p>
            <a:r>
              <a:rPr lang="en-US" sz="2800" dirty="0">
                <a:solidFill>
                  <a:schemeClr val="accent1"/>
                </a:solidFill>
                <a:effectLst>
                  <a:outerShdw blurRad="38100" dist="38100" dir="2700000" algn="tl">
                    <a:srgbClr val="000000">
                      <a:alpha val="43137"/>
                    </a:srgbClr>
                  </a:outerShdw>
                </a:effectLst>
              </a:rPr>
              <a:t>Picking and Packing Combinations</a:t>
            </a:r>
          </a:p>
          <a:p>
            <a:r>
              <a:rPr lang="en-US" altLang="en-US" sz="2400" dirty="0"/>
              <a:t>Picking Updates</a:t>
            </a:r>
          </a:p>
          <a:p>
            <a:r>
              <a:rPr lang="en-US" altLang="en-US" sz="2400" dirty="0"/>
              <a:t>Methods of Picking</a:t>
            </a:r>
          </a:p>
          <a:p>
            <a:r>
              <a:rPr lang="en-US" altLang="en-US" sz="2400" dirty="0"/>
              <a:t>Picking and Packing Exceptions Handling</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3" name="Rectangle 5"/>
          <p:cNvSpPr>
            <a:spLocks noGrp="1" noChangeArrowheads="1"/>
          </p:cNvSpPr>
          <p:nvPr>
            <p:ph type="title"/>
          </p:nvPr>
        </p:nvSpPr>
        <p:spPr>
          <a:xfrm>
            <a:off x="246743" y="274637"/>
            <a:ext cx="8825820" cy="784905"/>
          </a:xfrm>
        </p:spPr>
        <p:txBody>
          <a:bodyPr/>
          <a:lstStyle/>
          <a:p>
            <a:r>
              <a:rPr lang="en-US" dirty="0"/>
              <a:t>RF Picking vs. Manual Picking</a:t>
            </a:r>
          </a:p>
        </p:txBody>
      </p:sp>
      <p:sp>
        <p:nvSpPr>
          <p:cNvPr id="12294" name="Rectangle 6"/>
          <p:cNvSpPr>
            <a:spLocks noGrp="1" noChangeArrowheads="1"/>
          </p:cNvSpPr>
          <p:nvPr>
            <p:ph type="body" idx="1"/>
          </p:nvPr>
        </p:nvSpPr>
        <p:spPr>
          <a:xfrm>
            <a:off x="478971" y="1295400"/>
            <a:ext cx="7750629" cy="4841875"/>
          </a:xfrm>
        </p:spPr>
        <p:txBody>
          <a:bodyPr/>
          <a:lstStyle/>
          <a:p>
            <a:r>
              <a:rPr lang="en-US" sz="2800" dirty="0"/>
              <a:t>RF Picking</a:t>
            </a:r>
          </a:p>
          <a:p>
            <a:pPr lvl="1"/>
            <a:r>
              <a:rPr lang="en-US" sz="2400" dirty="0"/>
              <a:t>Real time updates to actual inventory as units are picked</a:t>
            </a:r>
          </a:p>
          <a:p>
            <a:r>
              <a:rPr lang="en-US" sz="2800" dirty="0"/>
              <a:t>Manual Picking</a:t>
            </a:r>
          </a:p>
          <a:p>
            <a:pPr lvl="1"/>
            <a:r>
              <a:rPr lang="en-US" sz="2400" dirty="0"/>
              <a:t>Lag time between physically picking inventory and updating actual quantities in active location</a:t>
            </a:r>
          </a:p>
          <a:p>
            <a:pPr lvl="1"/>
            <a:r>
              <a:rPr lang="en-US" sz="2400" dirty="0"/>
              <a:t>WM inventory updated at the packing station</a:t>
            </a:r>
            <a:endParaRPr lang="en-US" sz="1600" dirty="0"/>
          </a:p>
        </p:txBody>
      </p:sp>
      <p:pic>
        <p:nvPicPr>
          <p:cNvPr id="4" name="Picture 4"/>
          <p:cNvPicPr>
            <a:picLocks noChangeAspect="1" noChangeArrowheads="1"/>
          </p:cNvPicPr>
          <p:nvPr/>
        </p:nvPicPr>
        <p:blipFill>
          <a:blip r:embed="rId3" cstate="print"/>
          <a:srcRect/>
          <a:stretch>
            <a:fillRect/>
          </a:stretch>
        </p:blipFill>
        <p:spPr bwMode="auto">
          <a:xfrm>
            <a:off x="7109055" y="4058553"/>
            <a:ext cx="1744662" cy="2122538"/>
          </a:xfrm>
          <a:prstGeom prst="rect">
            <a:avLst/>
          </a:prstGeom>
          <a:noFill/>
          <a:ln w="9525">
            <a:noFill/>
            <a:miter lim="800000"/>
            <a:headEnd/>
            <a:tailEnd/>
          </a:ln>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6" name="Rectangle 4"/>
          <p:cNvSpPr>
            <a:spLocks noGrp="1" noChangeArrowheads="1"/>
          </p:cNvSpPr>
          <p:nvPr>
            <p:ph type="title"/>
          </p:nvPr>
        </p:nvSpPr>
        <p:spPr>
          <a:xfrm>
            <a:off x="246743" y="317500"/>
            <a:ext cx="8897257" cy="609600"/>
          </a:xfrm>
        </p:spPr>
        <p:txBody>
          <a:bodyPr/>
          <a:lstStyle/>
          <a:p>
            <a:r>
              <a:rPr lang="en-US" dirty="0"/>
              <a:t>Non-Cubed Orders vs. Cubed Orders</a:t>
            </a:r>
          </a:p>
        </p:txBody>
      </p:sp>
      <p:sp>
        <p:nvSpPr>
          <p:cNvPr id="13317" name="Rectangle 5"/>
          <p:cNvSpPr>
            <a:spLocks noGrp="1" noChangeArrowheads="1"/>
          </p:cNvSpPr>
          <p:nvPr>
            <p:ph type="body" idx="1"/>
          </p:nvPr>
        </p:nvSpPr>
        <p:spPr>
          <a:xfrm>
            <a:off x="464457" y="1108075"/>
            <a:ext cx="7765143" cy="5102225"/>
          </a:xfrm>
        </p:spPr>
        <p:txBody>
          <a:bodyPr/>
          <a:lstStyle/>
          <a:p>
            <a:r>
              <a:rPr lang="en-US" sz="2800" dirty="0"/>
              <a:t>Cubed Orders</a:t>
            </a:r>
          </a:p>
          <a:p>
            <a:pPr lvl="1"/>
            <a:r>
              <a:rPr lang="en-US" sz="2400" dirty="0"/>
              <a:t>WM determines container size and contents</a:t>
            </a:r>
          </a:p>
          <a:p>
            <a:pPr lvl="1"/>
            <a:r>
              <a:rPr lang="en-US" sz="2400" dirty="0"/>
              <a:t>Users pick orders using </a:t>
            </a:r>
            <a:r>
              <a:rPr lang="en-US" sz="2400" dirty="0" err="1"/>
              <a:t>oLPN</a:t>
            </a:r>
            <a:r>
              <a:rPr lang="en-US" sz="2400" dirty="0"/>
              <a:t> labels</a:t>
            </a:r>
          </a:p>
          <a:p>
            <a:pPr lvl="1"/>
            <a:r>
              <a:rPr lang="en-US" sz="2400" dirty="0"/>
              <a:t>oLPN Content labels can be printed for additional visual verification</a:t>
            </a:r>
          </a:p>
          <a:p>
            <a:r>
              <a:rPr lang="en-US" sz="2800" dirty="0"/>
              <a:t>Non-Cubed Orders</a:t>
            </a:r>
          </a:p>
          <a:p>
            <a:pPr lvl="1"/>
            <a:r>
              <a:rPr lang="en-US" sz="2400" dirty="0"/>
              <a:t>Users pick items using Orders and determine the items and quantities packed in each container</a:t>
            </a:r>
          </a:p>
        </p:txBody>
      </p:sp>
      <p:pic>
        <p:nvPicPr>
          <p:cNvPr id="4" name="Picture 12" descr="IN00667_"/>
          <p:cNvPicPr>
            <a:picLocks noChangeAspect="1" noChangeArrowheads="1"/>
          </p:cNvPicPr>
          <p:nvPr/>
        </p:nvPicPr>
        <p:blipFill>
          <a:blip r:embed="rId3" cstate="print"/>
          <a:srcRect/>
          <a:stretch>
            <a:fillRect/>
          </a:stretch>
        </p:blipFill>
        <p:spPr bwMode="auto">
          <a:xfrm>
            <a:off x="7062583" y="4677456"/>
            <a:ext cx="1849189" cy="1505630"/>
          </a:xfrm>
          <a:prstGeom prst="rect">
            <a:avLst/>
          </a:prstGeom>
          <a:noFill/>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6" name="Rectangle 8"/>
          <p:cNvSpPr>
            <a:spLocks noGrp="1" noChangeArrowheads="1"/>
          </p:cNvSpPr>
          <p:nvPr>
            <p:ph type="title"/>
          </p:nvPr>
        </p:nvSpPr>
        <p:spPr/>
        <p:txBody>
          <a:bodyPr/>
          <a:lstStyle/>
          <a:p>
            <a:r>
              <a:rPr lang="en-US" altLang="en-US" dirty="0"/>
              <a:t>Agenda</a:t>
            </a:r>
            <a:endParaRPr lang="en-US" altLang="en-US" sz="4400" dirty="0"/>
          </a:p>
        </p:txBody>
      </p:sp>
      <p:sp>
        <p:nvSpPr>
          <p:cNvPr id="7177" name="Rectangle 9"/>
          <p:cNvSpPr>
            <a:spLocks noGrp="1" noChangeArrowheads="1"/>
          </p:cNvSpPr>
          <p:nvPr>
            <p:ph type="body" idx="1"/>
          </p:nvPr>
        </p:nvSpPr>
        <p:spPr>
          <a:xfrm>
            <a:off x="478972" y="1295400"/>
            <a:ext cx="8215086" cy="4114800"/>
          </a:xfrm>
        </p:spPr>
        <p:txBody>
          <a:bodyPr/>
          <a:lstStyle/>
          <a:p>
            <a:r>
              <a:rPr lang="en-US" sz="2400" dirty="0"/>
              <a:t>Picking and Packing Combinations</a:t>
            </a:r>
          </a:p>
          <a:p>
            <a:r>
              <a:rPr lang="en-US" altLang="en-US" sz="2800" dirty="0">
                <a:solidFill>
                  <a:schemeClr val="accent1"/>
                </a:solidFill>
                <a:effectLst>
                  <a:outerShdw blurRad="38100" dist="38100" dir="2700000" algn="tl">
                    <a:srgbClr val="000000">
                      <a:alpha val="43137"/>
                    </a:srgbClr>
                  </a:outerShdw>
                </a:effectLst>
              </a:rPr>
              <a:t>Picking Updates</a:t>
            </a:r>
          </a:p>
          <a:p>
            <a:r>
              <a:rPr lang="en-US" altLang="en-US" sz="2400" dirty="0"/>
              <a:t>Methods of Picking</a:t>
            </a:r>
          </a:p>
          <a:p>
            <a:r>
              <a:rPr lang="en-US" altLang="en-US" sz="2400" dirty="0"/>
              <a:t>Picking and Packing Exceptions Handling</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9" name="AutoShape 7"/>
          <p:cNvSpPr>
            <a:spLocks noChangeArrowheads="1"/>
          </p:cNvSpPr>
          <p:nvPr/>
        </p:nvSpPr>
        <p:spPr bwMode="auto">
          <a:xfrm>
            <a:off x="914400" y="4445000"/>
            <a:ext cx="7315200" cy="1684338"/>
          </a:xfrm>
          <a:prstGeom prst="roundRect">
            <a:avLst>
              <a:gd name="adj" fmla="val 16667"/>
            </a:avLst>
          </a:prstGeom>
          <a:solidFill>
            <a:schemeClr val="accent2">
              <a:lumMod val="75000"/>
            </a:schemeClr>
          </a:solidFill>
          <a:ln w="38100">
            <a:solidFill>
              <a:srgbClr val="CCFFFF"/>
            </a:solidFill>
            <a:round/>
            <a:headEnd/>
            <a:tailEnd/>
          </a:ln>
          <a:effectLst/>
        </p:spPr>
        <p:txBody>
          <a:bodyPr wrap="none" anchor="ctr"/>
          <a:lstStyle/>
          <a:p>
            <a:endParaRPr lang="en-US" dirty="0"/>
          </a:p>
        </p:txBody>
      </p:sp>
      <p:sp>
        <p:nvSpPr>
          <p:cNvPr id="44040" name="AutoShape 8"/>
          <p:cNvSpPr>
            <a:spLocks noChangeArrowheads="1"/>
          </p:cNvSpPr>
          <p:nvPr/>
        </p:nvSpPr>
        <p:spPr bwMode="auto">
          <a:xfrm>
            <a:off x="914400" y="2759075"/>
            <a:ext cx="7315200" cy="1682750"/>
          </a:xfrm>
          <a:prstGeom prst="roundRect">
            <a:avLst>
              <a:gd name="adj" fmla="val 16667"/>
            </a:avLst>
          </a:prstGeom>
          <a:solidFill>
            <a:schemeClr val="accent2">
              <a:lumMod val="75000"/>
            </a:schemeClr>
          </a:solidFill>
          <a:ln w="38100">
            <a:solidFill>
              <a:srgbClr val="CCFFFF"/>
            </a:solidFill>
            <a:round/>
            <a:headEnd/>
            <a:tailEnd/>
          </a:ln>
          <a:effectLst/>
        </p:spPr>
        <p:txBody>
          <a:bodyPr wrap="none" anchor="ctr"/>
          <a:lstStyle/>
          <a:p>
            <a:endParaRPr lang="en-US" dirty="0"/>
          </a:p>
        </p:txBody>
      </p:sp>
      <p:sp>
        <p:nvSpPr>
          <p:cNvPr id="44041" name="AutoShape 9"/>
          <p:cNvSpPr>
            <a:spLocks noChangeArrowheads="1"/>
          </p:cNvSpPr>
          <p:nvPr/>
        </p:nvSpPr>
        <p:spPr bwMode="auto">
          <a:xfrm>
            <a:off x="914400" y="1090613"/>
            <a:ext cx="7315200" cy="1684337"/>
          </a:xfrm>
          <a:prstGeom prst="roundRect">
            <a:avLst>
              <a:gd name="adj" fmla="val 16667"/>
            </a:avLst>
          </a:prstGeom>
          <a:solidFill>
            <a:schemeClr val="accent2">
              <a:lumMod val="75000"/>
            </a:schemeClr>
          </a:solidFill>
          <a:ln w="38100">
            <a:solidFill>
              <a:srgbClr val="CCFFFF"/>
            </a:solidFill>
            <a:round/>
            <a:headEnd/>
            <a:tailEnd/>
          </a:ln>
          <a:effectLst/>
        </p:spPr>
        <p:txBody>
          <a:bodyPr wrap="none" anchor="ctr"/>
          <a:lstStyle/>
          <a:p>
            <a:endParaRPr lang="en-US" dirty="0"/>
          </a:p>
        </p:txBody>
      </p:sp>
      <p:sp>
        <p:nvSpPr>
          <p:cNvPr id="44037" name="Rectangle 5"/>
          <p:cNvSpPr>
            <a:spLocks noGrp="1" noChangeArrowheads="1"/>
          </p:cNvSpPr>
          <p:nvPr>
            <p:ph type="title"/>
          </p:nvPr>
        </p:nvSpPr>
        <p:spPr/>
        <p:txBody>
          <a:bodyPr/>
          <a:lstStyle/>
          <a:p>
            <a:r>
              <a:rPr lang="en-US" dirty="0"/>
              <a:t>Picking Updates</a:t>
            </a:r>
          </a:p>
        </p:txBody>
      </p:sp>
      <p:sp>
        <p:nvSpPr>
          <p:cNvPr id="44038" name="Rectangle 6"/>
          <p:cNvSpPr>
            <a:spLocks noGrp="1" noChangeArrowheads="1"/>
          </p:cNvSpPr>
          <p:nvPr>
            <p:ph type="body" idx="1"/>
          </p:nvPr>
        </p:nvSpPr>
        <p:spPr>
          <a:xfrm>
            <a:off x="1063625" y="1111250"/>
            <a:ext cx="7086600" cy="4992688"/>
          </a:xfrm>
        </p:spPr>
        <p:txBody>
          <a:bodyPr/>
          <a:lstStyle/>
          <a:p>
            <a:pPr marL="457200" indent="-457200">
              <a:lnSpc>
                <a:spcPct val="90000"/>
              </a:lnSpc>
              <a:buClr>
                <a:srgbClr val="FFFF00"/>
              </a:buClr>
            </a:pPr>
            <a:r>
              <a:rPr lang="en-US" sz="2400" dirty="0">
                <a:solidFill>
                  <a:srgbClr val="FFFF00"/>
                </a:solidFill>
              </a:rPr>
              <a:t>Active Location Updates – </a:t>
            </a:r>
          </a:p>
          <a:p>
            <a:pPr marL="457200" indent="-457200">
              <a:lnSpc>
                <a:spcPct val="90000"/>
              </a:lnSpc>
              <a:buClr>
                <a:srgbClr val="FFFF00"/>
              </a:buClr>
              <a:buNone/>
            </a:pPr>
            <a:r>
              <a:rPr lang="en-US" sz="2400" dirty="0">
                <a:solidFill>
                  <a:schemeClr val="bg1"/>
                </a:solidFill>
              </a:rPr>
              <a:t> 	-  </a:t>
            </a:r>
            <a:r>
              <a:rPr lang="en-US" sz="2000" dirty="0">
                <a:solidFill>
                  <a:schemeClr val="bg1"/>
                </a:solidFill>
              </a:rPr>
              <a:t>Current quantity decreases</a:t>
            </a:r>
          </a:p>
          <a:p>
            <a:pPr marL="838200" lvl="1" indent="-381000">
              <a:lnSpc>
                <a:spcPct val="90000"/>
              </a:lnSpc>
              <a:buClr>
                <a:srgbClr val="FFFF00"/>
              </a:buClr>
              <a:buNone/>
            </a:pPr>
            <a:r>
              <a:rPr lang="en-US" sz="2000" dirty="0">
                <a:solidFill>
                  <a:schemeClr val="bg1"/>
                </a:solidFill>
              </a:rPr>
              <a:t>-   To Be Picked quantity decreases</a:t>
            </a:r>
          </a:p>
          <a:p>
            <a:pPr marL="457200" indent="-457200">
              <a:lnSpc>
                <a:spcPct val="90000"/>
              </a:lnSpc>
            </a:pPr>
            <a:endParaRPr lang="en-US" sz="1600" dirty="0">
              <a:solidFill>
                <a:srgbClr val="FFFFCC"/>
              </a:solidFill>
            </a:endParaRPr>
          </a:p>
          <a:p>
            <a:pPr marL="457200" indent="-457200">
              <a:lnSpc>
                <a:spcPct val="90000"/>
              </a:lnSpc>
              <a:buClr>
                <a:srgbClr val="FFFF00"/>
              </a:buClr>
            </a:pPr>
            <a:r>
              <a:rPr lang="en-US" sz="2400" dirty="0">
                <a:solidFill>
                  <a:srgbClr val="FFFF00"/>
                </a:solidFill>
              </a:rPr>
              <a:t>oLPN Updates – </a:t>
            </a:r>
          </a:p>
          <a:p>
            <a:pPr marL="457200" indent="-457200">
              <a:lnSpc>
                <a:spcPct val="90000"/>
              </a:lnSpc>
              <a:buClr>
                <a:srgbClr val="FFFF00"/>
              </a:buClr>
              <a:buNone/>
            </a:pPr>
            <a:r>
              <a:rPr lang="en-US" sz="2000" dirty="0">
                <a:solidFill>
                  <a:schemeClr val="bg1"/>
                </a:solidFill>
              </a:rPr>
              <a:t>	-  Packed quantity increases</a:t>
            </a:r>
          </a:p>
          <a:p>
            <a:pPr marL="838200" lvl="1" indent="-381000">
              <a:lnSpc>
                <a:spcPct val="90000"/>
              </a:lnSpc>
              <a:buClr>
                <a:srgbClr val="FFFF00"/>
              </a:buClr>
              <a:buNone/>
            </a:pPr>
            <a:r>
              <a:rPr lang="en-US" sz="2000" dirty="0">
                <a:solidFill>
                  <a:schemeClr val="bg1"/>
                </a:solidFill>
              </a:rPr>
              <a:t>-  oLPN Status updated to ‘Packed’</a:t>
            </a:r>
          </a:p>
          <a:p>
            <a:pPr marL="838200" lvl="1" indent="-381000">
              <a:lnSpc>
                <a:spcPct val="90000"/>
              </a:lnSpc>
              <a:buClr>
                <a:srgbClr val="FFFF00"/>
              </a:buClr>
            </a:pPr>
            <a:endParaRPr lang="en-US" sz="2000" dirty="0">
              <a:solidFill>
                <a:schemeClr val="bg1"/>
              </a:solidFill>
            </a:endParaRPr>
          </a:p>
          <a:p>
            <a:pPr marL="838200" lvl="1" indent="-381000">
              <a:lnSpc>
                <a:spcPct val="90000"/>
              </a:lnSpc>
              <a:buClr>
                <a:srgbClr val="FFFF00"/>
              </a:buClr>
            </a:pPr>
            <a:endParaRPr lang="en-US" sz="2000" dirty="0">
              <a:solidFill>
                <a:schemeClr val="bg1"/>
              </a:solidFill>
            </a:endParaRPr>
          </a:p>
          <a:p>
            <a:pPr marL="457200" indent="-457200">
              <a:lnSpc>
                <a:spcPct val="90000"/>
              </a:lnSpc>
              <a:buClr>
                <a:srgbClr val="FFFF00"/>
              </a:buClr>
            </a:pPr>
            <a:r>
              <a:rPr lang="en-US" sz="2400" dirty="0">
                <a:solidFill>
                  <a:srgbClr val="FFFF00"/>
                </a:solidFill>
              </a:rPr>
              <a:t>Order Updates – </a:t>
            </a:r>
          </a:p>
          <a:p>
            <a:pPr marL="457200" indent="-457200">
              <a:lnSpc>
                <a:spcPct val="90000"/>
              </a:lnSpc>
              <a:buClr>
                <a:srgbClr val="FFFF00"/>
              </a:buClr>
              <a:buNone/>
            </a:pPr>
            <a:r>
              <a:rPr lang="en-US" sz="2400" dirty="0">
                <a:solidFill>
                  <a:schemeClr val="bg1"/>
                </a:solidFill>
              </a:rPr>
              <a:t> 	-  </a:t>
            </a:r>
            <a:r>
              <a:rPr lang="en-US" sz="2000" dirty="0">
                <a:solidFill>
                  <a:schemeClr val="bg1"/>
                </a:solidFill>
              </a:rPr>
              <a:t>Units Packed increases</a:t>
            </a:r>
          </a:p>
          <a:p>
            <a:pPr marL="838200" lvl="1" indent="-381000">
              <a:lnSpc>
                <a:spcPct val="90000"/>
              </a:lnSpc>
              <a:buClr>
                <a:srgbClr val="FFFF00"/>
              </a:buClr>
              <a:buNone/>
            </a:pPr>
            <a:r>
              <a:rPr lang="en-US" sz="2000" dirty="0">
                <a:solidFill>
                  <a:schemeClr val="bg1"/>
                </a:solidFill>
              </a:rPr>
              <a:t>-   Order Status from ‘In Packing’ </a:t>
            </a:r>
            <a:r>
              <a:rPr lang="en-US" sz="2000">
                <a:solidFill>
                  <a:schemeClr val="bg1"/>
                </a:solidFill>
              </a:rPr>
              <a:t>to ’Packed’</a:t>
            </a:r>
            <a:r>
              <a:rPr lang="en-US" sz="2000"/>
              <a:t>’</a:t>
            </a:r>
            <a:endParaRPr 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03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03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0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4038">
                                            <p:txEl>
                                              <p:pRg st="4" end="4"/>
                                            </p:txEl>
                                          </p:spTgt>
                                        </p:tgtEl>
                                        <p:attrNameLst>
                                          <p:attrName>style.visibility</p:attrName>
                                        </p:attrNameLst>
                                      </p:cBhvr>
                                      <p:to>
                                        <p:strVal val="visible"/>
                                      </p:to>
                                    </p:set>
                                    <p:anim calcmode="lin" valueType="num">
                                      <p:cBhvr additive="base">
                                        <p:cTn id="17" dur="500" fill="hold"/>
                                        <p:tgtEl>
                                          <p:spTgt spid="44038">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4038">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4038">
                                            <p:txEl>
                                              <p:pRg st="5" end="5"/>
                                            </p:txEl>
                                          </p:spTgt>
                                        </p:tgtEl>
                                        <p:attrNameLst>
                                          <p:attrName>style.visibility</p:attrName>
                                        </p:attrNameLst>
                                      </p:cBhvr>
                                      <p:to>
                                        <p:strVal val="visible"/>
                                      </p:to>
                                    </p:set>
                                    <p:anim calcmode="lin" valueType="num">
                                      <p:cBhvr additive="base">
                                        <p:cTn id="21" dur="500" fill="hold"/>
                                        <p:tgtEl>
                                          <p:spTgt spid="44038">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4038">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4038">
                                            <p:txEl>
                                              <p:pRg st="6" end="6"/>
                                            </p:txEl>
                                          </p:spTgt>
                                        </p:tgtEl>
                                        <p:attrNameLst>
                                          <p:attrName>style.visibility</p:attrName>
                                        </p:attrNameLst>
                                      </p:cBhvr>
                                      <p:to>
                                        <p:strVal val="visible"/>
                                      </p:to>
                                    </p:set>
                                    <p:anim calcmode="lin" valueType="num">
                                      <p:cBhvr additive="base">
                                        <p:cTn id="25" dur="500" fill="hold"/>
                                        <p:tgtEl>
                                          <p:spTgt spid="44038">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4038">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4040"/>
                                        </p:tgtEl>
                                        <p:attrNameLst>
                                          <p:attrName>style.visibility</p:attrName>
                                        </p:attrNameLst>
                                      </p:cBhvr>
                                      <p:to>
                                        <p:strVal val="visible"/>
                                      </p:to>
                                    </p:set>
                                    <p:anim calcmode="lin" valueType="num">
                                      <p:cBhvr additive="base">
                                        <p:cTn id="29" dur="500" fill="hold"/>
                                        <p:tgtEl>
                                          <p:spTgt spid="44040"/>
                                        </p:tgtEl>
                                        <p:attrNameLst>
                                          <p:attrName>ppt_x</p:attrName>
                                        </p:attrNameLst>
                                      </p:cBhvr>
                                      <p:tavLst>
                                        <p:tav tm="0">
                                          <p:val>
                                            <p:strVal val="#ppt_x"/>
                                          </p:val>
                                        </p:tav>
                                        <p:tav tm="100000">
                                          <p:val>
                                            <p:strVal val="#ppt_x"/>
                                          </p:val>
                                        </p:tav>
                                      </p:tavLst>
                                    </p:anim>
                                    <p:anim calcmode="lin" valueType="num">
                                      <p:cBhvr additive="base">
                                        <p:cTn id="30" dur="500" fill="hold"/>
                                        <p:tgtEl>
                                          <p:spTgt spid="4404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9" presetClass="entr" presetSubtype="0" fill="hold" nodeType="clickEffect">
                                  <p:stCondLst>
                                    <p:cond delay="0"/>
                                  </p:stCondLst>
                                  <p:childTnLst>
                                    <p:set>
                                      <p:cBhvr>
                                        <p:cTn id="34" dur="1" fill="hold">
                                          <p:stCondLst>
                                            <p:cond delay="0"/>
                                          </p:stCondLst>
                                        </p:cTn>
                                        <p:tgtEl>
                                          <p:spTgt spid="44038">
                                            <p:txEl>
                                              <p:pRg st="9" end="9"/>
                                            </p:txEl>
                                          </p:spTgt>
                                        </p:tgtEl>
                                        <p:attrNameLst>
                                          <p:attrName>style.visibility</p:attrName>
                                        </p:attrNameLst>
                                      </p:cBhvr>
                                      <p:to>
                                        <p:strVal val="visible"/>
                                      </p:to>
                                    </p:set>
                                    <p:anim calcmode="lin" valueType="num">
                                      <p:cBhvr>
                                        <p:cTn id="35" dur="1000" fill="hold"/>
                                        <p:tgtEl>
                                          <p:spTgt spid="44038">
                                            <p:txEl>
                                              <p:pRg st="9" end="9"/>
                                            </p:txEl>
                                          </p:spTgt>
                                        </p:tgtEl>
                                        <p:attrNameLst>
                                          <p:attrName>ppt_x</p:attrName>
                                        </p:attrNameLst>
                                      </p:cBhvr>
                                      <p:tavLst>
                                        <p:tav tm="0">
                                          <p:val>
                                            <p:strVal val="#ppt_x-.2"/>
                                          </p:val>
                                        </p:tav>
                                        <p:tav tm="100000">
                                          <p:val>
                                            <p:strVal val="#ppt_x"/>
                                          </p:val>
                                        </p:tav>
                                      </p:tavLst>
                                    </p:anim>
                                    <p:anim calcmode="lin" valueType="num">
                                      <p:cBhvr>
                                        <p:cTn id="36" dur="1000" fill="hold"/>
                                        <p:tgtEl>
                                          <p:spTgt spid="44038">
                                            <p:txEl>
                                              <p:pRg st="9" end="9"/>
                                            </p:txEl>
                                          </p:spTgt>
                                        </p:tgtEl>
                                        <p:attrNameLst>
                                          <p:attrName>ppt_y</p:attrName>
                                        </p:attrNameLst>
                                      </p:cBhvr>
                                      <p:tavLst>
                                        <p:tav tm="0">
                                          <p:val>
                                            <p:strVal val="#ppt_y"/>
                                          </p:val>
                                        </p:tav>
                                        <p:tav tm="100000">
                                          <p:val>
                                            <p:strVal val="#ppt_y"/>
                                          </p:val>
                                        </p:tav>
                                      </p:tavLst>
                                    </p:anim>
                                    <p:animEffect transition="in" filter="wipe(right)" prLst="gradientSize: 0.1">
                                      <p:cBhvr>
                                        <p:cTn id="37" dur="1000"/>
                                        <p:tgtEl>
                                          <p:spTgt spid="44038">
                                            <p:txEl>
                                              <p:pRg st="9" end="9"/>
                                            </p:txEl>
                                          </p:spTgt>
                                        </p:tgtEl>
                                      </p:cBhvr>
                                    </p:animEffect>
                                  </p:childTnLst>
                                </p:cTn>
                              </p:par>
                              <p:par>
                                <p:cTn id="38" presetID="29" presetClass="entr" presetSubtype="0" fill="hold" nodeType="withEffect">
                                  <p:stCondLst>
                                    <p:cond delay="0"/>
                                  </p:stCondLst>
                                  <p:childTnLst>
                                    <p:set>
                                      <p:cBhvr>
                                        <p:cTn id="39" dur="1" fill="hold">
                                          <p:stCondLst>
                                            <p:cond delay="0"/>
                                          </p:stCondLst>
                                        </p:cTn>
                                        <p:tgtEl>
                                          <p:spTgt spid="44038">
                                            <p:txEl>
                                              <p:pRg st="10" end="10"/>
                                            </p:txEl>
                                          </p:spTgt>
                                        </p:tgtEl>
                                        <p:attrNameLst>
                                          <p:attrName>style.visibility</p:attrName>
                                        </p:attrNameLst>
                                      </p:cBhvr>
                                      <p:to>
                                        <p:strVal val="visible"/>
                                      </p:to>
                                    </p:set>
                                    <p:anim calcmode="lin" valueType="num">
                                      <p:cBhvr>
                                        <p:cTn id="40" dur="1000" fill="hold"/>
                                        <p:tgtEl>
                                          <p:spTgt spid="44038">
                                            <p:txEl>
                                              <p:pRg st="10" end="10"/>
                                            </p:txEl>
                                          </p:spTgt>
                                        </p:tgtEl>
                                        <p:attrNameLst>
                                          <p:attrName>ppt_x</p:attrName>
                                        </p:attrNameLst>
                                      </p:cBhvr>
                                      <p:tavLst>
                                        <p:tav tm="0">
                                          <p:val>
                                            <p:strVal val="#ppt_x-.2"/>
                                          </p:val>
                                        </p:tav>
                                        <p:tav tm="100000">
                                          <p:val>
                                            <p:strVal val="#ppt_x"/>
                                          </p:val>
                                        </p:tav>
                                      </p:tavLst>
                                    </p:anim>
                                    <p:anim calcmode="lin" valueType="num">
                                      <p:cBhvr>
                                        <p:cTn id="41" dur="1000" fill="hold"/>
                                        <p:tgtEl>
                                          <p:spTgt spid="44038">
                                            <p:txEl>
                                              <p:pRg st="10" end="10"/>
                                            </p:txEl>
                                          </p:spTgt>
                                        </p:tgtEl>
                                        <p:attrNameLst>
                                          <p:attrName>ppt_y</p:attrName>
                                        </p:attrNameLst>
                                      </p:cBhvr>
                                      <p:tavLst>
                                        <p:tav tm="0">
                                          <p:val>
                                            <p:strVal val="#ppt_y"/>
                                          </p:val>
                                        </p:tav>
                                        <p:tav tm="100000">
                                          <p:val>
                                            <p:strVal val="#ppt_y"/>
                                          </p:val>
                                        </p:tav>
                                      </p:tavLst>
                                    </p:anim>
                                    <p:animEffect transition="in" filter="wipe(right)" prLst="gradientSize: 0.1">
                                      <p:cBhvr>
                                        <p:cTn id="42" dur="1000"/>
                                        <p:tgtEl>
                                          <p:spTgt spid="44038">
                                            <p:txEl>
                                              <p:pRg st="10" end="10"/>
                                            </p:txEl>
                                          </p:spTgt>
                                        </p:tgtEl>
                                      </p:cBhvr>
                                    </p:animEffect>
                                  </p:childTnLst>
                                </p:cTn>
                              </p:par>
                              <p:par>
                                <p:cTn id="43" presetID="29" presetClass="entr" presetSubtype="0" fill="hold" nodeType="withEffect">
                                  <p:stCondLst>
                                    <p:cond delay="0"/>
                                  </p:stCondLst>
                                  <p:childTnLst>
                                    <p:set>
                                      <p:cBhvr>
                                        <p:cTn id="44" dur="1" fill="hold">
                                          <p:stCondLst>
                                            <p:cond delay="0"/>
                                          </p:stCondLst>
                                        </p:cTn>
                                        <p:tgtEl>
                                          <p:spTgt spid="44038">
                                            <p:txEl>
                                              <p:pRg st="11" end="11"/>
                                            </p:txEl>
                                          </p:spTgt>
                                        </p:tgtEl>
                                        <p:attrNameLst>
                                          <p:attrName>style.visibility</p:attrName>
                                        </p:attrNameLst>
                                      </p:cBhvr>
                                      <p:to>
                                        <p:strVal val="visible"/>
                                      </p:to>
                                    </p:set>
                                    <p:anim calcmode="lin" valueType="num">
                                      <p:cBhvr>
                                        <p:cTn id="45" dur="1000" fill="hold"/>
                                        <p:tgtEl>
                                          <p:spTgt spid="44038">
                                            <p:txEl>
                                              <p:pRg st="11" end="11"/>
                                            </p:txEl>
                                          </p:spTgt>
                                        </p:tgtEl>
                                        <p:attrNameLst>
                                          <p:attrName>ppt_x</p:attrName>
                                        </p:attrNameLst>
                                      </p:cBhvr>
                                      <p:tavLst>
                                        <p:tav tm="0">
                                          <p:val>
                                            <p:strVal val="#ppt_x-.2"/>
                                          </p:val>
                                        </p:tav>
                                        <p:tav tm="100000">
                                          <p:val>
                                            <p:strVal val="#ppt_x"/>
                                          </p:val>
                                        </p:tav>
                                      </p:tavLst>
                                    </p:anim>
                                    <p:anim calcmode="lin" valueType="num">
                                      <p:cBhvr>
                                        <p:cTn id="46" dur="1000" fill="hold"/>
                                        <p:tgtEl>
                                          <p:spTgt spid="44038">
                                            <p:txEl>
                                              <p:pRg st="11" end="11"/>
                                            </p:txEl>
                                          </p:spTgt>
                                        </p:tgtEl>
                                        <p:attrNameLst>
                                          <p:attrName>ppt_y</p:attrName>
                                        </p:attrNameLst>
                                      </p:cBhvr>
                                      <p:tavLst>
                                        <p:tav tm="0">
                                          <p:val>
                                            <p:strVal val="#ppt_y"/>
                                          </p:val>
                                        </p:tav>
                                        <p:tav tm="100000">
                                          <p:val>
                                            <p:strVal val="#ppt_y"/>
                                          </p:val>
                                        </p:tav>
                                      </p:tavLst>
                                    </p:anim>
                                    <p:animEffect transition="in" filter="wipe(right)" prLst="gradientSize: 0.1">
                                      <p:cBhvr>
                                        <p:cTn id="47" dur="1000"/>
                                        <p:tgtEl>
                                          <p:spTgt spid="44038">
                                            <p:txEl>
                                              <p:pRg st="11" end="11"/>
                                            </p:txEl>
                                          </p:spTgt>
                                        </p:tgtEl>
                                      </p:cBhvr>
                                    </p:animEffect>
                                  </p:childTnLst>
                                </p:cTn>
                              </p:par>
                              <p:par>
                                <p:cTn id="48" presetID="29" presetClass="entr" presetSubtype="0" fill="hold" grpId="0" nodeType="withEffect">
                                  <p:stCondLst>
                                    <p:cond delay="0"/>
                                  </p:stCondLst>
                                  <p:childTnLst>
                                    <p:set>
                                      <p:cBhvr>
                                        <p:cTn id="49" dur="1" fill="hold">
                                          <p:stCondLst>
                                            <p:cond delay="0"/>
                                          </p:stCondLst>
                                        </p:cTn>
                                        <p:tgtEl>
                                          <p:spTgt spid="44039"/>
                                        </p:tgtEl>
                                        <p:attrNameLst>
                                          <p:attrName>style.visibility</p:attrName>
                                        </p:attrNameLst>
                                      </p:cBhvr>
                                      <p:to>
                                        <p:strVal val="visible"/>
                                      </p:to>
                                    </p:set>
                                    <p:anim calcmode="lin" valueType="num">
                                      <p:cBhvr>
                                        <p:cTn id="50" dur="1000" fill="hold"/>
                                        <p:tgtEl>
                                          <p:spTgt spid="44039"/>
                                        </p:tgtEl>
                                        <p:attrNameLst>
                                          <p:attrName>ppt_x</p:attrName>
                                        </p:attrNameLst>
                                      </p:cBhvr>
                                      <p:tavLst>
                                        <p:tav tm="0">
                                          <p:val>
                                            <p:strVal val="#ppt_x-.2"/>
                                          </p:val>
                                        </p:tav>
                                        <p:tav tm="100000">
                                          <p:val>
                                            <p:strVal val="#ppt_x"/>
                                          </p:val>
                                        </p:tav>
                                      </p:tavLst>
                                    </p:anim>
                                    <p:anim calcmode="lin" valueType="num">
                                      <p:cBhvr>
                                        <p:cTn id="51" dur="1000" fill="hold"/>
                                        <p:tgtEl>
                                          <p:spTgt spid="44039"/>
                                        </p:tgtEl>
                                        <p:attrNameLst>
                                          <p:attrName>ppt_y</p:attrName>
                                        </p:attrNameLst>
                                      </p:cBhvr>
                                      <p:tavLst>
                                        <p:tav tm="0">
                                          <p:val>
                                            <p:strVal val="#ppt_y"/>
                                          </p:val>
                                        </p:tav>
                                        <p:tav tm="100000">
                                          <p:val>
                                            <p:strVal val="#ppt_y"/>
                                          </p:val>
                                        </p:tav>
                                      </p:tavLst>
                                    </p:anim>
                                    <p:animEffect transition="in" filter="wipe(right)" prLst="gradientSize: 0.1">
                                      <p:cBhvr>
                                        <p:cTn id="52" dur="1000"/>
                                        <p:tgtEl>
                                          <p:spTgt spid="44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9" grpId="0" animBg="1"/>
      <p:bldP spid="44040" grpId="0" animBg="1"/>
      <p:bldP spid="44041"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6" name="Rectangle 8"/>
          <p:cNvSpPr>
            <a:spLocks noGrp="1" noChangeArrowheads="1"/>
          </p:cNvSpPr>
          <p:nvPr>
            <p:ph type="title"/>
          </p:nvPr>
        </p:nvSpPr>
        <p:spPr/>
        <p:txBody>
          <a:bodyPr/>
          <a:lstStyle/>
          <a:p>
            <a:r>
              <a:rPr lang="en-US" altLang="en-US" dirty="0"/>
              <a:t>Agenda</a:t>
            </a:r>
            <a:endParaRPr lang="en-US" altLang="en-US" sz="4400" dirty="0"/>
          </a:p>
        </p:txBody>
      </p:sp>
      <p:sp>
        <p:nvSpPr>
          <p:cNvPr id="7177" name="Rectangle 9"/>
          <p:cNvSpPr>
            <a:spLocks noGrp="1" noChangeArrowheads="1"/>
          </p:cNvSpPr>
          <p:nvPr>
            <p:ph type="body" idx="1"/>
          </p:nvPr>
        </p:nvSpPr>
        <p:spPr>
          <a:xfrm>
            <a:off x="478972" y="1295400"/>
            <a:ext cx="8215086" cy="4114800"/>
          </a:xfrm>
        </p:spPr>
        <p:txBody>
          <a:bodyPr/>
          <a:lstStyle/>
          <a:p>
            <a:r>
              <a:rPr lang="en-US" sz="2400" dirty="0"/>
              <a:t>Picking and Packing Combinations</a:t>
            </a:r>
          </a:p>
          <a:p>
            <a:r>
              <a:rPr lang="en-US" altLang="en-US" sz="2400" dirty="0"/>
              <a:t>Picking Updates</a:t>
            </a:r>
          </a:p>
          <a:p>
            <a:r>
              <a:rPr lang="en-US" altLang="en-US" sz="2800" dirty="0">
                <a:solidFill>
                  <a:schemeClr val="accent1"/>
                </a:solidFill>
                <a:effectLst>
                  <a:outerShdw blurRad="38100" dist="38100" dir="2700000" algn="tl">
                    <a:srgbClr val="000000">
                      <a:alpha val="43137"/>
                    </a:srgbClr>
                  </a:outerShdw>
                </a:effectLst>
              </a:rPr>
              <a:t>Methods of Picking</a:t>
            </a:r>
          </a:p>
          <a:p>
            <a:r>
              <a:rPr lang="en-US" altLang="en-US" sz="2400" dirty="0"/>
              <a:t>Picking and Packing Exceptions Handling</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6" name="AutoShape 6"/>
          <p:cNvSpPr>
            <a:spLocks noChangeArrowheads="1"/>
          </p:cNvSpPr>
          <p:nvPr/>
        </p:nvSpPr>
        <p:spPr bwMode="auto">
          <a:xfrm>
            <a:off x="2479675" y="1738313"/>
            <a:ext cx="4221163" cy="3363912"/>
          </a:xfrm>
          <a:prstGeom prst="roundRect">
            <a:avLst>
              <a:gd name="adj" fmla="val 16667"/>
            </a:avLst>
          </a:prstGeom>
          <a:solidFill>
            <a:schemeClr val="accent2">
              <a:lumMod val="75000"/>
            </a:schemeClr>
          </a:solidFill>
          <a:ln w="76200">
            <a:round/>
            <a:headEnd/>
            <a:tailEnd/>
          </a:ln>
          <a:effectLst/>
          <a:scene3d>
            <a:camera prst="legacyObliqueBottomLeft"/>
            <a:lightRig rig="legacyFlat3" dir="t"/>
          </a:scene3d>
          <a:sp3d extrusionH="430200" prstMaterial="legacyMatte">
            <a:bevelT w="13500" h="13500" prst="angle"/>
            <a:bevelB w="13500" h="13500" prst="angle"/>
            <a:extrusionClr>
              <a:srgbClr val="FFFFCC"/>
            </a:extrusionClr>
          </a:sp3d>
        </p:spPr>
        <p:txBody>
          <a:bodyPr wrap="none" anchor="ctr">
            <a:flatTx/>
          </a:bodyPr>
          <a:lstStyle/>
          <a:p>
            <a:endParaRPr lang="en-US" dirty="0"/>
          </a:p>
        </p:txBody>
      </p:sp>
      <p:sp>
        <p:nvSpPr>
          <p:cNvPr id="46084" name="Rectangle 4"/>
          <p:cNvSpPr>
            <a:spLocks noGrp="1" noChangeArrowheads="1"/>
          </p:cNvSpPr>
          <p:nvPr>
            <p:ph type="title"/>
          </p:nvPr>
        </p:nvSpPr>
        <p:spPr/>
        <p:txBody>
          <a:bodyPr/>
          <a:lstStyle/>
          <a:p>
            <a:r>
              <a:rPr lang="en-US" dirty="0"/>
              <a:t>Methods of Picking</a:t>
            </a:r>
          </a:p>
        </p:txBody>
      </p:sp>
      <p:sp>
        <p:nvSpPr>
          <p:cNvPr id="46085" name="Rectangle 5"/>
          <p:cNvSpPr>
            <a:spLocks noGrp="1" noChangeArrowheads="1"/>
          </p:cNvSpPr>
          <p:nvPr>
            <p:ph type="body" idx="1"/>
          </p:nvPr>
        </p:nvSpPr>
        <p:spPr>
          <a:xfrm>
            <a:off x="2641600" y="2114550"/>
            <a:ext cx="4049486" cy="2965450"/>
          </a:xfrm>
        </p:spPr>
        <p:txBody>
          <a:bodyPr/>
          <a:lstStyle/>
          <a:p>
            <a:pPr marL="533400" indent="-533400">
              <a:lnSpc>
                <a:spcPct val="90000"/>
              </a:lnSpc>
              <a:buFontTx/>
              <a:buNone/>
            </a:pPr>
            <a:r>
              <a:rPr lang="en-US" sz="2400" b="1" dirty="0">
                <a:solidFill>
                  <a:srgbClr val="FFFF00"/>
                </a:solidFill>
                <a:effectLst>
                  <a:outerShdw blurRad="38100" dist="38100" dir="2700000" algn="tl">
                    <a:srgbClr val="000000"/>
                  </a:outerShdw>
                </a:effectLst>
              </a:rPr>
              <a:t>Methods of Picking</a:t>
            </a:r>
          </a:p>
          <a:p>
            <a:pPr marL="533400" indent="-533400" algn="ctr">
              <a:lnSpc>
                <a:spcPct val="90000"/>
              </a:lnSpc>
              <a:buFontTx/>
              <a:buNone/>
            </a:pPr>
            <a:endParaRPr lang="en-US" sz="1200" b="1" dirty="0">
              <a:solidFill>
                <a:schemeClr val="tx2"/>
              </a:solidFill>
              <a:effectLst>
                <a:outerShdw blurRad="38100" dist="38100" dir="2700000" algn="tl">
                  <a:srgbClr val="000000"/>
                </a:outerShdw>
              </a:effectLst>
            </a:endParaRPr>
          </a:p>
          <a:p>
            <a:pPr marL="533400" indent="-533400">
              <a:lnSpc>
                <a:spcPct val="90000"/>
              </a:lnSpc>
              <a:buClr>
                <a:schemeClr val="tx2"/>
              </a:buClr>
            </a:pPr>
            <a:r>
              <a:rPr lang="en-US" sz="2400" b="1" dirty="0">
                <a:solidFill>
                  <a:schemeClr val="tx2"/>
                </a:solidFill>
                <a:effectLst>
                  <a:outerShdw blurRad="38100" dist="38100" dir="2700000" algn="tl">
                    <a:srgbClr val="000000"/>
                  </a:outerShdw>
                </a:effectLst>
              </a:rPr>
              <a:t>Single Order Picking</a:t>
            </a:r>
          </a:p>
          <a:p>
            <a:pPr marL="533400" indent="-533400">
              <a:lnSpc>
                <a:spcPct val="90000"/>
              </a:lnSpc>
              <a:buClr>
                <a:schemeClr val="tx2"/>
              </a:buClr>
            </a:pPr>
            <a:r>
              <a:rPr lang="en-US" sz="2400" b="1" dirty="0">
                <a:solidFill>
                  <a:schemeClr val="tx2"/>
                </a:solidFill>
                <a:effectLst>
                  <a:outerShdw blurRad="38100" dist="38100" dir="2700000" algn="tl">
                    <a:srgbClr val="000000"/>
                  </a:outerShdw>
                </a:effectLst>
              </a:rPr>
              <a:t>Batch Picking</a:t>
            </a:r>
          </a:p>
          <a:p>
            <a:pPr marL="533400" indent="-533400">
              <a:lnSpc>
                <a:spcPct val="90000"/>
              </a:lnSpc>
              <a:buClr>
                <a:schemeClr val="tx2"/>
              </a:buClr>
            </a:pPr>
            <a:r>
              <a:rPr lang="en-US" sz="2400" b="1" dirty="0">
                <a:solidFill>
                  <a:schemeClr val="tx2"/>
                </a:solidFill>
                <a:effectLst>
                  <a:outerShdw blurRad="38100" dist="38100" dir="2700000" algn="tl">
                    <a:srgbClr val="000000"/>
                  </a:outerShdw>
                </a:effectLst>
              </a:rPr>
              <a:t>Zone Picking</a:t>
            </a:r>
          </a:p>
          <a:p>
            <a:pPr marL="533400" indent="-533400">
              <a:lnSpc>
                <a:spcPct val="90000"/>
              </a:lnSpc>
              <a:buClr>
                <a:schemeClr val="tx2"/>
              </a:buClr>
            </a:pPr>
            <a:r>
              <a:rPr lang="en-US" sz="2400" b="1" dirty="0">
                <a:solidFill>
                  <a:schemeClr val="tx2"/>
                </a:solidFill>
                <a:effectLst>
                  <a:outerShdw blurRad="38100" dist="38100" dir="2700000" algn="tl">
                    <a:srgbClr val="000000"/>
                  </a:outerShdw>
                </a:effectLst>
              </a:rPr>
              <a:t>Bulk Wave Picking</a:t>
            </a:r>
          </a:p>
        </p:txBody>
      </p:sp>
      <p:grpSp>
        <p:nvGrpSpPr>
          <p:cNvPr id="2" name="Group 9"/>
          <p:cNvGrpSpPr>
            <a:grpSpLocks/>
          </p:cNvGrpSpPr>
          <p:nvPr/>
        </p:nvGrpSpPr>
        <p:grpSpPr bwMode="auto">
          <a:xfrm>
            <a:off x="298450" y="2487613"/>
            <a:ext cx="8616950" cy="1863725"/>
            <a:chOff x="188" y="1567"/>
            <a:chExt cx="5428" cy="1174"/>
          </a:xfrm>
        </p:grpSpPr>
        <p:pic>
          <p:nvPicPr>
            <p:cNvPr id="46087" name="Picture 7" descr="Asics1"/>
            <p:cNvPicPr>
              <a:picLocks noChangeAspect="1" noChangeArrowheads="1"/>
            </p:cNvPicPr>
            <p:nvPr/>
          </p:nvPicPr>
          <p:blipFill>
            <a:blip r:embed="rId3" cstate="print"/>
            <a:srcRect/>
            <a:stretch>
              <a:fillRect/>
            </a:stretch>
          </p:blipFill>
          <p:spPr bwMode="auto">
            <a:xfrm>
              <a:off x="188" y="1567"/>
              <a:ext cx="1158" cy="1174"/>
            </a:xfrm>
            <a:prstGeom prst="rect">
              <a:avLst/>
            </a:prstGeom>
            <a:noFill/>
            <a:ln w="38100">
              <a:solidFill>
                <a:srgbClr val="FFFFCC"/>
              </a:solidFill>
              <a:miter lim="800000"/>
              <a:headEnd/>
              <a:tailEnd/>
            </a:ln>
          </p:spPr>
        </p:pic>
        <p:pic>
          <p:nvPicPr>
            <p:cNvPr id="46088" name="Picture 8" descr="Asics2"/>
            <p:cNvPicPr>
              <a:picLocks noChangeAspect="1" noChangeArrowheads="1"/>
            </p:cNvPicPr>
            <p:nvPr/>
          </p:nvPicPr>
          <p:blipFill>
            <a:blip r:embed="rId4" cstate="print"/>
            <a:srcRect/>
            <a:stretch>
              <a:fillRect/>
            </a:stretch>
          </p:blipFill>
          <p:spPr bwMode="auto">
            <a:xfrm>
              <a:off x="4470" y="1577"/>
              <a:ext cx="1146" cy="1154"/>
            </a:xfrm>
            <a:prstGeom prst="rect">
              <a:avLst/>
            </a:prstGeom>
            <a:noFill/>
            <a:ln w="38100">
              <a:solidFill>
                <a:srgbClr val="FFFFCC"/>
              </a:solidFill>
              <a:miter lim="800000"/>
              <a:headEnd/>
              <a:tailEnd/>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6085"/>
                                        </p:tgtEl>
                                        <p:attrNameLst>
                                          <p:attrName>style.visibility</p:attrName>
                                        </p:attrNameLst>
                                      </p:cBhvr>
                                      <p:to>
                                        <p:strVal val="visible"/>
                                      </p:to>
                                    </p:set>
                                    <p:animEffect transition="in" filter="fade">
                                      <p:cBhvr>
                                        <p:cTn id="7" dur="1000"/>
                                        <p:tgtEl>
                                          <p:spTgt spid="46085"/>
                                        </p:tgtEl>
                                      </p:cBhvr>
                                    </p:animEffect>
                                    <p:anim calcmode="lin" valueType="num">
                                      <p:cBhvr>
                                        <p:cTn id="8" dur="1000" fill="hold"/>
                                        <p:tgtEl>
                                          <p:spTgt spid="46085"/>
                                        </p:tgtEl>
                                        <p:attrNameLst>
                                          <p:attrName>ppt_x</p:attrName>
                                        </p:attrNameLst>
                                      </p:cBhvr>
                                      <p:tavLst>
                                        <p:tav tm="0">
                                          <p:val>
                                            <p:strVal val="#ppt_x"/>
                                          </p:val>
                                        </p:tav>
                                        <p:tav tm="100000">
                                          <p:val>
                                            <p:strVal val="#ppt_x"/>
                                          </p:val>
                                        </p:tav>
                                      </p:tavLst>
                                    </p:anim>
                                    <p:anim calcmode="lin" valueType="num">
                                      <p:cBhvr>
                                        <p:cTn id="9" dur="1000" fill="hold"/>
                                        <p:tgtEl>
                                          <p:spTgt spid="460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 Overview</a:t>
            </a:r>
          </a:p>
        </p:txBody>
      </p:sp>
      <p:sp>
        <p:nvSpPr>
          <p:cNvPr id="3" name="Content Placeholder 2"/>
          <p:cNvSpPr>
            <a:spLocks noGrp="1"/>
          </p:cNvSpPr>
          <p:nvPr>
            <p:ph idx="1"/>
          </p:nvPr>
        </p:nvSpPr>
        <p:spPr>
          <a:xfrm>
            <a:off x="250826" y="899886"/>
            <a:ext cx="7761060" cy="841829"/>
          </a:xfrm>
        </p:spPr>
        <p:txBody>
          <a:bodyPr/>
          <a:lstStyle/>
          <a:p>
            <a:pPr>
              <a:buNone/>
            </a:pPr>
            <a:r>
              <a:rPr lang="en-US" sz="2400" dirty="0"/>
              <a:t>Wave process benefits: Example</a:t>
            </a:r>
          </a:p>
        </p:txBody>
      </p:sp>
      <p:sp>
        <p:nvSpPr>
          <p:cNvPr id="4" name="Rectangle 3"/>
          <p:cNvSpPr/>
          <p:nvPr/>
        </p:nvSpPr>
        <p:spPr bwMode="auto">
          <a:xfrm>
            <a:off x="1422392" y="3173167"/>
            <a:ext cx="754743" cy="19939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5" name="Rectangle 4"/>
          <p:cNvSpPr/>
          <p:nvPr/>
        </p:nvSpPr>
        <p:spPr bwMode="auto">
          <a:xfrm>
            <a:off x="4187363" y="3173167"/>
            <a:ext cx="754743" cy="19939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6" name="Rectangle 5"/>
          <p:cNvSpPr/>
          <p:nvPr/>
        </p:nvSpPr>
        <p:spPr bwMode="auto">
          <a:xfrm>
            <a:off x="6952335" y="3173167"/>
            <a:ext cx="754743" cy="19939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pic>
        <p:nvPicPr>
          <p:cNvPr id="2051" name="Picture 3" descr="C:\Documents and Settings\rfont\Local Settings\Temporary Internet Files\Content.IE5\IMDMOS4G\MCj04339320000[1].png"/>
          <p:cNvPicPr>
            <a:picLocks noChangeAspect="1" noChangeArrowheads="1"/>
          </p:cNvPicPr>
          <p:nvPr/>
        </p:nvPicPr>
        <p:blipFill>
          <a:blip r:embed="rId2" cstate="print"/>
          <a:srcRect/>
          <a:stretch>
            <a:fillRect/>
          </a:stretch>
        </p:blipFill>
        <p:spPr bwMode="auto">
          <a:xfrm>
            <a:off x="390979" y="1550760"/>
            <a:ext cx="1074964" cy="1074964"/>
          </a:xfrm>
          <a:prstGeom prst="rect">
            <a:avLst/>
          </a:prstGeom>
          <a:noFill/>
        </p:spPr>
      </p:pic>
      <p:sp>
        <p:nvSpPr>
          <p:cNvPr id="9" name="TextBox 8"/>
          <p:cNvSpPr txBox="1"/>
          <p:nvPr/>
        </p:nvSpPr>
        <p:spPr>
          <a:xfrm>
            <a:off x="3485871" y="1626577"/>
            <a:ext cx="1494972" cy="923330"/>
          </a:xfrm>
          <a:prstGeom prst="rect">
            <a:avLst/>
          </a:prstGeom>
          <a:solidFill>
            <a:srgbClr val="FFC000"/>
          </a:solidFill>
          <a:ln>
            <a:noFill/>
          </a:ln>
        </p:spPr>
        <p:txBody>
          <a:bodyPr wrap="square" rtlCol="0">
            <a:spAutoFit/>
          </a:bodyPr>
          <a:lstStyle/>
          <a:p>
            <a:r>
              <a:rPr lang="en-US" sz="1800" b="1" i="1" dirty="0">
                <a:latin typeface="+mn-lt"/>
              </a:rPr>
              <a:t>Order A:</a:t>
            </a:r>
          </a:p>
          <a:p>
            <a:r>
              <a:rPr lang="en-US" sz="1800" dirty="0">
                <a:latin typeface="+mn-lt"/>
              </a:rPr>
              <a:t>Has items in Rows 1, 2, 3</a:t>
            </a:r>
          </a:p>
        </p:txBody>
      </p:sp>
      <p:sp>
        <p:nvSpPr>
          <p:cNvPr id="10" name="TextBox 9"/>
          <p:cNvSpPr txBox="1"/>
          <p:nvPr/>
        </p:nvSpPr>
        <p:spPr>
          <a:xfrm>
            <a:off x="5754939" y="1765077"/>
            <a:ext cx="1516744" cy="646331"/>
          </a:xfrm>
          <a:prstGeom prst="rect">
            <a:avLst/>
          </a:prstGeom>
          <a:solidFill>
            <a:schemeClr val="bg2">
              <a:lumMod val="60000"/>
              <a:lumOff val="40000"/>
            </a:schemeClr>
          </a:solidFill>
          <a:ln>
            <a:noFill/>
          </a:ln>
        </p:spPr>
        <p:txBody>
          <a:bodyPr wrap="square" rtlCol="0">
            <a:spAutoFit/>
          </a:bodyPr>
          <a:lstStyle/>
          <a:p>
            <a:r>
              <a:rPr lang="en-US" sz="1800" b="1" i="1" dirty="0">
                <a:latin typeface="+mn-lt"/>
              </a:rPr>
              <a:t>Order  B:</a:t>
            </a:r>
          </a:p>
          <a:p>
            <a:r>
              <a:rPr lang="en-US" sz="1800" dirty="0">
                <a:latin typeface="+mn-lt"/>
              </a:rPr>
              <a:t>Rows 2, 3</a:t>
            </a:r>
          </a:p>
        </p:txBody>
      </p:sp>
      <p:sp>
        <p:nvSpPr>
          <p:cNvPr id="11" name="Rectangle 10"/>
          <p:cNvSpPr/>
          <p:nvPr/>
        </p:nvSpPr>
        <p:spPr bwMode="auto">
          <a:xfrm>
            <a:off x="1422400" y="4165600"/>
            <a:ext cx="754743" cy="377371"/>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2" name="Rectangle 11"/>
          <p:cNvSpPr/>
          <p:nvPr/>
        </p:nvSpPr>
        <p:spPr bwMode="auto">
          <a:xfrm>
            <a:off x="4187147" y="3650343"/>
            <a:ext cx="754743" cy="377371"/>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3" name="Rectangle 12"/>
          <p:cNvSpPr/>
          <p:nvPr/>
        </p:nvSpPr>
        <p:spPr bwMode="auto">
          <a:xfrm>
            <a:off x="6952569" y="4572000"/>
            <a:ext cx="754743" cy="377371"/>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cxnSp>
        <p:nvCxnSpPr>
          <p:cNvPr id="15" name="Straight Connector 14"/>
          <p:cNvCxnSpPr>
            <a:stCxn id="11" idx="3"/>
            <a:endCxn id="12" idx="1"/>
          </p:cNvCxnSpPr>
          <p:nvPr/>
        </p:nvCxnSpPr>
        <p:spPr bwMode="auto">
          <a:xfrm flipV="1">
            <a:off x="2177143" y="3839029"/>
            <a:ext cx="2010004" cy="515257"/>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17" name="Straight Connector 16"/>
          <p:cNvCxnSpPr>
            <a:stCxn id="12" idx="3"/>
            <a:endCxn id="13" idx="1"/>
          </p:cNvCxnSpPr>
          <p:nvPr/>
        </p:nvCxnSpPr>
        <p:spPr bwMode="auto">
          <a:xfrm>
            <a:off x="4941890" y="3839029"/>
            <a:ext cx="2010679" cy="921657"/>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sp>
        <p:nvSpPr>
          <p:cNvPr id="18" name="Rectangle 17"/>
          <p:cNvSpPr/>
          <p:nvPr/>
        </p:nvSpPr>
        <p:spPr bwMode="auto">
          <a:xfrm>
            <a:off x="4186007" y="4383314"/>
            <a:ext cx="757467" cy="319314"/>
          </a:xfrm>
          <a:prstGeom prst="rect">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19" name="Rectangle 18"/>
          <p:cNvSpPr/>
          <p:nvPr/>
        </p:nvSpPr>
        <p:spPr bwMode="auto">
          <a:xfrm>
            <a:off x="6954612" y="3679371"/>
            <a:ext cx="751113" cy="319314"/>
          </a:xfrm>
          <a:prstGeom prst="rect">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cxnSp>
        <p:nvCxnSpPr>
          <p:cNvPr id="21" name="Straight Connector 20"/>
          <p:cNvCxnSpPr>
            <a:stCxn id="13" idx="1"/>
            <a:endCxn id="18" idx="3"/>
          </p:cNvCxnSpPr>
          <p:nvPr/>
        </p:nvCxnSpPr>
        <p:spPr bwMode="auto">
          <a:xfrm rot="10800000">
            <a:off x="4943475" y="4542972"/>
            <a:ext cx="2009095" cy="217715"/>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23" name="Straight Connector 22"/>
          <p:cNvCxnSpPr>
            <a:stCxn id="18" idx="3"/>
            <a:endCxn id="19" idx="1"/>
          </p:cNvCxnSpPr>
          <p:nvPr/>
        </p:nvCxnSpPr>
        <p:spPr bwMode="auto">
          <a:xfrm flipV="1">
            <a:off x="4943474" y="3839028"/>
            <a:ext cx="2011138" cy="703943"/>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sp>
        <p:nvSpPr>
          <p:cNvPr id="24" name="Rectangle 23"/>
          <p:cNvSpPr/>
          <p:nvPr/>
        </p:nvSpPr>
        <p:spPr bwMode="auto">
          <a:xfrm>
            <a:off x="1423988" y="4167189"/>
            <a:ext cx="752475" cy="37623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32" name="Rectangle 31"/>
          <p:cNvSpPr/>
          <p:nvPr/>
        </p:nvSpPr>
        <p:spPr bwMode="auto">
          <a:xfrm>
            <a:off x="6953251" y="3676650"/>
            <a:ext cx="752475" cy="127158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cxnSp>
        <p:nvCxnSpPr>
          <p:cNvPr id="34" name="Straight Connector 33"/>
          <p:cNvCxnSpPr>
            <a:stCxn id="24" idx="3"/>
            <a:endCxn id="31" idx="1"/>
          </p:cNvCxnSpPr>
          <p:nvPr/>
        </p:nvCxnSpPr>
        <p:spPr bwMode="auto">
          <a:xfrm flipV="1">
            <a:off x="2176463" y="4171950"/>
            <a:ext cx="2009775" cy="183357"/>
          </a:xfrm>
          <a:prstGeom prst="line">
            <a:avLst/>
          </a:prstGeom>
          <a:solidFill>
            <a:schemeClr val="accent1"/>
          </a:solidFill>
          <a:ln w="38100" cap="flat" cmpd="sng" algn="ctr">
            <a:solidFill>
              <a:schemeClr val="tx1"/>
            </a:solidFill>
            <a:prstDash val="sysDash"/>
            <a:round/>
            <a:headEnd type="none" w="med" len="med"/>
            <a:tailEnd type="triangle" w="med" len="med"/>
          </a:ln>
          <a:effectLst/>
        </p:spPr>
      </p:cxnSp>
      <p:cxnSp>
        <p:nvCxnSpPr>
          <p:cNvPr id="36" name="Straight Connector 35"/>
          <p:cNvCxnSpPr>
            <a:stCxn id="31" idx="3"/>
            <a:endCxn id="32" idx="1"/>
          </p:cNvCxnSpPr>
          <p:nvPr/>
        </p:nvCxnSpPr>
        <p:spPr bwMode="auto">
          <a:xfrm>
            <a:off x="4938713" y="4171950"/>
            <a:ext cx="2014538" cy="140494"/>
          </a:xfrm>
          <a:prstGeom prst="line">
            <a:avLst/>
          </a:prstGeom>
          <a:solidFill>
            <a:schemeClr val="accent1"/>
          </a:solidFill>
          <a:ln w="38100" cap="flat" cmpd="sng" algn="ctr">
            <a:solidFill>
              <a:schemeClr val="tx1"/>
            </a:solidFill>
            <a:prstDash val="sysDash"/>
            <a:round/>
            <a:headEnd type="none" w="med" len="med"/>
            <a:tailEnd type="triangle" w="med" len="med"/>
          </a:ln>
          <a:effectLst/>
        </p:spPr>
      </p:cxnSp>
      <p:sp>
        <p:nvSpPr>
          <p:cNvPr id="31" name="Rectangle 30"/>
          <p:cNvSpPr/>
          <p:nvPr/>
        </p:nvSpPr>
        <p:spPr bwMode="auto">
          <a:xfrm>
            <a:off x="4186238" y="3643312"/>
            <a:ext cx="752475" cy="105727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8" charset="0"/>
            </a:endParaRPr>
          </a:p>
        </p:txBody>
      </p:sp>
      <p:sp>
        <p:nvSpPr>
          <p:cNvPr id="37" name="TextBox 36"/>
          <p:cNvSpPr txBox="1"/>
          <p:nvPr/>
        </p:nvSpPr>
        <p:spPr>
          <a:xfrm>
            <a:off x="1311142" y="1626577"/>
            <a:ext cx="1734456" cy="923330"/>
          </a:xfrm>
          <a:prstGeom prst="rect">
            <a:avLst/>
          </a:prstGeom>
          <a:noFill/>
          <a:ln>
            <a:noFill/>
          </a:ln>
        </p:spPr>
        <p:txBody>
          <a:bodyPr wrap="square" rtlCol="0">
            <a:spAutoFit/>
          </a:bodyPr>
          <a:lstStyle/>
          <a:p>
            <a:r>
              <a:rPr lang="en-US" sz="1800" dirty="0">
                <a:latin typeface="+mn-lt"/>
              </a:rPr>
              <a:t>Scenario: Worker has to pick 2 orders</a:t>
            </a:r>
          </a:p>
        </p:txBody>
      </p:sp>
      <p:sp>
        <p:nvSpPr>
          <p:cNvPr id="38" name="TextBox 37"/>
          <p:cNvSpPr txBox="1"/>
          <p:nvPr/>
        </p:nvSpPr>
        <p:spPr>
          <a:xfrm>
            <a:off x="1432609" y="5173576"/>
            <a:ext cx="724807" cy="307777"/>
          </a:xfrm>
          <a:prstGeom prst="rect">
            <a:avLst/>
          </a:prstGeom>
          <a:noFill/>
        </p:spPr>
        <p:txBody>
          <a:bodyPr wrap="square" rtlCol="0">
            <a:spAutoFit/>
          </a:bodyPr>
          <a:lstStyle/>
          <a:p>
            <a:r>
              <a:rPr lang="en-US" sz="1400" b="1" i="1" dirty="0">
                <a:latin typeface="+mn-lt"/>
              </a:rPr>
              <a:t>Row 1</a:t>
            </a:r>
          </a:p>
        </p:txBody>
      </p:sp>
      <p:sp>
        <p:nvSpPr>
          <p:cNvPr id="39" name="TextBox 38"/>
          <p:cNvSpPr txBox="1"/>
          <p:nvPr/>
        </p:nvSpPr>
        <p:spPr>
          <a:xfrm>
            <a:off x="4197581" y="5166319"/>
            <a:ext cx="724807" cy="307777"/>
          </a:xfrm>
          <a:prstGeom prst="rect">
            <a:avLst/>
          </a:prstGeom>
          <a:noFill/>
        </p:spPr>
        <p:txBody>
          <a:bodyPr wrap="square" rtlCol="0">
            <a:spAutoFit/>
          </a:bodyPr>
          <a:lstStyle/>
          <a:p>
            <a:r>
              <a:rPr lang="en-US" sz="1400" b="1" i="1" dirty="0">
                <a:latin typeface="+mn-lt"/>
              </a:rPr>
              <a:t>Row 2</a:t>
            </a:r>
          </a:p>
        </p:txBody>
      </p:sp>
      <p:sp>
        <p:nvSpPr>
          <p:cNvPr id="40" name="TextBox 39"/>
          <p:cNvSpPr txBox="1"/>
          <p:nvPr/>
        </p:nvSpPr>
        <p:spPr>
          <a:xfrm>
            <a:off x="6962552" y="5188091"/>
            <a:ext cx="724807" cy="307777"/>
          </a:xfrm>
          <a:prstGeom prst="rect">
            <a:avLst/>
          </a:prstGeom>
          <a:noFill/>
        </p:spPr>
        <p:txBody>
          <a:bodyPr wrap="square" rtlCol="0">
            <a:spAutoFit/>
          </a:bodyPr>
          <a:lstStyle/>
          <a:p>
            <a:r>
              <a:rPr lang="en-US" sz="1400" b="1" i="1" dirty="0">
                <a:latin typeface="+mn-lt"/>
              </a:rPr>
              <a:t>Row 3</a:t>
            </a:r>
          </a:p>
        </p:txBody>
      </p:sp>
      <p:sp>
        <p:nvSpPr>
          <p:cNvPr id="41" name="TextBox 40"/>
          <p:cNvSpPr txBox="1"/>
          <p:nvPr/>
        </p:nvSpPr>
        <p:spPr>
          <a:xfrm>
            <a:off x="275772" y="2711520"/>
            <a:ext cx="3309257" cy="369332"/>
          </a:xfrm>
          <a:prstGeom prst="rect">
            <a:avLst/>
          </a:prstGeom>
          <a:solidFill>
            <a:schemeClr val="tx2"/>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800" dirty="0">
                <a:latin typeface="+mn-lt"/>
              </a:rPr>
              <a:t>Possible picking sequence 1</a:t>
            </a:r>
          </a:p>
        </p:txBody>
      </p:sp>
      <p:cxnSp>
        <p:nvCxnSpPr>
          <p:cNvPr id="43" name="Straight Arrow Connector 42"/>
          <p:cNvCxnSpPr>
            <a:stCxn id="37" idx="3"/>
            <a:endCxn id="9" idx="1"/>
          </p:cNvCxnSpPr>
          <p:nvPr/>
        </p:nvCxnSpPr>
        <p:spPr bwMode="auto">
          <a:xfrm>
            <a:off x="3045598" y="2088242"/>
            <a:ext cx="440273"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45" name="Straight Arrow Connector 44"/>
          <p:cNvCxnSpPr>
            <a:stCxn id="9" idx="3"/>
            <a:endCxn id="10" idx="1"/>
          </p:cNvCxnSpPr>
          <p:nvPr/>
        </p:nvCxnSpPr>
        <p:spPr bwMode="auto">
          <a:xfrm>
            <a:off x="4980843" y="2088242"/>
            <a:ext cx="774096" cy="1"/>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46" name="TextBox 45"/>
          <p:cNvSpPr txBox="1"/>
          <p:nvPr/>
        </p:nvSpPr>
        <p:spPr>
          <a:xfrm>
            <a:off x="4288969" y="2697005"/>
            <a:ext cx="3214915" cy="369332"/>
          </a:xfrm>
          <a:prstGeom prst="rect">
            <a:avLst/>
          </a:prstGeom>
          <a:solidFill>
            <a:schemeClr val="tx2"/>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800" dirty="0">
                <a:latin typeface="+mn-lt"/>
              </a:rPr>
              <a:t>Possible picking sequence 2 </a:t>
            </a:r>
          </a:p>
        </p:txBody>
      </p:sp>
      <p:sp>
        <p:nvSpPr>
          <p:cNvPr id="47" name="TextBox 46"/>
          <p:cNvSpPr txBox="1"/>
          <p:nvPr/>
        </p:nvSpPr>
        <p:spPr>
          <a:xfrm>
            <a:off x="420914" y="5409698"/>
            <a:ext cx="3294743" cy="830997"/>
          </a:xfrm>
          <a:prstGeom prst="rect">
            <a:avLst/>
          </a:prstGeom>
          <a:noFill/>
        </p:spPr>
        <p:txBody>
          <a:bodyPr wrap="square" rtlCol="0">
            <a:spAutoFit/>
          </a:bodyPr>
          <a:lstStyle/>
          <a:p>
            <a:r>
              <a:rPr lang="en-US" sz="1600" dirty="0">
                <a:latin typeface="+mn-lt"/>
              </a:rPr>
              <a:t>Worker picks orders sequentially</a:t>
            </a:r>
          </a:p>
          <a:p>
            <a:pPr marL="115888" indent="-115888">
              <a:buFont typeface="Arial" pitchFamily="34" charset="0"/>
              <a:buChar char="•"/>
            </a:pPr>
            <a:r>
              <a:rPr lang="en-US" sz="1600" dirty="0">
                <a:latin typeface="+mn-lt"/>
              </a:rPr>
              <a:t>More overall travel</a:t>
            </a:r>
          </a:p>
          <a:p>
            <a:pPr marL="115888" indent="-115888">
              <a:buFont typeface="Arial" pitchFamily="34" charset="0"/>
              <a:buChar char="•"/>
            </a:pPr>
            <a:r>
              <a:rPr lang="en-US" sz="1600" dirty="0">
                <a:latin typeface="+mn-lt"/>
              </a:rPr>
              <a:t>Inefficient</a:t>
            </a:r>
          </a:p>
        </p:txBody>
      </p:sp>
      <p:sp>
        <p:nvSpPr>
          <p:cNvPr id="48" name="TextBox 47"/>
          <p:cNvSpPr txBox="1"/>
          <p:nvPr/>
        </p:nvSpPr>
        <p:spPr>
          <a:xfrm>
            <a:off x="4201885" y="5409698"/>
            <a:ext cx="3635827" cy="1077218"/>
          </a:xfrm>
          <a:prstGeom prst="rect">
            <a:avLst/>
          </a:prstGeom>
          <a:noFill/>
        </p:spPr>
        <p:txBody>
          <a:bodyPr wrap="square" rtlCol="0">
            <a:spAutoFit/>
          </a:bodyPr>
          <a:lstStyle/>
          <a:p>
            <a:r>
              <a:rPr lang="en-US" sz="1600" dirty="0">
                <a:latin typeface="+mn-lt"/>
              </a:rPr>
              <a:t>Worker picks products for multiple orders while in specific row</a:t>
            </a:r>
          </a:p>
          <a:p>
            <a:pPr marL="115888" indent="-115888">
              <a:buFont typeface="Arial" pitchFamily="34" charset="0"/>
              <a:buChar char="•"/>
            </a:pPr>
            <a:r>
              <a:rPr lang="en-US" sz="1600" dirty="0">
                <a:latin typeface="+mn-lt"/>
              </a:rPr>
              <a:t>Less travel time</a:t>
            </a:r>
          </a:p>
          <a:p>
            <a:pPr marL="115888" indent="-115888">
              <a:buFont typeface="Arial" pitchFamily="34" charset="0"/>
              <a:buChar char="•"/>
            </a:pPr>
            <a:r>
              <a:rPr lang="en-US" sz="1600" dirty="0">
                <a:latin typeface="+mn-lt"/>
              </a:rPr>
              <a:t>More Efficient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par>
                          <p:cTn id="31" fill="hold">
                            <p:stCondLst>
                              <p:cond delay="3000"/>
                            </p:stCondLst>
                            <p:childTnLst>
                              <p:par>
                                <p:cTn id="32" presetID="10" presetClass="entr" presetSubtype="0" fill="hold" grpId="1"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par>
                          <p:cTn id="43" fill="hold">
                            <p:stCondLst>
                              <p:cond delay="4500"/>
                            </p:stCondLst>
                            <p:childTnLst>
                              <p:par>
                                <p:cTn id="44" presetID="1" presetClass="entr" presetSubtype="0"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11"/>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15"/>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2"/>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7"/>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3"/>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21"/>
                                        </p:tgtEl>
                                        <p:attrNameLst>
                                          <p:attrName>style.visibility</p:attrName>
                                        </p:attrNameLst>
                                      </p:cBhvr>
                                      <p:to>
                                        <p:strVal val="hidden"/>
                                      </p:to>
                                    </p:set>
                                  </p:childTnLst>
                                </p:cTn>
                              </p:par>
                              <p:par>
                                <p:cTn id="60" presetID="1" presetClass="exit"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23"/>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9"/>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41"/>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4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1000"/>
                            </p:stCondLst>
                            <p:childTnLst>
                              <p:par>
                                <p:cTn id="80" presetID="10" presetClass="entr" presetSubtype="0" fill="hold" nodeType="after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childTnLst>
                          </p:cTn>
                        </p:par>
                        <p:par>
                          <p:cTn id="83" fill="hold">
                            <p:stCondLst>
                              <p:cond delay="1500"/>
                            </p:stCondLst>
                            <p:childTnLst>
                              <p:par>
                                <p:cTn id="84" presetID="10" presetClass="entr" presetSubtype="0" fill="hold" grpId="0" nodeType="after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childTnLst>
                          </p:cTn>
                        </p:par>
                        <p:par>
                          <p:cTn id="87" fill="hold">
                            <p:stCondLst>
                              <p:cond delay="2000"/>
                            </p:stCondLst>
                            <p:childTnLst>
                              <p:par>
                                <p:cTn id="88" presetID="10" presetClass="entr" presetSubtype="0" fill="hold" nodeType="after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childTnLst>
                          </p:cTn>
                        </p:par>
                        <p:par>
                          <p:cTn id="91" fill="hold">
                            <p:stCondLst>
                              <p:cond delay="2500"/>
                            </p:stCondLst>
                            <p:childTnLst>
                              <p:par>
                                <p:cTn id="92" presetID="10" presetClass="entr" presetSubtype="0" fill="hold" grpId="0" nodeType="after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fade">
                                      <p:cBhvr>
                                        <p:cTn id="94" dur="500"/>
                                        <p:tgtEl>
                                          <p:spTgt spid="32"/>
                                        </p:tgtEl>
                                      </p:cBhvr>
                                    </p:animEffect>
                                  </p:childTnLst>
                                </p:cTn>
                              </p:par>
                            </p:childTnLst>
                          </p:cTn>
                        </p:par>
                        <p:par>
                          <p:cTn id="95" fill="hold">
                            <p:stCondLst>
                              <p:cond delay="3000"/>
                            </p:stCondLst>
                            <p:childTnLst>
                              <p:par>
                                <p:cTn id="96" presetID="1" presetClass="entr" presetSubtype="0" fill="hold" grpId="0" nodeType="afterEffect">
                                  <p:stCondLst>
                                    <p:cond delay="0"/>
                                  </p:stCondLst>
                                  <p:childTnLst>
                                    <p:set>
                                      <p:cBhvr>
                                        <p:cTn id="97"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8" grpId="0" animBg="1"/>
      <p:bldP spid="18" grpId="1" animBg="1"/>
      <p:bldP spid="19" grpId="0" animBg="1"/>
      <p:bldP spid="19" grpId="1" animBg="1"/>
      <p:bldP spid="24" grpId="0" animBg="1"/>
      <p:bldP spid="32" grpId="0" animBg="1"/>
      <p:bldP spid="31" grpId="0" animBg="1"/>
      <p:bldP spid="41" grpId="0" animBg="1"/>
      <p:bldP spid="41" grpId="1" animBg="1"/>
      <p:bldP spid="46" grpId="0" animBg="1"/>
      <p:bldP spid="47" grpId="0"/>
      <p:bldP spid="47" grpId="1"/>
      <p:bldP spid="48" grpId="0"/>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007" name="Rectangle 1871"/>
          <p:cNvSpPr>
            <a:spLocks noGrp="1" noChangeArrowheads="1"/>
          </p:cNvSpPr>
          <p:nvPr>
            <p:ph type="title"/>
          </p:nvPr>
        </p:nvSpPr>
        <p:spPr>
          <a:xfrm>
            <a:off x="246743" y="260349"/>
            <a:ext cx="8840107" cy="712107"/>
          </a:xfrm>
        </p:spPr>
        <p:txBody>
          <a:bodyPr/>
          <a:lstStyle/>
          <a:p>
            <a:r>
              <a:rPr lang="en-US" dirty="0"/>
              <a:t>Methods of Picking</a:t>
            </a:r>
          </a:p>
        </p:txBody>
      </p:sp>
      <p:sp>
        <p:nvSpPr>
          <p:cNvPr id="93008" name="Rectangle 1872"/>
          <p:cNvSpPr>
            <a:spLocks noGrp="1" noChangeArrowheads="1"/>
          </p:cNvSpPr>
          <p:nvPr>
            <p:ph type="body" idx="1"/>
          </p:nvPr>
        </p:nvSpPr>
        <p:spPr>
          <a:xfrm>
            <a:off x="464457" y="1045029"/>
            <a:ext cx="8244114" cy="4414384"/>
          </a:xfrm>
        </p:spPr>
        <p:txBody>
          <a:bodyPr/>
          <a:lstStyle/>
          <a:p>
            <a:r>
              <a:rPr lang="en-US" sz="2800" dirty="0"/>
              <a:t>Single Order Picking</a:t>
            </a:r>
          </a:p>
          <a:p>
            <a:pPr lvl="1"/>
            <a:r>
              <a:rPr lang="en-US" sz="2400" dirty="0"/>
              <a:t>Workers pick a single order to completion</a:t>
            </a:r>
          </a:p>
          <a:p>
            <a:r>
              <a:rPr lang="en-US" sz="2800" dirty="0"/>
              <a:t>Example</a:t>
            </a:r>
          </a:p>
          <a:p>
            <a:pPr lvl="1"/>
            <a:r>
              <a:rPr lang="en-US" sz="2400" dirty="0"/>
              <a:t>Manually picked using Orders</a:t>
            </a:r>
          </a:p>
          <a:p>
            <a:pPr lvl="1"/>
            <a:r>
              <a:rPr lang="en-US" sz="2400" dirty="0"/>
              <a:t>Sent to a packing station to pack</a:t>
            </a:r>
          </a:p>
        </p:txBody>
      </p:sp>
      <p:pic>
        <p:nvPicPr>
          <p:cNvPr id="93010" name="Picture 1874" descr="OB084a"/>
          <p:cNvPicPr>
            <a:picLocks noChangeAspect="1" noChangeArrowheads="1"/>
          </p:cNvPicPr>
          <p:nvPr/>
        </p:nvPicPr>
        <p:blipFill>
          <a:blip r:embed="rId3" cstate="print"/>
          <a:srcRect/>
          <a:stretch>
            <a:fillRect/>
          </a:stretch>
        </p:blipFill>
        <p:spPr bwMode="auto">
          <a:xfrm>
            <a:off x="4133850" y="3740150"/>
            <a:ext cx="3862388" cy="2147888"/>
          </a:xfrm>
          <a:prstGeom prst="rect">
            <a:avLst/>
          </a:prstGeom>
          <a:noFill/>
          <a:ln w="9525">
            <a:noFill/>
            <a:miter lim="800000"/>
            <a:headEnd/>
            <a:tailEnd/>
          </a:ln>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770" name="Rectangle 1218"/>
          <p:cNvSpPr>
            <a:spLocks noGrp="1" noChangeArrowheads="1"/>
          </p:cNvSpPr>
          <p:nvPr>
            <p:ph type="title"/>
          </p:nvPr>
        </p:nvSpPr>
        <p:spPr/>
        <p:txBody>
          <a:bodyPr/>
          <a:lstStyle/>
          <a:p>
            <a:r>
              <a:rPr lang="en-US" dirty="0"/>
              <a:t>Methods of Picking</a:t>
            </a:r>
          </a:p>
        </p:txBody>
      </p:sp>
      <p:sp>
        <p:nvSpPr>
          <p:cNvPr id="24771" name="Rectangle 1219"/>
          <p:cNvSpPr>
            <a:spLocks noGrp="1" noChangeArrowheads="1"/>
          </p:cNvSpPr>
          <p:nvPr>
            <p:ph type="body" idx="1"/>
          </p:nvPr>
        </p:nvSpPr>
        <p:spPr>
          <a:xfrm>
            <a:off x="478971" y="1030514"/>
            <a:ext cx="8087179" cy="3189061"/>
          </a:xfrm>
        </p:spPr>
        <p:txBody>
          <a:bodyPr/>
          <a:lstStyle/>
          <a:p>
            <a:r>
              <a:rPr lang="en-US" sz="2800" dirty="0"/>
              <a:t>Batch Picking</a:t>
            </a:r>
          </a:p>
          <a:p>
            <a:pPr lvl="1"/>
            <a:r>
              <a:rPr lang="en-US" sz="2400" dirty="0"/>
              <a:t>Pick multiple oLPNs/orders at the same time</a:t>
            </a:r>
          </a:p>
          <a:p>
            <a:r>
              <a:rPr lang="en-US" sz="2800" dirty="0"/>
              <a:t>Example	</a:t>
            </a:r>
          </a:p>
          <a:p>
            <a:pPr lvl="1"/>
            <a:r>
              <a:rPr lang="en-US" sz="2400" dirty="0"/>
              <a:t>Multiple oLPNs are picked during a single trip through the active area</a:t>
            </a:r>
          </a:p>
        </p:txBody>
      </p:sp>
      <p:pic>
        <p:nvPicPr>
          <p:cNvPr id="24773" name="Picture 1221" descr="OB085a"/>
          <p:cNvPicPr>
            <a:picLocks noChangeAspect="1" noChangeArrowheads="1"/>
          </p:cNvPicPr>
          <p:nvPr/>
        </p:nvPicPr>
        <p:blipFill>
          <a:blip r:embed="rId3" cstate="print"/>
          <a:srcRect/>
          <a:stretch>
            <a:fillRect/>
          </a:stretch>
        </p:blipFill>
        <p:spPr bwMode="auto">
          <a:xfrm>
            <a:off x="3679825" y="3606800"/>
            <a:ext cx="4237038" cy="2322513"/>
          </a:xfrm>
          <a:prstGeom prst="rect">
            <a:avLst/>
          </a:prstGeom>
          <a:noFill/>
          <a:ln w="9525">
            <a:noFill/>
            <a:miter lim="800000"/>
            <a:headEnd/>
            <a:tailEnd/>
          </a:ln>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722" name="Rectangle 858"/>
          <p:cNvSpPr>
            <a:spLocks noGrp="1" noChangeArrowheads="1"/>
          </p:cNvSpPr>
          <p:nvPr>
            <p:ph type="title"/>
          </p:nvPr>
        </p:nvSpPr>
        <p:spPr/>
        <p:txBody>
          <a:bodyPr/>
          <a:lstStyle/>
          <a:p>
            <a:r>
              <a:rPr lang="en-US" dirty="0"/>
              <a:t>Methods of Picking</a:t>
            </a:r>
          </a:p>
        </p:txBody>
      </p:sp>
      <p:sp>
        <p:nvSpPr>
          <p:cNvPr id="37723" name="Rectangle 859"/>
          <p:cNvSpPr>
            <a:spLocks noGrp="1" noChangeArrowheads="1"/>
          </p:cNvSpPr>
          <p:nvPr>
            <p:ph type="body" idx="1"/>
          </p:nvPr>
        </p:nvSpPr>
        <p:spPr>
          <a:xfrm>
            <a:off x="478971" y="1059543"/>
            <a:ext cx="7522029" cy="5021943"/>
          </a:xfrm>
        </p:spPr>
        <p:txBody>
          <a:bodyPr/>
          <a:lstStyle/>
          <a:p>
            <a:pPr>
              <a:lnSpc>
                <a:spcPct val="90000"/>
              </a:lnSpc>
            </a:pPr>
            <a:r>
              <a:rPr lang="en-US" sz="2800" dirty="0"/>
              <a:t>Zone Picking</a:t>
            </a:r>
          </a:p>
          <a:p>
            <a:pPr lvl="1">
              <a:lnSpc>
                <a:spcPct val="90000"/>
              </a:lnSpc>
            </a:pPr>
            <a:r>
              <a:rPr lang="en-US" sz="2400" dirty="0"/>
              <a:t>Each worker picks product from the area to which they are assigned</a:t>
            </a:r>
          </a:p>
          <a:p>
            <a:pPr>
              <a:lnSpc>
                <a:spcPct val="90000"/>
              </a:lnSpc>
            </a:pPr>
            <a:r>
              <a:rPr lang="en-US" sz="2800" dirty="0"/>
              <a:t>Cubed Example</a:t>
            </a:r>
          </a:p>
          <a:p>
            <a:pPr lvl="1"/>
            <a:r>
              <a:rPr lang="en-US" sz="2400" dirty="0"/>
              <a:t>A user scans an </a:t>
            </a:r>
            <a:r>
              <a:rPr lang="en-US" sz="2400" dirty="0" err="1"/>
              <a:t>oLPN</a:t>
            </a:r>
            <a:endParaRPr lang="en-US" sz="2400" dirty="0"/>
          </a:p>
          <a:p>
            <a:pPr lvl="1"/>
            <a:r>
              <a:rPr lang="en-US" sz="2400" dirty="0"/>
              <a:t>WM directs the user </a:t>
            </a:r>
            <a:br>
              <a:rPr lang="en-US" sz="2400" dirty="0"/>
            </a:br>
            <a:r>
              <a:rPr lang="en-US" sz="2400" dirty="0"/>
              <a:t>to pick items in their </a:t>
            </a:r>
            <a:br>
              <a:rPr lang="en-US" sz="2400" dirty="0"/>
            </a:br>
            <a:r>
              <a:rPr lang="en-US" sz="2400" dirty="0"/>
              <a:t>zone</a:t>
            </a:r>
          </a:p>
          <a:p>
            <a:pPr lvl="1"/>
            <a:r>
              <a:rPr lang="en-US" sz="2400" dirty="0"/>
              <a:t>After all items are </a:t>
            </a:r>
            <a:br>
              <a:rPr lang="en-US" sz="2400" dirty="0"/>
            </a:br>
            <a:r>
              <a:rPr lang="en-US" sz="2400" dirty="0"/>
              <a:t>packed for that zone, </a:t>
            </a:r>
            <a:br>
              <a:rPr lang="en-US" sz="2400" dirty="0"/>
            </a:br>
            <a:r>
              <a:rPr lang="en-US" sz="2400" dirty="0"/>
              <a:t>the user is directed </a:t>
            </a:r>
            <a:br>
              <a:rPr lang="en-US" sz="2400" dirty="0"/>
            </a:br>
            <a:r>
              <a:rPr lang="en-US" sz="2400" dirty="0"/>
              <a:t>to pass the container to </a:t>
            </a:r>
            <a:br>
              <a:rPr lang="en-US" sz="2400" dirty="0"/>
            </a:br>
            <a:r>
              <a:rPr lang="en-US" sz="2400" dirty="0"/>
              <a:t>the next zone</a:t>
            </a:r>
          </a:p>
        </p:txBody>
      </p:sp>
      <p:grpSp>
        <p:nvGrpSpPr>
          <p:cNvPr id="2" name="Group 860"/>
          <p:cNvGrpSpPr>
            <a:grpSpLocks/>
          </p:cNvGrpSpPr>
          <p:nvPr/>
        </p:nvGrpSpPr>
        <p:grpSpPr bwMode="auto">
          <a:xfrm>
            <a:off x="4850199" y="2819653"/>
            <a:ext cx="3703637" cy="3121025"/>
            <a:chOff x="2914" y="1523"/>
            <a:chExt cx="2379" cy="1981"/>
          </a:xfrm>
        </p:grpSpPr>
        <p:sp>
          <p:nvSpPr>
            <p:cNvPr id="37725" name="AutoShape 861"/>
            <p:cNvSpPr>
              <a:spLocks noChangeArrowheads="1"/>
            </p:cNvSpPr>
            <p:nvPr/>
          </p:nvSpPr>
          <p:spPr bwMode="auto">
            <a:xfrm>
              <a:off x="2914" y="1523"/>
              <a:ext cx="2379" cy="1981"/>
            </a:xfrm>
            <a:prstGeom prst="roundRect">
              <a:avLst>
                <a:gd name="adj" fmla="val 16667"/>
              </a:avLst>
            </a:prstGeom>
            <a:solidFill>
              <a:srgbClr val="F8E498"/>
            </a:solidFill>
            <a:ln w="12700">
              <a:solidFill>
                <a:schemeClr val="bg2"/>
              </a:solidFill>
              <a:round/>
              <a:headEnd/>
              <a:tailEnd/>
            </a:ln>
            <a:effectLst/>
          </p:spPr>
          <p:txBody>
            <a:bodyPr wrap="none" anchor="ctr"/>
            <a:lstStyle/>
            <a:p>
              <a:endParaRPr lang="en-US" dirty="0">
                <a:solidFill>
                  <a:srgbClr val="FFC000"/>
                </a:solidFill>
              </a:endParaRPr>
            </a:p>
          </p:txBody>
        </p:sp>
        <p:sp>
          <p:nvSpPr>
            <p:cNvPr id="37726" name="Freeform 862"/>
            <p:cNvSpPr>
              <a:spLocks/>
            </p:cNvSpPr>
            <p:nvPr/>
          </p:nvSpPr>
          <p:spPr bwMode="auto">
            <a:xfrm>
              <a:off x="3474" y="2253"/>
              <a:ext cx="146" cy="78"/>
            </a:xfrm>
            <a:custGeom>
              <a:avLst/>
              <a:gdLst/>
              <a:ahLst/>
              <a:cxnLst>
                <a:cxn ang="0">
                  <a:pos x="0" y="0"/>
                </a:cxn>
                <a:cxn ang="0">
                  <a:pos x="164" y="0"/>
                </a:cxn>
                <a:cxn ang="0">
                  <a:pos x="164" y="83"/>
                </a:cxn>
                <a:cxn ang="0">
                  <a:pos x="0" y="83"/>
                </a:cxn>
                <a:cxn ang="0">
                  <a:pos x="0" y="0"/>
                </a:cxn>
                <a:cxn ang="0">
                  <a:pos x="0" y="0"/>
                </a:cxn>
              </a:cxnLst>
              <a:rect l="0" t="0" r="r" b="b"/>
              <a:pathLst>
                <a:path w="164" h="83">
                  <a:moveTo>
                    <a:pt x="0" y="0"/>
                  </a:moveTo>
                  <a:lnTo>
                    <a:pt x="164" y="0"/>
                  </a:lnTo>
                  <a:lnTo>
                    <a:pt x="164" y="83"/>
                  </a:lnTo>
                  <a:lnTo>
                    <a:pt x="0" y="83"/>
                  </a:lnTo>
                  <a:lnTo>
                    <a:pt x="0" y="0"/>
                  </a:lnTo>
                  <a:lnTo>
                    <a:pt x="0" y="0"/>
                  </a:lnTo>
                  <a:close/>
                </a:path>
              </a:pathLst>
            </a:custGeom>
            <a:solidFill>
              <a:srgbClr val="B07000"/>
            </a:solidFill>
            <a:ln w="9525">
              <a:noFill/>
              <a:round/>
              <a:headEnd/>
              <a:tailEnd/>
            </a:ln>
          </p:spPr>
          <p:txBody>
            <a:bodyPr/>
            <a:lstStyle/>
            <a:p>
              <a:endParaRPr lang="en-US" dirty="0"/>
            </a:p>
          </p:txBody>
        </p:sp>
        <p:sp>
          <p:nvSpPr>
            <p:cNvPr id="37727" name="Freeform 863"/>
            <p:cNvSpPr>
              <a:spLocks/>
            </p:cNvSpPr>
            <p:nvPr/>
          </p:nvSpPr>
          <p:spPr bwMode="auto">
            <a:xfrm>
              <a:off x="3474" y="2253"/>
              <a:ext cx="146" cy="78"/>
            </a:xfrm>
            <a:custGeom>
              <a:avLst/>
              <a:gdLst/>
              <a:ahLst/>
              <a:cxnLst>
                <a:cxn ang="0">
                  <a:pos x="0" y="0"/>
                </a:cxn>
                <a:cxn ang="0">
                  <a:pos x="164" y="0"/>
                </a:cxn>
                <a:cxn ang="0">
                  <a:pos x="164" y="83"/>
                </a:cxn>
                <a:cxn ang="0">
                  <a:pos x="0" y="83"/>
                </a:cxn>
                <a:cxn ang="0">
                  <a:pos x="0" y="0"/>
                </a:cxn>
                <a:cxn ang="0">
                  <a:pos x="0" y="0"/>
                </a:cxn>
              </a:cxnLst>
              <a:rect l="0" t="0" r="r" b="b"/>
              <a:pathLst>
                <a:path w="164" h="83">
                  <a:moveTo>
                    <a:pt x="0" y="0"/>
                  </a:moveTo>
                  <a:lnTo>
                    <a:pt x="164" y="0"/>
                  </a:lnTo>
                  <a:lnTo>
                    <a:pt x="164" y="83"/>
                  </a:lnTo>
                  <a:lnTo>
                    <a:pt x="0" y="83"/>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28" name="Freeform 864"/>
            <p:cNvSpPr>
              <a:spLocks/>
            </p:cNvSpPr>
            <p:nvPr/>
          </p:nvSpPr>
          <p:spPr bwMode="auto">
            <a:xfrm>
              <a:off x="3468" y="2094"/>
              <a:ext cx="152" cy="79"/>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close/>
                </a:path>
              </a:pathLst>
            </a:custGeom>
            <a:solidFill>
              <a:srgbClr val="B07000"/>
            </a:solidFill>
            <a:ln w="9525">
              <a:noFill/>
              <a:round/>
              <a:headEnd/>
              <a:tailEnd/>
            </a:ln>
          </p:spPr>
          <p:txBody>
            <a:bodyPr/>
            <a:lstStyle/>
            <a:p>
              <a:endParaRPr lang="en-US" dirty="0"/>
            </a:p>
          </p:txBody>
        </p:sp>
        <p:sp>
          <p:nvSpPr>
            <p:cNvPr id="37729" name="Freeform 865"/>
            <p:cNvSpPr>
              <a:spLocks/>
            </p:cNvSpPr>
            <p:nvPr/>
          </p:nvSpPr>
          <p:spPr bwMode="auto">
            <a:xfrm>
              <a:off x="3468" y="2094"/>
              <a:ext cx="152" cy="79"/>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30" name="Freeform 866"/>
            <p:cNvSpPr>
              <a:spLocks/>
            </p:cNvSpPr>
            <p:nvPr/>
          </p:nvSpPr>
          <p:spPr bwMode="auto">
            <a:xfrm>
              <a:off x="3468" y="2173"/>
              <a:ext cx="152" cy="80"/>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close/>
                </a:path>
              </a:pathLst>
            </a:custGeom>
            <a:solidFill>
              <a:srgbClr val="B07000"/>
            </a:solidFill>
            <a:ln w="9525">
              <a:noFill/>
              <a:round/>
              <a:headEnd/>
              <a:tailEnd/>
            </a:ln>
          </p:spPr>
          <p:txBody>
            <a:bodyPr/>
            <a:lstStyle/>
            <a:p>
              <a:endParaRPr lang="en-US" dirty="0"/>
            </a:p>
          </p:txBody>
        </p:sp>
        <p:sp>
          <p:nvSpPr>
            <p:cNvPr id="37731" name="Freeform 867"/>
            <p:cNvSpPr>
              <a:spLocks/>
            </p:cNvSpPr>
            <p:nvPr/>
          </p:nvSpPr>
          <p:spPr bwMode="auto">
            <a:xfrm>
              <a:off x="3468" y="2173"/>
              <a:ext cx="152" cy="80"/>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32" name="Freeform 868"/>
            <p:cNvSpPr>
              <a:spLocks/>
            </p:cNvSpPr>
            <p:nvPr/>
          </p:nvSpPr>
          <p:spPr bwMode="auto">
            <a:xfrm>
              <a:off x="3474" y="2611"/>
              <a:ext cx="146" cy="79"/>
            </a:xfrm>
            <a:custGeom>
              <a:avLst/>
              <a:gdLst/>
              <a:ahLst/>
              <a:cxnLst>
                <a:cxn ang="0">
                  <a:pos x="0" y="0"/>
                </a:cxn>
                <a:cxn ang="0">
                  <a:pos x="164" y="0"/>
                </a:cxn>
                <a:cxn ang="0">
                  <a:pos x="164" y="84"/>
                </a:cxn>
                <a:cxn ang="0">
                  <a:pos x="0" y="84"/>
                </a:cxn>
                <a:cxn ang="0">
                  <a:pos x="0" y="0"/>
                </a:cxn>
                <a:cxn ang="0">
                  <a:pos x="0" y="0"/>
                </a:cxn>
              </a:cxnLst>
              <a:rect l="0" t="0" r="r" b="b"/>
              <a:pathLst>
                <a:path w="164" h="84">
                  <a:moveTo>
                    <a:pt x="0" y="0"/>
                  </a:moveTo>
                  <a:lnTo>
                    <a:pt x="164" y="0"/>
                  </a:lnTo>
                  <a:lnTo>
                    <a:pt x="164" y="84"/>
                  </a:lnTo>
                  <a:lnTo>
                    <a:pt x="0" y="84"/>
                  </a:lnTo>
                  <a:lnTo>
                    <a:pt x="0" y="0"/>
                  </a:lnTo>
                  <a:lnTo>
                    <a:pt x="0" y="0"/>
                  </a:lnTo>
                  <a:close/>
                </a:path>
              </a:pathLst>
            </a:custGeom>
            <a:solidFill>
              <a:srgbClr val="B07000"/>
            </a:solidFill>
            <a:ln w="9525">
              <a:noFill/>
              <a:round/>
              <a:headEnd/>
              <a:tailEnd/>
            </a:ln>
          </p:spPr>
          <p:txBody>
            <a:bodyPr/>
            <a:lstStyle/>
            <a:p>
              <a:endParaRPr lang="en-US" dirty="0"/>
            </a:p>
          </p:txBody>
        </p:sp>
        <p:sp>
          <p:nvSpPr>
            <p:cNvPr id="37733" name="Freeform 869"/>
            <p:cNvSpPr>
              <a:spLocks/>
            </p:cNvSpPr>
            <p:nvPr/>
          </p:nvSpPr>
          <p:spPr bwMode="auto">
            <a:xfrm>
              <a:off x="3474" y="2611"/>
              <a:ext cx="146" cy="79"/>
            </a:xfrm>
            <a:custGeom>
              <a:avLst/>
              <a:gdLst/>
              <a:ahLst/>
              <a:cxnLst>
                <a:cxn ang="0">
                  <a:pos x="0" y="0"/>
                </a:cxn>
                <a:cxn ang="0">
                  <a:pos x="164" y="0"/>
                </a:cxn>
                <a:cxn ang="0">
                  <a:pos x="164" y="84"/>
                </a:cxn>
                <a:cxn ang="0">
                  <a:pos x="0" y="84"/>
                </a:cxn>
                <a:cxn ang="0">
                  <a:pos x="0" y="0"/>
                </a:cxn>
                <a:cxn ang="0">
                  <a:pos x="0" y="0"/>
                </a:cxn>
              </a:cxnLst>
              <a:rect l="0" t="0" r="r" b="b"/>
              <a:pathLst>
                <a:path w="164" h="84">
                  <a:moveTo>
                    <a:pt x="0" y="0"/>
                  </a:moveTo>
                  <a:lnTo>
                    <a:pt x="164" y="0"/>
                  </a:lnTo>
                  <a:lnTo>
                    <a:pt x="164" y="84"/>
                  </a:lnTo>
                  <a:lnTo>
                    <a:pt x="0" y="84"/>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34" name="Freeform 870"/>
            <p:cNvSpPr>
              <a:spLocks/>
            </p:cNvSpPr>
            <p:nvPr/>
          </p:nvSpPr>
          <p:spPr bwMode="auto">
            <a:xfrm>
              <a:off x="3468" y="2453"/>
              <a:ext cx="152" cy="72"/>
            </a:xfrm>
            <a:custGeom>
              <a:avLst/>
              <a:gdLst/>
              <a:ahLst/>
              <a:cxnLst>
                <a:cxn ang="0">
                  <a:pos x="0" y="0"/>
                </a:cxn>
                <a:cxn ang="0">
                  <a:pos x="171" y="0"/>
                </a:cxn>
                <a:cxn ang="0">
                  <a:pos x="171" y="77"/>
                </a:cxn>
                <a:cxn ang="0">
                  <a:pos x="0" y="77"/>
                </a:cxn>
                <a:cxn ang="0">
                  <a:pos x="0" y="0"/>
                </a:cxn>
                <a:cxn ang="0">
                  <a:pos x="0" y="0"/>
                </a:cxn>
              </a:cxnLst>
              <a:rect l="0" t="0" r="r" b="b"/>
              <a:pathLst>
                <a:path w="171" h="77">
                  <a:moveTo>
                    <a:pt x="0" y="0"/>
                  </a:moveTo>
                  <a:lnTo>
                    <a:pt x="171" y="0"/>
                  </a:lnTo>
                  <a:lnTo>
                    <a:pt x="171" y="77"/>
                  </a:lnTo>
                  <a:lnTo>
                    <a:pt x="0" y="77"/>
                  </a:lnTo>
                  <a:lnTo>
                    <a:pt x="0" y="0"/>
                  </a:lnTo>
                  <a:lnTo>
                    <a:pt x="0" y="0"/>
                  </a:lnTo>
                  <a:close/>
                </a:path>
              </a:pathLst>
            </a:custGeom>
            <a:solidFill>
              <a:srgbClr val="B07000"/>
            </a:solidFill>
            <a:ln w="9525">
              <a:noFill/>
              <a:round/>
              <a:headEnd/>
              <a:tailEnd/>
            </a:ln>
          </p:spPr>
          <p:txBody>
            <a:bodyPr/>
            <a:lstStyle/>
            <a:p>
              <a:endParaRPr lang="en-US" dirty="0"/>
            </a:p>
          </p:txBody>
        </p:sp>
        <p:sp>
          <p:nvSpPr>
            <p:cNvPr id="37735" name="Freeform 871"/>
            <p:cNvSpPr>
              <a:spLocks/>
            </p:cNvSpPr>
            <p:nvPr/>
          </p:nvSpPr>
          <p:spPr bwMode="auto">
            <a:xfrm>
              <a:off x="3468" y="2453"/>
              <a:ext cx="152" cy="72"/>
            </a:xfrm>
            <a:custGeom>
              <a:avLst/>
              <a:gdLst/>
              <a:ahLst/>
              <a:cxnLst>
                <a:cxn ang="0">
                  <a:pos x="0" y="0"/>
                </a:cxn>
                <a:cxn ang="0">
                  <a:pos x="171" y="0"/>
                </a:cxn>
                <a:cxn ang="0">
                  <a:pos x="171" y="77"/>
                </a:cxn>
                <a:cxn ang="0">
                  <a:pos x="0" y="77"/>
                </a:cxn>
                <a:cxn ang="0">
                  <a:pos x="0" y="0"/>
                </a:cxn>
                <a:cxn ang="0">
                  <a:pos x="0" y="0"/>
                </a:cxn>
              </a:cxnLst>
              <a:rect l="0" t="0" r="r" b="b"/>
              <a:pathLst>
                <a:path w="171" h="77">
                  <a:moveTo>
                    <a:pt x="0" y="0"/>
                  </a:moveTo>
                  <a:lnTo>
                    <a:pt x="171" y="0"/>
                  </a:lnTo>
                  <a:lnTo>
                    <a:pt x="171" y="77"/>
                  </a:lnTo>
                  <a:lnTo>
                    <a:pt x="0" y="77"/>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36" name="Freeform 872"/>
            <p:cNvSpPr>
              <a:spLocks/>
            </p:cNvSpPr>
            <p:nvPr/>
          </p:nvSpPr>
          <p:spPr bwMode="auto">
            <a:xfrm>
              <a:off x="3468" y="2532"/>
              <a:ext cx="152" cy="79"/>
            </a:xfrm>
            <a:custGeom>
              <a:avLst/>
              <a:gdLst/>
              <a:ahLst/>
              <a:cxnLst>
                <a:cxn ang="0">
                  <a:pos x="0" y="0"/>
                </a:cxn>
                <a:cxn ang="0">
                  <a:pos x="171" y="0"/>
                </a:cxn>
                <a:cxn ang="0">
                  <a:pos x="171" y="83"/>
                </a:cxn>
                <a:cxn ang="0">
                  <a:pos x="0" y="83"/>
                </a:cxn>
                <a:cxn ang="0">
                  <a:pos x="0" y="0"/>
                </a:cxn>
                <a:cxn ang="0">
                  <a:pos x="0" y="0"/>
                </a:cxn>
              </a:cxnLst>
              <a:rect l="0" t="0" r="r" b="b"/>
              <a:pathLst>
                <a:path w="171" h="83">
                  <a:moveTo>
                    <a:pt x="0" y="0"/>
                  </a:moveTo>
                  <a:lnTo>
                    <a:pt x="171" y="0"/>
                  </a:lnTo>
                  <a:lnTo>
                    <a:pt x="171" y="83"/>
                  </a:lnTo>
                  <a:lnTo>
                    <a:pt x="0" y="83"/>
                  </a:lnTo>
                  <a:lnTo>
                    <a:pt x="0" y="0"/>
                  </a:lnTo>
                  <a:lnTo>
                    <a:pt x="0" y="0"/>
                  </a:lnTo>
                  <a:close/>
                </a:path>
              </a:pathLst>
            </a:custGeom>
            <a:solidFill>
              <a:srgbClr val="B07000"/>
            </a:solidFill>
            <a:ln w="9525">
              <a:noFill/>
              <a:round/>
              <a:headEnd/>
              <a:tailEnd/>
            </a:ln>
          </p:spPr>
          <p:txBody>
            <a:bodyPr/>
            <a:lstStyle/>
            <a:p>
              <a:endParaRPr lang="en-US" dirty="0"/>
            </a:p>
          </p:txBody>
        </p:sp>
        <p:sp>
          <p:nvSpPr>
            <p:cNvPr id="37737" name="Freeform 873"/>
            <p:cNvSpPr>
              <a:spLocks/>
            </p:cNvSpPr>
            <p:nvPr/>
          </p:nvSpPr>
          <p:spPr bwMode="auto">
            <a:xfrm>
              <a:off x="3468" y="2532"/>
              <a:ext cx="152" cy="79"/>
            </a:xfrm>
            <a:custGeom>
              <a:avLst/>
              <a:gdLst/>
              <a:ahLst/>
              <a:cxnLst>
                <a:cxn ang="0">
                  <a:pos x="0" y="0"/>
                </a:cxn>
                <a:cxn ang="0">
                  <a:pos x="171" y="0"/>
                </a:cxn>
                <a:cxn ang="0">
                  <a:pos x="171" y="83"/>
                </a:cxn>
                <a:cxn ang="0">
                  <a:pos x="0" y="83"/>
                </a:cxn>
                <a:cxn ang="0">
                  <a:pos x="0" y="0"/>
                </a:cxn>
                <a:cxn ang="0">
                  <a:pos x="0" y="0"/>
                </a:cxn>
              </a:cxnLst>
              <a:rect l="0" t="0" r="r" b="b"/>
              <a:pathLst>
                <a:path w="171" h="83">
                  <a:moveTo>
                    <a:pt x="0" y="0"/>
                  </a:moveTo>
                  <a:lnTo>
                    <a:pt x="171" y="0"/>
                  </a:lnTo>
                  <a:lnTo>
                    <a:pt x="171" y="83"/>
                  </a:lnTo>
                  <a:lnTo>
                    <a:pt x="0" y="83"/>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38" name="Freeform 874"/>
            <p:cNvSpPr>
              <a:spLocks/>
            </p:cNvSpPr>
            <p:nvPr/>
          </p:nvSpPr>
          <p:spPr bwMode="auto">
            <a:xfrm>
              <a:off x="3474" y="2945"/>
              <a:ext cx="146" cy="79"/>
            </a:xfrm>
            <a:custGeom>
              <a:avLst/>
              <a:gdLst/>
              <a:ahLst/>
              <a:cxnLst>
                <a:cxn ang="0">
                  <a:pos x="0" y="0"/>
                </a:cxn>
                <a:cxn ang="0">
                  <a:pos x="164" y="0"/>
                </a:cxn>
                <a:cxn ang="0">
                  <a:pos x="164" y="84"/>
                </a:cxn>
                <a:cxn ang="0">
                  <a:pos x="0" y="84"/>
                </a:cxn>
                <a:cxn ang="0">
                  <a:pos x="0" y="0"/>
                </a:cxn>
                <a:cxn ang="0">
                  <a:pos x="0" y="0"/>
                </a:cxn>
              </a:cxnLst>
              <a:rect l="0" t="0" r="r" b="b"/>
              <a:pathLst>
                <a:path w="164" h="84">
                  <a:moveTo>
                    <a:pt x="0" y="0"/>
                  </a:moveTo>
                  <a:lnTo>
                    <a:pt x="164" y="0"/>
                  </a:lnTo>
                  <a:lnTo>
                    <a:pt x="164" y="84"/>
                  </a:lnTo>
                  <a:lnTo>
                    <a:pt x="0" y="84"/>
                  </a:lnTo>
                  <a:lnTo>
                    <a:pt x="0" y="0"/>
                  </a:lnTo>
                  <a:lnTo>
                    <a:pt x="0" y="0"/>
                  </a:lnTo>
                  <a:close/>
                </a:path>
              </a:pathLst>
            </a:custGeom>
            <a:solidFill>
              <a:srgbClr val="B07000"/>
            </a:solidFill>
            <a:ln w="9525">
              <a:noFill/>
              <a:round/>
              <a:headEnd/>
              <a:tailEnd/>
            </a:ln>
          </p:spPr>
          <p:txBody>
            <a:bodyPr/>
            <a:lstStyle/>
            <a:p>
              <a:endParaRPr lang="en-US" dirty="0"/>
            </a:p>
          </p:txBody>
        </p:sp>
        <p:sp>
          <p:nvSpPr>
            <p:cNvPr id="37739" name="Freeform 875"/>
            <p:cNvSpPr>
              <a:spLocks/>
            </p:cNvSpPr>
            <p:nvPr/>
          </p:nvSpPr>
          <p:spPr bwMode="auto">
            <a:xfrm>
              <a:off x="3474" y="2945"/>
              <a:ext cx="146" cy="79"/>
            </a:xfrm>
            <a:custGeom>
              <a:avLst/>
              <a:gdLst/>
              <a:ahLst/>
              <a:cxnLst>
                <a:cxn ang="0">
                  <a:pos x="0" y="0"/>
                </a:cxn>
                <a:cxn ang="0">
                  <a:pos x="164" y="0"/>
                </a:cxn>
                <a:cxn ang="0">
                  <a:pos x="164" y="84"/>
                </a:cxn>
                <a:cxn ang="0">
                  <a:pos x="0" y="84"/>
                </a:cxn>
                <a:cxn ang="0">
                  <a:pos x="0" y="0"/>
                </a:cxn>
                <a:cxn ang="0">
                  <a:pos x="0" y="0"/>
                </a:cxn>
              </a:cxnLst>
              <a:rect l="0" t="0" r="r" b="b"/>
              <a:pathLst>
                <a:path w="164" h="84">
                  <a:moveTo>
                    <a:pt x="0" y="0"/>
                  </a:moveTo>
                  <a:lnTo>
                    <a:pt x="164" y="0"/>
                  </a:lnTo>
                  <a:lnTo>
                    <a:pt x="164" y="84"/>
                  </a:lnTo>
                  <a:lnTo>
                    <a:pt x="0" y="84"/>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40" name="Freeform 876"/>
            <p:cNvSpPr>
              <a:spLocks/>
            </p:cNvSpPr>
            <p:nvPr/>
          </p:nvSpPr>
          <p:spPr bwMode="auto">
            <a:xfrm>
              <a:off x="3468" y="2866"/>
              <a:ext cx="152" cy="79"/>
            </a:xfrm>
            <a:custGeom>
              <a:avLst/>
              <a:gdLst/>
              <a:ahLst/>
              <a:cxnLst>
                <a:cxn ang="0">
                  <a:pos x="0" y="0"/>
                </a:cxn>
                <a:cxn ang="0">
                  <a:pos x="171" y="0"/>
                </a:cxn>
                <a:cxn ang="0">
                  <a:pos x="171" y="83"/>
                </a:cxn>
                <a:cxn ang="0">
                  <a:pos x="0" y="83"/>
                </a:cxn>
                <a:cxn ang="0">
                  <a:pos x="0" y="0"/>
                </a:cxn>
                <a:cxn ang="0">
                  <a:pos x="0" y="0"/>
                </a:cxn>
              </a:cxnLst>
              <a:rect l="0" t="0" r="r" b="b"/>
              <a:pathLst>
                <a:path w="171" h="83">
                  <a:moveTo>
                    <a:pt x="0" y="0"/>
                  </a:moveTo>
                  <a:lnTo>
                    <a:pt x="171" y="0"/>
                  </a:lnTo>
                  <a:lnTo>
                    <a:pt x="171" y="83"/>
                  </a:lnTo>
                  <a:lnTo>
                    <a:pt x="0" y="83"/>
                  </a:lnTo>
                  <a:lnTo>
                    <a:pt x="0" y="0"/>
                  </a:lnTo>
                  <a:lnTo>
                    <a:pt x="0" y="0"/>
                  </a:lnTo>
                  <a:close/>
                </a:path>
              </a:pathLst>
            </a:custGeom>
            <a:solidFill>
              <a:srgbClr val="B07000"/>
            </a:solidFill>
            <a:ln w="9525">
              <a:noFill/>
              <a:round/>
              <a:headEnd/>
              <a:tailEnd/>
            </a:ln>
          </p:spPr>
          <p:txBody>
            <a:bodyPr/>
            <a:lstStyle/>
            <a:p>
              <a:endParaRPr lang="en-US" dirty="0"/>
            </a:p>
          </p:txBody>
        </p:sp>
        <p:sp>
          <p:nvSpPr>
            <p:cNvPr id="37741" name="Freeform 877"/>
            <p:cNvSpPr>
              <a:spLocks/>
            </p:cNvSpPr>
            <p:nvPr/>
          </p:nvSpPr>
          <p:spPr bwMode="auto">
            <a:xfrm>
              <a:off x="3468" y="2866"/>
              <a:ext cx="152" cy="79"/>
            </a:xfrm>
            <a:custGeom>
              <a:avLst/>
              <a:gdLst/>
              <a:ahLst/>
              <a:cxnLst>
                <a:cxn ang="0">
                  <a:pos x="0" y="0"/>
                </a:cxn>
                <a:cxn ang="0">
                  <a:pos x="171" y="0"/>
                </a:cxn>
                <a:cxn ang="0">
                  <a:pos x="171" y="83"/>
                </a:cxn>
                <a:cxn ang="0">
                  <a:pos x="0" y="83"/>
                </a:cxn>
                <a:cxn ang="0">
                  <a:pos x="0" y="0"/>
                </a:cxn>
                <a:cxn ang="0">
                  <a:pos x="0" y="0"/>
                </a:cxn>
              </a:cxnLst>
              <a:rect l="0" t="0" r="r" b="b"/>
              <a:pathLst>
                <a:path w="171" h="83">
                  <a:moveTo>
                    <a:pt x="0" y="0"/>
                  </a:moveTo>
                  <a:lnTo>
                    <a:pt x="171" y="0"/>
                  </a:lnTo>
                  <a:lnTo>
                    <a:pt x="171" y="83"/>
                  </a:lnTo>
                  <a:lnTo>
                    <a:pt x="0" y="83"/>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42" name="Freeform 878"/>
            <p:cNvSpPr>
              <a:spLocks/>
            </p:cNvSpPr>
            <p:nvPr/>
          </p:nvSpPr>
          <p:spPr bwMode="auto">
            <a:xfrm>
              <a:off x="4136" y="2106"/>
              <a:ext cx="262" cy="1033"/>
            </a:xfrm>
            <a:custGeom>
              <a:avLst/>
              <a:gdLst/>
              <a:ahLst/>
              <a:cxnLst>
                <a:cxn ang="0">
                  <a:pos x="0" y="0"/>
                </a:cxn>
                <a:cxn ang="0">
                  <a:pos x="295" y="0"/>
                </a:cxn>
                <a:cxn ang="0">
                  <a:pos x="295" y="1094"/>
                </a:cxn>
                <a:cxn ang="0">
                  <a:pos x="0" y="1094"/>
                </a:cxn>
                <a:cxn ang="0">
                  <a:pos x="0" y="0"/>
                </a:cxn>
                <a:cxn ang="0">
                  <a:pos x="0" y="0"/>
                </a:cxn>
              </a:cxnLst>
              <a:rect l="0" t="0" r="r" b="b"/>
              <a:pathLst>
                <a:path w="295" h="1094">
                  <a:moveTo>
                    <a:pt x="0" y="0"/>
                  </a:moveTo>
                  <a:lnTo>
                    <a:pt x="295" y="0"/>
                  </a:lnTo>
                  <a:lnTo>
                    <a:pt x="295" y="1094"/>
                  </a:lnTo>
                  <a:lnTo>
                    <a:pt x="0" y="1094"/>
                  </a:lnTo>
                  <a:lnTo>
                    <a:pt x="0" y="0"/>
                  </a:lnTo>
                  <a:lnTo>
                    <a:pt x="0" y="0"/>
                  </a:lnTo>
                  <a:close/>
                </a:path>
              </a:pathLst>
            </a:custGeom>
            <a:solidFill>
              <a:srgbClr val="808080"/>
            </a:solidFill>
            <a:ln w="9525">
              <a:noFill/>
              <a:round/>
              <a:headEnd/>
              <a:tailEnd/>
            </a:ln>
          </p:spPr>
          <p:txBody>
            <a:bodyPr/>
            <a:lstStyle/>
            <a:p>
              <a:endParaRPr lang="en-US" dirty="0"/>
            </a:p>
          </p:txBody>
        </p:sp>
        <p:sp>
          <p:nvSpPr>
            <p:cNvPr id="37743" name="Freeform 879"/>
            <p:cNvSpPr>
              <a:spLocks/>
            </p:cNvSpPr>
            <p:nvPr/>
          </p:nvSpPr>
          <p:spPr bwMode="auto">
            <a:xfrm>
              <a:off x="4136" y="2106"/>
              <a:ext cx="262" cy="1033"/>
            </a:xfrm>
            <a:custGeom>
              <a:avLst/>
              <a:gdLst/>
              <a:ahLst/>
              <a:cxnLst>
                <a:cxn ang="0">
                  <a:pos x="0" y="0"/>
                </a:cxn>
                <a:cxn ang="0">
                  <a:pos x="295" y="0"/>
                </a:cxn>
                <a:cxn ang="0">
                  <a:pos x="295" y="1094"/>
                </a:cxn>
                <a:cxn ang="0">
                  <a:pos x="0" y="1094"/>
                </a:cxn>
                <a:cxn ang="0">
                  <a:pos x="0" y="0"/>
                </a:cxn>
                <a:cxn ang="0">
                  <a:pos x="0" y="0"/>
                </a:cxn>
              </a:cxnLst>
              <a:rect l="0" t="0" r="r" b="b"/>
              <a:pathLst>
                <a:path w="295" h="1094">
                  <a:moveTo>
                    <a:pt x="0" y="0"/>
                  </a:moveTo>
                  <a:lnTo>
                    <a:pt x="295" y="0"/>
                  </a:lnTo>
                  <a:lnTo>
                    <a:pt x="295" y="1094"/>
                  </a:lnTo>
                  <a:lnTo>
                    <a:pt x="0" y="1094"/>
                  </a:lnTo>
                  <a:lnTo>
                    <a:pt x="0" y="0"/>
                  </a:lnTo>
                  <a:lnTo>
                    <a:pt x="0" y="0"/>
                  </a:lnTo>
                </a:path>
              </a:pathLst>
            </a:custGeom>
            <a:noFill/>
            <a:ln w="11113">
              <a:solidFill>
                <a:srgbClr val="000000"/>
              </a:solidFill>
              <a:prstDash val="solid"/>
              <a:round/>
              <a:headEnd/>
              <a:tailEnd/>
            </a:ln>
          </p:spPr>
          <p:txBody>
            <a:bodyPr/>
            <a:lstStyle/>
            <a:p>
              <a:endParaRPr lang="en-US" dirty="0"/>
            </a:p>
          </p:txBody>
        </p:sp>
        <p:sp>
          <p:nvSpPr>
            <p:cNvPr id="37744" name="Freeform 880"/>
            <p:cNvSpPr>
              <a:spLocks/>
            </p:cNvSpPr>
            <p:nvPr/>
          </p:nvSpPr>
          <p:spPr bwMode="auto">
            <a:xfrm>
              <a:off x="3450" y="2076"/>
              <a:ext cx="176" cy="286"/>
            </a:xfrm>
            <a:custGeom>
              <a:avLst/>
              <a:gdLst/>
              <a:ahLst/>
              <a:cxnLst>
                <a:cxn ang="0">
                  <a:pos x="0" y="0"/>
                </a:cxn>
                <a:cxn ang="0">
                  <a:pos x="199" y="0"/>
                </a:cxn>
                <a:cxn ang="0">
                  <a:pos x="199" y="303"/>
                </a:cxn>
                <a:cxn ang="0">
                  <a:pos x="0" y="303"/>
                </a:cxn>
                <a:cxn ang="0">
                  <a:pos x="0" y="0"/>
                </a:cxn>
                <a:cxn ang="0">
                  <a:pos x="0" y="0"/>
                </a:cxn>
              </a:cxnLst>
              <a:rect l="0" t="0" r="r" b="b"/>
              <a:pathLst>
                <a:path w="199" h="303">
                  <a:moveTo>
                    <a:pt x="0" y="0"/>
                  </a:moveTo>
                  <a:lnTo>
                    <a:pt x="199" y="0"/>
                  </a:lnTo>
                  <a:lnTo>
                    <a:pt x="199" y="303"/>
                  </a:lnTo>
                  <a:lnTo>
                    <a:pt x="0" y="303"/>
                  </a:lnTo>
                  <a:lnTo>
                    <a:pt x="0" y="0"/>
                  </a:lnTo>
                  <a:lnTo>
                    <a:pt x="0" y="0"/>
                  </a:lnTo>
                  <a:close/>
                </a:path>
              </a:pathLst>
            </a:custGeom>
            <a:solidFill>
              <a:srgbClr val="808080"/>
            </a:solidFill>
            <a:ln w="9525">
              <a:noFill/>
              <a:round/>
              <a:headEnd/>
              <a:tailEnd/>
            </a:ln>
          </p:spPr>
          <p:txBody>
            <a:bodyPr/>
            <a:lstStyle/>
            <a:p>
              <a:endParaRPr lang="en-US" dirty="0"/>
            </a:p>
          </p:txBody>
        </p:sp>
        <p:sp>
          <p:nvSpPr>
            <p:cNvPr id="37745" name="Freeform 881"/>
            <p:cNvSpPr>
              <a:spLocks/>
            </p:cNvSpPr>
            <p:nvPr/>
          </p:nvSpPr>
          <p:spPr bwMode="auto">
            <a:xfrm>
              <a:off x="3450" y="2076"/>
              <a:ext cx="176" cy="286"/>
            </a:xfrm>
            <a:custGeom>
              <a:avLst/>
              <a:gdLst/>
              <a:ahLst/>
              <a:cxnLst>
                <a:cxn ang="0">
                  <a:pos x="0" y="0"/>
                </a:cxn>
                <a:cxn ang="0">
                  <a:pos x="199" y="0"/>
                </a:cxn>
                <a:cxn ang="0">
                  <a:pos x="199" y="303"/>
                </a:cxn>
                <a:cxn ang="0">
                  <a:pos x="0" y="303"/>
                </a:cxn>
                <a:cxn ang="0">
                  <a:pos x="0" y="0"/>
                </a:cxn>
                <a:cxn ang="0">
                  <a:pos x="0" y="0"/>
                </a:cxn>
              </a:cxnLst>
              <a:rect l="0" t="0" r="r" b="b"/>
              <a:pathLst>
                <a:path w="199" h="303">
                  <a:moveTo>
                    <a:pt x="0" y="0"/>
                  </a:moveTo>
                  <a:lnTo>
                    <a:pt x="199" y="0"/>
                  </a:lnTo>
                  <a:lnTo>
                    <a:pt x="199" y="303"/>
                  </a:lnTo>
                  <a:lnTo>
                    <a:pt x="0" y="303"/>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46" name="Freeform 882"/>
            <p:cNvSpPr>
              <a:spLocks/>
            </p:cNvSpPr>
            <p:nvPr/>
          </p:nvSpPr>
          <p:spPr bwMode="auto">
            <a:xfrm>
              <a:off x="3468" y="2253"/>
              <a:ext cx="146" cy="78"/>
            </a:xfrm>
            <a:custGeom>
              <a:avLst/>
              <a:gdLst/>
              <a:ahLst/>
              <a:cxnLst>
                <a:cxn ang="0">
                  <a:pos x="0" y="0"/>
                </a:cxn>
                <a:cxn ang="0">
                  <a:pos x="164" y="0"/>
                </a:cxn>
                <a:cxn ang="0">
                  <a:pos x="164" y="83"/>
                </a:cxn>
                <a:cxn ang="0">
                  <a:pos x="0" y="83"/>
                </a:cxn>
                <a:cxn ang="0">
                  <a:pos x="0" y="0"/>
                </a:cxn>
                <a:cxn ang="0">
                  <a:pos x="0" y="0"/>
                </a:cxn>
              </a:cxnLst>
              <a:rect l="0" t="0" r="r" b="b"/>
              <a:pathLst>
                <a:path w="164" h="83">
                  <a:moveTo>
                    <a:pt x="0" y="0"/>
                  </a:moveTo>
                  <a:lnTo>
                    <a:pt x="164" y="0"/>
                  </a:lnTo>
                  <a:lnTo>
                    <a:pt x="164" y="83"/>
                  </a:lnTo>
                  <a:lnTo>
                    <a:pt x="0" y="83"/>
                  </a:lnTo>
                  <a:lnTo>
                    <a:pt x="0" y="0"/>
                  </a:lnTo>
                  <a:lnTo>
                    <a:pt x="0" y="0"/>
                  </a:lnTo>
                  <a:close/>
                </a:path>
              </a:pathLst>
            </a:custGeom>
            <a:solidFill>
              <a:srgbClr val="B07000"/>
            </a:solidFill>
            <a:ln w="9525">
              <a:noFill/>
              <a:round/>
              <a:headEnd/>
              <a:tailEnd/>
            </a:ln>
          </p:spPr>
          <p:txBody>
            <a:bodyPr/>
            <a:lstStyle/>
            <a:p>
              <a:endParaRPr lang="en-US" dirty="0"/>
            </a:p>
          </p:txBody>
        </p:sp>
        <p:sp>
          <p:nvSpPr>
            <p:cNvPr id="37747" name="Freeform 883"/>
            <p:cNvSpPr>
              <a:spLocks/>
            </p:cNvSpPr>
            <p:nvPr/>
          </p:nvSpPr>
          <p:spPr bwMode="auto">
            <a:xfrm>
              <a:off x="3468" y="2253"/>
              <a:ext cx="146" cy="78"/>
            </a:xfrm>
            <a:custGeom>
              <a:avLst/>
              <a:gdLst/>
              <a:ahLst/>
              <a:cxnLst>
                <a:cxn ang="0">
                  <a:pos x="0" y="0"/>
                </a:cxn>
                <a:cxn ang="0">
                  <a:pos x="164" y="0"/>
                </a:cxn>
                <a:cxn ang="0">
                  <a:pos x="164" y="83"/>
                </a:cxn>
                <a:cxn ang="0">
                  <a:pos x="0" y="83"/>
                </a:cxn>
                <a:cxn ang="0">
                  <a:pos x="0" y="0"/>
                </a:cxn>
                <a:cxn ang="0">
                  <a:pos x="0" y="0"/>
                </a:cxn>
              </a:cxnLst>
              <a:rect l="0" t="0" r="r" b="b"/>
              <a:pathLst>
                <a:path w="164" h="83">
                  <a:moveTo>
                    <a:pt x="0" y="0"/>
                  </a:moveTo>
                  <a:lnTo>
                    <a:pt x="164" y="0"/>
                  </a:lnTo>
                  <a:lnTo>
                    <a:pt x="164" y="83"/>
                  </a:lnTo>
                  <a:lnTo>
                    <a:pt x="0" y="83"/>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48" name="Freeform 884"/>
            <p:cNvSpPr>
              <a:spLocks/>
            </p:cNvSpPr>
            <p:nvPr/>
          </p:nvSpPr>
          <p:spPr bwMode="auto">
            <a:xfrm>
              <a:off x="3462" y="2094"/>
              <a:ext cx="152" cy="79"/>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close/>
                </a:path>
              </a:pathLst>
            </a:custGeom>
            <a:solidFill>
              <a:srgbClr val="B07000"/>
            </a:solidFill>
            <a:ln w="9525">
              <a:noFill/>
              <a:round/>
              <a:headEnd/>
              <a:tailEnd/>
            </a:ln>
          </p:spPr>
          <p:txBody>
            <a:bodyPr/>
            <a:lstStyle/>
            <a:p>
              <a:endParaRPr lang="en-US" dirty="0"/>
            </a:p>
          </p:txBody>
        </p:sp>
        <p:sp>
          <p:nvSpPr>
            <p:cNvPr id="37749" name="Freeform 885"/>
            <p:cNvSpPr>
              <a:spLocks/>
            </p:cNvSpPr>
            <p:nvPr/>
          </p:nvSpPr>
          <p:spPr bwMode="auto">
            <a:xfrm>
              <a:off x="3462" y="2094"/>
              <a:ext cx="152" cy="79"/>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50" name="Freeform 886"/>
            <p:cNvSpPr>
              <a:spLocks/>
            </p:cNvSpPr>
            <p:nvPr/>
          </p:nvSpPr>
          <p:spPr bwMode="auto">
            <a:xfrm>
              <a:off x="3462" y="2173"/>
              <a:ext cx="152" cy="80"/>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close/>
                </a:path>
              </a:pathLst>
            </a:custGeom>
            <a:solidFill>
              <a:srgbClr val="B07000"/>
            </a:solidFill>
            <a:ln w="9525">
              <a:noFill/>
              <a:round/>
              <a:headEnd/>
              <a:tailEnd/>
            </a:ln>
          </p:spPr>
          <p:txBody>
            <a:bodyPr/>
            <a:lstStyle/>
            <a:p>
              <a:endParaRPr lang="en-US" dirty="0"/>
            </a:p>
          </p:txBody>
        </p:sp>
        <p:sp>
          <p:nvSpPr>
            <p:cNvPr id="37751" name="Freeform 887"/>
            <p:cNvSpPr>
              <a:spLocks/>
            </p:cNvSpPr>
            <p:nvPr/>
          </p:nvSpPr>
          <p:spPr bwMode="auto">
            <a:xfrm>
              <a:off x="3462" y="2173"/>
              <a:ext cx="152" cy="80"/>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52" name="Freeform 888"/>
            <p:cNvSpPr>
              <a:spLocks/>
            </p:cNvSpPr>
            <p:nvPr/>
          </p:nvSpPr>
          <p:spPr bwMode="auto">
            <a:xfrm>
              <a:off x="3450" y="2064"/>
              <a:ext cx="176" cy="291"/>
            </a:xfrm>
            <a:custGeom>
              <a:avLst/>
              <a:gdLst/>
              <a:ahLst/>
              <a:cxnLst>
                <a:cxn ang="0">
                  <a:pos x="0" y="0"/>
                </a:cxn>
                <a:cxn ang="0">
                  <a:pos x="199" y="0"/>
                </a:cxn>
                <a:cxn ang="0">
                  <a:pos x="199" y="309"/>
                </a:cxn>
                <a:cxn ang="0">
                  <a:pos x="0" y="309"/>
                </a:cxn>
                <a:cxn ang="0">
                  <a:pos x="0" y="0"/>
                </a:cxn>
                <a:cxn ang="0">
                  <a:pos x="0" y="0"/>
                </a:cxn>
              </a:cxnLst>
              <a:rect l="0" t="0" r="r" b="b"/>
              <a:pathLst>
                <a:path w="199" h="309">
                  <a:moveTo>
                    <a:pt x="0" y="0"/>
                  </a:moveTo>
                  <a:lnTo>
                    <a:pt x="199" y="0"/>
                  </a:lnTo>
                  <a:lnTo>
                    <a:pt x="199" y="309"/>
                  </a:lnTo>
                  <a:lnTo>
                    <a:pt x="0" y="309"/>
                  </a:lnTo>
                  <a:lnTo>
                    <a:pt x="0" y="0"/>
                  </a:lnTo>
                  <a:lnTo>
                    <a:pt x="0" y="0"/>
                  </a:lnTo>
                  <a:close/>
                </a:path>
              </a:pathLst>
            </a:custGeom>
            <a:solidFill>
              <a:srgbClr val="808080"/>
            </a:solidFill>
            <a:ln w="9525">
              <a:noFill/>
              <a:round/>
              <a:headEnd/>
              <a:tailEnd/>
            </a:ln>
          </p:spPr>
          <p:txBody>
            <a:bodyPr/>
            <a:lstStyle/>
            <a:p>
              <a:endParaRPr lang="en-US" dirty="0"/>
            </a:p>
          </p:txBody>
        </p:sp>
        <p:sp>
          <p:nvSpPr>
            <p:cNvPr id="37753" name="Freeform 889"/>
            <p:cNvSpPr>
              <a:spLocks/>
            </p:cNvSpPr>
            <p:nvPr/>
          </p:nvSpPr>
          <p:spPr bwMode="auto">
            <a:xfrm>
              <a:off x="3450" y="2064"/>
              <a:ext cx="176" cy="291"/>
            </a:xfrm>
            <a:custGeom>
              <a:avLst/>
              <a:gdLst/>
              <a:ahLst/>
              <a:cxnLst>
                <a:cxn ang="0">
                  <a:pos x="0" y="0"/>
                </a:cxn>
                <a:cxn ang="0">
                  <a:pos x="199" y="0"/>
                </a:cxn>
                <a:cxn ang="0">
                  <a:pos x="199" y="309"/>
                </a:cxn>
                <a:cxn ang="0">
                  <a:pos x="0" y="309"/>
                </a:cxn>
                <a:cxn ang="0">
                  <a:pos x="0" y="0"/>
                </a:cxn>
                <a:cxn ang="0">
                  <a:pos x="0" y="0"/>
                </a:cxn>
              </a:cxnLst>
              <a:rect l="0" t="0" r="r" b="b"/>
              <a:pathLst>
                <a:path w="199" h="309">
                  <a:moveTo>
                    <a:pt x="0" y="0"/>
                  </a:moveTo>
                  <a:lnTo>
                    <a:pt x="199" y="0"/>
                  </a:lnTo>
                  <a:lnTo>
                    <a:pt x="199" y="309"/>
                  </a:lnTo>
                  <a:lnTo>
                    <a:pt x="0" y="309"/>
                  </a:lnTo>
                  <a:lnTo>
                    <a:pt x="0" y="0"/>
                  </a:lnTo>
                  <a:lnTo>
                    <a:pt x="0" y="0"/>
                  </a:lnTo>
                </a:path>
              </a:pathLst>
            </a:custGeom>
            <a:noFill/>
            <a:ln w="11113">
              <a:solidFill>
                <a:srgbClr val="000000"/>
              </a:solidFill>
              <a:prstDash val="solid"/>
              <a:round/>
              <a:headEnd/>
              <a:tailEnd/>
            </a:ln>
          </p:spPr>
          <p:txBody>
            <a:bodyPr/>
            <a:lstStyle/>
            <a:p>
              <a:endParaRPr lang="en-US" dirty="0"/>
            </a:p>
          </p:txBody>
        </p:sp>
        <p:sp>
          <p:nvSpPr>
            <p:cNvPr id="37754" name="Freeform 890"/>
            <p:cNvSpPr>
              <a:spLocks/>
            </p:cNvSpPr>
            <p:nvPr/>
          </p:nvSpPr>
          <p:spPr bwMode="auto">
            <a:xfrm>
              <a:off x="3468" y="2253"/>
              <a:ext cx="146" cy="78"/>
            </a:xfrm>
            <a:custGeom>
              <a:avLst/>
              <a:gdLst/>
              <a:ahLst/>
              <a:cxnLst>
                <a:cxn ang="0">
                  <a:pos x="0" y="0"/>
                </a:cxn>
                <a:cxn ang="0">
                  <a:pos x="164" y="0"/>
                </a:cxn>
                <a:cxn ang="0">
                  <a:pos x="164" y="83"/>
                </a:cxn>
                <a:cxn ang="0">
                  <a:pos x="0" y="83"/>
                </a:cxn>
                <a:cxn ang="0">
                  <a:pos x="0" y="0"/>
                </a:cxn>
                <a:cxn ang="0">
                  <a:pos x="0" y="0"/>
                </a:cxn>
              </a:cxnLst>
              <a:rect l="0" t="0" r="r" b="b"/>
              <a:pathLst>
                <a:path w="164" h="83">
                  <a:moveTo>
                    <a:pt x="0" y="0"/>
                  </a:moveTo>
                  <a:lnTo>
                    <a:pt x="164" y="0"/>
                  </a:lnTo>
                  <a:lnTo>
                    <a:pt x="164" y="83"/>
                  </a:lnTo>
                  <a:lnTo>
                    <a:pt x="0" y="83"/>
                  </a:lnTo>
                  <a:lnTo>
                    <a:pt x="0" y="0"/>
                  </a:lnTo>
                  <a:lnTo>
                    <a:pt x="0" y="0"/>
                  </a:lnTo>
                  <a:close/>
                </a:path>
              </a:pathLst>
            </a:custGeom>
            <a:solidFill>
              <a:srgbClr val="B07000"/>
            </a:solidFill>
            <a:ln w="9525">
              <a:noFill/>
              <a:round/>
              <a:headEnd/>
              <a:tailEnd/>
            </a:ln>
          </p:spPr>
          <p:txBody>
            <a:bodyPr/>
            <a:lstStyle/>
            <a:p>
              <a:endParaRPr lang="en-US" dirty="0"/>
            </a:p>
          </p:txBody>
        </p:sp>
        <p:sp>
          <p:nvSpPr>
            <p:cNvPr id="37755" name="Freeform 891"/>
            <p:cNvSpPr>
              <a:spLocks/>
            </p:cNvSpPr>
            <p:nvPr/>
          </p:nvSpPr>
          <p:spPr bwMode="auto">
            <a:xfrm>
              <a:off x="3468" y="2253"/>
              <a:ext cx="146" cy="78"/>
            </a:xfrm>
            <a:custGeom>
              <a:avLst/>
              <a:gdLst/>
              <a:ahLst/>
              <a:cxnLst>
                <a:cxn ang="0">
                  <a:pos x="0" y="0"/>
                </a:cxn>
                <a:cxn ang="0">
                  <a:pos x="164" y="0"/>
                </a:cxn>
                <a:cxn ang="0">
                  <a:pos x="164" y="83"/>
                </a:cxn>
                <a:cxn ang="0">
                  <a:pos x="0" y="83"/>
                </a:cxn>
                <a:cxn ang="0">
                  <a:pos x="0" y="0"/>
                </a:cxn>
                <a:cxn ang="0">
                  <a:pos x="0" y="0"/>
                </a:cxn>
              </a:cxnLst>
              <a:rect l="0" t="0" r="r" b="b"/>
              <a:pathLst>
                <a:path w="164" h="83">
                  <a:moveTo>
                    <a:pt x="0" y="0"/>
                  </a:moveTo>
                  <a:lnTo>
                    <a:pt x="164" y="0"/>
                  </a:lnTo>
                  <a:lnTo>
                    <a:pt x="164" y="83"/>
                  </a:lnTo>
                  <a:lnTo>
                    <a:pt x="0" y="83"/>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56" name="Freeform 892"/>
            <p:cNvSpPr>
              <a:spLocks/>
            </p:cNvSpPr>
            <p:nvPr/>
          </p:nvSpPr>
          <p:spPr bwMode="auto">
            <a:xfrm>
              <a:off x="3462" y="2094"/>
              <a:ext cx="152" cy="79"/>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close/>
                </a:path>
              </a:pathLst>
            </a:custGeom>
            <a:solidFill>
              <a:srgbClr val="B07000"/>
            </a:solidFill>
            <a:ln w="9525">
              <a:noFill/>
              <a:round/>
              <a:headEnd/>
              <a:tailEnd/>
            </a:ln>
          </p:spPr>
          <p:txBody>
            <a:bodyPr/>
            <a:lstStyle/>
            <a:p>
              <a:endParaRPr lang="en-US" dirty="0"/>
            </a:p>
          </p:txBody>
        </p:sp>
        <p:sp>
          <p:nvSpPr>
            <p:cNvPr id="37757" name="Freeform 893"/>
            <p:cNvSpPr>
              <a:spLocks/>
            </p:cNvSpPr>
            <p:nvPr/>
          </p:nvSpPr>
          <p:spPr bwMode="auto">
            <a:xfrm>
              <a:off x="3462" y="2094"/>
              <a:ext cx="152" cy="79"/>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58" name="Freeform 894"/>
            <p:cNvSpPr>
              <a:spLocks/>
            </p:cNvSpPr>
            <p:nvPr/>
          </p:nvSpPr>
          <p:spPr bwMode="auto">
            <a:xfrm>
              <a:off x="3462" y="2173"/>
              <a:ext cx="152" cy="80"/>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close/>
                </a:path>
              </a:pathLst>
            </a:custGeom>
            <a:solidFill>
              <a:srgbClr val="B07000"/>
            </a:solidFill>
            <a:ln w="9525">
              <a:noFill/>
              <a:round/>
              <a:headEnd/>
              <a:tailEnd/>
            </a:ln>
          </p:spPr>
          <p:txBody>
            <a:bodyPr/>
            <a:lstStyle/>
            <a:p>
              <a:endParaRPr lang="en-US" dirty="0"/>
            </a:p>
          </p:txBody>
        </p:sp>
        <p:sp>
          <p:nvSpPr>
            <p:cNvPr id="37759" name="Freeform 895"/>
            <p:cNvSpPr>
              <a:spLocks/>
            </p:cNvSpPr>
            <p:nvPr/>
          </p:nvSpPr>
          <p:spPr bwMode="auto">
            <a:xfrm>
              <a:off x="3462" y="2173"/>
              <a:ext cx="152" cy="80"/>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60" name="Freeform 896"/>
            <p:cNvSpPr>
              <a:spLocks/>
            </p:cNvSpPr>
            <p:nvPr/>
          </p:nvSpPr>
          <p:spPr bwMode="auto">
            <a:xfrm>
              <a:off x="3468" y="2253"/>
              <a:ext cx="146" cy="78"/>
            </a:xfrm>
            <a:custGeom>
              <a:avLst/>
              <a:gdLst/>
              <a:ahLst/>
              <a:cxnLst>
                <a:cxn ang="0">
                  <a:pos x="0" y="0"/>
                </a:cxn>
                <a:cxn ang="0">
                  <a:pos x="164" y="0"/>
                </a:cxn>
                <a:cxn ang="0">
                  <a:pos x="164" y="83"/>
                </a:cxn>
                <a:cxn ang="0">
                  <a:pos x="0" y="83"/>
                </a:cxn>
                <a:cxn ang="0">
                  <a:pos x="0" y="0"/>
                </a:cxn>
                <a:cxn ang="0">
                  <a:pos x="0" y="0"/>
                </a:cxn>
              </a:cxnLst>
              <a:rect l="0" t="0" r="r" b="b"/>
              <a:pathLst>
                <a:path w="164" h="83">
                  <a:moveTo>
                    <a:pt x="0" y="0"/>
                  </a:moveTo>
                  <a:lnTo>
                    <a:pt x="164" y="0"/>
                  </a:lnTo>
                  <a:lnTo>
                    <a:pt x="164" y="83"/>
                  </a:lnTo>
                  <a:lnTo>
                    <a:pt x="0" y="83"/>
                  </a:lnTo>
                  <a:lnTo>
                    <a:pt x="0" y="0"/>
                  </a:lnTo>
                  <a:lnTo>
                    <a:pt x="0" y="0"/>
                  </a:lnTo>
                  <a:close/>
                </a:path>
              </a:pathLst>
            </a:custGeom>
            <a:solidFill>
              <a:srgbClr val="E5B27F"/>
            </a:solidFill>
            <a:ln w="9525">
              <a:noFill/>
              <a:round/>
              <a:headEnd/>
              <a:tailEnd/>
            </a:ln>
          </p:spPr>
          <p:txBody>
            <a:bodyPr/>
            <a:lstStyle/>
            <a:p>
              <a:endParaRPr lang="en-US" dirty="0"/>
            </a:p>
          </p:txBody>
        </p:sp>
        <p:sp>
          <p:nvSpPr>
            <p:cNvPr id="37761" name="Freeform 897"/>
            <p:cNvSpPr>
              <a:spLocks/>
            </p:cNvSpPr>
            <p:nvPr/>
          </p:nvSpPr>
          <p:spPr bwMode="auto">
            <a:xfrm>
              <a:off x="3468" y="2253"/>
              <a:ext cx="146" cy="78"/>
            </a:xfrm>
            <a:custGeom>
              <a:avLst/>
              <a:gdLst/>
              <a:ahLst/>
              <a:cxnLst>
                <a:cxn ang="0">
                  <a:pos x="0" y="0"/>
                </a:cxn>
                <a:cxn ang="0">
                  <a:pos x="164" y="0"/>
                </a:cxn>
                <a:cxn ang="0">
                  <a:pos x="164" y="83"/>
                </a:cxn>
                <a:cxn ang="0">
                  <a:pos x="0" y="83"/>
                </a:cxn>
                <a:cxn ang="0">
                  <a:pos x="0" y="0"/>
                </a:cxn>
                <a:cxn ang="0">
                  <a:pos x="0" y="0"/>
                </a:cxn>
              </a:cxnLst>
              <a:rect l="0" t="0" r="r" b="b"/>
              <a:pathLst>
                <a:path w="164" h="83">
                  <a:moveTo>
                    <a:pt x="0" y="0"/>
                  </a:moveTo>
                  <a:lnTo>
                    <a:pt x="164" y="0"/>
                  </a:lnTo>
                  <a:lnTo>
                    <a:pt x="164" y="83"/>
                  </a:lnTo>
                  <a:lnTo>
                    <a:pt x="0" y="83"/>
                  </a:lnTo>
                  <a:lnTo>
                    <a:pt x="0" y="0"/>
                  </a:lnTo>
                  <a:lnTo>
                    <a:pt x="0" y="0"/>
                  </a:lnTo>
                </a:path>
              </a:pathLst>
            </a:custGeom>
            <a:noFill/>
            <a:ln w="11113">
              <a:solidFill>
                <a:srgbClr val="000000"/>
              </a:solidFill>
              <a:prstDash val="solid"/>
              <a:round/>
              <a:headEnd/>
              <a:tailEnd/>
            </a:ln>
          </p:spPr>
          <p:txBody>
            <a:bodyPr/>
            <a:lstStyle/>
            <a:p>
              <a:endParaRPr lang="en-US" dirty="0"/>
            </a:p>
          </p:txBody>
        </p:sp>
        <p:sp>
          <p:nvSpPr>
            <p:cNvPr id="37762" name="Freeform 898"/>
            <p:cNvSpPr>
              <a:spLocks/>
            </p:cNvSpPr>
            <p:nvPr/>
          </p:nvSpPr>
          <p:spPr bwMode="auto">
            <a:xfrm>
              <a:off x="3462" y="2094"/>
              <a:ext cx="152" cy="79"/>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close/>
                </a:path>
              </a:pathLst>
            </a:custGeom>
            <a:solidFill>
              <a:srgbClr val="E5B27F"/>
            </a:solidFill>
            <a:ln w="9525">
              <a:noFill/>
              <a:round/>
              <a:headEnd/>
              <a:tailEnd/>
            </a:ln>
          </p:spPr>
          <p:txBody>
            <a:bodyPr/>
            <a:lstStyle/>
            <a:p>
              <a:endParaRPr lang="en-US" dirty="0"/>
            </a:p>
          </p:txBody>
        </p:sp>
        <p:sp>
          <p:nvSpPr>
            <p:cNvPr id="37763" name="Freeform 899"/>
            <p:cNvSpPr>
              <a:spLocks/>
            </p:cNvSpPr>
            <p:nvPr/>
          </p:nvSpPr>
          <p:spPr bwMode="auto">
            <a:xfrm>
              <a:off x="3462" y="2094"/>
              <a:ext cx="152" cy="79"/>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path>
              </a:pathLst>
            </a:custGeom>
            <a:noFill/>
            <a:ln w="11113">
              <a:solidFill>
                <a:srgbClr val="000000"/>
              </a:solidFill>
              <a:prstDash val="solid"/>
              <a:round/>
              <a:headEnd/>
              <a:tailEnd/>
            </a:ln>
          </p:spPr>
          <p:txBody>
            <a:bodyPr/>
            <a:lstStyle/>
            <a:p>
              <a:endParaRPr lang="en-US" dirty="0"/>
            </a:p>
          </p:txBody>
        </p:sp>
        <p:sp>
          <p:nvSpPr>
            <p:cNvPr id="37764" name="Freeform 900"/>
            <p:cNvSpPr>
              <a:spLocks/>
            </p:cNvSpPr>
            <p:nvPr/>
          </p:nvSpPr>
          <p:spPr bwMode="auto">
            <a:xfrm>
              <a:off x="3462" y="2173"/>
              <a:ext cx="152" cy="80"/>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close/>
                </a:path>
              </a:pathLst>
            </a:custGeom>
            <a:solidFill>
              <a:srgbClr val="E5B27F"/>
            </a:solidFill>
            <a:ln w="9525">
              <a:noFill/>
              <a:round/>
              <a:headEnd/>
              <a:tailEnd/>
            </a:ln>
          </p:spPr>
          <p:txBody>
            <a:bodyPr/>
            <a:lstStyle/>
            <a:p>
              <a:endParaRPr lang="en-US" dirty="0"/>
            </a:p>
          </p:txBody>
        </p:sp>
        <p:sp>
          <p:nvSpPr>
            <p:cNvPr id="37765" name="Freeform 901"/>
            <p:cNvSpPr>
              <a:spLocks/>
            </p:cNvSpPr>
            <p:nvPr/>
          </p:nvSpPr>
          <p:spPr bwMode="auto">
            <a:xfrm>
              <a:off x="3462" y="2173"/>
              <a:ext cx="152" cy="80"/>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path>
              </a:pathLst>
            </a:custGeom>
            <a:noFill/>
            <a:ln w="11113">
              <a:solidFill>
                <a:srgbClr val="000000"/>
              </a:solidFill>
              <a:prstDash val="solid"/>
              <a:round/>
              <a:headEnd/>
              <a:tailEnd/>
            </a:ln>
          </p:spPr>
          <p:txBody>
            <a:bodyPr/>
            <a:lstStyle/>
            <a:p>
              <a:endParaRPr lang="en-US" dirty="0"/>
            </a:p>
          </p:txBody>
        </p:sp>
        <p:sp>
          <p:nvSpPr>
            <p:cNvPr id="37766" name="Freeform 902"/>
            <p:cNvSpPr>
              <a:spLocks/>
            </p:cNvSpPr>
            <p:nvPr/>
          </p:nvSpPr>
          <p:spPr bwMode="auto">
            <a:xfrm>
              <a:off x="3450" y="2428"/>
              <a:ext cx="176" cy="286"/>
            </a:xfrm>
            <a:custGeom>
              <a:avLst/>
              <a:gdLst/>
              <a:ahLst/>
              <a:cxnLst>
                <a:cxn ang="0">
                  <a:pos x="0" y="0"/>
                </a:cxn>
                <a:cxn ang="0">
                  <a:pos x="199" y="0"/>
                </a:cxn>
                <a:cxn ang="0">
                  <a:pos x="199" y="303"/>
                </a:cxn>
                <a:cxn ang="0">
                  <a:pos x="0" y="303"/>
                </a:cxn>
                <a:cxn ang="0">
                  <a:pos x="0" y="0"/>
                </a:cxn>
                <a:cxn ang="0">
                  <a:pos x="0" y="0"/>
                </a:cxn>
              </a:cxnLst>
              <a:rect l="0" t="0" r="r" b="b"/>
              <a:pathLst>
                <a:path w="199" h="303">
                  <a:moveTo>
                    <a:pt x="0" y="0"/>
                  </a:moveTo>
                  <a:lnTo>
                    <a:pt x="199" y="0"/>
                  </a:lnTo>
                  <a:lnTo>
                    <a:pt x="199" y="303"/>
                  </a:lnTo>
                  <a:lnTo>
                    <a:pt x="0" y="303"/>
                  </a:lnTo>
                  <a:lnTo>
                    <a:pt x="0" y="0"/>
                  </a:lnTo>
                  <a:lnTo>
                    <a:pt x="0" y="0"/>
                  </a:lnTo>
                  <a:close/>
                </a:path>
              </a:pathLst>
            </a:custGeom>
            <a:solidFill>
              <a:srgbClr val="808080"/>
            </a:solidFill>
            <a:ln w="9525">
              <a:noFill/>
              <a:round/>
              <a:headEnd/>
              <a:tailEnd/>
            </a:ln>
          </p:spPr>
          <p:txBody>
            <a:bodyPr/>
            <a:lstStyle/>
            <a:p>
              <a:endParaRPr lang="en-US" dirty="0"/>
            </a:p>
          </p:txBody>
        </p:sp>
        <p:sp>
          <p:nvSpPr>
            <p:cNvPr id="37767" name="Freeform 903"/>
            <p:cNvSpPr>
              <a:spLocks/>
            </p:cNvSpPr>
            <p:nvPr/>
          </p:nvSpPr>
          <p:spPr bwMode="auto">
            <a:xfrm>
              <a:off x="3450" y="2428"/>
              <a:ext cx="176" cy="286"/>
            </a:xfrm>
            <a:custGeom>
              <a:avLst/>
              <a:gdLst/>
              <a:ahLst/>
              <a:cxnLst>
                <a:cxn ang="0">
                  <a:pos x="0" y="0"/>
                </a:cxn>
                <a:cxn ang="0">
                  <a:pos x="199" y="0"/>
                </a:cxn>
                <a:cxn ang="0">
                  <a:pos x="199" y="303"/>
                </a:cxn>
                <a:cxn ang="0">
                  <a:pos x="0" y="303"/>
                </a:cxn>
                <a:cxn ang="0">
                  <a:pos x="0" y="0"/>
                </a:cxn>
                <a:cxn ang="0">
                  <a:pos x="0" y="0"/>
                </a:cxn>
              </a:cxnLst>
              <a:rect l="0" t="0" r="r" b="b"/>
              <a:pathLst>
                <a:path w="199" h="303">
                  <a:moveTo>
                    <a:pt x="0" y="0"/>
                  </a:moveTo>
                  <a:lnTo>
                    <a:pt x="199" y="0"/>
                  </a:lnTo>
                  <a:lnTo>
                    <a:pt x="199" y="303"/>
                  </a:lnTo>
                  <a:lnTo>
                    <a:pt x="0" y="303"/>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68" name="Freeform 904"/>
            <p:cNvSpPr>
              <a:spLocks/>
            </p:cNvSpPr>
            <p:nvPr/>
          </p:nvSpPr>
          <p:spPr bwMode="auto">
            <a:xfrm>
              <a:off x="3468" y="2605"/>
              <a:ext cx="146" cy="79"/>
            </a:xfrm>
            <a:custGeom>
              <a:avLst/>
              <a:gdLst/>
              <a:ahLst/>
              <a:cxnLst>
                <a:cxn ang="0">
                  <a:pos x="0" y="0"/>
                </a:cxn>
                <a:cxn ang="0">
                  <a:pos x="164" y="0"/>
                </a:cxn>
                <a:cxn ang="0">
                  <a:pos x="164" y="84"/>
                </a:cxn>
                <a:cxn ang="0">
                  <a:pos x="0" y="84"/>
                </a:cxn>
                <a:cxn ang="0">
                  <a:pos x="0" y="0"/>
                </a:cxn>
                <a:cxn ang="0">
                  <a:pos x="0" y="0"/>
                </a:cxn>
              </a:cxnLst>
              <a:rect l="0" t="0" r="r" b="b"/>
              <a:pathLst>
                <a:path w="164" h="84">
                  <a:moveTo>
                    <a:pt x="0" y="0"/>
                  </a:moveTo>
                  <a:lnTo>
                    <a:pt x="164" y="0"/>
                  </a:lnTo>
                  <a:lnTo>
                    <a:pt x="164" y="84"/>
                  </a:lnTo>
                  <a:lnTo>
                    <a:pt x="0" y="84"/>
                  </a:lnTo>
                  <a:lnTo>
                    <a:pt x="0" y="0"/>
                  </a:lnTo>
                  <a:lnTo>
                    <a:pt x="0" y="0"/>
                  </a:lnTo>
                  <a:close/>
                </a:path>
              </a:pathLst>
            </a:custGeom>
            <a:solidFill>
              <a:srgbClr val="B07000"/>
            </a:solidFill>
            <a:ln w="9525">
              <a:noFill/>
              <a:round/>
              <a:headEnd/>
              <a:tailEnd/>
            </a:ln>
          </p:spPr>
          <p:txBody>
            <a:bodyPr/>
            <a:lstStyle/>
            <a:p>
              <a:endParaRPr lang="en-US" dirty="0"/>
            </a:p>
          </p:txBody>
        </p:sp>
        <p:sp>
          <p:nvSpPr>
            <p:cNvPr id="37769" name="Freeform 905"/>
            <p:cNvSpPr>
              <a:spLocks/>
            </p:cNvSpPr>
            <p:nvPr/>
          </p:nvSpPr>
          <p:spPr bwMode="auto">
            <a:xfrm>
              <a:off x="3468" y="2605"/>
              <a:ext cx="146" cy="79"/>
            </a:xfrm>
            <a:custGeom>
              <a:avLst/>
              <a:gdLst/>
              <a:ahLst/>
              <a:cxnLst>
                <a:cxn ang="0">
                  <a:pos x="0" y="0"/>
                </a:cxn>
                <a:cxn ang="0">
                  <a:pos x="164" y="0"/>
                </a:cxn>
                <a:cxn ang="0">
                  <a:pos x="164" y="84"/>
                </a:cxn>
                <a:cxn ang="0">
                  <a:pos x="0" y="84"/>
                </a:cxn>
                <a:cxn ang="0">
                  <a:pos x="0" y="0"/>
                </a:cxn>
                <a:cxn ang="0">
                  <a:pos x="0" y="0"/>
                </a:cxn>
              </a:cxnLst>
              <a:rect l="0" t="0" r="r" b="b"/>
              <a:pathLst>
                <a:path w="164" h="84">
                  <a:moveTo>
                    <a:pt x="0" y="0"/>
                  </a:moveTo>
                  <a:lnTo>
                    <a:pt x="164" y="0"/>
                  </a:lnTo>
                  <a:lnTo>
                    <a:pt x="164" y="84"/>
                  </a:lnTo>
                  <a:lnTo>
                    <a:pt x="0" y="84"/>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70" name="Freeform 906"/>
            <p:cNvSpPr>
              <a:spLocks/>
            </p:cNvSpPr>
            <p:nvPr/>
          </p:nvSpPr>
          <p:spPr bwMode="auto">
            <a:xfrm>
              <a:off x="3462" y="2447"/>
              <a:ext cx="152" cy="78"/>
            </a:xfrm>
            <a:custGeom>
              <a:avLst/>
              <a:gdLst/>
              <a:ahLst/>
              <a:cxnLst>
                <a:cxn ang="0">
                  <a:pos x="0" y="0"/>
                </a:cxn>
                <a:cxn ang="0">
                  <a:pos x="171" y="0"/>
                </a:cxn>
                <a:cxn ang="0">
                  <a:pos x="171" y="83"/>
                </a:cxn>
                <a:cxn ang="0">
                  <a:pos x="0" y="83"/>
                </a:cxn>
                <a:cxn ang="0">
                  <a:pos x="0" y="0"/>
                </a:cxn>
                <a:cxn ang="0">
                  <a:pos x="0" y="0"/>
                </a:cxn>
              </a:cxnLst>
              <a:rect l="0" t="0" r="r" b="b"/>
              <a:pathLst>
                <a:path w="171" h="83">
                  <a:moveTo>
                    <a:pt x="0" y="0"/>
                  </a:moveTo>
                  <a:lnTo>
                    <a:pt x="171" y="0"/>
                  </a:lnTo>
                  <a:lnTo>
                    <a:pt x="171" y="83"/>
                  </a:lnTo>
                  <a:lnTo>
                    <a:pt x="0" y="83"/>
                  </a:lnTo>
                  <a:lnTo>
                    <a:pt x="0" y="0"/>
                  </a:lnTo>
                  <a:lnTo>
                    <a:pt x="0" y="0"/>
                  </a:lnTo>
                  <a:close/>
                </a:path>
              </a:pathLst>
            </a:custGeom>
            <a:solidFill>
              <a:srgbClr val="B07000"/>
            </a:solidFill>
            <a:ln w="9525">
              <a:noFill/>
              <a:round/>
              <a:headEnd/>
              <a:tailEnd/>
            </a:ln>
          </p:spPr>
          <p:txBody>
            <a:bodyPr/>
            <a:lstStyle/>
            <a:p>
              <a:endParaRPr lang="en-US" dirty="0"/>
            </a:p>
          </p:txBody>
        </p:sp>
        <p:sp>
          <p:nvSpPr>
            <p:cNvPr id="37771" name="Freeform 907"/>
            <p:cNvSpPr>
              <a:spLocks/>
            </p:cNvSpPr>
            <p:nvPr/>
          </p:nvSpPr>
          <p:spPr bwMode="auto">
            <a:xfrm>
              <a:off x="3462" y="2447"/>
              <a:ext cx="152" cy="78"/>
            </a:xfrm>
            <a:custGeom>
              <a:avLst/>
              <a:gdLst/>
              <a:ahLst/>
              <a:cxnLst>
                <a:cxn ang="0">
                  <a:pos x="0" y="0"/>
                </a:cxn>
                <a:cxn ang="0">
                  <a:pos x="171" y="0"/>
                </a:cxn>
                <a:cxn ang="0">
                  <a:pos x="171" y="83"/>
                </a:cxn>
                <a:cxn ang="0">
                  <a:pos x="0" y="83"/>
                </a:cxn>
                <a:cxn ang="0">
                  <a:pos x="0" y="0"/>
                </a:cxn>
                <a:cxn ang="0">
                  <a:pos x="0" y="0"/>
                </a:cxn>
              </a:cxnLst>
              <a:rect l="0" t="0" r="r" b="b"/>
              <a:pathLst>
                <a:path w="171" h="83">
                  <a:moveTo>
                    <a:pt x="0" y="0"/>
                  </a:moveTo>
                  <a:lnTo>
                    <a:pt x="171" y="0"/>
                  </a:lnTo>
                  <a:lnTo>
                    <a:pt x="171" y="83"/>
                  </a:lnTo>
                  <a:lnTo>
                    <a:pt x="0" y="83"/>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72" name="Freeform 908"/>
            <p:cNvSpPr>
              <a:spLocks/>
            </p:cNvSpPr>
            <p:nvPr/>
          </p:nvSpPr>
          <p:spPr bwMode="auto">
            <a:xfrm>
              <a:off x="3462" y="2525"/>
              <a:ext cx="152" cy="80"/>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close/>
                </a:path>
              </a:pathLst>
            </a:custGeom>
            <a:solidFill>
              <a:srgbClr val="B07000"/>
            </a:solidFill>
            <a:ln w="9525">
              <a:noFill/>
              <a:round/>
              <a:headEnd/>
              <a:tailEnd/>
            </a:ln>
          </p:spPr>
          <p:txBody>
            <a:bodyPr/>
            <a:lstStyle/>
            <a:p>
              <a:endParaRPr lang="en-US" dirty="0"/>
            </a:p>
          </p:txBody>
        </p:sp>
        <p:sp>
          <p:nvSpPr>
            <p:cNvPr id="37773" name="Freeform 909"/>
            <p:cNvSpPr>
              <a:spLocks/>
            </p:cNvSpPr>
            <p:nvPr/>
          </p:nvSpPr>
          <p:spPr bwMode="auto">
            <a:xfrm>
              <a:off x="3462" y="2525"/>
              <a:ext cx="152" cy="80"/>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74" name="Freeform 910"/>
            <p:cNvSpPr>
              <a:spLocks/>
            </p:cNvSpPr>
            <p:nvPr/>
          </p:nvSpPr>
          <p:spPr bwMode="auto">
            <a:xfrm>
              <a:off x="3450" y="2428"/>
              <a:ext cx="176" cy="286"/>
            </a:xfrm>
            <a:custGeom>
              <a:avLst/>
              <a:gdLst/>
              <a:ahLst/>
              <a:cxnLst>
                <a:cxn ang="0">
                  <a:pos x="0" y="0"/>
                </a:cxn>
                <a:cxn ang="0">
                  <a:pos x="199" y="0"/>
                </a:cxn>
                <a:cxn ang="0">
                  <a:pos x="199" y="303"/>
                </a:cxn>
                <a:cxn ang="0">
                  <a:pos x="0" y="303"/>
                </a:cxn>
                <a:cxn ang="0">
                  <a:pos x="0" y="0"/>
                </a:cxn>
                <a:cxn ang="0">
                  <a:pos x="0" y="0"/>
                </a:cxn>
              </a:cxnLst>
              <a:rect l="0" t="0" r="r" b="b"/>
              <a:pathLst>
                <a:path w="199" h="303">
                  <a:moveTo>
                    <a:pt x="0" y="0"/>
                  </a:moveTo>
                  <a:lnTo>
                    <a:pt x="199" y="0"/>
                  </a:lnTo>
                  <a:lnTo>
                    <a:pt x="199" y="303"/>
                  </a:lnTo>
                  <a:lnTo>
                    <a:pt x="0" y="303"/>
                  </a:lnTo>
                  <a:lnTo>
                    <a:pt x="0" y="0"/>
                  </a:lnTo>
                  <a:lnTo>
                    <a:pt x="0" y="0"/>
                  </a:lnTo>
                  <a:close/>
                </a:path>
              </a:pathLst>
            </a:custGeom>
            <a:solidFill>
              <a:srgbClr val="808080"/>
            </a:solidFill>
            <a:ln w="9525">
              <a:noFill/>
              <a:round/>
              <a:headEnd/>
              <a:tailEnd/>
            </a:ln>
          </p:spPr>
          <p:txBody>
            <a:bodyPr/>
            <a:lstStyle/>
            <a:p>
              <a:endParaRPr lang="en-US" dirty="0"/>
            </a:p>
          </p:txBody>
        </p:sp>
        <p:sp>
          <p:nvSpPr>
            <p:cNvPr id="37775" name="Freeform 911"/>
            <p:cNvSpPr>
              <a:spLocks/>
            </p:cNvSpPr>
            <p:nvPr/>
          </p:nvSpPr>
          <p:spPr bwMode="auto">
            <a:xfrm>
              <a:off x="3450" y="2428"/>
              <a:ext cx="176" cy="286"/>
            </a:xfrm>
            <a:custGeom>
              <a:avLst/>
              <a:gdLst/>
              <a:ahLst/>
              <a:cxnLst>
                <a:cxn ang="0">
                  <a:pos x="0" y="0"/>
                </a:cxn>
                <a:cxn ang="0">
                  <a:pos x="199" y="0"/>
                </a:cxn>
                <a:cxn ang="0">
                  <a:pos x="199" y="303"/>
                </a:cxn>
                <a:cxn ang="0">
                  <a:pos x="0" y="303"/>
                </a:cxn>
                <a:cxn ang="0">
                  <a:pos x="0" y="0"/>
                </a:cxn>
                <a:cxn ang="0">
                  <a:pos x="0" y="0"/>
                </a:cxn>
              </a:cxnLst>
              <a:rect l="0" t="0" r="r" b="b"/>
              <a:pathLst>
                <a:path w="199" h="303">
                  <a:moveTo>
                    <a:pt x="0" y="0"/>
                  </a:moveTo>
                  <a:lnTo>
                    <a:pt x="199" y="0"/>
                  </a:lnTo>
                  <a:lnTo>
                    <a:pt x="199" y="303"/>
                  </a:lnTo>
                  <a:lnTo>
                    <a:pt x="0" y="303"/>
                  </a:lnTo>
                  <a:lnTo>
                    <a:pt x="0" y="0"/>
                  </a:lnTo>
                  <a:lnTo>
                    <a:pt x="0" y="0"/>
                  </a:lnTo>
                </a:path>
              </a:pathLst>
            </a:custGeom>
            <a:noFill/>
            <a:ln w="11113">
              <a:solidFill>
                <a:srgbClr val="000000"/>
              </a:solidFill>
              <a:prstDash val="solid"/>
              <a:round/>
              <a:headEnd/>
              <a:tailEnd/>
            </a:ln>
          </p:spPr>
          <p:txBody>
            <a:bodyPr/>
            <a:lstStyle/>
            <a:p>
              <a:endParaRPr lang="en-US" dirty="0"/>
            </a:p>
          </p:txBody>
        </p:sp>
        <p:sp>
          <p:nvSpPr>
            <p:cNvPr id="37776" name="Freeform 912"/>
            <p:cNvSpPr>
              <a:spLocks/>
            </p:cNvSpPr>
            <p:nvPr/>
          </p:nvSpPr>
          <p:spPr bwMode="auto">
            <a:xfrm>
              <a:off x="3468" y="2605"/>
              <a:ext cx="146" cy="79"/>
            </a:xfrm>
            <a:custGeom>
              <a:avLst/>
              <a:gdLst/>
              <a:ahLst/>
              <a:cxnLst>
                <a:cxn ang="0">
                  <a:pos x="0" y="0"/>
                </a:cxn>
                <a:cxn ang="0">
                  <a:pos x="164" y="0"/>
                </a:cxn>
                <a:cxn ang="0">
                  <a:pos x="164" y="84"/>
                </a:cxn>
                <a:cxn ang="0">
                  <a:pos x="0" y="84"/>
                </a:cxn>
                <a:cxn ang="0">
                  <a:pos x="0" y="0"/>
                </a:cxn>
                <a:cxn ang="0">
                  <a:pos x="0" y="0"/>
                </a:cxn>
              </a:cxnLst>
              <a:rect l="0" t="0" r="r" b="b"/>
              <a:pathLst>
                <a:path w="164" h="84">
                  <a:moveTo>
                    <a:pt x="0" y="0"/>
                  </a:moveTo>
                  <a:lnTo>
                    <a:pt x="164" y="0"/>
                  </a:lnTo>
                  <a:lnTo>
                    <a:pt x="164" y="84"/>
                  </a:lnTo>
                  <a:lnTo>
                    <a:pt x="0" y="84"/>
                  </a:lnTo>
                  <a:lnTo>
                    <a:pt x="0" y="0"/>
                  </a:lnTo>
                  <a:lnTo>
                    <a:pt x="0" y="0"/>
                  </a:lnTo>
                  <a:close/>
                </a:path>
              </a:pathLst>
            </a:custGeom>
            <a:solidFill>
              <a:srgbClr val="B07000"/>
            </a:solidFill>
            <a:ln w="9525">
              <a:noFill/>
              <a:round/>
              <a:headEnd/>
              <a:tailEnd/>
            </a:ln>
          </p:spPr>
          <p:txBody>
            <a:bodyPr/>
            <a:lstStyle/>
            <a:p>
              <a:endParaRPr lang="en-US" dirty="0"/>
            </a:p>
          </p:txBody>
        </p:sp>
        <p:sp>
          <p:nvSpPr>
            <p:cNvPr id="37777" name="Freeform 913"/>
            <p:cNvSpPr>
              <a:spLocks/>
            </p:cNvSpPr>
            <p:nvPr/>
          </p:nvSpPr>
          <p:spPr bwMode="auto">
            <a:xfrm>
              <a:off x="3468" y="2605"/>
              <a:ext cx="146" cy="79"/>
            </a:xfrm>
            <a:custGeom>
              <a:avLst/>
              <a:gdLst/>
              <a:ahLst/>
              <a:cxnLst>
                <a:cxn ang="0">
                  <a:pos x="0" y="0"/>
                </a:cxn>
                <a:cxn ang="0">
                  <a:pos x="164" y="0"/>
                </a:cxn>
                <a:cxn ang="0">
                  <a:pos x="164" y="84"/>
                </a:cxn>
                <a:cxn ang="0">
                  <a:pos x="0" y="84"/>
                </a:cxn>
                <a:cxn ang="0">
                  <a:pos x="0" y="0"/>
                </a:cxn>
                <a:cxn ang="0">
                  <a:pos x="0" y="0"/>
                </a:cxn>
              </a:cxnLst>
              <a:rect l="0" t="0" r="r" b="b"/>
              <a:pathLst>
                <a:path w="164" h="84">
                  <a:moveTo>
                    <a:pt x="0" y="0"/>
                  </a:moveTo>
                  <a:lnTo>
                    <a:pt x="164" y="0"/>
                  </a:lnTo>
                  <a:lnTo>
                    <a:pt x="164" y="84"/>
                  </a:lnTo>
                  <a:lnTo>
                    <a:pt x="0" y="84"/>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78" name="Freeform 914"/>
            <p:cNvSpPr>
              <a:spLocks/>
            </p:cNvSpPr>
            <p:nvPr/>
          </p:nvSpPr>
          <p:spPr bwMode="auto">
            <a:xfrm>
              <a:off x="3462" y="2447"/>
              <a:ext cx="152" cy="78"/>
            </a:xfrm>
            <a:custGeom>
              <a:avLst/>
              <a:gdLst/>
              <a:ahLst/>
              <a:cxnLst>
                <a:cxn ang="0">
                  <a:pos x="0" y="0"/>
                </a:cxn>
                <a:cxn ang="0">
                  <a:pos x="171" y="0"/>
                </a:cxn>
                <a:cxn ang="0">
                  <a:pos x="171" y="83"/>
                </a:cxn>
                <a:cxn ang="0">
                  <a:pos x="0" y="83"/>
                </a:cxn>
                <a:cxn ang="0">
                  <a:pos x="0" y="0"/>
                </a:cxn>
                <a:cxn ang="0">
                  <a:pos x="0" y="0"/>
                </a:cxn>
              </a:cxnLst>
              <a:rect l="0" t="0" r="r" b="b"/>
              <a:pathLst>
                <a:path w="171" h="83">
                  <a:moveTo>
                    <a:pt x="0" y="0"/>
                  </a:moveTo>
                  <a:lnTo>
                    <a:pt x="171" y="0"/>
                  </a:lnTo>
                  <a:lnTo>
                    <a:pt x="171" y="83"/>
                  </a:lnTo>
                  <a:lnTo>
                    <a:pt x="0" y="83"/>
                  </a:lnTo>
                  <a:lnTo>
                    <a:pt x="0" y="0"/>
                  </a:lnTo>
                  <a:lnTo>
                    <a:pt x="0" y="0"/>
                  </a:lnTo>
                  <a:close/>
                </a:path>
              </a:pathLst>
            </a:custGeom>
            <a:solidFill>
              <a:srgbClr val="B07000"/>
            </a:solidFill>
            <a:ln w="9525">
              <a:noFill/>
              <a:round/>
              <a:headEnd/>
              <a:tailEnd/>
            </a:ln>
          </p:spPr>
          <p:txBody>
            <a:bodyPr/>
            <a:lstStyle/>
            <a:p>
              <a:endParaRPr lang="en-US" dirty="0"/>
            </a:p>
          </p:txBody>
        </p:sp>
        <p:sp>
          <p:nvSpPr>
            <p:cNvPr id="37779" name="Freeform 915"/>
            <p:cNvSpPr>
              <a:spLocks/>
            </p:cNvSpPr>
            <p:nvPr/>
          </p:nvSpPr>
          <p:spPr bwMode="auto">
            <a:xfrm>
              <a:off x="3462" y="2447"/>
              <a:ext cx="152" cy="78"/>
            </a:xfrm>
            <a:custGeom>
              <a:avLst/>
              <a:gdLst/>
              <a:ahLst/>
              <a:cxnLst>
                <a:cxn ang="0">
                  <a:pos x="0" y="0"/>
                </a:cxn>
                <a:cxn ang="0">
                  <a:pos x="171" y="0"/>
                </a:cxn>
                <a:cxn ang="0">
                  <a:pos x="171" y="83"/>
                </a:cxn>
                <a:cxn ang="0">
                  <a:pos x="0" y="83"/>
                </a:cxn>
                <a:cxn ang="0">
                  <a:pos x="0" y="0"/>
                </a:cxn>
                <a:cxn ang="0">
                  <a:pos x="0" y="0"/>
                </a:cxn>
              </a:cxnLst>
              <a:rect l="0" t="0" r="r" b="b"/>
              <a:pathLst>
                <a:path w="171" h="83">
                  <a:moveTo>
                    <a:pt x="0" y="0"/>
                  </a:moveTo>
                  <a:lnTo>
                    <a:pt x="171" y="0"/>
                  </a:lnTo>
                  <a:lnTo>
                    <a:pt x="171" y="83"/>
                  </a:lnTo>
                  <a:lnTo>
                    <a:pt x="0" y="83"/>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80" name="Freeform 916"/>
            <p:cNvSpPr>
              <a:spLocks/>
            </p:cNvSpPr>
            <p:nvPr/>
          </p:nvSpPr>
          <p:spPr bwMode="auto">
            <a:xfrm>
              <a:off x="3462" y="2525"/>
              <a:ext cx="152" cy="80"/>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close/>
                </a:path>
              </a:pathLst>
            </a:custGeom>
            <a:solidFill>
              <a:srgbClr val="B07000"/>
            </a:solidFill>
            <a:ln w="9525">
              <a:noFill/>
              <a:round/>
              <a:headEnd/>
              <a:tailEnd/>
            </a:ln>
          </p:spPr>
          <p:txBody>
            <a:bodyPr/>
            <a:lstStyle/>
            <a:p>
              <a:endParaRPr lang="en-US" dirty="0"/>
            </a:p>
          </p:txBody>
        </p:sp>
        <p:sp>
          <p:nvSpPr>
            <p:cNvPr id="37781" name="Freeform 917"/>
            <p:cNvSpPr>
              <a:spLocks/>
            </p:cNvSpPr>
            <p:nvPr/>
          </p:nvSpPr>
          <p:spPr bwMode="auto">
            <a:xfrm>
              <a:off x="3462" y="2525"/>
              <a:ext cx="152" cy="80"/>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82" name="Freeform 918"/>
            <p:cNvSpPr>
              <a:spLocks/>
            </p:cNvSpPr>
            <p:nvPr/>
          </p:nvSpPr>
          <p:spPr bwMode="auto">
            <a:xfrm>
              <a:off x="3468" y="2605"/>
              <a:ext cx="146" cy="79"/>
            </a:xfrm>
            <a:custGeom>
              <a:avLst/>
              <a:gdLst/>
              <a:ahLst/>
              <a:cxnLst>
                <a:cxn ang="0">
                  <a:pos x="0" y="0"/>
                </a:cxn>
                <a:cxn ang="0">
                  <a:pos x="164" y="0"/>
                </a:cxn>
                <a:cxn ang="0">
                  <a:pos x="164" y="84"/>
                </a:cxn>
                <a:cxn ang="0">
                  <a:pos x="0" y="84"/>
                </a:cxn>
                <a:cxn ang="0">
                  <a:pos x="0" y="0"/>
                </a:cxn>
                <a:cxn ang="0">
                  <a:pos x="0" y="0"/>
                </a:cxn>
              </a:cxnLst>
              <a:rect l="0" t="0" r="r" b="b"/>
              <a:pathLst>
                <a:path w="164" h="84">
                  <a:moveTo>
                    <a:pt x="0" y="0"/>
                  </a:moveTo>
                  <a:lnTo>
                    <a:pt x="164" y="0"/>
                  </a:lnTo>
                  <a:lnTo>
                    <a:pt x="164" y="84"/>
                  </a:lnTo>
                  <a:lnTo>
                    <a:pt x="0" y="84"/>
                  </a:lnTo>
                  <a:lnTo>
                    <a:pt x="0" y="0"/>
                  </a:lnTo>
                  <a:lnTo>
                    <a:pt x="0" y="0"/>
                  </a:lnTo>
                  <a:close/>
                </a:path>
              </a:pathLst>
            </a:custGeom>
            <a:solidFill>
              <a:srgbClr val="E5B27F"/>
            </a:solidFill>
            <a:ln w="9525">
              <a:noFill/>
              <a:round/>
              <a:headEnd/>
              <a:tailEnd/>
            </a:ln>
          </p:spPr>
          <p:txBody>
            <a:bodyPr/>
            <a:lstStyle/>
            <a:p>
              <a:endParaRPr lang="en-US" dirty="0"/>
            </a:p>
          </p:txBody>
        </p:sp>
        <p:sp>
          <p:nvSpPr>
            <p:cNvPr id="37783" name="Freeform 919"/>
            <p:cNvSpPr>
              <a:spLocks/>
            </p:cNvSpPr>
            <p:nvPr/>
          </p:nvSpPr>
          <p:spPr bwMode="auto">
            <a:xfrm>
              <a:off x="3468" y="2605"/>
              <a:ext cx="146" cy="79"/>
            </a:xfrm>
            <a:custGeom>
              <a:avLst/>
              <a:gdLst/>
              <a:ahLst/>
              <a:cxnLst>
                <a:cxn ang="0">
                  <a:pos x="0" y="0"/>
                </a:cxn>
                <a:cxn ang="0">
                  <a:pos x="164" y="0"/>
                </a:cxn>
                <a:cxn ang="0">
                  <a:pos x="164" y="84"/>
                </a:cxn>
                <a:cxn ang="0">
                  <a:pos x="0" y="84"/>
                </a:cxn>
                <a:cxn ang="0">
                  <a:pos x="0" y="0"/>
                </a:cxn>
                <a:cxn ang="0">
                  <a:pos x="0" y="0"/>
                </a:cxn>
              </a:cxnLst>
              <a:rect l="0" t="0" r="r" b="b"/>
              <a:pathLst>
                <a:path w="164" h="84">
                  <a:moveTo>
                    <a:pt x="0" y="0"/>
                  </a:moveTo>
                  <a:lnTo>
                    <a:pt x="164" y="0"/>
                  </a:lnTo>
                  <a:lnTo>
                    <a:pt x="164" y="84"/>
                  </a:lnTo>
                  <a:lnTo>
                    <a:pt x="0" y="84"/>
                  </a:lnTo>
                  <a:lnTo>
                    <a:pt x="0" y="0"/>
                  </a:lnTo>
                  <a:lnTo>
                    <a:pt x="0" y="0"/>
                  </a:lnTo>
                </a:path>
              </a:pathLst>
            </a:custGeom>
            <a:noFill/>
            <a:ln w="11113">
              <a:solidFill>
                <a:srgbClr val="000000"/>
              </a:solidFill>
              <a:prstDash val="solid"/>
              <a:round/>
              <a:headEnd/>
              <a:tailEnd/>
            </a:ln>
          </p:spPr>
          <p:txBody>
            <a:bodyPr/>
            <a:lstStyle/>
            <a:p>
              <a:endParaRPr lang="en-US" dirty="0"/>
            </a:p>
          </p:txBody>
        </p:sp>
        <p:sp>
          <p:nvSpPr>
            <p:cNvPr id="37784" name="Freeform 920"/>
            <p:cNvSpPr>
              <a:spLocks/>
            </p:cNvSpPr>
            <p:nvPr/>
          </p:nvSpPr>
          <p:spPr bwMode="auto">
            <a:xfrm>
              <a:off x="3462" y="2447"/>
              <a:ext cx="152" cy="78"/>
            </a:xfrm>
            <a:custGeom>
              <a:avLst/>
              <a:gdLst/>
              <a:ahLst/>
              <a:cxnLst>
                <a:cxn ang="0">
                  <a:pos x="0" y="0"/>
                </a:cxn>
                <a:cxn ang="0">
                  <a:pos x="171" y="0"/>
                </a:cxn>
                <a:cxn ang="0">
                  <a:pos x="171" y="83"/>
                </a:cxn>
                <a:cxn ang="0">
                  <a:pos x="0" y="83"/>
                </a:cxn>
                <a:cxn ang="0">
                  <a:pos x="0" y="0"/>
                </a:cxn>
                <a:cxn ang="0">
                  <a:pos x="0" y="0"/>
                </a:cxn>
              </a:cxnLst>
              <a:rect l="0" t="0" r="r" b="b"/>
              <a:pathLst>
                <a:path w="171" h="83">
                  <a:moveTo>
                    <a:pt x="0" y="0"/>
                  </a:moveTo>
                  <a:lnTo>
                    <a:pt x="171" y="0"/>
                  </a:lnTo>
                  <a:lnTo>
                    <a:pt x="171" y="83"/>
                  </a:lnTo>
                  <a:lnTo>
                    <a:pt x="0" y="83"/>
                  </a:lnTo>
                  <a:lnTo>
                    <a:pt x="0" y="0"/>
                  </a:lnTo>
                  <a:lnTo>
                    <a:pt x="0" y="0"/>
                  </a:lnTo>
                  <a:close/>
                </a:path>
              </a:pathLst>
            </a:custGeom>
            <a:solidFill>
              <a:srgbClr val="E5B27F"/>
            </a:solidFill>
            <a:ln w="9525">
              <a:noFill/>
              <a:round/>
              <a:headEnd/>
              <a:tailEnd/>
            </a:ln>
          </p:spPr>
          <p:txBody>
            <a:bodyPr/>
            <a:lstStyle/>
            <a:p>
              <a:endParaRPr lang="en-US" dirty="0"/>
            </a:p>
          </p:txBody>
        </p:sp>
        <p:sp>
          <p:nvSpPr>
            <p:cNvPr id="37785" name="Freeform 921"/>
            <p:cNvSpPr>
              <a:spLocks/>
            </p:cNvSpPr>
            <p:nvPr/>
          </p:nvSpPr>
          <p:spPr bwMode="auto">
            <a:xfrm>
              <a:off x="3462" y="2447"/>
              <a:ext cx="152" cy="78"/>
            </a:xfrm>
            <a:custGeom>
              <a:avLst/>
              <a:gdLst/>
              <a:ahLst/>
              <a:cxnLst>
                <a:cxn ang="0">
                  <a:pos x="0" y="0"/>
                </a:cxn>
                <a:cxn ang="0">
                  <a:pos x="171" y="0"/>
                </a:cxn>
                <a:cxn ang="0">
                  <a:pos x="171" y="83"/>
                </a:cxn>
                <a:cxn ang="0">
                  <a:pos x="0" y="83"/>
                </a:cxn>
                <a:cxn ang="0">
                  <a:pos x="0" y="0"/>
                </a:cxn>
                <a:cxn ang="0">
                  <a:pos x="0" y="0"/>
                </a:cxn>
              </a:cxnLst>
              <a:rect l="0" t="0" r="r" b="b"/>
              <a:pathLst>
                <a:path w="171" h="83">
                  <a:moveTo>
                    <a:pt x="0" y="0"/>
                  </a:moveTo>
                  <a:lnTo>
                    <a:pt x="171" y="0"/>
                  </a:lnTo>
                  <a:lnTo>
                    <a:pt x="171" y="83"/>
                  </a:lnTo>
                  <a:lnTo>
                    <a:pt x="0" y="83"/>
                  </a:lnTo>
                  <a:lnTo>
                    <a:pt x="0" y="0"/>
                  </a:lnTo>
                  <a:lnTo>
                    <a:pt x="0" y="0"/>
                  </a:lnTo>
                </a:path>
              </a:pathLst>
            </a:custGeom>
            <a:noFill/>
            <a:ln w="11113">
              <a:solidFill>
                <a:srgbClr val="000000"/>
              </a:solidFill>
              <a:prstDash val="solid"/>
              <a:round/>
              <a:headEnd/>
              <a:tailEnd/>
            </a:ln>
          </p:spPr>
          <p:txBody>
            <a:bodyPr/>
            <a:lstStyle/>
            <a:p>
              <a:endParaRPr lang="en-US" dirty="0"/>
            </a:p>
          </p:txBody>
        </p:sp>
        <p:sp>
          <p:nvSpPr>
            <p:cNvPr id="37786" name="Freeform 922"/>
            <p:cNvSpPr>
              <a:spLocks/>
            </p:cNvSpPr>
            <p:nvPr/>
          </p:nvSpPr>
          <p:spPr bwMode="auto">
            <a:xfrm>
              <a:off x="3462" y="2525"/>
              <a:ext cx="152" cy="80"/>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close/>
                </a:path>
              </a:pathLst>
            </a:custGeom>
            <a:solidFill>
              <a:srgbClr val="E5B27F"/>
            </a:solidFill>
            <a:ln w="9525">
              <a:noFill/>
              <a:round/>
              <a:headEnd/>
              <a:tailEnd/>
            </a:ln>
          </p:spPr>
          <p:txBody>
            <a:bodyPr/>
            <a:lstStyle/>
            <a:p>
              <a:endParaRPr lang="en-US" dirty="0"/>
            </a:p>
          </p:txBody>
        </p:sp>
        <p:sp>
          <p:nvSpPr>
            <p:cNvPr id="37787" name="Freeform 923"/>
            <p:cNvSpPr>
              <a:spLocks/>
            </p:cNvSpPr>
            <p:nvPr/>
          </p:nvSpPr>
          <p:spPr bwMode="auto">
            <a:xfrm>
              <a:off x="3462" y="2525"/>
              <a:ext cx="152" cy="80"/>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path>
              </a:pathLst>
            </a:custGeom>
            <a:noFill/>
            <a:ln w="11113">
              <a:solidFill>
                <a:srgbClr val="000000"/>
              </a:solidFill>
              <a:prstDash val="solid"/>
              <a:round/>
              <a:headEnd/>
              <a:tailEnd/>
            </a:ln>
          </p:spPr>
          <p:txBody>
            <a:bodyPr/>
            <a:lstStyle/>
            <a:p>
              <a:endParaRPr lang="en-US" dirty="0"/>
            </a:p>
          </p:txBody>
        </p:sp>
        <p:sp>
          <p:nvSpPr>
            <p:cNvPr id="37788" name="Freeform 924"/>
            <p:cNvSpPr>
              <a:spLocks/>
            </p:cNvSpPr>
            <p:nvPr/>
          </p:nvSpPr>
          <p:spPr bwMode="auto">
            <a:xfrm>
              <a:off x="3450" y="2757"/>
              <a:ext cx="176" cy="292"/>
            </a:xfrm>
            <a:custGeom>
              <a:avLst/>
              <a:gdLst/>
              <a:ahLst/>
              <a:cxnLst>
                <a:cxn ang="0">
                  <a:pos x="0" y="0"/>
                </a:cxn>
                <a:cxn ang="0">
                  <a:pos x="199" y="0"/>
                </a:cxn>
                <a:cxn ang="0">
                  <a:pos x="199" y="309"/>
                </a:cxn>
                <a:cxn ang="0">
                  <a:pos x="0" y="309"/>
                </a:cxn>
                <a:cxn ang="0">
                  <a:pos x="0" y="0"/>
                </a:cxn>
                <a:cxn ang="0">
                  <a:pos x="0" y="0"/>
                </a:cxn>
              </a:cxnLst>
              <a:rect l="0" t="0" r="r" b="b"/>
              <a:pathLst>
                <a:path w="199" h="309">
                  <a:moveTo>
                    <a:pt x="0" y="0"/>
                  </a:moveTo>
                  <a:lnTo>
                    <a:pt x="199" y="0"/>
                  </a:lnTo>
                  <a:lnTo>
                    <a:pt x="199" y="309"/>
                  </a:lnTo>
                  <a:lnTo>
                    <a:pt x="0" y="309"/>
                  </a:lnTo>
                  <a:lnTo>
                    <a:pt x="0" y="0"/>
                  </a:lnTo>
                  <a:lnTo>
                    <a:pt x="0" y="0"/>
                  </a:lnTo>
                  <a:close/>
                </a:path>
              </a:pathLst>
            </a:custGeom>
            <a:solidFill>
              <a:srgbClr val="808080"/>
            </a:solidFill>
            <a:ln w="9525">
              <a:noFill/>
              <a:round/>
              <a:headEnd/>
              <a:tailEnd/>
            </a:ln>
          </p:spPr>
          <p:txBody>
            <a:bodyPr/>
            <a:lstStyle/>
            <a:p>
              <a:endParaRPr lang="en-US" dirty="0"/>
            </a:p>
          </p:txBody>
        </p:sp>
        <p:sp>
          <p:nvSpPr>
            <p:cNvPr id="37789" name="Freeform 925"/>
            <p:cNvSpPr>
              <a:spLocks/>
            </p:cNvSpPr>
            <p:nvPr/>
          </p:nvSpPr>
          <p:spPr bwMode="auto">
            <a:xfrm>
              <a:off x="3450" y="2757"/>
              <a:ext cx="176" cy="292"/>
            </a:xfrm>
            <a:custGeom>
              <a:avLst/>
              <a:gdLst/>
              <a:ahLst/>
              <a:cxnLst>
                <a:cxn ang="0">
                  <a:pos x="0" y="0"/>
                </a:cxn>
                <a:cxn ang="0">
                  <a:pos x="199" y="0"/>
                </a:cxn>
                <a:cxn ang="0">
                  <a:pos x="199" y="309"/>
                </a:cxn>
                <a:cxn ang="0">
                  <a:pos x="0" y="309"/>
                </a:cxn>
                <a:cxn ang="0">
                  <a:pos x="0" y="0"/>
                </a:cxn>
                <a:cxn ang="0">
                  <a:pos x="0" y="0"/>
                </a:cxn>
              </a:cxnLst>
              <a:rect l="0" t="0" r="r" b="b"/>
              <a:pathLst>
                <a:path w="199" h="309">
                  <a:moveTo>
                    <a:pt x="0" y="0"/>
                  </a:moveTo>
                  <a:lnTo>
                    <a:pt x="199" y="0"/>
                  </a:lnTo>
                  <a:lnTo>
                    <a:pt x="199" y="309"/>
                  </a:lnTo>
                  <a:lnTo>
                    <a:pt x="0" y="309"/>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90" name="Freeform 926"/>
            <p:cNvSpPr>
              <a:spLocks/>
            </p:cNvSpPr>
            <p:nvPr/>
          </p:nvSpPr>
          <p:spPr bwMode="auto">
            <a:xfrm>
              <a:off x="3468" y="2939"/>
              <a:ext cx="146" cy="79"/>
            </a:xfrm>
            <a:custGeom>
              <a:avLst/>
              <a:gdLst/>
              <a:ahLst/>
              <a:cxnLst>
                <a:cxn ang="0">
                  <a:pos x="0" y="0"/>
                </a:cxn>
                <a:cxn ang="0">
                  <a:pos x="164" y="0"/>
                </a:cxn>
                <a:cxn ang="0">
                  <a:pos x="164" y="83"/>
                </a:cxn>
                <a:cxn ang="0">
                  <a:pos x="0" y="83"/>
                </a:cxn>
                <a:cxn ang="0">
                  <a:pos x="0" y="0"/>
                </a:cxn>
                <a:cxn ang="0">
                  <a:pos x="0" y="0"/>
                </a:cxn>
              </a:cxnLst>
              <a:rect l="0" t="0" r="r" b="b"/>
              <a:pathLst>
                <a:path w="164" h="83">
                  <a:moveTo>
                    <a:pt x="0" y="0"/>
                  </a:moveTo>
                  <a:lnTo>
                    <a:pt x="164" y="0"/>
                  </a:lnTo>
                  <a:lnTo>
                    <a:pt x="164" y="83"/>
                  </a:lnTo>
                  <a:lnTo>
                    <a:pt x="0" y="83"/>
                  </a:lnTo>
                  <a:lnTo>
                    <a:pt x="0" y="0"/>
                  </a:lnTo>
                  <a:lnTo>
                    <a:pt x="0" y="0"/>
                  </a:lnTo>
                  <a:close/>
                </a:path>
              </a:pathLst>
            </a:custGeom>
            <a:solidFill>
              <a:srgbClr val="B07000"/>
            </a:solidFill>
            <a:ln w="9525">
              <a:noFill/>
              <a:round/>
              <a:headEnd/>
              <a:tailEnd/>
            </a:ln>
          </p:spPr>
          <p:txBody>
            <a:bodyPr/>
            <a:lstStyle/>
            <a:p>
              <a:endParaRPr lang="en-US" dirty="0"/>
            </a:p>
          </p:txBody>
        </p:sp>
        <p:sp>
          <p:nvSpPr>
            <p:cNvPr id="37791" name="Freeform 927"/>
            <p:cNvSpPr>
              <a:spLocks/>
            </p:cNvSpPr>
            <p:nvPr/>
          </p:nvSpPr>
          <p:spPr bwMode="auto">
            <a:xfrm>
              <a:off x="3468" y="2939"/>
              <a:ext cx="146" cy="79"/>
            </a:xfrm>
            <a:custGeom>
              <a:avLst/>
              <a:gdLst/>
              <a:ahLst/>
              <a:cxnLst>
                <a:cxn ang="0">
                  <a:pos x="0" y="0"/>
                </a:cxn>
                <a:cxn ang="0">
                  <a:pos x="164" y="0"/>
                </a:cxn>
                <a:cxn ang="0">
                  <a:pos x="164" y="83"/>
                </a:cxn>
                <a:cxn ang="0">
                  <a:pos x="0" y="83"/>
                </a:cxn>
                <a:cxn ang="0">
                  <a:pos x="0" y="0"/>
                </a:cxn>
                <a:cxn ang="0">
                  <a:pos x="0" y="0"/>
                </a:cxn>
              </a:cxnLst>
              <a:rect l="0" t="0" r="r" b="b"/>
              <a:pathLst>
                <a:path w="164" h="83">
                  <a:moveTo>
                    <a:pt x="0" y="0"/>
                  </a:moveTo>
                  <a:lnTo>
                    <a:pt x="164" y="0"/>
                  </a:lnTo>
                  <a:lnTo>
                    <a:pt x="164" y="83"/>
                  </a:lnTo>
                  <a:lnTo>
                    <a:pt x="0" y="83"/>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92" name="Freeform 928"/>
            <p:cNvSpPr>
              <a:spLocks/>
            </p:cNvSpPr>
            <p:nvPr/>
          </p:nvSpPr>
          <p:spPr bwMode="auto">
            <a:xfrm>
              <a:off x="3462" y="2781"/>
              <a:ext cx="152" cy="79"/>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close/>
                </a:path>
              </a:pathLst>
            </a:custGeom>
            <a:solidFill>
              <a:srgbClr val="B07000"/>
            </a:solidFill>
            <a:ln w="9525">
              <a:noFill/>
              <a:round/>
              <a:headEnd/>
              <a:tailEnd/>
            </a:ln>
          </p:spPr>
          <p:txBody>
            <a:bodyPr/>
            <a:lstStyle/>
            <a:p>
              <a:endParaRPr lang="en-US" dirty="0"/>
            </a:p>
          </p:txBody>
        </p:sp>
        <p:sp>
          <p:nvSpPr>
            <p:cNvPr id="37793" name="Freeform 929"/>
            <p:cNvSpPr>
              <a:spLocks/>
            </p:cNvSpPr>
            <p:nvPr/>
          </p:nvSpPr>
          <p:spPr bwMode="auto">
            <a:xfrm>
              <a:off x="3462" y="2781"/>
              <a:ext cx="152" cy="79"/>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94" name="Freeform 930"/>
            <p:cNvSpPr>
              <a:spLocks/>
            </p:cNvSpPr>
            <p:nvPr/>
          </p:nvSpPr>
          <p:spPr bwMode="auto">
            <a:xfrm>
              <a:off x="3462" y="2860"/>
              <a:ext cx="152" cy="79"/>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close/>
                </a:path>
              </a:pathLst>
            </a:custGeom>
            <a:solidFill>
              <a:srgbClr val="B07000"/>
            </a:solidFill>
            <a:ln w="9525">
              <a:noFill/>
              <a:round/>
              <a:headEnd/>
              <a:tailEnd/>
            </a:ln>
          </p:spPr>
          <p:txBody>
            <a:bodyPr/>
            <a:lstStyle/>
            <a:p>
              <a:endParaRPr lang="en-US" dirty="0"/>
            </a:p>
          </p:txBody>
        </p:sp>
        <p:sp>
          <p:nvSpPr>
            <p:cNvPr id="37795" name="Freeform 931"/>
            <p:cNvSpPr>
              <a:spLocks/>
            </p:cNvSpPr>
            <p:nvPr/>
          </p:nvSpPr>
          <p:spPr bwMode="auto">
            <a:xfrm>
              <a:off x="3462" y="2860"/>
              <a:ext cx="152" cy="79"/>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796" name="Freeform 932"/>
            <p:cNvSpPr>
              <a:spLocks/>
            </p:cNvSpPr>
            <p:nvPr/>
          </p:nvSpPr>
          <p:spPr bwMode="auto">
            <a:xfrm>
              <a:off x="3450" y="2757"/>
              <a:ext cx="176" cy="292"/>
            </a:xfrm>
            <a:custGeom>
              <a:avLst/>
              <a:gdLst/>
              <a:ahLst/>
              <a:cxnLst>
                <a:cxn ang="0">
                  <a:pos x="0" y="0"/>
                </a:cxn>
                <a:cxn ang="0">
                  <a:pos x="199" y="0"/>
                </a:cxn>
                <a:cxn ang="0">
                  <a:pos x="199" y="309"/>
                </a:cxn>
                <a:cxn ang="0">
                  <a:pos x="0" y="309"/>
                </a:cxn>
                <a:cxn ang="0">
                  <a:pos x="0" y="0"/>
                </a:cxn>
                <a:cxn ang="0">
                  <a:pos x="0" y="0"/>
                </a:cxn>
              </a:cxnLst>
              <a:rect l="0" t="0" r="r" b="b"/>
              <a:pathLst>
                <a:path w="199" h="309">
                  <a:moveTo>
                    <a:pt x="0" y="0"/>
                  </a:moveTo>
                  <a:lnTo>
                    <a:pt x="199" y="0"/>
                  </a:lnTo>
                  <a:lnTo>
                    <a:pt x="199" y="309"/>
                  </a:lnTo>
                  <a:lnTo>
                    <a:pt x="0" y="309"/>
                  </a:lnTo>
                  <a:lnTo>
                    <a:pt x="0" y="0"/>
                  </a:lnTo>
                  <a:lnTo>
                    <a:pt x="0" y="0"/>
                  </a:lnTo>
                  <a:close/>
                </a:path>
              </a:pathLst>
            </a:custGeom>
            <a:solidFill>
              <a:srgbClr val="808080"/>
            </a:solidFill>
            <a:ln w="9525">
              <a:noFill/>
              <a:round/>
              <a:headEnd/>
              <a:tailEnd/>
            </a:ln>
          </p:spPr>
          <p:txBody>
            <a:bodyPr/>
            <a:lstStyle/>
            <a:p>
              <a:endParaRPr lang="en-US" dirty="0"/>
            </a:p>
          </p:txBody>
        </p:sp>
        <p:sp>
          <p:nvSpPr>
            <p:cNvPr id="37797" name="Freeform 933"/>
            <p:cNvSpPr>
              <a:spLocks/>
            </p:cNvSpPr>
            <p:nvPr/>
          </p:nvSpPr>
          <p:spPr bwMode="auto">
            <a:xfrm>
              <a:off x="3450" y="2757"/>
              <a:ext cx="176" cy="292"/>
            </a:xfrm>
            <a:custGeom>
              <a:avLst/>
              <a:gdLst/>
              <a:ahLst/>
              <a:cxnLst>
                <a:cxn ang="0">
                  <a:pos x="0" y="0"/>
                </a:cxn>
                <a:cxn ang="0">
                  <a:pos x="199" y="0"/>
                </a:cxn>
                <a:cxn ang="0">
                  <a:pos x="199" y="309"/>
                </a:cxn>
                <a:cxn ang="0">
                  <a:pos x="0" y="309"/>
                </a:cxn>
                <a:cxn ang="0">
                  <a:pos x="0" y="0"/>
                </a:cxn>
                <a:cxn ang="0">
                  <a:pos x="0" y="0"/>
                </a:cxn>
              </a:cxnLst>
              <a:rect l="0" t="0" r="r" b="b"/>
              <a:pathLst>
                <a:path w="199" h="309">
                  <a:moveTo>
                    <a:pt x="0" y="0"/>
                  </a:moveTo>
                  <a:lnTo>
                    <a:pt x="199" y="0"/>
                  </a:lnTo>
                  <a:lnTo>
                    <a:pt x="199" y="309"/>
                  </a:lnTo>
                  <a:lnTo>
                    <a:pt x="0" y="309"/>
                  </a:lnTo>
                  <a:lnTo>
                    <a:pt x="0" y="0"/>
                  </a:lnTo>
                  <a:lnTo>
                    <a:pt x="0" y="0"/>
                  </a:lnTo>
                </a:path>
              </a:pathLst>
            </a:custGeom>
            <a:noFill/>
            <a:ln w="11113">
              <a:solidFill>
                <a:srgbClr val="000000"/>
              </a:solidFill>
              <a:prstDash val="solid"/>
              <a:round/>
              <a:headEnd/>
              <a:tailEnd/>
            </a:ln>
          </p:spPr>
          <p:txBody>
            <a:bodyPr/>
            <a:lstStyle/>
            <a:p>
              <a:endParaRPr lang="en-US" dirty="0"/>
            </a:p>
          </p:txBody>
        </p:sp>
        <p:sp>
          <p:nvSpPr>
            <p:cNvPr id="37798" name="Freeform 934"/>
            <p:cNvSpPr>
              <a:spLocks/>
            </p:cNvSpPr>
            <p:nvPr/>
          </p:nvSpPr>
          <p:spPr bwMode="auto">
            <a:xfrm>
              <a:off x="3468" y="2939"/>
              <a:ext cx="146" cy="79"/>
            </a:xfrm>
            <a:custGeom>
              <a:avLst/>
              <a:gdLst/>
              <a:ahLst/>
              <a:cxnLst>
                <a:cxn ang="0">
                  <a:pos x="0" y="0"/>
                </a:cxn>
                <a:cxn ang="0">
                  <a:pos x="164" y="0"/>
                </a:cxn>
                <a:cxn ang="0">
                  <a:pos x="164" y="83"/>
                </a:cxn>
                <a:cxn ang="0">
                  <a:pos x="0" y="83"/>
                </a:cxn>
                <a:cxn ang="0">
                  <a:pos x="0" y="0"/>
                </a:cxn>
                <a:cxn ang="0">
                  <a:pos x="0" y="0"/>
                </a:cxn>
              </a:cxnLst>
              <a:rect l="0" t="0" r="r" b="b"/>
              <a:pathLst>
                <a:path w="164" h="83">
                  <a:moveTo>
                    <a:pt x="0" y="0"/>
                  </a:moveTo>
                  <a:lnTo>
                    <a:pt x="164" y="0"/>
                  </a:lnTo>
                  <a:lnTo>
                    <a:pt x="164" y="83"/>
                  </a:lnTo>
                  <a:lnTo>
                    <a:pt x="0" y="83"/>
                  </a:lnTo>
                  <a:lnTo>
                    <a:pt x="0" y="0"/>
                  </a:lnTo>
                  <a:lnTo>
                    <a:pt x="0" y="0"/>
                  </a:lnTo>
                  <a:close/>
                </a:path>
              </a:pathLst>
            </a:custGeom>
            <a:solidFill>
              <a:srgbClr val="B07000"/>
            </a:solidFill>
            <a:ln w="9525">
              <a:noFill/>
              <a:round/>
              <a:headEnd/>
              <a:tailEnd/>
            </a:ln>
          </p:spPr>
          <p:txBody>
            <a:bodyPr/>
            <a:lstStyle/>
            <a:p>
              <a:endParaRPr lang="en-US" dirty="0"/>
            </a:p>
          </p:txBody>
        </p:sp>
        <p:sp>
          <p:nvSpPr>
            <p:cNvPr id="37799" name="Freeform 935"/>
            <p:cNvSpPr>
              <a:spLocks/>
            </p:cNvSpPr>
            <p:nvPr/>
          </p:nvSpPr>
          <p:spPr bwMode="auto">
            <a:xfrm>
              <a:off x="3468" y="2939"/>
              <a:ext cx="146" cy="79"/>
            </a:xfrm>
            <a:custGeom>
              <a:avLst/>
              <a:gdLst/>
              <a:ahLst/>
              <a:cxnLst>
                <a:cxn ang="0">
                  <a:pos x="0" y="0"/>
                </a:cxn>
                <a:cxn ang="0">
                  <a:pos x="164" y="0"/>
                </a:cxn>
                <a:cxn ang="0">
                  <a:pos x="164" y="83"/>
                </a:cxn>
                <a:cxn ang="0">
                  <a:pos x="0" y="83"/>
                </a:cxn>
                <a:cxn ang="0">
                  <a:pos x="0" y="0"/>
                </a:cxn>
                <a:cxn ang="0">
                  <a:pos x="0" y="0"/>
                </a:cxn>
              </a:cxnLst>
              <a:rect l="0" t="0" r="r" b="b"/>
              <a:pathLst>
                <a:path w="164" h="83">
                  <a:moveTo>
                    <a:pt x="0" y="0"/>
                  </a:moveTo>
                  <a:lnTo>
                    <a:pt x="164" y="0"/>
                  </a:lnTo>
                  <a:lnTo>
                    <a:pt x="164" y="83"/>
                  </a:lnTo>
                  <a:lnTo>
                    <a:pt x="0" y="83"/>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800" name="Freeform 936"/>
            <p:cNvSpPr>
              <a:spLocks/>
            </p:cNvSpPr>
            <p:nvPr/>
          </p:nvSpPr>
          <p:spPr bwMode="auto">
            <a:xfrm>
              <a:off x="3462" y="2781"/>
              <a:ext cx="152" cy="79"/>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close/>
                </a:path>
              </a:pathLst>
            </a:custGeom>
            <a:solidFill>
              <a:srgbClr val="B07000"/>
            </a:solidFill>
            <a:ln w="9525">
              <a:noFill/>
              <a:round/>
              <a:headEnd/>
              <a:tailEnd/>
            </a:ln>
          </p:spPr>
          <p:txBody>
            <a:bodyPr/>
            <a:lstStyle/>
            <a:p>
              <a:endParaRPr lang="en-US" dirty="0"/>
            </a:p>
          </p:txBody>
        </p:sp>
        <p:sp>
          <p:nvSpPr>
            <p:cNvPr id="37801" name="Freeform 937"/>
            <p:cNvSpPr>
              <a:spLocks/>
            </p:cNvSpPr>
            <p:nvPr/>
          </p:nvSpPr>
          <p:spPr bwMode="auto">
            <a:xfrm>
              <a:off x="3462" y="2781"/>
              <a:ext cx="152" cy="79"/>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802" name="Freeform 938"/>
            <p:cNvSpPr>
              <a:spLocks/>
            </p:cNvSpPr>
            <p:nvPr/>
          </p:nvSpPr>
          <p:spPr bwMode="auto">
            <a:xfrm>
              <a:off x="3462" y="2860"/>
              <a:ext cx="152" cy="79"/>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close/>
                </a:path>
              </a:pathLst>
            </a:custGeom>
            <a:solidFill>
              <a:srgbClr val="B07000"/>
            </a:solidFill>
            <a:ln w="9525">
              <a:noFill/>
              <a:round/>
              <a:headEnd/>
              <a:tailEnd/>
            </a:ln>
          </p:spPr>
          <p:txBody>
            <a:bodyPr/>
            <a:lstStyle/>
            <a:p>
              <a:endParaRPr lang="en-US" dirty="0"/>
            </a:p>
          </p:txBody>
        </p:sp>
        <p:sp>
          <p:nvSpPr>
            <p:cNvPr id="37803" name="Freeform 939"/>
            <p:cNvSpPr>
              <a:spLocks/>
            </p:cNvSpPr>
            <p:nvPr/>
          </p:nvSpPr>
          <p:spPr bwMode="auto">
            <a:xfrm>
              <a:off x="3462" y="2860"/>
              <a:ext cx="152" cy="79"/>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path>
              </a:pathLst>
            </a:custGeom>
            <a:noFill/>
            <a:ln w="0">
              <a:solidFill>
                <a:srgbClr val="969696"/>
              </a:solidFill>
              <a:prstDash val="solid"/>
              <a:round/>
              <a:headEnd/>
              <a:tailEnd/>
            </a:ln>
          </p:spPr>
          <p:txBody>
            <a:bodyPr/>
            <a:lstStyle/>
            <a:p>
              <a:endParaRPr lang="en-US" dirty="0"/>
            </a:p>
          </p:txBody>
        </p:sp>
        <p:sp>
          <p:nvSpPr>
            <p:cNvPr id="37804" name="Freeform 940"/>
            <p:cNvSpPr>
              <a:spLocks/>
            </p:cNvSpPr>
            <p:nvPr/>
          </p:nvSpPr>
          <p:spPr bwMode="auto">
            <a:xfrm>
              <a:off x="3468" y="2939"/>
              <a:ext cx="146" cy="79"/>
            </a:xfrm>
            <a:custGeom>
              <a:avLst/>
              <a:gdLst/>
              <a:ahLst/>
              <a:cxnLst>
                <a:cxn ang="0">
                  <a:pos x="0" y="0"/>
                </a:cxn>
                <a:cxn ang="0">
                  <a:pos x="164" y="0"/>
                </a:cxn>
                <a:cxn ang="0">
                  <a:pos x="164" y="83"/>
                </a:cxn>
                <a:cxn ang="0">
                  <a:pos x="0" y="83"/>
                </a:cxn>
                <a:cxn ang="0">
                  <a:pos x="0" y="0"/>
                </a:cxn>
                <a:cxn ang="0">
                  <a:pos x="0" y="0"/>
                </a:cxn>
              </a:cxnLst>
              <a:rect l="0" t="0" r="r" b="b"/>
              <a:pathLst>
                <a:path w="164" h="83">
                  <a:moveTo>
                    <a:pt x="0" y="0"/>
                  </a:moveTo>
                  <a:lnTo>
                    <a:pt x="164" y="0"/>
                  </a:lnTo>
                  <a:lnTo>
                    <a:pt x="164" y="83"/>
                  </a:lnTo>
                  <a:lnTo>
                    <a:pt x="0" y="83"/>
                  </a:lnTo>
                  <a:lnTo>
                    <a:pt x="0" y="0"/>
                  </a:lnTo>
                  <a:lnTo>
                    <a:pt x="0" y="0"/>
                  </a:lnTo>
                  <a:close/>
                </a:path>
              </a:pathLst>
            </a:custGeom>
            <a:solidFill>
              <a:srgbClr val="E5B27F"/>
            </a:solidFill>
            <a:ln w="9525">
              <a:noFill/>
              <a:round/>
              <a:headEnd/>
              <a:tailEnd/>
            </a:ln>
          </p:spPr>
          <p:txBody>
            <a:bodyPr/>
            <a:lstStyle/>
            <a:p>
              <a:endParaRPr lang="en-US" dirty="0"/>
            </a:p>
          </p:txBody>
        </p:sp>
        <p:sp>
          <p:nvSpPr>
            <p:cNvPr id="37805" name="Freeform 941"/>
            <p:cNvSpPr>
              <a:spLocks/>
            </p:cNvSpPr>
            <p:nvPr/>
          </p:nvSpPr>
          <p:spPr bwMode="auto">
            <a:xfrm>
              <a:off x="3468" y="2939"/>
              <a:ext cx="146" cy="79"/>
            </a:xfrm>
            <a:custGeom>
              <a:avLst/>
              <a:gdLst/>
              <a:ahLst/>
              <a:cxnLst>
                <a:cxn ang="0">
                  <a:pos x="0" y="0"/>
                </a:cxn>
                <a:cxn ang="0">
                  <a:pos x="164" y="0"/>
                </a:cxn>
                <a:cxn ang="0">
                  <a:pos x="164" y="83"/>
                </a:cxn>
                <a:cxn ang="0">
                  <a:pos x="0" y="83"/>
                </a:cxn>
                <a:cxn ang="0">
                  <a:pos x="0" y="0"/>
                </a:cxn>
                <a:cxn ang="0">
                  <a:pos x="0" y="0"/>
                </a:cxn>
              </a:cxnLst>
              <a:rect l="0" t="0" r="r" b="b"/>
              <a:pathLst>
                <a:path w="164" h="83">
                  <a:moveTo>
                    <a:pt x="0" y="0"/>
                  </a:moveTo>
                  <a:lnTo>
                    <a:pt x="164" y="0"/>
                  </a:lnTo>
                  <a:lnTo>
                    <a:pt x="164" y="83"/>
                  </a:lnTo>
                  <a:lnTo>
                    <a:pt x="0" y="83"/>
                  </a:lnTo>
                  <a:lnTo>
                    <a:pt x="0" y="0"/>
                  </a:lnTo>
                  <a:lnTo>
                    <a:pt x="0" y="0"/>
                  </a:lnTo>
                </a:path>
              </a:pathLst>
            </a:custGeom>
            <a:noFill/>
            <a:ln w="11113">
              <a:solidFill>
                <a:srgbClr val="000000"/>
              </a:solidFill>
              <a:prstDash val="solid"/>
              <a:round/>
              <a:headEnd/>
              <a:tailEnd/>
            </a:ln>
          </p:spPr>
          <p:txBody>
            <a:bodyPr/>
            <a:lstStyle/>
            <a:p>
              <a:endParaRPr lang="en-US" dirty="0"/>
            </a:p>
          </p:txBody>
        </p:sp>
        <p:sp>
          <p:nvSpPr>
            <p:cNvPr id="37806" name="Freeform 942"/>
            <p:cNvSpPr>
              <a:spLocks/>
            </p:cNvSpPr>
            <p:nvPr/>
          </p:nvSpPr>
          <p:spPr bwMode="auto">
            <a:xfrm>
              <a:off x="3462" y="2781"/>
              <a:ext cx="152" cy="79"/>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close/>
                </a:path>
              </a:pathLst>
            </a:custGeom>
            <a:solidFill>
              <a:srgbClr val="E5B27F"/>
            </a:solidFill>
            <a:ln w="9525">
              <a:noFill/>
              <a:round/>
              <a:headEnd/>
              <a:tailEnd/>
            </a:ln>
          </p:spPr>
          <p:txBody>
            <a:bodyPr/>
            <a:lstStyle/>
            <a:p>
              <a:endParaRPr lang="en-US" dirty="0"/>
            </a:p>
          </p:txBody>
        </p:sp>
        <p:sp>
          <p:nvSpPr>
            <p:cNvPr id="37807" name="Freeform 943"/>
            <p:cNvSpPr>
              <a:spLocks/>
            </p:cNvSpPr>
            <p:nvPr/>
          </p:nvSpPr>
          <p:spPr bwMode="auto">
            <a:xfrm>
              <a:off x="3462" y="2781"/>
              <a:ext cx="152" cy="79"/>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path>
              </a:pathLst>
            </a:custGeom>
            <a:noFill/>
            <a:ln w="11113">
              <a:solidFill>
                <a:srgbClr val="000000"/>
              </a:solidFill>
              <a:prstDash val="solid"/>
              <a:round/>
              <a:headEnd/>
              <a:tailEnd/>
            </a:ln>
          </p:spPr>
          <p:txBody>
            <a:bodyPr/>
            <a:lstStyle/>
            <a:p>
              <a:endParaRPr lang="en-US" dirty="0"/>
            </a:p>
          </p:txBody>
        </p:sp>
        <p:sp>
          <p:nvSpPr>
            <p:cNvPr id="37808" name="Freeform 944"/>
            <p:cNvSpPr>
              <a:spLocks/>
            </p:cNvSpPr>
            <p:nvPr/>
          </p:nvSpPr>
          <p:spPr bwMode="auto">
            <a:xfrm>
              <a:off x="3462" y="2860"/>
              <a:ext cx="152" cy="79"/>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close/>
                </a:path>
              </a:pathLst>
            </a:custGeom>
            <a:solidFill>
              <a:srgbClr val="E5B27F"/>
            </a:solidFill>
            <a:ln w="9525">
              <a:noFill/>
              <a:round/>
              <a:headEnd/>
              <a:tailEnd/>
            </a:ln>
          </p:spPr>
          <p:txBody>
            <a:bodyPr/>
            <a:lstStyle/>
            <a:p>
              <a:endParaRPr lang="en-US" dirty="0"/>
            </a:p>
          </p:txBody>
        </p:sp>
        <p:sp>
          <p:nvSpPr>
            <p:cNvPr id="37809" name="Freeform 945"/>
            <p:cNvSpPr>
              <a:spLocks/>
            </p:cNvSpPr>
            <p:nvPr/>
          </p:nvSpPr>
          <p:spPr bwMode="auto">
            <a:xfrm>
              <a:off x="3462" y="2860"/>
              <a:ext cx="152" cy="79"/>
            </a:xfrm>
            <a:custGeom>
              <a:avLst/>
              <a:gdLst/>
              <a:ahLst/>
              <a:cxnLst>
                <a:cxn ang="0">
                  <a:pos x="0" y="0"/>
                </a:cxn>
                <a:cxn ang="0">
                  <a:pos x="171" y="0"/>
                </a:cxn>
                <a:cxn ang="0">
                  <a:pos x="171" y="84"/>
                </a:cxn>
                <a:cxn ang="0">
                  <a:pos x="0" y="84"/>
                </a:cxn>
                <a:cxn ang="0">
                  <a:pos x="0" y="0"/>
                </a:cxn>
                <a:cxn ang="0">
                  <a:pos x="0" y="0"/>
                </a:cxn>
              </a:cxnLst>
              <a:rect l="0" t="0" r="r" b="b"/>
              <a:pathLst>
                <a:path w="171" h="84">
                  <a:moveTo>
                    <a:pt x="0" y="0"/>
                  </a:moveTo>
                  <a:lnTo>
                    <a:pt x="171" y="0"/>
                  </a:lnTo>
                  <a:lnTo>
                    <a:pt x="171" y="84"/>
                  </a:lnTo>
                  <a:lnTo>
                    <a:pt x="0" y="84"/>
                  </a:lnTo>
                  <a:lnTo>
                    <a:pt x="0" y="0"/>
                  </a:lnTo>
                  <a:lnTo>
                    <a:pt x="0" y="0"/>
                  </a:lnTo>
                </a:path>
              </a:pathLst>
            </a:custGeom>
            <a:noFill/>
            <a:ln w="11113">
              <a:solidFill>
                <a:srgbClr val="000000"/>
              </a:solidFill>
              <a:prstDash val="solid"/>
              <a:round/>
              <a:headEnd/>
              <a:tailEnd/>
            </a:ln>
          </p:spPr>
          <p:txBody>
            <a:bodyPr/>
            <a:lstStyle/>
            <a:p>
              <a:endParaRPr lang="en-US" dirty="0"/>
            </a:p>
          </p:txBody>
        </p:sp>
        <p:sp>
          <p:nvSpPr>
            <p:cNvPr id="37810" name="Freeform 946"/>
            <p:cNvSpPr>
              <a:spLocks/>
            </p:cNvSpPr>
            <p:nvPr/>
          </p:nvSpPr>
          <p:spPr bwMode="auto">
            <a:xfrm>
              <a:off x="3955" y="2185"/>
              <a:ext cx="164" cy="882"/>
            </a:xfrm>
            <a:custGeom>
              <a:avLst/>
              <a:gdLst/>
              <a:ahLst/>
              <a:cxnLst>
                <a:cxn ang="0">
                  <a:pos x="0" y="0"/>
                </a:cxn>
                <a:cxn ang="0">
                  <a:pos x="185" y="0"/>
                </a:cxn>
                <a:cxn ang="0">
                  <a:pos x="185" y="933"/>
                </a:cxn>
                <a:cxn ang="0">
                  <a:pos x="0" y="933"/>
                </a:cxn>
                <a:cxn ang="0">
                  <a:pos x="0" y="0"/>
                </a:cxn>
                <a:cxn ang="0">
                  <a:pos x="0" y="0"/>
                </a:cxn>
              </a:cxnLst>
              <a:rect l="0" t="0" r="r" b="b"/>
              <a:pathLst>
                <a:path w="185" h="933">
                  <a:moveTo>
                    <a:pt x="0" y="0"/>
                  </a:moveTo>
                  <a:lnTo>
                    <a:pt x="185" y="0"/>
                  </a:lnTo>
                  <a:lnTo>
                    <a:pt x="185" y="933"/>
                  </a:lnTo>
                  <a:lnTo>
                    <a:pt x="0" y="933"/>
                  </a:lnTo>
                  <a:lnTo>
                    <a:pt x="0" y="0"/>
                  </a:lnTo>
                  <a:lnTo>
                    <a:pt x="0" y="0"/>
                  </a:lnTo>
                  <a:close/>
                </a:path>
              </a:pathLst>
            </a:custGeom>
            <a:solidFill>
              <a:srgbClr val="808080"/>
            </a:solidFill>
            <a:ln w="9525">
              <a:noFill/>
              <a:round/>
              <a:headEnd/>
              <a:tailEnd/>
            </a:ln>
          </p:spPr>
          <p:txBody>
            <a:bodyPr/>
            <a:lstStyle/>
            <a:p>
              <a:endParaRPr lang="en-US" dirty="0"/>
            </a:p>
          </p:txBody>
        </p:sp>
        <p:sp>
          <p:nvSpPr>
            <p:cNvPr id="37811" name="Freeform 947"/>
            <p:cNvSpPr>
              <a:spLocks/>
            </p:cNvSpPr>
            <p:nvPr/>
          </p:nvSpPr>
          <p:spPr bwMode="auto">
            <a:xfrm>
              <a:off x="3955" y="2185"/>
              <a:ext cx="164" cy="882"/>
            </a:xfrm>
            <a:custGeom>
              <a:avLst/>
              <a:gdLst/>
              <a:ahLst/>
              <a:cxnLst>
                <a:cxn ang="0">
                  <a:pos x="0" y="0"/>
                </a:cxn>
                <a:cxn ang="0">
                  <a:pos x="185" y="0"/>
                </a:cxn>
                <a:cxn ang="0">
                  <a:pos x="185" y="933"/>
                </a:cxn>
                <a:cxn ang="0">
                  <a:pos x="0" y="933"/>
                </a:cxn>
                <a:cxn ang="0">
                  <a:pos x="0" y="0"/>
                </a:cxn>
                <a:cxn ang="0">
                  <a:pos x="0" y="0"/>
                </a:cxn>
              </a:cxnLst>
              <a:rect l="0" t="0" r="r" b="b"/>
              <a:pathLst>
                <a:path w="185" h="933">
                  <a:moveTo>
                    <a:pt x="0" y="0"/>
                  </a:moveTo>
                  <a:lnTo>
                    <a:pt x="185" y="0"/>
                  </a:lnTo>
                  <a:lnTo>
                    <a:pt x="185" y="933"/>
                  </a:lnTo>
                  <a:lnTo>
                    <a:pt x="0" y="933"/>
                  </a:lnTo>
                  <a:lnTo>
                    <a:pt x="0" y="0"/>
                  </a:lnTo>
                  <a:lnTo>
                    <a:pt x="0" y="0"/>
                  </a:lnTo>
                </a:path>
              </a:pathLst>
            </a:custGeom>
            <a:noFill/>
            <a:ln w="11113">
              <a:solidFill>
                <a:srgbClr val="000000"/>
              </a:solidFill>
              <a:prstDash val="solid"/>
              <a:round/>
              <a:headEnd/>
              <a:tailEnd/>
            </a:ln>
          </p:spPr>
          <p:txBody>
            <a:bodyPr/>
            <a:lstStyle/>
            <a:p>
              <a:endParaRPr lang="en-US" dirty="0"/>
            </a:p>
          </p:txBody>
        </p:sp>
        <p:pic>
          <p:nvPicPr>
            <p:cNvPr id="37812" name="Picture 948"/>
            <p:cNvPicPr>
              <a:picLocks noChangeAspect="1" noChangeArrowheads="1"/>
            </p:cNvPicPr>
            <p:nvPr/>
          </p:nvPicPr>
          <p:blipFill>
            <a:blip r:embed="rId3" cstate="print"/>
            <a:srcRect/>
            <a:stretch>
              <a:fillRect/>
            </a:stretch>
          </p:blipFill>
          <p:spPr bwMode="auto">
            <a:xfrm>
              <a:off x="4100" y="2155"/>
              <a:ext cx="43" cy="936"/>
            </a:xfrm>
            <a:prstGeom prst="rect">
              <a:avLst/>
            </a:prstGeom>
            <a:noFill/>
            <a:ln w="9525">
              <a:noFill/>
              <a:miter lim="800000"/>
              <a:headEnd/>
              <a:tailEnd/>
            </a:ln>
          </p:spPr>
        </p:pic>
        <p:pic>
          <p:nvPicPr>
            <p:cNvPr id="37813" name="Picture 949"/>
            <p:cNvPicPr>
              <a:picLocks noChangeAspect="1" noChangeArrowheads="1"/>
            </p:cNvPicPr>
            <p:nvPr/>
          </p:nvPicPr>
          <p:blipFill>
            <a:blip r:embed="rId4" cstate="print"/>
            <a:srcRect/>
            <a:stretch>
              <a:fillRect/>
            </a:stretch>
          </p:blipFill>
          <p:spPr bwMode="auto">
            <a:xfrm>
              <a:off x="3924" y="2155"/>
              <a:ext cx="42" cy="936"/>
            </a:xfrm>
            <a:prstGeom prst="rect">
              <a:avLst/>
            </a:prstGeom>
            <a:noFill/>
            <a:ln w="9525">
              <a:noFill/>
              <a:miter lim="800000"/>
              <a:headEnd/>
              <a:tailEnd/>
            </a:ln>
          </p:spPr>
        </p:pic>
        <p:sp>
          <p:nvSpPr>
            <p:cNvPr id="37814" name="Freeform 950"/>
            <p:cNvSpPr>
              <a:spLocks/>
            </p:cNvSpPr>
            <p:nvPr/>
          </p:nvSpPr>
          <p:spPr bwMode="auto">
            <a:xfrm>
              <a:off x="4410" y="2185"/>
              <a:ext cx="164" cy="882"/>
            </a:xfrm>
            <a:custGeom>
              <a:avLst/>
              <a:gdLst/>
              <a:ahLst/>
              <a:cxnLst>
                <a:cxn ang="0">
                  <a:pos x="185" y="0"/>
                </a:cxn>
                <a:cxn ang="0">
                  <a:pos x="0" y="0"/>
                </a:cxn>
                <a:cxn ang="0">
                  <a:pos x="0" y="933"/>
                </a:cxn>
                <a:cxn ang="0">
                  <a:pos x="185" y="933"/>
                </a:cxn>
                <a:cxn ang="0">
                  <a:pos x="185" y="0"/>
                </a:cxn>
                <a:cxn ang="0">
                  <a:pos x="185" y="0"/>
                </a:cxn>
              </a:cxnLst>
              <a:rect l="0" t="0" r="r" b="b"/>
              <a:pathLst>
                <a:path w="185" h="933">
                  <a:moveTo>
                    <a:pt x="185" y="0"/>
                  </a:moveTo>
                  <a:lnTo>
                    <a:pt x="0" y="0"/>
                  </a:lnTo>
                  <a:lnTo>
                    <a:pt x="0" y="933"/>
                  </a:lnTo>
                  <a:lnTo>
                    <a:pt x="185" y="933"/>
                  </a:lnTo>
                  <a:lnTo>
                    <a:pt x="185" y="0"/>
                  </a:lnTo>
                  <a:lnTo>
                    <a:pt x="185" y="0"/>
                  </a:lnTo>
                  <a:close/>
                </a:path>
              </a:pathLst>
            </a:custGeom>
            <a:solidFill>
              <a:srgbClr val="808080"/>
            </a:solidFill>
            <a:ln w="9525">
              <a:noFill/>
              <a:round/>
              <a:headEnd/>
              <a:tailEnd/>
            </a:ln>
          </p:spPr>
          <p:txBody>
            <a:bodyPr/>
            <a:lstStyle/>
            <a:p>
              <a:endParaRPr lang="en-US" dirty="0"/>
            </a:p>
          </p:txBody>
        </p:sp>
        <p:sp>
          <p:nvSpPr>
            <p:cNvPr id="37815" name="Freeform 951"/>
            <p:cNvSpPr>
              <a:spLocks/>
            </p:cNvSpPr>
            <p:nvPr/>
          </p:nvSpPr>
          <p:spPr bwMode="auto">
            <a:xfrm>
              <a:off x="4410" y="2185"/>
              <a:ext cx="164" cy="882"/>
            </a:xfrm>
            <a:custGeom>
              <a:avLst/>
              <a:gdLst/>
              <a:ahLst/>
              <a:cxnLst>
                <a:cxn ang="0">
                  <a:pos x="185" y="0"/>
                </a:cxn>
                <a:cxn ang="0">
                  <a:pos x="0" y="0"/>
                </a:cxn>
                <a:cxn ang="0">
                  <a:pos x="0" y="933"/>
                </a:cxn>
                <a:cxn ang="0">
                  <a:pos x="185" y="933"/>
                </a:cxn>
                <a:cxn ang="0">
                  <a:pos x="185" y="0"/>
                </a:cxn>
                <a:cxn ang="0">
                  <a:pos x="185" y="0"/>
                </a:cxn>
              </a:cxnLst>
              <a:rect l="0" t="0" r="r" b="b"/>
              <a:pathLst>
                <a:path w="185" h="933">
                  <a:moveTo>
                    <a:pt x="185" y="0"/>
                  </a:moveTo>
                  <a:lnTo>
                    <a:pt x="0" y="0"/>
                  </a:lnTo>
                  <a:lnTo>
                    <a:pt x="0" y="933"/>
                  </a:lnTo>
                  <a:lnTo>
                    <a:pt x="185" y="933"/>
                  </a:lnTo>
                  <a:lnTo>
                    <a:pt x="185" y="0"/>
                  </a:lnTo>
                  <a:lnTo>
                    <a:pt x="185" y="0"/>
                  </a:lnTo>
                </a:path>
              </a:pathLst>
            </a:custGeom>
            <a:noFill/>
            <a:ln w="11113">
              <a:solidFill>
                <a:srgbClr val="000000"/>
              </a:solidFill>
              <a:prstDash val="solid"/>
              <a:round/>
              <a:headEnd/>
              <a:tailEnd/>
            </a:ln>
          </p:spPr>
          <p:txBody>
            <a:bodyPr/>
            <a:lstStyle/>
            <a:p>
              <a:endParaRPr lang="en-US" dirty="0"/>
            </a:p>
          </p:txBody>
        </p:sp>
        <p:pic>
          <p:nvPicPr>
            <p:cNvPr id="37816" name="Picture 952"/>
            <p:cNvPicPr>
              <a:picLocks noChangeAspect="1" noChangeArrowheads="1"/>
            </p:cNvPicPr>
            <p:nvPr/>
          </p:nvPicPr>
          <p:blipFill>
            <a:blip r:embed="rId5" cstate="print"/>
            <a:srcRect/>
            <a:stretch>
              <a:fillRect/>
            </a:stretch>
          </p:blipFill>
          <p:spPr bwMode="auto">
            <a:xfrm>
              <a:off x="4386" y="2155"/>
              <a:ext cx="43" cy="936"/>
            </a:xfrm>
            <a:prstGeom prst="rect">
              <a:avLst/>
            </a:prstGeom>
            <a:noFill/>
            <a:ln w="9525">
              <a:noFill/>
              <a:miter lim="800000"/>
              <a:headEnd/>
              <a:tailEnd/>
            </a:ln>
          </p:spPr>
        </p:pic>
        <p:pic>
          <p:nvPicPr>
            <p:cNvPr id="37817" name="Picture 953"/>
            <p:cNvPicPr>
              <a:picLocks noChangeAspect="1" noChangeArrowheads="1"/>
            </p:cNvPicPr>
            <p:nvPr/>
          </p:nvPicPr>
          <p:blipFill>
            <a:blip r:embed="rId6" cstate="print"/>
            <a:srcRect/>
            <a:stretch>
              <a:fillRect/>
            </a:stretch>
          </p:blipFill>
          <p:spPr bwMode="auto">
            <a:xfrm>
              <a:off x="4563" y="2155"/>
              <a:ext cx="42" cy="936"/>
            </a:xfrm>
            <a:prstGeom prst="rect">
              <a:avLst/>
            </a:prstGeom>
            <a:noFill/>
            <a:ln w="9525">
              <a:noFill/>
              <a:miter lim="800000"/>
              <a:headEnd/>
              <a:tailEnd/>
            </a:ln>
          </p:spPr>
        </p:pic>
        <p:sp>
          <p:nvSpPr>
            <p:cNvPr id="37818" name="Freeform 954"/>
            <p:cNvSpPr>
              <a:spLocks/>
            </p:cNvSpPr>
            <p:nvPr/>
          </p:nvSpPr>
          <p:spPr bwMode="auto">
            <a:xfrm>
              <a:off x="4185" y="2009"/>
              <a:ext cx="159" cy="134"/>
            </a:xfrm>
            <a:custGeom>
              <a:avLst/>
              <a:gdLst/>
              <a:ahLst/>
              <a:cxnLst>
                <a:cxn ang="0">
                  <a:pos x="89" y="0"/>
                </a:cxn>
                <a:cxn ang="0">
                  <a:pos x="0" y="78"/>
                </a:cxn>
                <a:cxn ang="0">
                  <a:pos x="48" y="71"/>
                </a:cxn>
                <a:cxn ang="0">
                  <a:pos x="48" y="142"/>
                </a:cxn>
                <a:cxn ang="0">
                  <a:pos x="137" y="142"/>
                </a:cxn>
                <a:cxn ang="0">
                  <a:pos x="137" y="71"/>
                </a:cxn>
                <a:cxn ang="0">
                  <a:pos x="179" y="65"/>
                </a:cxn>
                <a:cxn ang="0">
                  <a:pos x="89" y="0"/>
                </a:cxn>
                <a:cxn ang="0">
                  <a:pos x="89" y="0"/>
                </a:cxn>
              </a:cxnLst>
              <a:rect l="0" t="0" r="r" b="b"/>
              <a:pathLst>
                <a:path w="179" h="142">
                  <a:moveTo>
                    <a:pt x="89" y="0"/>
                  </a:moveTo>
                  <a:lnTo>
                    <a:pt x="0" y="78"/>
                  </a:lnTo>
                  <a:lnTo>
                    <a:pt x="48" y="71"/>
                  </a:lnTo>
                  <a:lnTo>
                    <a:pt x="48" y="142"/>
                  </a:lnTo>
                  <a:lnTo>
                    <a:pt x="137" y="142"/>
                  </a:lnTo>
                  <a:lnTo>
                    <a:pt x="137" y="71"/>
                  </a:lnTo>
                  <a:lnTo>
                    <a:pt x="179" y="65"/>
                  </a:lnTo>
                  <a:lnTo>
                    <a:pt x="89" y="0"/>
                  </a:lnTo>
                  <a:lnTo>
                    <a:pt x="89" y="0"/>
                  </a:lnTo>
                  <a:close/>
                </a:path>
              </a:pathLst>
            </a:custGeom>
            <a:solidFill>
              <a:srgbClr val="D90000"/>
            </a:solidFill>
            <a:ln w="9525">
              <a:noFill/>
              <a:round/>
              <a:headEnd/>
              <a:tailEnd/>
            </a:ln>
          </p:spPr>
          <p:txBody>
            <a:bodyPr/>
            <a:lstStyle/>
            <a:p>
              <a:endParaRPr lang="en-US" dirty="0"/>
            </a:p>
          </p:txBody>
        </p:sp>
        <p:sp>
          <p:nvSpPr>
            <p:cNvPr id="37819" name="Freeform 955"/>
            <p:cNvSpPr>
              <a:spLocks/>
            </p:cNvSpPr>
            <p:nvPr/>
          </p:nvSpPr>
          <p:spPr bwMode="auto">
            <a:xfrm>
              <a:off x="4185" y="2009"/>
              <a:ext cx="159" cy="134"/>
            </a:xfrm>
            <a:custGeom>
              <a:avLst/>
              <a:gdLst/>
              <a:ahLst/>
              <a:cxnLst>
                <a:cxn ang="0">
                  <a:pos x="89" y="0"/>
                </a:cxn>
                <a:cxn ang="0">
                  <a:pos x="0" y="78"/>
                </a:cxn>
                <a:cxn ang="0">
                  <a:pos x="48" y="71"/>
                </a:cxn>
                <a:cxn ang="0">
                  <a:pos x="48" y="142"/>
                </a:cxn>
                <a:cxn ang="0">
                  <a:pos x="137" y="142"/>
                </a:cxn>
                <a:cxn ang="0">
                  <a:pos x="137" y="71"/>
                </a:cxn>
                <a:cxn ang="0">
                  <a:pos x="179" y="65"/>
                </a:cxn>
                <a:cxn ang="0">
                  <a:pos x="89" y="0"/>
                </a:cxn>
                <a:cxn ang="0">
                  <a:pos x="89" y="0"/>
                </a:cxn>
              </a:cxnLst>
              <a:rect l="0" t="0" r="r" b="b"/>
              <a:pathLst>
                <a:path w="179" h="142">
                  <a:moveTo>
                    <a:pt x="89" y="0"/>
                  </a:moveTo>
                  <a:lnTo>
                    <a:pt x="0" y="78"/>
                  </a:lnTo>
                  <a:lnTo>
                    <a:pt x="48" y="71"/>
                  </a:lnTo>
                  <a:lnTo>
                    <a:pt x="48" y="142"/>
                  </a:lnTo>
                  <a:lnTo>
                    <a:pt x="137" y="142"/>
                  </a:lnTo>
                  <a:lnTo>
                    <a:pt x="137" y="71"/>
                  </a:lnTo>
                  <a:lnTo>
                    <a:pt x="179" y="65"/>
                  </a:lnTo>
                  <a:lnTo>
                    <a:pt x="89" y="0"/>
                  </a:lnTo>
                  <a:lnTo>
                    <a:pt x="89" y="0"/>
                  </a:lnTo>
                </a:path>
              </a:pathLst>
            </a:custGeom>
            <a:noFill/>
            <a:ln w="11113">
              <a:solidFill>
                <a:srgbClr val="000000"/>
              </a:solidFill>
              <a:prstDash val="solid"/>
              <a:round/>
              <a:headEnd/>
              <a:tailEnd/>
            </a:ln>
          </p:spPr>
          <p:txBody>
            <a:bodyPr/>
            <a:lstStyle/>
            <a:p>
              <a:endParaRPr lang="en-US" dirty="0"/>
            </a:p>
          </p:txBody>
        </p:sp>
        <p:sp>
          <p:nvSpPr>
            <p:cNvPr id="37820" name="Freeform 956"/>
            <p:cNvSpPr>
              <a:spLocks/>
            </p:cNvSpPr>
            <p:nvPr/>
          </p:nvSpPr>
          <p:spPr bwMode="auto">
            <a:xfrm>
              <a:off x="4185" y="2538"/>
              <a:ext cx="165" cy="140"/>
            </a:xfrm>
            <a:custGeom>
              <a:avLst/>
              <a:gdLst/>
              <a:ahLst/>
              <a:cxnLst>
                <a:cxn ang="0">
                  <a:pos x="89" y="0"/>
                </a:cxn>
                <a:cxn ang="0">
                  <a:pos x="0" y="77"/>
                </a:cxn>
                <a:cxn ang="0">
                  <a:pos x="48" y="77"/>
                </a:cxn>
                <a:cxn ang="0">
                  <a:pos x="48" y="148"/>
                </a:cxn>
                <a:cxn ang="0">
                  <a:pos x="137" y="142"/>
                </a:cxn>
                <a:cxn ang="0">
                  <a:pos x="137" y="71"/>
                </a:cxn>
                <a:cxn ang="0">
                  <a:pos x="186" y="71"/>
                </a:cxn>
                <a:cxn ang="0">
                  <a:pos x="89" y="0"/>
                </a:cxn>
                <a:cxn ang="0">
                  <a:pos x="89" y="0"/>
                </a:cxn>
              </a:cxnLst>
              <a:rect l="0" t="0" r="r" b="b"/>
              <a:pathLst>
                <a:path w="186" h="148">
                  <a:moveTo>
                    <a:pt x="89" y="0"/>
                  </a:moveTo>
                  <a:lnTo>
                    <a:pt x="0" y="77"/>
                  </a:lnTo>
                  <a:lnTo>
                    <a:pt x="48" y="77"/>
                  </a:lnTo>
                  <a:lnTo>
                    <a:pt x="48" y="148"/>
                  </a:lnTo>
                  <a:lnTo>
                    <a:pt x="137" y="142"/>
                  </a:lnTo>
                  <a:lnTo>
                    <a:pt x="137" y="71"/>
                  </a:lnTo>
                  <a:lnTo>
                    <a:pt x="186" y="71"/>
                  </a:lnTo>
                  <a:lnTo>
                    <a:pt x="89" y="0"/>
                  </a:lnTo>
                  <a:lnTo>
                    <a:pt x="89" y="0"/>
                  </a:lnTo>
                  <a:close/>
                </a:path>
              </a:pathLst>
            </a:custGeom>
            <a:solidFill>
              <a:srgbClr val="D90000"/>
            </a:solidFill>
            <a:ln w="9525">
              <a:noFill/>
              <a:round/>
              <a:headEnd/>
              <a:tailEnd/>
            </a:ln>
          </p:spPr>
          <p:txBody>
            <a:bodyPr/>
            <a:lstStyle/>
            <a:p>
              <a:endParaRPr lang="en-US" dirty="0"/>
            </a:p>
          </p:txBody>
        </p:sp>
        <p:sp>
          <p:nvSpPr>
            <p:cNvPr id="37821" name="Freeform 957"/>
            <p:cNvSpPr>
              <a:spLocks/>
            </p:cNvSpPr>
            <p:nvPr/>
          </p:nvSpPr>
          <p:spPr bwMode="auto">
            <a:xfrm>
              <a:off x="4185" y="2538"/>
              <a:ext cx="165" cy="140"/>
            </a:xfrm>
            <a:custGeom>
              <a:avLst/>
              <a:gdLst/>
              <a:ahLst/>
              <a:cxnLst>
                <a:cxn ang="0">
                  <a:pos x="89" y="0"/>
                </a:cxn>
                <a:cxn ang="0">
                  <a:pos x="0" y="77"/>
                </a:cxn>
                <a:cxn ang="0">
                  <a:pos x="48" y="77"/>
                </a:cxn>
                <a:cxn ang="0">
                  <a:pos x="48" y="148"/>
                </a:cxn>
                <a:cxn ang="0">
                  <a:pos x="137" y="142"/>
                </a:cxn>
                <a:cxn ang="0">
                  <a:pos x="137" y="71"/>
                </a:cxn>
                <a:cxn ang="0">
                  <a:pos x="186" y="71"/>
                </a:cxn>
                <a:cxn ang="0">
                  <a:pos x="89" y="0"/>
                </a:cxn>
                <a:cxn ang="0">
                  <a:pos x="89" y="0"/>
                </a:cxn>
              </a:cxnLst>
              <a:rect l="0" t="0" r="r" b="b"/>
              <a:pathLst>
                <a:path w="186" h="148">
                  <a:moveTo>
                    <a:pt x="89" y="0"/>
                  </a:moveTo>
                  <a:lnTo>
                    <a:pt x="0" y="77"/>
                  </a:lnTo>
                  <a:lnTo>
                    <a:pt x="48" y="77"/>
                  </a:lnTo>
                  <a:lnTo>
                    <a:pt x="48" y="148"/>
                  </a:lnTo>
                  <a:lnTo>
                    <a:pt x="137" y="142"/>
                  </a:lnTo>
                  <a:lnTo>
                    <a:pt x="137" y="71"/>
                  </a:lnTo>
                  <a:lnTo>
                    <a:pt x="186" y="71"/>
                  </a:lnTo>
                  <a:lnTo>
                    <a:pt x="89" y="0"/>
                  </a:lnTo>
                  <a:lnTo>
                    <a:pt x="89" y="0"/>
                  </a:lnTo>
                </a:path>
              </a:pathLst>
            </a:custGeom>
            <a:noFill/>
            <a:ln w="11113">
              <a:solidFill>
                <a:srgbClr val="000000"/>
              </a:solidFill>
              <a:prstDash val="solid"/>
              <a:round/>
              <a:headEnd/>
              <a:tailEnd/>
            </a:ln>
          </p:spPr>
          <p:txBody>
            <a:bodyPr/>
            <a:lstStyle/>
            <a:p>
              <a:endParaRPr lang="en-US" dirty="0"/>
            </a:p>
          </p:txBody>
        </p:sp>
        <p:sp>
          <p:nvSpPr>
            <p:cNvPr id="37822" name="Freeform 958"/>
            <p:cNvSpPr>
              <a:spLocks/>
            </p:cNvSpPr>
            <p:nvPr/>
          </p:nvSpPr>
          <p:spPr bwMode="auto">
            <a:xfrm>
              <a:off x="4185" y="3049"/>
              <a:ext cx="165" cy="133"/>
            </a:xfrm>
            <a:custGeom>
              <a:avLst/>
              <a:gdLst/>
              <a:ahLst/>
              <a:cxnLst>
                <a:cxn ang="0">
                  <a:pos x="89" y="0"/>
                </a:cxn>
                <a:cxn ang="0">
                  <a:pos x="0" y="70"/>
                </a:cxn>
                <a:cxn ang="0">
                  <a:pos x="48" y="70"/>
                </a:cxn>
                <a:cxn ang="0">
                  <a:pos x="48" y="141"/>
                </a:cxn>
                <a:cxn ang="0">
                  <a:pos x="137" y="141"/>
                </a:cxn>
                <a:cxn ang="0">
                  <a:pos x="137" y="70"/>
                </a:cxn>
                <a:cxn ang="0">
                  <a:pos x="186" y="64"/>
                </a:cxn>
                <a:cxn ang="0">
                  <a:pos x="89" y="0"/>
                </a:cxn>
                <a:cxn ang="0">
                  <a:pos x="89" y="0"/>
                </a:cxn>
              </a:cxnLst>
              <a:rect l="0" t="0" r="r" b="b"/>
              <a:pathLst>
                <a:path w="186" h="141">
                  <a:moveTo>
                    <a:pt x="89" y="0"/>
                  </a:moveTo>
                  <a:lnTo>
                    <a:pt x="0" y="70"/>
                  </a:lnTo>
                  <a:lnTo>
                    <a:pt x="48" y="70"/>
                  </a:lnTo>
                  <a:lnTo>
                    <a:pt x="48" y="141"/>
                  </a:lnTo>
                  <a:lnTo>
                    <a:pt x="137" y="141"/>
                  </a:lnTo>
                  <a:lnTo>
                    <a:pt x="137" y="70"/>
                  </a:lnTo>
                  <a:lnTo>
                    <a:pt x="186" y="64"/>
                  </a:lnTo>
                  <a:lnTo>
                    <a:pt x="89" y="0"/>
                  </a:lnTo>
                  <a:lnTo>
                    <a:pt x="89" y="0"/>
                  </a:lnTo>
                  <a:close/>
                </a:path>
              </a:pathLst>
            </a:custGeom>
            <a:solidFill>
              <a:srgbClr val="D90000"/>
            </a:solidFill>
            <a:ln w="9525">
              <a:noFill/>
              <a:round/>
              <a:headEnd/>
              <a:tailEnd/>
            </a:ln>
          </p:spPr>
          <p:txBody>
            <a:bodyPr/>
            <a:lstStyle/>
            <a:p>
              <a:endParaRPr lang="en-US" dirty="0"/>
            </a:p>
          </p:txBody>
        </p:sp>
        <p:sp>
          <p:nvSpPr>
            <p:cNvPr id="37823" name="Freeform 959"/>
            <p:cNvSpPr>
              <a:spLocks/>
            </p:cNvSpPr>
            <p:nvPr/>
          </p:nvSpPr>
          <p:spPr bwMode="auto">
            <a:xfrm>
              <a:off x="4185" y="3049"/>
              <a:ext cx="165" cy="133"/>
            </a:xfrm>
            <a:custGeom>
              <a:avLst/>
              <a:gdLst/>
              <a:ahLst/>
              <a:cxnLst>
                <a:cxn ang="0">
                  <a:pos x="89" y="0"/>
                </a:cxn>
                <a:cxn ang="0">
                  <a:pos x="0" y="70"/>
                </a:cxn>
                <a:cxn ang="0">
                  <a:pos x="48" y="70"/>
                </a:cxn>
                <a:cxn ang="0">
                  <a:pos x="48" y="141"/>
                </a:cxn>
                <a:cxn ang="0">
                  <a:pos x="137" y="141"/>
                </a:cxn>
                <a:cxn ang="0">
                  <a:pos x="137" y="70"/>
                </a:cxn>
                <a:cxn ang="0">
                  <a:pos x="186" y="64"/>
                </a:cxn>
                <a:cxn ang="0">
                  <a:pos x="89" y="0"/>
                </a:cxn>
                <a:cxn ang="0">
                  <a:pos x="89" y="0"/>
                </a:cxn>
              </a:cxnLst>
              <a:rect l="0" t="0" r="r" b="b"/>
              <a:pathLst>
                <a:path w="186" h="141">
                  <a:moveTo>
                    <a:pt x="89" y="0"/>
                  </a:moveTo>
                  <a:lnTo>
                    <a:pt x="0" y="70"/>
                  </a:lnTo>
                  <a:lnTo>
                    <a:pt x="48" y="70"/>
                  </a:lnTo>
                  <a:lnTo>
                    <a:pt x="48" y="141"/>
                  </a:lnTo>
                  <a:lnTo>
                    <a:pt x="137" y="141"/>
                  </a:lnTo>
                  <a:lnTo>
                    <a:pt x="137" y="70"/>
                  </a:lnTo>
                  <a:lnTo>
                    <a:pt x="186" y="64"/>
                  </a:lnTo>
                  <a:lnTo>
                    <a:pt x="89" y="0"/>
                  </a:lnTo>
                  <a:lnTo>
                    <a:pt x="89" y="0"/>
                  </a:lnTo>
                </a:path>
              </a:pathLst>
            </a:custGeom>
            <a:noFill/>
            <a:ln w="11113">
              <a:solidFill>
                <a:srgbClr val="000000"/>
              </a:solidFill>
              <a:prstDash val="solid"/>
              <a:round/>
              <a:headEnd/>
              <a:tailEnd/>
            </a:ln>
          </p:spPr>
          <p:txBody>
            <a:bodyPr/>
            <a:lstStyle/>
            <a:p>
              <a:endParaRPr lang="en-US" dirty="0"/>
            </a:p>
          </p:txBody>
        </p:sp>
        <p:sp>
          <p:nvSpPr>
            <p:cNvPr id="37824" name="Freeform 960"/>
            <p:cNvSpPr>
              <a:spLocks/>
            </p:cNvSpPr>
            <p:nvPr/>
          </p:nvSpPr>
          <p:spPr bwMode="auto">
            <a:xfrm>
              <a:off x="4903" y="2253"/>
              <a:ext cx="152" cy="78"/>
            </a:xfrm>
            <a:custGeom>
              <a:avLst/>
              <a:gdLst/>
              <a:ahLst/>
              <a:cxnLst>
                <a:cxn ang="0">
                  <a:pos x="171" y="0"/>
                </a:cxn>
                <a:cxn ang="0">
                  <a:pos x="0" y="0"/>
                </a:cxn>
                <a:cxn ang="0">
                  <a:pos x="0" y="83"/>
                </a:cxn>
                <a:cxn ang="0">
                  <a:pos x="171" y="83"/>
                </a:cxn>
                <a:cxn ang="0">
                  <a:pos x="171" y="0"/>
                </a:cxn>
                <a:cxn ang="0">
                  <a:pos x="171" y="0"/>
                </a:cxn>
              </a:cxnLst>
              <a:rect l="0" t="0" r="r" b="b"/>
              <a:pathLst>
                <a:path w="171" h="83">
                  <a:moveTo>
                    <a:pt x="171" y="0"/>
                  </a:moveTo>
                  <a:lnTo>
                    <a:pt x="0" y="0"/>
                  </a:lnTo>
                  <a:lnTo>
                    <a:pt x="0" y="83"/>
                  </a:lnTo>
                  <a:lnTo>
                    <a:pt x="171" y="83"/>
                  </a:lnTo>
                  <a:lnTo>
                    <a:pt x="171" y="0"/>
                  </a:lnTo>
                  <a:lnTo>
                    <a:pt x="171" y="0"/>
                  </a:lnTo>
                  <a:close/>
                </a:path>
              </a:pathLst>
            </a:custGeom>
            <a:solidFill>
              <a:srgbClr val="B07000"/>
            </a:solidFill>
            <a:ln w="9525">
              <a:noFill/>
              <a:round/>
              <a:headEnd/>
              <a:tailEnd/>
            </a:ln>
          </p:spPr>
          <p:txBody>
            <a:bodyPr/>
            <a:lstStyle/>
            <a:p>
              <a:endParaRPr lang="en-US" dirty="0"/>
            </a:p>
          </p:txBody>
        </p:sp>
        <p:sp>
          <p:nvSpPr>
            <p:cNvPr id="37825" name="Freeform 961"/>
            <p:cNvSpPr>
              <a:spLocks/>
            </p:cNvSpPr>
            <p:nvPr/>
          </p:nvSpPr>
          <p:spPr bwMode="auto">
            <a:xfrm>
              <a:off x="4903" y="2253"/>
              <a:ext cx="152" cy="78"/>
            </a:xfrm>
            <a:custGeom>
              <a:avLst/>
              <a:gdLst/>
              <a:ahLst/>
              <a:cxnLst>
                <a:cxn ang="0">
                  <a:pos x="171" y="0"/>
                </a:cxn>
                <a:cxn ang="0">
                  <a:pos x="0" y="0"/>
                </a:cxn>
                <a:cxn ang="0">
                  <a:pos x="0" y="83"/>
                </a:cxn>
                <a:cxn ang="0">
                  <a:pos x="171" y="83"/>
                </a:cxn>
                <a:cxn ang="0">
                  <a:pos x="171" y="0"/>
                </a:cxn>
                <a:cxn ang="0">
                  <a:pos x="171" y="0"/>
                </a:cxn>
              </a:cxnLst>
              <a:rect l="0" t="0" r="r" b="b"/>
              <a:pathLst>
                <a:path w="171" h="83">
                  <a:moveTo>
                    <a:pt x="171" y="0"/>
                  </a:moveTo>
                  <a:lnTo>
                    <a:pt x="0" y="0"/>
                  </a:lnTo>
                  <a:lnTo>
                    <a:pt x="0" y="83"/>
                  </a:lnTo>
                  <a:lnTo>
                    <a:pt x="171" y="83"/>
                  </a:lnTo>
                  <a:lnTo>
                    <a:pt x="171" y="0"/>
                  </a:lnTo>
                  <a:lnTo>
                    <a:pt x="171" y="0"/>
                  </a:lnTo>
                </a:path>
              </a:pathLst>
            </a:custGeom>
            <a:noFill/>
            <a:ln w="0">
              <a:solidFill>
                <a:srgbClr val="969696"/>
              </a:solidFill>
              <a:prstDash val="solid"/>
              <a:round/>
              <a:headEnd/>
              <a:tailEnd/>
            </a:ln>
          </p:spPr>
          <p:txBody>
            <a:bodyPr/>
            <a:lstStyle/>
            <a:p>
              <a:endParaRPr lang="en-US" dirty="0"/>
            </a:p>
          </p:txBody>
        </p:sp>
        <p:sp>
          <p:nvSpPr>
            <p:cNvPr id="37826" name="Freeform 962"/>
            <p:cNvSpPr>
              <a:spLocks/>
            </p:cNvSpPr>
            <p:nvPr/>
          </p:nvSpPr>
          <p:spPr bwMode="auto">
            <a:xfrm>
              <a:off x="4903" y="2094"/>
              <a:ext cx="158" cy="79"/>
            </a:xfrm>
            <a:custGeom>
              <a:avLst/>
              <a:gdLst/>
              <a:ahLst/>
              <a:cxnLst>
                <a:cxn ang="0">
                  <a:pos x="178" y="0"/>
                </a:cxn>
                <a:cxn ang="0">
                  <a:pos x="0" y="0"/>
                </a:cxn>
                <a:cxn ang="0">
                  <a:pos x="0" y="84"/>
                </a:cxn>
                <a:cxn ang="0">
                  <a:pos x="178" y="84"/>
                </a:cxn>
                <a:cxn ang="0">
                  <a:pos x="178" y="0"/>
                </a:cxn>
                <a:cxn ang="0">
                  <a:pos x="178" y="0"/>
                </a:cxn>
              </a:cxnLst>
              <a:rect l="0" t="0" r="r" b="b"/>
              <a:pathLst>
                <a:path w="178" h="84">
                  <a:moveTo>
                    <a:pt x="178" y="0"/>
                  </a:moveTo>
                  <a:lnTo>
                    <a:pt x="0" y="0"/>
                  </a:lnTo>
                  <a:lnTo>
                    <a:pt x="0" y="84"/>
                  </a:lnTo>
                  <a:lnTo>
                    <a:pt x="178" y="84"/>
                  </a:lnTo>
                  <a:lnTo>
                    <a:pt x="178" y="0"/>
                  </a:lnTo>
                  <a:lnTo>
                    <a:pt x="178" y="0"/>
                  </a:lnTo>
                  <a:close/>
                </a:path>
              </a:pathLst>
            </a:custGeom>
            <a:solidFill>
              <a:srgbClr val="B07000"/>
            </a:solidFill>
            <a:ln w="9525">
              <a:noFill/>
              <a:round/>
              <a:headEnd/>
              <a:tailEnd/>
            </a:ln>
          </p:spPr>
          <p:txBody>
            <a:bodyPr/>
            <a:lstStyle/>
            <a:p>
              <a:endParaRPr lang="en-US" dirty="0"/>
            </a:p>
          </p:txBody>
        </p:sp>
        <p:sp>
          <p:nvSpPr>
            <p:cNvPr id="37827" name="Freeform 963"/>
            <p:cNvSpPr>
              <a:spLocks/>
            </p:cNvSpPr>
            <p:nvPr/>
          </p:nvSpPr>
          <p:spPr bwMode="auto">
            <a:xfrm>
              <a:off x="4903" y="2094"/>
              <a:ext cx="158" cy="79"/>
            </a:xfrm>
            <a:custGeom>
              <a:avLst/>
              <a:gdLst/>
              <a:ahLst/>
              <a:cxnLst>
                <a:cxn ang="0">
                  <a:pos x="178" y="0"/>
                </a:cxn>
                <a:cxn ang="0">
                  <a:pos x="0" y="0"/>
                </a:cxn>
                <a:cxn ang="0">
                  <a:pos x="0" y="84"/>
                </a:cxn>
                <a:cxn ang="0">
                  <a:pos x="178" y="84"/>
                </a:cxn>
                <a:cxn ang="0">
                  <a:pos x="178" y="0"/>
                </a:cxn>
                <a:cxn ang="0">
                  <a:pos x="178" y="0"/>
                </a:cxn>
              </a:cxnLst>
              <a:rect l="0" t="0" r="r" b="b"/>
              <a:pathLst>
                <a:path w="178" h="84">
                  <a:moveTo>
                    <a:pt x="178" y="0"/>
                  </a:moveTo>
                  <a:lnTo>
                    <a:pt x="0" y="0"/>
                  </a:lnTo>
                  <a:lnTo>
                    <a:pt x="0" y="84"/>
                  </a:lnTo>
                  <a:lnTo>
                    <a:pt x="178" y="84"/>
                  </a:lnTo>
                  <a:lnTo>
                    <a:pt x="178" y="0"/>
                  </a:lnTo>
                  <a:lnTo>
                    <a:pt x="178" y="0"/>
                  </a:lnTo>
                </a:path>
              </a:pathLst>
            </a:custGeom>
            <a:noFill/>
            <a:ln w="0">
              <a:solidFill>
                <a:srgbClr val="969696"/>
              </a:solidFill>
              <a:prstDash val="solid"/>
              <a:round/>
              <a:headEnd/>
              <a:tailEnd/>
            </a:ln>
          </p:spPr>
          <p:txBody>
            <a:bodyPr/>
            <a:lstStyle/>
            <a:p>
              <a:endParaRPr lang="en-US" dirty="0"/>
            </a:p>
          </p:txBody>
        </p:sp>
        <p:sp>
          <p:nvSpPr>
            <p:cNvPr id="37828" name="Freeform 964"/>
            <p:cNvSpPr>
              <a:spLocks/>
            </p:cNvSpPr>
            <p:nvPr/>
          </p:nvSpPr>
          <p:spPr bwMode="auto">
            <a:xfrm>
              <a:off x="4903" y="2173"/>
              <a:ext cx="158" cy="80"/>
            </a:xfrm>
            <a:custGeom>
              <a:avLst/>
              <a:gdLst/>
              <a:ahLst/>
              <a:cxnLst>
                <a:cxn ang="0">
                  <a:pos x="178" y="0"/>
                </a:cxn>
                <a:cxn ang="0">
                  <a:pos x="0" y="0"/>
                </a:cxn>
                <a:cxn ang="0">
                  <a:pos x="0" y="84"/>
                </a:cxn>
                <a:cxn ang="0">
                  <a:pos x="178" y="84"/>
                </a:cxn>
                <a:cxn ang="0">
                  <a:pos x="178" y="0"/>
                </a:cxn>
                <a:cxn ang="0">
                  <a:pos x="178" y="0"/>
                </a:cxn>
              </a:cxnLst>
              <a:rect l="0" t="0" r="r" b="b"/>
              <a:pathLst>
                <a:path w="178" h="84">
                  <a:moveTo>
                    <a:pt x="178" y="0"/>
                  </a:moveTo>
                  <a:lnTo>
                    <a:pt x="0" y="0"/>
                  </a:lnTo>
                  <a:lnTo>
                    <a:pt x="0" y="84"/>
                  </a:lnTo>
                  <a:lnTo>
                    <a:pt x="178" y="84"/>
                  </a:lnTo>
                  <a:lnTo>
                    <a:pt x="178" y="0"/>
                  </a:lnTo>
                  <a:lnTo>
                    <a:pt x="178" y="0"/>
                  </a:lnTo>
                  <a:close/>
                </a:path>
              </a:pathLst>
            </a:custGeom>
            <a:solidFill>
              <a:srgbClr val="B07000"/>
            </a:solidFill>
            <a:ln w="9525">
              <a:noFill/>
              <a:round/>
              <a:headEnd/>
              <a:tailEnd/>
            </a:ln>
          </p:spPr>
          <p:txBody>
            <a:bodyPr/>
            <a:lstStyle/>
            <a:p>
              <a:endParaRPr lang="en-US" dirty="0"/>
            </a:p>
          </p:txBody>
        </p:sp>
        <p:sp>
          <p:nvSpPr>
            <p:cNvPr id="37829" name="Freeform 965"/>
            <p:cNvSpPr>
              <a:spLocks/>
            </p:cNvSpPr>
            <p:nvPr/>
          </p:nvSpPr>
          <p:spPr bwMode="auto">
            <a:xfrm>
              <a:off x="4903" y="2173"/>
              <a:ext cx="158" cy="80"/>
            </a:xfrm>
            <a:custGeom>
              <a:avLst/>
              <a:gdLst/>
              <a:ahLst/>
              <a:cxnLst>
                <a:cxn ang="0">
                  <a:pos x="178" y="0"/>
                </a:cxn>
                <a:cxn ang="0">
                  <a:pos x="0" y="0"/>
                </a:cxn>
                <a:cxn ang="0">
                  <a:pos x="0" y="84"/>
                </a:cxn>
                <a:cxn ang="0">
                  <a:pos x="178" y="84"/>
                </a:cxn>
                <a:cxn ang="0">
                  <a:pos x="178" y="0"/>
                </a:cxn>
                <a:cxn ang="0">
                  <a:pos x="178" y="0"/>
                </a:cxn>
              </a:cxnLst>
              <a:rect l="0" t="0" r="r" b="b"/>
              <a:pathLst>
                <a:path w="178" h="84">
                  <a:moveTo>
                    <a:pt x="178" y="0"/>
                  </a:moveTo>
                  <a:lnTo>
                    <a:pt x="0" y="0"/>
                  </a:lnTo>
                  <a:lnTo>
                    <a:pt x="0" y="84"/>
                  </a:lnTo>
                  <a:lnTo>
                    <a:pt x="178" y="84"/>
                  </a:lnTo>
                  <a:lnTo>
                    <a:pt x="178" y="0"/>
                  </a:lnTo>
                  <a:lnTo>
                    <a:pt x="178" y="0"/>
                  </a:lnTo>
                </a:path>
              </a:pathLst>
            </a:custGeom>
            <a:noFill/>
            <a:ln w="0">
              <a:solidFill>
                <a:srgbClr val="969696"/>
              </a:solidFill>
              <a:prstDash val="solid"/>
              <a:round/>
              <a:headEnd/>
              <a:tailEnd/>
            </a:ln>
          </p:spPr>
          <p:txBody>
            <a:bodyPr/>
            <a:lstStyle/>
            <a:p>
              <a:endParaRPr lang="en-US" dirty="0"/>
            </a:p>
          </p:txBody>
        </p:sp>
        <p:sp>
          <p:nvSpPr>
            <p:cNvPr id="37830" name="Freeform 966"/>
            <p:cNvSpPr>
              <a:spLocks/>
            </p:cNvSpPr>
            <p:nvPr/>
          </p:nvSpPr>
          <p:spPr bwMode="auto">
            <a:xfrm>
              <a:off x="4903" y="2611"/>
              <a:ext cx="152" cy="79"/>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close/>
                </a:path>
              </a:pathLst>
            </a:custGeom>
            <a:solidFill>
              <a:srgbClr val="B07000"/>
            </a:solidFill>
            <a:ln w="9525">
              <a:noFill/>
              <a:round/>
              <a:headEnd/>
              <a:tailEnd/>
            </a:ln>
          </p:spPr>
          <p:txBody>
            <a:bodyPr/>
            <a:lstStyle/>
            <a:p>
              <a:endParaRPr lang="en-US" dirty="0"/>
            </a:p>
          </p:txBody>
        </p:sp>
        <p:sp>
          <p:nvSpPr>
            <p:cNvPr id="37831" name="Freeform 967"/>
            <p:cNvSpPr>
              <a:spLocks/>
            </p:cNvSpPr>
            <p:nvPr/>
          </p:nvSpPr>
          <p:spPr bwMode="auto">
            <a:xfrm>
              <a:off x="4903" y="2611"/>
              <a:ext cx="152" cy="79"/>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path>
              </a:pathLst>
            </a:custGeom>
            <a:noFill/>
            <a:ln w="0">
              <a:solidFill>
                <a:srgbClr val="969696"/>
              </a:solidFill>
              <a:prstDash val="solid"/>
              <a:round/>
              <a:headEnd/>
              <a:tailEnd/>
            </a:ln>
          </p:spPr>
          <p:txBody>
            <a:bodyPr/>
            <a:lstStyle/>
            <a:p>
              <a:endParaRPr lang="en-US" dirty="0"/>
            </a:p>
          </p:txBody>
        </p:sp>
        <p:sp>
          <p:nvSpPr>
            <p:cNvPr id="37832" name="Freeform 968"/>
            <p:cNvSpPr>
              <a:spLocks/>
            </p:cNvSpPr>
            <p:nvPr/>
          </p:nvSpPr>
          <p:spPr bwMode="auto">
            <a:xfrm>
              <a:off x="4903" y="2453"/>
              <a:ext cx="158" cy="72"/>
            </a:xfrm>
            <a:custGeom>
              <a:avLst/>
              <a:gdLst/>
              <a:ahLst/>
              <a:cxnLst>
                <a:cxn ang="0">
                  <a:pos x="178" y="0"/>
                </a:cxn>
                <a:cxn ang="0">
                  <a:pos x="0" y="0"/>
                </a:cxn>
                <a:cxn ang="0">
                  <a:pos x="0" y="77"/>
                </a:cxn>
                <a:cxn ang="0">
                  <a:pos x="178" y="77"/>
                </a:cxn>
                <a:cxn ang="0">
                  <a:pos x="178" y="0"/>
                </a:cxn>
                <a:cxn ang="0">
                  <a:pos x="178" y="0"/>
                </a:cxn>
              </a:cxnLst>
              <a:rect l="0" t="0" r="r" b="b"/>
              <a:pathLst>
                <a:path w="178" h="77">
                  <a:moveTo>
                    <a:pt x="178" y="0"/>
                  </a:moveTo>
                  <a:lnTo>
                    <a:pt x="0" y="0"/>
                  </a:lnTo>
                  <a:lnTo>
                    <a:pt x="0" y="77"/>
                  </a:lnTo>
                  <a:lnTo>
                    <a:pt x="178" y="77"/>
                  </a:lnTo>
                  <a:lnTo>
                    <a:pt x="178" y="0"/>
                  </a:lnTo>
                  <a:lnTo>
                    <a:pt x="178" y="0"/>
                  </a:lnTo>
                  <a:close/>
                </a:path>
              </a:pathLst>
            </a:custGeom>
            <a:solidFill>
              <a:srgbClr val="B07000"/>
            </a:solidFill>
            <a:ln w="9525">
              <a:noFill/>
              <a:round/>
              <a:headEnd/>
              <a:tailEnd/>
            </a:ln>
          </p:spPr>
          <p:txBody>
            <a:bodyPr/>
            <a:lstStyle/>
            <a:p>
              <a:endParaRPr lang="en-US" dirty="0"/>
            </a:p>
          </p:txBody>
        </p:sp>
        <p:sp>
          <p:nvSpPr>
            <p:cNvPr id="37833" name="Freeform 969"/>
            <p:cNvSpPr>
              <a:spLocks/>
            </p:cNvSpPr>
            <p:nvPr/>
          </p:nvSpPr>
          <p:spPr bwMode="auto">
            <a:xfrm>
              <a:off x="4903" y="2453"/>
              <a:ext cx="158" cy="72"/>
            </a:xfrm>
            <a:custGeom>
              <a:avLst/>
              <a:gdLst/>
              <a:ahLst/>
              <a:cxnLst>
                <a:cxn ang="0">
                  <a:pos x="178" y="0"/>
                </a:cxn>
                <a:cxn ang="0">
                  <a:pos x="0" y="0"/>
                </a:cxn>
                <a:cxn ang="0">
                  <a:pos x="0" y="77"/>
                </a:cxn>
                <a:cxn ang="0">
                  <a:pos x="178" y="77"/>
                </a:cxn>
                <a:cxn ang="0">
                  <a:pos x="178" y="0"/>
                </a:cxn>
                <a:cxn ang="0">
                  <a:pos x="178" y="0"/>
                </a:cxn>
              </a:cxnLst>
              <a:rect l="0" t="0" r="r" b="b"/>
              <a:pathLst>
                <a:path w="178" h="77">
                  <a:moveTo>
                    <a:pt x="178" y="0"/>
                  </a:moveTo>
                  <a:lnTo>
                    <a:pt x="0" y="0"/>
                  </a:lnTo>
                  <a:lnTo>
                    <a:pt x="0" y="77"/>
                  </a:lnTo>
                  <a:lnTo>
                    <a:pt x="178" y="77"/>
                  </a:lnTo>
                  <a:lnTo>
                    <a:pt x="178" y="0"/>
                  </a:lnTo>
                  <a:lnTo>
                    <a:pt x="178" y="0"/>
                  </a:lnTo>
                </a:path>
              </a:pathLst>
            </a:custGeom>
            <a:noFill/>
            <a:ln w="0">
              <a:solidFill>
                <a:srgbClr val="969696"/>
              </a:solidFill>
              <a:prstDash val="solid"/>
              <a:round/>
              <a:headEnd/>
              <a:tailEnd/>
            </a:ln>
          </p:spPr>
          <p:txBody>
            <a:bodyPr/>
            <a:lstStyle/>
            <a:p>
              <a:endParaRPr lang="en-US" dirty="0"/>
            </a:p>
          </p:txBody>
        </p:sp>
        <p:sp>
          <p:nvSpPr>
            <p:cNvPr id="37834" name="Freeform 970"/>
            <p:cNvSpPr>
              <a:spLocks/>
            </p:cNvSpPr>
            <p:nvPr/>
          </p:nvSpPr>
          <p:spPr bwMode="auto">
            <a:xfrm>
              <a:off x="4903" y="2532"/>
              <a:ext cx="158" cy="79"/>
            </a:xfrm>
            <a:custGeom>
              <a:avLst/>
              <a:gdLst/>
              <a:ahLst/>
              <a:cxnLst>
                <a:cxn ang="0">
                  <a:pos x="178" y="0"/>
                </a:cxn>
                <a:cxn ang="0">
                  <a:pos x="0" y="0"/>
                </a:cxn>
                <a:cxn ang="0">
                  <a:pos x="0" y="83"/>
                </a:cxn>
                <a:cxn ang="0">
                  <a:pos x="178" y="83"/>
                </a:cxn>
                <a:cxn ang="0">
                  <a:pos x="178" y="0"/>
                </a:cxn>
                <a:cxn ang="0">
                  <a:pos x="178" y="0"/>
                </a:cxn>
              </a:cxnLst>
              <a:rect l="0" t="0" r="r" b="b"/>
              <a:pathLst>
                <a:path w="178" h="83">
                  <a:moveTo>
                    <a:pt x="178" y="0"/>
                  </a:moveTo>
                  <a:lnTo>
                    <a:pt x="0" y="0"/>
                  </a:lnTo>
                  <a:lnTo>
                    <a:pt x="0" y="83"/>
                  </a:lnTo>
                  <a:lnTo>
                    <a:pt x="178" y="83"/>
                  </a:lnTo>
                  <a:lnTo>
                    <a:pt x="178" y="0"/>
                  </a:lnTo>
                  <a:lnTo>
                    <a:pt x="178" y="0"/>
                  </a:lnTo>
                  <a:close/>
                </a:path>
              </a:pathLst>
            </a:custGeom>
            <a:solidFill>
              <a:srgbClr val="B07000"/>
            </a:solidFill>
            <a:ln w="9525">
              <a:noFill/>
              <a:round/>
              <a:headEnd/>
              <a:tailEnd/>
            </a:ln>
          </p:spPr>
          <p:txBody>
            <a:bodyPr/>
            <a:lstStyle/>
            <a:p>
              <a:endParaRPr lang="en-US" dirty="0"/>
            </a:p>
          </p:txBody>
        </p:sp>
        <p:sp>
          <p:nvSpPr>
            <p:cNvPr id="37835" name="Freeform 971"/>
            <p:cNvSpPr>
              <a:spLocks/>
            </p:cNvSpPr>
            <p:nvPr/>
          </p:nvSpPr>
          <p:spPr bwMode="auto">
            <a:xfrm>
              <a:off x="4903" y="2532"/>
              <a:ext cx="158" cy="79"/>
            </a:xfrm>
            <a:custGeom>
              <a:avLst/>
              <a:gdLst/>
              <a:ahLst/>
              <a:cxnLst>
                <a:cxn ang="0">
                  <a:pos x="178" y="0"/>
                </a:cxn>
                <a:cxn ang="0">
                  <a:pos x="0" y="0"/>
                </a:cxn>
                <a:cxn ang="0">
                  <a:pos x="0" y="83"/>
                </a:cxn>
                <a:cxn ang="0">
                  <a:pos x="178" y="83"/>
                </a:cxn>
                <a:cxn ang="0">
                  <a:pos x="178" y="0"/>
                </a:cxn>
                <a:cxn ang="0">
                  <a:pos x="178" y="0"/>
                </a:cxn>
              </a:cxnLst>
              <a:rect l="0" t="0" r="r" b="b"/>
              <a:pathLst>
                <a:path w="178" h="83">
                  <a:moveTo>
                    <a:pt x="178" y="0"/>
                  </a:moveTo>
                  <a:lnTo>
                    <a:pt x="0" y="0"/>
                  </a:lnTo>
                  <a:lnTo>
                    <a:pt x="0" y="83"/>
                  </a:lnTo>
                  <a:lnTo>
                    <a:pt x="178" y="83"/>
                  </a:lnTo>
                  <a:lnTo>
                    <a:pt x="178" y="0"/>
                  </a:lnTo>
                  <a:lnTo>
                    <a:pt x="178" y="0"/>
                  </a:lnTo>
                </a:path>
              </a:pathLst>
            </a:custGeom>
            <a:noFill/>
            <a:ln w="0">
              <a:solidFill>
                <a:srgbClr val="969696"/>
              </a:solidFill>
              <a:prstDash val="solid"/>
              <a:round/>
              <a:headEnd/>
              <a:tailEnd/>
            </a:ln>
          </p:spPr>
          <p:txBody>
            <a:bodyPr/>
            <a:lstStyle/>
            <a:p>
              <a:endParaRPr lang="en-US" dirty="0"/>
            </a:p>
          </p:txBody>
        </p:sp>
        <p:sp>
          <p:nvSpPr>
            <p:cNvPr id="37836" name="Freeform 972"/>
            <p:cNvSpPr>
              <a:spLocks/>
            </p:cNvSpPr>
            <p:nvPr/>
          </p:nvSpPr>
          <p:spPr bwMode="auto">
            <a:xfrm>
              <a:off x="4903" y="2945"/>
              <a:ext cx="152" cy="79"/>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close/>
                </a:path>
              </a:pathLst>
            </a:custGeom>
            <a:solidFill>
              <a:srgbClr val="B07000"/>
            </a:solidFill>
            <a:ln w="9525">
              <a:noFill/>
              <a:round/>
              <a:headEnd/>
              <a:tailEnd/>
            </a:ln>
          </p:spPr>
          <p:txBody>
            <a:bodyPr/>
            <a:lstStyle/>
            <a:p>
              <a:endParaRPr lang="en-US" dirty="0"/>
            </a:p>
          </p:txBody>
        </p:sp>
        <p:sp>
          <p:nvSpPr>
            <p:cNvPr id="37837" name="Freeform 973"/>
            <p:cNvSpPr>
              <a:spLocks/>
            </p:cNvSpPr>
            <p:nvPr/>
          </p:nvSpPr>
          <p:spPr bwMode="auto">
            <a:xfrm>
              <a:off x="4903" y="2945"/>
              <a:ext cx="152" cy="79"/>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path>
              </a:pathLst>
            </a:custGeom>
            <a:noFill/>
            <a:ln w="0">
              <a:solidFill>
                <a:srgbClr val="969696"/>
              </a:solidFill>
              <a:prstDash val="solid"/>
              <a:round/>
              <a:headEnd/>
              <a:tailEnd/>
            </a:ln>
          </p:spPr>
          <p:txBody>
            <a:bodyPr/>
            <a:lstStyle/>
            <a:p>
              <a:endParaRPr lang="en-US" dirty="0"/>
            </a:p>
          </p:txBody>
        </p:sp>
        <p:sp>
          <p:nvSpPr>
            <p:cNvPr id="37838" name="Freeform 974"/>
            <p:cNvSpPr>
              <a:spLocks/>
            </p:cNvSpPr>
            <p:nvPr/>
          </p:nvSpPr>
          <p:spPr bwMode="auto">
            <a:xfrm>
              <a:off x="4903" y="2866"/>
              <a:ext cx="158" cy="85"/>
            </a:xfrm>
            <a:custGeom>
              <a:avLst/>
              <a:gdLst/>
              <a:ahLst/>
              <a:cxnLst>
                <a:cxn ang="0">
                  <a:pos x="178" y="0"/>
                </a:cxn>
                <a:cxn ang="0">
                  <a:pos x="0" y="0"/>
                </a:cxn>
                <a:cxn ang="0">
                  <a:pos x="0" y="90"/>
                </a:cxn>
                <a:cxn ang="0">
                  <a:pos x="178" y="90"/>
                </a:cxn>
                <a:cxn ang="0">
                  <a:pos x="178" y="0"/>
                </a:cxn>
                <a:cxn ang="0">
                  <a:pos x="178" y="0"/>
                </a:cxn>
              </a:cxnLst>
              <a:rect l="0" t="0" r="r" b="b"/>
              <a:pathLst>
                <a:path w="178" h="90">
                  <a:moveTo>
                    <a:pt x="178" y="0"/>
                  </a:moveTo>
                  <a:lnTo>
                    <a:pt x="0" y="0"/>
                  </a:lnTo>
                  <a:lnTo>
                    <a:pt x="0" y="90"/>
                  </a:lnTo>
                  <a:lnTo>
                    <a:pt x="178" y="90"/>
                  </a:lnTo>
                  <a:lnTo>
                    <a:pt x="178" y="0"/>
                  </a:lnTo>
                  <a:lnTo>
                    <a:pt x="178" y="0"/>
                  </a:lnTo>
                  <a:close/>
                </a:path>
              </a:pathLst>
            </a:custGeom>
            <a:solidFill>
              <a:srgbClr val="B07000"/>
            </a:solidFill>
            <a:ln w="9525">
              <a:noFill/>
              <a:round/>
              <a:headEnd/>
              <a:tailEnd/>
            </a:ln>
          </p:spPr>
          <p:txBody>
            <a:bodyPr/>
            <a:lstStyle/>
            <a:p>
              <a:endParaRPr lang="en-US" dirty="0"/>
            </a:p>
          </p:txBody>
        </p:sp>
        <p:sp>
          <p:nvSpPr>
            <p:cNvPr id="37839" name="Freeform 975"/>
            <p:cNvSpPr>
              <a:spLocks/>
            </p:cNvSpPr>
            <p:nvPr/>
          </p:nvSpPr>
          <p:spPr bwMode="auto">
            <a:xfrm>
              <a:off x="4903" y="2866"/>
              <a:ext cx="158" cy="85"/>
            </a:xfrm>
            <a:custGeom>
              <a:avLst/>
              <a:gdLst/>
              <a:ahLst/>
              <a:cxnLst>
                <a:cxn ang="0">
                  <a:pos x="178" y="0"/>
                </a:cxn>
                <a:cxn ang="0">
                  <a:pos x="0" y="0"/>
                </a:cxn>
                <a:cxn ang="0">
                  <a:pos x="0" y="90"/>
                </a:cxn>
                <a:cxn ang="0">
                  <a:pos x="178" y="90"/>
                </a:cxn>
                <a:cxn ang="0">
                  <a:pos x="178" y="0"/>
                </a:cxn>
                <a:cxn ang="0">
                  <a:pos x="178" y="0"/>
                </a:cxn>
              </a:cxnLst>
              <a:rect l="0" t="0" r="r" b="b"/>
              <a:pathLst>
                <a:path w="178" h="90">
                  <a:moveTo>
                    <a:pt x="178" y="0"/>
                  </a:moveTo>
                  <a:lnTo>
                    <a:pt x="0" y="0"/>
                  </a:lnTo>
                  <a:lnTo>
                    <a:pt x="0" y="90"/>
                  </a:lnTo>
                  <a:lnTo>
                    <a:pt x="178" y="90"/>
                  </a:lnTo>
                  <a:lnTo>
                    <a:pt x="178" y="0"/>
                  </a:lnTo>
                  <a:lnTo>
                    <a:pt x="178" y="0"/>
                  </a:lnTo>
                </a:path>
              </a:pathLst>
            </a:custGeom>
            <a:noFill/>
            <a:ln w="0">
              <a:solidFill>
                <a:srgbClr val="969696"/>
              </a:solidFill>
              <a:prstDash val="solid"/>
              <a:round/>
              <a:headEnd/>
              <a:tailEnd/>
            </a:ln>
          </p:spPr>
          <p:txBody>
            <a:bodyPr/>
            <a:lstStyle/>
            <a:p>
              <a:endParaRPr lang="en-US" dirty="0"/>
            </a:p>
          </p:txBody>
        </p:sp>
        <p:sp>
          <p:nvSpPr>
            <p:cNvPr id="37840" name="Freeform 976"/>
            <p:cNvSpPr>
              <a:spLocks/>
            </p:cNvSpPr>
            <p:nvPr/>
          </p:nvSpPr>
          <p:spPr bwMode="auto">
            <a:xfrm>
              <a:off x="3286" y="2386"/>
              <a:ext cx="55" cy="12"/>
            </a:xfrm>
            <a:custGeom>
              <a:avLst/>
              <a:gdLst/>
              <a:ahLst/>
              <a:cxnLst>
                <a:cxn ang="0">
                  <a:pos x="0" y="0"/>
                </a:cxn>
                <a:cxn ang="0">
                  <a:pos x="0" y="13"/>
                </a:cxn>
                <a:cxn ang="0">
                  <a:pos x="62" y="13"/>
                </a:cxn>
                <a:cxn ang="0">
                  <a:pos x="62" y="0"/>
                </a:cxn>
                <a:cxn ang="0">
                  <a:pos x="0" y="0"/>
                </a:cxn>
                <a:cxn ang="0">
                  <a:pos x="0" y="0"/>
                </a:cxn>
              </a:cxnLst>
              <a:rect l="0" t="0" r="r" b="b"/>
              <a:pathLst>
                <a:path w="62" h="13">
                  <a:moveTo>
                    <a:pt x="0" y="0"/>
                  </a:moveTo>
                  <a:lnTo>
                    <a:pt x="0" y="13"/>
                  </a:lnTo>
                  <a:lnTo>
                    <a:pt x="62" y="13"/>
                  </a:lnTo>
                  <a:lnTo>
                    <a:pt x="62" y="0"/>
                  </a:lnTo>
                  <a:lnTo>
                    <a:pt x="0" y="0"/>
                  </a:lnTo>
                  <a:lnTo>
                    <a:pt x="0" y="0"/>
                  </a:lnTo>
                  <a:close/>
                </a:path>
              </a:pathLst>
            </a:custGeom>
            <a:solidFill>
              <a:srgbClr val="000000"/>
            </a:solidFill>
            <a:ln w="9525">
              <a:noFill/>
              <a:round/>
              <a:headEnd/>
              <a:tailEnd/>
            </a:ln>
          </p:spPr>
          <p:txBody>
            <a:bodyPr/>
            <a:lstStyle/>
            <a:p>
              <a:endParaRPr lang="en-US" dirty="0"/>
            </a:p>
          </p:txBody>
        </p:sp>
        <p:sp>
          <p:nvSpPr>
            <p:cNvPr id="37841" name="Freeform 977"/>
            <p:cNvSpPr>
              <a:spLocks/>
            </p:cNvSpPr>
            <p:nvPr/>
          </p:nvSpPr>
          <p:spPr bwMode="auto">
            <a:xfrm>
              <a:off x="3383" y="2386"/>
              <a:ext cx="54" cy="12"/>
            </a:xfrm>
            <a:custGeom>
              <a:avLst/>
              <a:gdLst/>
              <a:ahLst/>
              <a:cxnLst>
                <a:cxn ang="0">
                  <a:pos x="0" y="0"/>
                </a:cxn>
                <a:cxn ang="0">
                  <a:pos x="0" y="13"/>
                </a:cxn>
                <a:cxn ang="0">
                  <a:pos x="61" y="13"/>
                </a:cxn>
                <a:cxn ang="0">
                  <a:pos x="61" y="0"/>
                </a:cxn>
                <a:cxn ang="0">
                  <a:pos x="0" y="0"/>
                </a:cxn>
                <a:cxn ang="0">
                  <a:pos x="0" y="0"/>
                </a:cxn>
              </a:cxnLst>
              <a:rect l="0" t="0" r="r" b="b"/>
              <a:pathLst>
                <a:path w="61" h="13">
                  <a:moveTo>
                    <a:pt x="0" y="0"/>
                  </a:moveTo>
                  <a:lnTo>
                    <a:pt x="0" y="13"/>
                  </a:lnTo>
                  <a:lnTo>
                    <a:pt x="61" y="13"/>
                  </a:lnTo>
                  <a:lnTo>
                    <a:pt x="61" y="0"/>
                  </a:lnTo>
                  <a:lnTo>
                    <a:pt x="0" y="0"/>
                  </a:lnTo>
                  <a:lnTo>
                    <a:pt x="0" y="0"/>
                  </a:lnTo>
                  <a:close/>
                </a:path>
              </a:pathLst>
            </a:custGeom>
            <a:solidFill>
              <a:srgbClr val="000000"/>
            </a:solidFill>
            <a:ln w="9525">
              <a:noFill/>
              <a:round/>
              <a:headEnd/>
              <a:tailEnd/>
            </a:ln>
          </p:spPr>
          <p:txBody>
            <a:bodyPr/>
            <a:lstStyle/>
            <a:p>
              <a:endParaRPr lang="en-US" dirty="0"/>
            </a:p>
          </p:txBody>
        </p:sp>
        <p:sp>
          <p:nvSpPr>
            <p:cNvPr id="37842" name="Freeform 978"/>
            <p:cNvSpPr>
              <a:spLocks/>
            </p:cNvSpPr>
            <p:nvPr/>
          </p:nvSpPr>
          <p:spPr bwMode="auto">
            <a:xfrm>
              <a:off x="3480" y="2386"/>
              <a:ext cx="48" cy="12"/>
            </a:xfrm>
            <a:custGeom>
              <a:avLst/>
              <a:gdLst/>
              <a:ahLst/>
              <a:cxnLst>
                <a:cxn ang="0">
                  <a:pos x="0" y="0"/>
                </a:cxn>
                <a:cxn ang="0">
                  <a:pos x="0" y="13"/>
                </a:cxn>
                <a:cxn ang="0">
                  <a:pos x="55" y="13"/>
                </a:cxn>
                <a:cxn ang="0">
                  <a:pos x="55" y="0"/>
                </a:cxn>
                <a:cxn ang="0">
                  <a:pos x="0" y="0"/>
                </a:cxn>
                <a:cxn ang="0">
                  <a:pos x="0" y="0"/>
                </a:cxn>
              </a:cxnLst>
              <a:rect l="0" t="0" r="r" b="b"/>
              <a:pathLst>
                <a:path w="55" h="13">
                  <a:moveTo>
                    <a:pt x="0" y="0"/>
                  </a:moveTo>
                  <a:lnTo>
                    <a:pt x="0" y="13"/>
                  </a:lnTo>
                  <a:lnTo>
                    <a:pt x="55" y="13"/>
                  </a:lnTo>
                  <a:lnTo>
                    <a:pt x="55" y="0"/>
                  </a:lnTo>
                  <a:lnTo>
                    <a:pt x="0" y="0"/>
                  </a:lnTo>
                  <a:lnTo>
                    <a:pt x="0" y="0"/>
                  </a:lnTo>
                  <a:close/>
                </a:path>
              </a:pathLst>
            </a:custGeom>
            <a:solidFill>
              <a:srgbClr val="000000"/>
            </a:solidFill>
            <a:ln w="9525">
              <a:noFill/>
              <a:round/>
              <a:headEnd/>
              <a:tailEnd/>
            </a:ln>
          </p:spPr>
          <p:txBody>
            <a:bodyPr/>
            <a:lstStyle/>
            <a:p>
              <a:endParaRPr lang="en-US" dirty="0"/>
            </a:p>
          </p:txBody>
        </p:sp>
        <p:sp>
          <p:nvSpPr>
            <p:cNvPr id="37843" name="Freeform 979"/>
            <p:cNvSpPr>
              <a:spLocks/>
            </p:cNvSpPr>
            <p:nvPr/>
          </p:nvSpPr>
          <p:spPr bwMode="auto">
            <a:xfrm>
              <a:off x="3577" y="2386"/>
              <a:ext cx="49" cy="12"/>
            </a:xfrm>
            <a:custGeom>
              <a:avLst/>
              <a:gdLst/>
              <a:ahLst/>
              <a:cxnLst>
                <a:cxn ang="0">
                  <a:pos x="0" y="0"/>
                </a:cxn>
                <a:cxn ang="0">
                  <a:pos x="0" y="13"/>
                </a:cxn>
                <a:cxn ang="0">
                  <a:pos x="55" y="13"/>
                </a:cxn>
                <a:cxn ang="0">
                  <a:pos x="55" y="0"/>
                </a:cxn>
                <a:cxn ang="0">
                  <a:pos x="0" y="0"/>
                </a:cxn>
                <a:cxn ang="0">
                  <a:pos x="0" y="0"/>
                </a:cxn>
              </a:cxnLst>
              <a:rect l="0" t="0" r="r" b="b"/>
              <a:pathLst>
                <a:path w="55" h="13">
                  <a:moveTo>
                    <a:pt x="0" y="0"/>
                  </a:moveTo>
                  <a:lnTo>
                    <a:pt x="0" y="13"/>
                  </a:lnTo>
                  <a:lnTo>
                    <a:pt x="55" y="13"/>
                  </a:lnTo>
                  <a:lnTo>
                    <a:pt x="55" y="0"/>
                  </a:lnTo>
                  <a:lnTo>
                    <a:pt x="0" y="0"/>
                  </a:lnTo>
                  <a:lnTo>
                    <a:pt x="0" y="0"/>
                  </a:lnTo>
                  <a:close/>
                </a:path>
              </a:pathLst>
            </a:custGeom>
            <a:solidFill>
              <a:srgbClr val="000000"/>
            </a:solidFill>
            <a:ln w="9525">
              <a:noFill/>
              <a:round/>
              <a:headEnd/>
              <a:tailEnd/>
            </a:ln>
          </p:spPr>
          <p:txBody>
            <a:bodyPr/>
            <a:lstStyle/>
            <a:p>
              <a:endParaRPr lang="en-US" dirty="0"/>
            </a:p>
          </p:txBody>
        </p:sp>
        <p:sp>
          <p:nvSpPr>
            <p:cNvPr id="37844" name="Freeform 980"/>
            <p:cNvSpPr>
              <a:spLocks/>
            </p:cNvSpPr>
            <p:nvPr/>
          </p:nvSpPr>
          <p:spPr bwMode="auto">
            <a:xfrm>
              <a:off x="3675" y="2386"/>
              <a:ext cx="48" cy="12"/>
            </a:xfrm>
            <a:custGeom>
              <a:avLst/>
              <a:gdLst/>
              <a:ahLst/>
              <a:cxnLst>
                <a:cxn ang="0">
                  <a:pos x="0" y="0"/>
                </a:cxn>
                <a:cxn ang="0">
                  <a:pos x="0" y="13"/>
                </a:cxn>
                <a:cxn ang="0">
                  <a:pos x="55" y="13"/>
                </a:cxn>
                <a:cxn ang="0">
                  <a:pos x="55" y="0"/>
                </a:cxn>
                <a:cxn ang="0">
                  <a:pos x="0" y="0"/>
                </a:cxn>
                <a:cxn ang="0">
                  <a:pos x="0" y="0"/>
                </a:cxn>
              </a:cxnLst>
              <a:rect l="0" t="0" r="r" b="b"/>
              <a:pathLst>
                <a:path w="55" h="13">
                  <a:moveTo>
                    <a:pt x="0" y="0"/>
                  </a:moveTo>
                  <a:lnTo>
                    <a:pt x="0" y="13"/>
                  </a:lnTo>
                  <a:lnTo>
                    <a:pt x="55" y="13"/>
                  </a:lnTo>
                  <a:lnTo>
                    <a:pt x="55" y="0"/>
                  </a:lnTo>
                  <a:lnTo>
                    <a:pt x="0" y="0"/>
                  </a:lnTo>
                  <a:lnTo>
                    <a:pt x="0" y="0"/>
                  </a:lnTo>
                  <a:close/>
                </a:path>
              </a:pathLst>
            </a:custGeom>
            <a:solidFill>
              <a:srgbClr val="000000"/>
            </a:solidFill>
            <a:ln w="9525">
              <a:noFill/>
              <a:round/>
              <a:headEnd/>
              <a:tailEnd/>
            </a:ln>
          </p:spPr>
          <p:txBody>
            <a:bodyPr/>
            <a:lstStyle/>
            <a:p>
              <a:endParaRPr lang="en-US" dirty="0"/>
            </a:p>
          </p:txBody>
        </p:sp>
        <p:sp>
          <p:nvSpPr>
            <p:cNvPr id="37845" name="Freeform 981"/>
            <p:cNvSpPr>
              <a:spLocks/>
            </p:cNvSpPr>
            <p:nvPr/>
          </p:nvSpPr>
          <p:spPr bwMode="auto">
            <a:xfrm>
              <a:off x="3766" y="2386"/>
              <a:ext cx="55" cy="12"/>
            </a:xfrm>
            <a:custGeom>
              <a:avLst/>
              <a:gdLst/>
              <a:ahLst/>
              <a:cxnLst>
                <a:cxn ang="0">
                  <a:pos x="0" y="0"/>
                </a:cxn>
                <a:cxn ang="0">
                  <a:pos x="0" y="13"/>
                </a:cxn>
                <a:cxn ang="0">
                  <a:pos x="62" y="13"/>
                </a:cxn>
                <a:cxn ang="0">
                  <a:pos x="62" y="0"/>
                </a:cxn>
                <a:cxn ang="0">
                  <a:pos x="0" y="0"/>
                </a:cxn>
                <a:cxn ang="0">
                  <a:pos x="0" y="0"/>
                </a:cxn>
              </a:cxnLst>
              <a:rect l="0" t="0" r="r" b="b"/>
              <a:pathLst>
                <a:path w="62" h="13">
                  <a:moveTo>
                    <a:pt x="0" y="0"/>
                  </a:moveTo>
                  <a:lnTo>
                    <a:pt x="0" y="13"/>
                  </a:lnTo>
                  <a:lnTo>
                    <a:pt x="62" y="13"/>
                  </a:lnTo>
                  <a:lnTo>
                    <a:pt x="62" y="0"/>
                  </a:lnTo>
                  <a:lnTo>
                    <a:pt x="0" y="0"/>
                  </a:lnTo>
                  <a:lnTo>
                    <a:pt x="0" y="0"/>
                  </a:lnTo>
                  <a:close/>
                </a:path>
              </a:pathLst>
            </a:custGeom>
            <a:solidFill>
              <a:srgbClr val="000000"/>
            </a:solidFill>
            <a:ln w="9525">
              <a:noFill/>
              <a:round/>
              <a:headEnd/>
              <a:tailEnd/>
            </a:ln>
          </p:spPr>
          <p:txBody>
            <a:bodyPr/>
            <a:lstStyle/>
            <a:p>
              <a:endParaRPr lang="en-US" dirty="0"/>
            </a:p>
          </p:txBody>
        </p:sp>
        <p:sp>
          <p:nvSpPr>
            <p:cNvPr id="37846" name="Freeform 982"/>
            <p:cNvSpPr>
              <a:spLocks/>
            </p:cNvSpPr>
            <p:nvPr/>
          </p:nvSpPr>
          <p:spPr bwMode="auto">
            <a:xfrm>
              <a:off x="3869" y="2386"/>
              <a:ext cx="49" cy="12"/>
            </a:xfrm>
            <a:custGeom>
              <a:avLst/>
              <a:gdLst/>
              <a:ahLst/>
              <a:cxnLst>
                <a:cxn ang="0">
                  <a:pos x="0" y="0"/>
                </a:cxn>
                <a:cxn ang="0">
                  <a:pos x="0" y="13"/>
                </a:cxn>
                <a:cxn ang="0">
                  <a:pos x="55" y="13"/>
                </a:cxn>
                <a:cxn ang="0">
                  <a:pos x="55" y="0"/>
                </a:cxn>
                <a:cxn ang="0">
                  <a:pos x="0" y="0"/>
                </a:cxn>
                <a:cxn ang="0">
                  <a:pos x="0" y="0"/>
                </a:cxn>
              </a:cxnLst>
              <a:rect l="0" t="0" r="r" b="b"/>
              <a:pathLst>
                <a:path w="55" h="13">
                  <a:moveTo>
                    <a:pt x="0" y="0"/>
                  </a:moveTo>
                  <a:lnTo>
                    <a:pt x="0" y="13"/>
                  </a:lnTo>
                  <a:lnTo>
                    <a:pt x="55" y="13"/>
                  </a:lnTo>
                  <a:lnTo>
                    <a:pt x="55" y="0"/>
                  </a:lnTo>
                  <a:lnTo>
                    <a:pt x="0" y="0"/>
                  </a:lnTo>
                  <a:lnTo>
                    <a:pt x="0" y="0"/>
                  </a:lnTo>
                  <a:close/>
                </a:path>
              </a:pathLst>
            </a:custGeom>
            <a:solidFill>
              <a:srgbClr val="000000"/>
            </a:solidFill>
            <a:ln w="9525">
              <a:noFill/>
              <a:round/>
              <a:headEnd/>
              <a:tailEnd/>
            </a:ln>
          </p:spPr>
          <p:txBody>
            <a:bodyPr/>
            <a:lstStyle/>
            <a:p>
              <a:endParaRPr lang="en-US" dirty="0"/>
            </a:p>
          </p:txBody>
        </p:sp>
        <p:sp>
          <p:nvSpPr>
            <p:cNvPr id="37847" name="Freeform 983"/>
            <p:cNvSpPr>
              <a:spLocks/>
            </p:cNvSpPr>
            <p:nvPr/>
          </p:nvSpPr>
          <p:spPr bwMode="auto">
            <a:xfrm>
              <a:off x="3286" y="2386"/>
              <a:ext cx="55" cy="12"/>
            </a:xfrm>
            <a:custGeom>
              <a:avLst/>
              <a:gdLst/>
              <a:ahLst/>
              <a:cxnLst>
                <a:cxn ang="0">
                  <a:pos x="0" y="0"/>
                </a:cxn>
                <a:cxn ang="0">
                  <a:pos x="0" y="13"/>
                </a:cxn>
                <a:cxn ang="0">
                  <a:pos x="62" y="13"/>
                </a:cxn>
                <a:cxn ang="0">
                  <a:pos x="62" y="0"/>
                </a:cxn>
                <a:cxn ang="0">
                  <a:pos x="0" y="0"/>
                </a:cxn>
                <a:cxn ang="0">
                  <a:pos x="0" y="0"/>
                </a:cxn>
              </a:cxnLst>
              <a:rect l="0" t="0" r="r" b="b"/>
              <a:pathLst>
                <a:path w="62" h="13">
                  <a:moveTo>
                    <a:pt x="0" y="0"/>
                  </a:moveTo>
                  <a:lnTo>
                    <a:pt x="0" y="13"/>
                  </a:lnTo>
                  <a:lnTo>
                    <a:pt x="62" y="13"/>
                  </a:lnTo>
                  <a:lnTo>
                    <a:pt x="62" y="0"/>
                  </a:lnTo>
                  <a:lnTo>
                    <a:pt x="0" y="0"/>
                  </a:lnTo>
                  <a:lnTo>
                    <a:pt x="0" y="0"/>
                  </a:lnTo>
                  <a:close/>
                </a:path>
              </a:pathLst>
            </a:custGeom>
            <a:solidFill>
              <a:srgbClr val="000000"/>
            </a:solidFill>
            <a:ln w="9525">
              <a:noFill/>
              <a:round/>
              <a:headEnd/>
              <a:tailEnd/>
            </a:ln>
          </p:spPr>
          <p:txBody>
            <a:bodyPr/>
            <a:lstStyle/>
            <a:p>
              <a:endParaRPr lang="en-US" dirty="0"/>
            </a:p>
          </p:txBody>
        </p:sp>
        <p:sp>
          <p:nvSpPr>
            <p:cNvPr id="37848" name="Freeform 984"/>
            <p:cNvSpPr>
              <a:spLocks/>
            </p:cNvSpPr>
            <p:nvPr/>
          </p:nvSpPr>
          <p:spPr bwMode="auto">
            <a:xfrm>
              <a:off x="3480" y="2386"/>
              <a:ext cx="48" cy="12"/>
            </a:xfrm>
            <a:custGeom>
              <a:avLst/>
              <a:gdLst/>
              <a:ahLst/>
              <a:cxnLst>
                <a:cxn ang="0">
                  <a:pos x="0" y="0"/>
                </a:cxn>
                <a:cxn ang="0">
                  <a:pos x="0" y="13"/>
                </a:cxn>
                <a:cxn ang="0">
                  <a:pos x="55" y="13"/>
                </a:cxn>
                <a:cxn ang="0">
                  <a:pos x="55" y="0"/>
                </a:cxn>
                <a:cxn ang="0">
                  <a:pos x="0" y="0"/>
                </a:cxn>
                <a:cxn ang="0">
                  <a:pos x="0" y="0"/>
                </a:cxn>
              </a:cxnLst>
              <a:rect l="0" t="0" r="r" b="b"/>
              <a:pathLst>
                <a:path w="55" h="13">
                  <a:moveTo>
                    <a:pt x="0" y="0"/>
                  </a:moveTo>
                  <a:lnTo>
                    <a:pt x="0" y="13"/>
                  </a:lnTo>
                  <a:lnTo>
                    <a:pt x="55" y="13"/>
                  </a:lnTo>
                  <a:lnTo>
                    <a:pt x="55" y="0"/>
                  </a:lnTo>
                  <a:lnTo>
                    <a:pt x="0" y="0"/>
                  </a:lnTo>
                  <a:lnTo>
                    <a:pt x="0" y="0"/>
                  </a:lnTo>
                  <a:close/>
                </a:path>
              </a:pathLst>
            </a:custGeom>
            <a:solidFill>
              <a:srgbClr val="000000"/>
            </a:solidFill>
            <a:ln w="9525">
              <a:noFill/>
              <a:round/>
              <a:headEnd/>
              <a:tailEnd/>
            </a:ln>
          </p:spPr>
          <p:txBody>
            <a:bodyPr/>
            <a:lstStyle/>
            <a:p>
              <a:endParaRPr lang="en-US" dirty="0"/>
            </a:p>
          </p:txBody>
        </p:sp>
        <p:sp>
          <p:nvSpPr>
            <p:cNvPr id="37849" name="Freeform 985"/>
            <p:cNvSpPr>
              <a:spLocks/>
            </p:cNvSpPr>
            <p:nvPr/>
          </p:nvSpPr>
          <p:spPr bwMode="auto">
            <a:xfrm>
              <a:off x="3577" y="2386"/>
              <a:ext cx="49" cy="12"/>
            </a:xfrm>
            <a:custGeom>
              <a:avLst/>
              <a:gdLst/>
              <a:ahLst/>
              <a:cxnLst>
                <a:cxn ang="0">
                  <a:pos x="0" y="0"/>
                </a:cxn>
                <a:cxn ang="0">
                  <a:pos x="0" y="13"/>
                </a:cxn>
                <a:cxn ang="0">
                  <a:pos x="55" y="13"/>
                </a:cxn>
                <a:cxn ang="0">
                  <a:pos x="55" y="0"/>
                </a:cxn>
                <a:cxn ang="0">
                  <a:pos x="0" y="0"/>
                </a:cxn>
                <a:cxn ang="0">
                  <a:pos x="0" y="0"/>
                </a:cxn>
              </a:cxnLst>
              <a:rect l="0" t="0" r="r" b="b"/>
              <a:pathLst>
                <a:path w="55" h="13">
                  <a:moveTo>
                    <a:pt x="0" y="0"/>
                  </a:moveTo>
                  <a:lnTo>
                    <a:pt x="0" y="13"/>
                  </a:lnTo>
                  <a:lnTo>
                    <a:pt x="55" y="13"/>
                  </a:lnTo>
                  <a:lnTo>
                    <a:pt x="55" y="0"/>
                  </a:lnTo>
                  <a:lnTo>
                    <a:pt x="0" y="0"/>
                  </a:lnTo>
                  <a:lnTo>
                    <a:pt x="0" y="0"/>
                  </a:lnTo>
                  <a:close/>
                </a:path>
              </a:pathLst>
            </a:custGeom>
            <a:solidFill>
              <a:srgbClr val="000000"/>
            </a:solidFill>
            <a:ln w="9525">
              <a:noFill/>
              <a:round/>
              <a:headEnd/>
              <a:tailEnd/>
            </a:ln>
          </p:spPr>
          <p:txBody>
            <a:bodyPr/>
            <a:lstStyle/>
            <a:p>
              <a:endParaRPr lang="en-US" dirty="0"/>
            </a:p>
          </p:txBody>
        </p:sp>
        <p:sp>
          <p:nvSpPr>
            <p:cNvPr id="37850" name="Freeform 986"/>
            <p:cNvSpPr>
              <a:spLocks/>
            </p:cNvSpPr>
            <p:nvPr/>
          </p:nvSpPr>
          <p:spPr bwMode="auto">
            <a:xfrm>
              <a:off x="3675" y="2386"/>
              <a:ext cx="48" cy="12"/>
            </a:xfrm>
            <a:custGeom>
              <a:avLst/>
              <a:gdLst/>
              <a:ahLst/>
              <a:cxnLst>
                <a:cxn ang="0">
                  <a:pos x="0" y="0"/>
                </a:cxn>
                <a:cxn ang="0">
                  <a:pos x="0" y="13"/>
                </a:cxn>
                <a:cxn ang="0">
                  <a:pos x="55" y="13"/>
                </a:cxn>
                <a:cxn ang="0">
                  <a:pos x="55" y="0"/>
                </a:cxn>
                <a:cxn ang="0">
                  <a:pos x="0" y="0"/>
                </a:cxn>
                <a:cxn ang="0">
                  <a:pos x="0" y="0"/>
                </a:cxn>
              </a:cxnLst>
              <a:rect l="0" t="0" r="r" b="b"/>
              <a:pathLst>
                <a:path w="55" h="13">
                  <a:moveTo>
                    <a:pt x="0" y="0"/>
                  </a:moveTo>
                  <a:lnTo>
                    <a:pt x="0" y="13"/>
                  </a:lnTo>
                  <a:lnTo>
                    <a:pt x="55" y="13"/>
                  </a:lnTo>
                  <a:lnTo>
                    <a:pt x="55" y="0"/>
                  </a:lnTo>
                  <a:lnTo>
                    <a:pt x="0" y="0"/>
                  </a:lnTo>
                  <a:lnTo>
                    <a:pt x="0" y="0"/>
                  </a:lnTo>
                  <a:close/>
                </a:path>
              </a:pathLst>
            </a:custGeom>
            <a:solidFill>
              <a:srgbClr val="000000"/>
            </a:solidFill>
            <a:ln w="9525">
              <a:noFill/>
              <a:round/>
              <a:headEnd/>
              <a:tailEnd/>
            </a:ln>
          </p:spPr>
          <p:txBody>
            <a:bodyPr/>
            <a:lstStyle/>
            <a:p>
              <a:endParaRPr lang="en-US" dirty="0"/>
            </a:p>
          </p:txBody>
        </p:sp>
        <p:sp>
          <p:nvSpPr>
            <p:cNvPr id="37851" name="Freeform 987"/>
            <p:cNvSpPr>
              <a:spLocks/>
            </p:cNvSpPr>
            <p:nvPr/>
          </p:nvSpPr>
          <p:spPr bwMode="auto">
            <a:xfrm>
              <a:off x="3766" y="2386"/>
              <a:ext cx="55" cy="12"/>
            </a:xfrm>
            <a:custGeom>
              <a:avLst/>
              <a:gdLst/>
              <a:ahLst/>
              <a:cxnLst>
                <a:cxn ang="0">
                  <a:pos x="0" y="0"/>
                </a:cxn>
                <a:cxn ang="0">
                  <a:pos x="0" y="13"/>
                </a:cxn>
                <a:cxn ang="0">
                  <a:pos x="62" y="13"/>
                </a:cxn>
                <a:cxn ang="0">
                  <a:pos x="62" y="0"/>
                </a:cxn>
                <a:cxn ang="0">
                  <a:pos x="0" y="0"/>
                </a:cxn>
                <a:cxn ang="0">
                  <a:pos x="0" y="0"/>
                </a:cxn>
              </a:cxnLst>
              <a:rect l="0" t="0" r="r" b="b"/>
              <a:pathLst>
                <a:path w="62" h="13">
                  <a:moveTo>
                    <a:pt x="0" y="0"/>
                  </a:moveTo>
                  <a:lnTo>
                    <a:pt x="0" y="13"/>
                  </a:lnTo>
                  <a:lnTo>
                    <a:pt x="62" y="13"/>
                  </a:lnTo>
                  <a:lnTo>
                    <a:pt x="62" y="0"/>
                  </a:lnTo>
                  <a:lnTo>
                    <a:pt x="0" y="0"/>
                  </a:lnTo>
                  <a:lnTo>
                    <a:pt x="0" y="0"/>
                  </a:lnTo>
                  <a:close/>
                </a:path>
              </a:pathLst>
            </a:custGeom>
            <a:solidFill>
              <a:srgbClr val="000000"/>
            </a:solidFill>
            <a:ln w="9525">
              <a:noFill/>
              <a:round/>
              <a:headEnd/>
              <a:tailEnd/>
            </a:ln>
          </p:spPr>
          <p:txBody>
            <a:bodyPr/>
            <a:lstStyle/>
            <a:p>
              <a:endParaRPr lang="en-US" dirty="0"/>
            </a:p>
          </p:txBody>
        </p:sp>
        <p:sp>
          <p:nvSpPr>
            <p:cNvPr id="37852" name="Freeform 988"/>
            <p:cNvSpPr>
              <a:spLocks/>
            </p:cNvSpPr>
            <p:nvPr/>
          </p:nvSpPr>
          <p:spPr bwMode="auto">
            <a:xfrm>
              <a:off x="3869" y="2386"/>
              <a:ext cx="49" cy="12"/>
            </a:xfrm>
            <a:custGeom>
              <a:avLst/>
              <a:gdLst/>
              <a:ahLst/>
              <a:cxnLst>
                <a:cxn ang="0">
                  <a:pos x="0" y="0"/>
                </a:cxn>
                <a:cxn ang="0">
                  <a:pos x="0" y="13"/>
                </a:cxn>
                <a:cxn ang="0">
                  <a:pos x="55" y="13"/>
                </a:cxn>
                <a:cxn ang="0">
                  <a:pos x="55" y="0"/>
                </a:cxn>
                <a:cxn ang="0">
                  <a:pos x="0" y="0"/>
                </a:cxn>
                <a:cxn ang="0">
                  <a:pos x="0" y="0"/>
                </a:cxn>
              </a:cxnLst>
              <a:rect l="0" t="0" r="r" b="b"/>
              <a:pathLst>
                <a:path w="55" h="13">
                  <a:moveTo>
                    <a:pt x="0" y="0"/>
                  </a:moveTo>
                  <a:lnTo>
                    <a:pt x="0" y="13"/>
                  </a:lnTo>
                  <a:lnTo>
                    <a:pt x="55" y="13"/>
                  </a:lnTo>
                  <a:lnTo>
                    <a:pt x="55" y="0"/>
                  </a:lnTo>
                  <a:lnTo>
                    <a:pt x="0" y="0"/>
                  </a:lnTo>
                  <a:lnTo>
                    <a:pt x="0" y="0"/>
                  </a:lnTo>
                  <a:close/>
                </a:path>
              </a:pathLst>
            </a:custGeom>
            <a:solidFill>
              <a:srgbClr val="000000"/>
            </a:solidFill>
            <a:ln w="9525">
              <a:noFill/>
              <a:round/>
              <a:headEnd/>
              <a:tailEnd/>
            </a:ln>
          </p:spPr>
          <p:txBody>
            <a:bodyPr/>
            <a:lstStyle/>
            <a:p>
              <a:endParaRPr lang="en-US" dirty="0"/>
            </a:p>
          </p:txBody>
        </p:sp>
        <p:sp>
          <p:nvSpPr>
            <p:cNvPr id="37853" name="Freeform 989"/>
            <p:cNvSpPr>
              <a:spLocks/>
            </p:cNvSpPr>
            <p:nvPr/>
          </p:nvSpPr>
          <p:spPr bwMode="auto">
            <a:xfrm>
              <a:off x="5171" y="2386"/>
              <a:ext cx="48" cy="12"/>
            </a:xfrm>
            <a:custGeom>
              <a:avLst/>
              <a:gdLst/>
              <a:ahLst/>
              <a:cxnLst>
                <a:cxn ang="0">
                  <a:pos x="55" y="0"/>
                </a:cxn>
                <a:cxn ang="0">
                  <a:pos x="55" y="13"/>
                </a:cxn>
                <a:cxn ang="0">
                  <a:pos x="0" y="13"/>
                </a:cxn>
                <a:cxn ang="0">
                  <a:pos x="0" y="0"/>
                </a:cxn>
                <a:cxn ang="0">
                  <a:pos x="55" y="0"/>
                </a:cxn>
                <a:cxn ang="0">
                  <a:pos x="55" y="0"/>
                </a:cxn>
              </a:cxnLst>
              <a:rect l="0" t="0" r="r" b="b"/>
              <a:pathLst>
                <a:path w="55" h="13">
                  <a:moveTo>
                    <a:pt x="55" y="0"/>
                  </a:moveTo>
                  <a:lnTo>
                    <a:pt x="55" y="13"/>
                  </a:lnTo>
                  <a:lnTo>
                    <a:pt x="0" y="13"/>
                  </a:lnTo>
                  <a:lnTo>
                    <a:pt x="0" y="0"/>
                  </a:lnTo>
                  <a:lnTo>
                    <a:pt x="55" y="0"/>
                  </a:lnTo>
                  <a:lnTo>
                    <a:pt x="55" y="0"/>
                  </a:lnTo>
                  <a:close/>
                </a:path>
              </a:pathLst>
            </a:custGeom>
            <a:solidFill>
              <a:srgbClr val="000000"/>
            </a:solidFill>
            <a:ln w="9525">
              <a:noFill/>
              <a:round/>
              <a:headEnd/>
              <a:tailEnd/>
            </a:ln>
          </p:spPr>
          <p:txBody>
            <a:bodyPr/>
            <a:lstStyle/>
            <a:p>
              <a:endParaRPr lang="en-US" dirty="0"/>
            </a:p>
          </p:txBody>
        </p:sp>
        <p:sp>
          <p:nvSpPr>
            <p:cNvPr id="37854" name="Freeform 990"/>
            <p:cNvSpPr>
              <a:spLocks/>
            </p:cNvSpPr>
            <p:nvPr/>
          </p:nvSpPr>
          <p:spPr bwMode="auto">
            <a:xfrm>
              <a:off x="5073" y="2386"/>
              <a:ext cx="55" cy="12"/>
            </a:xfrm>
            <a:custGeom>
              <a:avLst/>
              <a:gdLst/>
              <a:ahLst/>
              <a:cxnLst>
                <a:cxn ang="0">
                  <a:pos x="62" y="0"/>
                </a:cxn>
                <a:cxn ang="0">
                  <a:pos x="62" y="13"/>
                </a:cxn>
                <a:cxn ang="0">
                  <a:pos x="0" y="13"/>
                </a:cxn>
                <a:cxn ang="0">
                  <a:pos x="0" y="0"/>
                </a:cxn>
                <a:cxn ang="0">
                  <a:pos x="62" y="0"/>
                </a:cxn>
                <a:cxn ang="0">
                  <a:pos x="62" y="0"/>
                </a:cxn>
              </a:cxnLst>
              <a:rect l="0" t="0" r="r" b="b"/>
              <a:pathLst>
                <a:path w="62" h="13">
                  <a:moveTo>
                    <a:pt x="62" y="0"/>
                  </a:moveTo>
                  <a:lnTo>
                    <a:pt x="62" y="13"/>
                  </a:lnTo>
                  <a:lnTo>
                    <a:pt x="0" y="13"/>
                  </a:lnTo>
                  <a:lnTo>
                    <a:pt x="0" y="0"/>
                  </a:lnTo>
                  <a:lnTo>
                    <a:pt x="62" y="0"/>
                  </a:lnTo>
                  <a:lnTo>
                    <a:pt x="62" y="0"/>
                  </a:lnTo>
                  <a:close/>
                </a:path>
              </a:pathLst>
            </a:custGeom>
            <a:solidFill>
              <a:srgbClr val="000000"/>
            </a:solidFill>
            <a:ln w="9525">
              <a:noFill/>
              <a:round/>
              <a:headEnd/>
              <a:tailEnd/>
            </a:ln>
          </p:spPr>
          <p:txBody>
            <a:bodyPr/>
            <a:lstStyle/>
            <a:p>
              <a:endParaRPr lang="en-US" dirty="0"/>
            </a:p>
          </p:txBody>
        </p:sp>
        <p:sp>
          <p:nvSpPr>
            <p:cNvPr id="37855" name="Freeform 991"/>
            <p:cNvSpPr>
              <a:spLocks/>
            </p:cNvSpPr>
            <p:nvPr/>
          </p:nvSpPr>
          <p:spPr bwMode="auto">
            <a:xfrm>
              <a:off x="4976" y="2386"/>
              <a:ext cx="55" cy="12"/>
            </a:xfrm>
            <a:custGeom>
              <a:avLst/>
              <a:gdLst/>
              <a:ahLst/>
              <a:cxnLst>
                <a:cxn ang="0">
                  <a:pos x="62" y="0"/>
                </a:cxn>
                <a:cxn ang="0">
                  <a:pos x="62" y="13"/>
                </a:cxn>
                <a:cxn ang="0">
                  <a:pos x="0" y="13"/>
                </a:cxn>
                <a:cxn ang="0">
                  <a:pos x="0" y="0"/>
                </a:cxn>
                <a:cxn ang="0">
                  <a:pos x="62" y="0"/>
                </a:cxn>
                <a:cxn ang="0">
                  <a:pos x="62" y="0"/>
                </a:cxn>
              </a:cxnLst>
              <a:rect l="0" t="0" r="r" b="b"/>
              <a:pathLst>
                <a:path w="62" h="13">
                  <a:moveTo>
                    <a:pt x="62" y="0"/>
                  </a:moveTo>
                  <a:lnTo>
                    <a:pt x="62" y="13"/>
                  </a:lnTo>
                  <a:lnTo>
                    <a:pt x="0" y="13"/>
                  </a:lnTo>
                  <a:lnTo>
                    <a:pt x="0" y="0"/>
                  </a:lnTo>
                  <a:lnTo>
                    <a:pt x="62" y="0"/>
                  </a:lnTo>
                  <a:lnTo>
                    <a:pt x="62" y="0"/>
                  </a:lnTo>
                  <a:close/>
                </a:path>
              </a:pathLst>
            </a:custGeom>
            <a:solidFill>
              <a:srgbClr val="000000"/>
            </a:solidFill>
            <a:ln w="9525">
              <a:noFill/>
              <a:round/>
              <a:headEnd/>
              <a:tailEnd/>
            </a:ln>
          </p:spPr>
          <p:txBody>
            <a:bodyPr/>
            <a:lstStyle/>
            <a:p>
              <a:endParaRPr lang="en-US" dirty="0"/>
            </a:p>
          </p:txBody>
        </p:sp>
        <p:sp>
          <p:nvSpPr>
            <p:cNvPr id="37856" name="Freeform 992"/>
            <p:cNvSpPr>
              <a:spLocks/>
            </p:cNvSpPr>
            <p:nvPr/>
          </p:nvSpPr>
          <p:spPr bwMode="auto">
            <a:xfrm>
              <a:off x="4884" y="2386"/>
              <a:ext cx="49" cy="12"/>
            </a:xfrm>
            <a:custGeom>
              <a:avLst/>
              <a:gdLst/>
              <a:ahLst/>
              <a:cxnLst>
                <a:cxn ang="0">
                  <a:pos x="55" y="0"/>
                </a:cxn>
                <a:cxn ang="0">
                  <a:pos x="55" y="13"/>
                </a:cxn>
                <a:cxn ang="0">
                  <a:pos x="0" y="13"/>
                </a:cxn>
                <a:cxn ang="0">
                  <a:pos x="0" y="0"/>
                </a:cxn>
                <a:cxn ang="0">
                  <a:pos x="55" y="0"/>
                </a:cxn>
                <a:cxn ang="0">
                  <a:pos x="55" y="0"/>
                </a:cxn>
              </a:cxnLst>
              <a:rect l="0" t="0" r="r" b="b"/>
              <a:pathLst>
                <a:path w="55" h="13">
                  <a:moveTo>
                    <a:pt x="55" y="0"/>
                  </a:moveTo>
                  <a:lnTo>
                    <a:pt x="55" y="13"/>
                  </a:lnTo>
                  <a:lnTo>
                    <a:pt x="0" y="13"/>
                  </a:lnTo>
                  <a:lnTo>
                    <a:pt x="0" y="0"/>
                  </a:lnTo>
                  <a:lnTo>
                    <a:pt x="55" y="0"/>
                  </a:lnTo>
                  <a:lnTo>
                    <a:pt x="55" y="0"/>
                  </a:lnTo>
                  <a:close/>
                </a:path>
              </a:pathLst>
            </a:custGeom>
            <a:solidFill>
              <a:srgbClr val="000000"/>
            </a:solidFill>
            <a:ln w="9525">
              <a:noFill/>
              <a:round/>
              <a:headEnd/>
              <a:tailEnd/>
            </a:ln>
          </p:spPr>
          <p:txBody>
            <a:bodyPr/>
            <a:lstStyle/>
            <a:p>
              <a:endParaRPr lang="en-US" dirty="0"/>
            </a:p>
          </p:txBody>
        </p:sp>
        <p:sp>
          <p:nvSpPr>
            <p:cNvPr id="37857" name="Freeform 993"/>
            <p:cNvSpPr>
              <a:spLocks/>
            </p:cNvSpPr>
            <p:nvPr/>
          </p:nvSpPr>
          <p:spPr bwMode="auto">
            <a:xfrm>
              <a:off x="4782" y="2386"/>
              <a:ext cx="54" cy="12"/>
            </a:xfrm>
            <a:custGeom>
              <a:avLst/>
              <a:gdLst/>
              <a:ahLst/>
              <a:cxnLst>
                <a:cxn ang="0">
                  <a:pos x="61" y="0"/>
                </a:cxn>
                <a:cxn ang="0">
                  <a:pos x="61" y="13"/>
                </a:cxn>
                <a:cxn ang="0">
                  <a:pos x="0" y="13"/>
                </a:cxn>
                <a:cxn ang="0">
                  <a:pos x="0" y="0"/>
                </a:cxn>
                <a:cxn ang="0">
                  <a:pos x="61" y="0"/>
                </a:cxn>
                <a:cxn ang="0">
                  <a:pos x="61" y="0"/>
                </a:cxn>
              </a:cxnLst>
              <a:rect l="0" t="0" r="r" b="b"/>
              <a:pathLst>
                <a:path w="61" h="13">
                  <a:moveTo>
                    <a:pt x="61" y="0"/>
                  </a:moveTo>
                  <a:lnTo>
                    <a:pt x="61" y="13"/>
                  </a:lnTo>
                  <a:lnTo>
                    <a:pt x="0" y="13"/>
                  </a:lnTo>
                  <a:lnTo>
                    <a:pt x="0" y="0"/>
                  </a:lnTo>
                  <a:lnTo>
                    <a:pt x="61" y="0"/>
                  </a:lnTo>
                  <a:lnTo>
                    <a:pt x="61" y="0"/>
                  </a:lnTo>
                  <a:close/>
                </a:path>
              </a:pathLst>
            </a:custGeom>
            <a:solidFill>
              <a:srgbClr val="000000"/>
            </a:solidFill>
            <a:ln w="9525">
              <a:noFill/>
              <a:round/>
              <a:headEnd/>
              <a:tailEnd/>
            </a:ln>
          </p:spPr>
          <p:txBody>
            <a:bodyPr/>
            <a:lstStyle/>
            <a:p>
              <a:endParaRPr lang="en-US" dirty="0"/>
            </a:p>
          </p:txBody>
        </p:sp>
        <p:sp>
          <p:nvSpPr>
            <p:cNvPr id="37858" name="Freeform 994"/>
            <p:cNvSpPr>
              <a:spLocks/>
            </p:cNvSpPr>
            <p:nvPr/>
          </p:nvSpPr>
          <p:spPr bwMode="auto">
            <a:xfrm>
              <a:off x="4690" y="2386"/>
              <a:ext cx="49" cy="12"/>
            </a:xfrm>
            <a:custGeom>
              <a:avLst/>
              <a:gdLst/>
              <a:ahLst/>
              <a:cxnLst>
                <a:cxn ang="0">
                  <a:pos x="55" y="0"/>
                </a:cxn>
                <a:cxn ang="0">
                  <a:pos x="55" y="13"/>
                </a:cxn>
                <a:cxn ang="0">
                  <a:pos x="0" y="13"/>
                </a:cxn>
                <a:cxn ang="0">
                  <a:pos x="0" y="0"/>
                </a:cxn>
                <a:cxn ang="0">
                  <a:pos x="55" y="0"/>
                </a:cxn>
                <a:cxn ang="0">
                  <a:pos x="55" y="0"/>
                </a:cxn>
              </a:cxnLst>
              <a:rect l="0" t="0" r="r" b="b"/>
              <a:pathLst>
                <a:path w="55" h="13">
                  <a:moveTo>
                    <a:pt x="55" y="0"/>
                  </a:moveTo>
                  <a:lnTo>
                    <a:pt x="55" y="13"/>
                  </a:lnTo>
                  <a:lnTo>
                    <a:pt x="0" y="13"/>
                  </a:lnTo>
                  <a:lnTo>
                    <a:pt x="0" y="0"/>
                  </a:lnTo>
                  <a:lnTo>
                    <a:pt x="55" y="0"/>
                  </a:lnTo>
                  <a:lnTo>
                    <a:pt x="55" y="0"/>
                  </a:lnTo>
                  <a:close/>
                </a:path>
              </a:pathLst>
            </a:custGeom>
            <a:solidFill>
              <a:srgbClr val="000000"/>
            </a:solidFill>
            <a:ln w="9525">
              <a:noFill/>
              <a:round/>
              <a:headEnd/>
              <a:tailEnd/>
            </a:ln>
          </p:spPr>
          <p:txBody>
            <a:bodyPr/>
            <a:lstStyle/>
            <a:p>
              <a:endParaRPr lang="en-US" dirty="0"/>
            </a:p>
          </p:txBody>
        </p:sp>
        <p:sp>
          <p:nvSpPr>
            <p:cNvPr id="37859" name="Freeform 995"/>
            <p:cNvSpPr>
              <a:spLocks/>
            </p:cNvSpPr>
            <p:nvPr/>
          </p:nvSpPr>
          <p:spPr bwMode="auto">
            <a:xfrm>
              <a:off x="4593" y="2386"/>
              <a:ext cx="49" cy="12"/>
            </a:xfrm>
            <a:custGeom>
              <a:avLst/>
              <a:gdLst/>
              <a:ahLst/>
              <a:cxnLst>
                <a:cxn ang="0">
                  <a:pos x="55" y="0"/>
                </a:cxn>
                <a:cxn ang="0">
                  <a:pos x="55" y="13"/>
                </a:cxn>
                <a:cxn ang="0">
                  <a:pos x="0" y="13"/>
                </a:cxn>
                <a:cxn ang="0">
                  <a:pos x="0" y="0"/>
                </a:cxn>
                <a:cxn ang="0">
                  <a:pos x="55" y="0"/>
                </a:cxn>
                <a:cxn ang="0">
                  <a:pos x="55" y="0"/>
                </a:cxn>
              </a:cxnLst>
              <a:rect l="0" t="0" r="r" b="b"/>
              <a:pathLst>
                <a:path w="55" h="13">
                  <a:moveTo>
                    <a:pt x="55" y="0"/>
                  </a:moveTo>
                  <a:lnTo>
                    <a:pt x="55" y="13"/>
                  </a:lnTo>
                  <a:lnTo>
                    <a:pt x="0" y="13"/>
                  </a:lnTo>
                  <a:lnTo>
                    <a:pt x="0" y="0"/>
                  </a:lnTo>
                  <a:lnTo>
                    <a:pt x="55" y="0"/>
                  </a:lnTo>
                  <a:lnTo>
                    <a:pt x="55" y="0"/>
                  </a:lnTo>
                  <a:close/>
                </a:path>
              </a:pathLst>
            </a:custGeom>
            <a:solidFill>
              <a:srgbClr val="000000"/>
            </a:solidFill>
            <a:ln w="9525">
              <a:noFill/>
              <a:round/>
              <a:headEnd/>
              <a:tailEnd/>
            </a:ln>
          </p:spPr>
          <p:txBody>
            <a:bodyPr/>
            <a:lstStyle/>
            <a:p>
              <a:endParaRPr lang="en-US" dirty="0"/>
            </a:p>
          </p:txBody>
        </p:sp>
        <p:sp>
          <p:nvSpPr>
            <p:cNvPr id="37860" name="Freeform 996"/>
            <p:cNvSpPr>
              <a:spLocks/>
            </p:cNvSpPr>
            <p:nvPr/>
          </p:nvSpPr>
          <p:spPr bwMode="auto">
            <a:xfrm>
              <a:off x="5171" y="2386"/>
              <a:ext cx="48" cy="12"/>
            </a:xfrm>
            <a:custGeom>
              <a:avLst/>
              <a:gdLst/>
              <a:ahLst/>
              <a:cxnLst>
                <a:cxn ang="0">
                  <a:pos x="55" y="0"/>
                </a:cxn>
                <a:cxn ang="0">
                  <a:pos x="55" y="13"/>
                </a:cxn>
                <a:cxn ang="0">
                  <a:pos x="0" y="13"/>
                </a:cxn>
                <a:cxn ang="0">
                  <a:pos x="0" y="0"/>
                </a:cxn>
                <a:cxn ang="0">
                  <a:pos x="55" y="0"/>
                </a:cxn>
                <a:cxn ang="0">
                  <a:pos x="55" y="0"/>
                </a:cxn>
              </a:cxnLst>
              <a:rect l="0" t="0" r="r" b="b"/>
              <a:pathLst>
                <a:path w="55" h="13">
                  <a:moveTo>
                    <a:pt x="55" y="0"/>
                  </a:moveTo>
                  <a:lnTo>
                    <a:pt x="55" y="13"/>
                  </a:lnTo>
                  <a:lnTo>
                    <a:pt x="0" y="13"/>
                  </a:lnTo>
                  <a:lnTo>
                    <a:pt x="0" y="0"/>
                  </a:lnTo>
                  <a:lnTo>
                    <a:pt x="55" y="0"/>
                  </a:lnTo>
                  <a:lnTo>
                    <a:pt x="55" y="0"/>
                  </a:lnTo>
                  <a:close/>
                </a:path>
              </a:pathLst>
            </a:custGeom>
            <a:solidFill>
              <a:srgbClr val="000000"/>
            </a:solidFill>
            <a:ln w="9525">
              <a:noFill/>
              <a:round/>
              <a:headEnd/>
              <a:tailEnd/>
            </a:ln>
          </p:spPr>
          <p:txBody>
            <a:bodyPr/>
            <a:lstStyle/>
            <a:p>
              <a:endParaRPr lang="en-US" dirty="0"/>
            </a:p>
          </p:txBody>
        </p:sp>
        <p:sp>
          <p:nvSpPr>
            <p:cNvPr id="37861" name="Freeform 997"/>
            <p:cNvSpPr>
              <a:spLocks/>
            </p:cNvSpPr>
            <p:nvPr/>
          </p:nvSpPr>
          <p:spPr bwMode="auto">
            <a:xfrm>
              <a:off x="4976" y="2386"/>
              <a:ext cx="55" cy="12"/>
            </a:xfrm>
            <a:custGeom>
              <a:avLst/>
              <a:gdLst/>
              <a:ahLst/>
              <a:cxnLst>
                <a:cxn ang="0">
                  <a:pos x="62" y="0"/>
                </a:cxn>
                <a:cxn ang="0">
                  <a:pos x="62" y="13"/>
                </a:cxn>
                <a:cxn ang="0">
                  <a:pos x="0" y="13"/>
                </a:cxn>
                <a:cxn ang="0">
                  <a:pos x="0" y="0"/>
                </a:cxn>
                <a:cxn ang="0">
                  <a:pos x="62" y="0"/>
                </a:cxn>
                <a:cxn ang="0">
                  <a:pos x="62" y="0"/>
                </a:cxn>
              </a:cxnLst>
              <a:rect l="0" t="0" r="r" b="b"/>
              <a:pathLst>
                <a:path w="62" h="13">
                  <a:moveTo>
                    <a:pt x="62" y="0"/>
                  </a:moveTo>
                  <a:lnTo>
                    <a:pt x="62" y="13"/>
                  </a:lnTo>
                  <a:lnTo>
                    <a:pt x="0" y="13"/>
                  </a:lnTo>
                  <a:lnTo>
                    <a:pt x="0" y="0"/>
                  </a:lnTo>
                  <a:lnTo>
                    <a:pt x="62" y="0"/>
                  </a:lnTo>
                  <a:lnTo>
                    <a:pt x="62" y="0"/>
                  </a:lnTo>
                  <a:close/>
                </a:path>
              </a:pathLst>
            </a:custGeom>
            <a:solidFill>
              <a:srgbClr val="000000"/>
            </a:solidFill>
            <a:ln w="9525">
              <a:noFill/>
              <a:round/>
              <a:headEnd/>
              <a:tailEnd/>
            </a:ln>
          </p:spPr>
          <p:txBody>
            <a:bodyPr/>
            <a:lstStyle/>
            <a:p>
              <a:endParaRPr lang="en-US" dirty="0"/>
            </a:p>
          </p:txBody>
        </p:sp>
        <p:sp>
          <p:nvSpPr>
            <p:cNvPr id="37862" name="Freeform 998"/>
            <p:cNvSpPr>
              <a:spLocks/>
            </p:cNvSpPr>
            <p:nvPr/>
          </p:nvSpPr>
          <p:spPr bwMode="auto">
            <a:xfrm>
              <a:off x="4884" y="2386"/>
              <a:ext cx="49" cy="12"/>
            </a:xfrm>
            <a:custGeom>
              <a:avLst/>
              <a:gdLst/>
              <a:ahLst/>
              <a:cxnLst>
                <a:cxn ang="0">
                  <a:pos x="55" y="0"/>
                </a:cxn>
                <a:cxn ang="0">
                  <a:pos x="55" y="13"/>
                </a:cxn>
                <a:cxn ang="0">
                  <a:pos x="0" y="13"/>
                </a:cxn>
                <a:cxn ang="0">
                  <a:pos x="0" y="0"/>
                </a:cxn>
                <a:cxn ang="0">
                  <a:pos x="55" y="0"/>
                </a:cxn>
                <a:cxn ang="0">
                  <a:pos x="55" y="0"/>
                </a:cxn>
              </a:cxnLst>
              <a:rect l="0" t="0" r="r" b="b"/>
              <a:pathLst>
                <a:path w="55" h="13">
                  <a:moveTo>
                    <a:pt x="55" y="0"/>
                  </a:moveTo>
                  <a:lnTo>
                    <a:pt x="55" y="13"/>
                  </a:lnTo>
                  <a:lnTo>
                    <a:pt x="0" y="13"/>
                  </a:lnTo>
                  <a:lnTo>
                    <a:pt x="0" y="0"/>
                  </a:lnTo>
                  <a:lnTo>
                    <a:pt x="55" y="0"/>
                  </a:lnTo>
                  <a:lnTo>
                    <a:pt x="55" y="0"/>
                  </a:lnTo>
                  <a:close/>
                </a:path>
              </a:pathLst>
            </a:custGeom>
            <a:solidFill>
              <a:srgbClr val="000000"/>
            </a:solidFill>
            <a:ln w="9525">
              <a:noFill/>
              <a:round/>
              <a:headEnd/>
              <a:tailEnd/>
            </a:ln>
          </p:spPr>
          <p:txBody>
            <a:bodyPr/>
            <a:lstStyle/>
            <a:p>
              <a:endParaRPr lang="en-US" dirty="0"/>
            </a:p>
          </p:txBody>
        </p:sp>
        <p:sp>
          <p:nvSpPr>
            <p:cNvPr id="37863" name="Freeform 999"/>
            <p:cNvSpPr>
              <a:spLocks/>
            </p:cNvSpPr>
            <p:nvPr/>
          </p:nvSpPr>
          <p:spPr bwMode="auto">
            <a:xfrm>
              <a:off x="4782" y="2386"/>
              <a:ext cx="54" cy="12"/>
            </a:xfrm>
            <a:custGeom>
              <a:avLst/>
              <a:gdLst/>
              <a:ahLst/>
              <a:cxnLst>
                <a:cxn ang="0">
                  <a:pos x="61" y="0"/>
                </a:cxn>
                <a:cxn ang="0">
                  <a:pos x="61" y="13"/>
                </a:cxn>
                <a:cxn ang="0">
                  <a:pos x="0" y="13"/>
                </a:cxn>
                <a:cxn ang="0">
                  <a:pos x="0" y="0"/>
                </a:cxn>
                <a:cxn ang="0">
                  <a:pos x="61" y="0"/>
                </a:cxn>
                <a:cxn ang="0">
                  <a:pos x="61" y="0"/>
                </a:cxn>
              </a:cxnLst>
              <a:rect l="0" t="0" r="r" b="b"/>
              <a:pathLst>
                <a:path w="61" h="13">
                  <a:moveTo>
                    <a:pt x="61" y="0"/>
                  </a:moveTo>
                  <a:lnTo>
                    <a:pt x="61" y="13"/>
                  </a:lnTo>
                  <a:lnTo>
                    <a:pt x="0" y="13"/>
                  </a:lnTo>
                  <a:lnTo>
                    <a:pt x="0" y="0"/>
                  </a:lnTo>
                  <a:lnTo>
                    <a:pt x="61" y="0"/>
                  </a:lnTo>
                  <a:lnTo>
                    <a:pt x="61" y="0"/>
                  </a:lnTo>
                  <a:close/>
                </a:path>
              </a:pathLst>
            </a:custGeom>
            <a:solidFill>
              <a:srgbClr val="000000"/>
            </a:solidFill>
            <a:ln w="9525">
              <a:noFill/>
              <a:round/>
              <a:headEnd/>
              <a:tailEnd/>
            </a:ln>
          </p:spPr>
          <p:txBody>
            <a:bodyPr/>
            <a:lstStyle/>
            <a:p>
              <a:endParaRPr lang="en-US" dirty="0"/>
            </a:p>
          </p:txBody>
        </p:sp>
        <p:sp>
          <p:nvSpPr>
            <p:cNvPr id="37864" name="Freeform 1000"/>
            <p:cNvSpPr>
              <a:spLocks/>
            </p:cNvSpPr>
            <p:nvPr/>
          </p:nvSpPr>
          <p:spPr bwMode="auto">
            <a:xfrm>
              <a:off x="4690" y="2386"/>
              <a:ext cx="49" cy="12"/>
            </a:xfrm>
            <a:custGeom>
              <a:avLst/>
              <a:gdLst/>
              <a:ahLst/>
              <a:cxnLst>
                <a:cxn ang="0">
                  <a:pos x="55" y="0"/>
                </a:cxn>
                <a:cxn ang="0">
                  <a:pos x="55" y="13"/>
                </a:cxn>
                <a:cxn ang="0">
                  <a:pos x="0" y="13"/>
                </a:cxn>
                <a:cxn ang="0">
                  <a:pos x="0" y="0"/>
                </a:cxn>
                <a:cxn ang="0">
                  <a:pos x="55" y="0"/>
                </a:cxn>
                <a:cxn ang="0">
                  <a:pos x="55" y="0"/>
                </a:cxn>
              </a:cxnLst>
              <a:rect l="0" t="0" r="r" b="b"/>
              <a:pathLst>
                <a:path w="55" h="13">
                  <a:moveTo>
                    <a:pt x="55" y="0"/>
                  </a:moveTo>
                  <a:lnTo>
                    <a:pt x="55" y="13"/>
                  </a:lnTo>
                  <a:lnTo>
                    <a:pt x="0" y="13"/>
                  </a:lnTo>
                  <a:lnTo>
                    <a:pt x="0" y="0"/>
                  </a:lnTo>
                  <a:lnTo>
                    <a:pt x="55" y="0"/>
                  </a:lnTo>
                  <a:lnTo>
                    <a:pt x="55" y="0"/>
                  </a:lnTo>
                  <a:close/>
                </a:path>
              </a:pathLst>
            </a:custGeom>
            <a:solidFill>
              <a:srgbClr val="000000"/>
            </a:solidFill>
            <a:ln w="9525">
              <a:noFill/>
              <a:round/>
              <a:headEnd/>
              <a:tailEnd/>
            </a:ln>
          </p:spPr>
          <p:txBody>
            <a:bodyPr/>
            <a:lstStyle/>
            <a:p>
              <a:endParaRPr lang="en-US" dirty="0"/>
            </a:p>
          </p:txBody>
        </p:sp>
        <p:sp>
          <p:nvSpPr>
            <p:cNvPr id="37865" name="Freeform 1001"/>
            <p:cNvSpPr>
              <a:spLocks/>
            </p:cNvSpPr>
            <p:nvPr/>
          </p:nvSpPr>
          <p:spPr bwMode="auto">
            <a:xfrm>
              <a:off x="4593" y="2386"/>
              <a:ext cx="49" cy="12"/>
            </a:xfrm>
            <a:custGeom>
              <a:avLst/>
              <a:gdLst/>
              <a:ahLst/>
              <a:cxnLst>
                <a:cxn ang="0">
                  <a:pos x="55" y="0"/>
                </a:cxn>
                <a:cxn ang="0">
                  <a:pos x="55" y="13"/>
                </a:cxn>
                <a:cxn ang="0">
                  <a:pos x="0" y="13"/>
                </a:cxn>
                <a:cxn ang="0">
                  <a:pos x="0" y="0"/>
                </a:cxn>
                <a:cxn ang="0">
                  <a:pos x="55" y="0"/>
                </a:cxn>
                <a:cxn ang="0">
                  <a:pos x="55" y="0"/>
                </a:cxn>
              </a:cxnLst>
              <a:rect l="0" t="0" r="r" b="b"/>
              <a:pathLst>
                <a:path w="55" h="13">
                  <a:moveTo>
                    <a:pt x="55" y="0"/>
                  </a:moveTo>
                  <a:lnTo>
                    <a:pt x="55" y="13"/>
                  </a:lnTo>
                  <a:lnTo>
                    <a:pt x="0" y="13"/>
                  </a:lnTo>
                  <a:lnTo>
                    <a:pt x="0" y="0"/>
                  </a:lnTo>
                  <a:lnTo>
                    <a:pt x="55" y="0"/>
                  </a:lnTo>
                  <a:lnTo>
                    <a:pt x="55" y="0"/>
                  </a:lnTo>
                  <a:close/>
                </a:path>
              </a:pathLst>
            </a:custGeom>
            <a:solidFill>
              <a:srgbClr val="000000"/>
            </a:solidFill>
            <a:ln w="9525">
              <a:noFill/>
              <a:round/>
              <a:headEnd/>
              <a:tailEnd/>
            </a:ln>
          </p:spPr>
          <p:txBody>
            <a:bodyPr/>
            <a:lstStyle/>
            <a:p>
              <a:endParaRPr lang="en-US" dirty="0"/>
            </a:p>
          </p:txBody>
        </p:sp>
        <p:sp>
          <p:nvSpPr>
            <p:cNvPr id="37866" name="Freeform 1002"/>
            <p:cNvSpPr>
              <a:spLocks/>
            </p:cNvSpPr>
            <p:nvPr/>
          </p:nvSpPr>
          <p:spPr bwMode="auto">
            <a:xfrm>
              <a:off x="4903" y="2076"/>
              <a:ext cx="176" cy="286"/>
            </a:xfrm>
            <a:custGeom>
              <a:avLst/>
              <a:gdLst/>
              <a:ahLst/>
              <a:cxnLst>
                <a:cxn ang="0">
                  <a:pos x="199" y="0"/>
                </a:cxn>
                <a:cxn ang="0">
                  <a:pos x="0" y="0"/>
                </a:cxn>
                <a:cxn ang="0">
                  <a:pos x="0" y="303"/>
                </a:cxn>
                <a:cxn ang="0">
                  <a:pos x="199" y="303"/>
                </a:cxn>
                <a:cxn ang="0">
                  <a:pos x="199" y="0"/>
                </a:cxn>
                <a:cxn ang="0">
                  <a:pos x="199" y="0"/>
                </a:cxn>
              </a:cxnLst>
              <a:rect l="0" t="0" r="r" b="b"/>
              <a:pathLst>
                <a:path w="199" h="303">
                  <a:moveTo>
                    <a:pt x="199" y="0"/>
                  </a:moveTo>
                  <a:lnTo>
                    <a:pt x="0" y="0"/>
                  </a:lnTo>
                  <a:lnTo>
                    <a:pt x="0" y="303"/>
                  </a:lnTo>
                  <a:lnTo>
                    <a:pt x="199" y="303"/>
                  </a:lnTo>
                  <a:lnTo>
                    <a:pt x="199" y="0"/>
                  </a:lnTo>
                  <a:lnTo>
                    <a:pt x="199" y="0"/>
                  </a:lnTo>
                  <a:close/>
                </a:path>
              </a:pathLst>
            </a:custGeom>
            <a:solidFill>
              <a:srgbClr val="808080"/>
            </a:solidFill>
            <a:ln w="9525">
              <a:noFill/>
              <a:round/>
              <a:headEnd/>
              <a:tailEnd/>
            </a:ln>
          </p:spPr>
          <p:txBody>
            <a:bodyPr/>
            <a:lstStyle/>
            <a:p>
              <a:endParaRPr lang="en-US" dirty="0"/>
            </a:p>
          </p:txBody>
        </p:sp>
        <p:sp>
          <p:nvSpPr>
            <p:cNvPr id="37867" name="Freeform 1003"/>
            <p:cNvSpPr>
              <a:spLocks/>
            </p:cNvSpPr>
            <p:nvPr/>
          </p:nvSpPr>
          <p:spPr bwMode="auto">
            <a:xfrm>
              <a:off x="4903" y="2076"/>
              <a:ext cx="176" cy="286"/>
            </a:xfrm>
            <a:custGeom>
              <a:avLst/>
              <a:gdLst/>
              <a:ahLst/>
              <a:cxnLst>
                <a:cxn ang="0">
                  <a:pos x="199" y="0"/>
                </a:cxn>
                <a:cxn ang="0">
                  <a:pos x="0" y="0"/>
                </a:cxn>
                <a:cxn ang="0">
                  <a:pos x="0" y="303"/>
                </a:cxn>
                <a:cxn ang="0">
                  <a:pos x="199" y="303"/>
                </a:cxn>
                <a:cxn ang="0">
                  <a:pos x="199" y="0"/>
                </a:cxn>
                <a:cxn ang="0">
                  <a:pos x="199" y="0"/>
                </a:cxn>
              </a:cxnLst>
              <a:rect l="0" t="0" r="r" b="b"/>
              <a:pathLst>
                <a:path w="199" h="303">
                  <a:moveTo>
                    <a:pt x="199" y="0"/>
                  </a:moveTo>
                  <a:lnTo>
                    <a:pt x="0" y="0"/>
                  </a:lnTo>
                  <a:lnTo>
                    <a:pt x="0" y="303"/>
                  </a:lnTo>
                  <a:lnTo>
                    <a:pt x="199" y="303"/>
                  </a:lnTo>
                  <a:lnTo>
                    <a:pt x="199" y="0"/>
                  </a:lnTo>
                  <a:lnTo>
                    <a:pt x="199" y="0"/>
                  </a:lnTo>
                </a:path>
              </a:pathLst>
            </a:custGeom>
            <a:noFill/>
            <a:ln w="0">
              <a:solidFill>
                <a:srgbClr val="969696"/>
              </a:solidFill>
              <a:prstDash val="solid"/>
              <a:round/>
              <a:headEnd/>
              <a:tailEnd/>
            </a:ln>
          </p:spPr>
          <p:txBody>
            <a:bodyPr/>
            <a:lstStyle/>
            <a:p>
              <a:endParaRPr lang="en-US" dirty="0"/>
            </a:p>
          </p:txBody>
        </p:sp>
        <p:sp>
          <p:nvSpPr>
            <p:cNvPr id="37868" name="Freeform 1004"/>
            <p:cNvSpPr>
              <a:spLocks/>
            </p:cNvSpPr>
            <p:nvPr/>
          </p:nvSpPr>
          <p:spPr bwMode="auto">
            <a:xfrm>
              <a:off x="4915" y="2253"/>
              <a:ext cx="146" cy="78"/>
            </a:xfrm>
            <a:custGeom>
              <a:avLst/>
              <a:gdLst/>
              <a:ahLst/>
              <a:cxnLst>
                <a:cxn ang="0">
                  <a:pos x="164" y="0"/>
                </a:cxn>
                <a:cxn ang="0">
                  <a:pos x="0" y="0"/>
                </a:cxn>
                <a:cxn ang="0">
                  <a:pos x="0" y="83"/>
                </a:cxn>
                <a:cxn ang="0">
                  <a:pos x="164" y="83"/>
                </a:cxn>
                <a:cxn ang="0">
                  <a:pos x="164" y="0"/>
                </a:cxn>
                <a:cxn ang="0">
                  <a:pos x="164" y="0"/>
                </a:cxn>
              </a:cxnLst>
              <a:rect l="0" t="0" r="r" b="b"/>
              <a:pathLst>
                <a:path w="164" h="83">
                  <a:moveTo>
                    <a:pt x="164" y="0"/>
                  </a:moveTo>
                  <a:lnTo>
                    <a:pt x="0" y="0"/>
                  </a:lnTo>
                  <a:lnTo>
                    <a:pt x="0" y="83"/>
                  </a:lnTo>
                  <a:lnTo>
                    <a:pt x="164" y="83"/>
                  </a:lnTo>
                  <a:lnTo>
                    <a:pt x="164" y="0"/>
                  </a:lnTo>
                  <a:lnTo>
                    <a:pt x="164" y="0"/>
                  </a:lnTo>
                  <a:close/>
                </a:path>
              </a:pathLst>
            </a:custGeom>
            <a:solidFill>
              <a:srgbClr val="B07000"/>
            </a:solidFill>
            <a:ln w="9525">
              <a:noFill/>
              <a:round/>
              <a:headEnd/>
              <a:tailEnd/>
            </a:ln>
          </p:spPr>
          <p:txBody>
            <a:bodyPr/>
            <a:lstStyle/>
            <a:p>
              <a:endParaRPr lang="en-US" dirty="0"/>
            </a:p>
          </p:txBody>
        </p:sp>
        <p:sp>
          <p:nvSpPr>
            <p:cNvPr id="37869" name="Freeform 1005"/>
            <p:cNvSpPr>
              <a:spLocks/>
            </p:cNvSpPr>
            <p:nvPr/>
          </p:nvSpPr>
          <p:spPr bwMode="auto">
            <a:xfrm>
              <a:off x="4915" y="2253"/>
              <a:ext cx="146" cy="78"/>
            </a:xfrm>
            <a:custGeom>
              <a:avLst/>
              <a:gdLst/>
              <a:ahLst/>
              <a:cxnLst>
                <a:cxn ang="0">
                  <a:pos x="164" y="0"/>
                </a:cxn>
                <a:cxn ang="0">
                  <a:pos x="0" y="0"/>
                </a:cxn>
                <a:cxn ang="0">
                  <a:pos x="0" y="83"/>
                </a:cxn>
                <a:cxn ang="0">
                  <a:pos x="164" y="83"/>
                </a:cxn>
                <a:cxn ang="0">
                  <a:pos x="164" y="0"/>
                </a:cxn>
                <a:cxn ang="0">
                  <a:pos x="164" y="0"/>
                </a:cxn>
              </a:cxnLst>
              <a:rect l="0" t="0" r="r" b="b"/>
              <a:pathLst>
                <a:path w="164" h="83">
                  <a:moveTo>
                    <a:pt x="164" y="0"/>
                  </a:moveTo>
                  <a:lnTo>
                    <a:pt x="0" y="0"/>
                  </a:lnTo>
                  <a:lnTo>
                    <a:pt x="0" y="83"/>
                  </a:lnTo>
                  <a:lnTo>
                    <a:pt x="164" y="83"/>
                  </a:lnTo>
                  <a:lnTo>
                    <a:pt x="164" y="0"/>
                  </a:lnTo>
                  <a:lnTo>
                    <a:pt x="164" y="0"/>
                  </a:lnTo>
                </a:path>
              </a:pathLst>
            </a:custGeom>
            <a:noFill/>
            <a:ln w="0">
              <a:solidFill>
                <a:srgbClr val="969696"/>
              </a:solidFill>
              <a:prstDash val="solid"/>
              <a:round/>
              <a:headEnd/>
              <a:tailEnd/>
            </a:ln>
          </p:spPr>
          <p:txBody>
            <a:bodyPr/>
            <a:lstStyle/>
            <a:p>
              <a:endParaRPr lang="en-US" dirty="0"/>
            </a:p>
          </p:txBody>
        </p:sp>
        <p:sp>
          <p:nvSpPr>
            <p:cNvPr id="37870" name="Freeform 1006"/>
            <p:cNvSpPr>
              <a:spLocks/>
            </p:cNvSpPr>
            <p:nvPr/>
          </p:nvSpPr>
          <p:spPr bwMode="auto">
            <a:xfrm>
              <a:off x="4915" y="2094"/>
              <a:ext cx="152" cy="79"/>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close/>
                </a:path>
              </a:pathLst>
            </a:custGeom>
            <a:solidFill>
              <a:srgbClr val="B07000"/>
            </a:solidFill>
            <a:ln w="9525">
              <a:noFill/>
              <a:round/>
              <a:headEnd/>
              <a:tailEnd/>
            </a:ln>
          </p:spPr>
          <p:txBody>
            <a:bodyPr/>
            <a:lstStyle/>
            <a:p>
              <a:endParaRPr lang="en-US" dirty="0"/>
            </a:p>
          </p:txBody>
        </p:sp>
        <p:sp>
          <p:nvSpPr>
            <p:cNvPr id="37871" name="Freeform 1007"/>
            <p:cNvSpPr>
              <a:spLocks/>
            </p:cNvSpPr>
            <p:nvPr/>
          </p:nvSpPr>
          <p:spPr bwMode="auto">
            <a:xfrm>
              <a:off x="4915" y="2094"/>
              <a:ext cx="152" cy="79"/>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path>
              </a:pathLst>
            </a:custGeom>
            <a:noFill/>
            <a:ln w="0">
              <a:solidFill>
                <a:srgbClr val="969696"/>
              </a:solidFill>
              <a:prstDash val="solid"/>
              <a:round/>
              <a:headEnd/>
              <a:tailEnd/>
            </a:ln>
          </p:spPr>
          <p:txBody>
            <a:bodyPr/>
            <a:lstStyle/>
            <a:p>
              <a:endParaRPr lang="en-US" dirty="0"/>
            </a:p>
          </p:txBody>
        </p:sp>
        <p:sp>
          <p:nvSpPr>
            <p:cNvPr id="37872" name="Freeform 1008"/>
            <p:cNvSpPr>
              <a:spLocks/>
            </p:cNvSpPr>
            <p:nvPr/>
          </p:nvSpPr>
          <p:spPr bwMode="auto">
            <a:xfrm>
              <a:off x="4915" y="2173"/>
              <a:ext cx="152" cy="80"/>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close/>
                </a:path>
              </a:pathLst>
            </a:custGeom>
            <a:solidFill>
              <a:srgbClr val="B07000"/>
            </a:solidFill>
            <a:ln w="9525">
              <a:noFill/>
              <a:round/>
              <a:headEnd/>
              <a:tailEnd/>
            </a:ln>
          </p:spPr>
          <p:txBody>
            <a:bodyPr/>
            <a:lstStyle/>
            <a:p>
              <a:endParaRPr lang="en-US" dirty="0"/>
            </a:p>
          </p:txBody>
        </p:sp>
        <p:sp>
          <p:nvSpPr>
            <p:cNvPr id="37873" name="Freeform 1009"/>
            <p:cNvSpPr>
              <a:spLocks/>
            </p:cNvSpPr>
            <p:nvPr/>
          </p:nvSpPr>
          <p:spPr bwMode="auto">
            <a:xfrm>
              <a:off x="4915" y="2173"/>
              <a:ext cx="152" cy="80"/>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path>
              </a:pathLst>
            </a:custGeom>
            <a:noFill/>
            <a:ln w="0">
              <a:solidFill>
                <a:srgbClr val="969696"/>
              </a:solidFill>
              <a:prstDash val="solid"/>
              <a:round/>
              <a:headEnd/>
              <a:tailEnd/>
            </a:ln>
          </p:spPr>
          <p:txBody>
            <a:bodyPr/>
            <a:lstStyle/>
            <a:p>
              <a:endParaRPr lang="en-US" dirty="0"/>
            </a:p>
          </p:txBody>
        </p:sp>
        <p:sp>
          <p:nvSpPr>
            <p:cNvPr id="37874" name="Freeform 1010"/>
            <p:cNvSpPr>
              <a:spLocks/>
            </p:cNvSpPr>
            <p:nvPr/>
          </p:nvSpPr>
          <p:spPr bwMode="auto">
            <a:xfrm>
              <a:off x="4903" y="2070"/>
              <a:ext cx="176" cy="285"/>
            </a:xfrm>
            <a:custGeom>
              <a:avLst/>
              <a:gdLst/>
              <a:ahLst/>
              <a:cxnLst>
                <a:cxn ang="0">
                  <a:pos x="199" y="0"/>
                </a:cxn>
                <a:cxn ang="0">
                  <a:pos x="0" y="0"/>
                </a:cxn>
                <a:cxn ang="0">
                  <a:pos x="0" y="302"/>
                </a:cxn>
                <a:cxn ang="0">
                  <a:pos x="199" y="302"/>
                </a:cxn>
                <a:cxn ang="0">
                  <a:pos x="199" y="0"/>
                </a:cxn>
                <a:cxn ang="0">
                  <a:pos x="199" y="0"/>
                </a:cxn>
              </a:cxnLst>
              <a:rect l="0" t="0" r="r" b="b"/>
              <a:pathLst>
                <a:path w="199" h="302">
                  <a:moveTo>
                    <a:pt x="199" y="0"/>
                  </a:moveTo>
                  <a:lnTo>
                    <a:pt x="0" y="0"/>
                  </a:lnTo>
                  <a:lnTo>
                    <a:pt x="0" y="302"/>
                  </a:lnTo>
                  <a:lnTo>
                    <a:pt x="199" y="302"/>
                  </a:lnTo>
                  <a:lnTo>
                    <a:pt x="199" y="0"/>
                  </a:lnTo>
                  <a:lnTo>
                    <a:pt x="199" y="0"/>
                  </a:lnTo>
                  <a:close/>
                </a:path>
              </a:pathLst>
            </a:custGeom>
            <a:solidFill>
              <a:srgbClr val="808080"/>
            </a:solidFill>
            <a:ln w="9525">
              <a:noFill/>
              <a:round/>
              <a:headEnd/>
              <a:tailEnd/>
            </a:ln>
          </p:spPr>
          <p:txBody>
            <a:bodyPr/>
            <a:lstStyle/>
            <a:p>
              <a:endParaRPr lang="en-US" dirty="0"/>
            </a:p>
          </p:txBody>
        </p:sp>
        <p:sp>
          <p:nvSpPr>
            <p:cNvPr id="37875" name="Freeform 1011"/>
            <p:cNvSpPr>
              <a:spLocks/>
            </p:cNvSpPr>
            <p:nvPr/>
          </p:nvSpPr>
          <p:spPr bwMode="auto">
            <a:xfrm>
              <a:off x="4903" y="2070"/>
              <a:ext cx="176" cy="285"/>
            </a:xfrm>
            <a:custGeom>
              <a:avLst/>
              <a:gdLst/>
              <a:ahLst/>
              <a:cxnLst>
                <a:cxn ang="0">
                  <a:pos x="199" y="0"/>
                </a:cxn>
                <a:cxn ang="0">
                  <a:pos x="0" y="0"/>
                </a:cxn>
                <a:cxn ang="0">
                  <a:pos x="0" y="302"/>
                </a:cxn>
                <a:cxn ang="0">
                  <a:pos x="199" y="302"/>
                </a:cxn>
                <a:cxn ang="0">
                  <a:pos x="199" y="0"/>
                </a:cxn>
                <a:cxn ang="0">
                  <a:pos x="199" y="0"/>
                </a:cxn>
              </a:cxnLst>
              <a:rect l="0" t="0" r="r" b="b"/>
              <a:pathLst>
                <a:path w="199" h="302">
                  <a:moveTo>
                    <a:pt x="199" y="0"/>
                  </a:moveTo>
                  <a:lnTo>
                    <a:pt x="0" y="0"/>
                  </a:lnTo>
                  <a:lnTo>
                    <a:pt x="0" y="302"/>
                  </a:lnTo>
                  <a:lnTo>
                    <a:pt x="199" y="302"/>
                  </a:lnTo>
                  <a:lnTo>
                    <a:pt x="199" y="0"/>
                  </a:lnTo>
                  <a:lnTo>
                    <a:pt x="199" y="0"/>
                  </a:lnTo>
                </a:path>
              </a:pathLst>
            </a:custGeom>
            <a:noFill/>
            <a:ln w="11113">
              <a:solidFill>
                <a:srgbClr val="000000"/>
              </a:solidFill>
              <a:prstDash val="solid"/>
              <a:round/>
              <a:headEnd/>
              <a:tailEnd/>
            </a:ln>
          </p:spPr>
          <p:txBody>
            <a:bodyPr/>
            <a:lstStyle/>
            <a:p>
              <a:endParaRPr lang="en-US" dirty="0"/>
            </a:p>
          </p:txBody>
        </p:sp>
        <p:sp>
          <p:nvSpPr>
            <p:cNvPr id="37876" name="Freeform 1012"/>
            <p:cNvSpPr>
              <a:spLocks/>
            </p:cNvSpPr>
            <p:nvPr/>
          </p:nvSpPr>
          <p:spPr bwMode="auto">
            <a:xfrm>
              <a:off x="4915" y="2253"/>
              <a:ext cx="146" cy="78"/>
            </a:xfrm>
            <a:custGeom>
              <a:avLst/>
              <a:gdLst/>
              <a:ahLst/>
              <a:cxnLst>
                <a:cxn ang="0">
                  <a:pos x="164" y="0"/>
                </a:cxn>
                <a:cxn ang="0">
                  <a:pos x="0" y="0"/>
                </a:cxn>
                <a:cxn ang="0">
                  <a:pos x="0" y="83"/>
                </a:cxn>
                <a:cxn ang="0">
                  <a:pos x="164" y="83"/>
                </a:cxn>
                <a:cxn ang="0">
                  <a:pos x="164" y="0"/>
                </a:cxn>
                <a:cxn ang="0">
                  <a:pos x="164" y="0"/>
                </a:cxn>
              </a:cxnLst>
              <a:rect l="0" t="0" r="r" b="b"/>
              <a:pathLst>
                <a:path w="164" h="83">
                  <a:moveTo>
                    <a:pt x="164" y="0"/>
                  </a:moveTo>
                  <a:lnTo>
                    <a:pt x="0" y="0"/>
                  </a:lnTo>
                  <a:lnTo>
                    <a:pt x="0" y="83"/>
                  </a:lnTo>
                  <a:lnTo>
                    <a:pt x="164" y="83"/>
                  </a:lnTo>
                  <a:lnTo>
                    <a:pt x="164" y="0"/>
                  </a:lnTo>
                  <a:lnTo>
                    <a:pt x="164" y="0"/>
                  </a:lnTo>
                  <a:close/>
                </a:path>
              </a:pathLst>
            </a:custGeom>
            <a:solidFill>
              <a:srgbClr val="B07000"/>
            </a:solidFill>
            <a:ln w="9525">
              <a:noFill/>
              <a:round/>
              <a:headEnd/>
              <a:tailEnd/>
            </a:ln>
          </p:spPr>
          <p:txBody>
            <a:bodyPr/>
            <a:lstStyle/>
            <a:p>
              <a:endParaRPr lang="en-US" dirty="0"/>
            </a:p>
          </p:txBody>
        </p:sp>
        <p:sp>
          <p:nvSpPr>
            <p:cNvPr id="37877" name="Freeform 1013"/>
            <p:cNvSpPr>
              <a:spLocks/>
            </p:cNvSpPr>
            <p:nvPr/>
          </p:nvSpPr>
          <p:spPr bwMode="auto">
            <a:xfrm>
              <a:off x="4915" y="2253"/>
              <a:ext cx="146" cy="78"/>
            </a:xfrm>
            <a:custGeom>
              <a:avLst/>
              <a:gdLst/>
              <a:ahLst/>
              <a:cxnLst>
                <a:cxn ang="0">
                  <a:pos x="164" y="0"/>
                </a:cxn>
                <a:cxn ang="0">
                  <a:pos x="0" y="0"/>
                </a:cxn>
                <a:cxn ang="0">
                  <a:pos x="0" y="83"/>
                </a:cxn>
                <a:cxn ang="0">
                  <a:pos x="164" y="83"/>
                </a:cxn>
                <a:cxn ang="0">
                  <a:pos x="164" y="0"/>
                </a:cxn>
                <a:cxn ang="0">
                  <a:pos x="164" y="0"/>
                </a:cxn>
              </a:cxnLst>
              <a:rect l="0" t="0" r="r" b="b"/>
              <a:pathLst>
                <a:path w="164" h="83">
                  <a:moveTo>
                    <a:pt x="164" y="0"/>
                  </a:moveTo>
                  <a:lnTo>
                    <a:pt x="0" y="0"/>
                  </a:lnTo>
                  <a:lnTo>
                    <a:pt x="0" y="83"/>
                  </a:lnTo>
                  <a:lnTo>
                    <a:pt x="164" y="83"/>
                  </a:lnTo>
                  <a:lnTo>
                    <a:pt x="164" y="0"/>
                  </a:lnTo>
                  <a:lnTo>
                    <a:pt x="164" y="0"/>
                  </a:lnTo>
                </a:path>
              </a:pathLst>
            </a:custGeom>
            <a:noFill/>
            <a:ln w="0">
              <a:solidFill>
                <a:srgbClr val="969696"/>
              </a:solidFill>
              <a:prstDash val="solid"/>
              <a:round/>
              <a:headEnd/>
              <a:tailEnd/>
            </a:ln>
          </p:spPr>
          <p:txBody>
            <a:bodyPr/>
            <a:lstStyle/>
            <a:p>
              <a:endParaRPr lang="en-US" dirty="0"/>
            </a:p>
          </p:txBody>
        </p:sp>
        <p:sp>
          <p:nvSpPr>
            <p:cNvPr id="37878" name="Freeform 1014"/>
            <p:cNvSpPr>
              <a:spLocks/>
            </p:cNvSpPr>
            <p:nvPr/>
          </p:nvSpPr>
          <p:spPr bwMode="auto">
            <a:xfrm>
              <a:off x="4915" y="2094"/>
              <a:ext cx="152" cy="79"/>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close/>
                </a:path>
              </a:pathLst>
            </a:custGeom>
            <a:solidFill>
              <a:srgbClr val="B07000"/>
            </a:solidFill>
            <a:ln w="9525">
              <a:noFill/>
              <a:round/>
              <a:headEnd/>
              <a:tailEnd/>
            </a:ln>
          </p:spPr>
          <p:txBody>
            <a:bodyPr/>
            <a:lstStyle/>
            <a:p>
              <a:endParaRPr lang="en-US" dirty="0"/>
            </a:p>
          </p:txBody>
        </p:sp>
        <p:sp>
          <p:nvSpPr>
            <p:cNvPr id="37879" name="Freeform 1015"/>
            <p:cNvSpPr>
              <a:spLocks/>
            </p:cNvSpPr>
            <p:nvPr/>
          </p:nvSpPr>
          <p:spPr bwMode="auto">
            <a:xfrm>
              <a:off x="4915" y="2094"/>
              <a:ext cx="152" cy="79"/>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path>
              </a:pathLst>
            </a:custGeom>
            <a:noFill/>
            <a:ln w="0">
              <a:solidFill>
                <a:srgbClr val="969696"/>
              </a:solidFill>
              <a:prstDash val="solid"/>
              <a:round/>
              <a:headEnd/>
              <a:tailEnd/>
            </a:ln>
          </p:spPr>
          <p:txBody>
            <a:bodyPr/>
            <a:lstStyle/>
            <a:p>
              <a:endParaRPr lang="en-US" dirty="0"/>
            </a:p>
          </p:txBody>
        </p:sp>
        <p:sp>
          <p:nvSpPr>
            <p:cNvPr id="37880" name="Freeform 1016"/>
            <p:cNvSpPr>
              <a:spLocks/>
            </p:cNvSpPr>
            <p:nvPr/>
          </p:nvSpPr>
          <p:spPr bwMode="auto">
            <a:xfrm>
              <a:off x="4915" y="2173"/>
              <a:ext cx="152" cy="80"/>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close/>
                </a:path>
              </a:pathLst>
            </a:custGeom>
            <a:solidFill>
              <a:srgbClr val="B07000"/>
            </a:solidFill>
            <a:ln w="9525">
              <a:noFill/>
              <a:round/>
              <a:headEnd/>
              <a:tailEnd/>
            </a:ln>
          </p:spPr>
          <p:txBody>
            <a:bodyPr/>
            <a:lstStyle/>
            <a:p>
              <a:endParaRPr lang="en-US" dirty="0"/>
            </a:p>
          </p:txBody>
        </p:sp>
        <p:sp>
          <p:nvSpPr>
            <p:cNvPr id="37881" name="Freeform 1017"/>
            <p:cNvSpPr>
              <a:spLocks/>
            </p:cNvSpPr>
            <p:nvPr/>
          </p:nvSpPr>
          <p:spPr bwMode="auto">
            <a:xfrm>
              <a:off x="4915" y="2173"/>
              <a:ext cx="152" cy="80"/>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path>
              </a:pathLst>
            </a:custGeom>
            <a:noFill/>
            <a:ln w="0">
              <a:solidFill>
                <a:srgbClr val="969696"/>
              </a:solidFill>
              <a:prstDash val="solid"/>
              <a:round/>
              <a:headEnd/>
              <a:tailEnd/>
            </a:ln>
          </p:spPr>
          <p:txBody>
            <a:bodyPr/>
            <a:lstStyle/>
            <a:p>
              <a:endParaRPr lang="en-US" dirty="0"/>
            </a:p>
          </p:txBody>
        </p:sp>
        <p:sp>
          <p:nvSpPr>
            <p:cNvPr id="37882" name="Freeform 1018"/>
            <p:cNvSpPr>
              <a:spLocks/>
            </p:cNvSpPr>
            <p:nvPr/>
          </p:nvSpPr>
          <p:spPr bwMode="auto">
            <a:xfrm>
              <a:off x="4915" y="2253"/>
              <a:ext cx="146" cy="78"/>
            </a:xfrm>
            <a:custGeom>
              <a:avLst/>
              <a:gdLst/>
              <a:ahLst/>
              <a:cxnLst>
                <a:cxn ang="0">
                  <a:pos x="164" y="0"/>
                </a:cxn>
                <a:cxn ang="0">
                  <a:pos x="0" y="0"/>
                </a:cxn>
                <a:cxn ang="0">
                  <a:pos x="0" y="83"/>
                </a:cxn>
                <a:cxn ang="0">
                  <a:pos x="164" y="83"/>
                </a:cxn>
                <a:cxn ang="0">
                  <a:pos x="164" y="0"/>
                </a:cxn>
                <a:cxn ang="0">
                  <a:pos x="164" y="0"/>
                </a:cxn>
              </a:cxnLst>
              <a:rect l="0" t="0" r="r" b="b"/>
              <a:pathLst>
                <a:path w="164" h="83">
                  <a:moveTo>
                    <a:pt x="164" y="0"/>
                  </a:moveTo>
                  <a:lnTo>
                    <a:pt x="0" y="0"/>
                  </a:lnTo>
                  <a:lnTo>
                    <a:pt x="0" y="83"/>
                  </a:lnTo>
                  <a:lnTo>
                    <a:pt x="164" y="83"/>
                  </a:lnTo>
                  <a:lnTo>
                    <a:pt x="164" y="0"/>
                  </a:lnTo>
                  <a:lnTo>
                    <a:pt x="164" y="0"/>
                  </a:lnTo>
                  <a:close/>
                </a:path>
              </a:pathLst>
            </a:custGeom>
            <a:solidFill>
              <a:srgbClr val="E5B27F"/>
            </a:solidFill>
            <a:ln w="9525">
              <a:noFill/>
              <a:round/>
              <a:headEnd/>
              <a:tailEnd/>
            </a:ln>
          </p:spPr>
          <p:txBody>
            <a:bodyPr/>
            <a:lstStyle/>
            <a:p>
              <a:endParaRPr lang="en-US" dirty="0"/>
            </a:p>
          </p:txBody>
        </p:sp>
        <p:sp>
          <p:nvSpPr>
            <p:cNvPr id="37883" name="Freeform 1019"/>
            <p:cNvSpPr>
              <a:spLocks/>
            </p:cNvSpPr>
            <p:nvPr/>
          </p:nvSpPr>
          <p:spPr bwMode="auto">
            <a:xfrm>
              <a:off x="4915" y="2253"/>
              <a:ext cx="146" cy="78"/>
            </a:xfrm>
            <a:custGeom>
              <a:avLst/>
              <a:gdLst/>
              <a:ahLst/>
              <a:cxnLst>
                <a:cxn ang="0">
                  <a:pos x="164" y="0"/>
                </a:cxn>
                <a:cxn ang="0">
                  <a:pos x="0" y="0"/>
                </a:cxn>
                <a:cxn ang="0">
                  <a:pos x="0" y="83"/>
                </a:cxn>
                <a:cxn ang="0">
                  <a:pos x="164" y="83"/>
                </a:cxn>
                <a:cxn ang="0">
                  <a:pos x="164" y="0"/>
                </a:cxn>
                <a:cxn ang="0">
                  <a:pos x="164" y="0"/>
                </a:cxn>
              </a:cxnLst>
              <a:rect l="0" t="0" r="r" b="b"/>
              <a:pathLst>
                <a:path w="164" h="83">
                  <a:moveTo>
                    <a:pt x="164" y="0"/>
                  </a:moveTo>
                  <a:lnTo>
                    <a:pt x="0" y="0"/>
                  </a:lnTo>
                  <a:lnTo>
                    <a:pt x="0" y="83"/>
                  </a:lnTo>
                  <a:lnTo>
                    <a:pt x="164" y="83"/>
                  </a:lnTo>
                  <a:lnTo>
                    <a:pt x="164" y="0"/>
                  </a:lnTo>
                  <a:lnTo>
                    <a:pt x="164" y="0"/>
                  </a:lnTo>
                </a:path>
              </a:pathLst>
            </a:custGeom>
            <a:noFill/>
            <a:ln w="11113">
              <a:solidFill>
                <a:srgbClr val="000000"/>
              </a:solidFill>
              <a:prstDash val="solid"/>
              <a:round/>
              <a:headEnd/>
              <a:tailEnd/>
            </a:ln>
          </p:spPr>
          <p:txBody>
            <a:bodyPr/>
            <a:lstStyle/>
            <a:p>
              <a:endParaRPr lang="en-US" dirty="0"/>
            </a:p>
          </p:txBody>
        </p:sp>
        <p:sp>
          <p:nvSpPr>
            <p:cNvPr id="37884" name="Freeform 1020"/>
            <p:cNvSpPr>
              <a:spLocks/>
            </p:cNvSpPr>
            <p:nvPr/>
          </p:nvSpPr>
          <p:spPr bwMode="auto">
            <a:xfrm>
              <a:off x="4915" y="2094"/>
              <a:ext cx="152" cy="79"/>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close/>
                </a:path>
              </a:pathLst>
            </a:custGeom>
            <a:solidFill>
              <a:srgbClr val="E5B27F"/>
            </a:solidFill>
            <a:ln w="9525">
              <a:noFill/>
              <a:round/>
              <a:headEnd/>
              <a:tailEnd/>
            </a:ln>
          </p:spPr>
          <p:txBody>
            <a:bodyPr/>
            <a:lstStyle/>
            <a:p>
              <a:endParaRPr lang="en-US" dirty="0"/>
            </a:p>
          </p:txBody>
        </p:sp>
        <p:sp>
          <p:nvSpPr>
            <p:cNvPr id="37885" name="Freeform 1021"/>
            <p:cNvSpPr>
              <a:spLocks/>
            </p:cNvSpPr>
            <p:nvPr/>
          </p:nvSpPr>
          <p:spPr bwMode="auto">
            <a:xfrm>
              <a:off x="4915" y="2094"/>
              <a:ext cx="152" cy="79"/>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path>
              </a:pathLst>
            </a:custGeom>
            <a:noFill/>
            <a:ln w="11113">
              <a:solidFill>
                <a:srgbClr val="000000"/>
              </a:solidFill>
              <a:prstDash val="solid"/>
              <a:round/>
              <a:headEnd/>
              <a:tailEnd/>
            </a:ln>
          </p:spPr>
          <p:txBody>
            <a:bodyPr/>
            <a:lstStyle/>
            <a:p>
              <a:endParaRPr lang="en-US" dirty="0"/>
            </a:p>
          </p:txBody>
        </p:sp>
        <p:sp>
          <p:nvSpPr>
            <p:cNvPr id="37886" name="Freeform 1022"/>
            <p:cNvSpPr>
              <a:spLocks/>
            </p:cNvSpPr>
            <p:nvPr/>
          </p:nvSpPr>
          <p:spPr bwMode="auto">
            <a:xfrm>
              <a:off x="4915" y="2173"/>
              <a:ext cx="152" cy="80"/>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close/>
                </a:path>
              </a:pathLst>
            </a:custGeom>
            <a:solidFill>
              <a:srgbClr val="E5B27F"/>
            </a:solidFill>
            <a:ln w="9525">
              <a:noFill/>
              <a:round/>
              <a:headEnd/>
              <a:tailEnd/>
            </a:ln>
          </p:spPr>
          <p:txBody>
            <a:bodyPr/>
            <a:lstStyle/>
            <a:p>
              <a:endParaRPr lang="en-US" dirty="0"/>
            </a:p>
          </p:txBody>
        </p:sp>
        <p:sp>
          <p:nvSpPr>
            <p:cNvPr id="37887" name="Freeform 1023"/>
            <p:cNvSpPr>
              <a:spLocks/>
            </p:cNvSpPr>
            <p:nvPr/>
          </p:nvSpPr>
          <p:spPr bwMode="auto">
            <a:xfrm>
              <a:off x="4915" y="2173"/>
              <a:ext cx="152" cy="80"/>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path>
              </a:pathLst>
            </a:custGeom>
            <a:noFill/>
            <a:ln w="11113">
              <a:solidFill>
                <a:srgbClr val="000000"/>
              </a:solidFill>
              <a:prstDash val="solid"/>
              <a:round/>
              <a:headEnd/>
              <a:tailEnd/>
            </a:ln>
          </p:spPr>
          <p:txBody>
            <a:bodyPr/>
            <a:lstStyle/>
            <a:p>
              <a:endParaRPr lang="en-US" dirty="0"/>
            </a:p>
          </p:txBody>
        </p:sp>
        <p:sp>
          <p:nvSpPr>
            <p:cNvPr id="100352" name="Freeform 1024"/>
            <p:cNvSpPr>
              <a:spLocks/>
            </p:cNvSpPr>
            <p:nvPr/>
          </p:nvSpPr>
          <p:spPr bwMode="auto">
            <a:xfrm>
              <a:off x="4903" y="2428"/>
              <a:ext cx="176" cy="286"/>
            </a:xfrm>
            <a:custGeom>
              <a:avLst/>
              <a:gdLst/>
              <a:ahLst/>
              <a:cxnLst>
                <a:cxn ang="0">
                  <a:pos x="199" y="0"/>
                </a:cxn>
                <a:cxn ang="0">
                  <a:pos x="0" y="0"/>
                </a:cxn>
                <a:cxn ang="0">
                  <a:pos x="0" y="303"/>
                </a:cxn>
                <a:cxn ang="0">
                  <a:pos x="199" y="303"/>
                </a:cxn>
                <a:cxn ang="0">
                  <a:pos x="199" y="0"/>
                </a:cxn>
                <a:cxn ang="0">
                  <a:pos x="199" y="0"/>
                </a:cxn>
              </a:cxnLst>
              <a:rect l="0" t="0" r="r" b="b"/>
              <a:pathLst>
                <a:path w="199" h="303">
                  <a:moveTo>
                    <a:pt x="199" y="0"/>
                  </a:moveTo>
                  <a:lnTo>
                    <a:pt x="0" y="0"/>
                  </a:lnTo>
                  <a:lnTo>
                    <a:pt x="0" y="303"/>
                  </a:lnTo>
                  <a:lnTo>
                    <a:pt x="199" y="303"/>
                  </a:lnTo>
                  <a:lnTo>
                    <a:pt x="199" y="0"/>
                  </a:lnTo>
                  <a:lnTo>
                    <a:pt x="199" y="0"/>
                  </a:lnTo>
                  <a:close/>
                </a:path>
              </a:pathLst>
            </a:custGeom>
            <a:solidFill>
              <a:srgbClr val="808080"/>
            </a:solidFill>
            <a:ln w="9525">
              <a:noFill/>
              <a:round/>
              <a:headEnd/>
              <a:tailEnd/>
            </a:ln>
          </p:spPr>
          <p:txBody>
            <a:bodyPr/>
            <a:lstStyle/>
            <a:p>
              <a:endParaRPr lang="en-US" dirty="0"/>
            </a:p>
          </p:txBody>
        </p:sp>
        <p:sp>
          <p:nvSpPr>
            <p:cNvPr id="100353" name="Freeform 1025"/>
            <p:cNvSpPr>
              <a:spLocks/>
            </p:cNvSpPr>
            <p:nvPr/>
          </p:nvSpPr>
          <p:spPr bwMode="auto">
            <a:xfrm>
              <a:off x="4903" y="2428"/>
              <a:ext cx="176" cy="286"/>
            </a:xfrm>
            <a:custGeom>
              <a:avLst/>
              <a:gdLst/>
              <a:ahLst/>
              <a:cxnLst>
                <a:cxn ang="0">
                  <a:pos x="199" y="0"/>
                </a:cxn>
                <a:cxn ang="0">
                  <a:pos x="0" y="0"/>
                </a:cxn>
                <a:cxn ang="0">
                  <a:pos x="0" y="303"/>
                </a:cxn>
                <a:cxn ang="0">
                  <a:pos x="199" y="303"/>
                </a:cxn>
                <a:cxn ang="0">
                  <a:pos x="199" y="0"/>
                </a:cxn>
                <a:cxn ang="0">
                  <a:pos x="199" y="0"/>
                </a:cxn>
              </a:cxnLst>
              <a:rect l="0" t="0" r="r" b="b"/>
              <a:pathLst>
                <a:path w="199" h="303">
                  <a:moveTo>
                    <a:pt x="199" y="0"/>
                  </a:moveTo>
                  <a:lnTo>
                    <a:pt x="0" y="0"/>
                  </a:lnTo>
                  <a:lnTo>
                    <a:pt x="0" y="303"/>
                  </a:lnTo>
                  <a:lnTo>
                    <a:pt x="199" y="303"/>
                  </a:lnTo>
                  <a:lnTo>
                    <a:pt x="199" y="0"/>
                  </a:lnTo>
                  <a:lnTo>
                    <a:pt x="199" y="0"/>
                  </a:lnTo>
                </a:path>
              </a:pathLst>
            </a:custGeom>
            <a:noFill/>
            <a:ln w="0">
              <a:solidFill>
                <a:srgbClr val="969696"/>
              </a:solidFill>
              <a:prstDash val="solid"/>
              <a:round/>
              <a:headEnd/>
              <a:tailEnd/>
            </a:ln>
          </p:spPr>
          <p:txBody>
            <a:bodyPr/>
            <a:lstStyle/>
            <a:p>
              <a:endParaRPr lang="en-US" dirty="0"/>
            </a:p>
          </p:txBody>
        </p:sp>
        <p:sp>
          <p:nvSpPr>
            <p:cNvPr id="100354" name="Freeform 1026"/>
            <p:cNvSpPr>
              <a:spLocks/>
            </p:cNvSpPr>
            <p:nvPr/>
          </p:nvSpPr>
          <p:spPr bwMode="auto">
            <a:xfrm>
              <a:off x="4915" y="2605"/>
              <a:ext cx="146" cy="79"/>
            </a:xfrm>
            <a:custGeom>
              <a:avLst/>
              <a:gdLst/>
              <a:ahLst/>
              <a:cxnLst>
                <a:cxn ang="0">
                  <a:pos x="164" y="0"/>
                </a:cxn>
                <a:cxn ang="0">
                  <a:pos x="0" y="0"/>
                </a:cxn>
                <a:cxn ang="0">
                  <a:pos x="0" y="84"/>
                </a:cxn>
                <a:cxn ang="0">
                  <a:pos x="164" y="84"/>
                </a:cxn>
                <a:cxn ang="0">
                  <a:pos x="164" y="0"/>
                </a:cxn>
                <a:cxn ang="0">
                  <a:pos x="164" y="0"/>
                </a:cxn>
              </a:cxnLst>
              <a:rect l="0" t="0" r="r" b="b"/>
              <a:pathLst>
                <a:path w="164" h="84">
                  <a:moveTo>
                    <a:pt x="164" y="0"/>
                  </a:moveTo>
                  <a:lnTo>
                    <a:pt x="0" y="0"/>
                  </a:lnTo>
                  <a:lnTo>
                    <a:pt x="0" y="84"/>
                  </a:lnTo>
                  <a:lnTo>
                    <a:pt x="164" y="84"/>
                  </a:lnTo>
                  <a:lnTo>
                    <a:pt x="164" y="0"/>
                  </a:lnTo>
                  <a:lnTo>
                    <a:pt x="164" y="0"/>
                  </a:lnTo>
                  <a:close/>
                </a:path>
              </a:pathLst>
            </a:custGeom>
            <a:solidFill>
              <a:srgbClr val="B07000"/>
            </a:solidFill>
            <a:ln w="9525">
              <a:noFill/>
              <a:round/>
              <a:headEnd/>
              <a:tailEnd/>
            </a:ln>
          </p:spPr>
          <p:txBody>
            <a:bodyPr/>
            <a:lstStyle/>
            <a:p>
              <a:endParaRPr lang="en-US" dirty="0"/>
            </a:p>
          </p:txBody>
        </p:sp>
        <p:sp>
          <p:nvSpPr>
            <p:cNvPr id="100355" name="Freeform 1027"/>
            <p:cNvSpPr>
              <a:spLocks/>
            </p:cNvSpPr>
            <p:nvPr/>
          </p:nvSpPr>
          <p:spPr bwMode="auto">
            <a:xfrm>
              <a:off x="4915" y="2605"/>
              <a:ext cx="146" cy="79"/>
            </a:xfrm>
            <a:custGeom>
              <a:avLst/>
              <a:gdLst/>
              <a:ahLst/>
              <a:cxnLst>
                <a:cxn ang="0">
                  <a:pos x="164" y="0"/>
                </a:cxn>
                <a:cxn ang="0">
                  <a:pos x="0" y="0"/>
                </a:cxn>
                <a:cxn ang="0">
                  <a:pos x="0" y="84"/>
                </a:cxn>
                <a:cxn ang="0">
                  <a:pos x="164" y="84"/>
                </a:cxn>
                <a:cxn ang="0">
                  <a:pos x="164" y="0"/>
                </a:cxn>
                <a:cxn ang="0">
                  <a:pos x="164" y="0"/>
                </a:cxn>
              </a:cxnLst>
              <a:rect l="0" t="0" r="r" b="b"/>
              <a:pathLst>
                <a:path w="164" h="84">
                  <a:moveTo>
                    <a:pt x="164" y="0"/>
                  </a:moveTo>
                  <a:lnTo>
                    <a:pt x="0" y="0"/>
                  </a:lnTo>
                  <a:lnTo>
                    <a:pt x="0" y="84"/>
                  </a:lnTo>
                  <a:lnTo>
                    <a:pt x="164" y="84"/>
                  </a:lnTo>
                  <a:lnTo>
                    <a:pt x="164" y="0"/>
                  </a:lnTo>
                  <a:lnTo>
                    <a:pt x="164" y="0"/>
                  </a:lnTo>
                </a:path>
              </a:pathLst>
            </a:custGeom>
            <a:noFill/>
            <a:ln w="0">
              <a:solidFill>
                <a:srgbClr val="969696"/>
              </a:solidFill>
              <a:prstDash val="solid"/>
              <a:round/>
              <a:headEnd/>
              <a:tailEnd/>
            </a:ln>
          </p:spPr>
          <p:txBody>
            <a:bodyPr/>
            <a:lstStyle/>
            <a:p>
              <a:endParaRPr lang="en-US" dirty="0"/>
            </a:p>
          </p:txBody>
        </p:sp>
        <p:sp>
          <p:nvSpPr>
            <p:cNvPr id="100356" name="Freeform 1028"/>
            <p:cNvSpPr>
              <a:spLocks/>
            </p:cNvSpPr>
            <p:nvPr/>
          </p:nvSpPr>
          <p:spPr bwMode="auto">
            <a:xfrm>
              <a:off x="4915" y="2453"/>
              <a:ext cx="152" cy="72"/>
            </a:xfrm>
            <a:custGeom>
              <a:avLst/>
              <a:gdLst/>
              <a:ahLst/>
              <a:cxnLst>
                <a:cxn ang="0">
                  <a:pos x="171" y="0"/>
                </a:cxn>
                <a:cxn ang="0">
                  <a:pos x="0" y="0"/>
                </a:cxn>
                <a:cxn ang="0">
                  <a:pos x="0" y="77"/>
                </a:cxn>
                <a:cxn ang="0">
                  <a:pos x="171" y="77"/>
                </a:cxn>
                <a:cxn ang="0">
                  <a:pos x="171" y="0"/>
                </a:cxn>
                <a:cxn ang="0">
                  <a:pos x="171" y="0"/>
                </a:cxn>
              </a:cxnLst>
              <a:rect l="0" t="0" r="r" b="b"/>
              <a:pathLst>
                <a:path w="171" h="77">
                  <a:moveTo>
                    <a:pt x="171" y="0"/>
                  </a:moveTo>
                  <a:lnTo>
                    <a:pt x="0" y="0"/>
                  </a:lnTo>
                  <a:lnTo>
                    <a:pt x="0" y="77"/>
                  </a:lnTo>
                  <a:lnTo>
                    <a:pt x="171" y="77"/>
                  </a:lnTo>
                  <a:lnTo>
                    <a:pt x="171" y="0"/>
                  </a:lnTo>
                  <a:lnTo>
                    <a:pt x="171" y="0"/>
                  </a:lnTo>
                  <a:close/>
                </a:path>
              </a:pathLst>
            </a:custGeom>
            <a:solidFill>
              <a:srgbClr val="B07000"/>
            </a:solidFill>
            <a:ln w="9525">
              <a:noFill/>
              <a:round/>
              <a:headEnd/>
              <a:tailEnd/>
            </a:ln>
          </p:spPr>
          <p:txBody>
            <a:bodyPr/>
            <a:lstStyle/>
            <a:p>
              <a:endParaRPr lang="en-US" dirty="0"/>
            </a:p>
          </p:txBody>
        </p:sp>
        <p:sp>
          <p:nvSpPr>
            <p:cNvPr id="100357" name="Freeform 1029"/>
            <p:cNvSpPr>
              <a:spLocks/>
            </p:cNvSpPr>
            <p:nvPr/>
          </p:nvSpPr>
          <p:spPr bwMode="auto">
            <a:xfrm>
              <a:off x="4915" y="2453"/>
              <a:ext cx="152" cy="72"/>
            </a:xfrm>
            <a:custGeom>
              <a:avLst/>
              <a:gdLst/>
              <a:ahLst/>
              <a:cxnLst>
                <a:cxn ang="0">
                  <a:pos x="171" y="0"/>
                </a:cxn>
                <a:cxn ang="0">
                  <a:pos x="0" y="0"/>
                </a:cxn>
                <a:cxn ang="0">
                  <a:pos x="0" y="77"/>
                </a:cxn>
                <a:cxn ang="0">
                  <a:pos x="171" y="77"/>
                </a:cxn>
                <a:cxn ang="0">
                  <a:pos x="171" y="0"/>
                </a:cxn>
                <a:cxn ang="0">
                  <a:pos x="171" y="0"/>
                </a:cxn>
              </a:cxnLst>
              <a:rect l="0" t="0" r="r" b="b"/>
              <a:pathLst>
                <a:path w="171" h="77">
                  <a:moveTo>
                    <a:pt x="171" y="0"/>
                  </a:moveTo>
                  <a:lnTo>
                    <a:pt x="0" y="0"/>
                  </a:lnTo>
                  <a:lnTo>
                    <a:pt x="0" y="77"/>
                  </a:lnTo>
                  <a:lnTo>
                    <a:pt x="171" y="77"/>
                  </a:lnTo>
                  <a:lnTo>
                    <a:pt x="171" y="0"/>
                  </a:lnTo>
                  <a:lnTo>
                    <a:pt x="171" y="0"/>
                  </a:lnTo>
                </a:path>
              </a:pathLst>
            </a:custGeom>
            <a:noFill/>
            <a:ln w="0">
              <a:solidFill>
                <a:srgbClr val="969696"/>
              </a:solidFill>
              <a:prstDash val="solid"/>
              <a:round/>
              <a:headEnd/>
              <a:tailEnd/>
            </a:ln>
          </p:spPr>
          <p:txBody>
            <a:bodyPr/>
            <a:lstStyle/>
            <a:p>
              <a:endParaRPr lang="en-US" dirty="0"/>
            </a:p>
          </p:txBody>
        </p:sp>
        <p:sp>
          <p:nvSpPr>
            <p:cNvPr id="100358" name="Freeform 1030"/>
            <p:cNvSpPr>
              <a:spLocks/>
            </p:cNvSpPr>
            <p:nvPr/>
          </p:nvSpPr>
          <p:spPr bwMode="auto">
            <a:xfrm>
              <a:off x="4915" y="2525"/>
              <a:ext cx="152" cy="80"/>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close/>
                </a:path>
              </a:pathLst>
            </a:custGeom>
            <a:solidFill>
              <a:srgbClr val="B07000"/>
            </a:solidFill>
            <a:ln w="9525">
              <a:noFill/>
              <a:round/>
              <a:headEnd/>
              <a:tailEnd/>
            </a:ln>
          </p:spPr>
          <p:txBody>
            <a:bodyPr/>
            <a:lstStyle/>
            <a:p>
              <a:endParaRPr lang="en-US" dirty="0"/>
            </a:p>
          </p:txBody>
        </p:sp>
        <p:sp>
          <p:nvSpPr>
            <p:cNvPr id="100359" name="Freeform 1031"/>
            <p:cNvSpPr>
              <a:spLocks/>
            </p:cNvSpPr>
            <p:nvPr/>
          </p:nvSpPr>
          <p:spPr bwMode="auto">
            <a:xfrm>
              <a:off x="4915" y="2525"/>
              <a:ext cx="152" cy="80"/>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path>
              </a:pathLst>
            </a:custGeom>
            <a:noFill/>
            <a:ln w="0">
              <a:solidFill>
                <a:srgbClr val="969696"/>
              </a:solidFill>
              <a:prstDash val="solid"/>
              <a:round/>
              <a:headEnd/>
              <a:tailEnd/>
            </a:ln>
          </p:spPr>
          <p:txBody>
            <a:bodyPr/>
            <a:lstStyle/>
            <a:p>
              <a:endParaRPr lang="en-US" dirty="0"/>
            </a:p>
          </p:txBody>
        </p:sp>
        <p:sp>
          <p:nvSpPr>
            <p:cNvPr id="100360" name="Freeform 1032"/>
            <p:cNvSpPr>
              <a:spLocks/>
            </p:cNvSpPr>
            <p:nvPr/>
          </p:nvSpPr>
          <p:spPr bwMode="auto">
            <a:xfrm>
              <a:off x="4903" y="2428"/>
              <a:ext cx="176" cy="286"/>
            </a:xfrm>
            <a:custGeom>
              <a:avLst/>
              <a:gdLst/>
              <a:ahLst/>
              <a:cxnLst>
                <a:cxn ang="0">
                  <a:pos x="199" y="0"/>
                </a:cxn>
                <a:cxn ang="0">
                  <a:pos x="0" y="0"/>
                </a:cxn>
                <a:cxn ang="0">
                  <a:pos x="0" y="303"/>
                </a:cxn>
                <a:cxn ang="0">
                  <a:pos x="199" y="303"/>
                </a:cxn>
                <a:cxn ang="0">
                  <a:pos x="199" y="0"/>
                </a:cxn>
                <a:cxn ang="0">
                  <a:pos x="199" y="0"/>
                </a:cxn>
              </a:cxnLst>
              <a:rect l="0" t="0" r="r" b="b"/>
              <a:pathLst>
                <a:path w="199" h="303">
                  <a:moveTo>
                    <a:pt x="199" y="0"/>
                  </a:moveTo>
                  <a:lnTo>
                    <a:pt x="0" y="0"/>
                  </a:lnTo>
                  <a:lnTo>
                    <a:pt x="0" y="303"/>
                  </a:lnTo>
                  <a:lnTo>
                    <a:pt x="199" y="303"/>
                  </a:lnTo>
                  <a:lnTo>
                    <a:pt x="199" y="0"/>
                  </a:lnTo>
                  <a:lnTo>
                    <a:pt x="199" y="0"/>
                  </a:lnTo>
                  <a:close/>
                </a:path>
              </a:pathLst>
            </a:custGeom>
            <a:solidFill>
              <a:srgbClr val="808080"/>
            </a:solidFill>
            <a:ln w="9525">
              <a:noFill/>
              <a:round/>
              <a:headEnd/>
              <a:tailEnd/>
            </a:ln>
          </p:spPr>
          <p:txBody>
            <a:bodyPr/>
            <a:lstStyle/>
            <a:p>
              <a:endParaRPr lang="en-US" dirty="0"/>
            </a:p>
          </p:txBody>
        </p:sp>
        <p:sp>
          <p:nvSpPr>
            <p:cNvPr id="100361" name="Freeform 1033"/>
            <p:cNvSpPr>
              <a:spLocks/>
            </p:cNvSpPr>
            <p:nvPr/>
          </p:nvSpPr>
          <p:spPr bwMode="auto">
            <a:xfrm>
              <a:off x="4903" y="2428"/>
              <a:ext cx="176" cy="286"/>
            </a:xfrm>
            <a:custGeom>
              <a:avLst/>
              <a:gdLst/>
              <a:ahLst/>
              <a:cxnLst>
                <a:cxn ang="0">
                  <a:pos x="199" y="0"/>
                </a:cxn>
                <a:cxn ang="0">
                  <a:pos x="0" y="0"/>
                </a:cxn>
                <a:cxn ang="0">
                  <a:pos x="0" y="303"/>
                </a:cxn>
                <a:cxn ang="0">
                  <a:pos x="199" y="303"/>
                </a:cxn>
                <a:cxn ang="0">
                  <a:pos x="199" y="0"/>
                </a:cxn>
                <a:cxn ang="0">
                  <a:pos x="199" y="0"/>
                </a:cxn>
              </a:cxnLst>
              <a:rect l="0" t="0" r="r" b="b"/>
              <a:pathLst>
                <a:path w="199" h="303">
                  <a:moveTo>
                    <a:pt x="199" y="0"/>
                  </a:moveTo>
                  <a:lnTo>
                    <a:pt x="0" y="0"/>
                  </a:lnTo>
                  <a:lnTo>
                    <a:pt x="0" y="303"/>
                  </a:lnTo>
                  <a:lnTo>
                    <a:pt x="199" y="303"/>
                  </a:lnTo>
                  <a:lnTo>
                    <a:pt x="199" y="0"/>
                  </a:lnTo>
                  <a:lnTo>
                    <a:pt x="199" y="0"/>
                  </a:lnTo>
                </a:path>
              </a:pathLst>
            </a:custGeom>
            <a:noFill/>
            <a:ln w="11113">
              <a:solidFill>
                <a:srgbClr val="000000"/>
              </a:solidFill>
              <a:prstDash val="solid"/>
              <a:round/>
              <a:headEnd/>
              <a:tailEnd/>
            </a:ln>
          </p:spPr>
          <p:txBody>
            <a:bodyPr/>
            <a:lstStyle/>
            <a:p>
              <a:endParaRPr lang="en-US" dirty="0"/>
            </a:p>
          </p:txBody>
        </p:sp>
        <p:sp>
          <p:nvSpPr>
            <p:cNvPr id="100362" name="Freeform 1034"/>
            <p:cNvSpPr>
              <a:spLocks/>
            </p:cNvSpPr>
            <p:nvPr/>
          </p:nvSpPr>
          <p:spPr bwMode="auto">
            <a:xfrm>
              <a:off x="4915" y="2605"/>
              <a:ext cx="146" cy="79"/>
            </a:xfrm>
            <a:custGeom>
              <a:avLst/>
              <a:gdLst/>
              <a:ahLst/>
              <a:cxnLst>
                <a:cxn ang="0">
                  <a:pos x="164" y="0"/>
                </a:cxn>
                <a:cxn ang="0">
                  <a:pos x="0" y="0"/>
                </a:cxn>
                <a:cxn ang="0">
                  <a:pos x="0" y="84"/>
                </a:cxn>
                <a:cxn ang="0">
                  <a:pos x="164" y="84"/>
                </a:cxn>
                <a:cxn ang="0">
                  <a:pos x="164" y="0"/>
                </a:cxn>
                <a:cxn ang="0">
                  <a:pos x="164" y="0"/>
                </a:cxn>
              </a:cxnLst>
              <a:rect l="0" t="0" r="r" b="b"/>
              <a:pathLst>
                <a:path w="164" h="84">
                  <a:moveTo>
                    <a:pt x="164" y="0"/>
                  </a:moveTo>
                  <a:lnTo>
                    <a:pt x="0" y="0"/>
                  </a:lnTo>
                  <a:lnTo>
                    <a:pt x="0" y="84"/>
                  </a:lnTo>
                  <a:lnTo>
                    <a:pt x="164" y="84"/>
                  </a:lnTo>
                  <a:lnTo>
                    <a:pt x="164" y="0"/>
                  </a:lnTo>
                  <a:lnTo>
                    <a:pt x="164" y="0"/>
                  </a:lnTo>
                  <a:close/>
                </a:path>
              </a:pathLst>
            </a:custGeom>
            <a:solidFill>
              <a:srgbClr val="B07000"/>
            </a:solidFill>
            <a:ln w="9525">
              <a:noFill/>
              <a:round/>
              <a:headEnd/>
              <a:tailEnd/>
            </a:ln>
          </p:spPr>
          <p:txBody>
            <a:bodyPr/>
            <a:lstStyle/>
            <a:p>
              <a:endParaRPr lang="en-US" dirty="0"/>
            </a:p>
          </p:txBody>
        </p:sp>
        <p:sp>
          <p:nvSpPr>
            <p:cNvPr id="100363" name="Freeform 1035"/>
            <p:cNvSpPr>
              <a:spLocks/>
            </p:cNvSpPr>
            <p:nvPr/>
          </p:nvSpPr>
          <p:spPr bwMode="auto">
            <a:xfrm>
              <a:off x="4915" y="2605"/>
              <a:ext cx="146" cy="79"/>
            </a:xfrm>
            <a:custGeom>
              <a:avLst/>
              <a:gdLst/>
              <a:ahLst/>
              <a:cxnLst>
                <a:cxn ang="0">
                  <a:pos x="164" y="0"/>
                </a:cxn>
                <a:cxn ang="0">
                  <a:pos x="0" y="0"/>
                </a:cxn>
                <a:cxn ang="0">
                  <a:pos x="0" y="84"/>
                </a:cxn>
                <a:cxn ang="0">
                  <a:pos x="164" y="84"/>
                </a:cxn>
                <a:cxn ang="0">
                  <a:pos x="164" y="0"/>
                </a:cxn>
                <a:cxn ang="0">
                  <a:pos x="164" y="0"/>
                </a:cxn>
              </a:cxnLst>
              <a:rect l="0" t="0" r="r" b="b"/>
              <a:pathLst>
                <a:path w="164" h="84">
                  <a:moveTo>
                    <a:pt x="164" y="0"/>
                  </a:moveTo>
                  <a:lnTo>
                    <a:pt x="0" y="0"/>
                  </a:lnTo>
                  <a:lnTo>
                    <a:pt x="0" y="84"/>
                  </a:lnTo>
                  <a:lnTo>
                    <a:pt x="164" y="84"/>
                  </a:lnTo>
                  <a:lnTo>
                    <a:pt x="164" y="0"/>
                  </a:lnTo>
                  <a:lnTo>
                    <a:pt x="164" y="0"/>
                  </a:lnTo>
                </a:path>
              </a:pathLst>
            </a:custGeom>
            <a:noFill/>
            <a:ln w="0">
              <a:solidFill>
                <a:srgbClr val="969696"/>
              </a:solidFill>
              <a:prstDash val="solid"/>
              <a:round/>
              <a:headEnd/>
              <a:tailEnd/>
            </a:ln>
          </p:spPr>
          <p:txBody>
            <a:bodyPr/>
            <a:lstStyle/>
            <a:p>
              <a:endParaRPr lang="en-US" dirty="0"/>
            </a:p>
          </p:txBody>
        </p:sp>
        <p:sp>
          <p:nvSpPr>
            <p:cNvPr id="100364" name="Freeform 1036"/>
            <p:cNvSpPr>
              <a:spLocks/>
            </p:cNvSpPr>
            <p:nvPr/>
          </p:nvSpPr>
          <p:spPr bwMode="auto">
            <a:xfrm>
              <a:off x="4915" y="2453"/>
              <a:ext cx="152" cy="72"/>
            </a:xfrm>
            <a:custGeom>
              <a:avLst/>
              <a:gdLst/>
              <a:ahLst/>
              <a:cxnLst>
                <a:cxn ang="0">
                  <a:pos x="171" y="0"/>
                </a:cxn>
                <a:cxn ang="0">
                  <a:pos x="0" y="0"/>
                </a:cxn>
                <a:cxn ang="0">
                  <a:pos x="0" y="77"/>
                </a:cxn>
                <a:cxn ang="0">
                  <a:pos x="171" y="77"/>
                </a:cxn>
                <a:cxn ang="0">
                  <a:pos x="171" y="0"/>
                </a:cxn>
                <a:cxn ang="0">
                  <a:pos x="171" y="0"/>
                </a:cxn>
              </a:cxnLst>
              <a:rect l="0" t="0" r="r" b="b"/>
              <a:pathLst>
                <a:path w="171" h="77">
                  <a:moveTo>
                    <a:pt x="171" y="0"/>
                  </a:moveTo>
                  <a:lnTo>
                    <a:pt x="0" y="0"/>
                  </a:lnTo>
                  <a:lnTo>
                    <a:pt x="0" y="77"/>
                  </a:lnTo>
                  <a:lnTo>
                    <a:pt x="171" y="77"/>
                  </a:lnTo>
                  <a:lnTo>
                    <a:pt x="171" y="0"/>
                  </a:lnTo>
                  <a:lnTo>
                    <a:pt x="171" y="0"/>
                  </a:lnTo>
                  <a:close/>
                </a:path>
              </a:pathLst>
            </a:custGeom>
            <a:solidFill>
              <a:srgbClr val="B07000"/>
            </a:solidFill>
            <a:ln w="9525">
              <a:noFill/>
              <a:round/>
              <a:headEnd/>
              <a:tailEnd/>
            </a:ln>
          </p:spPr>
          <p:txBody>
            <a:bodyPr/>
            <a:lstStyle/>
            <a:p>
              <a:endParaRPr lang="en-US" dirty="0"/>
            </a:p>
          </p:txBody>
        </p:sp>
        <p:sp>
          <p:nvSpPr>
            <p:cNvPr id="100365" name="Freeform 1037"/>
            <p:cNvSpPr>
              <a:spLocks/>
            </p:cNvSpPr>
            <p:nvPr/>
          </p:nvSpPr>
          <p:spPr bwMode="auto">
            <a:xfrm>
              <a:off x="4915" y="2453"/>
              <a:ext cx="152" cy="72"/>
            </a:xfrm>
            <a:custGeom>
              <a:avLst/>
              <a:gdLst/>
              <a:ahLst/>
              <a:cxnLst>
                <a:cxn ang="0">
                  <a:pos x="171" y="0"/>
                </a:cxn>
                <a:cxn ang="0">
                  <a:pos x="0" y="0"/>
                </a:cxn>
                <a:cxn ang="0">
                  <a:pos x="0" y="77"/>
                </a:cxn>
                <a:cxn ang="0">
                  <a:pos x="171" y="77"/>
                </a:cxn>
                <a:cxn ang="0">
                  <a:pos x="171" y="0"/>
                </a:cxn>
                <a:cxn ang="0">
                  <a:pos x="171" y="0"/>
                </a:cxn>
              </a:cxnLst>
              <a:rect l="0" t="0" r="r" b="b"/>
              <a:pathLst>
                <a:path w="171" h="77">
                  <a:moveTo>
                    <a:pt x="171" y="0"/>
                  </a:moveTo>
                  <a:lnTo>
                    <a:pt x="0" y="0"/>
                  </a:lnTo>
                  <a:lnTo>
                    <a:pt x="0" y="77"/>
                  </a:lnTo>
                  <a:lnTo>
                    <a:pt x="171" y="77"/>
                  </a:lnTo>
                  <a:lnTo>
                    <a:pt x="171" y="0"/>
                  </a:lnTo>
                  <a:lnTo>
                    <a:pt x="171" y="0"/>
                  </a:lnTo>
                </a:path>
              </a:pathLst>
            </a:custGeom>
            <a:noFill/>
            <a:ln w="0">
              <a:solidFill>
                <a:srgbClr val="969696"/>
              </a:solidFill>
              <a:prstDash val="solid"/>
              <a:round/>
              <a:headEnd/>
              <a:tailEnd/>
            </a:ln>
          </p:spPr>
          <p:txBody>
            <a:bodyPr/>
            <a:lstStyle/>
            <a:p>
              <a:endParaRPr lang="en-US" dirty="0"/>
            </a:p>
          </p:txBody>
        </p:sp>
        <p:sp>
          <p:nvSpPr>
            <p:cNvPr id="100366" name="Freeform 1038"/>
            <p:cNvSpPr>
              <a:spLocks/>
            </p:cNvSpPr>
            <p:nvPr/>
          </p:nvSpPr>
          <p:spPr bwMode="auto">
            <a:xfrm>
              <a:off x="4915" y="2525"/>
              <a:ext cx="152" cy="80"/>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close/>
                </a:path>
              </a:pathLst>
            </a:custGeom>
            <a:solidFill>
              <a:srgbClr val="B07000"/>
            </a:solidFill>
            <a:ln w="9525">
              <a:noFill/>
              <a:round/>
              <a:headEnd/>
              <a:tailEnd/>
            </a:ln>
          </p:spPr>
          <p:txBody>
            <a:bodyPr/>
            <a:lstStyle/>
            <a:p>
              <a:endParaRPr lang="en-US" dirty="0"/>
            </a:p>
          </p:txBody>
        </p:sp>
        <p:sp>
          <p:nvSpPr>
            <p:cNvPr id="100367" name="Freeform 1039"/>
            <p:cNvSpPr>
              <a:spLocks/>
            </p:cNvSpPr>
            <p:nvPr/>
          </p:nvSpPr>
          <p:spPr bwMode="auto">
            <a:xfrm>
              <a:off x="4915" y="2525"/>
              <a:ext cx="152" cy="80"/>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path>
              </a:pathLst>
            </a:custGeom>
            <a:noFill/>
            <a:ln w="0">
              <a:solidFill>
                <a:srgbClr val="969696"/>
              </a:solidFill>
              <a:prstDash val="solid"/>
              <a:round/>
              <a:headEnd/>
              <a:tailEnd/>
            </a:ln>
          </p:spPr>
          <p:txBody>
            <a:bodyPr/>
            <a:lstStyle/>
            <a:p>
              <a:endParaRPr lang="en-US" dirty="0"/>
            </a:p>
          </p:txBody>
        </p:sp>
        <p:sp>
          <p:nvSpPr>
            <p:cNvPr id="100368" name="Freeform 1040"/>
            <p:cNvSpPr>
              <a:spLocks/>
            </p:cNvSpPr>
            <p:nvPr/>
          </p:nvSpPr>
          <p:spPr bwMode="auto">
            <a:xfrm>
              <a:off x="4915" y="2605"/>
              <a:ext cx="146" cy="79"/>
            </a:xfrm>
            <a:custGeom>
              <a:avLst/>
              <a:gdLst/>
              <a:ahLst/>
              <a:cxnLst>
                <a:cxn ang="0">
                  <a:pos x="164" y="0"/>
                </a:cxn>
                <a:cxn ang="0">
                  <a:pos x="0" y="0"/>
                </a:cxn>
                <a:cxn ang="0">
                  <a:pos x="0" y="84"/>
                </a:cxn>
                <a:cxn ang="0">
                  <a:pos x="164" y="84"/>
                </a:cxn>
                <a:cxn ang="0">
                  <a:pos x="164" y="0"/>
                </a:cxn>
                <a:cxn ang="0">
                  <a:pos x="164" y="0"/>
                </a:cxn>
              </a:cxnLst>
              <a:rect l="0" t="0" r="r" b="b"/>
              <a:pathLst>
                <a:path w="164" h="84">
                  <a:moveTo>
                    <a:pt x="164" y="0"/>
                  </a:moveTo>
                  <a:lnTo>
                    <a:pt x="0" y="0"/>
                  </a:lnTo>
                  <a:lnTo>
                    <a:pt x="0" y="84"/>
                  </a:lnTo>
                  <a:lnTo>
                    <a:pt x="164" y="84"/>
                  </a:lnTo>
                  <a:lnTo>
                    <a:pt x="164" y="0"/>
                  </a:lnTo>
                  <a:lnTo>
                    <a:pt x="164" y="0"/>
                  </a:lnTo>
                  <a:close/>
                </a:path>
              </a:pathLst>
            </a:custGeom>
            <a:solidFill>
              <a:srgbClr val="E5B27F"/>
            </a:solidFill>
            <a:ln w="9525">
              <a:noFill/>
              <a:round/>
              <a:headEnd/>
              <a:tailEnd/>
            </a:ln>
          </p:spPr>
          <p:txBody>
            <a:bodyPr/>
            <a:lstStyle/>
            <a:p>
              <a:endParaRPr lang="en-US" dirty="0"/>
            </a:p>
          </p:txBody>
        </p:sp>
        <p:sp>
          <p:nvSpPr>
            <p:cNvPr id="100369" name="Freeform 1041"/>
            <p:cNvSpPr>
              <a:spLocks/>
            </p:cNvSpPr>
            <p:nvPr/>
          </p:nvSpPr>
          <p:spPr bwMode="auto">
            <a:xfrm>
              <a:off x="4915" y="2605"/>
              <a:ext cx="146" cy="79"/>
            </a:xfrm>
            <a:custGeom>
              <a:avLst/>
              <a:gdLst/>
              <a:ahLst/>
              <a:cxnLst>
                <a:cxn ang="0">
                  <a:pos x="164" y="0"/>
                </a:cxn>
                <a:cxn ang="0">
                  <a:pos x="0" y="0"/>
                </a:cxn>
                <a:cxn ang="0">
                  <a:pos x="0" y="84"/>
                </a:cxn>
                <a:cxn ang="0">
                  <a:pos x="164" y="84"/>
                </a:cxn>
                <a:cxn ang="0">
                  <a:pos x="164" y="0"/>
                </a:cxn>
                <a:cxn ang="0">
                  <a:pos x="164" y="0"/>
                </a:cxn>
              </a:cxnLst>
              <a:rect l="0" t="0" r="r" b="b"/>
              <a:pathLst>
                <a:path w="164" h="84">
                  <a:moveTo>
                    <a:pt x="164" y="0"/>
                  </a:moveTo>
                  <a:lnTo>
                    <a:pt x="0" y="0"/>
                  </a:lnTo>
                  <a:lnTo>
                    <a:pt x="0" y="84"/>
                  </a:lnTo>
                  <a:lnTo>
                    <a:pt x="164" y="84"/>
                  </a:lnTo>
                  <a:lnTo>
                    <a:pt x="164" y="0"/>
                  </a:lnTo>
                  <a:lnTo>
                    <a:pt x="164" y="0"/>
                  </a:lnTo>
                </a:path>
              </a:pathLst>
            </a:custGeom>
            <a:noFill/>
            <a:ln w="11113">
              <a:solidFill>
                <a:srgbClr val="000000"/>
              </a:solidFill>
              <a:prstDash val="solid"/>
              <a:round/>
              <a:headEnd/>
              <a:tailEnd/>
            </a:ln>
          </p:spPr>
          <p:txBody>
            <a:bodyPr/>
            <a:lstStyle/>
            <a:p>
              <a:endParaRPr lang="en-US" dirty="0"/>
            </a:p>
          </p:txBody>
        </p:sp>
        <p:sp>
          <p:nvSpPr>
            <p:cNvPr id="100370" name="Freeform 1042"/>
            <p:cNvSpPr>
              <a:spLocks/>
            </p:cNvSpPr>
            <p:nvPr/>
          </p:nvSpPr>
          <p:spPr bwMode="auto">
            <a:xfrm>
              <a:off x="4915" y="2453"/>
              <a:ext cx="152" cy="72"/>
            </a:xfrm>
            <a:custGeom>
              <a:avLst/>
              <a:gdLst/>
              <a:ahLst/>
              <a:cxnLst>
                <a:cxn ang="0">
                  <a:pos x="171" y="0"/>
                </a:cxn>
                <a:cxn ang="0">
                  <a:pos x="0" y="0"/>
                </a:cxn>
                <a:cxn ang="0">
                  <a:pos x="0" y="77"/>
                </a:cxn>
                <a:cxn ang="0">
                  <a:pos x="171" y="77"/>
                </a:cxn>
                <a:cxn ang="0">
                  <a:pos x="171" y="0"/>
                </a:cxn>
                <a:cxn ang="0">
                  <a:pos x="171" y="0"/>
                </a:cxn>
              </a:cxnLst>
              <a:rect l="0" t="0" r="r" b="b"/>
              <a:pathLst>
                <a:path w="171" h="77">
                  <a:moveTo>
                    <a:pt x="171" y="0"/>
                  </a:moveTo>
                  <a:lnTo>
                    <a:pt x="0" y="0"/>
                  </a:lnTo>
                  <a:lnTo>
                    <a:pt x="0" y="77"/>
                  </a:lnTo>
                  <a:lnTo>
                    <a:pt x="171" y="77"/>
                  </a:lnTo>
                  <a:lnTo>
                    <a:pt x="171" y="0"/>
                  </a:lnTo>
                  <a:lnTo>
                    <a:pt x="171" y="0"/>
                  </a:lnTo>
                  <a:close/>
                </a:path>
              </a:pathLst>
            </a:custGeom>
            <a:solidFill>
              <a:srgbClr val="E5B27F"/>
            </a:solidFill>
            <a:ln w="9525">
              <a:noFill/>
              <a:round/>
              <a:headEnd/>
              <a:tailEnd/>
            </a:ln>
          </p:spPr>
          <p:txBody>
            <a:bodyPr/>
            <a:lstStyle/>
            <a:p>
              <a:endParaRPr lang="en-US" dirty="0"/>
            </a:p>
          </p:txBody>
        </p:sp>
        <p:sp>
          <p:nvSpPr>
            <p:cNvPr id="100371" name="Freeform 1043"/>
            <p:cNvSpPr>
              <a:spLocks/>
            </p:cNvSpPr>
            <p:nvPr/>
          </p:nvSpPr>
          <p:spPr bwMode="auto">
            <a:xfrm>
              <a:off x="4915" y="2453"/>
              <a:ext cx="152" cy="72"/>
            </a:xfrm>
            <a:custGeom>
              <a:avLst/>
              <a:gdLst/>
              <a:ahLst/>
              <a:cxnLst>
                <a:cxn ang="0">
                  <a:pos x="171" y="0"/>
                </a:cxn>
                <a:cxn ang="0">
                  <a:pos x="0" y="0"/>
                </a:cxn>
                <a:cxn ang="0">
                  <a:pos x="0" y="77"/>
                </a:cxn>
                <a:cxn ang="0">
                  <a:pos x="171" y="77"/>
                </a:cxn>
                <a:cxn ang="0">
                  <a:pos x="171" y="0"/>
                </a:cxn>
                <a:cxn ang="0">
                  <a:pos x="171" y="0"/>
                </a:cxn>
              </a:cxnLst>
              <a:rect l="0" t="0" r="r" b="b"/>
              <a:pathLst>
                <a:path w="171" h="77">
                  <a:moveTo>
                    <a:pt x="171" y="0"/>
                  </a:moveTo>
                  <a:lnTo>
                    <a:pt x="0" y="0"/>
                  </a:lnTo>
                  <a:lnTo>
                    <a:pt x="0" y="77"/>
                  </a:lnTo>
                  <a:lnTo>
                    <a:pt x="171" y="77"/>
                  </a:lnTo>
                  <a:lnTo>
                    <a:pt x="171" y="0"/>
                  </a:lnTo>
                  <a:lnTo>
                    <a:pt x="171" y="0"/>
                  </a:lnTo>
                </a:path>
              </a:pathLst>
            </a:custGeom>
            <a:noFill/>
            <a:ln w="11113">
              <a:solidFill>
                <a:srgbClr val="000000"/>
              </a:solidFill>
              <a:prstDash val="solid"/>
              <a:round/>
              <a:headEnd/>
              <a:tailEnd/>
            </a:ln>
          </p:spPr>
          <p:txBody>
            <a:bodyPr/>
            <a:lstStyle/>
            <a:p>
              <a:endParaRPr lang="en-US" dirty="0"/>
            </a:p>
          </p:txBody>
        </p:sp>
        <p:sp>
          <p:nvSpPr>
            <p:cNvPr id="100372" name="Freeform 1044"/>
            <p:cNvSpPr>
              <a:spLocks/>
            </p:cNvSpPr>
            <p:nvPr/>
          </p:nvSpPr>
          <p:spPr bwMode="auto">
            <a:xfrm>
              <a:off x="4915" y="2525"/>
              <a:ext cx="152" cy="80"/>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close/>
                </a:path>
              </a:pathLst>
            </a:custGeom>
            <a:solidFill>
              <a:srgbClr val="E5B27F"/>
            </a:solidFill>
            <a:ln w="9525">
              <a:noFill/>
              <a:round/>
              <a:headEnd/>
              <a:tailEnd/>
            </a:ln>
          </p:spPr>
          <p:txBody>
            <a:bodyPr/>
            <a:lstStyle/>
            <a:p>
              <a:endParaRPr lang="en-US" dirty="0"/>
            </a:p>
          </p:txBody>
        </p:sp>
        <p:sp>
          <p:nvSpPr>
            <p:cNvPr id="100373" name="Freeform 1045"/>
            <p:cNvSpPr>
              <a:spLocks/>
            </p:cNvSpPr>
            <p:nvPr/>
          </p:nvSpPr>
          <p:spPr bwMode="auto">
            <a:xfrm>
              <a:off x="4915" y="2525"/>
              <a:ext cx="152" cy="80"/>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path>
              </a:pathLst>
            </a:custGeom>
            <a:noFill/>
            <a:ln w="11113">
              <a:solidFill>
                <a:srgbClr val="000000"/>
              </a:solidFill>
              <a:prstDash val="solid"/>
              <a:round/>
              <a:headEnd/>
              <a:tailEnd/>
            </a:ln>
          </p:spPr>
          <p:txBody>
            <a:bodyPr/>
            <a:lstStyle/>
            <a:p>
              <a:endParaRPr lang="en-US" dirty="0"/>
            </a:p>
          </p:txBody>
        </p:sp>
        <p:sp>
          <p:nvSpPr>
            <p:cNvPr id="100374" name="Freeform 1046"/>
            <p:cNvSpPr>
              <a:spLocks/>
            </p:cNvSpPr>
            <p:nvPr/>
          </p:nvSpPr>
          <p:spPr bwMode="auto">
            <a:xfrm>
              <a:off x="4903" y="2757"/>
              <a:ext cx="176" cy="292"/>
            </a:xfrm>
            <a:custGeom>
              <a:avLst/>
              <a:gdLst/>
              <a:ahLst/>
              <a:cxnLst>
                <a:cxn ang="0">
                  <a:pos x="199" y="0"/>
                </a:cxn>
                <a:cxn ang="0">
                  <a:pos x="0" y="0"/>
                </a:cxn>
                <a:cxn ang="0">
                  <a:pos x="0" y="309"/>
                </a:cxn>
                <a:cxn ang="0">
                  <a:pos x="199" y="309"/>
                </a:cxn>
                <a:cxn ang="0">
                  <a:pos x="199" y="0"/>
                </a:cxn>
                <a:cxn ang="0">
                  <a:pos x="199" y="0"/>
                </a:cxn>
              </a:cxnLst>
              <a:rect l="0" t="0" r="r" b="b"/>
              <a:pathLst>
                <a:path w="199" h="309">
                  <a:moveTo>
                    <a:pt x="199" y="0"/>
                  </a:moveTo>
                  <a:lnTo>
                    <a:pt x="0" y="0"/>
                  </a:lnTo>
                  <a:lnTo>
                    <a:pt x="0" y="309"/>
                  </a:lnTo>
                  <a:lnTo>
                    <a:pt x="199" y="309"/>
                  </a:lnTo>
                  <a:lnTo>
                    <a:pt x="199" y="0"/>
                  </a:lnTo>
                  <a:lnTo>
                    <a:pt x="199" y="0"/>
                  </a:lnTo>
                  <a:close/>
                </a:path>
              </a:pathLst>
            </a:custGeom>
            <a:solidFill>
              <a:srgbClr val="808080"/>
            </a:solidFill>
            <a:ln w="9525">
              <a:noFill/>
              <a:round/>
              <a:headEnd/>
              <a:tailEnd/>
            </a:ln>
          </p:spPr>
          <p:txBody>
            <a:bodyPr/>
            <a:lstStyle/>
            <a:p>
              <a:endParaRPr lang="en-US" dirty="0"/>
            </a:p>
          </p:txBody>
        </p:sp>
        <p:sp>
          <p:nvSpPr>
            <p:cNvPr id="100375" name="Freeform 1047"/>
            <p:cNvSpPr>
              <a:spLocks/>
            </p:cNvSpPr>
            <p:nvPr/>
          </p:nvSpPr>
          <p:spPr bwMode="auto">
            <a:xfrm>
              <a:off x="4903" y="2757"/>
              <a:ext cx="176" cy="292"/>
            </a:xfrm>
            <a:custGeom>
              <a:avLst/>
              <a:gdLst/>
              <a:ahLst/>
              <a:cxnLst>
                <a:cxn ang="0">
                  <a:pos x="199" y="0"/>
                </a:cxn>
                <a:cxn ang="0">
                  <a:pos x="0" y="0"/>
                </a:cxn>
                <a:cxn ang="0">
                  <a:pos x="0" y="309"/>
                </a:cxn>
                <a:cxn ang="0">
                  <a:pos x="199" y="309"/>
                </a:cxn>
                <a:cxn ang="0">
                  <a:pos x="199" y="0"/>
                </a:cxn>
                <a:cxn ang="0">
                  <a:pos x="199" y="0"/>
                </a:cxn>
              </a:cxnLst>
              <a:rect l="0" t="0" r="r" b="b"/>
              <a:pathLst>
                <a:path w="199" h="309">
                  <a:moveTo>
                    <a:pt x="199" y="0"/>
                  </a:moveTo>
                  <a:lnTo>
                    <a:pt x="0" y="0"/>
                  </a:lnTo>
                  <a:lnTo>
                    <a:pt x="0" y="309"/>
                  </a:lnTo>
                  <a:lnTo>
                    <a:pt x="199" y="309"/>
                  </a:lnTo>
                  <a:lnTo>
                    <a:pt x="199" y="0"/>
                  </a:lnTo>
                  <a:lnTo>
                    <a:pt x="199" y="0"/>
                  </a:lnTo>
                </a:path>
              </a:pathLst>
            </a:custGeom>
            <a:noFill/>
            <a:ln w="0">
              <a:solidFill>
                <a:srgbClr val="969696"/>
              </a:solidFill>
              <a:prstDash val="solid"/>
              <a:round/>
              <a:headEnd/>
              <a:tailEnd/>
            </a:ln>
          </p:spPr>
          <p:txBody>
            <a:bodyPr/>
            <a:lstStyle/>
            <a:p>
              <a:endParaRPr lang="en-US" dirty="0"/>
            </a:p>
          </p:txBody>
        </p:sp>
        <p:sp>
          <p:nvSpPr>
            <p:cNvPr id="100376" name="Freeform 1048"/>
            <p:cNvSpPr>
              <a:spLocks/>
            </p:cNvSpPr>
            <p:nvPr/>
          </p:nvSpPr>
          <p:spPr bwMode="auto">
            <a:xfrm>
              <a:off x="4915" y="2939"/>
              <a:ext cx="146" cy="79"/>
            </a:xfrm>
            <a:custGeom>
              <a:avLst/>
              <a:gdLst/>
              <a:ahLst/>
              <a:cxnLst>
                <a:cxn ang="0">
                  <a:pos x="164" y="0"/>
                </a:cxn>
                <a:cxn ang="0">
                  <a:pos x="0" y="0"/>
                </a:cxn>
                <a:cxn ang="0">
                  <a:pos x="0" y="83"/>
                </a:cxn>
                <a:cxn ang="0">
                  <a:pos x="164" y="83"/>
                </a:cxn>
                <a:cxn ang="0">
                  <a:pos x="164" y="0"/>
                </a:cxn>
                <a:cxn ang="0">
                  <a:pos x="164" y="0"/>
                </a:cxn>
              </a:cxnLst>
              <a:rect l="0" t="0" r="r" b="b"/>
              <a:pathLst>
                <a:path w="164" h="83">
                  <a:moveTo>
                    <a:pt x="164" y="0"/>
                  </a:moveTo>
                  <a:lnTo>
                    <a:pt x="0" y="0"/>
                  </a:lnTo>
                  <a:lnTo>
                    <a:pt x="0" y="83"/>
                  </a:lnTo>
                  <a:lnTo>
                    <a:pt x="164" y="83"/>
                  </a:lnTo>
                  <a:lnTo>
                    <a:pt x="164" y="0"/>
                  </a:lnTo>
                  <a:lnTo>
                    <a:pt x="164" y="0"/>
                  </a:lnTo>
                  <a:close/>
                </a:path>
              </a:pathLst>
            </a:custGeom>
            <a:solidFill>
              <a:srgbClr val="B07000"/>
            </a:solidFill>
            <a:ln w="9525">
              <a:noFill/>
              <a:round/>
              <a:headEnd/>
              <a:tailEnd/>
            </a:ln>
          </p:spPr>
          <p:txBody>
            <a:bodyPr/>
            <a:lstStyle/>
            <a:p>
              <a:endParaRPr lang="en-US" dirty="0"/>
            </a:p>
          </p:txBody>
        </p:sp>
        <p:sp>
          <p:nvSpPr>
            <p:cNvPr id="100377" name="Freeform 1049"/>
            <p:cNvSpPr>
              <a:spLocks/>
            </p:cNvSpPr>
            <p:nvPr/>
          </p:nvSpPr>
          <p:spPr bwMode="auto">
            <a:xfrm>
              <a:off x="4915" y="2939"/>
              <a:ext cx="146" cy="79"/>
            </a:xfrm>
            <a:custGeom>
              <a:avLst/>
              <a:gdLst/>
              <a:ahLst/>
              <a:cxnLst>
                <a:cxn ang="0">
                  <a:pos x="164" y="0"/>
                </a:cxn>
                <a:cxn ang="0">
                  <a:pos x="0" y="0"/>
                </a:cxn>
                <a:cxn ang="0">
                  <a:pos x="0" y="83"/>
                </a:cxn>
                <a:cxn ang="0">
                  <a:pos x="164" y="83"/>
                </a:cxn>
                <a:cxn ang="0">
                  <a:pos x="164" y="0"/>
                </a:cxn>
                <a:cxn ang="0">
                  <a:pos x="164" y="0"/>
                </a:cxn>
              </a:cxnLst>
              <a:rect l="0" t="0" r="r" b="b"/>
              <a:pathLst>
                <a:path w="164" h="83">
                  <a:moveTo>
                    <a:pt x="164" y="0"/>
                  </a:moveTo>
                  <a:lnTo>
                    <a:pt x="0" y="0"/>
                  </a:lnTo>
                  <a:lnTo>
                    <a:pt x="0" y="83"/>
                  </a:lnTo>
                  <a:lnTo>
                    <a:pt x="164" y="83"/>
                  </a:lnTo>
                  <a:lnTo>
                    <a:pt x="164" y="0"/>
                  </a:lnTo>
                  <a:lnTo>
                    <a:pt x="164" y="0"/>
                  </a:lnTo>
                </a:path>
              </a:pathLst>
            </a:custGeom>
            <a:noFill/>
            <a:ln w="0">
              <a:solidFill>
                <a:srgbClr val="969696"/>
              </a:solidFill>
              <a:prstDash val="solid"/>
              <a:round/>
              <a:headEnd/>
              <a:tailEnd/>
            </a:ln>
          </p:spPr>
          <p:txBody>
            <a:bodyPr/>
            <a:lstStyle/>
            <a:p>
              <a:endParaRPr lang="en-US" dirty="0"/>
            </a:p>
          </p:txBody>
        </p:sp>
        <p:sp>
          <p:nvSpPr>
            <p:cNvPr id="100378" name="Freeform 1050"/>
            <p:cNvSpPr>
              <a:spLocks/>
            </p:cNvSpPr>
            <p:nvPr/>
          </p:nvSpPr>
          <p:spPr bwMode="auto">
            <a:xfrm>
              <a:off x="4915" y="2781"/>
              <a:ext cx="152" cy="79"/>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close/>
                </a:path>
              </a:pathLst>
            </a:custGeom>
            <a:solidFill>
              <a:srgbClr val="B07000"/>
            </a:solidFill>
            <a:ln w="9525">
              <a:noFill/>
              <a:round/>
              <a:headEnd/>
              <a:tailEnd/>
            </a:ln>
          </p:spPr>
          <p:txBody>
            <a:bodyPr/>
            <a:lstStyle/>
            <a:p>
              <a:endParaRPr lang="en-US" dirty="0"/>
            </a:p>
          </p:txBody>
        </p:sp>
        <p:sp>
          <p:nvSpPr>
            <p:cNvPr id="100379" name="Freeform 1051"/>
            <p:cNvSpPr>
              <a:spLocks/>
            </p:cNvSpPr>
            <p:nvPr/>
          </p:nvSpPr>
          <p:spPr bwMode="auto">
            <a:xfrm>
              <a:off x="4915" y="2781"/>
              <a:ext cx="152" cy="79"/>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path>
              </a:pathLst>
            </a:custGeom>
            <a:noFill/>
            <a:ln w="0">
              <a:solidFill>
                <a:srgbClr val="969696"/>
              </a:solidFill>
              <a:prstDash val="solid"/>
              <a:round/>
              <a:headEnd/>
              <a:tailEnd/>
            </a:ln>
          </p:spPr>
          <p:txBody>
            <a:bodyPr/>
            <a:lstStyle/>
            <a:p>
              <a:endParaRPr lang="en-US" dirty="0"/>
            </a:p>
          </p:txBody>
        </p:sp>
        <p:sp>
          <p:nvSpPr>
            <p:cNvPr id="100380" name="Freeform 1052"/>
            <p:cNvSpPr>
              <a:spLocks/>
            </p:cNvSpPr>
            <p:nvPr/>
          </p:nvSpPr>
          <p:spPr bwMode="auto">
            <a:xfrm>
              <a:off x="4915" y="2860"/>
              <a:ext cx="152" cy="79"/>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close/>
                </a:path>
              </a:pathLst>
            </a:custGeom>
            <a:solidFill>
              <a:srgbClr val="B07000"/>
            </a:solidFill>
            <a:ln w="9525">
              <a:noFill/>
              <a:round/>
              <a:headEnd/>
              <a:tailEnd/>
            </a:ln>
          </p:spPr>
          <p:txBody>
            <a:bodyPr/>
            <a:lstStyle/>
            <a:p>
              <a:endParaRPr lang="en-US" dirty="0"/>
            </a:p>
          </p:txBody>
        </p:sp>
        <p:sp>
          <p:nvSpPr>
            <p:cNvPr id="100381" name="Freeform 1053"/>
            <p:cNvSpPr>
              <a:spLocks/>
            </p:cNvSpPr>
            <p:nvPr/>
          </p:nvSpPr>
          <p:spPr bwMode="auto">
            <a:xfrm>
              <a:off x="4915" y="2860"/>
              <a:ext cx="152" cy="79"/>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path>
              </a:pathLst>
            </a:custGeom>
            <a:noFill/>
            <a:ln w="0">
              <a:solidFill>
                <a:srgbClr val="969696"/>
              </a:solidFill>
              <a:prstDash val="solid"/>
              <a:round/>
              <a:headEnd/>
              <a:tailEnd/>
            </a:ln>
          </p:spPr>
          <p:txBody>
            <a:bodyPr/>
            <a:lstStyle/>
            <a:p>
              <a:endParaRPr lang="en-US" dirty="0"/>
            </a:p>
          </p:txBody>
        </p:sp>
        <p:sp>
          <p:nvSpPr>
            <p:cNvPr id="100382" name="Freeform 1054"/>
            <p:cNvSpPr>
              <a:spLocks/>
            </p:cNvSpPr>
            <p:nvPr/>
          </p:nvSpPr>
          <p:spPr bwMode="auto">
            <a:xfrm>
              <a:off x="4903" y="2757"/>
              <a:ext cx="176" cy="292"/>
            </a:xfrm>
            <a:custGeom>
              <a:avLst/>
              <a:gdLst/>
              <a:ahLst/>
              <a:cxnLst>
                <a:cxn ang="0">
                  <a:pos x="199" y="0"/>
                </a:cxn>
                <a:cxn ang="0">
                  <a:pos x="0" y="0"/>
                </a:cxn>
                <a:cxn ang="0">
                  <a:pos x="0" y="309"/>
                </a:cxn>
                <a:cxn ang="0">
                  <a:pos x="199" y="309"/>
                </a:cxn>
                <a:cxn ang="0">
                  <a:pos x="199" y="0"/>
                </a:cxn>
                <a:cxn ang="0">
                  <a:pos x="199" y="0"/>
                </a:cxn>
              </a:cxnLst>
              <a:rect l="0" t="0" r="r" b="b"/>
              <a:pathLst>
                <a:path w="199" h="309">
                  <a:moveTo>
                    <a:pt x="199" y="0"/>
                  </a:moveTo>
                  <a:lnTo>
                    <a:pt x="0" y="0"/>
                  </a:lnTo>
                  <a:lnTo>
                    <a:pt x="0" y="309"/>
                  </a:lnTo>
                  <a:lnTo>
                    <a:pt x="199" y="309"/>
                  </a:lnTo>
                  <a:lnTo>
                    <a:pt x="199" y="0"/>
                  </a:lnTo>
                  <a:lnTo>
                    <a:pt x="199" y="0"/>
                  </a:lnTo>
                  <a:close/>
                </a:path>
              </a:pathLst>
            </a:custGeom>
            <a:solidFill>
              <a:srgbClr val="808080"/>
            </a:solidFill>
            <a:ln w="9525">
              <a:noFill/>
              <a:round/>
              <a:headEnd/>
              <a:tailEnd/>
            </a:ln>
          </p:spPr>
          <p:txBody>
            <a:bodyPr/>
            <a:lstStyle/>
            <a:p>
              <a:endParaRPr lang="en-US" dirty="0"/>
            </a:p>
          </p:txBody>
        </p:sp>
        <p:sp>
          <p:nvSpPr>
            <p:cNvPr id="100383" name="Freeform 1055"/>
            <p:cNvSpPr>
              <a:spLocks/>
            </p:cNvSpPr>
            <p:nvPr/>
          </p:nvSpPr>
          <p:spPr bwMode="auto">
            <a:xfrm>
              <a:off x="4903" y="2757"/>
              <a:ext cx="176" cy="292"/>
            </a:xfrm>
            <a:custGeom>
              <a:avLst/>
              <a:gdLst/>
              <a:ahLst/>
              <a:cxnLst>
                <a:cxn ang="0">
                  <a:pos x="199" y="0"/>
                </a:cxn>
                <a:cxn ang="0">
                  <a:pos x="0" y="0"/>
                </a:cxn>
                <a:cxn ang="0">
                  <a:pos x="0" y="309"/>
                </a:cxn>
                <a:cxn ang="0">
                  <a:pos x="199" y="309"/>
                </a:cxn>
                <a:cxn ang="0">
                  <a:pos x="199" y="0"/>
                </a:cxn>
                <a:cxn ang="0">
                  <a:pos x="199" y="0"/>
                </a:cxn>
              </a:cxnLst>
              <a:rect l="0" t="0" r="r" b="b"/>
              <a:pathLst>
                <a:path w="199" h="309">
                  <a:moveTo>
                    <a:pt x="199" y="0"/>
                  </a:moveTo>
                  <a:lnTo>
                    <a:pt x="0" y="0"/>
                  </a:lnTo>
                  <a:lnTo>
                    <a:pt x="0" y="309"/>
                  </a:lnTo>
                  <a:lnTo>
                    <a:pt x="199" y="309"/>
                  </a:lnTo>
                  <a:lnTo>
                    <a:pt x="199" y="0"/>
                  </a:lnTo>
                  <a:lnTo>
                    <a:pt x="199" y="0"/>
                  </a:lnTo>
                </a:path>
              </a:pathLst>
            </a:custGeom>
            <a:noFill/>
            <a:ln w="11113">
              <a:solidFill>
                <a:srgbClr val="000000"/>
              </a:solidFill>
              <a:prstDash val="solid"/>
              <a:round/>
              <a:headEnd/>
              <a:tailEnd/>
            </a:ln>
          </p:spPr>
          <p:txBody>
            <a:bodyPr/>
            <a:lstStyle/>
            <a:p>
              <a:endParaRPr lang="en-US" dirty="0"/>
            </a:p>
          </p:txBody>
        </p:sp>
        <p:sp>
          <p:nvSpPr>
            <p:cNvPr id="100384" name="Freeform 1056"/>
            <p:cNvSpPr>
              <a:spLocks/>
            </p:cNvSpPr>
            <p:nvPr/>
          </p:nvSpPr>
          <p:spPr bwMode="auto">
            <a:xfrm>
              <a:off x="4915" y="2939"/>
              <a:ext cx="146" cy="79"/>
            </a:xfrm>
            <a:custGeom>
              <a:avLst/>
              <a:gdLst/>
              <a:ahLst/>
              <a:cxnLst>
                <a:cxn ang="0">
                  <a:pos x="164" y="0"/>
                </a:cxn>
                <a:cxn ang="0">
                  <a:pos x="0" y="0"/>
                </a:cxn>
                <a:cxn ang="0">
                  <a:pos x="0" y="83"/>
                </a:cxn>
                <a:cxn ang="0">
                  <a:pos x="164" y="83"/>
                </a:cxn>
                <a:cxn ang="0">
                  <a:pos x="164" y="0"/>
                </a:cxn>
                <a:cxn ang="0">
                  <a:pos x="164" y="0"/>
                </a:cxn>
              </a:cxnLst>
              <a:rect l="0" t="0" r="r" b="b"/>
              <a:pathLst>
                <a:path w="164" h="83">
                  <a:moveTo>
                    <a:pt x="164" y="0"/>
                  </a:moveTo>
                  <a:lnTo>
                    <a:pt x="0" y="0"/>
                  </a:lnTo>
                  <a:lnTo>
                    <a:pt x="0" y="83"/>
                  </a:lnTo>
                  <a:lnTo>
                    <a:pt x="164" y="83"/>
                  </a:lnTo>
                  <a:lnTo>
                    <a:pt x="164" y="0"/>
                  </a:lnTo>
                  <a:lnTo>
                    <a:pt x="164" y="0"/>
                  </a:lnTo>
                  <a:close/>
                </a:path>
              </a:pathLst>
            </a:custGeom>
            <a:solidFill>
              <a:srgbClr val="B07000"/>
            </a:solidFill>
            <a:ln w="9525">
              <a:noFill/>
              <a:round/>
              <a:headEnd/>
              <a:tailEnd/>
            </a:ln>
          </p:spPr>
          <p:txBody>
            <a:bodyPr/>
            <a:lstStyle/>
            <a:p>
              <a:endParaRPr lang="en-US" dirty="0"/>
            </a:p>
          </p:txBody>
        </p:sp>
        <p:sp>
          <p:nvSpPr>
            <p:cNvPr id="100385" name="Freeform 1057"/>
            <p:cNvSpPr>
              <a:spLocks/>
            </p:cNvSpPr>
            <p:nvPr/>
          </p:nvSpPr>
          <p:spPr bwMode="auto">
            <a:xfrm>
              <a:off x="4915" y="2939"/>
              <a:ext cx="146" cy="79"/>
            </a:xfrm>
            <a:custGeom>
              <a:avLst/>
              <a:gdLst/>
              <a:ahLst/>
              <a:cxnLst>
                <a:cxn ang="0">
                  <a:pos x="164" y="0"/>
                </a:cxn>
                <a:cxn ang="0">
                  <a:pos x="0" y="0"/>
                </a:cxn>
                <a:cxn ang="0">
                  <a:pos x="0" y="83"/>
                </a:cxn>
                <a:cxn ang="0">
                  <a:pos x="164" y="83"/>
                </a:cxn>
                <a:cxn ang="0">
                  <a:pos x="164" y="0"/>
                </a:cxn>
                <a:cxn ang="0">
                  <a:pos x="164" y="0"/>
                </a:cxn>
              </a:cxnLst>
              <a:rect l="0" t="0" r="r" b="b"/>
              <a:pathLst>
                <a:path w="164" h="83">
                  <a:moveTo>
                    <a:pt x="164" y="0"/>
                  </a:moveTo>
                  <a:lnTo>
                    <a:pt x="0" y="0"/>
                  </a:lnTo>
                  <a:lnTo>
                    <a:pt x="0" y="83"/>
                  </a:lnTo>
                  <a:lnTo>
                    <a:pt x="164" y="83"/>
                  </a:lnTo>
                  <a:lnTo>
                    <a:pt x="164" y="0"/>
                  </a:lnTo>
                  <a:lnTo>
                    <a:pt x="164" y="0"/>
                  </a:lnTo>
                </a:path>
              </a:pathLst>
            </a:custGeom>
            <a:noFill/>
            <a:ln w="0">
              <a:solidFill>
                <a:srgbClr val="969696"/>
              </a:solidFill>
              <a:prstDash val="solid"/>
              <a:round/>
              <a:headEnd/>
              <a:tailEnd/>
            </a:ln>
          </p:spPr>
          <p:txBody>
            <a:bodyPr/>
            <a:lstStyle/>
            <a:p>
              <a:endParaRPr lang="en-US" dirty="0"/>
            </a:p>
          </p:txBody>
        </p:sp>
        <p:sp>
          <p:nvSpPr>
            <p:cNvPr id="100386" name="Freeform 1058"/>
            <p:cNvSpPr>
              <a:spLocks/>
            </p:cNvSpPr>
            <p:nvPr/>
          </p:nvSpPr>
          <p:spPr bwMode="auto">
            <a:xfrm>
              <a:off x="4915" y="2781"/>
              <a:ext cx="152" cy="79"/>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close/>
                </a:path>
              </a:pathLst>
            </a:custGeom>
            <a:solidFill>
              <a:srgbClr val="B07000"/>
            </a:solidFill>
            <a:ln w="9525">
              <a:noFill/>
              <a:round/>
              <a:headEnd/>
              <a:tailEnd/>
            </a:ln>
          </p:spPr>
          <p:txBody>
            <a:bodyPr/>
            <a:lstStyle/>
            <a:p>
              <a:endParaRPr lang="en-US" dirty="0"/>
            </a:p>
          </p:txBody>
        </p:sp>
        <p:sp>
          <p:nvSpPr>
            <p:cNvPr id="100387" name="Freeform 1059"/>
            <p:cNvSpPr>
              <a:spLocks/>
            </p:cNvSpPr>
            <p:nvPr/>
          </p:nvSpPr>
          <p:spPr bwMode="auto">
            <a:xfrm>
              <a:off x="4915" y="2781"/>
              <a:ext cx="152" cy="79"/>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path>
              </a:pathLst>
            </a:custGeom>
            <a:noFill/>
            <a:ln w="0">
              <a:solidFill>
                <a:srgbClr val="969696"/>
              </a:solidFill>
              <a:prstDash val="solid"/>
              <a:round/>
              <a:headEnd/>
              <a:tailEnd/>
            </a:ln>
          </p:spPr>
          <p:txBody>
            <a:bodyPr/>
            <a:lstStyle/>
            <a:p>
              <a:endParaRPr lang="en-US" dirty="0"/>
            </a:p>
          </p:txBody>
        </p:sp>
        <p:grpSp>
          <p:nvGrpSpPr>
            <p:cNvPr id="3" name="Group 1060"/>
            <p:cNvGrpSpPr>
              <a:grpSpLocks/>
            </p:cNvGrpSpPr>
            <p:nvPr/>
          </p:nvGrpSpPr>
          <p:grpSpPr bwMode="auto">
            <a:xfrm>
              <a:off x="3286" y="1729"/>
              <a:ext cx="1933" cy="1362"/>
              <a:chOff x="1803" y="1750"/>
              <a:chExt cx="2182" cy="1442"/>
            </a:xfrm>
          </p:grpSpPr>
          <p:sp>
            <p:nvSpPr>
              <p:cNvPr id="100389" name="Freeform 1061"/>
              <p:cNvSpPr>
                <a:spLocks/>
              </p:cNvSpPr>
              <p:nvPr/>
            </p:nvSpPr>
            <p:spPr bwMode="auto">
              <a:xfrm>
                <a:off x="3642" y="2947"/>
                <a:ext cx="171" cy="84"/>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close/>
                  </a:path>
                </a:pathLst>
              </a:custGeom>
              <a:solidFill>
                <a:srgbClr val="B07000"/>
              </a:solidFill>
              <a:ln w="9525">
                <a:noFill/>
                <a:round/>
                <a:headEnd/>
                <a:tailEnd/>
              </a:ln>
            </p:spPr>
            <p:txBody>
              <a:bodyPr/>
              <a:lstStyle/>
              <a:p>
                <a:endParaRPr lang="en-US" dirty="0"/>
              </a:p>
            </p:txBody>
          </p:sp>
          <p:sp>
            <p:nvSpPr>
              <p:cNvPr id="100390" name="Freeform 1062"/>
              <p:cNvSpPr>
                <a:spLocks/>
              </p:cNvSpPr>
              <p:nvPr/>
            </p:nvSpPr>
            <p:spPr bwMode="auto">
              <a:xfrm>
                <a:off x="3642" y="2947"/>
                <a:ext cx="171" cy="84"/>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path>
                </a:pathLst>
              </a:custGeom>
              <a:noFill/>
              <a:ln w="0">
                <a:solidFill>
                  <a:srgbClr val="969696"/>
                </a:solidFill>
                <a:prstDash val="solid"/>
                <a:round/>
                <a:headEnd/>
                <a:tailEnd/>
              </a:ln>
            </p:spPr>
            <p:txBody>
              <a:bodyPr/>
              <a:lstStyle/>
              <a:p>
                <a:endParaRPr lang="en-US" dirty="0"/>
              </a:p>
            </p:txBody>
          </p:sp>
          <p:sp>
            <p:nvSpPr>
              <p:cNvPr id="100391" name="Freeform 1063"/>
              <p:cNvSpPr>
                <a:spLocks/>
              </p:cNvSpPr>
              <p:nvPr/>
            </p:nvSpPr>
            <p:spPr bwMode="auto">
              <a:xfrm>
                <a:off x="3642" y="3031"/>
                <a:ext cx="164" cy="83"/>
              </a:xfrm>
              <a:custGeom>
                <a:avLst/>
                <a:gdLst/>
                <a:ahLst/>
                <a:cxnLst>
                  <a:cxn ang="0">
                    <a:pos x="164" y="0"/>
                  </a:cxn>
                  <a:cxn ang="0">
                    <a:pos x="0" y="0"/>
                  </a:cxn>
                  <a:cxn ang="0">
                    <a:pos x="0" y="83"/>
                  </a:cxn>
                  <a:cxn ang="0">
                    <a:pos x="164" y="83"/>
                  </a:cxn>
                  <a:cxn ang="0">
                    <a:pos x="164" y="0"/>
                  </a:cxn>
                  <a:cxn ang="0">
                    <a:pos x="164" y="0"/>
                  </a:cxn>
                </a:cxnLst>
                <a:rect l="0" t="0" r="r" b="b"/>
                <a:pathLst>
                  <a:path w="164" h="83">
                    <a:moveTo>
                      <a:pt x="164" y="0"/>
                    </a:moveTo>
                    <a:lnTo>
                      <a:pt x="0" y="0"/>
                    </a:lnTo>
                    <a:lnTo>
                      <a:pt x="0" y="83"/>
                    </a:lnTo>
                    <a:lnTo>
                      <a:pt x="164" y="83"/>
                    </a:lnTo>
                    <a:lnTo>
                      <a:pt x="164" y="0"/>
                    </a:lnTo>
                    <a:lnTo>
                      <a:pt x="164" y="0"/>
                    </a:lnTo>
                    <a:close/>
                  </a:path>
                </a:pathLst>
              </a:custGeom>
              <a:solidFill>
                <a:srgbClr val="E5B27F"/>
              </a:solidFill>
              <a:ln w="9525">
                <a:noFill/>
                <a:round/>
                <a:headEnd/>
                <a:tailEnd/>
              </a:ln>
            </p:spPr>
            <p:txBody>
              <a:bodyPr/>
              <a:lstStyle/>
              <a:p>
                <a:endParaRPr lang="en-US" dirty="0"/>
              </a:p>
            </p:txBody>
          </p:sp>
          <p:sp>
            <p:nvSpPr>
              <p:cNvPr id="100392" name="Freeform 1064"/>
              <p:cNvSpPr>
                <a:spLocks/>
              </p:cNvSpPr>
              <p:nvPr/>
            </p:nvSpPr>
            <p:spPr bwMode="auto">
              <a:xfrm>
                <a:off x="3642" y="3031"/>
                <a:ext cx="164" cy="83"/>
              </a:xfrm>
              <a:custGeom>
                <a:avLst/>
                <a:gdLst/>
                <a:ahLst/>
                <a:cxnLst>
                  <a:cxn ang="0">
                    <a:pos x="164" y="0"/>
                  </a:cxn>
                  <a:cxn ang="0">
                    <a:pos x="0" y="0"/>
                  </a:cxn>
                  <a:cxn ang="0">
                    <a:pos x="0" y="83"/>
                  </a:cxn>
                  <a:cxn ang="0">
                    <a:pos x="164" y="83"/>
                  </a:cxn>
                  <a:cxn ang="0">
                    <a:pos x="164" y="0"/>
                  </a:cxn>
                  <a:cxn ang="0">
                    <a:pos x="164" y="0"/>
                  </a:cxn>
                </a:cxnLst>
                <a:rect l="0" t="0" r="r" b="b"/>
                <a:pathLst>
                  <a:path w="164" h="83">
                    <a:moveTo>
                      <a:pt x="164" y="0"/>
                    </a:moveTo>
                    <a:lnTo>
                      <a:pt x="0" y="0"/>
                    </a:lnTo>
                    <a:lnTo>
                      <a:pt x="0" y="83"/>
                    </a:lnTo>
                    <a:lnTo>
                      <a:pt x="164" y="83"/>
                    </a:lnTo>
                    <a:lnTo>
                      <a:pt x="164" y="0"/>
                    </a:lnTo>
                    <a:lnTo>
                      <a:pt x="164" y="0"/>
                    </a:lnTo>
                  </a:path>
                </a:pathLst>
              </a:custGeom>
              <a:noFill/>
              <a:ln w="11113">
                <a:solidFill>
                  <a:srgbClr val="000000"/>
                </a:solidFill>
                <a:prstDash val="solid"/>
                <a:round/>
                <a:headEnd/>
                <a:tailEnd/>
              </a:ln>
            </p:spPr>
            <p:txBody>
              <a:bodyPr/>
              <a:lstStyle/>
              <a:p>
                <a:endParaRPr lang="en-US" dirty="0"/>
              </a:p>
            </p:txBody>
          </p:sp>
          <p:sp>
            <p:nvSpPr>
              <p:cNvPr id="100393" name="Freeform 1065"/>
              <p:cNvSpPr>
                <a:spLocks/>
              </p:cNvSpPr>
              <p:nvPr/>
            </p:nvSpPr>
            <p:spPr bwMode="auto">
              <a:xfrm>
                <a:off x="3642" y="2863"/>
                <a:ext cx="171" cy="84"/>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close/>
                  </a:path>
                </a:pathLst>
              </a:custGeom>
              <a:solidFill>
                <a:srgbClr val="E5B27F"/>
              </a:solidFill>
              <a:ln w="9525">
                <a:noFill/>
                <a:round/>
                <a:headEnd/>
                <a:tailEnd/>
              </a:ln>
            </p:spPr>
            <p:txBody>
              <a:bodyPr/>
              <a:lstStyle/>
              <a:p>
                <a:endParaRPr lang="en-US" dirty="0"/>
              </a:p>
            </p:txBody>
          </p:sp>
          <p:sp>
            <p:nvSpPr>
              <p:cNvPr id="100394" name="Freeform 1066"/>
              <p:cNvSpPr>
                <a:spLocks/>
              </p:cNvSpPr>
              <p:nvPr/>
            </p:nvSpPr>
            <p:spPr bwMode="auto">
              <a:xfrm>
                <a:off x="3642" y="2863"/>
                <a:ext cx="171" cy="84"/>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path>
                </a:pathLst>
              </a:custGeom>
              <a:noFill/>
              <a:ln w="11113">
                <a:solidFill>
                  <a:srgbClr val="000000"/>
                </a:solidFill>
                <a:prstDash val="solid"/>
                <a:round/>
                <a:headEnd/>
                <a:tailEnd/>
              </a:ln>
            </p:spPr>
            <p:txBody>
              <a:bodyPr/>
              <a:lstStyle/>
              <a:p>
                <a:endParaRPr lang="en-US" dirty="0"/>
              </a:p>
            </p:txBody>
          </p:sp>
          <p:sp>
            <p:nvSpPr>
              <p:cNvPr id="100395" name="Freeform 1067"/>
              <p:cNvSpPr>
                <a:spLocks/>
              </p:cNvSpPr>
              <p:nvPr/>
            </p:nvSpPr>
            <p:spPr bwMode="auto">
              <a:xfrm>
                <a:off x="3642" y="2947"/>
                <a:ext cx="171" cy="84"/>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close/>
                  </a:path>
                </a:pathLst>
              </a:custGeom>
              <a:solidFill>
                <a:srgbClr val="E5B27F"/>
              </a:solidFill>
              <a:ln w="9525">
                <a:noFill/>
                <a:round/>
                <a:headEnd/>
                <a:tailEnd/>
              </a:ln>
            </p:spPr>
            <p:txBody>
              <a:bodyPr/>
              <a:lstStyle/>
              <a:p>
                <a:endParaRPr lang="en-US" dirty="0"/>
              </a:p>
            </p:txBody>
          </p:sp>
          <p:sp>
            <p:nvSpPr>
              <p:cNvPr id="100396" name="Freeform 1068"/>
              <p:cNvSpPr>
                <a:spLocks/>
              </p:cNvSpPr>
              <p:nvPr/>
            </p:nvSpPr>
            <p:spPr bwMode="auto">
              <a:xfrm>
                <a:off x="3642" y="2947"/>
                <a:ext cx="171" cy="84"/>
              </a:xfrm>
              <a:custGeom>
                <a:avLst/>
                <a:gdLst/>
                <a:ahLst/>
                <a:cxnLst>
                  <a:cxn ang="0">
                    <a:pos x="171" y="0"/>
                  </a:cxn>
                  <a:cxn ang="0">
                    <a:pos x="0" y="0"/>
                  </a:cxn>
                  <a:cxn ang="0">
                    <a:pos x="0" y="84"/>
                  </a:cxn>
                  <a:cxn ang="0">
                    <a:pos x="171" y="84"/>
                  </a:cxn>
                  <a:cxn ang="0">
                    <a:pos x="171" y="0"/>
                  </a:cxn>
                  <a:cxn ang="0">
                    <a:pos x="171" y="0"/>
                  </a:cxn>
                </a:cxnLst>
                <a:rect l="0" t="0" r="r" b="b"/>
                <a:pathLst>
                  <a:path w="171" h="84">
                    <a:moveTo>
                      <a:pt x="171" y="0"/>
                    </a:moveTo>
                    <a:lnTo>
                      <a:pt x="0" y="0"/>
                    </a:lnTo>
                    <a:lnTo>
                      <a:pt x="0" y="84"/>
                    </a:lnTo>
                    <a:lnTo>
                      <a:pt x="171" y="84"/>
                    </a:lnTo>
                    <a:lnTo>
                      <a:pt x="171" y="0"/>
                    </a:lnTo>
                    <a:lnTo>
                      <a:pt x="171" y="0"/>
                    </a:lnTo>
                  </a:path>
                </a:pathLst>
              </a:custGeom>
              <a:noFill/>
              <a:ln w="11113">
                <a:solidFill>
                  <a:srgbClr val="000000"/>
                </a:solidFill>
                <a:prstDash val="solid"/>
                <a:round/>
                <a:headEnd/>
                <a:tailEnd/>
              </a:ln>
            </p:spPr>
            <p:txBody>
              <a:bodyPr/>
              <a:lstStyle/>
              <a:p>
                <a:endParaRPr lang="en-US" dirty="0"/>
              </a:p>
            </p:txBody>
          </p:sp>
          <p:sp>
            <p:nvSpPr>
              <p:cNvPr id="100397" name="Freeform 1069"/>
              <p:cNvSpPr>
                <a:spLocks/>
              </p:cNvSpPr>
              <p:nvPr/>
            </p:nvSpPr>
            <p:spPr bwMode="auto">
              <a:xfrm>
                <a:off x="3093" y="2246"/>
                <a:ext cx="178" cy="141"/>
              </a:xfrm>
              <a:custGeom>
                <a:avLst/>
                <a:gdLst/>
                <a:ahLst/>
                <a:cxnLst>
                  <a:cxn ang="0">
                    <a:pos x="0" y="0"/>
                  </a:cxn>
                  <a:cxn ang="0">
                    <a:pos x="178" y="0"/>
                  </a:cxn>
                  <a:cxn ang="0">
                    <a:pos x="178" y="141"/>
                  </a:cxn>
                  <a:cxn ang="0">
                    <a:pos x="0" y="141"/>
                  </a:cxn>
                  <a:cxn ang="0">
                    <a:pos x="0" y="0"/>
                  </a:cxn>
                  <a:cxn ang="0">
                    <a:pos x="0" y="0"/>
                  </a:cxn>
                </a:cxnLst>
                <a:rect l="0" t="0" r="r" b="b"/>
                <a:pathLst>
                  <a:path w="178" h="141">
                    <a:moveTo>
                      <a:pt x="0" y="0"/>
                    </a:moveTo>
                    <a:lnTo>
                      <a:pt x="178" y="0"/>
                    </a:lnTo>
                    <a:lnTo>
                      <a:pt x="178" y="141"/>
                    </a:lnTo>
                    <a:lnTo>
                      <a:pt x="0" y="141"/>
                    </a:lnTo>
                    <a:lnTo>
                      <a:pt x="0" y="0"/>
                    </a:lnTo>
                    <a:lnTo>
                      <a:pt x="0" y="0"/>
                    </a:lnTo>
                    <a:close/>
                  </a:path>
                </a:pathLst>
              </a:custGeom>
              <a:solidFill>
                <a:srgbClr val="E5B27F"/>
              </a:solidFill>
              <a:ln w="9525">
                <a:noFill/>
                <a:round/>
                <a:headEnd/>
                <a:tailEnd/>
              </a:ln>
            </p:spPr>
            <p:txBody>
              <a:bodyPr/>
              <a:lstStyle/>
              <a:p>
                <a:endParaRPr lang="en-US" dirty="0"/>
              </a:p>
            </p:txBody>
          </p:sp>
          <p:sp>
            <p:nvSpPr>
              <p:cNvPr id="100398" name="Freeform 1070"/>
              <p:cNvSpPr>
                <a:spLocks/>
              </p:cNvSpPr>
              <p:nvPr/>
            </p:nvSpPr>
            <p:spPr bwMode="auto">
              <a:xfrm>
                <a:off x="3093" y="2246"/>
                <a:ext cx="178" cy="141"/>
              </a:xfrm>
              <a:custGeom>
                <a:avLst/>
                <a:gdLst/>
                <a:ahLst/>
                <a:cxnLst>
                  <a:cxn ang="0">
                    <a:pos x="0" y="0"/>
                  </a:cxn>
                  <a:cxn ang="0">
                    <a:pos x="178" y="0"/>
                  </a:cxn>
                  <a:cxn ang="0">
                    <a:pos x="178" y="141"/>
                  </a:cxn>
                  <a:cxn ang="0">
                    <a:pos x="0" y="141"/>
                  </a:cxn>
                  <a:cxn ang="0">
                    <a:pos x="0" y="0"/>
                  </a:cxn>
                  <a:cxn ang="0">
                    <a:pos x="0" y="0"/>
                  </a:cxn>
                </a:cxnLst>
                <a:rect l="0" t="0" r="r" b="b"/>
                <a:pathLst>
                  <a:path w="178" h="141">
                    <a:moveTo>
                      <a:pt x="0" y="0"/>
                    </a:moveTo>
                    <a:lnTo>
                      <a:pt x="178" y="0"/>
                    </a:lnTo>
                    <a:lnTo>
                      <a:pt x="178" y="141"/>
                    </a:lnTo>
                    <a:lnTo>
                      <a:pt x="0" y="141"/>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00399" name="Freeform 1071"/>
              <p:cNvSpPr>
                <a:spLocks/>
              </p:cNvSpPr>
              <p:nvPr/>
            </p:nvSpPr>
            <p:spPr bwMode="auto">
              <a:xfrm>
                <a:off x="3058" y="2252"/>
                <a:ext cx="35" cy="135"/>
              </a:xfrm>
              <a:custGeom>
                <a:avLst/>
                <a:gdLst/>
                <a:ahLst/>
                <a:cxnLst>
                  <a:cxn ang="0">
                    <a:pos x="0" y="13"/>
                  </a:cxn>
                  <a:cxn ang="0">
                    <a:pos x="0" y="110"/>
                  </a:cxn>
                  <a:cxn ang="0">
                    <a:pos x="35" y="135"/>
                  </a:cxn>
                  <a:cxn ang="0">
                    <a:pos x="35" y="0"/>
                  </a:cxn>
                  <a:cxn ang="0">
                    <a:pos x="0" y="13"/>
                  </a:cxn>
                  <a:cxn ang="0">
                    <a:pos x="0" y="13"/>
                  </a:cxn>
                </a:cxnLst>
                <a:rect l="0" t="0" r="r" b="b"/>
                <a:pathLst>
                  <a:path w="35" h="135">
                    <a:moveTo>
                      <a:pt x="0" y="13"/>
                    </a:moveTo>
                    <a:lnTo>
                      <a:pt x="0" y="110"/>
                    </a:lnTo>
                    <a:lnTo>
                      <a:pt x="35" y="135"/>
                    </a:lnTo>
                    <a:lnTo>
                      <a:pt x="35" y="0"/>
                    </a:lnTo>
                    <a:lnTo>
                      <a:pt x="0" y="13"/>
                    </a:lnTo>
                    <a:lnTo>
                      <a:pt x="0" y="13"/>
                    </a:lnTo>
                    <a:close/>
                  </a:path>
                </a:pathLst>
              </a:custGeom>
              <a:solidFill>
                <a:srgbClr val="FFE5B2"/>
              </a:solidFill>
              <a:ln w="9525">
                <a:noFill/>
                <a:round/>
                <a:headEnd/>
                <a:tailEnd/>
              </a:ln>
            </p:spPr>
            <p:txBody>
              <a:bodyPr/>
              <a:lstStyle/>
              <a:p>
                <a:endParaRPr lang="en-US" dirty="0"/>
              </a:p>
            </p:txBody>
          </p:sp>
          <p:sp>
            <p:nvSpPr>
              <p:cNvPr id="100400" name="Freeform 1072"/>
              <p:cNvSpPr>
                <a:spLocks/>
              </p:cNvSpPr>
              <p:nvPr/>
            </p:nvSpPr>
            <p:spPr bwMode="auto">
              <a:xfrm>
                <a:off x="3058" y="2252"/>
                <a:ext cx="35" cy="135"/>
              </a:xfrm>
              <a:custGeom>
                <a:avLst/>
                <a:gdLst/>
                <a:ahLst/>
                <a:cxnLst>
                  <a:cxn ang="0">
                    <a:pos x="0" y="13"/>
                  </a:cxn>
                  <a:cxn ang="0">
                    <a:pos x="0" y="110"/>
                  </a:cxn>
                  <a:cxn ang="0">
                    <a:pos x="35" y="135"/>
                  </a:cxn>
                  <a:cxn ang="0">
                    <a:pos x="35" y="0"/>
                  </a:cxn>
                  <a:cxn ang="0">
                    <a:pos x="0" y="13"/>
                  </a:cxn>
                  <a:cxn ang="0">
                    <a:pos x="0" y="13"/>
                  </a:cxn>
                </a:cxnLst>
                <a:rect l="0" t="0" r="r" b="b"/>
                <a:pathLst>
                  <a:path w="35" h="135">
                    <a:moveTo>
                      <a:pt x="0" y="13"/>
                    </a:moveTo>
                    <a:lnTo>
                      <a:pt x="0" y="110"/>
                    </a:lnTo>
                    <a:lnTo>
                      <a:pt x="35" y="135"/>
                    </a:lnTo>
                    <a:lnTo>
                      <a:pt x="35" y="0"/>
                    </a:lnTo>
                    <a:lnTo>
                      <a:pt x="0" y="13"/>
                    </a:lnTo>
                    <a:lnTo>
                      <a:pt x="0" y="13"/>
                    </a:lnTo>
                  </a:path>
                </a:pathLst>
              </a:custGeom>
              <a:noFill/>
              <a:ln w="0">
                <a:solidFill>
                  <a:srgbClr val="000000"/>
                </a:solidFill>
                <a:prstDash val="solid"/>
                <a:round/>
                <a:headEnd/>
                <a:tailEnd/>
              </a:ln>
            </p:spPr>
            <p:txBody>
              <a:bodyPr/>
              <a:lstStyle/>
              <a:p>
                <a:endParaRPr lang="en-US" dirty="0"/>
              </a:p>
            </p:txBody>
          </p:sp>
          <p:sp>
            <p:nvSpPr>
              <p:cNvPr id="100401" name="Freeform 1073"/>
              <p:cNvSpPr>
                <a:spLocks/>
              </p:cNvSpPr>
              <p:nvPr/>
            </p:nvSpPr>
            <p:spPr bwMode="auto">
              <a:xfrm>
                <a:off x="3093" y="2246"/>
                <a:ext cx="178" cy="141"/>
              </a:xfrm>
              <a:custGeom>
                <a:avLst/>
                <a:gdLst/>
                <a:ahLst/>
                <a:cxnLst>
                  <a:cxn ang="0">
                    <a:pos x="7" y="0"/>
                  </a:cxn>
                  <a:cxn ang="0">
                    <a:pos x="178" y="0"/>
                  </a:cxn>
                  <a:cxn ang="0">
                    <a:pos x="164" y="71"/>
                  </a:cxn>
                  <a:cxn ang="0">
                    <a:pos x="0" y="141"/>
                  </a:cxn>
                  <a:cxn ang="0">
                    <a:pos x="0" y="13"/>
                  </a:cxn>
                  <a:cxn ang="0">
                    <a:pos x="13" y="6"/>
                  </a:cxn>
                  <a:cxn ang="0">
                    <a:pos x="7" y="0"/>
                  </a:cxn>
                  <a:cxn ang="0">
                    <a:pos x="7" y="0"/>
                  </a:cxn>
                </a:cxnLst>
                <a:rect l="0" t="0" r="r" b="b"/>
                <a:pathLst>
                  <a:path w="178" h="141">
                    <a:moveTo>
                      <a:pt x="7" y="0"/>
                    </a:moveTo>
                    <a:lnTo>
                      <a:pt x="178" y="0"/>
                    </a:lnTo>
                    <a:lnTo>
                      <a:pt x="164" y="71"/>
                    </a:lnTo>
                    <a:lnTo>
                      <a:pt x="0" y="141"/>
                    </a:lnTo>
                    <a:lnTo>
                      <a:pt x="0" y="13"/>
                    </a:lnTo>
                    <a:lnTo>
                      <a:pt x="13" y="6"/>
                    </a:lnTo>
                    <a:lnTo>
                      <a:pt x="7" y="0"/>
                    </a:lnTo>
                    <a:lnTo>
                      <a:pt x="7" y="0"/>
                    </a:lnTo>
                    <a:close/>
                  </a:path>
                </a:pathLst>
              </a:custGeom>
              <a:solidFill>
                <a:srgbClr val="E5B27F"/>
              </a:solidFill>
              <a:ln w="9525">
                <a:noFill/>
                <a:round/>
                <a:headEnd/>
                <a:tailEnd/>
              </a:ln>
            </p:spPr>
            <p:txBody>
              <a:bodyPr/>
              <a:lstStyle/>
              <a:p>
                <a:endParaRPr lang="en-US" dirty="0"/>
              </a:p>
            </p:txBody>
          </p:sp>
          <p:sp>
            <p:nvSpPr>
              <p:cNvPr id="100402" name="Freeform 1074"/>
              <p:cNvSpPr>
                <a:spLocks/>
              </p:cNvSpPr>
              <p:nvPr/>
            </p:nvSpPr>
            <p:spPr bwMode="auto">
              <a:xfrm>
                <a:off x="3058" y="2246"/>
                <a:ext cx="151" cy="116"/>
              </a:xfrm>
              <a:custGeom>
                <a:avLst/>
                <a:gdLst/>
                <a:ahLst/>
                <a:cxnLst>
                  <a:cxn ang="0">
                    <a:pos x="0" y="6"/>
                  </a:cxn>
                  <a:cxn ang="0">
                    <a:pos x="28" y="0"/>
                  </a:cxn>
                  <a:cxn ang="0">
                    <a:pos x="151" y="0"/>
                  </a:cxn>
                  <a:cxn ang="0">
                    <a:pos x="69" y="13"/>
                  </a:cxn>
                  <a:cxn ang="0">
                    <a:pos x="35" y="71"/>
                  </a:cxn>
                  <a:cxn ang="0">
                    <a:pos x="35" y="6"/>
                  </a:cxn>
                  <a:cxn ang="0">
                    <a:pos x="14" y="64"/>
                  </a:cxn>
                  <a:cxn ang="0">
                    <a:pos x="0" y="116"/>
                  </a:cxn>
                  <a:cxn ang="0">
                    <a:pos x="0" y="116"/>
                  </a:cxn>
                  <a:cxn ang="0">
                    <a:pos x="0" y="6"/>
                  </a:cxn>
                  <a:cxn ang="0">
                    <a:pos x="0" y="6"/>
                  </a:cxn>
                </a:cxnLst>
                <a:rect l="0" t="0" r="r" b="b"/>
                <a:pathLst>
                  <a:path w="151" h="116">
                    <a:moveTo>
                      <a:pt x="0" y="6"/>
                    </a:moveTo>
                    <a:lnTo>
                      <a:pt x="28" y="0"/>
                    </a:lnTo>
                    <a:lnTo>
                      <a:pt x="151" y="0"/>
                    </a:lnTo>
                    <a:lnTo>
                      <a:pt x="69" y="13"/>
                    </a:lnTo>
                    <a:lnTo>
                      <a:pt x="35" y="71"/>
                    </a:lnTo>
                    <a:lnTo>
                      <a:pt x="35" y="6"/>
                    </a:lnTo>
                    <a:lnTo>
                      <a:pt x="14" y="64"/>
                    </a:lnTo>
                    <a:lnTo>
                      <a:pt x="0" y="116"/>
                    </a:lnTo>
                    <a:lnTo>
                      <a:pt x="0" y="116"/>
                    </a:lnTo>
                    <a:lnTo>
                      <a:pt x="0" y="6"/>
                    </a:lnTo>
                    <a:lnTo>
                      <a:pt x="0" y="6"/>
                    </a:lnTo>
                    <a:close/>
                  </a:path>
                </a:pathLst>
              </a:custGeom>
              <a:solidFill>
                <a:srgbClr val="000000"/>
              </a:solidFill>
              <a:ln w="9525">
                <a:noFill/>
                <a:round/>
                <a:headEnd/>
                <a:tailEnd/>
              </a:ln>
            </p:spPr>
            <p:txBody>
              <a:bodyPr/>
              <a:lstStyle/>
              <a:p>
                <a:endParaRPr lang="en-US" dirty="0"/>
              </a:p>
            </p:txBody>
          </p:sp>
          <p:sp>
            <p:nvSpPr>
              <p:cNvPr id="100403" name="Freeform 1075"/>
              <p:cNvSpPr>
                <a:spLocks/>
              </p:cNvSpPr>
              <p:nvPr/>
            </p:nvSpPr>
            <p:spPr bwMode="auto">
              <a:xfrm>
                <a:off x="3079" y="2574"/>
                <a:ext cx="178" cy="141"/>
              </a:xfrm>
              <a:custGeom>
                <a:avLst/>
                <a:gdLst/>
                <a:ahLst/>
                <a:cxnLst>
                  <a:cxn ang="0">
                    <a:pos x="0" y="0"/>
                  </a:cxn>
                  <a:cxn ang="0">
                    <a:pos x="178" y="0"/>
                  </a:cxn>
                  <a:cxn ang="0">
                    <a:pos x="178" y="141"/>
                  </a:cxn>
                  <a:cxn ang="0">
                    <a:pos x="0" y="141"/>
                  </a:cxn>
                  <a:cxn ang="0">
                    <a:pos x="0" y="0"/>
                  </a:cxn>
                  <a:cxn ang="0">
                    <a:pos x="0" y="0"/>
                  </a:cxn>
                </a:cxnLst>
                <a:rect l="0" t="0" r="r" b="b"/>
                <a:pathLst>
                  <a:path w="178" h="141">
                    <a:moveTo>
                      <a:pt x="0" y="0"/>
                    </a:moveTo>
                    <a:lnTo>
                      <a:pt x="178" y="0"/>
                    </a:lnTo>
                    <a:lnTo>
                      <a:pt x="178" y="141"/>
                    </a:lnTo>
                    <a:lnTo>
                      <a:pt x="0" y="141"/>
                    </a:lnTo>
                    <a:lnTo>
                      <a:pt x="0" y="0"/>
                    </a:lnTo>
                    <a:lnTo>
                      <a:pt x="0" y="0"/>
                    </a:lnTo>
                    <a:close/>
                  </a:path>
                </a:pathLst>
              </a:custGeom>
              <a:solidFill>
                <a:srgbClr val="E5B27F"/>
              </a:solidFill>
              <a:ln w="9525">
                <a:noFill/>
                <a:round/>
                <a:headEnd/>
                <a:tailEnd/>
              </a:ln>
            </p:spPr>
            <p:txBody>
              <a:bodyPr/>
              <a:lstStyle/>
              <a:p>
                <a:endParaRPr lang="en-US" dirty="0"/>
              </a:p>
            </p:txBody>
          </p:sp>
          <p:sp>
            <p:nvSpPr>
              <p:cNvPr id="100404" name="Freeform 1076"/>
              <p:cNvSpPr>
                <a:spLocks/>
              </p:cNvSpPr>
              <p:nvPr/>
            </p:nvSpPr>
            <p:spPr bwMode="auto">
              <a:xfrm>
                <a:off x="3079" y="2574"/>
                <a:ext cx="178" cy="141"/>
              </a:xfrm>
              <a:custGeom>
                <a:avLst/>
                <a:gdLst/>
                <a:ahLst/>
                <a:cxnLst>
                  <a:cxn ang="0">
                    <a:pos x="0" y="0"/>
                  </a:cxn>
                  <a:cxn ang="0">
                    <a:pos x="178" y="0"/>
                  </a:cxn>
                  <a:cxn ang="0">
                    <a:pos x="178" y="141"/>
                  </a:cxn>
                  <a:cxn ang="0">
                    <a:pos x="0" y="141"/>
                  </a:cxn>
                  <a:cxn ang="0">
                    <a:pos x="0" y="0"/>
                  </a:cxn>
                  <a:cxn ang="0">
                    <a:pos x="0" y="0"/>
                  </a:cxn>
                </a:cxnLst>
                <a:rect l="0" t="0" r="r" b="b"/>
                <a:pathLst>
                  <a:path w="178" h="141">
                    <a:moveTo>
                      <a:pt x="0" y="0"/>
                    </a:moveTo>
                    <a:lnTo>
                      <a:pt x="178" y="0"/>
                    </a:lnTo>
                    <a:lnTo>
                      <a:pt x="178" y="141"/>
                    </a:lnTo>
                    <a:lnTo>
                      <a:pt x="0" y="141"/>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00405" name="Freeform 1077"/>
              <p:cNvSpPr>
                <a:spLocks/>
              </p:cNvSpPr>
              <p:nvPr/>
            </p:nvSpPr>
            <p:spPr bwMode="auto">
              <a:xfrm>
                <a:off x="3045" y="2580"/>
                <a:ext cx="34" cy="135"/>
              </a:xfrm>
              <a:custGeom>
                <a:avLst/>
                <a:gdLst/>
                <a:ahLst/>
                <a:cxnLst>
                  <a:cxn ang="0">
                    <a:pos x="0" y="13"/>
                  </a:cxn>
                  <a:cxn ang="0">
                    <a:pos x="0" y="116"/>
                  </a:cxn>
                  <a:cxn ang="0">
                    <a:pos x="34" y="135"/>
                  </a:cxn>
                  <a:cxn ang="0">
                    <a:pos x="34" y="0"/>
                  </a:cxn>
                  <a:cxn ang="0">
                    <a:pos x="0" y="13"/>
                  </a:cxn>
                  <a:cxn ang="0">
                    <a:pos x="0" y="13"/>
                  </a:cxn>
                </a:cxnLst>
                <a:rect l="0" t="0" r="r" b="b"/>
                <a:pathLst>
                  <a:path w="34" h="135">
                    <a:moveTo>
                      <a:pt x="0" y="13"/>
                    </a:moveTo>
                    <a:lnTo>
                      <a:pt x="0" y="116"/>
                    </a:lnTo>
                    <a:lnTo>
                      <a:pt x="34" y="135"/>
                    </a:lnTo>
                    <a:lnTo>
                      <a:pt x="34" y="0"/>
                    </a:lnTo>
                    <a:lnTo>
                      <a:pt x="0" y="13"/>
                    </a:lnTo>
                    <a:lnTo>
                      <a:pt x="0" y="13"/>
                    </a:lnTo>
                    <a:close/>
                  </a:path>
                </a:pathLst>
              </a:custGeom>
              <a:solidFill>
                <a:srgbClr val="FFE5B2"/>
              </a:solidFill>
              <a:ln w="9525">
                <a:noFill/>
                <a:round/>
                <a:headEnd/>
                <a:tailEnd/>
              </a:ln>
            </p:spPr>
            <p:txBody>
              <a:bodyPr/>
              <a:lstStyle/>
              <a:p>
                <a:endParaRPr lang="en-US" dirty="0"/>
              </a:p>
            </p:txBody>
          </p:sp>
          <p:sp>
            <p:nvSpPr>
              <p:cNvPr id="100406" name="Freeform 1078"/>
              <p:cNvSpPr>
                <a:spLocks/>
              </p:cNvSpPr>
              <p:nvPr/>
            </p:nvSpPr>
            <p:spPr bwMode="auto">
              <a:xfrm>
                <a:off x="3045" y="2580"/>
                <a:ext cx="34" cy="135"/>
              </a:xfrm>
              <a:custGeom>
                <a:avLst/>
                <a:gdLst/>
                <a:ahLst/>
                <a:cxnLst>
                  <a:cxn ang="0">
                    <a:pos x="0" y="13"/>
                  </a:cxn>
                  <a:cxn ang="0">
                    <a:pos x="0" y="116"/>
                  </a:cxn>
                  <a:cxn ang="0">
                    <a:pos x="34" y="135"/>
                  </a:cxn>
                  <a:cxn ang="0">
                    <a:pos x="34" y="0"/>
                  </a:cxn>
                  <a:cxn ang="0">
                    <a:pos x="0" y="13"/>
                  </a:cxn>
                  <a:cxn ang="0">
                    <a:pos x="0" y="13"/>
                  </a:cxn>
                </a:cxnLst>
                <a:rect l="0" t="0" r="r" b="b"/>
                <a:pathLst>
                  <a:path w="34" h="135">
                    <a:moveTo>
                      <a:pt x="0" y="13"/>
                    </a:moveTo>
                    <a:lnTo>
                      <a:pt x="0" y="116"/>
                    </a:lnTo>
                    <a:lnTo>
                      <a:pt x="34" y="135"/>
                    </a:lnTo>
                    <a:lnTo>
                      <a:pt x="34" y="0"/>
                    </a:lnTo>
                    <a:lnTo>
                      <a:pt x="0" y="13"/>
                    </a:lnTo>
                    <a:lnTo>
                      <a:pt x="0" y="13"/>
                    </a:lnTo>
                  </a:path>
                </a:pathLst>
              </a:custGeom>
              <a:noFill/>
              <a:ln w="0">
                <a:solidFill>
                  <a:srgbClr val="000000"/>
                </a:solidFill>
                <a:prstDash val="solid"/>
                <a:round/>
                <a:headEnd/>
                <a:tailEnd/>
              </a:ln>
            </p:spPr>
            <p:txBody>
              <a:bodyPr/>
              <a:lstStyle/>
              <a:p>
                <a:endParaRPr lang="en-US" dirty="0"/>
              </a:p>
            </p:txBody>
          </p:sp>
          <p:sp>
            <p:nvSpPr>
              <p:cNvPr id="100407" name="Freeform 1079"/>
              <p:cNvSpPr>
                <a:spLocks/>
              </p:cNvSpPr>
              <p:nvPr/>
            </p:nvSpPr>
            <p:spPr bwMode="auto">
              <a:xfrm>
                <a:off x="3079" y="2580"/>
                <a:ext cx="178" cy="135"/>
              </a:xfrm>
              <a:custGeom>
                <a:avLst/>
                <a:gdLst/>
                <a:ahLst/>
                <a:cxnLst>
                  <a:cxn ang="0">
                    <a:pos x="14" y="0"/>
                  </a:cxn>
                  <a:cxn ang="0">
                    <a:pos x="178" y="0"/>
                  </a:cxn>
                  <a:cxn ang="0">
                    <a:pos x="172" y="65"/>
                  </a:cxn>
                  <a:cxn ang="0">
                    <a:pos x="0" y="135"/>
                  </a:cxn>
                  <a:cxn ang="0">
                    <a:pos x="0" y="7"/>
                  </a:cxn>
                  <a:cxn ang="0">
                    <a:pos x="14" y="0"/>
                  </a:cxn>
                  <a:cxn ang="0">
                    <a:pos x="14" y="0"/>
                  </a:cxn>
                  <a:cxn ang="0">
                    <a:pos x="14" y="0"/>
                  </a:cxn>
                </a:cxnLst>
                <a:rect l="0" t="0" r="r" b="b"/>
                <a:pathLst>
                  <a:path w="178" h="135">
                    <a:moveTo>
                      <a:pt x="14" y="0"/>
                    </a:moveTo>
                    <a:lnTo>
                      <a:pt x="178" y="0"/>
                    </a:lnTo>
                    <a:lnTo>
                      <a:pt x="172" y="65"/>
                    </a:lnTo>
                    <a:lnTo>
                      <a:pt x="0" y="135"/>
                    </a:lnTo>
                    <a:lnTo>
                      <a:pt x="0" y="7"/>
                    </a:lnTo>
                    <a:lnTo>
                      <a:pt x="14" y="0"/>
                    </a:lnTo>
                    <a:lnTo>
                      <a:pt x="14" y="0"/>
                    </a:lnTo>
                    <a:lnTo>
                      <a:pt x="14" y="0"/>
                    </a:lnTo>
                    <a:close/>
                  </a:path>
                </a:pathLst>
              </a:custGeom>
              <a:solidFill>
                <a:srgbClr val="E5B27F"/>
              </a:solidFill>
              <a:ln w="9525">
                <a:noFill/>
                <a:round/>
                <a:headEnd/>
                <a:tailEnd/>
              </a:ln>
            </p:spPr>
            <p:txBody>
              <a:bodyPr/>
              <a:lstStyle/>
              <a:p>
                <a:endParaRPr lang="en-US" dirty="0"/>
              </a:p>
            </p:txBody>
          </p:sp>
          <p:sp>
            <p:nvSpPr>
              <p:cNvPr id="100408" name="Freeform 1080"/>
              <p:cNvSpPr>
                <a:spLocks/>
              </p:cNvSpPr>
              <p:nvPr/>
            </p:nvSpPr>
            <p:spPr bwMode="auto">
              <a:xfrm>
                <a:off x="3045" y="2574"/>
                <a:ext cx="151" cy="122"/>
              </a:xfrm>
              <a:custGeom>
                <a:avLst/>
                <a:gdLst/>
                <a:ahLst/>
                <a:cxnLst>
                  <a:cxn ang="0">
                    <a:pos x="0" y="6"/>
                  </a:cxn>
                  <a:cxn ang="0">
                    <a:pos x="34" y="0"/>
                  </a:cxn>
                  <a:cxn ang="0">
                    <a:pos x="151" y="0"/>
                  </a:cxn>
                  <a:cxn ang="0">
                    <a:pos x="75" y="13"/>
                  </a:cxn>
                  <a:cxn ang="0">
                    <a:pos x="34" y="71"/>
                  </a:cxn>
                  <a:cxn ang="0">
                    <a:pos x="34" y="13"/>
                  </a:cxn>
                  <a:cxn ang="0">
                    <a:pos x="13" y="71"/>
                  </a:cxn>
                  <a:cxn ang="0">
                    <a:pos x="7" y="122"/>
                  </a:cxn>
                  <a:cxn ang="0">
                    <a:pos x="0" y="116"/>
                  </a:cxn>
                  <a:cxn ang="0">
                    <a:pos x="0" y="6"/>
                  </a:cxn>
                  <a:cxn ang="0">
                    <a:pos x="0" y="6"/>
                  </a:cxn>
                </a:cxnLst>
                <a:rect l="0" t="0" r="r" b="b"/>
                <a:pathLst>
                  <a:path w="151" h="122">
                    <a:moveTo>
                      <a:pt x="0" y="6"/>
                    </a:moveTo>
                    <a:lnTo>
                      <a:pt x="34" y="0"/>
                    </a:lnTo>
                    <a:lnTo>
                      <a:pt x="151" y="0"/>
                    </a:lnTo>
                    <a:lnTo>
                      <a:pt x="75" y="13"/>
                    </a:lnTo>
                    <a:lnTo>
                      <a:pt x="34" y="71"/>
                    </a:lnTo>
                    <a:lnTo>
                      <a:pt x="34" y="13"/>
                    </a:lnTo>
                    <a:lnTo>
                      <a:pt x="13" y="71"/>
                    </a:lnTo>
                    <a:lnTo>
                      <a:pt x="7" y="122"/>
                    </a:lnTo>
                    <a:lnTo>
                      <a:pt x="0" y="116"/>
                    </a:lnTo>
                    <a:lnTo>
                      <a:pt x="0" y="6"/>
                    </a:lnTo>
                    <a:lnTo>
                      <a:pt x="0" y="6"/>
                    </a:lnTo>
                    <a:close/>
                  </a:path>
                </a:pathLst>
              </a:custGeom>
              <a:solidFill>
                <a:srgbClr val="000000"/>
              </a:solidFill>
              <a:ln w="9525">
                <a:noFill/>
                <a:round/>
                <a:headEnd/>
                <a:tailEnd/>
              </a:ln>
            </p:spPr>
            <p:txBody>
              <a:bodyPr/>
              <a:lstStyle/>
              <a:p>
                <a:endParaRPr lang="en-US" dirty="0"/>
              </a:p>
            </p:txBody>
          </p:sp>
          <p:sp>
            <p:nvSpPr>
              <p:cNvPr id="100409" name="Freeform 1081"/>
              <p:cNvSpPr>
                <a:spLocks/>
              </p:cNvSpPr>
              <p:nvPr/>
            </p:nvSpPr>
            <p:spPr bwMode="auto">
              <a:xfrm>
                <a:off x="3072" y="2973"/>
                <a:ext cx="185" cy="141"/>
              </a:xfrm>
              <a:custGeom>
                <a:avLst/>
                <a:gdLst/>
                <a:ahLst/>
                <a:cxnLst>
                  <a:cxn ang="0">
                    <a:pos x="0" y="0"/>
                  </a:cxn>
                  <a:cxn ang="0">
                    <a:pos x="185" y="0"/>
                  </a:cxn>
                  <a:cxn ang="0">
                    <a:pos x="185" y="141"/>
                  </a:cxn>
                  <a:cxn ang="0">
                    <a:pos x="0" y="141"/>
                  </a:cxn>
                  <a:cxn ang="0">
                    <a:pos x="0" y="0"/>
                  </a:cxn>
                  <a:cxn ang="0">
                    <a:pos x="0" y="0"/>
                  </a:cxn>
                </a:cxnLst>
                <a:rect l="0" t="0" r="r" b="b"/>
                <a:pathLst>
                  <a:path w="185" h="141">
                    <a:moveTo>
                      <a:pt x="0" y="0"/>
                    </a:moveTo>
                    <a:lnTo>
                      <a:pt x="185" y="0"/>
                    </a:lnTo>
                    <a:lnTo>
                      <a:pt x="185" y="141"/>
                    </a:lnTo>
                    <a:lnTo>
                      <a:pt x="0" y="141"/>
                    </a:lnTo>
                    <a:lnTo>
                      <a:pt x="0" y="0"/>
                    </a:lnTo>
                    <a:lnTo>
                      <a:pt x="0" y="0"/>
                    </a:lnTo>
                    <a:close/>
                  </a:path>
                </a:pathLst>
              </a:custGeom>
              <a:solidFill>
                <a:srgbClr val="E5B27F"/>
              </a:solidFill>
              <a:ln w="9525">
                <a:noFill/>
                <a:round/>
                <a:headEnd/>
                <a:tailEnd/>
              </a:ln>
            </p:spPr>
            <p:txBody>
              <a:bodyPr/>
              <a:lstStyle/>
              <a:p>
                <a:endParaRPr lang="en-US" dirty="0"/>
              </a:p>
            </p:txBody>
          </p:sp>
          <p:sp>
            <p:nvSpPr>
              <p:cNvPr id="100410" name="Freeform 1082"/>
              <p:cNvSpPr>
                <a:spLocks/>
              </p:cNvSpPr>
              <p:nvPr/>
            </p:nvSpPr>
            <p:spPr bwMode="auto">
              <a:xfrm>
                <a:off x="3072" y="2973"/>
                <a:ext cx="185" cy="141"/>
              </a:xfrm>
              <a:custGeom>
                <a:avLst/>
                <a:gdLst/>
                <a:ahLst/>
                <a:cxnLst>
                  <a:cxn ang="0">
                    <a:pos x="0" y="0"/>
                  </a:cxn>
                  <a:cxn ang="0">
                    <a:pos x="185" y="0"/>
                  </a:cxn>
                  <a:cxn ang="0">
                    <a:pos x="185" y="141"/>
                  </a:cxn>
                  <a:cxn ang="0">
                    <a:pos x="0" y="141"/>
                  </a:cxn>
                  <a:cxn ang="0">
                    <a:pos x="0" y="0"/>
                  </a:cxn>
                  <a:cxn ang="0">
                    <a:pos x="0" y="0"/>
                  </a:cxn>
                </a:cxnLst>
                <a:rect l="0" t="0" r="r" b="b"/>
                <a:pathLst>
                  <a:path w="185" h="141">
                    <a:moveTo>
                      <a:pt x="0" y="0"/>
                    </a:moveTo>
                    <a:lnTo>
                      <a:pt x="185" y="0"/>
                    </a:lnTo>
                    <a:lnTo>
                      <a:pt x="185" y="141"/>
                    </a:lnTo>
                    <a:lnTo>
                      <a:pt x="0" y="141"/>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00411" name="Freeform 1083"/>
              <p:cNvSpPr>
                <a:spLocks/>
              </p:cNvSpPr>
              <p:nvPr/>
            </p:nvSpPr>
            <p:spPr bwMode="auto">
              <a:xfrm>
                <a:off x="3045" y="2979"/>
                <a:ext cx="27" cy="135"/>
              </a:xfrm>
              <a:custGeom>
                <a:avLst/>
                <a:gdLst/>
                <a:ahLst/>
                <a:cxnLst>
                  <a:cxn ang="0">
                    <a:pos x="0" y="13"/>
                  </a:cxn>
                  <a:cxn ang="0">
                    <a:pos x="0" y="116"/>
                  </a:cxn>
                  <a:cxn ang="0">
                    <a:pos x="27" y="135"/>
                  </a:cxn>
                  <a:cxn ang="0">
                    <a:pos x="27" y="0"/>
                  </a:cxn>
                  <a:cxn ang="0">
                    <a:pos x="0" y="13"/>
                  </a:cxn>
                  <a:cxn ang="0">
                    <a:pos x="0" y="13"/>
                  </a:cxn>
                </a:cxnLst>
                <a:rect l="0" t="0" r="r" b="b"/>
                <a:pathLst>
                  <a:path w="27" h="135">
                    <a:moveTo>
                      <a:pt x="0" y="13"/>
                    </a:moveTo>
                    <a:lnTo>
                      <a:pt x="0" y="116"/>
                    </a:lnTo>
                    <a:lnTo>
                      <a:pt x="27" y="135"/>
                    </a:lnTo>
                    <a:lnTo>
                      <a:pt x="27" y="0"/>
                    </a:lnTo>
                    <a:lnTo>
                      <a:pt x="0" y="13"/>
                    </a:lnTo>
                    <a:lnTo>
                      <a:pt x="0" y="13"/>
                    </a:lnTo>
                    <a:close/>
                  </a:path>
                </a:pathLst>
              </a:custGeom>
              <a:solidFill>
                <a:srgbClr val="FFE5B2"/>
              </a:solidFill>
              <a:ln w="9525">
                <a:noFill/>
                <a:round/>
                <a:headEnd/>
                <a:tailEnd/>
              </a:ln>
            </p:spPr>
            <p:txBody>
              <a:bodyPr/>
              <a:lstStyle/>
              <a:p>
                <a:endParaRPr lang="en-US" dirty="0"/>
              </a:p>
            </p:txBody>
          </p:sp>
          <p:sp>
            <p:nvSpPr>
              <p:cNvPr id="100412" name="Freeform 1084"/>
              <p:cNvSpPr>
                <a:spLocks/>
              </p:cNvSpPr>
              <p:nvPr/>
            </p:nvSpPr>
            <p:spPr bwMode="auto">
              <a:xfrm>
                <a:off x="3045" y="2979"/>
                <a:ext cx="27" cy="135"/>
              </a:xfrm>
              <a:custGeom>
                <a:avLst/>
                <a:gdLst/>
                <a:ahLst/>
                <a:cxnLst>
                  <a:cxn ang="0">
                    <a:pos x="0" y="13"/>
                  </a:cxn>
                  <a:cxn ang="0">
                    <a:pos x="0" y="116"/>
                  </a:cxn>
                  <a:cxn ang="0">
                    <a:pos x="27" y="135"/>
                  </a:cxn>
                  <a:cxn ang="0">
                    <a:pos x="27" y="0"/>
                  </a:cxn>
                  <a:cxn ang="0">
                    <a:pos x="0" y="13"/>
                  </a:cxn>
                  <a:cxn ang="0">
                    <a:pos x="0" y="13"/>
                  </a:cxn>
                </a:cxnLst>
                <a:rect l="0" t="0" r="r" b="b"/>
                <a:pathLst>
                  <a:path w="27" h="135">
                    <a:moveTo>
                      <a:pt x="0" y="13"/>
                    </a:moveTo>
                    <a:lnTo>
                      <a:pt x="0" y="116"/>
                    </a:lnTo>
                    <a:lnTo>
                      <a:pt x="27" y="135"/>
                    </a:lnTo>
                    <a:lnTo>
                      <a:pt x="27" y="0"/>
                    </a:lnTo>
                    <a:lnTo>
                      <a:pt x="0" y="13"/>
                    </a:lnTo>
                    <a:lnTo>
                      <a:pt x="0" y="13"/>
                    </a:lnTo>
                  </a:path>
                </a:pathLst>
              </a:custGeom>
              <a:noFill/>
              <a:ln w="0">
                <a:solidFill>
                  <a:srgbClr val="000000"/>
                </a:solidFill>
                <a:prstDash val="solid"/>
                <a:round/>
                <a:headEnd/>
                <a:tailEnd/>
              </a:ln>
            </p:spPr>
            <p:txBody>
              <a:bodyPr/>
              <a:lstStyle/>
              <a:p>
                <a:endParaRPr lang="en-US" dirty="0"/>
              </a:p>
            </p:txBody>
          </p:sp>
          <p:sp>
            <p:nvSpPr>
              <p:cNvPr id="100413" name="Freeform 1085"/>
              <p:cNvSpPr>
                <a:spLocks/>
              </p:cNvSpPr>
              <p:nvPr/>
            </p:nvSpPr>
            <p:spPr bwMode="auto">
              <a:xfrm>
                <a:off x="3079" y="2979"/>
                <a:ext cx="172" cy="135"/>
              </a:xfrm>
              <a:custGeom>
                <a:avLst/>
                <a:gdLst/>
                <a:ahLst/>
                <a:cxnLst>
                  <a:cxn ang="0">
                    <a:pos x="7" y="0"/>
                  </a:cxn>
                  <a:cxn ang="0">
                    <a:pos x="172" y="0"/>
                  </a:cxn>
                  <a:cxn ang="0">
                    <a:pos x="165" y="65"/>
                  </a:cxn>
                  <a:cxn ang="0">
                    <a:pos x="0" y="135"/>
                  </a:cxn>
                  <a:cxn ang="0">
                    <a:pos x="0" y="7"/>
                  </a:cxn>
                  <a:cxn ang="0">
                    <a:pos x="7" y="0"/>
                  </a:cxn>
                  <a:cxn ang="0">
                    <a:pos x="7" y="0"/>
                  </a:cxn>
                  <a:cxn ang="0">
                    <a:pos x="7" y="0"/>
                  </a:cxn>
                </a:cxnLst>
                <a:rect l="0" t="0" r="r" b="b"/>
                <a:pathLst>
                  <a:path w="172" h="135">
                    <a:moveTo>
                      <a:pt x="7" y="0"/>
                    </a:moveTo>
                    <a:lnTo>
                      <a:pt x="172" y="0"/>
                    </a:lnTo>
                    <a:lnTo>
                      <a:pt x="165" y="65"/>
                    </a:lnTo>
                    <a:lnTo>
                      <a:pt x="0" y="135"/>
                    </a:lnTo>
                    <a:lnTo>
                      <a:pt x="0" y="7"/>
                    </a:lnTo>
                    <a:lnTo>
                      <a:pt x="7" y="0"/>
                    </a:lnTo>
                    <a:lnTo>
                      <a:pt x="7" y="0"/>
                    </a:lnTo>
                    <a:lnTo>
                      <a:pt x="7" y="0"/>
                    </a:lnTo>
                    <a:close/>
                  </a:path>
                </a:pathLst>
              </a:custGeom>
              <a:solidFill>
                <a:srgbClr val="E5B27F"/>
              </a:solidFill>
              <a:ln w="9525">
                <a:noFill/>
                <a:round/>
                <a:headEnd/>
                <a:tailEnd/>
              </a:ln>
            </p:spPr>
            <p:txBody>
              <a:bodyPr/>
              <a:lstStyle/>
              <a:p>
                <a:endParaRPr lang="en-US" dirty="0"/>
              </a:p>
            </p:txBody>
          </p:sp>
          <p:sp>
            <p:nvSpPr>
              <p:cNvPr id="100414" name="Freeform 1086"/>
              <p:cNvSpPr>
                <a:spLocks/>
              </p:cNvSpPr>
              <p:nvPr/>
            </p:nvSpPr>
            <p:spPr bwMode="auto">
              <a:xfrm>
                <a:off x="3038" y="2973"/>
                <a:ext cx="151" cy="122"/>
              </a:xfrm>
              <a:custGeom>
                <a:avLst/>
                <a:gdLst/>
                <a:ahLst/>
                <a:cxnLst>
                  <a:cxn ang="0">
                    <a:pos x="0" y="6"/>
                  </a:cxn>
                  <a:cxn ang="0">
                    <a:pos x="34" y="0"/>
                  </a:cxn>
                  <a:cxn ang="0">
                    <a:pos x="151" y="0"/>
                  </a:cxn>
                  <a:cxn ang="0">
                    <a:pos x="75" y="13"/>
                  </a:cxn>
                  <a:cxn ang="0">
                    <a:pos x="34" y="71"/>
                  </a:cxn>
                  <a:cxn ang="0">
                    <a:pos x="41" y="13"/>
                  </a:cxn>
                  <a:cxn ang="0">
                    <a:pos x="20" y="71"/>
                  </a:cxn>
                  <a:cxn ang="0">
                    <a:pos x="7" y="122"/>
                  </a:cxn>
                  <a:cxn ang="0">
                    <a:pos x="0" y="116"/>
                  </a:cxn>
                  <a:cxn ang="0">
                    <a:pos x="0" y="6"/>
                  </a:cxn>
                  <a:cxn ang="0">
                    <a:pos x="0" y="6"/>
                  </a:cxn>
                </a:cxnLst>
                <a:rect l="0" t="0" r="r" b="b"/>
                <a:pathLst>
                  <a:path w="151" h="122">
                    <a:moveTo>
                      <a:pt x="0" y="6"/>
                    </a:moveTo>
                    <a:lnTo>
                      <a:pt x="34" y="0"/>
                    </a:lnTo>
                    <a:lnTo>
                      <a:pt x="151" y="0"/>
                    </a:lnTo>
                    <a:lnTo>
                      <a:pt x="75" y="13"/>
                    </a:lnTo>
                    <a:lnTo>
                      <a:pt x="34" y="71"/>
                    </a:lnTo>
                    <a:lnTo>
                      <a:pt x="41" y="13"/>
                    </a:lnTo>
                    <a:lnTo>
                      <a:pt x="20" y="71"/>
                    </a:lnTo>
                    <a:lnTo>
                      <a:pt x="7" y="122"/>
                    </a:lnTo>
                    <a:lnTo>
                      <a:pt x="0" y="116"/>
                    </a:lnTo>
                    <a:lnTo>
                      <a:pt x="0" y="6"/>
                    </a:lnTo>
                    <a:lnTo>
                      <a:pt x="0" y="6"/>
                    </a:lnTo>
                    <a:close/>
                  </a:path>
                </a:pathLst>
              </a:custGeom>
              <a:solidFill>
                <a:srgbClr val="000000"/>
              </a:solidFill>
              <a:ln w="9525">
                <a:noFill/>
                <a:round/>
                <a:headEnd/>
                <a:tailEnd/>
              </a:ln>
            </p:spPr>
            <p:txBody>
              <a:bodyPr/>
              <a:lstStyle/>
              <a:p>
                <a:endParaRPr lang="en-US" dirty="0"/>
              </a:p>
            </p:txBody>
          </p:sp>
          <p:sp>
            <p:nvSpPr>
              <p:cNvPr id="100415" name="Freeform 1087"/>
              <p:cNvSpPr>
                <a:spLocks/>
              </p:cNvSpPr>
              <p:nvPr/>
            </p:nvSpPr>
            <p:spPr bwMode="auto">
              <a:xfrm>
                <a:off x="3353" y="2310"/>
                <a:ext cx="96" cy="90"/>
              </a:xfrm>
              <a:custGeom>
                <a:avLst/>
                <a:gdLst/>
                <a:ahLst/>
                <a:cxnLst>
                  <a:cxn ang="0">
                    <a:pos x="7" y="52"/>
                  </a:cxn>
                  <a:cxn ang="0">
                    <a:pos x="7" y="26"/>
                  </a:cxn>
                  <a:cxn ang="0">
                    <a:pos x="28" y="19"/>
                  </a:cxn>
                  <a:cxn ang="0">
                    <a:pos x="42" y="0"/>
                  </a:cxn>
                  <a:cxn ang="0">
                    <a:pos x="62" y="0"/>
                  </a:cxn>
                  <a:cxn ang="0">
                    <a:pos x="83" y="13"/>
                  </a:cxn>
                  <a:cxn ang="0">
                    <a:pos x="96" y="32"/>
                  </a:cxn>
                  <a:cxn ang="0">
                    <a:pos x="96" y="52"/>
                  </a:cxn>
                  <a:cxn ang="0">
                    <a:pos x="96" y="64"/>
                  </a:cxn>
                  <a:cxn ang="0">
                    <a:pos x="83" y="77"/>
                  </a:cxn>
                  <a:cxn ang="0">
                    <a:pos x="48" y="90"/>
                  </a:cxn>
                  <a:cxn ang="0">
                    <a:pos x="21" y="77"/>
                  </a:cxn>
                  <a:cxn ang="0">
                    <a:pos x="7" y="64"/>
                  </a:cxn>
                  <a:cxn ang="0">
                    <a:pos x="0" y="58"/>
                  </a:cxn>
                  <a:cxn ang="0">
                    <a:pos x="7" y="52"/>
                  </a:cxn>
                  <a:cxn ang="0">
                    <a:pos x="7" y="52"/>
                  </a:cxn>
                </a:cxnLst>
                <a:rect l="0" t="0" r="r" b="b"/>
                <a:pathLst>
                  <a:path w="96" h="90">
                    <a:moveTo>
                      <a:pt x="7" y="52"/>
                    </a:moveTo>
                    <a:lnTo>
                      <a:pt x="7" y="26"/>
                    </a:lnTo>
                    <a:lnTo>
                      <a:pt x="28" y="19"/>
                    </a:lnTo>
                    <a:lnTo>
                      <a:pt x="42" y="0"/>
                    </a:lnTo>
                    <a:lnTo>
                      <a:pt x="62" y="0"/>
                    </a:lnTo>
                    <a:lnTo>
                      <a:pt x="83" y="13"/>
                    </a:lnTo>
                    <a:lnTo>
                      <a:pt x="96" y="32"/>
                    </a:lnTo>
                    <a:lnTo>
                      <a:pt x="96" y="52"/>
                    </a:lnTo>
                    <a:lnTo>
                      <a:pt x="96" y="64"/>
                    </a:lnTo>
                    <a:lnTo>
                      <a:pt x="83" y="77"/>
                    </a:lnTo>
                    <a:lnTo>
                      <a:pt x="48" y="90"/>
                    </a:lnTo>
                    <a:lnTo>
                      <a:pt x="21" y="77"/>
                    </a:lnTo>
                    <a:lnTo>
                      <a:pt x="7" y="64"/>
                    </a:lnTo>
                    <a:lnTo>
                      <a:pt x="0" y="58"/>
                    </a:lnTo>
                    <a:lnTo>
                      <a:pt x="7" y="52"/>
                    </a:lnTo>
                    <a:lnTo>
                      <a:pt x="7" y="52"/>
                    </a:lnTo>
                    <a:close/>
                  </a:path>
                </a:pathLst>
              </a:custGeom>
              <a:solidFill>
                <a:srgbClr val="A86800"/>
              </a:solidFill>
              <a:ln w="9525">
                <a:noFill/>
                <a:round/>
                <a:headEnd/>
                <a:tailEnd/>
              </a:ln>
            </p:spPr>
            <p:txBody>
              <a:bodyPr/>
              <a:lstStyle/>
              <a:p>
                <a:endParaRPr lang="en-US" dirty="0"/>
              </a:p>
            </p:txBody>
          </p:sp>
          <p:sp>
            <p:nvSpPr>
              <p:cNvPr id="100416" name="Freeform 1088"/>
              <p:cNvSpPr>
                <a:spLocks/>
              </p:cNvSpPr>
              <p:nvPr/>
            </p:nvSpPr>
            <p:spPr bwMode="auto">
              <a:xfrm>
                <a:off x="3353" y="2310"/>
                <a:ext cx="96" cy="90"/>
              </a:xfrm>
              <a:custGeom>
                <a:avLst/>
                <a:gdLst/>
                <a:ahLst/>
                <a:cxnLst>
                  <a:cxn ang="0">
                    <a:pos x="7" y="52"/>
                  </a:cxn>
                  <a:cxn ang="0">
                    <a:pos x="7" y="26"/>
                  </a:cxn>
                  <a:cxn ang="0">
                    <a:pos x="28" y="19"/>
                  </a:cxn>
                  <a:cxn ang="0">
                    <a:pos x="42" y="0"/>
                  </a:cxn>
                  <a:cxn ang="0">
                    <a:pos x="62" y="0"/>
                  </a:cxn>
                  <a:cxn ang="0">
                    <a:pos x="83" y="13"/>
                  </a:cxn>
                  <a:cxn ang="0">
                    <a:pos x="96" y="32"/>
                  </a:cxn>
                  <a:cxn ang="0">
                    <a:pos x="96" y="52"/>
                  </a:cxn>
                  <a:cxn ang="0">
                    <a:pos x="96" y="64"/>
                  </a:cxn>
                  <a:cxn ang="0">
                    <a:pos x="83" y="77"/>
                  </a:cxn>
                  <a:cxn ang="0">
                    <a:pos x="48" y="90"/>
                  </a:cxn>
                  <a:cxn ang="0">
                    <a:pos x="21" y="77"/>
                  </a:cxn>
                  <a:cxn ang="0">
                    <a:pos x="7" y="64"/>
                  </a:cxn>
                  <a:cxn ang="0">
                    <a:pos x="0" y="58"/>
                  </a:cxn>
                  <a:cxn ang="0">
                    <a:pos x="7" y="52"/>
                  </a:cxn>
                  <a:cxn ang="0">
                    <a:pos x="7" y="52"/>
                  </a:cxn>
                </a:cxnLst>
                <a:rect l="0" t="0" r="r" b="b"/>
                <a:pathLst>
                  <a:path w="96" h="90">
                    <a:moveTo>
                      <a:pt x="7" y="52"/>
                    </a:moveTo>
                    <a:lnTo>
                      <a:pt x="7" y="26"/>
                    </a:lnTo>
                    <a:lnTo>
                      <a:pt x="28" y="19"/>
                    </a:lnTo>
                    <a:lnTo>
                      <a:pt x="42" y="0"/>
                    </a:lnTo>
                    <a:lnTo>
                      <a:pt x="62" y="0"/>
                    </a:lnTo>
                    <a:lnTo>
                      <a:pt x="83" y="13"/>
                    </a:lnTo>
                    <a:lnTo>
                      <a:pt x="96" y="32"/>
                    </a:lnTo>
                    <a:lnTo>
                      <a:pt x="96" y="52"/>
                    </a:lnTo>
                    <a:lnTo>
                      <a:pt x="96" y="64"/>
                    </a:lnTo>
                    <a:lnTo>
                      <a:pt x="83" y="77"/>
                    </a:lnTo>
                    <a:lnTo>
                      <a:pt x="48" y="90"/>
                    </a:lnTo>
                    <a:lnTo>
                      <a:pt x="21" y="77"/>
                    </a:lnTo>
                    <a:lnTo>
                      <a:pt x="7" y="64"/>
                    </a:lnTo>
                    <a:lnTo>
                      <a:pt x="0" y="58"/>
                    </a:lnTo>
                    <a:lnTo>
                      <a:pt x="7" y="52"/>
                    </a:lnTo>
                    <a:lnTo>
                      <a:pt x="7" y="52"/>
                    </a:lnTo>
                  </a:path>
                </a:pathLst>
              </a:custGeom>
              <a:noFill/>
              <a:ln w="0">
                <a:solidFill>
                  <a:srgbClr val="000000"/>
                </a:solidFill>
                <a:prstDash val="solid"/>
                <a:round/>
                <a:headEnd/>
                <a:tailEnd/>
              </a:ln>
            </p:spPr>
            <p:txBody>
              <a:bodyPr/>
              <a:lstStyle/>
              <a:p>
                <a:endParaRPr lang="en-US" dirty="0"/>
              </a:p>
            </p:txBody>
          </p:sp>
          <p:sp>
            <p:nvSpPr>
              <p:cNvPr id="100417" name="Freeform 1089"/>
              <p:cNvSpPr>
                <a:spLocks/>
              </p:cNvSpPr>
              <p:nvPr/>
            </p:nvSpPr>
            <p:spPr bwMode="auto">
              <a:xfrm>
                <a:off x="3216" y="2214"/>
                <a:ext cx="76" cy="38"/>
              </a:xfrm>
              <a:custGeom>
                <a:avLst/>
                <a:gdLst/>
                <a:ahLst/>
                <a:cxnLst>
                  <a:cxn ang="0">
                    <a:pos x="76" y="0"/>
                  </a:cxn>
                  <a:cxn ang="0">
                    <a:pos x="76" y="6"/>
                  </a:cxn>
                  <a:cxn ang="0">
                    <a:pos x="76" y="6"/>
                  </a:cxn>
                  <a:cxn ang="0">
                    <a:pos x="76" y="13"/>
                  </a:cxn>
                  <a:cxn ang="0">
                    <a:pos x="76" y="13"/>
                  </a:cxn>
                  <a:cxn ang="0">
                    <a:pos x="76" y="13"/>
                  </a:cxn>
                  <a:cxn ang="0">
                    <a:pos x="76" y="19"/>
                  </a:cxn>
                  <a:cxn ang="0">
                    <a:pos x="76" y="19"/>
                  </a:cxn>
                  <a:cxn ang="0">
                    <a:pos x="69" y="25"/>
                  </a:cxn>
                  <a:cxn ang="0">
                    <a:pos x="62" y="25"/>
                  </a:cxn>
                  <a:cxn ang="0">
                    <a:pos x="48" y="25"/>
                  </a:cxn>
                  <a:cxn ang="0">
                    <a:pos x="41" y="25"/>
                  </a:cxn>
                  <a:cxn ang="0">
                    <a:pos x="41" y="32"/>
                  </a:cxn>
                  <a:cxn ang="0">
                    <a:pos x="35" y="32"/>
                  </a:cxn>
                  <a:cxn ang="0">
                    <a:pos x="35" y="38"/>
                  </a:cxn>
                  <a:cxn ang="0">
                    <a:pos x="35" y="38"/>
                  </a:cxn>
                  <a:cxn ang="0">
                    <a:pos x="28" y="38"/>
                  </a:cxn>
                  <a:cxn ang="0">
                    <a:pos x="14" y="38"/>
                  </a:cxn>
                  <a:cxn ang="0">
                    <a:pos x="7" y="38"/>
                  </a:cxn>
                  <a:cxn ang="0">
                    <a:pos x="7" y="38"/>
                  </a:cxn>
                  <a:cxn ang="0">
                    <a:pos x="7" y="32"/>
                  </a:cxn>
                  <a:cxn ang="0">
                    <a:pos x="14" y="32"/>
                  </a:cxn>
                  <a:cxn ang="0">
                    <a:pos x="21" y="32"/>
                  </a:cxn>
                  <a:cxn ang="0">
                    <a:pos x="21" y="32"/>
                  </a:cxn>
                  <a:cxn ang="0">
                    <a:pos x="28" y="25"/>
                  </a:cxn>
                  <a:cxn ang="0">
                    <a:pos x="21" y="25"/>
                  </a:cxn>
                  <a:cxn ang="0">
                    <a:pos x="7" y="32"/>
                  </a:cxn>
                  <a:cxn ang="0">
                    <a:pos x="7" y="32"/>
                  </a:cxn>
                  <a:cxn ang="0">
                    <a:pos x="7" y="32"/>
                  </a:cxn>
                  <a:cxn ang="0">
                    <a:pos x="0" y="32"/>
                  </a:cxn>
                  <a:cxn ang="0">
                    <a:pos x="0" y="32"/>
                  </a:cxn>
                  <a:cxn ang="0">
                    <a:pos x="0" y="25"/>
                  </a:cxn>
                  <a:cxn ang="0">
                    <a:pos x="0" y="25"/>
                  </a:cxn>
                  <a:cxn ang="0">
                    <a:pos x="7" y="25"/>
                  </a:cxn>
                  <a:cxn ang="0">
                    <a:pos x="7" y="25"/>
                  </a:cxn>
                  <a:cxn ang="0">
                    <a:pos x="7" y="19"/>
                  </a:cxn>
                  <a:cxn ang="0">
                    <a:pos x="7" y="19"/>
                  </a:cxn>
                  <a:cxn ang="0">
                    <a:pos x="7" y="13"/>
                  </a:cxn>
                  <a:cxn ang="0">
                    <a:pos x="7" y="13"/>
                  </a:cxn>
                  <a:cxn ang="0">
                    <a:pos x="7" y="13"/>
                  </a:cxn>
                  <a:cxn ang="0">
                    <a:pos x="7" y="6"/>
                  </a:cxn>
                  <a:cxn ang="0">
                    <a:pos x="14" y="6"/>
                  </a:cxn>
                  <a:cxn ang="0">
                    <a:pos x="14" y="6"/>
                  </a:cxn>
                  <a:cxn ang="0">
                    <a:pos x="21" y="0"/>
                  </a:cxn>
                  <a:cxn ang="0">
                    <a:pos x="21" y="0"/>
                  </a:cxn>
                  <a:cxn ang="0">
                    <a:pos x="28" y="0"/>
                  </a:cxn>
                  <a:cxn ang="0">
                    <a:pos x="35" y="0"/>
                  </a:cxn>
                  <a:cxn ang="0">
                    <a:pos x="41" y="6"/>
                  </a:cxn>
                  <a:cxn ang="0">
                    <a:pos x="48" y="6"/>
                  </a:cxn>
                  <a:cxn ang="0">
                    <a:pos x="48" y="0"/>
                  </a:cxn>
                  <a:cxn ang="0">
                    <a:pos x="55" y="0"/>
                  </a:cxn>
                  <a:cxn ang="0">
                    <a:pos x="55" y="0"/>
                  </a:cxn>
                  <a:cxn ang="0">
                    <a:pos x="62" y="0"/>
                  </a:cxn>
                  <a:cxn ang="0">
                    <a:pos x="76" y="0"/>
                  </a:cxn>
                </a:cxnLst>
                <a:rect l="0" t="0" r="r" b="b"/>
                <a:pathLst>
                  <a:path w="76" h="38">
                    <a:moveTo>
                      <a:pt x="76" y="0"/>
                    </a:moveTo>
                    <a:lnTo>
                      <a:pt x="76" y="0"/>
                    </a:lnTo>
                    <a:lnTo>
                      <a:pt x="76" y="0"/>
                    </a:lnTo>
                    <a:lnTo>
                      <a:pt x="76" y="0"/>
                    </a:lnTo>
                    <a:lnTo>
                      <a:pt x="76" y="6"/>
                    </a:lnTo>
                    <a:lnTo>
                      <a:pt x="76" y="6"/>
                    </a:lnTo>
                    <a:lnTo>
                      <a:pt x="76" y="6"/>
                    </a:lnTo>
                    <a:lnTo>
                      <a:pt x="76" y="6"/>
                    </a:lnTo>
                    <a:lnTo>
                      <a:pt x="76" y="6"/>
                    </a:lnTo>
                    <a:lnTo>
                      <a:pt x="76" y="6"/>
                    </a:lnTo>
                    <a:lnTo>
                      <a:pt x="76" y="6"/>
                    </a:lnTo>
                    <a:lnTo>
                      <a:pt x="76" y="13"/>
                    </a:lnTo>
                    <a:lnTo>
                      <a:pt x="76" y="13"/>
                    </a:lnTo>
                    <a:lnTo>
                      <a:pt x="76" y="13"/>
                    </a:lnTo>
                    <a:lnTo>
                      <a:pt x="76" y="13"/>
                    </a:lnTo>
                    <a:lnTo>
                      <a:pt x="76" y="13"/>
                    </a:lnTo>
                    <a:lnTo>
                      <a:pt x="76" y="13"/>
                    </a:lnTo>
                    <a:lnTo>
                      <a:pt x="76" y="13"/>
                    </a:lnTo>
                    <a:lnTo>
                      <a:pt x="76" y="19"/>
                    </a:lnTo>
                    <a:lnTo>
                      <a:pt x="76" y="19"/>
                    </a:lnTo>
                    <a:lnTo>
                      <a:pt x="76" y="19"/>
                    </a:lnTo>
                    <a:lnTo>
                      <a:pt x="76" y="19"/>
                    </a:lnTo>
                    <a:lnTo>
                      <a:pt x="76" y="19"/>
                    </a:lnTo>
                    <a:lnTo>
                      <a:pt x="76" y="19"/>
                    </a:lnTo>
                    <a:lnTo>
                      <a:pt x="76" y="25"/>
                    </a:lnTo>
                    <a:lnTo>
                      <a:pt x="76" y="25"/>
                    </a:lnTo>
                    <a:lnTo>
                      <a:pt x="69" y="25"/>
                    </a:lnTo>
                    <a:lnTo>
                      <a:pt x="69" y="25"/>
                    </a:lnTo>
                    <a:lnTo>
                      <a:pt x="62" y="25"/>
                    </a:lnTo>
                    <a:lnTo>
                      <a:pt x="62" y="25"/>
                    </a:lnTo>
                    <a:lnTo>
                      <a:pt x="55" y="25"/>
                    </a:lnTo>
                    <a:lnTo>
                      <a:pt x="48" y="25"/>
                    </a:lnTo>
                    <a:lnTo>
                      <a:pt x="48" y="25"/>
                    </a:lnTo>
                    <a:lnTo>
                      <a:pt x="48" y="25"/>
                    </a:lnTo>
                    <a:lnTo>
                      <a:pt x="48" y="25"/>
                    </a:lnTo>
                    <a:lnTo>
                      <a:pt x="41" y="25"/>
                    </a:lnTo>
                    <a:lnTo>
                      <a:pt x="41" y="32"/>
                    </a:lnTo>
                    <a:lnTo>
                      <a:pt x="41" y="32"/>
                    </a:lnTo>
                    <a:lnTo>
                      <a:pt x="41" y="32"/>
                    </a:lnTo>
                    <a:lnTo>
                      <a:pt x="41" y="32"/>
                    </a:lnTo>
                    <a:lnTo>
                      <a:pt x="41" y="32"/>
                    </a:lnTo>
                    <a:lnTo>
                      <a:pt x="35" y="32"/>
                    </a:lnTo>
                    <a:lnTo>
                      <a:pt x="35" y="32"/>
                    </a:lnTo>
                    <a:lnTo>
                      <a:pt x="35" y="32"/>
                    </a:lnTo>
                    <a:lnTo>
                      <a:pt x="35" y="38"/>
                    </a:lnTo>
                    <a:lnTo>
                      <a:pt x="35" y="38"/>
                    </a:lnTo>
                    <a:lnTo>
                      <a:pt x="35" y="38"/>
                    </a:lnTo>
                    <a:lnTo>
                      <a:pt x="35" y="38"/>
                    </a:lnTo>
                    <a:lnTo>
                      <a:pt x="28" y="38"/>
                    </a:lnTo>
                    <a:lnTo>
                      <a:pt x="28" y="38"/>
                    </a:lnTo>
                    <a:lnTo>
                      <a:pt x="28" y="38"/>
                    </a:lnTo>
                    <a:lnTo>
                      <a:pt x="21" y="38"/>
                    </a:lnTo>
                    <a:lnTo>
                      <a:pt x="21" y="38"/>
                    </a:lnTo>
                    <a:lnTo>
                      <a:pt x="14" y="38"/>
                    </a:lnTo>
                    <a:lnTo>
                      <a:pt x="14" y="38"/>
                    </a:lnTo>
                    <a:lnTo>
                      <a:pt x="14" y="38"/>
                    </a:lnTo>
                    <a:lnTo>
                      <a:pt x="7" y="38"/>
                    </a:lnTo>
                    <a:lnTo>
                      <a:pt x="7" y="38"/>
                    </a:lnTo>
                    <a:lnTo>
                      <a:pt x="7" y="38"/>
                    </a:lnTo>
                    <a:lnTo>
                      <a:pt x="7" y="38"/>
                    </a:lnTo>
                    <a:lnTo>
                      <a:pt x="7" y="38"/>
                    </a:lnTo>
                    <a:lnTo>
                      <a:pt x="7" y="32"/>
                    </a:lnTo>
                    <a:lnTo>
                      <a:pt x="7" y="32"/>
                    </a:lnTo>
                    <a:lnTo>
                      <a:pt x="7" y="32"/>
                    </a:lnTo>
                    <a:lnTo>
                      <a:pt x="14" y="32"/>
                    </a:lnTo>
                    <a:lnTo>
                      <a:pt x="14" y="32"/>
                    </a:lnTo>
                    <a:lnTo>
                      <a:pt x="14" y="32"/>
                    </a:lnTo>
                    <a:lnTo>
                      <a:pt x="21" y="32"/>
                    </a:lnTo>
                    <a:lnTo>
                      <a:pt x="21" y="32"/>
                    </a:lnTo>
                    <a:lnTo>
                      <a:pt x="21" y="32"/>
                    </a:lnTo>
                    <a:lnTo>
                      <a:pt x="21" y="32"/>
                    </a:lnTo>
                    <a:lnTo>
                      <a:pt x="21" y="32"/>
                    </a:lnTo>
                    <a:lnTo>
                      <a:pt x="28" y="32"/>
                    </a:lnTo>
                    <a:lnTo>
                      <a:pt x="28" y="32"/>
                    </a:lnTo>
                    <a:lnTo>
                      <a:pt x="28" y="25"/>
                    </a:lnTo>
                    <a:lnTo>
                      <a:pt x="28" y="25"/>
                    </a:lnTo>
                    <a:lnTo>
                      <a:pt x="21" y="25"/>
                    </a:lnTo>
                    <a:lnTo>
                      <a:pt x="21" y="25"/>
                    </a:lnTo>
                    <a:lnTo>
                      <a:pt x="14" y="25"/>
                    </a:lnTo>
                    <a:lnTo>
                      <a:pt x="7" y="32"/>
                    </a:lnTo>
                    <a:lnTo>
                      <a:pt x="7" y="32"/>
                    </a:lnTo>
                    <a:lnTo>
                      <a:pt x="7" y="32"/>
                    </a:lnTo>
                    <a:lnTo>
                      <a:pt x="7" y="32"/>
                    </a:lnTo>
                    <a:lnTo>
                      <a:pt x="7" y="32"/>
                    </a:lnTo>
                    <a:lnTo>
                      <a:pt x="7" y="32"/>
                    </a:lnTo>
                    <a:lnTo>
                      <a:pt x="7" y="32"/>
                    </a:lnTo>
                    <a:lnTo>
                      <a:pt x="7" y="32"/>
                    </a:lnTo>
                    <a:lnTo>
                      <a:pt x="7" y="32"/>
                    </a:lnTo>
                    <a:lnTo>
                      <a:pt x="0" y="32"/>
                    </a:lnTo>
                    <a:lnTo>
                      <a:pt x="0" y="32"/>
                    </a:lnTo>
                    <a:lnTo>
                      <a:pt x="0" y="32"/>
                    </a:lnTo>
                    <a:lnTo>
                      <a:pt x="0" y="32"/>
                    </a:lnTo>
                    <a:lnTo>
                      <a:pt x="0" y="32"/>
                    </a:lnTo>
                    <a:lnTo>
                      <a:pt x="0" y="32"/>
                    </a:lnTo>
                    <a:lnTo>
                      <a:pt x="0" y="32"/>
                    </a:lnTo>
                    <a:lnTo>
                      <a:pt x="0" y="25"/>
                    </a:lnTo>
                    <a:lnTo>
                      <a:pt x="0" y="25"/>
                    </a:lnTo>
                    <a:lnTo>
                      <a:pt x="0" y="25"/>
                    </a:lnTo>
                    <a:lnTo>
                      <a:pt x="0" y="25"/>
                    </a:lnTo>
                    <a:lnTo>
                      <a:pt x="7" y="25"/>
                    </a:lnTo>
                    <a:lnTo>
                      <a:pt x="7" y="25"/>
                    </a:lnTo>
                    <a:lnTo>
                      <a:pt x="7" y="25"/>
                    </a:lnTo>
                    <a:lnTo>
                      <a:pt x="7" y="25"/>
                    </a:lnTo>
                    <a:lnTo>
                      <a:pt x="7" y="25"/>
                    </a:lnTo>
                    <a:lnTo>
                      <a:pt x="7" y="25"/>
                    </a:lnTo>
                    <a:lnTo>
                      <a:pt x="7" y="19"/>
                    </a:lnTo>
                    <a:lnTo>
                      <a:pt x="7" y="19"/>
                    </a:lnTo>
                    <a:lnTo>
                      <a:pt x="7" y="19"/>
                    </a:lnTo>
                    <a:lnTo>
                      <a:pt x="7" y="19"/>
                    </a:lnTo>
                    <a:lnTo>
                      <a:pt x="7" y="19"/>
                    </a:lnTo>
                    <a:lnTo>
                      <a:pt x="7" y="19"/>
                    </a:lnTo>
                    <a:lnTo>
                      <a:pt x="7" y="13"/>
                    </a:lnTo>
                    <a:lnTo>
                      <a:pt x="7" y="13"/>
                    </a:lnTo>
                    <a:lnTo>
                      <a:pt x="7" y="13"/>
                    </a:lnTo>
                    <a:lnTo>
                      <a:pt x="7" y="13"/>
                    </a:lnTo>
                    <a:lnTo>
                      <a:pt x="7" y="13"/>
                    </a:lnTo>
                    <a:lnTo>
                      <a:pt x="7" y="13"/>
                    </a:lnTo>
                    <a:lnTo>
                      <a:pt x="14" y="13"/>
                    </a:lnTo>
                    <a:lnTo>
                      <a:pt x="7" y="13"/>
                    </a:lnTo>
                    <a:lnTo>
                      <a:pt x="7" y="13"/>
                    </a:lnTo>
                    <a:lnTo>
                      <a:pt x="7" y="13"/>
                    </a:lnTo>
                    <a:lnTo>
                      <a:pt x="7" y="6"/>
                    </a:lnTo>
                    <a:lnTo>
                      <a:pt x="7" y="6"/>
                    </a:lnTo>
                    <a:lnTo>
                      <a:pt x="7" y="6"/>
                    </a:lnTo>
                    <a:lnTo>
                      <a:pt x="7" y="6"/>
                    </a:lnTo>
                    <a:lnTo>
                      <a:pt x="14" y="6"/>
                    </a:lnTo>
                    <a:lnTo>
                      <a:pt x="14" y="6"/>
                    </a:lnTo>
                    <a:lnTo>
                      <a:pt x="14" y="6"/>
                    </a:lnTo>
                    <a:lnTo>
                      <a:pt x="14" y="6"/>
                    </a:lnTo>
                    <a:lnTo>
                      <a:pt x="14" y="6"/>
                    </a:lnTo>
                    <a:lnTo>
                      <a:pt x="14" y="6"/>
                    </a:lnTo>
                    <a:lnTo>
                      <a:pt x="21" y="0"/>
                    </a:lnTo>
                    <a:lnTo>
                      <a:pt x="21" y="0"/>
                    </a:lnTo>
                    <a:lnTo>
                      <a:pt x="21" y="0"/>
                    </a:lnTo>
                    <a:lnTo>
                      <a:pt x="21" y="0"/>
                    </a:lnTo>
                    <a:lnTo>
                      <a:pt x="21" y="0"/>
                    </a:lnTo>
                    <a:lnTo>
                      <a:pt x="28" y="0"/>
                    </a:lnTo>
                    <a:lnTo>
                      <a:pt x="28" y="0"/>
                    </a:lnTo>
                    <a:lnTo>
                      <a:pt x="28" y="0"/>
                    </a:lnTo>
                    <a:lnTo>
                      <a:pt x="28" y="0"/>
                    </a:lnTo>
                    <a:lnTo>
                      <a:pt x="35" y="0"/>
                    </a:lnTo>
                    <a:lnTo>
                      <a:pt x="35" y="0"/>
                    </a:lnTo>
                    <a:lnTo>
                      <a:pt x="35" y="0"/>
                    </a:lnTo>
                    <a:lnTo>
                      <a:pt x="41" y="6"/>
                    </a:lnTo>
                    <a:lnTo>
                      <a:pt x="41" y="6"/>
                    </a:lnTo>
                    <a:lnTo>
                      <a:pt x="41" y="6"/>
                    </a:lnTo>
                    <a:lnTo>
                      <a:pt x="48" y="6"/>
                    </a:lnTo>
                    <a:lnTo>
                      <a:pt x="48" y="6"/>
                    </a:lnTo>
                    <a:lnTo>
                      <a:pt x="48" y="0"/>
                    </a:lnTo>
                    <a:lnTo>
                      <a:pt x="48" y="0"/>
                    </a:lnTo>
                    <a:lnTo>
                      <a:pt x="48" y="0"/>
                    </a:lnTo>
                    <a:lnTo>
                      <a:pt x="55" y="0"/>
                    </a:lnTo>
                    <a:lnTo>
                      <a:pt x="55" y="0"/>
                    </a:lnTo>
                    <a:lnTo>
                      <a:pt x="55" y="0"/>
                    </a:lnTo>
                    <a:lnTo>
                      <a:pt x="55" y="0"/>
                    </a:lnTo>
                    <a:lnTo>
                      <a:pt x="55" y="0"/>
                    </a:lnTo>
                    <a:lnTo>
                      <a:pt x="62" y="0"/>
                    </a:lnTo>
                    <a:lnTo>
                      <a:pt x="62" y="0"/>
                    </a:lnTo>
                    <a:lnTo>
                      <a:pt x="62" y="0"/>
                    </a:lnTo>
                    <a:lnTo>
                      <a:pt x="69" y="0"/>
                    </a:lnTo>
                    <a:lnTo>
                      <a:pt x="69" y="0"/>
                    </a:lnTo>
                    <a:lnTo>
                      <a:pt x="76" y="0"/>
                    </a:lnTo>
                    <a:lnTo>
                      <a:pt x="76" y="0"/>
                    </a:lnTo>
                    <a:lnTo>
                      <a:pt x="76" y="0"/>
                    </a:lnTo>
                    <a:close/>
                  </a:path>
                </a:pathLst>
              </a:custGeom>
              <a:solidFill>
                <a:srgbClr val="FFBB8F"/>
              </a:solidFill>
              <a:ln w="9525">
                <a:noFill/>
                <a:round/>
                <a:headEnd/>
                <a:tailEnd/>
              </a:ln>
            </p:spPr>
            <p:txBody>
              <a:bodyPr/>
              <a:lstStyle/>
              <a:p>
                <a:endParaRPr lang="en-US" dirty="0"/>
              </a:p>
            </p:txBody>
          </p:sp>
          <p:sp>
            <p:nvSpPr>
              <p:cNvPr id="100418" name="Freeform 1090"/>
              <p:cNvSpPr>
                <a:spLocks/>
              </p:cNvSpPr>
              <p:nvPr/>
            </p:nvSpPr>
            <p:spPr bwMode="auto">
              <a:xfrm>
                <a:off x="3216" y="2214"/>
                <a:ext cx="76" cy="38"/>
              </a:xfrm>
              <a:custGeom>
                <a:avLst/>
                <a:gdLst/>
                <a:ahLst/>
                <a:cxnLst>
                  <a:cxn ang="0">
                    <a:pos x="76" y="0"/>
                  </a:cxn>
                  <a:cxn ang="0">
                    <a:pos x="76" y="6"/>
                  </a:cxn>
                  <a:cxn ang="0">
                    <a:pos x="76" y="6"/>
                  </a:cxn>
                  <a:cxn ang="0">
                    <a:pos x="76" y="13"/>
                  </a:cxn>
                  <a:cxn ang="0">
                    <a:pos x="76" y="13"/>
                  </a:cxn>
                  <a:cxn ang="0">
                    <a:pos x="76" y="13"/>
                  </a:cxn>
                  <a:cxn ang="0">
                    <a:pos x="76" y="19"/>
                  </a:cxn>
                  <a:cxn ang="0">
                    <a:pos x="76" y="19"/>
                  </a:cxn>
                  <a:cxn ang="0">
                    <a:pos x="69" y="25"/>
                  </a:cxn>
                  <a:cxn ang="0">
                    <a:pos x="62" y="25"/>
                  </a:cxn>
                  <a:cxn ang="0">
                    <a:pos x="48" y="25"/>
                  </a:cxn>
                  <a:cxn ang="0">
                    <a:pos x="41" y="25"/>
                  </a:cxn>
                  <a:cxn ang="0">
                    <a:pos x="41" y="32"/>
                  </a:cxn>
                  <a:cxn ang="0">
                    <a:pos x="35" y="32"/>
                  </a:cxn>
                  <a:cxn ang="0">
                    <a:pos x="35" y="38"/>
                  </a:cxn>
                  <a:cxn ang="0">
                    <a:pos x="35" y="38"/>
                  </a:cxn>
                  <a:cxn ang="0">
                    <a:pos x="28" y="38"/>
                  </a:cxn>
                  <a:cxn ang="0">
                    <a:pos x="14" y="38"/>
                  </a:cxn>
                  <a:cxn ang="0">
                    <a:pos x="7" y="38"/>
                  </a:cxn>
                  <a:cxn ang="0">
                    <a:pos x="7" y="38"/>
                  </a:cxn>
                  <a:cxn ang="0">
                    <a:pos x="7" y="32"/>
                  </a:cxn>
                  <a:cxn ang="0">
                    <a:pos x="14" y="32"/>
                  </a:cxn>
                  <a:cxn ang="0">
                    <a:pos x="21" y="32"/>
                  </a:cxn>
                  <a:cxn ang="0">
                    <a:pos x="21" y="32"/>
                  </a:cxn>
                  <a:cxn ang="0">
                    <a:pos x="28" y="25"/>
                  </a:cxn>
                  <a:cxn ang="0">
                    <a:pos x="21" y="25"/>
                  </a:cxn>
                  <a:cxn ang="0">
                    <a:pos x="7" y="32"/>
                  </a:cxn>
                  <a:cxn ang="0">
                    <a:pos x="7" y="32"/>
                  </a:cxn>
                  <a:cxn ang="0">
                    <a:pos x="7" y="32"/>
                  </a:cxn>
                  <a:cxn ang="0">
                    <a:pos x="0" y="32"/>
                  </a:cxn>
                  <a:cxn ang="0">
                    <a:pos x="0" y="32"/>
                  </a:cxn>
                  <a:cxn ang="0">
                    <a:pos x="0" y="25"/>
                  </a:cxn>
                  <a:cxn ang="0">
                    <a:pos x="0" y="25"/>
                  </a:cxn>
                  <a:cxn ang="0">
                    <a:pos x="7" y="25"/>
                  </a:cxn>
                  <a:cxn ang="0">
                    <a:pos x="7" y="25"/>
                  </a:cxn>
                  <a:cxn ang="0">
                    <a:pos x="7" y="19"/>
                  </a:cxn>
                  <a:cxn ang="0">
                    <a:pos x="7" y="19"/>
                  </a:cxn>
                  <a:cxn ang="0">
                    <a:pos x="7" y="13"/>
                  </a:cxn>
                  <a:cxn ang="0">
                    <a:pos x="7" y="13"/>
                  </a:cxn>
                  <a:cxn ang="0">
                    <a:pos x="7" y="13"/>
                  </a:cxn>
                  <a:cxn ang="0">
                    <a:pos x="7" y="6"/>
                  </a:cxn>
                  <a:cxn ang="0">
                    <a:pos x="14" y="6"/>
                  </a:cxn>
                  <a:cxn ang="0">
                    <a:pos x="14" y="6"/>
                  </a:cxn>
                  <a:cxn ang="0">
                    <a:pos x="21" y="0"/>
                  </a:cxn>
                  <a:cxn ang="0">
                    <a:pos x="21" y="0"/>
                  </a:cxn>
                  <a:cxn ang="0">
                    <a:pos x="28" y="0"/>
                  </a:cxn>
                  <a:cxn ang="0">
                    <a:pos x="35" y="0"/>
                  </a:cxn>
                  <a:cxn ang="0">
                    <a:pos x="41" y="6"/>
                  </a:cxn>
                  <a:cxn ang="0">
                    <a:pos x="48" y="6"/>
                  </a:cxn>
                  <a:cxn ang="0">
                    <a:pos x="48" y="0"/>
                  </a:cxn>
                  <a:cxn ang="0">
                    <a:pos x="55" y="0"/>
                  </a:cxn>
                  <a:cxn ang="0">
                    <a:pos x="55" y="0"/>
                  </a:cxn>
                  <a:cxn ang="0">
                    <a:pos x="62" y="0"/>
                  </a:cxn>
                  <a:cxn ang="0">
                    <a:pos x="76" y="0"/>
                  </a:cxn>
                </a:cxnLst>
                <a:rect l="0" t="0" r="r" b="b"/>
                <a:pathLst>
                  <a:path w="76" h="38">
                    <a:moveTo>
                      <a:pt x="76" y="0"/>
                    </a:moveTo>
                    <a:lnTo>
                      <a:pt x="76" y="0"/>
                    </a:lnTo>
                    <a:lnTo>
                      <a:pt x="76" y="0"/>
                    </a:lnTo>
                    <a:lnTo>
                      <a:pt x="76" y="0"/>
                    </a:lnTo>
                    <a:lnTo>
                      <a:pt x="76" y="6"/>
                    </a:lnTo>
                    <a:lnTo>
                      <a:pt x="76" y="6"/>
                    </a:lnTo>
                    <a:lnTo>
                      <a:pt x="76" y="6"/>
                    </a:lnTo>
                    <a:lnTo>
                      <a:pt x="76" y="6"/>
                    </a:lnTo>
                    <a:lnTo>
                      <a:pt x="76" y="6"/>
                    </a:lnTo>
                    <a:lnTo>
                      <a:pt x="76" y="6"/>
                    </a:lnTo>
                    <a:lnTo>
                      <a:pt x="76" y="6"/>
                    </a:lnTo>
                    <a:lnTo>
                      <a:pt x="76" y="13"/>
                    </a:lnTo>
                    <a:lnTo>
                      <a:pt x="76" y="13"/>
                    </a:lnTo>
                    <a:lnTo>
                      <a:pt x="76" y="13"/>
                    </a:lnTo>
                    <a:lnTo>
                      <a:pt x="76" y="13"/>
                    </a:lnTo>
                    <a:lnTo>
                      <a:pt x="76" y="13"/>
                    </a:lnTo>
                    <a:lnTo>
                      <a:pt x="76" y="13"/>
                    </a:lnTo>
                    <a:lnTo>
                      <a:pt x="76" y="13"/>
                    </a:lnTo>
                    <a:lnTo>
                      <a:pt x="76" y="19"/>
                    </a:lnTo>
                    <a:lnTo>
                      <a:pt x="76" y="19"/>
                    </a:lnTo>
                    <a:lnTo>
                      <a:pt x="76" y="19"/>
                    </a:lnTo>
                    <a:lnTo>
                      <a:pt x="76" y="19"/>
                    </a:lnTo>
                    <a:lnTo>
                      <a:pt x="76" y="19"/>
                    </a:lnTo>
                    <a:lnTo>
                      <a:pt x="76" y="19"/>
                    </a:lnTo>
                    <a:lnTo>
                      <a:pt x="76" y="25"/>
                    </a:lnTo>
                    <a:lnTo>
                      <a:pt x="76" y="25"/>
                    </a:lnTo>
                    <a:lnTo>
                      <a:pt x="69" y="25"/>
                    </a:lnTo>
                    <a:lnTo>
                      <a:pt x="69" y="25"/>
                    </a:lnTo>
                    <a:lnTo>
                      <a:pt x="62" y="25"/>
                    </a:lnTo>
                    <a:lnTo>
                      <a:pt x="62" y="25"/>
                    </a:lnTo>
                    <a:lnTo>
                      <a:pt x="55" y="25"/>
                    </a:lnTo>
                    <a:lnTo>
                      <a:pt x="48" y="25"/>
                    </a:lnTo>
                    <a:lnTo>
                      <a:pt x="48" y="25"/>
                    </a:lnTo>
                    <a:lnTo>
                      <a:pt x="48" y="25"/>
                    </a:lnTo>
                    <a:lnTo>
                      <a:pt x="48" y="25"/>
                    </a:lnTo>
                    <a:lnTo>
                      <a:pt x="41" y="25"/>
                    </a:lnTo>
                    <a:lnTo>
                      <a:pt x="41" y="32"/>
                    </a:lnTo>
                    <a:lnTo>
                      <a:pt x="41" y="32"/>
                    </a:lnTo>
                    <a:lnTo>
                      <a:pt x="41" y="32"/>
                    </a:lnTo>
                    <a:lnTo>
                      <a:pt x="41" y="32"/>
                    </a:lnTo>
                    <a:lnTo>
                      <a:pt x="41" y="32"/>
                    </a:lnTo>
                    <a:lnTo>
                      <a:pt x="35" y="32"/>
                    </a:lnTo>
                    <a:lnTo>
                      <a:pt x="35" y="32"/>
                    </a:lnTo>
                    <a:lnTo>
                      <a:pt x="35" y="32"/>
                    </a:lnTo>
                    <a:lnTo>
                      <a:pt x="35" y="38"/>
                    </a:lnTo>
                    <a:lnTo>
                      <a:pt x="35" y="38"/>
                    </a:lnTo>
                    <a:lnTo>
                      <a:pt x="35" y="38"/>
                    </a:lnTo>
                    <a:lnTo>
                      <a:pt x="35" y="38"/>
                    </a:lnTo>
                    <a:lnTo>
                      <a:pt x="28" y="38"/>
                    </a:lnTo>
                    <a:lnTo>
                      <a:pt x="28" y="38"/>
                    </a:lnTo>
                    <a:lnTo>
                      <a:pt x="28" y="38"/>
                    </a:lnTo>
                    <a:lnTo>
                      <a:pt x="21" y="38"/>
                    </a:lnTo>
                    <a:lnTo>
                      <a:pt x="21" y="38"/>
                    </a:lnTo>
                    <a:lnTo>
                      <a:pt x="14" y="38"/>
                    </a:lnTo>
                    <a:lnTo>
                      <a:pt x="14" y="38"/>
                    </a:lnTo>
                    <a:lnTo>
                      <a:pt x="14" y="38"/>
                    </a:lnTo>
                    <a:lnTo>
                      <a:pt x="7" y="38"/>
                    </a:lnTo>
                    <a:lnTo>
                      <a:pt x="7" y="38"/>
                    </a:lnTo>
                    <a:lnTo>
                      <a:pt x="7" y="38"/>
                    </a:lnTo>
                    <a:lnTo>
                      <a:pt x="7" y="38"/>
                    </a:lnTo>
                    <a:lnTo>
                      <a:pt x="7" y="38"/>
                    </a:lnTo>
                    <a:lnTo>
                      <a:pt x="7" y="32"/>
                    </a:lnTo>
                    <a:lnTo>
                      <a:pt x="7" y="32"/>
                    </a:lnTo>
                    <a:lnTo>
                      <a:pt x="7" y="32"/>
                    </a:lnTo>
                    <a:lnTo>
                      <a:pt x="14" y="32"/>
                    </a:lnTo>
                    <a:lnTo>
                      <a:pt x="14" y="32"/>
                    </a:lnTo>
                    <a:lnTo>
                      <a:pt x="14" y="32"/>
                    </a:lnTo>
                    <a:lnTo>
                      <a:pt x="21" y="32"/>
                    </a:lnTo>
                    <a:lnTo>
                      <a:pt x="21" y="32"/>
                    </a:lnTo>
                    <a:lnTo>
                      <a:pt x="21" y="32"/>
                    </a:lnTo>
                    <a:lnTo>
                      <a:pt x="21" y="32"/>
                    </a:lnTo>
                    <a:lnTo>
                      <a:pt x="21" y="32"/>
                    </a:lnTo>
                    <a:lnTo>
                      <a:pt x="28" y="32"/>
                    </a:lnTo>
                    <a:lnTo>
                      <a:pt x="28" y="32"/>
                    </a:lnTo>
                    <a:lnTo>
                      <a:pt x="28" y="25"/>
                    </a:lnTo>
                    <a:lnTo>
                      <a:pt x="28" y="25"/>
                    </a:lnTo>
                    <a:lnTo>
                      <a:pt x="21" y="25"/>
                    </a:lnTo>
                    <a:lnTo>
                      <a:pt x="21" y="25"/>
                    </a:lnTo>
                    <a:lnTo>
                      <a:pt x="14" y="25"/>
                    </a:lnTo>
                    <a:lnTo>
                      <a:pt x="7" y="32"/>
                    </a:lnTo>
                    <a:lnTo>
                      <a:pt x="7" y="32"/>
                    </a:lnTo>
                    <a:lnTo>
                      <a:pt x="7" y="32"/>
                    </a:lnTo>
                    <a:lnTo>
                      <a:pt x="7" y="32"/>
                    </a:lnTo>
                    <a:lnTo>
                      <a:pt x="7" y="32"/>
                    </a:lnTo>
                    <a:lnTo>
                      <a:pt x="7" y="32"/>
                    </a:lnTo>
                    <a:lnTo>
                      <a:pt x="7" y="32"/>
                    </a:lnTo>
                    <a:lnTo>
                      <a:pt x="7" y="32"/>
                    </a:lnTo>
                    <a:lnTo>
                      <a:pt x="7" y="32"/>
                    </a:lnTo>
                    <a:lnTo>
                      <a:pt x="0" y="32"/>
                    </a:lnTo>
                    <a:lnTo>
                      <a:pt x="0" y="32"/>
                    </a:lnTo>
                    <a:lnTo>
                      <a:pt x="0" y="32"/>
                    </a:lnTo>
                    <a:lnTo>
                      <a:pt x="0" y="32"/>
                    </a:lnTo>
                    <a:lnTo>
                      <a:pt x="0" y="32"/>
                    </a:lnTo>
                    <a:lnTo>
                      <a:pt x="0" y="32"/>
                    </a:lnTo>
                    <a:lnTo>
                      <a:pt x="0" y="32"/>
                    </a:lnTo>
                    <a:lnTo>
                      <a:pt x="0" y="25"/>
                    </a:lnTo>
                    <a:lnTo>
                      <a:pt x="0" y="25"/>
                    </a:lnTo>
                    <a:lnTo>
                      <a:pt x="0" y="25"/>
                    </a:lnTo>
                    <a:lnTo>
                      <a:pt x="0" y="25"/>
                    </a:lnTo>
                    <a:lnTo>
                      <a:pt x="7" y="25"/>
                    </a:lnTo>
                    <a:lnTo>
                      <a:pt x="7" y="25"/>
                    </a:lnTo>
                    <a:lnTo>
                      <a:pt x="7" y="25"/>
                    </a:lnTo>
                    <a:lnTo>
                      <a:pt x="7" y="25"/>
                    </a:lnTo>
                    <a:lnTo>
                      <a:pt x="7" y="25"/>
                    </a:lnTo>
                    <a:lnTo>
                      <a:pt x="7" y="25"/>
                    </a:lnTo>
                    <a:lnTo>
                      <a:pt x="7" y="19"/>
                    </a:lnTo>
                    <a:lnTo>
                      <a:pt x="7" y="19"/>
                    </a:lnTo>
                    <a:lnTo>
                      <a:pt x="7" y="19"/>
                    </a:lnTo>
                    <a:lnTo>
                      <a:pt x="7" y="19"/>
                    </a:lnTo>
                    <a:lnTo>
                      <a:pt x="7" y="19"/>
                    </a:lnTo>
                    <a:lnTo>
                      <a:pt x="7" y="19"/>
                    </a:lnTo>
                    <a:lnTo>
                      <a:pt x="7" y="13"/>
                    </a:lnTo>
                    <a:lnTo>
                      <a:pt x="7" y="13"/>
                    </a:lnTo>
                    <a:lnTo>
                      <a:pt x="7" y="13"/>
                    </a:lnTo>
                    <a:lnTo>
                      <a:pt x="7" y="13"/>
                    </a:lnTo>
                    <a:lnTo>
                      <a:pt x="7" y="13"/>
                    </a:lnTo>
                    <a:lnTo>
                      <a:pt x="7" y="13"/>
                    </a:lnTo>
                    <a:lnTo>
                      <a:pt x="14" y="13"/>
                    </a:lnTo>
                    <a:lnTo>
                      <a:pt x="7" y="13"/>
                    </a:lnTo>
                    <a:lnTo>
                      <a:pt x="7" y="13"/>
                    </a:lnTo>
                    <a:lnTo>
                      <a:pt x="7" y="13"/>
                    </a:lnTo>
                    <a:lnTo>
                      <a:pt x="7" y="6"/>
                    </a:lnTo>
                    <a:lnTo>
                      <a:pt x="7" y="6"/>
                    </a:lnTo>
                    <a:lnTo>
                      <a:pt x="7" y="6"/>
                    </a:lnTo>
                    <a:lnTo>
                      <a:pt x="7" y="6"/>
                    </a:lnTo>
                    <a:lnTo>
                      <a:pt x="14" y="6"/>
                    </a:lnTo>
                    <a:lnTo>
                      <a:pt x="14" y="6"/>
                    </a:lnTo>
                    <a:lnTo>
                      <a:pt x="14" y="6"/>
                    </a:lnTo>
                    <a:lnTo>
                      <a:pt x="14" y="6"/>
                    </a:lnTo>
                    <a:lnTo>
                      <a:pt x="14" y="6"/>
                    </a:lnTo>
                    <a:lnTo>
                      <a:pt x="14" y="6"/>
                    </a:lnTo>
                    <a:lnTo>
                      <a:pt x="21" y="0"/>
                    </a:lnTo>
                    <a:lnTo>
                      <a:pt x="21" y="0"/>
                    </a:lnTo>
                    <a:lnTo>
                      <a:pt x="21" y="0"/>
                    </a:lnTo>
                    <a:lnTo>
                      <a:pt x="21" y="0"/>
                    </a:lnTo>
                    <a:lnTo>
                      <a:pt x="21" y="0"/>
                    </a:lnTo>
                    <a:lnTo>
                      <a:pt x="28" y="0"/>
                    </a:lnTo>
                    <a:lnTo>
                      <a:pt x="28" y="0"/>
                    </a:lnTo>
                    <a:lnTo>
                      <a:pt x="28" y="0"/>
                    </a:lnTo>
                    <a:lnTo>
                      <a:pt x="28" y="0"/>
                    </a:lnTo>
                    <a:lnTo>
                      <a:pt x="35" y="0"/>
                    </a:lnTo>
                    <a:lnTo>
                      <a:pt x="35" y="0"/>
                    </a:lnTo>
                    <a:lnTo>
                      <a:pt x="35" y="0"/>
                    </a:lnTo>
                    <a:lnTo>
                      <a:pt x="41" y="6"/>
                    </a:lnTo>
                    <a:lnTo>
                      <a:pt x="41" y="6"/>
                    </a:lnTo>
                    <a:lnTo>
                      <a:pt x="41" y="6"/>
                    </a:lnTo>
                    <a:lnTo>
                      <a:pt x="48" y="6"/>
                    </a:lnTo>
                    <a:lnTo>
                      <a:pt x="48" y="6"/>
                    </a:lnTo>
                    <a:lnTo>
                      <a:pt x="48" y="0"/>
                    </a:lnTo>
                    <a:lnTo>
                      <a:pt x="48" y="0"/>
                    </a:lnTo>
                    <a:lnTo>
                      <a:pt x="48" y="0"/>
                    </a:lnTo>
                    <a:lnTo>
                      <a:pt x="55" y="0"/>
                    </a:lnTo>
                    <a:lnTo>
                      <a:pt x="55" y="0"/>
                    </a:lnTo>
                    <a:lnTo>
                      <a:pt x="55" y="0"/>
                    </a:lnTo>
                    <a:lnTo>
                      <a:pt x="55" y="0"/>
                    </a:lnTo>
                    <a:lnTo>
                      <a:pt x="55" y="0"/>
                    </a:lnTo>
                    <a:lnTo>
                      <a:pt x="62" y="0"/>
                    </a:lnTo>
                    <a:lnTo>
                      <a:pt x="62" y="0"/>
                    </a:lnTo>
                    <a:lnTo>
                      <a:pt x="62" y="0"/>
                    </a:lnTo>
                    <a:lnTo>
                      <a:pt x="69" y="0"/>
                    </a:lnTo>
                    <a:lnTo>
                      <a:pt x="69" y="0"/>
                    </a:lnTo>
                    <a:lnTo>
                      <a:pt x="76" y="0"/>
                    </a:lnTo>
                    <a:lnTo>
                      <a:pt x="76" y="0"/>
                    </a:lnTo>
                    <a:lnTo>
                      <a:pt x="76" y="0"/>
                    </a:lnTo>
                  </a:path>
                </a:pathLst>
              </a:custGeom>
              <a:noFill/>
              <a:ln w="0">
                <a:solidFill>
                  <a:srgbClr val="000000"/>
                </a:solidFill>
                <a:prstDash val="solid"/>
                <a:round/>
                <a:headEnd/>
                <a:tailEnd/>
              </a:ln>
            </p:spPr>
            <p:txBody>
              <a:bodyPr/>
              <a:lstStyle/>
              <a:p>
                <a:endParaRPr lang="en-US" dirty="0"/>
              </a:p>
            </p:txBody>
          </p:sp>
          <p:sp>
            <p:nvSpPr>
              <p:cNvPr id="100419" name="Freeform 1091"/>
              <p:cNvSpPr>
                <a:spLocks/>
              </p:cNvSpPr>
              <p:nvPr/>
            </p:nvSpPr>
            <p:spPr bwMode="auto">
              <a:xfrm>
                <a:off x="3244" y="2374"/>
                <a:ext cx="82" cy="58"/>
              </a:xfrm>
              <a:custGeom>
                <a:avLst/>
                <a:gdLst/>
                <a:ahLst/>
                <a:cxnLst>
                  <a:cxn ang="0">
                    <a:pos x="75" y="58"/>
                  </a:cxn>
                  <a:cxn ang="0">
                    <a:pos x="75" y="52"/>
                  </a:cxn>
                  <a:cxn ang="0">
                    <a:pos x="75" y="52"/>
                  </a:cxn>
                  <a:cxn ang="0">
                    <a:pos x="75" y="46"/>
                  </a:cxn>
                  <a:cxn ang="0">
                    <a:pos x="82" y="46"/>
                  </a:cxn>
                  <a:cxn ang="0">
                    <a:pos x="82" y="39"/>
                  </a:cxn>
                  <a:cxn ang="0">
                    <a:pos x="82" y="39"/>
                  </a:cxn>
                  <a:cxn ang="0">
                    <a:pos x="82" y="39"/>
                  </a:cxn>
                  <a:cxn ang="0">
                    <a:pos x="75" y="39"/>
                  </a:cxn>
                  <a:cxn ang="0">
                    <a:pos x="75" y="33"/>
                  </a:cxn>
                  <a:cxn ang="0">
                    <a:pos x="68" y="33"/>
                  </a:cxn>
                  <a:cxn ang="0">
                    <a:pos x="61" y="33"/>
                  </a:cxn>
                  <a:cxn ang="0">
                    <a:pos x="55" y="26"/>
                  </a:cxn>
                  <a:cxn ang="0">
                    <a:pos x="55" y="26"/>
                  </a:cxn>
                  <a:cxn ang="0">
                    <a:pos x="55" y="26"/>
                  </a:cxn>
                  <a:cxn ang="0">
                    <a:pos x="48" y="26"/>
                  </a:cxn>
                  <a:cxn ang="0">
                    <a:pos x="48" y="20"/>
                  </a:cxn>
                  <a:cxn ang="0">
                    <a:pos x="41" y="20"/>
                  </a:cxn>
                  <a:cxn ang="0">
                    <a:pos x="41" y="20"/>
                  </a:cxn>
                  <a:cxn ang="0">
                    <a:pos x="41" y="20"/>
                  </a:cxn>
                  <a:cxn ang="0">
                    <a:pos x="41" y="13"/>
                  </a:cxn>
                  <a:cxn ang="0">
                    <a:pos x="34" y="13"/>
                  </a:cxn>
                  <a:cxn ang="0">
                    <a:pos x="34" y="13"/>
                  </a:cxn>
                  <a:cxn ang="0">
                    <a:pos x="27" y="7"/>
                  </a:cxn>
                  <a:cxn ang="0">
                    <a:pos x="27" y="7"/>
                  </a:cxn>
                  <a:cxn ang="0">
                    <a:pos x="20" y="7"/>
                  </a:cxn>
                  <a:cxn ang="0">
                    <a:pos x="20" y="7"/>
                  </a:cxn>
                  <a:cxn ang="0">
                    <a:pos x="20" y="0"/>
                  </a:cxn>
                  <a:cxn ang="0">
                    <a:pos x="13" y="7"/>
                  </a:cxn>
                  <a:cxn ang="0">
                    <a:pos x="13" y="0"/>
                  </a:cxn>
                  <a:cxn ang="0">
                    <a:pos x="13" y="0"/>
                  </a:cxn>
                  <a:cxn ang="0">
                    <a:pos x="7" y="0"/>
                  </a:cxn>
                  <a:cxn ang="0">
                    <a:pos x="7" y="0"/>
                  </a:cxn>
                  <a:cxn ang="0">
                    <a:pos x="7" y="0"/>
                  </a:cxn>
                  <a:cxn ang="0">
                    <a:pos x="7" y="0"/>
                  </a:cxn>
                  <a:cxn ang="0">
                    <a:pos x="7" y="7"/>
                  </a:cxn>
                  <a:cxn ang="0">
                    <a:pos x="7" y="7"/>
                  </a:cxn>
                  <a:cxn ang="0">
                    <a:pos x="0" y="13"/>
                  </a:cxn>
                  <a:cxn ang="0">
                    <a:pos x="0" y="13"/>
                  </a:cxn>
                  <a:cxn ang="0">
                    <a:pos x="0" y="13"/>
                  </a:cxn>
                  <a:cxn ang="0">
                    <a:pos x="0" y="20"/>
                  </a:cxn>
                  <a:cxn ang="0">
                    <a:pos x="0" y="20"/>
                  </a:cxn>
                  <a:cxn ang="0">
                    <a:pos x="0" y="20"/>
                  </a:cxn>
                  <a:cxn ang="0">
                    <a:pos x="7" y="20"/>
                  </a:cxn>
                  <a:cxn ang="0">
                    <a:pos x="7" y="26"/>
                  </a:cxn>
                  <a:cxn ang="0">
                    <a:pos x="13" y="26"/>
                  </a:cxn>
                  <a:cxn ang="0">
                    <a:pos x="13" y="33"/>
                  </a:cxn>
                  <a:cxn ang="0">
                    <a:pos x="13" y="33"/>
                  </a:cxn>
                  <a:cxn ang="0">
                    <a:pos x="27" y="33"/>
                  </a:cxn>
                  <a:cxn ang="0">
                    <a:pos x="34" y="33"/>
                  </a:cxn>
                  <a:cxn ang="0">
                    <a:pos x="41" y="39"/>
                  </a:cxn>
                  <a:cxn ang="0">
                    <a:pos x="48" y="39"/>
                  </a:cxn>
                  <a:cxn ang="0">
                    <a:pos x="55" y="46"/>
                  </a:cxn>
                  <a:cxn ang="0">
                    <a:pos x="61" y="46"/>
                  </a:cxn>
                  <a:cxn ang="0">
                    <a:pos x="68" y="52"/>
                  </a:cxn>
                  <a:cxn ang="0">
                    <a:pos x="68" y="58"/>
                  </a:cxn>
                </a:cxnLst>
                <a:rect l="0" t="0" r="r" b="b"/>
                <a:pathLst>
                  <a:path w="82" h="58">
                    <a:moveTo>
                      <a:pt x="75" y="58"/>
                    </a:moveTo>
                    <a:lnTo>
                      <a:pt x="75" y="58"/>
                    </a:lnTo>
                    <a:lnTo>
                      <a:pt x="75" y="58"/>
                    </a:lnTo>
                    <a:lnTo>
                      <a:pt x="75" y="52"/>
                    </a:lnTo>
                    <a:lnTo>
                      <a:pt x="75" y="52"/>
                    </a:lnTo>
                    <a:lnTo>
                      <a:pt x="75" y="52"/>
                    </a:lnTo>
                    <a:lnTo>
                      <a:pt x="75" y="52"/>
                    </a:lnTo>
                    <a:lnTo>
                      <a:pt x="75" y="52"/>
                    </a:lnTo>
                    <a:lnTo>
                      <a:pt x="75" y="52"/>
                    </a:lnTo>
                    <a:lnTo>
                      <a:pt x="75" y="52"/>
                    </a:lnTo>
                    <a:lnTo>
                      <a:pt x="75" y="46"/>
                    </a:lnTo>
                    <a:lnTo>
                      <a:pt x="75" y="46"/>
                    </a:lnTo>
                    <a:lnTo>
                      <a:pt x="75" y="46"/>
                    </a:lnTo>
                    <a:lnTo>
                      <a:pt x="75" y="46"/>
                    </a:lnTo>
                    <a:lnTo>
                      <a:pt x="82" y="46"/>
                    </a:lnTo>
                    <a:lnTo>
                      <a:pt x="82" y="39"/>
                    </a:lnTo>
                    <a:lnTo>
                      <a:pt x="82" y="39"/>
                    </a:lnTo>
                    <a:lnTo>
                      <a:pt x="82" y="39"/>
                    </a:lnTo>
                    <a:lnTo>
                      <a:pt x="82" y="39"/>
                    </a:lnTo>
                    <a:lnTo>
                      <a:pt x="82" y="39"/>
                    </a:lnTo>
                    <a:lnTo>
                      <a:pt x="82" y="39"/>
                    </a:lnTo>
                    <a:lnTo>
                      <a:pt x="82" y="39"/>
                    </a:lnTo>
                    <a:lnTo>
                      <a:pt x="82" y="39"/>
                    </a:lnTo>
                    <a:lnTo>
                      <a:pt x="82" y="39"/>
                    </a:lnTo>
                    <a:lnTo>
                      <a:pt x="82" y="39"/>
                    </a:lnTo>
                    <a:lnTo>
                      <a:pt x="82" y="39"/>
                    </a:lnTo>
                    <a:lnTo>
                      <a:pt x="75" y="39"/>
                    </a:lnTo>
                    <a:lnTo>
                      <a:pt x="75" y="33"/>
                    </a:lnTo>
                    <a:lnTo>
                      <a:pt x="75" y="33"/>
                    </a:lnTo>
                    <a:lnTo>
                      <a:pt x="75" y="33"/>
                    </a:lnTo>
                    <a:lnTo>
                      <a:pt x="75" y="33"/>
                    </a:lnTo>
                    <a:lnTo>
                      <a:pt x="68" y="33"/>
                    </a:lnTo>
                    <a:lnTo>
                      <a:pt x="68" y="33"/>
                    </a:lnTo>
                    <a:lnTo>
                      <a:pt x="68" y="33"/>
                    </a:lnTo>
                    <a:lnTo>
                      <a:pt x="68" y="33"/>
                    </a:lnTo>
                    <a:lnTo>
                      <a:pt x="61" y="33"/>
                    </a:lnTo>
                    <a:lnTo>
                      <a:pt x="61" y="33"/>
                    </a:lnTo>
                    <a:lnTo>
                      <a:pt x="61" y="26"/>
                    </a:lnTo>
                    <a:lnTo>
                      <a:pt x="55" y="26"/>
                    </a:lnTo>
                    <a:lnTo>
                      <a:pt x="55" y="26"/>
                    </a:lnTo>
                    <a:lnTo>
                      <a:pt x="55" y="26"/>
                    </a:lnTo>
                    <a:lnTo>
                      <a:pt x="55" y="26"/>
                    </a:lnTo>
                    <a:lnTo>
                      <a:pt x="55" y="26"/>
                    </a:lnTo>
                    <a:lnTo>
                      <a:pt x="55" y="26"/>
                    </a:lnTo>
                    <a:lnTo>
                      <a:pt x="55" y="26"/>
                    </a:lnTo>
                    <a:lnTo>
                      <a:pt x="48" y="26"/>
                    </a:lnTo>
                    <a:lnTo>
                      <a:pt x="48" y="26"/>
                    </a:lnTo>
                    <a:lnTo>
                      <a:pt x="48" y="26"/>
                    </a:lnTo>
                    <a:lnTo>
                      <a:pt x="48" y="20"/>
                    </a:lnTo>
                    <a:lnTo>
                      <a:pt x="48" y="20"/>
                    </a:lnTo>
                    <a:lnTo>
                      <a:pt x="48" y="20"/>
                    </a:lnTo>
                    <a:lnTo>
                      <a:pt x="48" y="20"/>
                    </a:lnTo>
                    <a:lnTo>
                      <a:pt x="48" y="20"/>
                    </a:lnTo>
                    <a:lnTo>
                      <a:pt x="41" y="20"/>
                    </a:lnTo>
                    <a:lnTo>
                      <a:pt x="41" y="20"/>
                    </a:lnTo>
                    <a:lnTo>
                      <a:pt x="41" y="20"/>
                    </a:lnTo>
                    <a:lnTo>
                      <a:pt x="41" y="20"/>
                    </a:lnTo>
                    <a:lnTo>
                      <a:pt x="41" y="20"/>
                    </a:lnTo>
                    <a:lnTo>
                      <a:pt x="41" y="20"/>
                    </a:lnTo>
                    <a:lnTo>
                      <a:pt x="41" y="20"/>
                    </a:lnTo>
                    <a:lnTo>
                      <a:pt x="41" y="20"/>
                    </a:lnTo>
                    <a:lnTo>
                      <a:pt x="41" y="13"/>
                    </a:lnTo>
                    <a:lnTo>
                      <a:pt x="41" y="13"/>
                    </a:lnTo>
                    <a:lnTo>
                      <a:pt x="34" y="13"/>
                    </a:lnTo>
                    <a:lnTo>
                      <a:pt x="34" y="13"/>
                    </a:lnTo>
                    <a:lnTo>
                      <a:pt x="34" y="13"/>
                    </a:lnTo>
                    <a:lnTo>
                      <a:pt x="34" y="13"/>
                    </a:lnTo>
                    <a:lnTo>
                      <a:pt x="34" y="13"/>
                    </a:lnTo>
                    <a:lnTo>
                      <a:pt x="34" y="13"/>
                    </a:lnTo>
                    <a:lnTo>
                      <a:pt x="27" y="13"/>
                    </a:lnTo>
                    <a:lnTo>
                      <a:pt x="27" y="7"/>
                    </a:lnTo>
                    <a:lnTo>
                      <a:pt x="27" y="7"/>
                    </a:lnTo>
                    <a:lnTo>
                      <a:pt x="27" y="7"/>
                    </a:lnTo>
                    <a:lnTo>
                      <a:pt x="27" y="7"/>
                    </a:lnTo>
                    <a:lnTo>
                      <a:pt x="27" y="7"/>
                    </a:lnTo>
                    <a:lnTo>
                      <a:pt x="27" y="7"/>
                    </a:lnTo>
                    <a:lnTo>
                      <a:pt x="27" y="7"/>
                    </a:lnTo>
                    <a:lnTo>
                      <a:pt x="20" y="7"/>
                    </a:lnTo>
                    <a:lnTo>
                      <a:pt x="20" y="7"/>
                    </a:lnTo>
                    <a:lnTo>
                      <a:pt x="20" y="7"/>
                    </a:lnTo>
                    <a:lnTo>
                      <a:pt x="20" y="7"/>
                    </a:lnTo>
                    <a:lnTo>
                      <a:pt x="20" y="7"/>
                    </a:lnTo>
                    <a:lnTo>
                      <a:pt x="20" y="7"/>
                    </a:lnTo>
                    <a:lnTo>
                      <a:pt x="20" y="0"/>
                    </a:lnTo>
                    <a:lnTo>
                      <a:pt x="20" y="0"/>
                    </a:lnTo>
                    <a:lnTo>
                      <a:pt x="13" y="7"/>
                    </a:lnTo>
                    <a:lnTo>
                      <a:pt x="13" y="7"/>
                    </a:lnTo>
                    <a:lnTo>
                      <a:pt x="13" y="7"/>
                    </a:lnTo>
                    <a:lnTo>
                      <a:pt x="13" y="0"/>
                    </a:lnTo>
                    <a:lnTo>
                      <a:pt x="13" y="0"/>
                    </a:lnTo>
                    <a:lnTo>
                      <a:pt x="13" y="0"/>
                    </a:lnTo>
                    <a:lnTo>
                      <a:pt x="13" y="0"/>
                    </a:lnTo>
                    <a:lnTo>
                      <a:pt x="13" y="0"/>
                    </a:lnTo>
                    <a:lnTo>
                      <a:pt x="13" y="0"/>
                    </a:lnTo>
                    <a:lnTo>
                      <a:pt x="7" y="0"/>
                    </a:lnTo>
                    <a:lnTo>
                      <a:pt x="7" y="0"/>
                    </a:lnTo>
                    <a:lnTo>
                      <a:pt x="7" y="0"/>
                    </a:lnTo>
                    <a:lnTo>
                      <a:pt x="7" y="0"/>
                    </a:lnTo>
                    <a:lnTo>
                      <a:pt x="7" y="0"/>
                    </a:lnTo>
                    <a:lnTo>
                      <a:pt x="7" y="0"/>
                    </a:lnTo>
                    <a:lnTo>
                      <a:pt x="7" y="0"/>
                    </a:lnTo>
                    <a:lnTo>
                      <a:pt x="7" y="0"/>
                    </a:lnTo>
                    <a:lnTo>
                      <a:pt x="7" y="0"/>
                    </a:lnTo>
                    <a:lnTo>
                      <a:pt x="7" y="0"/>
                    </a:lnTo>
                    <a:lnTo>
                      <a:pt x="7" y="0"/>
                    </a:lnTo>
                    <a:lnTo>
                      <a:pt x="7" y="7"/>
                    </a:lnTo>
                    <a:lnTo>
                      <a:pt x="7" y="7"/>
                    </a:lnTo>
                    <a:lnTo>
                      <a:pt x="7" y="7"/>
                    </a:lnTo>
                    <a:lnTo>
                      <a:pt x="7" y="7"/>
                    </a:lnTo>
                    <a:lnTo>
                      <a:pt x="7" y="7"/>
                    </a:lnTo>
                    <a:lnTo>
                      <a:pt x="7" y="7"/>
                    </a:lnTo>
                    <a:lnTo>
                      <a:pt x="7" y="7"/>
                    </a:lnTo>
                    <a:lnTo>
                      <a:pt x="7" y="7"/>
                    </a:lnTo>
                    <a:lnTo>
                      <a:pt x="0" y="13"/>
                    </a:lnTo>
                    <a:lnTo>
                      <a:pt x="0" y="13"/>
                    </a:lnTo>
                    <a:lnTo>
                      <a:pt x="0" y="13"/>
                    </a:lnTo>
                    <a:lnTo>
                      <a:pt x="0" y="13"/>
                    </a:lnTo>
                    <a:lnTo>
                      <a:pt x="0" y="13"/>
                    </a:lnTo>
                    <a:lnTo>
                      <a:pt x="0" y="13"/>
                    </a:lnTo>
                    <a:lnTo>
                      <a:pt x="0" y="13"/>
                    </a:lnTo>
                    <a:lnTo>
                      <a:pt x="0" y="13"/>
                    </a:lnTo>
                    <a:lnTo>
                      <a:pt x="0" y="13"/>
                    </a:lnTo>
                    <a:lnTo>
                      <a:pt x="0" y="20"/>
                    </a:lnTo>
                    <a:lnTo>
                      <a:pt x="0" y="20"/>
                    </a:lnTo>
                    <a:lnTo>
                      <a:pt x="0" y="20"/>
                    </a:lnTo>
                    <a:lnTo>
                      <a:pt x="0" y="20"/>
                    </a:lnTo>
                    <a:lnTo>
                      <a:pt x="0" y="20"/>
                    </a:lnTo>
                    <a:lnTo>
                      <a:pt x="0" y="20"/>
                    </a:lnTo>
                    <a:lnTo>
                      <a:pt x="0" y="20"/>
                    </a:lnTo>
                    <a:lnTo>
                      <a:pt x="0" y="20"/>
                    </a:lnTo>
                    <a:lnTo>
                      <a:pt x="7" y="20"/>
                    </a:lnTo>
                    <a:lnTo>
                      <a:pt x="7" y="20"/>
                    </a:lnTo>
                    <a:lnTo>
                      <a:pt x="7" y="20"/>
                    </a:lnTo>
                    <a:lnTo>
                      <a:pt x="7" y="26"/>
                    </a:lnTo>
                    <a:lnTo>
                      <a:pt x="7" y="26"/>
                    </a:lnTo>
                    <a:lnTo>
                      <a:pt x="7" y="26"/>
                    </a:lnTo>
                    <a:lnTo>
                      <a:pt x="13" y="26"/>
                    </a:lnTo>
                    <a:lnTo>
                      <a:pt x="13" y="26"/>
                    </a:lnTo>
                    <a:lnTo>
                      <a:pt x="13" y="33"/>
                    </a:lnTo>
                    <a:lnTo>
                      <a:pt x="13" y="33"/>
                    </a:lnTo>
                    <a:lnTo>
                      <a:pt x="13" y="33"/>
                    </a:lnTo>
                    <a:lnTo>
                      <a:pt x="13" y="33"/>
                    </a:lnTo>
                    <a:lnTo>
                      <a:pt x="13" y="33"/>
                    </a:lnTo>
                    <a:lnTo>
                      <a:pt x="13" y="33"/>
                    </a:lnTo>
                    <a:lnTo>
                      <a:pt x="20" y="33"/>
                    </a:lnTo>
                    <a:lnTo>
                      <a:pt x="20" y="33"/>
                    </a:lnTo>
                    <a:lnTo>
                      <a:pt x="27" y="33"/>
                    </a:lnTo>
                    <a:lnTo>
                      <a:pt x="27" y="33"/>
                    </a:lnTo>
                    <a:lnTo>
                      <a:pt x="34" y="33"/>
                    </a:lnTo>
                    <a:lnTo>
                      <a:pt x="34" y="33"/>
                    </a:lnTo>
                    <a:lnTo>
                      <a:pt x="41" y="39"/>
                    </a:lnTo>
                    <a:lnTo>
                      <a:pt x="41" y="39"/>
                    </a:lnTo>
                    <a:lnTo>
                      <a:pt x="41" y="39"/>
                    </a:lnTo>
                    <a:lnTo>
                      <a:pt x="48" y="39"/>
                    </a:lnTo>
                    <a:lnTo>
                      <a:pt x="48" y="39"/>
                    </a:lnTo>
                    <a:lnTo>
                      <a:pt x="48" y="39"/>
                    </a:lnTo>
                    <a:lnTo>
                      <a:pt x="55" y="39"/>
                    </a:lnTo>
                    <a:lnTo>
                      <a:pt x="55" y="46"/>
                    </a:lnTo>
                    <a:lnTo>
                      <a:pt x="55" y="46"/>
                    </a:lnTo>
                    <a:lnTo>
                      <a:pt x="55" y="46"/>
                    </a:lnTo>
                    <a:lnTo>
                      <a:pt x="61" y="46"/>
                    </a:lnTo>
                    <a:lnTo>
                      <a:pt x="61" y="46"/>
                    </a:lnTo>
                    <a:lnTo>
                      <a:pt x="61" y="52"/>
                    </a:lnTo>
                    <a:lnTo>
                      <a:pt x="61" y="52"/>
                    </a:lnTo>
                    <a:lnTo>
                      <a:pt x="68" y="52"/>
                    </a:lnTo>
                    <a:lnTo>
                      <a:pt x="68" y="52"/>
                    </a:lnTo>
                    <a:lnTo>
                      <a:pt x="68" y="58"/>
                    </a:lnTo>
                    <a:lnTo>
                      <a:pt x="68" y="58"/>
                    </a:lnTo>
                    <a:lnTo>
                      <a:pt x="75" y="58"/>
                    </a:lnTo>
                    <a:lnTo>
                      <a:pt x="75" y="58"/>
                    </a:lnTo>
                    <a:close/>
                  </a:path>
                </a:pathLst>
              </a:custGeom>
              <a:solidFill>
                <a:srgbClr val="FFBB8F"/>
              </a:solidFill>
              <a:ln w="9525">
                <a:noFill/>
                <a:round/>
                <a:headEnd/>
                <a:tailEnd/>
              </a:ln>
            </p:spPr>
            <p:txBody>
              <a:bodyPr/>
              <a:lstStyle/>
              <a:p>
                <a:endParaRPr lang="en-US" dirty="0"/>
              </a:p>
            </p:txBody>
          </p:sp>
          <p:sp>
            <p:nvSpPr>
              <p:cNvPr id="100420" name="Freeform 1092"/>
              <p:cNvSpPr>
                <a:spLocks/>
              </p:cNvSpPr>
              <p:nvPr/>
            </p:nvSpPr>
            <p:spPr bwMode="auto">
              <a:xfrm>
                <a:off x="3244" y="2374"/>
                <a:ext cx="82" cy="58"/>
              </a:xfrm>
              <a:custGeom>
                <a:avLst/>
                <a:gdLst/>
                <a:ahLst/>
                <a:cxnLst>
                  <a:cxn ang="0">
                    <a:pos x="75" y="58"/>
                  </a:cxn>
                  <a:cxn ang="0">
                    <a:pos x="75" y="52"/>
                  </a:cxn>
                  <a:cxn ang="0">
                    <a:pos x="75" y="52"/>
                  </a:cxn>
                  <a:cxn ang="0">
                    <a:pos x="75" y="46"/>
                  </a:cxn>
                  <a:cxn ang="0">
                    <a:pos x="82" y="46"/>
                  </a:cxn>
                  <a:cxn ang="0">
                    <a:pos x="82" y="39"/>
                  </a:cxn>
                  <a:cxn ang="0">
                    <a:pos x="82" y="39"/>
                  </a:cxn>
                  <a:cxn ang="0">
                    <a:pos x="82" y="39"/>
                  </a:cxn>
                  <a:cxn ang="0">
                    <a:pos x="75" y="39"/>
                  </a:cxn>
                  <a:cxn ang="0">
                    <a:pos x="75" y="33"/>
                  </a:cxn>
                  <a:cxn ang="0">
                    <a:pos x="68" y="33"/>
                  </a:cxn>
                  <a:cxn ang="0">
                    <a:pos x="61" y="33"/>
                  </a:cxn>
                  <a:cxn ang="0">
                    <a:pos x="55" y="26"/>
                  </a:cxn>
                  <a:cxn ang="0">
                    <a:pos x="55" y="26"/>
                  </a:cxn>
                  <a:cxn ang="0">
                    <a:pos x="55" y="26"/>
                  </a:cxn>
                  <a:cxn ang="0">
                    <a:pos x="48" y="26"/>
                  </a:cxn>
                  <a:cxn ang="0">
                    <a:pos x="48" y="20"/>
                  </a:cxn>
                  <a:cxn ang="0">
                    <a:pos x="41" y="20"/>
                  </a:cxn>
                  <a:cxn ang="0">
                    <a:pos x="41" y="20"/>
                  </a:cxn>
                  <a:cxn ang="0">
                    <a:pos x="41" y="20"/>
                  </a:cxn>
                  <a:cxn ang="0">
                    <a:pos x="41" y="13"/>
                  </a:cxn>
                  <a:cxn ang="0">
                    <a:pos x="34" y="13"/>
                  </a:cxn>
                  <a:cxn ang="0">
                    <a:pos x="34" y="13"/>
                  </a:cxn>
                  <a:cxn ang="0">
                    <a:pos x="27" y="7"/>
                  </a:cxn>
                  <a:cxn ang="0">
                    <a:pos x="27" y="7"/>
                  </a:cxn>
                  <a:cxn ang="0">
                    <a:pos x="20" y="7"/>
                  </a:cxn>
                  <a:cxn ang="0">
                    <a:pos x="20" y="7"/>
                  </a:cxn>
                  <a:cxn ang="0">
                    <a:pos x="20" y="0"/>
                  </a:cxn>
                  <a:cxn ang="0">
                    <a:pos x="13" y="7"/>
                  </a:cxn>
                  <a:cxn ang="0">
                    <a:pos x="13" y="0"/>
                  </a:cxn>
                  <a:cxn ang="0">
                    <a:pos x="13" y="0"/>
                  </a:cxn>
                  <a:cxn ang="0">
                    <a:pos x="7" y="0"/>
                  </a:cxn>
                  <a:cxn ang="0">
                    <a:pos x="7" y="0"/>
                  </a:cxn>
                  <a:cxn ang="0">
                    <a:pos x="7" y="0"/>
                  </a:cxn>
                  <a:cxn ang="0">
                    <a:pos x="7" y="0"/>
                  </a:cxn>
                  <a:cxn ang="0">
                    <a:pos x="7" y="7"/>
                  </a:cxn>
                  <a:cxn ang="0">
                    <a:pos x="7" y="7"/>
                  </a:cxn>
                  <a:cxn ang="0">
                    <a:pos x="0" y="13"/>
                  </a:cxn>
                  <a:cxn ang="0">
                    <a:pos x="0" y="13"/>
                  </a:cxn>
                  <a:cxn ang="0">
                    <a:pos x="0" y="13"/>
                  </a:cxn>
                  <a:cxn ang="0">
                    <a:pos x="0" y="20"/>
                  </a:cxn>
                  <a:cxn ang="0">
                    <a:pos x="0" y="20"/>
                  </a:cxn>
                  <a:cxn ang="0">
                    <a:pos x="0" y="20"/>
                  </a:cxn>
                  <a:cxn ang="0">
                    <a:pos x="7" y="20"/>
                  </a:cxn>
                  <a:cxn ang="0">
                    <a:pos x="7" y="26"/>
                  </a:cxn>
                  <a:cxn ang="0">
                    <a:pos x="13" y="26"/>
                  </a:cxn>
                  <a:cxn ang="0">
                    <a:pos x="13" y="33"/>
                  </a:cxn>
                  <a:cxn ang="0">
                    <a:pos x="13" y="33"/>
                  </a:cxn>
                  <a:cxn ang="0">
                    <a:pos x="27" y="33"/>
                  </a:cxn>
                  <a:cxn ang="0">
                    <a:pos x="34" y="33"/>
                  </a:cxn>
                  <a:cxn ang="0">
                    <a:pos x="41" y="39"/>
                  </a:cxn>
                  <a:cxn ang="0">
                    <a:pos x="48" y="39"/>
                  </a:cxn>
                  <a:cxn ang="0">
                    <a:pos x="55" y="46"/>
                  </a:cxn>
                  <a:cxn ang="0">
                    <a:pos x="61" y="46"/>
                  </a:cxn>
                  <a:cxn ang="0">
                    <a:pos x="68" y="52"/>
                  </a:cxn>
                  <a:cxn ang="0">
                    <a:pos x="68" y="58"/>
                  </a:cxn>
                </a:cxnLst>
                <a:rect l="0" t="0" r="r" b="b"/>
                <a:pathLst>
                  <a:path w="82" h="58">
                    <a:moveTo>
                      <a:pt x="75" y="58"/>
                    </a:moveTo>
                    <a:lnTo>
                      <a:pt x="75" y="58"/>
                    </a:lnTo>
                    <a:lnTo>
                      <a:pt x="75" y="58"/>
                    </a:lnTo>
                    <a:lnTo>
                      <a:pt x="75" y="52"/>
                    </a:lnTo>
                    <a:lnTo>
                      <a:pt x="75" y="52"/>
                    </a:lnTo>
                    <a:lnTo>
                      <a:pt x="75" y="52"/>
                    </a:lnTo>
                    <a:lnTo>
                      <a:pt x="75" y="52"/>
                    </a:lnTo>
                    <a:lnTo>
                      <a:pt x="75" y="52"/>
                    </a:lnTo>
                    <a:lnTo>
                      <a:pt x="75" y="52"/>
                    </a:lnTo>
                    <a:lnTo>
                      <a:pt x="75" y="52"/>
                    </a:lnTo>
                    <a:lnTo>
                      <a:pt x="75" y="46"/>
                    </a:lnTo>
                    <a:lnTo>
                      <a:pt x="75" y="46"/>
                    </a:lnTo>
                    <a:lnTo>
                      <a:pt x="75" y="46"/>
                    </a:lnTo>
                    <a:lnTo>
                      <a:pt x="75" y="46"/>
                    </a:lnTo>
                    <a:lnTo>
                      <a:pt x="82" y="46"/>
                    </a:lnTo>
                    <a:lnTo>
                      <a:pt x="82" y="39"/>
                    </a:lnTo>
                    <a:lnTo>
                      <a:pt x="82" y="39"/>
                    </a:lnTo>
                    <a:lnTo>
                      <a:pt x="82" y="39"/>
                    </a:lnTo>
                    <a:lnTo>
                      <a:pt x="82" y="39"/>
                    </a:lnTo>
                    <a:lnTo>
                      <a:pt x="82" y="39"/>
                    </a:lnTo>
                    <a:lnTo>
                      <a:pt x="82" y="39"/>
                    </a:lnTo>
                    <a:lnTo>
                      <a:pt x="82" y="39"/>
                    </a:lnTo>
                    <a:lnTo>
                      <a:pt x="82" y="39"/>
                    </a:lnTo>
                    <a:lnTo>
                      <a:pt x="82" y="39"/>
                    </a:lnTo>
                    <a:lnTo>
                      <a:pt x="82" y="39"/>
                    </a:lnTo>
                    <a:lnTo>
                      <a:pt x="82" y="39"/>
                    </a:lnTo>
                    <a:lnTo>
                      <a:pt x="75" y="39"/>
                    </a:lnTo>
                    <a:lnTo>
                      <a:pt x="75" y="33"/>
                    </a:lnTo>
                    <a:lnTo>
                      <a:pt x="75" y="33"/>
                    </a:lnTo>
                    <a:lnTo>
                      <a:pt x="75" y="33"/>
                    </a:lnTo>
                    <a:lnTo>
                      <a:pt x="75" y="33"/>
                    </a:lnTo>
                    <a:lnTo>
                      <a:pt x="68" y="33"/>
                    </a:lnTo>
                    <a:lnTo>
                      <a:pt x="68" y="33"/>
                    </a:lnTo>
                    <a:lnTo>
                      <a:pt x="68" y="33"/>
                    </a:lnTo>
                    <a:lnTo>
                      <a:pt x="68" y="33"/>
                    </a:lnTo>
                    <a:lnTo>
                      <a:pt x="61" y="33"/>
                    </a:lnTo>
                    <a:lnTo>
                      <a:pt x="61" y="33"/>
                    </a:lnTo>
                    <a:lnTo>
                      <a:pt x="61" y="26"/>
                    </a:lnTo>
                    <a:lnTo>
                      <a:pt x="55" y="26"/>
                    </a:lnTo>
                    <a:lnTo>
                      <a:pt x="55" y="26"/>
                    </a:lnTo>
                    <a:lnTo>
                      <a:pt x="55" y="26"/>
                    </a:lnTo>
                    <a:lnTo>
                      <a:pt x="55" y="26"/>
                    </a:lnTo>
                    <a:lnTo>
                      <a:pt x="55" y="26"/>
                    </a:lnTo>
                    <a:lnTo>
                      <a:pt x="55" y="26"/>
                    </a:lnTo>
                    <a:lnTo>
                      <a:pt x="55" y="26"/>
                    </a:lnTo>
                    <a:lnTo>
                      <a:pt x="48" y="26"/>
                    </a:lnTo>
                    <a:lnTo>
                      <a:pt x="48" y="26"/>
                    </a:lnTo>
                    <a:lnTo>
                      <a:pt x="48" y="26"/>
                    </a:lnTo>
                    <a:lnTo>
                      <a:pt x="48" y="20"/>
                    </a:lnTo>
                    <a:lnTo>
                      <a:pt x="48" y="20"/>
                    </a:lnTo>
                    <a:lnTo>
                      <a:pt x="48" y="20"/>
                    </a:lnTo>
                    <a:lnTo>
                      <a:pt x="48" y="20"/>
                    </a:lnTo>
                    <a:lnTo>
                      <a:pt x="48" y="20"/>
                    </a:lnTo>
                    <a:lnTo>
                      <a:pt x="41" y="20"/>
                    </a:lnTo>
                    <a:lnTo>
                      <a:pt x="41" y="20"/>
                    </a:lnTo>
                    <a:lnTo>
                      <a:pt x="41" y="20"/>
                    </a:lnTo>
                    <a:lnTo>
                      <a:pt x="41" y="20"/>
                    </a:lnTo>
                    <a:lnTo>
                      <a:pt x="41" y="20"/>
                    </a:lnTo>
                    <a:lnTo>
                      <a:pt x="41" y="20"/>
                    </a:lnTo>
                    <a:lnTo>
                      <a:pt x="41" y="20"/>
                    </a:lnTo>
                    <a:lnTo>
                      <a:pt x="41" y="20"/>
                    </a:lnTo>
                    <a:lnTo>
                      <a:pt x="41" y="13"/>
                    </a:lnTo>
                    <a:lnTo>
                      <a:pt x="41" y="13"/>
                    </a:lnTo>
                    <a:lnTo>
                      <a:pt x="34" y="13"/>
                    </a:lnTo>
                    <a:lnTo>
                      <a:pt x="34" y="13"/>
                    </a:lnTo>
                    <a:lnTo>
                      <a:pt x="34" y="13"/>
                    </a:lnTo>
                    <a:lnTo>
                      <a:pt x="34" y="13"/>
                    </a:lnTo>
                    <a:lnTo>
                      <a:pt x="34" y="13"/>
                    </a:lnTo>
                    <a:lnTo>
                      <a:pt x="34" y="13"/>
                    </a:lnTo>
                    <a:lnTo>
                      <a:pt x="27" y="13"/>
                    </a:lnTo>
                    <a:lnTo>
                      <a:pt x="27" y="7"/>
                    </a:lnTo>
                    <a:lnTo>
                      <a:pt x="27" y="7"/>
                    </a:lnTo>
                    <a:lnTo>
                      <a:pt x="27" y="7"/>
                    </a:lnTo>
                    <a:lnTo>
                      <a:pt x="27" y="7"/>
                    </a:lnTo>
                    <a:lnTo>
                      <a:pt x="27" y="7"/>
                    </a:lnTo>
                    <a:lnTo>
                      <a:pt x="27" y="7"/>
                    </a:lnTo>
                    <a:lnTo>
                      <a:pt x="27" y="7"/>
                    </a:lnTo>
                    <a:lnTo>
                      <a:pt x="20" y="7"/>
                    </a:lnTo>
                    <a:lnTo>
                      <a:pt x="20" y="7"/>
                    </a:lnTo>
                    <a:lnTo>
                      <a:pt x="20" y="7"/>
                    </a:lnTo>
                    <a:lnTo>
                      <a:pt x="20" y="7"/>
                    </a:lnTo>
                    <a:lnTo>
                      <a:pt x="20" y="7"/>
                    </a:lnTo>
                    <a:lnTo>
                      <a:pt x="20" y="7"/>
                    </a:lnTo>
                    <a:lnTo>
                      <a:pt x="20" y="0"/>
                    </a:lnTo>
                    <a:lnTo>
                      <a:pt x="20" y="0"/>
                    </a:lnTo>
                    <a:lnTo>
                      <a:pt x="13" y="7"/>
                    </a:lnTo>
                    <a:lnTo>
                      <a:pt x="13" y="7"/>
                    </a:lnTo>
                    <a:lnTo>
                      <a:pt x="13" y="7"/>
                    </a:lnTo>
                    <a:lnTo>
                      <a:pt x="13" y="0"/>
                    </a:lnTo>
                    <a:lnTo>
                      <a:pt x="13" y="0"/>
                    </a:lnTo>
                    <a:lnTo>
                      <a:pt x="13" y="0"/>
                    </a:lnTo>
                    <a:lnTo>
                      <a:pt x="13" y="0"/>
                    </a:lnTo>
                    <a:lnTo>
                      <a:pt x="13" y="0"/>
                    </a:lnTo>
                    <a:lnTo>
                      <a:pt x="13" y="0"/>
                    </a:lnTo>
                    <a:lnTo>
                      <a:pt x="7" y="0"/>
                    </a:lnTo>
                    <a:lnTo>
                      <a:pt x="7" y="0"/>
                    </a:lnTo>
                    <a:lnTo>
                      <a:pt x="7" y="0"/>
                    </a:lnTo>
                    <a:lnTo>
                      <a:pt x="7" y="0"/>
                    </a:lnTo>
                    <a:lnTo>
                      <a:pt x="7" y="0"/>
                    </a:lnTo>
                    <a:lnTo>
                      <a:pt x="7" y="0"/>
                    </a:lnTo>
                    <a:lnTo>
                      <a:pt x="7" y="0"/>
                    </a:lnTo>
                    <a:lnTo>
                      <a:pt x="7" y="0"/>
                    </a:lnTo>
                    <a:lnTo>
                      <a:pt x="7" y="0"/>
                    </a:lnTo>
                    <a:lnTo>
                      <a:pt x="7" y="0"/>
                    </a:lnTo>
                    <a:lnTo>
                      <a:pt x="7" y="0"/>
                    </a:lnTo>
                    <a:lnTo>
                      <a:pt x="7" y="7"/>
                    </a:lnTo>
                    <a:lnTo>
                      <a:pt x="7" y="7"/>
                    </a:lnTo>
                    <a:lnTo>
                      <a:pt x="7" y="7"/>
                    </a:lnTo>
                    <a:lnTo>
                      <a:pt x="7" y="7"/>
                    </a:lnTo>
                    <a:lnTo>
                      <a:pt x="7" y="7"/>
                    </a:lnTo>
                    <a:lnTo>
                      <a:pt x="7" y="7"/>
                    </a:lnTo>
                    <a:lnTo>
                      <a:pt x="7" y="7"/>
                    </a:lnTo>
                    <a:lnTo>
                      <a:pt x="7" y="7"/>
                    </a:lnTo>
                    <a:lnTo>
                      <a:pt x="0" y="13"/>
                    </a:lnTo>
                    <a:lnTo>
                      <a:pt x="0" y="13"/>
                    </a:lnTo>
                    <a:lnTo>
                      <a:pt x="0" y="13"/>
                    </a:lnTo>
                    <a:lnTo>
                      <a:pt x="0" y="13"/>
                    </a:lnTo>
                    <a:lnTo>
                      <a:pt x="0" y="13"/>
                    </a:lnTo>
                    <a:lnTo>
                      <a:pt x="0" y="13"/>
                    </a:lnTo>
                    <a:lnTo>
                      <a:pt x="0" y="13"/>
                    </a:lnTo>
                    <a:lnTo>
                      <a:pt x="0" y="13"/>
                    </a:lnTo>
                    <a:lnTo>
                      <a:pt x="0" y="13"/>
                    </a:lnTo>
                    <a:lnTo>
                      <a:pt x="0" y="20"/>
                    </a:lnTo>
                    <a:lnTo>
                      <a:pt x="0" y="20"/>
                    </a:lnTo>
                    <a:lnTo>
                      <a:pt x="0" y="20"/>
                    </a:lnTo>
                    <a:lnTo>
                      <a:pt x="0" y="20"/>
                    </a:lnTo>
                    <a:lnTo>
                      <a:pt x="0" y="20"/>
                    </a:lnTo>
                    <a:lnTo>
                      <a:pt x="0" y="20"/>
                    </a:lnTo>
                    <a:lnTo>
                      <a:pt x="0" y="20"/>
                    </a:lnTo>
                    <a:lnTo>
                      <a:pt x="0" y="20"/>
                    </a:lnTo>
                    <a:lnTo>
                      <a:pt x="7" y="20"/>
                    </a:lnTo>
                    <a:lnTo>
                      <a:pt x="7" y="20"/>
                    </a:lnTo>
                    <a:lnTo>
                      <a:pt x="7" y="20"/>
                    </a:lnTo>
                    <a:lnTo>
                      <a:pt x="7" y="26"/>
                    </a:lnTo>
                    <a:lnTo>
                      <a:pt x="7" y="26"/>
                    </a:lnTo>
                    <a:lnTo>
                      <a:pt x="7" y="26"/>
                    </a:lnTo>
                    <a:lnTo>
                      <a:pt x="13" y="26"/>
                    </a:lnTo>
                    <a:lnTo>
                      <a:pt x="13" y="26"/>
                    </a:lnTo>
                    <a:lnTo>
                      <a:pt x="13" y="33"/>
                    </a:lnTo>
                    <a:lnTo>
                      <a:pt x="13" y="33"/>
                    </a:lnTo>
                    <a:lnTo>
                      <a:pt x="13" y="33"/>
                    </a:lnTo>
                    <a:lnTo>
                      <a:pt x="13" y="33"/>
                    </a:lnTo>
                    <a:lnTo>
                      <a:pt x="13" y="33"/>
                    </a:lnTo>
                    <a:lnTo>
                      <a:pt x="13" y="33"/>
                    </a:lnTo>
                    <a:lnTo>
                      <a:pt x="20" y="33"/>
                    </a:lnTo>
                    <a:lnTo>
                      <a:pt x="20" y="33"/>
                    </a:lnTo>
                    <a:lnTo>
                      <a:pt x="27" y="33"/>
                    </a:lnTo>
                    <a:lnTo>
                      <a:pt x="27" y="33"/>
                    </a:lnTo>
                    <a:lnTo>
                      <a:pt x="34" y="33"/>
                    </a:lnTo>
                    <a:lnTo>
                      <a:pt x="34" y="33"/>
                    </a:lnTo>
                    <a:lnTo>
                      <a:pt x="41" y="39"/>
                    </a:lnTo>
                    <a:lnTo>
                      <a:pt x="41" y="39"/>
                    </a:lnTo>
                    <a:lnTo>
                      <a:pt x="41" y="39"/>
                    </a:lnTo>
                    <a:lnTo>
                      <a:pt x="48" y="39"/>
                    </a:lnTo>
                    <a:lnTo>
                      <a:pt x="48" y="39"/>
                    </a:lnTo>
                    <a:lnTo>
                      <a:pt x="48" y="39"/>
                    </a:lnTo>
                    <a:lnTo>
                      <a:pt x="55" y="39"/>
                    </a:lnTo>
                    <a:lnTo>
                      <a:pt x="55" y="46"/>
                    </a:lnTo>
                    <a:lnTo>
                      <a:pt x="55" y="46"/>
                    </a:lnTo>
                    <a:lnTo>
                      <a:pt x="55" y="46"/>
                    </a:lnTo>
                    <a:lnTo>
                      <a:pt x="61" y="46"/>
                    </a:lnTo>
                    <a:lnTo>
                      <a:pt x="61" y="46"/>
                    </a:lnTo>
                    <a:lnTo>
                      <a:pt x="61" y="52"/>
                    </a:lnTo>
                    <a:lnTo>
                      <a:pt x="61" y="52"/>
                    </a:lnTo>
                    <a:lnTo>
                      <a:pt x="68" y="52"/>
                    </a:lnTo>
                    <a:lnTo>
                      <a:pt x="68" y="52"/>
                    </a:lnTo>
                    <a:lnTo>
                      <a:pt x="68" y="58"/>
                    </a:lnTo>
                    <a:lnTo>
                      <a:pt x="68" y="58"/>
                    </a:lnTo>
                    <a:lnTo>
                      <a:pt x="75" y="58"/>
                    </a:lnTo>
                    <a:lnTo>
                      <a:pt x="75" y="58"/>
                    </a:lnTo>
                  </a:path>
                </a:pathLst>
              </a:custGeom>
              <a:noFill/>
              <a:ln w="0">
                <a:solidFill>
                  <a:srgbClr val="000000"/>
                </a:solidFill>
                <a:prstDash val="solid"/>
                <a:round/>
                <a:headEnd/>
                <a:tailEnd/>
              </a:ln>
            </p:spPr>
            <p:txBody>
              <a:bodyPr/>
              <a:lstStyle/>
              <a:p>
                <a:endParaRPr lang="en-US" dirty="0"/>
              </a:p>
            </p:txBody>
          </p:sp>
          <p:sp>
            <p:nvSpPr>
              <p:cNvPr id="100421" name="Freeform 1093"/>
              <p:cNvSpPr>
                <a:spLocks/>
              </p:cNvSpPr>
              <p:nvPr/>
            </p:nvSpPr>
            <p:spPr bwMode="auto">
              <a:xfrm>
                <a:off x="3292" y="2201"/>
                <a:ext cx="164" cy="148"/>
              </a:xfrm>
              <a:custGeom>
                <a:avLst/>
                <a:gdLst/>
                <a:ahLst/>
                <a:cxnLst>
                  <a:cxn ang="0">
                    <a:pos x="55" y="71"/>
                  </a:cxn>
                  <a:cxn ang="0">
                    <a:pos x="48" y="77"/>
                  </a:cxn>
                  <a:cxn ang="0">
                    <a:pos x="41" y="90"/>
                  </a:cxn>
                  <a:cxn ang="0">
                    <a:pos x="34" y="96"/>
                  </a:cxn>
                  <a:cxn ang="0">
                    <a:pos x="34" y="109"/>
                  </a:cxn>
                  <a:cxn ang="0">
                    <a:pos x="48" y="116"/>
                  </a:cxn>
                  <a:cxn ang="0">
                    <a:pos x="68" y="122"/>
                  </a:cxn>
                  <a:cxn ang="0">
                    <a:pos x="82" y="122"/>
                  </a:cxn>
                  <a:cxn ang="0">
                    <a:pos x="96" y="122"/>
                  </a:cxn>
                  <a:cxn ang="0">
                    <a:pos x="103" y="116"/>
                  </a:cxn>
                  <a:cxn ang="0">
                    <a:pos x="116" y="109"/>
                  </a:cxn>
                  <a:cxn ang="0">
                    <a:pos x="123" y="116"/>
                  </a:cxn>
                  <a:cxn ang="0">
                    <a:pos x="130" y="116"/>
                  </a:cxn>
                  <a:cxn ang="0">
                    <a:pos x="144" y="122"/>
                  </a:cxn>
                  <a:cxn ang="0">
                    <a:pos x="151" y="128"/>
                  </a:cxn>
                  <a:cxn ang="0">
                    <a:pos x="151" y="128"/>
                  </a:cxn>
                  <a:cxn ang="0">
                    <a:pos x="151" y="141"/>
                  </a:cxn>
                  <a:cxn ang="0">
                    <a:pos x="157" y="148"/>
                  </a:cxn>
                  <a:cxn ang="0">
                    <a:pos x="157" y="148"/>
                  </a:cxn>
                  <a:cxn ang="0">
                    <a:pos x="157" y="141"/>
                  </a:cxn>
                  <a:cxn ang="0">
                    <a:pos x="164" y="128"/>
                  </a:cxn>
                  <a:cxn ang="0">
                    <a:pos x="157" y="116"/>
                  </a:cxn>
                  <a:cxn ang="0">
                    <a:pos x="157" y="109"/>
                  </a:cxn>
                  <a:cxn ang="0">
                    <a:pos x="157" y="103"/>
                  </a:cxn>
                  <a:cxn ang="0">
                    <a:pos x="151" y="96"/>
                  </a:cxn>
                  <a:cxn ang="0">
                    <a:pos x="151" y="90"/>
                  </a:cxn>
                  <a:cxn ang="0">
                    <a:pos x="151" y="83"/>
                  </a:cxn>
                  <a:cxn ang="0">
                    <a:pos x="151" y="77"/>
                  </a:cxn>
                  <a:cxn ang="0">
                    <a:pos x="151" y="71"/>
                  </a:cxn>
                  <a:cxn ang="0">
                    <a:pos x="144" y="71"/>
                  </a:cxn>
                  <a:cxn ang="0">
                    <a:pos x="123" y="45"/>
                  </a:cxn>
                  <a:cxn ang="0">
                    <a:pos x="116" y="38"/>
                  </a:cxn>
                  <a:cxn ang="0">
                    <a:pos x="109" y="38"/>
                  </a:cxn>
                  <a:cxn ang="0">
                    <a:pos x="103" y="32"/>
                  </a:cxn>
                  <a:cxn ang="0">
                    <a:pos x="89" y="19"/>
                  </a:cxn>
                  <a:cxn ang="0">
                    <a:pos x="75" y="6"/>
                  </a:cxn>
                  <a:cxn ang="0">
                    <a:pos x="61" y="0"/>
                  </a:cxn>
                  <a:cxn ang="0">
                    <a:pos x="48" y="0"/>
                  </a:cxn>
                  <a:cxn ang="0">
                    <a:pos x="34" y="0"/>
                  </a:cxn>
                  <a:cxn ang="0">
                    <a:pos x="20" y="0"/>
                  </a:cxn>
                  <a:cxn ang="0">
                    <a:pos x="7" y="0"/>
                  </a:cxn>
                  <a:cxn ang="0">
                    <a:pos x="0" y="13"/>
                  </a:cxn>
                  <a:cxn ang="0">
                    <a:pos x="0" y="19"/>
                  </a:cxn>
                  <a:cxn ang="0">
                    <a:pos x="0" y="26"/>
                  </a:cxn>
                  <a:cxn ang="0">
                    <a:pos x="0" y="26"/>
                  </a:cxn>
                  <a:cxn ang="0">
                    <a:pos x="0" y="32"/>
                  </a:cxn>
                  <a:cxn ang="0">
                    <a:pos x="7" y="38"/>
                  </a:cxn>
                  <a:cxn ang="0">
                    <a:pos x="20" y="45"/>
                  </a:cxn>
                  <a:cxn ang="0">
                    <a:pos x="27" y="38"/>
                  </a:cxn>
                  <a:cxn ang="0">
                    <a:pos x="34" y="32"/>
                  </a:cxn>
                  <a:cxn ang="0">
                    <a:pos x="41" y="38"/>
                  </a:cxn>
                  <a:cxn ang="0">
                    <a:pos x="55" y="45"/>
                  </a:cxn>
                  <a:cxn ang="0">
                    <a:pos x="61" y="45"/>
                  </a:cxn>
                  <a:cxn ang="0">
                    <a:pos x="61" y="51"/>
                  </a:cxn>
                  <a:cxn ang="0">
                    <a:pos x="68" y="58"/>
                  </a:cxn>
                  <a:cxn ang="0">
                    <a:pos x="68" y="58"/>
                  </a:cxn>
                </a:cxnLst>
                <a:rect l="0" t="0" r="r" b="b"/>
                <a:pathLst>
                  <a:path w="164" h="148">
                    <a:moveTo>
                      <a:pt x="61" y="64"/>
                    </a:moveTo>
                    <a:lnTo>
                      <a:pt x="61" y="64"/>
                    </a:lnTo>
                    <a:lnTo>
                      <a:pt x="61" y="64"/>
                    </a:lnTo>
                    <a:lnTo>
                      <a:pt x="61" y="71"/>
                    </a:lnTo>
                    <a:lnTo>
                      <a:pt x="55" y="71"/>
                    </a:lnTo>
                    <a:lnTo>
                      <a:pt x="55" y="71"/>
                    </a:lnTo>
                    <a:lnTo>
                      <a:pt x="55" y="71"/>
                    </a:lnTo>
                    <a:lnTo>
                      <a:pt x="55" y="71"/>
                    </a:lnTo>
                    <a:lnTo>
                      <a:pt x="55" y="71"/>
                    </a:lnTo>
                    <a:lnTo>
                      <a:pt x="48" y="77"/>
                    </a:lnTo>
                    <a:lnTo>
                      <a:pt x="48" y="77"/>
                    </a:lnTo>
                    <a:lnTo>
                      <a:pt x="48" y="77"/>
                    </a:lnTo>
                    <a:lnTo>
                      <a:pt x="48" y="77"/>
                    </a:lnTo>
                    <a:lnTo>
                      <a:pt x="48" y="77"/>
                    </a:lnTo>
                    <a:lnTo>
                      <a:pt x="48" y="77"/>
                    </a:lnTo>
                    <a:lnTo>
                      <a:pt x="48" y="83"/>
                    </a:lnTo>
                    <a:lnTo>
                      <a:pt x="41" y="83"/>
                    </a:lnTo>
                    <a:lnTo>
                      <a:pt x="41" y="83"/>
                    </a:lnTo>
                    <a:lnTo>
                      <a:pt x="41" y="83"/>
                    </a:lnTo>
                    <a:lnTo>
                      <a:pt x="41" y="83"/>
                    </a:lnTo>
                    <a:lnTo>
                      <a:pt x="41" y="90"/>
                    </a:lnTo>
                    <a:lnTo>
                      <a:pt x="41" y="90"/>
                    </a:lnTo>
                    <a:lnTo>
                      <a:pt x="41" y="90"/>
                    </a:lnTo>
                    <a:lnTo>
                      <a:pt x="41" y="90"/>
                    </a:lnTo>
                    <a:lnTo>
                      <a:pt x="41" y="96"/>
                    </a:lnTo>
                    <a:lnTo>
                      <a:pt x="34" y="96"/>
                    </a:lnTo>
                    <a:lnTo>
                      <a:pt x="34" y="96"/>
                    </a:lnTo>
                    <a:lnTo>
                      <a:pt x="34" y="96"/>
                    </a:lnTo>
                    <a:lnTo>
                      <a:pt x="34" y="103"/>
                    </a:lnTo>
                    <a:lnTo>
                      <a:pt x="34" y="103"/>
                    </a:lnTo>
                    <a:lnTo>
                      <a:pt x="34" y="103"/>
                    </a:lnTo>
                    <a:lnTo>
                      <a:pt x="34" y="103"/>
                    </a:lnTo>
                    <a:lnTo>
                      <a:pt x="34" y="109"/>
                    </a:lnTo>
                    <a:lnTo>
                      <a:pt x="34" y="109"/>
                    </a:lnTo>
                    <a:lnTo>
                      <a:pt x="34" y="109"/>
                    </a:lnTo>
                    <a:lnTo>
                      <a:pt x="34" y="103"/>
                    </a:lnTo>
                    <a:lnTo>
                      <a:pt x="34" y="109"/>
                    </a:lnTo>
                    <a:lnTo>
                      <a:pt x="41" y="109"/>
                    </a:lnTo>
                    <a:lnTo>
                      <a:pt x="41" y="109"/>
                    </a:lnTo>
                    <a:lnTo>
                      <a:pt x="41" y="109"/>
                    </a:lnTo>
                    <a:lnTo>
                      <a:pt x="48" y="116"/>
                    </a:lnTo>
                    <a:lnTo>
                      <a:pt x="48" y="116"/>
                    </a:lnTo>
                    <a:lnTo>
                      <a:pt x="48" y="116"/>
                    </a:lnTo>
                    <a:lnTo>
                      <a:pt x="55" y="116"/>
                    </a:lnTo>
                    <a:lnTo>
                      <a:pt x="55" y="116"/>
                    </a:lnTo>
                    <a:lnTo>
                      <a:pt x="55" y="122"/>
                    </a:lnTo>
                    <a:lnTo>
                      <a:pt x="61" y="122"/>
                    </a:lnTo>
                    <a:lnTo>
                      <a:pt x="61" y="122"/>
                    </a:lnTo>
                    <a:lnTo>
                      <a:pt x="68" y="122"/>
                    </a:lnTo>
                    <a:lnTo>
                      <a:pt x="68" y="122"/>
                    </a:lnTo>
                    <a:lnTo>
                      <a:pt x="68" y="122"/>
                    </a:lnTo>
                    <a:lnTo>
                      <a:pt x="75" y="122"/>
                    </a:lnTo>
                    <a:lnTo>
                      <a:pt x="75" y="122"/>
                    </a:lnTo>
                    <a:lnTo>
                      <a:pt x="82" y="122"/>
                    </a:lnTo>
                    <a:lnTo>
                      <a:pt x="82" y="122"/>
                    </a:lnTo>
                    <a:lnTo>
                      <a:pt x="82" y="122"/>
                    </a:lnTo>
                    <a:lnTo>
                      <a:pt x="82" y="122"/>
                    </a:lnTo>
                    <a:lnTo>
                      <a:pt x="89" y="122"/>
                    </a:lnTo>
                    <a:lnTo>
                      <a:pt x="89" y="122"/>
                    </a:lnTo>
                    <a:lnTo>
                      <a:pt x="96" y="122"/>
                    </a:lnTo>
                    <a:lnTo>
                      <a:pt x="96" y="122"/>
                    </a:lnTo>
                    <a:lnTo>
                      <a:pt x="96" y="122"/>
                    </a:lnTo>
                    <a:lnTo>
                      <a:pt x="96" y="122"/>
                    </a:lnTo>
                    <a:lnTo>
                      <a:pt x="96" y="116"/>
                    </a:lnTo>
                    <a:lnTo>
                      <a:pt x="96" y="116"/>
                    </a:lnTo>
                    <a:lnTo>
                      <a:pt x="96" y="116"/>
                    </a:lnTo>
                    <a:lnTo>
                      <a:pt x="103" y="116"/>
                    </a:lnTo>
                    <a:lnTo>
                      <a:pt x="103" y="116"/>
                    </a:lnTo>
                    <a:lnTo>
                      <a:pt x="103" y="116"/>
                    </a:lnTo>
                    <a:lnTo>
                      <a:pt x="103" y="116"/>
                    </a:lnTo>
                    <a:lnTo>
                      <a:pt x="103" y="116"/>
                    </a:lnTo>
                    <a:lnTo>
                      <a:pt x="109" y="116"/>
                    </a:lnTo>
                    <a:lnTo>
                      <a:pt x="109" y="116"/>
                    </a:lnTo>
                    <a:lnTo>
                      <a:pt x="109" y="109"/>
                    </a:lnTo>
                    <a:lnTo>
                      <a:pt x="109" y="109"/>
                    </a:lnTo>
                    <a:lnTo>
                      <a:pt x="116" y="109"/>
                    </a:lnTo>
                    <a:lnTo>
                      <a:pt x="116" y="109"/>
                    </a:lnTo>
                    <a:lnTo>
                      <a:pt x="116" y="109"/>
                    </a:lnTo>
                    <a:lnTo>
                      <a:pt x="116" y="109"/>
                    </a:lnTo>
                    <a:lnTo>
                      <a:pt x="116" y="109"/>
                    </a:lnTo>
                    <a:lnTo>
                      <a:pt x="116" y="109"/>
                    </a:lnTo>
                    <a:lnTo>
                      <a:pt x="116" y="109"/>
                    </a:lnTo>
                    <a:lnTo>
                      <a:pt x="123" y="116"/>
                    </a:lnTo>
                    <a:lnTo>
                      <a:pt x="123" y="116"/>
                    </a:lnTo>
                    <a:lnTo>
                      <a:pt x="123" y="116"/>
                    </a:lnTo>
                    <a:lnTo>
                      <a:pt x="123" y="116"/>
                    </a:lnTo>
                    <a:lnTo>
                      <a:pt x="123" y="116"/>
                    </a:lnTo>
                    <a:lnTo>
                      <a:pt x="130" y="116"/>
                    </a:lnTo>
                    <a:lnTo>
                      <a:pt x="130" y="116"/>
                    </a:lnTo>
                    <a:lnTo>
                      <a:pt x="130" y="116"/>
                    </a:lnTo>
                    <a:lnTo>
                      <a:pt x="130" y="116"/>
                    </a:lnTo>
                    <a:lnTo>
                      <a:pt x="137" y="116"/>
                    </a:lnTo>
                    <a:lnTo>
                      <a:pt x="137" y="116"/>
                    </a:lnTo>
                    <a:lnTo>
                      <a:pt x="137" y="116"/>
                    </a:lnTo>
                    <a:lnTo>
                      <a:pt x="137" y="122"/>
                    </a:lnTo>
                    <a:lnTo>
                      <a:pt x="137" y="122"/>
                    </a:lnTo>
                    <a:lnTo>
                      <a:pt x="144" y="122"/>
                    </a:lnTo>
                    <a:lnTo>
                      <a:pt x="144" y="122"/>
                    </a:lnTo>
                    <a:lnTo>
                      <a:pt x="144" y="122"/>
                    </a:lnTo>
                    <a:lnTo>
                      <a:pt x="144" y="122"/>
                    </a:lnTo>
                    <a:lnTo>
                      <a:pt x="144" y="122"/>
                    </a:lnTo>
                    <a:lnTo>
                      <a:pt x="144" y="122"/>
                    </a:lnTo>
                    <a:lnTo>
                      <a:pt x="144" y="128"/>
                    </a:lnTo>
                    <a:lnTo>
                      <a:pt x="151" y="128"/>
                    </a:lnTo>
                    <a:lnTo>
                      <a:pt x="151" y="128"/>
                    </a:lnTo>
                    <a:lnTo>
                      <a:pt x="151" y="128"/>
                    </a:lnTo>
                    <a:lnTo>
                      <a:pt x="151" y="128"/>
                    </a:lnTo>
                    <a:lnTo>
                      <a:pt x="151" y="128"/>
                    </a:lnTo>
                    <a:lnTo>
                      <a:pt x="151" y="128"/>
                    </a:lnTo>
                    <a:lnTo>
                      <a:pt x="151" y="128"/>
                    </a:lnTo>
                    <a:lnTo>
                      <a:pt x="151" y="128"/>
                    </a:lnTo>
                    <a:lnTo>
                      <a:pt x="151" y="128"/>
                    </a:lnTo>
                    <a:lnTo>
                      <a:pt x="151" y="135"/>
                    </a:lnTo>
                    <a:lnTo>
                      <a:pt x="151" y="135"/>
                    </a:lnTo>
                    <a:lnTo>
                      <a:pt x="151" y="135"/>
                    </a:lnTo>
                    <a:lnTo>
                      <a:pt x="151" y="135"/>
                    </a:lnTo>
                    <a:lnTo>
                      <a:pt x="151" y="135"/>
                    </a:lnTo>
                    <a:lnTo>
                      <a:pt x="151" y="135"/>
                    </a:lnTo>
                    <a:lnTo>
                      <a:pt x="151" y="141"/>
                    </a:lnTo>
                    <a:lnTo>
                      <a:pt x="151" y="141"/>
                    </a:lnTo>
                    <a:lnTo>
                      <a:pt x="157" y="141"/>
                    </a:lnTo>
                    <a:lnTo>
                      <a:pt x="157" y="141"/>
                    </a:lnTo>
                    <a:lnTo>
                      <a:pt x="157" y="148"/>
                    </a:lnTo>
                    <a:lnTo>
                      <a:pt x="157" y="148"/>
                    </a:lnTo>
                    <a:lnTo>
                      <a:pt x="157" y="148"/>
                    </a:lnTo>
                    <a:lnTo>
                      <a:pt x="157" y="148"/>
                    </a:lnTo>
                    <a:lnTo>
                      <a:pt x="157" y="148"/>
                    </a:lnTo>
                    <a:lnTo>
                      <a:pt x="157" y="148"/>
                    </a:lnTo>
                    <a:lnTo>
                      <a:pt x="157" y="148"/>
                    </a:lnTo>
                    <a:lnTo>
                      <a:pt x="157" y="148"/>
                    </a:lnTo>
                    <a:lnTo>
                      <a:pt x="157" y="148"/>
                    </a:lnTo>
                    <a:lnTo>
                      <a:pt x="157" y="148"/>
                    </a:lnTo>
                    <a:lnTo>
                      <a:pt x="157" y="148"/>
                    </a:lnTo>
                    <a:lnTo>
                      <a:pt x="157" y="148"/>
                    </a:lnTo>
                    <a:lnTo>
                      <a:pt x="157" y="148"/>
                    </a:lnTo>
                    <a:lnTo>
                      <a:pt x="157" y="141"/>
                    </a:lnTo>
                    <a:lnTo>
                      <a:pt x="157" y="141"/>
                    </a:lnTo>
                    <a:lnTo>
                      <a:pt x="157" y="141"/>
                    </a:lnTo>
                    <a:lnTo>
                      <a:pt x="157" y="141"/>
                    </a:lnTo>
                    <a:lnTo>
                      <a:pt x="157" y="141"/>
                    </a:lnTo>
                    <a:lnTo>
                      <a:pt x="157" y="141"/>
                    </a:lnTo>
                    <a:lnTo>
                      <a:pt x="157" y="135"/>
                    </a:lnTo>
                    <a:lnTo>
                      <a:pt x="157" y="135"/>
                    </a:lnTo>
                    <a:lnTo>
                      <a:pt x="157" y="135"/>
                    </a:lnTo>
                    <a:lnTo>
                      <a:pt x="164" y="135"/>
                    </a:lnTo>
                    <a:lnTo>
                      <a:pt x="164" y="128"/>
                    </a:lnTo>
                    <a:lnTo>
                      <a:pt x="164" y="128"/>
                    </a:lnTo>
                    <a:lnTo>
                      <a:pt x="164" y="128"/>
                    </a:lnTo>
                    <a:lnTo>
                      <a:pt x="164" y="122"/>
                    </a:lnTo>
                    <a:lnTo>
                      <a:pt x="157" y="122"/>
                    </a:lnTo>
                    <a:lnTo>
                      <a:pt x="157" y="122"/>
                    </a:lnTo>
                    <a:lnTo>
                      <a:pt x="157" y="122"/>
                    </a:lnTo>
                    <a:lnTo>
                      <a:pt x="157" y="116"/>
                    </a:lnTo>
                    <a:lnTo>
                      <a:pt x="157" y="116"/>
                    </a:lnTo>
                    <a:lnTo>
                      <a:pt x="157" y="116"/>
                    </a:lnTo>
                    <a:lnTo>
                      <a:pt x="157" y="116"/>
                    </a:lnTo>
                    <a:lnTo>
                      <a:pt x="157" y="116"/>
                    </a:lnTo>
                    <a:lnTo>
                      <a:pt x="157" y="109"/>
                    </a:lnTo>
                    <a:lnTo>
                      <a:pt x="157" y="109"/>
                    </a:lnTo>
                    <a:lnTo>
                      <a:pt x="157" y="109"/>
                    </a:lnTo>
                    <a:lnTo>
                      <a:pt x="157" y="109"/>
                    </a:lnTo>
                    <a:lnTo>
                      <a:pt x="157" y="109"/>
                    </a:lnTo>
                    <a:lnTo>
                      <a:pt x="157" y="109"/>
                    </a:lnTo>
                    <a:lnTo>
                      <a:pt x="157" y="109"/>
                    </a:lnTo>
                    <a:lnTo>
                      <a:pt x="157" y="109"/>
                    </a:lnTo>
                    <a:lnTo>
                      <a:pt x="157" y="109"/>
                    </a:lnTo>
                    <a:lnTo>
                      <a:pt x="157" y="103"/>
                    </a:lnTo>
                    <a:lnTo>
                      <a:pt x="157" y="103"/>
                    </a:lnTo>
                    <a:lnTo>
                      <a:pt x="157" y="103"/>
                    </a:lnTo>
                    <a:lnTo>
                      <a:pt x="151" y="103"/>
                    </a:lnTo>
                    <a:lnTo>
                      <a:pt x="151" y="103"/>
                    </a:lnTo>
                    <a:lnTo>
                      <a:pt x="151" y="103"/>
                    </a:lnTo>
                    <a:lnTo>
                      <a:pt x="151" y="96"/>
                    </a:lnTo>
                    <a:lnTo>
                      <a:pt x="151" y="96"/>
                    </a:lnTo>
                    <a:lnTo>
                      <a:pt x="151" y="96"/>
                    </a:lnTo>
                    <a:lnTo>
                      <a:pt x="151" y="96"/>
                    </a:lnTo>
                    <a:lnTo>
                      <a:pt x="151" y="96"/>
                    </a:lnTo>
                    <a:lnTo>
                      <a:pt x="151" y="96"/>
                    </a:lnTo>
                    <a:lnTo>
                      <a:pt x="151" y="96"/>
                    </a:lnTo>
                    <a:lnTo>
                      <a:pt x="151" y="90"/>
                    </a:lnTo>
                    <a:lnTo>
                      <a:pt x="151" y="90"/>
                    </a:lnTo>
                    <a:lnTo>
                      <a:pt x="151" y="90"/>
                    </a:lnTo>
                    <a:lnTo>
                      <a:pt x="151" y="90"/>
                    </a:lnTo>
                    <a:lnTo>
                      <a:pt x="151" y="90"/>
                    </a:lnTo>
                    <a:lnTo>
                      <a:pt x="151" y="90"/>
                    </a:lnTo>
                    <a:lnTo>
                      <a:pt x="151" y="83"/>
                    </a:lnTo>
                    <a:lnTo>
                      <a:pt x="151" y="83"/>
                    </a:lnTo>
                    <a:lnTo>
                      <a:pt x="151" y="83"/>
                    </a:lnTo>
                    <a:lnTo>
                      <a:pt x="151" y="83"/>
                    </a:lnTo>
                    <a:lnTo>
                      <a:pt x="151" y="83"/>
                    </a:lnTo>
                    <a:lnTo>
                      <a:pt x="151" y="83"/>
                    </a:lnTo>
                    <a:lnTo>
                      <a:pt x="151" y="83"/>
                    </a:lnTo>
                    <a:lnTo>
                      <a:pt x="151" y="77"/>
                    </a:lnTo>
                    <a:lnTo>
                      <a:pt x="151" y="77"/>
                    </a:lnTo>
                    <a:lnTo>
                      <a:pt x="151" y="77"/>
                    </a:lnTo>
                    <a:lnTo>
                      <a:pt x="151" y="77"/>
                    </a:lnTo>
                    <a:lnTo>
                      <a:pt x="151" y="77"/>
                    </a:lnTo>
                    <a:lnTo>
                      <a:pt x="151" y="77"/>
                    </a:lnTo>
                    <a:lnTo>
                      <a:pt x="151" y="77"/>
                    </a:lnTo>
                    <a:lnTo>
                      <a:pt x="151" y="77"/>
                    </a:lnTo>
                    <a:lnTo>
                      <a:pt x="151" y="77"/>
                    </a:lnTo>
                    <a:lnTo>
                      <a:pt x="151" y="77"/>
                    </a:lnTo>
                    <a:lnTo>
                      <a:pt x="151" y="71"/>
                    </a:lnTo>
                    <a:lnTo>
                      <a:pt x="151" y="71"/>
                    </a:lnTo>
                    <a:lnTo>
                      <a:pt x="151" y="71"/>
                    </a:lnTo>
                    <a:lnTo>
                      <a:pt x="151" y="71"/>
                    </a:lnTo>
                    <a:lnTo>
                      <a:pt x="151" y="71"/>
                    </a:lnTo>
                    <a:lnTo>
                      <a:pt x="151" y="71"/>
                    </a:lnTo>
                    <a:lnTo>
                      <a:pt x="151" y="71"/>
                    </a:lnTo>
                    <a:lnTo>
                      <a:pt x="144" y="71"/>
                    </a:lnTo>
                    <a:lnTo>
                      <a:pt x="130" y="51"/>
                    </a:lnTo>
                    <a:lnTo>
                      <a:pt x="123" y="45"/>
                    </a:lnTo>
                    <a:lnTo>
                      <a:pt x="123" y="45"/>
                    </a:lnTo>
                    <a:lnTo>
                      <a:pt x="123" y="45"/>
                    </a:lnTo>
                    <a:lnTo>
                      <a:pt x="123" y="45"/>
                    </a:lnTo>
                    <a:lnTo>
                      <a:pt x="123" y="45"/>
                    </a:lnTo>
                    <a:lnTo>
                      <a:pt x="123" y="45"/>
                    </a:lnTo>
                    <a:lnTo>
                      <a:pt x="116" y="45"/>
                    </a:lnTo>
                    <a:lnTo>
                      <a:pt x="116" y="45"/>
                    </a:lnTo>
                    <a:lnTo>
                      <a:pt x="116" y="45"/>
                    </a:lnTo>
                    <a:lnTo>
                      <a:pt x="116" y="38"/>
                    </a:lnTo>
                    <a:lnTo>
                      <a:pt x="116" y="38"/>
                    </a:lnTo>
                    <a:lnTo>
                      <a:pt x="116" y="38"/>
                    </a:lnTo>
                    <a:lnTo>
                      <a:pt x="116" y="38"/>
                    </a:lnTo>
                    <a:lnTo>
                      <a:pt x="116" y="38"/>
                    </a:lnTo>
                    <a:lnTo>
                      <a:pt x="116" y="38"/>
                    </a:lnTo>
                    <a:lnTo>
                      <a:pt x="116" y="38"/>
                    </a:lnTo>
                    <a:lnTo>
                      <a:pt x="116" y="38"/>
                    </a:lnTo>
                    <a:lnTo>
                      <a:pt x="109" y="38"/>
                    </a:lnTo>
                    <a:lnTo>
                      <a:pt x="109" y="38"/>
                    </a:lnTo>
                    <a:lnTo>
                      <a:pt x="109" y="38"/>
                    </a:lnTo>
                    <a:lnTo>
                      <a:pt x="109" y="38"/>
                    </a:lnTo>
                    <a:lnTo>
                      <a:pt x="109" y="38"/>
                    </a:lnTo>
                    <a:lnTo>
                      <a:pt x="109" y="32"/>
                    </a:lnTo>
                    <a:lnTo>
                      <a:pt x="109" y="32"/>
                    </a:lnTo>
                    <a:lnTo>
                      <a:pt x="109" y="32"/>
                    </a:lnTo>
                    <a:lnTo>
                      <a:pt x="103" y="32"/>
                    </a:lnTo>
                    <a:lnTo>
                      <a:pt x="103" y="32"/>
                    </a:lnTo>
                    <a:lnTo>
                      <a:pt x="103" y="26"/>
                    </a:lnTo>
                    <a:lnTo>
                      <a:pt x="103" y="26"/>
                    </a:lnTo>
                    <a:lnTo>
                      <a:pt x="96" y="26"/>
                    </a:lnTo>
                    <a:lnTo>
                      <a:pt x="96" y="26"/>
                    </a:lnTo>
                    <a:lnTo>
                      <a:pt x="96" y="26"/>
                    </a:lnTo>
                    <a:lnTo>
                      <a:pt x="89" y="19"/>
                    </a:lnTo>
                    <a:lnTo>
                      <a:pt x="89" y="19"/>
                    </a:lnTo>
                    <a:lnTo>
                      <a:pt x="89" y="19"/>
                    </a:lnTo>
                    <a:lnTo>
                      <a:pt x="89" y="19"/>
                    </a:lnTo>
                    <a:lnTo>
                      <a:pt x="82" y="13"/>
                    </a:lnTo>
                    <a:lnTo>
                      <a:pt x="82" y="13"/>
                    </a:lnTo>
                    <a:lnTo>
                      <a:pt x="82" y="13"/>
                    </a:lnTo>
                    <a:lnTo>
                      <a:pt x="75" y="13"/>
                    </a:lnTo>
                    <a:lnTo>
                      <a:pt x="75" y="6"/>
                    </a:lnTo>
                    <a:lnTo>
                      <a:pt x="75" y="6"/>
                    </a:lnTo>
                    <a:lnTo>
                      <a:pt x="75" y="6"/>
                    </a:lnTo>
                    <a:lnTo>
                      <a:pt x="68" y="6"/>
                    </a:lnTo>
                    <a:lnTo>
                      <a:pt x="68" y="6"/>
                    </a:lnTo>
                    <a:lnTo>
                      <a:pt x="68" y="6"/>
                    </a:lnTo>
                    <a:lnTo>
                      <a:pt x="61" y="0"/>
                    </a:lnTo>
                    <a:lnTo>
                      <a:pt x="61" y="0"/>
                    </a:lnTo>
                    <a:lnTo>
                      <a:pt x="55" y="0"/>
                    </a:lnTo>
                    <a:lnTo>
                      <a:pt x="55" y="0"/>
                    </a:lnTo>
                    <a:lnTo>
                      <a:pt x="55" y="0"/>
                    </a:lnTo>
                    <a:lnTo>
                      <a:pt x="48" y="0"/>
                    </a:lnTo>
                    <a:lnTo>
                      <a:pt x="48" y="0"/>
                    </a:lnTo>
                    <a:lnTo>
                      <a:pt x="48" y="0"/>
                    </a:lnTo>
                    <a:lnTo>
                      <a:pt x="48" y="0"/>
                    </a:lnTo>
                    <a:lnTo>
                      <a:pt x="41" y="0"/>
                    </a:lnTo>
                    <a:lnTo>
                      <a:pt x="41" y="0"/>
                    </a:lnTo>
                    <a:lnTo>
                      <a:pt x="41" y="0"/>
                    </a:lnTo>
                    <a:lnTo>
                      <a:pt x="34" y="0"/>
                    </a:lnTo>
                    <a:lnTo>
                      <a:pt x="34" y="0"/>
                    </a:lnTo>
                    <a:lnTo>
                      <a:pt x="34" y="0"/>
                    </a:lnTo>
                    <a:lnTo>
                      <a:pt x="34" y="0"/>
                    </a:lnTo>
                    <a:lnTo>
                      <a:pt x="34" y="0"/>
                    </a:lnTo>
                    <a:lnTo>
                      <a:pt x="27" y="0"/>
                    </a:lnTo>
                    <a:lnTo>
                      <a:pt x="27" y="0"/>
                    </a:lnTo>
                    <a:lnTo>
                      <a:pt x="27" y="0"/>
                    </a:lnTo>
                    <a:lnTo>
                      <a:pt x="27" y="0"/>
                    </a:lnTo>
                    <a:lnTo>
                      <a:pt x="20" y="0"/>
                    </a:lnTo>
                    <a:lnTo>
                      <a:pt x="20" y="0"/>
                    </a:lnTo>
                    <a:lnTo>
                      <a:pt x="20" y="0"/>
                    </a:lnTo>
                    <a:lnTo>
                      <a:pt x="20" y="0"/>
                    </a:lnTo>
                    <a:lnTo>
                      <a:pt x="13" y="0"/>
                    </a:lnTo>
                    <a:lnTo>
                      <a:pt x="13" y="0"/>
                    </a:lnTo>
                    <a:lnTo>
                      <a:pt x="13" y="0"/>
                    </a:lnTo>
                    <a:lnTo>
                      <a:pt x="7" y="0"/>
                    </a:lnTo>
                    <a:lnTo>
                      <a:pt x="7" y="0"/>
                    </a:lnTo>
                    <a:lnTo>
                      <a:pt x="7" y="6"/>
                    </a:lnTo>
                    <a:lnTo>
                      <a:pt x="7" y="6"/>
                    </a:lnTo>
                    <a:lnTo>
                      <a:pt x="0" y="6"/>
                    </a:lnTo>
                    <a:lnTo>
                      <a:pt x="0" y="6"/>
                    </a:lnTo>
                    <a:lnTo>
                      <a:pt x="0" y="6"/>
                    </a:lnTo>
                    <a:lnTo>
                      <a:pt x="0" y="6"/>
                    </a:lnTo>
                    <a:lnTo>
                      <a:pt x="0" y="13"/>
                    </a:lnTo>
                    <a:lnTo>
                      <a:pt x="0" y="13"/>
                    </a:lnTo>
                    <a:lnTo>
                      <a:pt x="0" y="13"/>
                    </a:lnTo>
                    <a:lnTo>
                      <a:pt x="0" y="13"/>
                    </a:lnTo>
                    <a:lnTo>
                      <a:pt x="0" y="13"/>
                    </a:lnTo>
                    <a:lnTo>
                      <a:pt x="0" y="13"/>
                    </a:lnTo>
                    <a:lnTo>
                      <a:pt x="0" y="13"/>
                    </a:lnTo>
                    <a:lnTo>
                      <a:pt x="0" y="19"/>
                    </a:lnTo>
                    <a:lnTo>
                      <a:pt x="0" y="19"/>
                    </a:lnTo>
                    <a:lnTo>
                      <a:pt x="0" y="19"/>
                    </a:lnTo>
                    <a:lnTo>
                      <a:pt x="0" y="19"/>
                    </a:lnTo>
                    <a:lnTo>
                      <a:pt x="0" y="19"/>
                    </a:lnTo>
                    <a:lnTo>
                      <a:pt x="0" y="19"/>
                    </a:lnTo>
                    <a:lnTo>
                      <a:pt x="0" y="26"/>
                    </a:lnTo>
                    <a:lnTo>
                      <a:pt x="0" y="26"/>
                    </a:lnTo>
                    <a:lnTo>
                      <a:pt x="0" y="26"/>
                    </a:lnTo>
                    <a:lnTo>
                      <a:pt x="0" y="26"/>
                    </a:lnTo>
                    <a:lnTo>
                      <a:pt x="0" y="26"/>
                    </a:lnTo>
                    <a:lnTo>
                      <a:pt x="0" y="26"/>
                    </a:lnTo>
                    <a:lnTo>
                      <a:pt x="0" y="26"/>
                    </a:lnTo>
                    <a:lnTo>
                      <a:pt x="0" y="26"/>
                    </a:lnTo>
                    <a:lnTo>
                      <a:pt x="0" y="26"/>
                    </a:lnTo>
                    <a:lnTo>
                      <a:pt x="0" y="32"/>
                    </a:lnTo>
                    <a:lnTo>
                      <a:pt x="0" y="32"/>
                    </a:lnTo>
                    <a:lnTo>
                      <a:pt x="0" y="32"/>
                    </a:lnTo>
                    <a:lnTo>
                      <a:pt x="0" y="32"/>
                    </a:lnTo>
                    <a:lnTo>
                      <a:pt x="0" y="32"/>
                    </a:lnTo>
                    <a:lnTo>
                      <a:pt x="0" y="32"/>
                    </a:lnTo>
                    <a:lnTo>
                      <a:pt x="0" y="32"/>
                    </a:lnTo>
                    <a:lnTo>
                      <a:pt x="0" y="32"/>
                    </a:lnTo>
                    <a:lnTo>
                      <a:pt x="0" y="38"/>
                    </a:lnTo>
                    <a:lnTo>
                      <a:pt x="0" y="38"/>
                    </a:lnTo>
                    <a:lnTo>
                      <a:pt x="0" y="38"/>
                    </a:lnTo>
                    <a:lnTo>
                      <a:pt x="7" y="38"/>
                    </a:lnTo>
                    <a:lnTo>
                      <a:pt x="7" y="38"/>
                    </a:lnTo>
                    <a:lnTo>
                      <a:pt x="7" y="38"/>
                    </a:lnTo>
                    <a:lnTo>
                      <a:pt x="13" y="38"/>
                    </a:lnTo>
                    <a:lnTo>
                      <a:pt x="13" y="38"/>
                    </a:lnTo>
                    <a:lnTo>
                      <a:pt x="13" y="38"/>
                    </a:lnTo>
                    <a:lnTo>
                      <a:pt x="13" y="38"/>
                    </a:lnTo>
                    <a:lnTo>
                      <a:pt x="20" y="45"/>
                    </a:lnTo>
                    <a:lnTo>
                      <a:pt x="20" y="45"/>
                    </a:lnTo>
                    <a:lnTo>
                      <a:pt x="20" y="45"/>
                    </a:lnTo>
                    <a:lnTo>
                      <a:pt x="20" y="45"/>
                    </a:lnTo>
                    <a:lnTo>
                      <a:pt x="27" y="45"/>
                    </a:lnTo>
                    <a:lnTo>
                      <a:pt x="27" y="38"/>
                    </a:lnTo>
                    <a:lnTo>
                      <a:pt x="27" y="38"/>
                    </a:lnTo>
                    <a:lnTo>
                      <a:pt x="27" y="38"/>
                    </a:lnTo>
                    <a:lnTo>
                      <a:pt x="27" y="38"/>
                    </a:lnTo>
                    <a:lnTo>
                      <a:pt x="27" y="38"/>
                    </a:lnTo>
                    <a:lnTo>
                      <a:pt x="27" y="38"/>
                    </a:lnTo>
                    <a:lnTo>
                      <a:pt x="27" y="38"/>
                    </a:lnTo>
                    <a:lnTo>
                      <a:pt x="34" y="38"/>
                    </a:lnTo>
                    <a:lnTo>
                      <a:pt x="34" y="38"/>
                    </a:lnTo>
                    <a:lnTo>
                      <a:pt x="34" y="38"/>
                    </a:lnTo>
                    <a:lnTo>
                      <a:pt x="34" y="38"/>
                    </a:lnTo>
                    <a:lnTo>
                      <a:pt x="34" y="32"/>
                    </a:lnTo>
                    <a:lnTo>
                      <a:pt x="34" y="32"/>
                    </a:lnTo>
                    <a:lnTo>
                      <a:pt x="41" y="32"/>
                    </a:lnTo>
                    <a:lnTo>
                      <a:pt x="41" y="38"/>
                    </a:lnTo>
                    <a:lnTo>
                      <a:pt x="41" y="38"/>
                    </a:lnTo>
                    <a:lnTo>
                      <a:pt x="41" y="38"/>
                    </a:lnTo>
                    <a:lnTo>
                      <a:pt x="41" y="38"/>
                    </a:lnTo>
                    <a:lnTo>
                      <a:pt x="41" y="38"/>
                    </a:lnTo>
                    <a:lnTo>
                      <a:pt x="48" y="38"/>
                    </a:lnTo>
                    <a:lnTo>
                      <a:pt x="48" y="38"/>
                    </a:lnTo>
                    <a:lnTo>
                      <a:pt x="48" y="38"/>
                    </a:lnTo>
                    <a:lnTo>
                      <a:pt x="48" y="45"/>
                    </a:lnTo>
                    <a:lnTo>
                      <a:pt x="48" y="45"/>
                    </a:lnTo>
                    <a:lnTo>
                      <a:pt x="55" y="45"/>
                    </a:lnTo>
                    <a:lnTo>
                      <a:pt x="55" y="45"/>
                    </a:lnTo>
                    <a:lnTo>
                      <a:pt x="55" y="45"/>
                    </a:lnTo>
                    <a:lnTo>
                      <a:pt x="55" y="45"/>
                    </a:lnTo>
                    <a:lnTo>
                      <a:pt x="55" y="45"/>
                    </a:lnTo>
                    <a:lnTo>
                      <a:pt x="61" y="45"/>
                    </a:lnTo>
                    <a:lnTo>
                      <a:pt x="61" y="45"/>
                    </a:lnTo>
                    <a:lnTo>
                      <a:pt x="61" y="45"/>
                    </a:lnTo>
                    <a:lnTo>
                      <a:pt x="61" y="45"/>
                    </a:lnTo>
                    <a:lnTo>
                      <a:pt x="61" y="45"/>
                    </a:lnTo>
                    <a:lnTo>
                      <a:pt x="61" y="51"/>
                    </a:lnTo>
                    <a:lnTo>
                      <a:pt x="61" y="51"/>
                    </a:lnTo>
                    <a:lnTo>
                      <a:pt x="61" y="51"/>
                    </a:lnTo>
                    <a:lnTo>
                      <a:pt x="61" y="51"/>
                    </a:lnTo>
                    <a:lnTo>
                      <a:pt x="61" y="51"/>
                    </a:lnTo>
                    <a:lnTo>
                      <a:pt x="61" y="51"/>
                    </a:lnTo>
                    <a:lnTo>
                      <a:pt x="61" y="51"/>
                    </a:lnTo>
                    <a:lnTo>
                      <a:pt x="68" y="51"/>
                    </a:lnTo>
                    <a:lnTo>
                      <a:pt x="68" y="51"/>
                    </a:lnTo>
                    <a:lnTo>
                      <a:pt x="68" y="51"/>
                    </a:lnTo>
                    <a:lnTo>
                      <a:pt x="68" y="58"/>
                    </a:lnTo>
                    <a:lnTo>
                      <a:pt x="68" y="58"/>
                    </a:lnTo>
                    <a:lnTo>
                      <a:pt x="68" y="58"/>
                    </a:lnTo>
                    <a:lnTo>
                      <a:pt x="68" y="58"/>
                    </a:lnTo>
                    <a:lnTo>
                      <a:pt x="68" y="58"/>
                    </a:lnTo>
                    <a:lnTo>
                      <a:pt x="68" y="58"/>
                    </a:lnTo>
                    <a:lnTo>
                      <a:pt x="68" y="58"/>
                    </a:lnTo>
                    <a:lnTo>
                      <a:pt x="68" y="58"/>
                    </a:lnTo>
                    <a:lnTo>
                      <a:pt x="68" y="58"/>
                    </a:lnTo>
                    <a:lnTo>
                      <a:pt x="68" y="58"/>
                    </a:lnTo>
                    <a:lnTo>
                      <a:pt x="68" y="58"/>
                    </a:lnTo>
                    <a:lnTo>
                      <a:pt x="68" y="58"/>
                    </a:lnTo>
                    <a:lnTo>
                      <a:pt x="68" y="58"/>
                    </a:lnTo>
                    <a:lnTo>
                      <a:pt x="75" y="58"/>
                    </a:lnTo>
                    <a:lnTo>
                      <a:pt x="61" y="64"/>
                    </a:lnTo>
                    <a:lnTo>
                      <a:pt x="61" y="64"/>
                    </a:lnTo>
                    <a:close/>
                  </a:path>
                </a:pathLst>
              </a:custGeom>
              <a:solidFill>
                <a:srgbClr val="D9B200"/>
              </a:solidFill>
              <a:ln w="9525">
                <a:noFill/>
                <a:round/>
                <a:headEnd/>
                <a:tailEnd/>
              </a:ln>
            </p:spPr>
            <p:txBody>
              <a:bodyPr/>
              <a:lstStyle/>
              <a:p>
                <a:endParaRPr lang="en-US" dirty="0"/>
              </a:p>
            </p:txBody>
          </p:sp>
          <p:sp>
            <p:nvSpPr>
              <p:cNvPr id="100422" name="Freeform 1094"/>
              <p:cNvSpPr>
                <a:spLocks/>
              </p:cNvSpPr>
              <p:nvPr/>
            </p:nvSpPr>
            <p:spPr bwMode="auto">
              <a:xfrm>
                <a:off x="3292" y="2201"/>
                <a:ext cx="164" cy="148"/>
              </a:xfrm>
              <a:custGeom>
                <a:avLst/>
                <a:gdLst/>
                <a:ahLst/>
                <a:cxnLst>
                  <a:cxn ang="0">
                    <a:pos x="55" y="71"/>
                  </a:cxn>
                  <a:cxn ang="0">
                    <a:pos x="48" y="77"/>
                  </a:cxn>
                  <a:cxn ang="0">
                    <a:pos x="41" y="90"/>
                  </a:cxn>
                  <a:cxn ang="0">
                    <a:pos x="34" y="96"/>
                  </a:cxn>
                  <a:cxn ang="0">
                    <a:pos x="34" y="109"/>
                  </a:cxn>
                  <a:cxn ang="0">
                    <a:pos x="48" y="116"/>
                  </a:cxn>
                  <a:cxn ang="0">
                    <a:pos x="68" y="122"/>
                  </a:cxn>
                  <a:cxn ang="0">
                    <a:pos x="82" y="122"/>
                  </a:cxn>
                  <a:cxn ang="0">
                    <a:pos x="96" y="122"/>
                  </a:cxn>
                  <a:cxn ang="0">
                    <a:pos x="103" y="116"/>
                  </a:cxn>
                  <a:cxn ang="0">
                    <a:pos x="116" y="109"/>
                  </a:cxn>
                  <a:cxn ang="0">
                    <a:pos x="123" y="116"/>
                  </a:cxn>
                  <a:cxn ang="0">
                    <a:pos x="130" y="116"/>
                  </a:cxn>
                  <a:cxn ang="0">
                    <a:pos x="144" y="122"/>
                  </a:cxn>
                  <a:cxn ang="0">
                    <a:pos x="151" y="128"/>
                  </a:cxn>
                  <a:cxn ang="0">
                    <a:pos x="151" y="128"/>
                  </a:cxn>
                  <a:cxn ang="0">
                    <a:pos x="151" y="141"/>
                  </a:cxn>
                  <a:cxn ang="0">
                    <a:pos x="157" y="148"/>
                  </a:cxn>
                  <a:cxn ang="0">
                    <a:pos x="157" y="148"/>
                  </a:cxn>
                  <a:cxn ang="0">
                    <a:pos x="157" y="141"/>
                  </a:cxn>
                  <a:cxn ang="0">
                    <a:pos x="164" y="128"/>
                  </a:cxn>
                  <a:cxn ang="0">
                    <a:pos x="157" y="116"/>
                  </a:cxn>
                  <a:cxn ang="0">
                    <a:pos x="157" y="109"/>
                  </a:cxn>
                  <a:cxn ang="0">
                    <a:pos x="157" y="103"/>
                  </a:cxn>
                  <a:cxn ang="0">
                    <a:pos x="151" y="96"/>
                  </a:cxn>
                  <a:cxn ang="0">
                    <a:pos x="151" y="90"/>
                  </a:cxn>
                  <a:cxn ang="0">
                    <a:pos x="151" y="83"/>
                  </a:cxn>
                  <a:cxn ang="0">
                    <a:pos x="151" y="77"/>
                  </a:cxn>
                  <a:cxn ang="0">
                    <a:pos x="151" y="71"/>
                  </a:cxn>
                  <a:cxn ang="0">
                    <a:pos x="144" y="71"/>
                  </a:cxn>
                  <a:cxn ang="0">
                    <a:pos x="123" y="45"/>
                  </a:cxn>
                  <a:cxn ang="0">
                    <a:pos x="116" y="38"/>
                  </a:cxn>
                  <a:cxn ang="0">
                    <a:pos x="109" y="38"/>
                  </a:cxn>
                  <a:cxn ang="0">
                    <a:pos x="103" y="32"/>
                  </a:cxn>
                  <a:cxn ang="0">
                    <a:pos x="89" y="19"/>
                  </a:cxn>
                  <a:cxn ang="0">
                    <a:pos x="75" y="6"/>
                  </a:cxn>
                  <a:cxn ang="0">
                    <a:pos x="61" y="0"/>
                  </a:cxn>
                  <a:cxn ang="0">
                    <a:pos x="48" y="0"/>
                  </a:cxn>
                  <a:cxn ang="0">
                    <a:pos x="34" y="0"/>
                  </a:cxn>
                  <a:cxn ang="0">
                    <a:pos x="20" y="0"/>
                  </a:cxn>
                  <a:cxn ang="0">
                    <a:pos x="7" y="0"/>
                  </a:cxn>
                  <a:cxn ang="0">
                    <a:pos x="0" y="13"/>
                  </a:cxn>
                  <a:cxn ang="0">
                    <a:pos x="0" y="19"/>
                  </a:cxn>
                  <a:cxn ang="0">
                    <a:pos x="0" y="26"/>
                  </a:cxn>
                  <a:cxn ang="0">
                    <a:pos x="0" y="26"/>
                  </a:cxn>
                  <a:cxn ang="0">
                    <a:pos x="0" y="32"/>
                  </a:cxn>
                  <a:cxn ang="0">
                    <a:pos x="7" y="38"/>
                  </a:cxn>
                  <a:cxn ang="0">
                    <a:pos x="20" y="45"/>
                  </a:cxn>
                  <a:cxn ang="0">
                    <a:pos x="27" y="38"/>
                  </a:cxn>
                  <a:cxn ang="0">
                    <a:pos x="34" y="32"/>
                  </a:cxn>
                  <a:cxn ang="0">
                    <a:pos x="41" y="38"/>
                  </a:cxn>
                  <a:cxn ang="0">
                    <a:pos x="55" y="45"/>
                  </a:cxn>
                  <a:cxn ang="0">
                    <a:pos x="61" y="45"/>
                  </a:cxn>
                  <a:cxn ang="0">
                    <a:pos x="61" y="51"/>
                  </a:cxn>
                  <a:cxn ang="0">
                    <a:pos x="68" y="58"/>
                  </a:cxn>
                  <a:cxn ang="0">
                    <a:pos x="68" y="58"/>
                  </a:cxn>
                </a:cxnLst>
                <a:rect l="0" t="0" r="r" b="b"/>
                <a:pathLst>
                  <a:path w="164" h="148">
                    <a:moveTo>
                      <a:pt x="61" y="64"/>
                    </a:moveTo>
                    <a:lnTo>
                      <a:pt x="61" y="64"/>
                    </a:lnTo>
                    <a:lnTo>
                      <a:pt x="61" y="64"/>
                    </a:lnTo>
                    <a:lnTo>
                      <a:pt x="61" y="71"/>
                    </a:lnTo>
                    <a:lnTo>
                      <a:pt x="55" y="71"/>
                    </a:lnTo>
                    <a:lnTo>
                      <a:pt x="55" y="71"/>
                    </a:lnTo>
                    <a:lnTo>
                      <a:pt x="55" y="71"/>
                    </a:lnTo>
                    <a:lnTo>
                      <a:pt x="55" y="71"/>
                    </a:lnTo>
                    <a:lnTo>
                      <a:pt x="55" y="71"/>
                    </a:lnTo>
                    <a:lnTo>
                      <a:pt x="48" y="77"/>
                    </a:lnTo>
                    <a:lnTo>
                      <a:pt x="48" y="77"/>
                    </a:lnTo>
                    <a:lnTo>
                      <a:pt x="48" y="77"/>
                    </a:lnTo>
                    <a:lnTo>
                      <a:pt x="48" y="77"/>
                    </a:lnTo>
                    <a:lnTo>
                      <a:pt x="48" y="77"/>
                    </a:lnTo>
                    <a:lnTo>
                      <a:pt x="48" y="77"/>
                    </a:lnTo>
                    <a:lnTo>
                      <a:pt x="48" y="83"/>
                    </a:lnTo>
                    <a:lnTo>
                      <a:pt x="41" y="83"/>
                    </a:lnTo>
                    <a:lnTo>
                      <a:pt x="41" y="83"/>
                    </a:lnTo>
                    <a:lnTo>
                      <a:pt x="41" y="83"/>
                    </a:lnTo>
                    <a:lnTo>
                      <a:pt x="41" y="83"/>
                    </a:lnTo>
                    <a:lnTo>
                      <a:pt x="41" y="90"/>
                    </a:lnTo>
                    <a:lnTo>
                      <a:pt x="41" y="90"/>
                    </a:lnTo>
                    <a:lnTo>
                      <a:pt x="41" y="90"/>
                    </a:lnTo>
                    <a:lnTo>
                      <a:pt x="41" y="90"/>
                    </a:lnTo>
                    <a:lnTo>
                      <a:pt x="41" y="96"/>
                    </a:lnTo>
                    <a:lnTo>
                      <a:pt x="34" y="96"/>
                    </a:lnTo>
                    <a:lnTo>
                      <a:pt x="34" y="96"/>
                    </a:lnTo>
                    <a:lnTo>
                      <a:pt x="34" y="96"/>
                    </a:lnTo>
                    <a:lnTo>
                      <a:pt x="34" y="103"/>
                    </a:lnTo>
                    <a:lnTo>
                      <a:pt x="34" y="103"/>
                    </a:lnTo>
                    <a:lnTo>
                      <a:pt x="34" y="103"/>
                    </a:lnTo>
                    <a:lnTo>
                      <a:pt x="34" y="103"/>
                    </a:lnTo>
                    <a:lnTo>
                      <a:pt x="34" y="109"/>
                    </a:lnTo>
                    <a:lnTo>
                      <a:pt x="34" y="109"/>
                    </a:lnTo>
                    <a:lnTo>
                      <a:pt x="34" y="109"/>
                    </a:lnTo>
                    <a:lnTo>
                      <a:pt x="34" y="103"/>
                    </a:lnTo>
                    <a:lnTo>
                      <a:pt x="34" y="109"/>
                    </a:lnTo>
                    <a:lnTo>
                      <a:pt x="41" y="109"/>
                    </a:lnTo>
                    <a:lnTo>
                      <a:pt x="41" y="109"/>
                    </a:lnTo>
                    <a:lnTo>
                      <a:pt x="41" y="109"/>
                    </a:lnTo>
                    <a:lnTo>
                      <a:pt x="48" y="116"/>
                    </a:lnTo>
                    <a:lnTo>
                      <a:pt x="48" y="116"/>
                    </a:lnTo>
                    <a:lnTo>
                      <a:pt x="48" y="116"/>
                    </a:lnTo>
                    <a:lnTo>
                      <a:pt x="55" y="116"/>
                    </a:lnTo>
                    <a:lnTo>
                      <a:pt x="55" y="116"/>
                    </a:lnTo>
                    <a:lnTo>
                      <a:pt x="55" y="122"/>
                    </a:lnTo>
                    <a:lnTo>
                      <a:pt x="61" y="122"/>
                    </a:lnTo>
                    <a:lnTo>
                      <a:pt x="61" y="122"/>
                    </a:lnTo>
                    <a:lnTo>
                      <a:pt x="68" y="122"/>
                    </a:lnTo>
                    <a:lnTo>
                      <a:pt x="68" y="122"/>
                    </a:lnTo>
                    <a:lnTo>
                      <a:pt x="68" y="122"/>
                    </a:lnTo>
                    <a:lnTo>
                      <a:pt x="75" y="122"/>
                    </a:lnTo>
                    <a:lnTo>
                      <a:pt x="75" y="122"/>
                    </a:lnTo>
                    <a:lnTo>
                      <a:pt x="82" y="122"/>
                    </a:lnTo>
                    <a:lnTo>
                      <a:pt x="82" y="122"/>
                    </a:lnTo>
                    <a:lnTo>
                      <a:pt x="82" y="122"/>
                    </a:lnTo>
                    <a:lnTo>
                      <a:pt x="82" y="122"/>
                    </a:lnTo>
                    <a:lnTo>
                      <a:pt x="89" y="122"/>
                    </a:lnTo>
                    <a:lnTo>
                      <a:pt x="89" y="122"/>
                    </a:lnTo>
                    <a:lnTo>
                      <a:pt x="96" y="122"/>
                    </a:lnTo>
                    <a:lnTo>
                      <a:pt x="96" y="122"/>
                    </a:lnTo>
                    <a:lnTo>
                      <a:pt x="96" y="122"/>
                    </a:lnTo>
                    <a:lnTo>
                      <a:pt x="96" y="122"/>
                    </a:lnTo>
                    <a:lnTo>
                      <a:pt x="96" y="116"/>
                    </a:lnTo>
                    <a:lnTo>
                      <a:pt x="96" y="116"/>
                    </a:lnTo>
                    <a:lnTo>
                      <a:pt x="96" y="116"/>
                    </a:lnTo>
                    <a:lnTo>
                      <a:pt x="103" y="116"/>
                    </a:lnTo>
                    <a:lnTo>
                      <a:pt x="103" y="116"/>
                    </a:lnTo>
                    <a:lnTo>
                      <a:pt x="103" y="116"/>
                    </a:lnTo>
                    <a:lnTo>
                      <a:pt x="103" y="116"/>
                    </a:lnTo>
                    <a:lnTo>
                      <a:pt x="103" y="116"/>
                    </a:lnTo>
                    <a:lnTo>
                      <a:pt x="109" y="116"/>
                    </a:lnTo>
                    <a:lnTo>
                      <a:pt x="109" y="116"/>
                    </a:lnTo>
                    <a:lnTo>
                      <a:pt x="109" y="109"/>
                    </a:lnTo>
                    <a:lnTo>
                      <a:pt x="109" y="109"/>
                    </a:lnTo>
                    <a:lnTo>
                      <a:pt x="116" y="109"/>
                    </a:lnTo>
                    <a:lnTo>
                      <a:pt x="116" y="109"/>
                    </a:lnTo>
                    <a:lnTo>
                      <a:pt x="116" y="109"/>
                    </a:lnTo>
                    <a:lnTo>
                      <a:pt x="116" y="109"/>
                    </a:lnTo>
                    <a:lnTo>
                      <a:pt x="116" y="109"/>
                    </a:lnTo>
                    <a:lnTo>
                      <a:pt x="116" y="109"/>
                    </a:lnTo>
                    <a:lnTo>
                      <a:pt x="116" y="109"/>
                    </a:lnTo>
                    <a:lnTo>
                      <a:pt x="123" y="116"/>
                    </a:lnTo>
                    <a:lnTo>
                      <a:pt x="123" y="116"/>
                    </a:lnTo>
                    <a:lnTo>
                      <a:pt x="123" y="116"/>
                    </a:lnTo>
                    <a:lnTo>
                      <a:pt x="123" y="116"/>
                    </a:lnTo>
                    <a:lnTo>
                      <a:pt x="123" y="116"/>
                    </a:lnTo>
                    <a:lnTo>
                      <a:pt x="130" y="116"/>
                    </a:lnTo>
                    <a:lnTo>
                      <a:pt x="130" y="116"/>
                    </a:lnTo>
                    <a:lnTo>
                      <a:pt x="130" y="116"/>
                    </a:lnTo>
                    <a:lnTo>
                      <a:pt x="130" y="116"/>
                    </a:lnTo>
                    <a:lnTo>
                      <a:pt x="137" y="116"/>
                    </a:lnTo>
                    <a:lnTo>
                      <a:pt x="137" y="116"/>
                    </a:lnTo>
                    <a:lnTo>
                      <a:pt x="137" y="116"/>
                    </a:lnTo>
                    <a:lnTo>
                      <a:pt x="137" y="122"/>
                    </a:lnTo>
                    <a:lnTo>
                      <a:pt x="137" y="122"/>
                    </a:lnTo>
                    <a:lnTo>
                      <a:pt x="144" y="122"/>
                    </a:lnTo>
                    <a:lnTo>
                      <a:pt x="144" y="122"/>
                    </a:lnTo>
                    <a:lnTo>
                      <a:pt x="144" y="122"/>
                    </a:lnTo>
                    <a:lnTo>
                      <a:pt x="144" y="122"/>
                    </a:lnTo>
                    <a:lnTo>
                      <a:pt x="144" y="122"/>
                    </a:lnTo>
                    <a:lnTo>
                      <a:pt x="144" y="122"/>
                    </a:lnTo>
                    <a:lnTo>
                      <a:pt x="144" y="128"/>
                    </a:lnTo>
                    <a:lnTo>
                      <a:pt x="151" y="128"/>
                    </a:lnTo>
                    <a:lnTo>
                      <a:pt x="151" y="128"/>
                    </a:lnTo>
                    <a:lnTo>
                      <a:pt x="151" y="128"/>
                    </a:lnTo>
                    <a:lnTo>
                      <a:pt x="151" y="128"/>
                    </a:lnTo>
                    <a:lnTo>
                      <a:pt x="151" y="128"/>
                    </a:lnTo>
                    <a:lnTo>
                      <a:pt x="151" y="128"/>
                    </a:lnTo>
                    <a:lnTo>
                      <a:pt x="151" y="128"/>
                    </a:lnTo>
                    <a:lnTo>
                      <a:pt x="151" y="128"/>
                    </a:lnTo>
                    <a:lnTo>
                      <a:pt x="151" y="128"/>
                    </a:lnTo>
                    <a:lnTo>
                      <a:pt x="151" y="135"/>
                    </a:lnTo>
                    <a:lnTo>
                      <a:pt x="151" y="135"/>
                    </a:lnTo>
                    <a:lnTo>
                      <a:pt x="151" y="135"/>
                    </a:lnTo>
                    <a:lnTo>
                      <a:pt x="151" y="135"/>
                    </a:lnTo>
                    <a:lnTo>
                      <a:pt x="151" y="135"/>
                    </a:lnTo>
                    <a:lnTo>
                      <a:pt x="151" y="135"/>
                    </a:lnTo>
                    <a:lnTo>
                      <a:pt x="151" y="141"/>
                    </a:lnTo>
                    <a:lnTo>
                      <a:pt x="151" y="141"/>
                    </a:lnTo>
                    <a:lnTo>
                      <a:pt x="157" y="141"/>
                    </a:lnTo>
                    <a:lnTo>
                      <a:pt x="157" y="141"/>
                    </a:lnTo>
                    <a:lnTo>
                      <a:pt x="157" y="148"/>
                    </a:lnTo>
                    <a:lnTo>
                      <a:pt x="157" y="148"/>
                    </a:lnTo>
                    <a:lnTo>
                      <a:pt x="157" y="148"/>
                    </a:lnTo>
                    <a:lnTo>
                      <a:pt x="157" y="148"/>
                    </a:lnTo>
                    <a:lnTo>
                      <a:pt x="157" y="148"/>
                    </a:lnTo>
                    <a:lnTo>
                      <a:pt x="157" y="148"/>
                    </a:lnTo>
                    <a:lnTo>
                      <a:pt x="157" y="148"/>
                    </a:lnTo>
                    <a:lnTo>
                      <a:pt x="157" y="148"/>
                    </a:lnTo>
                    <a:lnTo>
                      <a:pt x="157" y="148"/>
                    </a:lnTo>
                    <a:lnTo>
                      <a:pt x="157" y="148"/>
                    </a:lnTo>
                    <a:lnTo>
                      <a:pt x="157" y="148"/>
                    </a:lnTo>
                    <a:lnTo>
                      <a:pt x="157" y="148"/>
                    </a:lnTo>
                    <a:lnTo>
                      <a:pt x="157" y="148"/>
                    </a:lnTo>
                    <a:lnTo>
                      <a:pt x="157" y="141"/>
                    </a:lnTo>
                    <a:lnTo>
                      <a:pt x="157" y="141"/>
                    </a:lnTo>
                    <a:lnTo>
                      <a:pt x="157" y="141"/>
                    </a:lnTo>
                    <a:lnTo>
                      <a:pt x="157" y="141"/>
                    </a:lnTo>
                    <a:lnTo>
                      <a:pt x="157" y="141"/>
                    </a:lnTo>
                    <a:lnTo>
                      <a:pt x="157" y="141"/>
                    </a:lnTo>
                    <a:lnTo>
                      <a:pt x="157" y="135"/>
                    </a:lnTo>
                    <a:lnTo>
                      <a:pt x="157" y="135"/>
                    </a:lnTo>
                    <a:lnTo>
                      <a:pt x="157" y="135"/>
                    </a:lnTo>
                    <a:lnTo>
                      <a:pt x="164" y="135"/>
                    </a:lnTo>
                    <a:lnTo>
                      <a:pt x="164" y="128"/>
                    </a:lnTo>
                    <a:lnTo>
                      <a:pt x="164" y="128"/>
                    </a:lnTo>
                    <a:lnTo>
                      <a:pt x="164" y="128"/>
                    </a:lnTo>
                    <a:lnTo>
                      <a:pt x="164" y="122"/>
                    </a:lnTo>
                    <a:lnTo>
                      <a:pt x="157" y="122"/>
                    </a:lnTo>
                    <a:lnTo>
                      <a:pt x="157" y="122"/>
                    </a:lnTo>
                    <a:lnTo>
                      <a:pt x="157" y="122"/>
                    </a:lnTo>
                    <a:lnTo>
                      <a:pt x="157" y="116"/>
                    </a:lnTo>
                    <a:lnTo>
                      <a:pt x="157" y="116"/>
                    </a:lnTo>
                    <a:lnTo>
                      <a:pt x="157" y="116"/>
                    </a:lnTo>
                    <a:lnTo>
                      <a:pt x="157" y="116"/>
                    </a:lnTo>
                    <a:lnTo>
                      <a:pt x="157" y="116"/>
                    </a:lnTo>
                    <a:lnTo>
                      <a:pt x="157" y="109"/>
                    </a:lnTo>
                    <a:lnTo>
                      <a:pt x="157" y="109"/>
                    </a:lnTo>
                    <a:lnTo>
                      <a:pt x="157" y="109"/>
                    </a:lnTo>
                    <a:lnTo>
                      <a:pt x="157" y="109"/>
                    </a:lnTo>
                    <a:lnTo>
                      <a:pt x="157" y="109"/>
                    </a:lnTo>
                    <a:lnTo>
                      <a:pt x="157" y="109"/>
                    </a:lnTo>
                    <a:lnTo>
                      <a:pt x="157" y="109"/>
                    </a:lnTo>
                    <a:lnTo>
                      <a:pt x="157" y="109"/>
                    </a:lnTo>
                    <a:lnTo>
                      <a:pt x="157" y="109"/>
                    </a:lnTo>
                    <a:lnTo>
                      <a:pt x="157" y="103"/>
                    </a:lnTo>
                    <a:lnTo>
                      <a:pt x="157" y="103"/>
                    </a:lnTo>
                    <a:lnTo>
                      <a:pt x="157" y="103"/>
                    </a:lnTo>
                    <a:lnTo>
                      <a:pt x="151" y="103"/>
                    </a:lnTo>
                    <a:lnTo>
                      <a:pt x="151" y="103"/>
                    </a:lnTo>
                    <a:lnTo>
                      <a:pt x="151" y="103"/>
                    </a:lnTo>
                    <a:lnTo>
                      <a:pt x="151" y="96"/>
                    </a:lnTo>
                    <a:lnTo>
                      <a:pt x="151" y="96"/>
                    </a:lnTo>
                    <a:lnTo>
                      <a:pt x="151" y="96"/>
                    </a:lnTo>
                    <a:lnTo>
                      <a:pt x="151" y="96"/>
                    </a:lnTo>
                    <a:lnTo>
                      <a:pt x="151" y="96"/>
                    </a:lnTo>
                    <a:lnTo>
                      <a:pt x="151" y="96"/>
                    </a:lnTo>
                    <a:lnTo>
                      <a:pt x="151" y="96"/>
                    </a:lnTo>
                    <a:lnTo>
                      <a:pt x="151" y="90"/>
                    </a:lnTo>
                    <a:lnTo>
                      <a:pt x="151" y="90"/>
                    </a:lnTo>
                    <a:lnTo>
                      <a:pt x="151" y="90"/>
                    </a:lnTo>
                    <a:lnTo>
                      <a:pt x="151" y="90"/>
                    </a:lnTo>
                    <a:lnTo>
                      <a:pt x="151" y="90"/>
                    </a:lnTo>
                    <a:lnTo>
                      <a:pt x="151" y="90"/>
                    </a:lnTo>
                    <a:lnTo>
                      <a:pt x="151" y="83"/>
                    </a:lnTo>
                    <a:lnTo>
                      <a:pt x="151" y="83"/>
                    </a:lnTo>
                    <a:lnTo>
                      <a:pt x="151" y="83"/>
                    </a:lnTo>
                    <a:lnTo>
                      <a:pt x="151" y="83"/>
                    </a:lnTo>
                    <a:lnTo>
                      <a:pt x="151" y="83"/>
                    </a:lnTo>
                    <a:lnTo>
                      <a:pt x="151" y="83"/>
                    </a:lnTo>
                    <a:lnTo>
                      <a:pt x="151" y="83"/>
                    </a:lnTo>
                    <a:lnTo>
                      <a:pt x="151" y="77"/>
                    </a:lnTo>
                    <a:lnTo>
                      <a:pt x="151" y="77"/>
                    </a:lnTo>
                    <a:lnTo>
                      <a:pt x="151" y="77"/>
                    </a:lnTo>
                    <a:lnTo>
                      <a:pt x="151" y="77"/>
                    </a:lnTo>
                    <a:lnTo>
                      <a:pt x="151" y="77"/>
                    </a:lnTo>
                    <a:lnTo>
                      <a:pt x="151" y="77"/>
                    </a:lnTo>
                    <a:lnTo>
                      <a:pt x="151" y="77"/>
                    </a:lnTo>
                    <a:lnTo>
                      <a:pt x="151" y="77"/>
                    </a:lnTo>
                    <a:lnTo>
                      <a:pt x="151" y="77"/>
                    </a:lnTo>
                    <a:lnTo>
                      <a:pt x="151" y="77"/>
                    </a:lnTo>
                    <a:lnTo>
                      <a:pt x="151" y="71"/>
                    </a:lnTo>
                    <a:lnTo>
                      <a:pt x="151" y="71"/>
                    </a:lnTo>
                    <a:lnTo>
                      <a:pt x="151" y="71"/>
                    </a:lnTo>
                    <a:lnTo>
                      <a:pt x="151" y="71"/>
                    </a:lnTo>
                    <a:lnTo>
                      <a:pt x="151" y="71"/>
                    </a:lnTo>
                    <a:lnTo>
                      <a:pt x="151" y="71"/>
                    </a:lnTo>
                    <a:lnTo>
                      <a:pt x="151" y="71"/>
                    </a:lnTo>
                    <a:lnTo>
                      <a:pt x="144" y="71"/>
                    </a:lnTo>
                    <a:lnTo>
                      <a:pt x="130" y="51"/>
                    </a:lnTo>
                    <a:lnTo>
                      <a:pt x="123" y="45"/>
                    </a:lnTo>
                    <a:lnTo>
                      <a:pt x="123" y="45"/>
                    </a:lnTo>
                    <a:lnTo>
                      <a:pt x="123" y="45"/>
                    </a:lnTo>
                    <a:lnTo>
                      <a:pt x="123" y="45"/>
                    </a:lnTo>
                    <a:lnTo>
                      <a:pt x="123" y="45"/>
                    </a:lnTo>
                    <a:lnTo>
                      <a:pt x="123" y="45"/>
                    </a:lnTo>
                    <a:lnTo>
                      <a:pt x="116" y="45"/>
                    </a:lnTo>
                    <a:lnTo>
                      <a:pt x="116" y="45"/>
                    </a:lnTo>
                    <a:lnTo>
                      <a:pt x="116" y="45"/>
                    </a:lnTo>
                    <a:lnTo>
                      <a:pt x="116" y="38"/>
                    </a:lnTo>
                    <a:lnTo>
                      <a:pt x="116" y="38"/>
                    </a:lnTo>
                    <a:lnTo>
                      <a:pt x="116" y="38"/>
                    </a:lnTo>
                    <a:lnTo>
                      <a:pt x="116" y="38"/>
                    </a:lnTo>
                    <a:lnTo>
                      <a:pt x="116" y="38"/>
                    </a:lnTo>
                    <a:lnTo>
                      <a:pt x="116" y="38"/>
                    </a:lnTo>
                    <a:lnTo>
                      <a:pt x="116" y="38"/>
                    </a:lnTo>
                    <a:lnTo>
                      <a:pt x="116" y="38"/>
                    </a:lnTo>
                    <a:lnTo>
                      <a:pt x="109" y="38"/>
                    </a:lnTo>
                    <a:lnTo>
                      <a:pt x="109" y="38"/>
                    </a:lnTo>
                    <a:lnTo>
                      <a:pt x="109" y="38"/>
                    </a:lnTo>
                    <a:lnTo>
                      <a:pt x="109" y="38"/>
                    </a:lnTo>
                    <a:lnTo>
                      <a:pt x="109" y="38"/>
                    </a:lnTo>
                    <a:lnTo>
                      <a:pt x="109" y="32"/>
                    </a:lnTo>
                    <a:lnTo>
                      <a:pt x="109" y="32"/>
                    </a:lnTo>
                    <a:lnTo>
                      <a:pt x="109" y="32"/>
                    </a:lnTo>
                    <a:lnTo>
                      <a:pt x="103" y="32"/>
                    </a:lnTo>
                    <a:lnTo>
                      <a:pt x="103" y="32"/>
                    </a:lnTo>
                    <a:lnTo>
                      <a:pt x="103" y="26"/>
                    </a:lnTo>
                    <a:lnTo>
                      <a:pt x="103" y="26"/>
                    </a:lnTo>
                    <a:lnTo>
                      <a:pt x="96" y="26"/>
                    </a:lnTo>
                    <a:lnTo>
                      <a:pt x="96" y="26"/>
                    </a:lnTo>
                    <a:lnTo>
                      <a:pt x="96" y="26"/>
                    </a:lnTo>
                    <a:lnTo>
                      <a:pt x="89" y="19"/>
                    </a:lnTo>
                    <a:lnTo>
                      <a:pt x="89" y="19"/>
                    </a:lnTo>
                    <a:lnTo>
                      <a:pt x="89" y="19"/>
                    </a:lnTo>
                    <a:lnTo>
                      <a:pt x="89" y="19"/>
                    </a:lnTo>
                    <a:lnTo>
                      <a:pt x="82" y="13"/>
                    </a:lnTo>
                    <a:lnTo>
                      <a:pt x="82" y="13"/>
                    </a:lnTo>
                    <a:lnTo>
                      <a:pt x="82" y="13"/>
                    </a:lnTo>
                    <a:lnTo>
                      <a:pt x="75" y="13"/>
                    </a:lnTo>
                    <a:lnTo>
                      <a:pt x="75" y="6"/>
                    </a:lnTo>
                    <a:lnTo>
                      <a:pt x="75" y="6"/>
                    </a:lnTo>
                    <a:lnTo>
                      <a:pt x="75" y="6"/>
                    </a:lnTo>
                    <a:lnTo>
                      <a:pt x="68" y="6"/>
                    </a:lnTo>
                    <a:lnTo>
                      <a:pt x="68" y="6"/>
                    </a:lnTo>
                    <a:lnTo>
                      <a:pt x="68" y="6"/>
                    </a:lnTo>
                    <a:lnTo>
                      <a:pt x="61" y="0"/>
                    </a:lnTo>
                    <a:lnTo>
                      <a:pt x="61" y="0"/>
                    </a:lnTo>
                    <a:lnTo>
                      <a:pt x="55" y="0"/>
                    </a:lnTo>
                    <a:lnTo>
                      <a:pt x="55" y="0"/>
                    </a:lnTo>
                    <a:lnTo>
                      <a:pt x="55" y="0"/>
                    </a:lnTo>
                    <a:lnTo>
                      <a:pt x="48" y="0"/>
                    </a:lnTo>
                    <a:lnTo>
                      <a:pt x="48" y="0"/>
                    </a:lnTo>
                    <a:lnTo>
                      <a:pt x="48" y="0"/>
                    </a:lnTo>
                    <a:lnTo>
                      <a:pt x="48" y="0"/>
                    </a:lnTo>
                    <a:lnTo>
                      <a:pt x="41" y="0"/>
                    </a:lnTo>
                    <a:lnTo>
                      <a:pt x="41" y="0"/>
                    </a:lnTo>
                    <a:lnTo>
                      <a:pt x="41" y="0"/>
                    </a:lnTo>
                    <a:lnTo>
                      <a:pt x="34" y="0"/>
                    </a:lnTo>
                    <a:lnTo>
                      <a:pt x="34" y="0"/>
                    </a:lnTo>
                    <a:lnTo>
                      <a:pt x="34" y="0"/>
                    </a:lnTo>
                    <a:lnTo>
                      <a:pt x="34" y="0"/>
                    </a:lnTo>
                    <a:lnTo>
                      <a:pt x="34" y="0"/>
                    </a:lnTo>
                    <a:lnTo>
                      <a:pt x="27" y="0"/>
                    </a:lnTo>
                    <a:lnTo>
                      <a:pt x="27" y="0"/>
                    </a:lnTo>
                    <a:lnTo>
                      <a:pt x="27" y="0"/>
                    </a:lnTo>
                    <a:lnTo>
                      <a:pt x="27" y="0"/>
                    </a:lnTo>
                    <a:lnTo>
                      <a:pt x="20" y="0"/>
                    </a:lnTo>
                    <a:lnTo>
                      <a:pt x="20" y="0"/>
                    </a:lnTo>
                    <a:lnTo>
                      <a:pt x="20" y="0"/>
                    </a:lnTo>
                    <a:lnTo>
                      <a:pt x="20" y="0"/>
                    </a:lnTo>
                    <a:lnTo>
                      <a:pt x="13" y="0"/>
                    </a:lnTo>
                    <a:lnTo>
                      <a:pt x="13" y="0"/>
                    </a:lnTo>
                    <a:lnTo>
                      <a:pt x="13" y="0"/>
                    </a:lnTo>
                    <a:lnTo>
                      <a:pt x="7" y="0"/>
                    </a:lnTo>
                    <a:lnTo>
                      <a:pt x="7" y="0"/>
                    </a:lnTo>
                    <a:lnTo>
                      <a:pt x="7" y="6"/>
                    </a:lnTo>
                    <a:lnTo>
                      <a:pt x="7" y="6"/>
                    </a:lnTo>
                    <a:lnTo>
                      <a:pt x="0" y="6"/>
                    </a:lnTo>
                    <a:lnTo>
                      <a:pt x="0" y="6"/>
                    </a:lnTo>
                    <a:lnTo>
                      <a:pt x="0" y="6"/>
                    </a:lnTo>
                    <a:lnTo>
                      <a:pt x="0" y="6"/>
                    </a:lnTo>
                    <a:lnTo>
                      <a:pt x="0" y="13"/>
                    </a:lnTo>
                    <a:lnTo>
                      <a:pt x="0" y="13"/>
                    </a:lnTo>
                    <a:lnTo>
                      <a:pt x="0" y="13"/>
                    </a:lnTo>
                    <a:lnTo>
                      <a:pt x="0" y="13"/>
                    </a:lnTo>
                    <a:lnTo>
                      <a:pt x="0" y="13"/>
                    </a:lnTo>
                    <a:lnTo>
                      <a:pt x="0" y="13"/>
                    </a:lnTo>
                    <a:lnTo>
                      <a:pt x="0" y="13"/>
                    </a:lnTo>
                    <a:lnTo>
                      <a:pt x="0" y="19"/>
                    </a:lnTo>
                    <a:lnTo>
                      <a:pt x="0" y="19"/>
                    </a:lnTo>
                    <a:lnTo>
                      <a:pt x="0" y="19"/>
                    </a:lnTo>
                    <a:lnTo>
                      <a:pt x="0" y="19"/>
                    </a:lnTo>
                    <a:lnTo>
                      <a:pt x="0" y="19"/>
                    </a:lnTo>
                    <a:lnTo>
                      <a:pt x="0" y="19"/>
                    </a:lnTo>
                    <a:lnTo>
                      <a:pt x="0" y="26"/>
                    </a:lnTo>
                    <a:lnTo>
                      <a:pt x="0" y="26"/>
                    </a:lnTo>
                    <a:lnTo>
                      <a:pt x="0" y="26"/>
                    </a:lnTo>
                    <a:lnTo>
                      <a:pt x="0" y="26"/>
                    </a:lnTo>
                    <a:lnTo>
                      <a:pt x="0" y="26"/>
                    </a:lnTo>
                    <a:lnTo>
                      <a:pt x="0" y="26"/>
                    </a:lnTo>
                    <a:lnTo>
                      <a:pt x="0" y="26"/>
                    </a:lnTo>
                    <a:lnTo>
                      <a:pt x="0" y="26"/>
                    </a:lnTo>
                    <a:lnTo>
                      <a:pt x="0" y="26"/>
                    </a:lnTo>
                    <a:lnTo>
                      <a:pt x="0" y="32"/>
                    </a:lnTo>
                    <a:lnTo>
                      <a:pt x="0" y="32"/>
                    </a:lnTo>
                    <a:lnTo>
                      <a:pt x="0" y="32"/>
                    </a:lnTo>
                    <a:lnTo>
                      <a:pt x="0" y="32"/>
                    </a:lnTo>
                    <a:lnTo>
                      <a:pt x="0" y="32"/>
                    </a:lnTo>
                    <a:lnTo>
                      <a:pt x="0" y="32"/>
                    </a:lnTo>
                    <a:lnTo>
                      <a:pt x="0" y="32"/>
                    </a:lnTo>
                    <a:lnTo>
                      <a:pt x="0" y="32"/>
                    </a:lnTo>
                    <a:lnTo>
                      <a:pt x="0" y="38"/>
                    </a:lnTo>
                    <a:lnTo>
                      <a:pt x="0" y="38"/>
                    </a:lnTo>
                    <a:lnTo>
                      <a:pt x="0" y="38"/>
                    </a:lnTo>
                    <a:lnTo>
                      <a:pt x="7" y="38"/>
                    </a:lnTo>
                    <a:lnTo>
                      <a:pt x="7" y="38"/>
                    </a:lnTo>
                    <a:lnTo>
                      <a:pt x="7" y="38"/>
                    </a:lnTo>
                    <a:lnTo>
                      <a:pt x="13" y="38"/>
                    </a:lnTo>
                    <a:lnTo>
                      <a:pt x="13" y="38"/>
                    </a:lnTo>
                    <a:lnTo>
                      <a:pt x="13" y="38"/>
                    </a:lnTo>
                    <a:lnTo>
                      <a:pt x="13" y="38"/>
                    </a:lnTo>
                    <a:lnTo>
                      <a:pt x="20" y="45"/>
                    </a:lnTo>
                    <a:lnTo>
                      <a:pt x="20" y="45"/>
                    </a:lnTo>
                    <a:lnTo>
                      <a:pt x="20" y="45"/>
                    </a:lnTo>
                    <a:lnTo>
                      <a:pt x="20" y="45"/>
                    </a:lnTo>
                    <a:lnTo>
                      <a:pt x="27" y="45"/>
                    </a:lnTo>
                    <a:lnTo>
                      <a:pt x="27" y="38"/>
                    </a:lnTo>
                    <a:lnTo>
                      <a:pt x="27" y="38"/>
                    </a:lnTo>
                    <a:lnTo>
                      <a:pt x="27" y="38"/>
                    </a:lnTo>
                    <a:lnTo>
                      <a:pt x="27" y="38"/>
                    </a:lnTo>
                    <a:lnTo>
                      <a:pt x="27" y="38"/>
                    </a:lnTo>
                    <a:lnTo>
                      <a:pt x="27" y="38"/>
                    </a:lnTo>
                    <a:lnTo>
                      <a:pt x="27" y="38"/>
                    </a:lnTo>
                    <a:lnTo>
                      <a:pt x="34" y="38"/>
                    </a:lnTo>
                    <a:lnTo>
                      <a:pt x="34" y="38"/>
                    </a:lnTo>
                    <a:lnTo>
                      <a:pt x="34" y="38"/>
                    </a:lnTo>
                    <a:lnTo>
                      <a:pt x="34" y="38"/>
                    </a:lnTo>
                    <a:lnTo>
                      <a:pt x="34" y="32"/>
                    </a:lnTo>
                    <a:lnTo>
                      <a:pt x="34" y="32"/>
                    </a:lnTo>
                    <a:lnTo>
                      <a:pt x="41" y="32"/>
                    </a:lnTo>
                    <a:lnTo>
                      <a:pt x="41" y="38"/>
                    </a:lnTo>
                    <a:lnTo>
                      <a:pt x="41" y="38"/>
                    </a:lnTo>
                    <a:lnTo>
                      <a:pt x="41" y="38"/>
                    </a:lnTo>
                    <a:lnTo>
                      <a:pt x="41" y="38"/>
                    </a:lnTo>
                    <a:lnTo>
                      <a:pt x="41" y="38"/>
                    </a:lnTo>
                    <a:lnTo>
                      <a:pt x="48" y="38"/>
                    </a:lnTo>
                    <a:lnTo>
                      <a:pt x="48" y="38"/>
                    </a:lnTo>
                    <a:lnTo>
                      <a:pt x="48" y="38"/>
                    </a:lnTo>
                    <a:lnTo>
                      <a:pt x="48" y="45"/>
                    </a:lnTo>
                    <a:lnTo>
                      <a:pt x="48" y="45"/>
                    </a:lnTo>
                    <a:lnTo>
                      <a:pt x="55" y="45"/>
                    </a:lnTo>
                    <a:lnTo>
                      <a:pt x="55" y="45"/>
                    </a:lnTo>
                    <a:lnTo>
                      <a:pt x="55" y="45"/>
                    </a:lnTo>
                    <a:lnTo>
                      <a:pt x="55" y="45"/>
                    </a:lnTo>
                    <a:lnTo>
                      <a:pt x="55" y="45"/>
                    </a:lnTo>
                    <a:lnTo>
                      <a:pt x="61" y="45"/>
                    </a:lnTo>
                    <a:lnTo>
                      <a:pt x="61" y="45"/>
                    </a:lnTo>
                    <a:lnTo>
                      <a:pt x="61" y="45"/>
                    </a:lnTo>
                    <a:lnTo>
                      <a:pt x="61" y="45"/>
                    </a:lnTo>
                    <a:lnTo>
                      <a:pt x="61" y="45"/>
                    </a:lnTo>
                    <a:lnTo>
                      <a:pt x="61" y="51"/>
                    </a:lnTo>
                    <a:lnTo>
                      <a:pt x="61" y="51"/>
                    </a:lnTo>
                    <a:lnTo>
                      <a:pt x="61" y="51"/>
                    </a:lnTo>
                    <a:lnTo>
                      <a:pt x="61" y="51"/>
                    </a:lnTo>
                    <a:lnTo>
                      <a:pt x="61" y="51"/>
                    </a:lnTo>
                    <a:lnTo>
                      <a:pt x="61" y="51"/>
                    </a:lnTo>
                    <a:lnTo>
                      <a:pt x="61" y="51"/>
                    </a:lnTo>
                    <a:lnTo>
                      <a:pt x="68" y="51"/>
                    </a:lnTo>
                    <a:lnTo>
                      <a:pt x="68" y="51"/>
                    </a:lnTo>
                    <a:lnTo>
                      <a:pt x="68" y="51"/>
                    </a:lnTo>
                    <a:lnTo>
                      <a:pt x="68" y="58"/>
                    </a:lnTo>
                    <a:lnTo>
                      <a:pt x="68" y="58"/>
                    </a:lnTo>
                    <a:lnTo>
                      <a:pt x="68" y="58"/>
                    </a:lnTo>
                    <a:lnTo>
                      <a:pt x="68" y="58"/>
                    </a:lnTo>
                    <a:lnTo>
                      <a:pt x="68" y="58"/>
                    </a:lnTo>
                    <a:lnTo>
                      <a:pt x="68" y="58"/>
                    </a:lnTo>
                    <a:lnTo>
                      <a:pt x="68" y="58"/>
                    </a:lnTo>
                    <a:lnTo>
                      <a:pt x="68" y="58"/>
                    </a:lnTo>
                    <a:lnTo>
                      <a:pt x="68" y="58"/>
                    </a:lnTo>
                    <a:lnTo>
                      <a:pt x="68" y="58"/>
                    </a:lnTo>
                    <a:lnTo>
                      <a:pt x="68" y="58"/>
                    </a:lnTo>
                    <a:lnTo>
                      <a:pt x="68" y="58"/>
                    </a:lnTo>
                    <a:lnTo>
                      <a:pt x="68" y="58"/>
                    </a:lnTo>
                    <a:lnTo>
                      <a:pt x="75" y="58"/>
                    </a:lnTo>
                    <a:lnTo>
                      <a:pt x="61" y="64"/>
                    </a:lnTo>
                    <a:lnTo>
                      <a:pt x="61" y="64"/>
                    </a:lnTo>
                  </a:path>
                </a:pathLst>
              </a:custGeom>
              <a:noFill/>
              <a:ln w="0">
                <a:solidFill>
                  <a:srgbClr val="000000"/>
                </a:solidFill>
                <a:prstDash val="solid"/>
                <a:round/>
                <a:headEnd/>
                <a:tailEnd/>
              </a:ln>
            </p:spPr>
            <p:txBody>
              <a:bodyPr/>
              <a:lstStyle/>
              <a:p>
                <a:endParaRPr lang="en-US" dirty="0"/>
              </a:p>
            </p:txBody>
          </p:sp>
          <p:sp>
            <p:nvSpPr>
              <p:cNvPr id="100423" name="Freeform 1095"/>
              <p:cNvSpPr>
                <a:spLocks/>
              </p:cNvSpPr>
              <p:nvPr/>
            </p:nvSpPr>
            <p:spPr bwMode="auto">
              <a:xfrm>
                <a:off x="3408" y="2252"/>
                <a:ext cx="48" cy="103"/>
              </a:xfrm>
              <a:custGeom>
                <a:avLst/>
                <a:gdLst/>
                <a:ahLst/>
                <a:cxnLst>
                  <a:cxn ang="0">
                    <a:pos x="7" y="20"/>
                  </a:cxn>
                  <a:cxn ang="0">
                    <a:pos x="7" y="20"/>
                  </a:cxn>
                  <a:cxn ang="0">
                    <a:pos x="14" y="20"/>
                  </a:cxn>
                  <a:cxn ang="0">
                    <a:pos x="14" y="26"/>
                  </a:cxn>
                  <a:cxn ang="0">
                    <a:pos x="7" y="32"/>
                  </a:cxn>
                  <a:cxn ang="0">
                    <a:pos x="14" y="26"/>
                  </a:cxn>
                  <a:cxn ang="0">
                    <a:pos x="7" y="39"/>
                  </a:cxn>
                  <a:cxn ang="0">
                    <a:pos x="14" y="39"/>
                  </a:cxn>
                  <a:cxn ang="0">
                    <a:pos x="21" y="32"/>
                  </a:cxn>
                  <a:cxn ang="0">
                    <a:pos x="21" y="26"/>
                  </a:cxn>
                  <a:cxn ang="0">
                    <a:pos x="21" y="32"/>
                  </a:cxn>
                  <a:cxn ang="0">
                    <a:pos x="21" y="39"/>
                  </a:cxn>
                  <a:cxn ang="0">
                    <a:pos x="14" y="45"/>
                  </a:cxn>
                  <a:cxn ang="0">
                    <a:pos x="7" y="52"/>
                  </a:cxn>
                  <a:cxn ang="0">
                    <a:pos x="7" y="58"/>
                  </a:cxn>
                  <a:cxn ang="0">
                    <a:pos x="0" y="58"/>
                  </a:cxn>
                  <a:cxn ang="0">
                    <a:pos x="7" y="58"/>
                  </a:cxn>
                  <a:cxn ang="0">
                    <a:pos x="14" y="52"/>
                  </a:cxn>
                  <a:cxn ang="0">
                    <a:pos x="21" y="39"/>
                  </a:cxn>
                  <a:cxn ang="0">
                    <a:pos x="28" y="39"/>
                  </a:cxn>
                  <a:cxn ang="0">
                    <a:pos x="28" y="45"/>
                  </a:cxn>
                  <a:cxn ang="0">
                    <a:pos x="28" y="52"/>
                  </a:cxn>
                  <a:cxn ang="0">
                    <a:pos x="21" y="52"/>
                  </a:cxn>
                  <a:cxn ang="0">
                    <a:pos x="21" y="58"/>
                  </a:cxn>
                  <a:cxn ang="0">
                    <a:pos x="21" y="65"/>
                  </a:cxn>
                  <a:cxn ang="0">
                    <a:pos x="21" y="71"/>
                  </a:cxn>
                  <a:cxn ang="0">
                    <a:pos x="28" y="77"/>
                  </a:cxn>
                  <a:cxn ang="0">
                    <a:pos x="35" y="77"/>
                  </a:cxn>
                  <a:cxn ang="0">
                    <a:pos x="35" y="84"/>
                  </a:cxn>
                  <a:cxn ang="0">
                    <a:pos x="35" y="84"/>
                  </a:cxn>
                  <a:cxn ang="0">
                    <a:pos x="41" y="90"/>
                  </a:cxn>
                  <a:cxn ang="0">
                    <a:pos x="41" y="97"/>
                  </a:cxn>
                  <a:cxn ang="0">
                    <a:pos x="41" y="103"/>
                  </a:cxn>
                  <a:cxn ang="0">
                    <a:pos x="41" y="97"/>
                  </a:cxn>
                  <a:cxn ang="0">
                    <a:pos x="48" y="97"/>
                  </a:cxn>
                  <a:cxn ang="0">
                    <a:pos x="48" y="90"/>
                  </a:cxn>
                  <a:cxn ang="0">
                    <a:pos x="48" y="77"/>
                  </a:cxn>
                  <a:cxn ang="0">
                    <a:pos x="48" y="71"/>
                  </a:cxn>
                  <a:cxn ang="0">
                    <a:pos x="48" y="65"/>
                  </a:cxn>
                  <a:cxn ang="0">
                    <a:pos x="41" y="58"/>
                  </a:cxn>
                  <a:cxn ang="0">
                    <a:pos x="41" y="58"/>
                  </a:cxn>
                  <a:cxn ang="0">
                    <a:pos x="41" y="52"/>
                  </a:cxn>
                  <a:cxn ang="0">
                    <a:pos x="41" y="45"/>
                  </a:cxn>
                  <a:cxn ang="0">
                    <a:pos x="41" y="39"/>
                  </a:cxn>
                  <a:cxn ang="0">
                    <a:pos x="35" y="32"/>
                  </a:cxn>
                  <a:cxn ang="0">
                    <a:pos x="35" y="32"/>
                  </a:cxn>
                  <a:cxn ang="0">
                    <a:pos x="35" y="26"/>
                  </a:cxn>
                  <a:cxn ang="0">
                    <a:pos x="35" y="26"/>
                  </a:cxn>
                  <a:cxn ang="0">
                    <a:pos x="35" y="20"/>
                  </a:cxn>
                  <a:cxn ang="0">
                    <a:pos x="7" y="0"/>
                  </a:cxn>
                  <a:cxn ang="0">
                    <a:pos x="14" y="0"/>
                  </a:cxn>
                  <a:cxn ang="0">
                    <a:pos x="14" y="7"/>
                  </a:cxn>
                  <a:cxn ang="0">
                    <a:pos x="14" y="7"/>
                  </a:cxn>
                  <a:cxn ang="0">
                    <a:pos x="7" y="13"/>
                  </a:cxn>
                  <a:cxn ang="0">
                    <a:pos x="0" y="13"/>
                  </a:cxn>
                  <a:cxn ang="0">
                    <a:pos x="0" y="13"/>
                  </a:cxn>
                </a:cxnLst>
                <a:rect l="0" t="0" r="r" b="b"/>
                <a:pathLst>
                  <a:path w="48" h="103">
                    <a:moveTo>
                      <a:pt x="0" y="20"/>
                    </a:moveTo>
                    <a:lnTo>
                      <a:pt x="0" y="20"/>
                    </a:lnTo>
                    <a:lnTo>
                      <a:pt x="0" y="20"/>
                    </a:lnTo>
                    <a:lnTo>
                      <a:pt x="0" y="20"/>
                    </a:lnTo>
                    <a:lnTo>
                      <a:pt x="7" y="20"/>
                    </a:lnTo>
                    <a:lnTo>
                      <a:pt x="7" y="20"/>
                    </a:lnTo>
                    <a:lnTo>
                      <a:pt x="7" y="20"/>
                    </a:lnTo>
                    <a:lnTo>
                      <a:pt x="7" y="20"/>
                    </a:lnTo>
                    <a:lnTo>
                      <a:pt x="7" y="20"/>
                    </a:lnTo>
                    <a:lnTo>
                      <a:pt x="7" y="20"/>
                    </a:lnTo>
                    <a:lnTo>
                      <a:pt x="7" y="20"/>
                    </a:lnTo>
                    <a:lnTo>
                      <a:pt x="7" y="20"/>
                    </a:lnTo>
                    <a:lnTo>
                      <a:pt x="14" y="20"/>
                    </a:lnTo>
                    <a:lnTo>
                      <a:pt x="14" y="20"/>
                    </a:lnTo>
                    <a:lnTo>
                      <a:pt x="14" y="20"/>
                    </a:lnTo>
                    <a:lnTo>
                      <a:pt x="14" y="20"/>
                    </a:lnTo>
                    <a:lnTo>
                      <a:pt x="14" y="20"/>
                    </a:lnTo>
                    <a:lnTo>
                      <a:pt x="14" y="20"/>
                    </a:lnTo>
                    <a:lnTo>
                      <a:pt x="14" y="20"/>
                    </a:lnTo>
                    <a:lnTo>
                      <a:pt x="14" y="26"/>
                    </a:lnTo>
                    <a:lnTo>
                      <a:pt x="7" y="26"/>
                    </a:lnTo>
                    <a:lnTo>
                      <a:pt x="7" y="26"/>
                    </a:lnTo>
                    <a:lnTo>
                      <a:pt x="7" y="26"/>
                    </a:lnTo>
                    <a:lnTo>
                      <a:pt x="7" y="32"/>
                    </a:lnTo>
                    <a:lnTo>
                      <a:pt x="7" y="32"/>
                    </a:lnTo>
                    <a:lnTo>
                      <a:pt x="7" y="32"/>
                    </a:lnTo>
                    <a:lnTo>
                      <a:pt x="7" y="32"/>
                    </a:lnTo>
                    <a:lnTo>
                      <a:pt x="7" y="26"/>
                    </a:lnTo>
                    <a:lnTo>
                      <a:pt x="7" y="26"/>
                    </a:lnTo>
                    <a:lnTo>
                      <a:pt x="14" y="26"/>
                    </a:lnTo>
                    <a:lnTo>
                      <a:pt x="14" y="26"/>
                    </a:lnTo>
                    <a:lnTo>
                      <a:pt x="14" y="26"/>
                    </a:lnTo>
                    <a:lnTo>
                      <a:pt x="14" y="26"/>
                    </a:lnTo>
                    <a:lnTo>
                      <a:pt x="7" y="39"/>
                    </a:lnTo>
                    <a:lnTo>
                      <a:pt x="7" y="39"/>
                    </a:lnTo>
                    <a:lnTo>
                      <a:pt x="14" y="39"/>
                    </a:lnTo>
                    <a:lnTo>
                      <a:pt x="14" y="39"/>
                    </a:lnTo>
                    <a:lnTo>
                      <a:pt x="14" y="39"/>
                    </a:lnTo>
                    <a:lnTo>
                      <a:pt x="14" y="39"/>
                    </a:lnTo>
                    <a:lnTo>
                      <a:pt x="14" y="39"/>
                    </a:lnTo>
                    <a:lnTo>
                      <a:pt x="14" y="32"/>
                    </a:lnTo>
                    <a:lnTo>
                      <a:pt x="14" y="32"/>
                    </a:lnTo>
                    <a:lnTo>
                      <a:pt x="14" y="32"/>
                    </a:lnTo>
                    <a:lnTo>
                      <a:pt x="21" y="32"/>
                    </a:lnTo>
                    <a:lnTo>
                      <a:pt x="21" y="32"/>
                    </a:lnTo>
                    <a:lnTo>
                      <a:pt x="21" y="32"/>
                    </a:lnTo>
                    <a:lnTo>
                      <a:pt x="21" y="26"/>
                    </a:lnTo>
                    <a:lnTo>
                      <a:pt x="21" y="26"/>
                    </a:lnTo>
                    <a:lnTo>
                      <a:pt x="21" y="26"/>
                    </a:lnTo>
                    <a:lnTo>
                      <a:pt x="21" y="26"/>
                    </a:lnTo>
                    <a:lnTo>
                      <a:pt x="21" y="26"/>
                    </a:lnTo>
                    <a:lnTo>
                      <a:pt x="21" y="26"/>
                    </a:lnTo>
                    <a:lnTo>
                      <a:pt x="21" y="32"/>
                    </a:lnTo>
                    <a:lnTo>
                      <a:pt x="21" y="32"/>
                    </a:lnTo>
                    <a:lnTo>
                      <a:pt x="21" y="32"/>
                    </a:lnTo>
                    <a:lnTo>
                      <a:pt x="21" y="32"/>
                    </a:lnTo>
                    <a:lnTo>
                      <a:pt x="21" y="32"/>
                    </a:lnTo>
                    <a:lnTo>
                      <a:pt x="21" y="32"/>
                    </a:lnTo>
                    <a:lnTo>
                      <a:pt x="21" y="39"/>
                    </a:lnTo>
                    <a:lnTo>
                      <a:pt x="21" y="39"/>
                    </a:lnTo>
                    <a:lnTo>
                      <a:pt x="21" y="39"/>
                    </a:lnTo>
                    <a:lnTo>
                      <a:pt x="14" y="39"/>
                    </a:lnTo>
                    <a:lnTo>
                      <a:pt x="14" y="39"/>
                    </a:lnTo>
                    <a:lnTo>
                      <a:pt x="14" y="45"/>
                    </a:lnTo>
                    <a:lnTo>
                      <a:pt x="14" y="45"/>
                    </a:lnTo>
                    <a:lnTo>
                      <a:pt x="14" y="45"/>
                    </a:lnTo>
                    <a:lnTo>
                      <a:pt x="14" y="45"/>
                    </a:lnTo>
                    <a:lnTo>
                      <a:pt x="14" y="52"/>
                    </a:lnTo>
                    <a:lnTo>
                      <a:pt x="7" y="52"/>
                    </a:lnTo>
                    <a:lnTo>
                      <a:pt x="7" y="52"/>
                    </a:lnTo>
                    <a:lnTo>
                      <a:pt x="7" y="52"/>
                    </a:lnTo>
                    <a:lnTo>
                      <a:pt x="7" y="52"/>
                    </a:lnTo>
                    <a:lnTo>
                      <a:pt x="7" y="58"/>
                    </a:lnTo>
                    <a:lnTo>
                      <a:pt x="7" y="58"/>
                    </a:lnTo>
                    <a:lnTo>
                      <a:pt x="7" y="58"/>
                    </a:lnTo>
                    <a:lnTo>
                      <a:pt x="7" y="58"/>
                    </a:lnTo>
                    <a:lnTo>
                      <a:pt x="7" y="58"/>
                    </a:lnTo>
                    <a:lnTo>
                      <a:pt x="0" y="58"/>
                    </a:lnTo>
                    <a:lnTo>
                      <a:pt x="0" y="58"/>
                    </a:lnTo>
                    <a:lnTo>
                      <a:pt x="0" y="58"/>
                    </a:lnTo>
                    <a:lnTo>
                      <a:pt x="0" y="58"/>
                    </a:lnTo>
                    <a:lnTo>
                      <a:pt x="7" y="58"/>
                    </a:lnTo>
                    <a:lnTo>
                      <a:pt x="7" y="58"/>
                    </a:lnTo>
                    <a:lnTo>
                      <a:pt x="7" y="58"/>
                    </a:lnTo>
                    <a:lnTo>
                      <a:pt x="7" y="58"/>
                    </a:lnTo>
                    <a:lnTo>
                      <a:pt x="7" y="58"/>
                    </a:lnTo>
                    <a:lnTo>
                      <a:pt x="14" y="58"/>
                    </a:lnTo>
                    <a:lnTo>
                      <a:pt x="14" y="52"/>
                    </a:lnTo>
                    <a:lnTo>
                      <a:pt x="14" y="52"/>
                    </a:lnTo>
                    <a:lnTo>
                      <a:pt x="14" y="52"/>
                    </a:lnTo>
                    <a:lnTo>
                      <a:pt x="21" y="52"/>
                    </a:lnTo>
                    <a:lnTo>
                      <a:pt x="21" y="45"/>
                    </a:lnTo>
                    <a:lnTo>
                      <a:pt x="21" y="45"/>
                    </a:lnTo>
                    <a:lnTo>
                      <a:pt x="21" y="45"/>
                    </a:lnTo>
                    <a:lnTo>
                      <a:pt x="21" y="39"/>
                    </a:lnTo>
                    <a:lnTo>
                      <a:pt x="21" y="39"/>
                    </a:lnTo>
                    <a:lnTo>
                      <a:pt x="28" y="39"/>
                    </a:lnTo>
                    <a:lnTo>
                      <a:pt x="28" y="39"/>
                    </a:lnTo>
                    <a:lnTo>
                      <a:pt x="28" y="39"/>
                    </a:lnTo>
                    <a:lnTo>
                      <a:pt x="28" y="39"/>
                    </a:lnTo>
                    <a:lnTo>
                      <a:pt x="28" y="39"/>
                    </a:lnTo>
                    <a:lnTo>
                      <a:pt x="28" y="39"/>
                    </a:lnTo>
                    <a:lnTo>
                      <a:pt x="28" y="45"/>
                    </a:lnTo>
                    <a:lnTo>
                      <a:pt x="28" y="45"/>
                    </a:lnTo>
                    <a:lnTo>
                      <a:pt x="28" y="45"/>
                    </a:lnTo>
                    <a:lnTo>
                      <a:pt x="28" y="45"/>
                    </a:lnTo>
                    <a:lnTo>
                      <a:pt x="28" y="45"/>
                    </a:lnTo>
                    <a:lnTo>
                      <a:pt x="28" y="45"/>
                    </a:lnTo>
                    <a:lnTo>
                      <a:pt x="28" y="52"/>
                    </a:lnTo>
                    <a:lnTo>
                      <a:pt x="28" y="52"/>
                    </a:lnTo>
                    <a:lnTo>
                      <a:pt x="28" y="52"/>
                    </a:lnTo>
                    <a:lnTo>
                      <a:pt x="28" y="52"/>
                    </a:lnTo>
                    <a:lnTo>
                      <a:pt x="28" y="52"/>
                    </a:lnTo>
                    <a:lnTo>
                      <a:pt x="28" y="52"/>
                    </a:lnTo>
                    <a:lnTo>
                      <a:pt x="21" y="52"/>
                    </a:lnTo>
                    <a:lnTo>
                      <a:pt x="21" y="58"/>
                    </a:lnTo>
                    <a:lnTo>
                      <a:pt x="21" y="58"/>
                    </a:lnTo>
                    <a:lnTo>
                      <a:pt x="21" y="58"/>
                    </a:lnTo>
                    <a:lnTo>
                      <a:pt x="21" y="58"/>
                    </a:lnTo>
                    <a:lnTo>
                      <a:pt x="21" y="58"/>
                    </a:lnTo>
                    <a:lnTo>
                      <a:pt x="21" y="58"/>
                    </a:lnTo>
                    <a:lnTo>
                      <a:pt x="21" y="58"/>
                    </a:lnTo>
                    <a:lnTo>
                      <a:pt x="21" y="65"/>
                    </a:lnTo>
                    <a:lnTo>
                      <a:pt x="21" y="65"/>
                    </a:lnTo>
                    <a:lnTo>
                      <a:pt x="21" y="65"/>
                    </a:lnTo>
                    <a:lnTo>
                      <a:pt x="21" y="65"/>
                    </a:lnTo>
                    <a:lnTo>
                      <a:pt x="21" y="65"/>
                    </a:lnTo>
                    <a:lnTo>
                      <a:pt x="21" y="65"/>
                    </a:lnTo>
                    <a:lnTo>
                      <a:pt x="21" y="71"/>
                    </a:lnTo>
                    <a:lnTo>
                      <a:pt x="21" y="71"/>
                    </a:lnTo>
                    <a:lnTo>
                      <a:pt x="21" y="71"/>
                    </a:lnTo>
                    <a:lnTo>
                      <a:pt x="21" y="71"/>
                    </a:lnTo>
                    <a:lnTo>
                      <a:pt x="28" y="71"/>
                    </a:lnTo>
                    <a:lnTo>
                      <a:pt x="28" y="71"/>
                    </a:lnTo>
                    <a:lnTo>
                      <a:pt x="28" y="77"/>
                    </a:lnTo>
                    <a:lnTo>
                      <a:pt x="28" y="77"/>
                    </a:lnTo>
                    <a:lnTo>
                      <a:pt x="28" y="77"/>
                    </a:lnTo>
                    <a:lnTo>
                      <a:pt x="28" y="77"/>
                    </a:lnTo>
                    <a:lnTo>
                      <a:pt x="35" y="77"/>
                    </a:lnTo>
                    <a:lnTo>
                      <a:pt x="35" y="77"/>
                    </a:lnTo>
                    <a:lnTo>
                      <a:pt x="35" y="77"/>
                    </a:lnTo>
                    <a:lnTo>
                      <a:pt x="35" y="77"/>
                    </a:lnTo>
                    <a:lnTo>
                      <a:pt x="35" y="77"/>
                    </a:lnTo>
                    <a:lnTo>
                      <a:pt x="35" y="77"/>
                    </a:lnTo>
                    <a:lnTo>
                      <a:pt x="35" y="84"/>
                    </a:lnTo>
                    <a:lnTo>
                      <a:pt x="35" y="84"/>
                    </a:lnTo>
                    <a:lnTo>
                      <a:pt x="35" y="84"/>
                    </a:lnTo>
                    <a:lnTo>
                      <a:pt x="35" y="84"/>
                    </a:lnTo>
                    <a:lnTo>
                      <a:pt x="35" y="84"/>
                    </a:lnTo>
                    <a:lnTo>
                      <a:pt x="35" y="84"/>
                    </a:lnTo>
                    <a:lnTo>
                      <a:pt x="35" y="84"/>
                    </a:lnTo>
                    <a:lnTo>
                      <a:pt x="35" y="90"/>
                    </a:lnTo>
                    <a:lnTo>
                      <a:pt x="35" y="90"/>
                    </a:lnTo>
                    <a:lnTo>
                      <a:pt x="35" y="90"/>
                    </a:lnTo>
                    <a:lnTo>
                      <a:pt x="41" y="90"/>
                    </a:lnTo>
                    <a:lnTo>
                      <a:pt x="41" y="90"/>
                    </a:lnTo>
                    <a:lnTo>
                      <a:pt x="41" y="97"/>
                    </a:lnTo>
                    <a:lnTo>
                      <a:pt x="41" y="97"/>
                    </a:lnTo>
                    <a:lnTo>
                      <a:pt x="41" y="97"/>
                    </a:lnTo>
                    <a:lnTo>
                      <a:pt x="41" y="97"/>
                    </a:lnTo>
                    <a:lnTo>
                      <a:pt x="41" y="103"/>
                    </a:lnTo>
                    <a:lnTo>
                      <a:pt x="41" y="103"/>
                    </a:lnTo>
                    <a:lnTo>
                      <a:pt x="41" y="103"/>
                    </a:lnTo>
                    <a:lnTo>
                      <a:pt x="41" y="103"/>
                    </a:lnTo>
                    <a:lnTo>
                      <a:pt x="41" y="103"/>
                    </a:lnTo>
                    <a:lnTo>
                      <a:pt x="41" y="103"/>
                    </a:lnTo>
                    <a:lnTo>
                      <a:pt x="41" y="97"/>
                    </a:lnTo>
                    <a:lnTo>
                      <a:pt x="41" y="97"/>
                    </a:lnTo>
                    <a:lnTo>
                      <a:pt x="41" y="97"/>
                    </a:lnTo>
                    <a:lnTo>
                      <a:pt x="41" y="97"/>
                    </a:lnTo>
                    <a:lnTo>
                      <a:pt x="41" y="97"/>
                    </a:lnTo>
                    <a:lnTo>
                      <a:pt x="41" y="97"/>
                    </a:lnTo>
                    <a:lnTo>
                      <a:pt x="41" y="97"/>
                    </a:lnTo>
                    <a:lnTo>
                      <a:pt x="41" y="97"/>
                    </a:lnTo>
                    <a:lnTo>
                      <a:pt x="48" y="97"/>
                    </a:lnTo>
                    <a:lnTo>
                      <a:pt x="48" y="97"/>
                    </a:lnTo>
                    <a:lnTo>
                      <a:pt x="48" y="90"/>
                    </a:lnTo>
                    <a:lnTo>
                      <a:pt x="48" y="90"/>
                    </a:lnTo>
                    <a:lnTo>
                      <a:pt x="48" y="90"/>
                    </a:lnTo>
                    <a:lnTo>
                      <a:pt x="48" y="90"/>
                    </a:lnTo>
                    <a:lnTo>
                      <a:pt x="48" y="84"/>
                    </a:lnTo>
                    <a:lnTo>
                      <a:pt x="48" y="84"/>
                    </a:lnTo>
                    <a:lnTo>
                      <a:pt x="48" y="84"/>
                    </a:lnTo>
                    <a:lnTo>
                      <a:pt x="48" y="84"/>
                    </a:lnTo>
                    <a:lnTo>
                      <a:pt x="48" y="77"/>
                    </a:lnTo>
                    <a:lnTo>
                      <a:pt x="48" y="77"/>
                    </a:lnTo>
                    <a:lnTo>
                      <a:pt x="48" y="77"/>
                    </a:lnTo>
                    <a:lnTo>
                      <a:pt x="48" y="71"/>
                    </a:lnTo>
                    <a:lnTo>
                      <a:pt x="48" y="71"/>
                    </a:lnTo>
                    <a:lnTo>
                      <a:pt x="48" y="71"/>
                    </a:lnTo>
                    <a:lnTo>
                      <a:pt x="48" y="71"/>
                    </a:lnTo>
                    <a:lnTo>
                      <a:pt x="48" y="65"/>
                    </a:lnTo>
                    <a:lnTo>
                      <a:pt x="48" y="65"/>
                    </a:lnTo>
                    <a:lnTo>
                      <a:pt x="48" y="65"/>
                    </a:lnTo>
                    <a:lnTo>
                      <a:pt x="48" y="65"/>
                    </a:lnTo>
                    <a:lnTo>
                      <a:pt x="41" y="65"/>
                    </a:lnTo>
                    <a:lnTo>
                      <a:pt x="41" y="65"/>
                    </a:lnTo>
                    <a:lnTo>
                      <a:pt x="41" y="58"/>
                    </a:lnTo>
                    <a:lnTo>
                      <a:pt x="41" y="58"/>
                    </a:lnTo>
                    <a:lnTo>
                      <a:pt x="41" y="58"/>
                    </a:lnTo>
                    <a:lnTo>
                      <a:pt x="41" y="58"/>
                    </a:lnTo>
                    <a:lnTo>
                      <a:pt x="41" y="58"/>
                    </a:lnTo>
                    <a:lnTo>
                      <a:pt x="41" y="58"/>
                    </a:lnTo>
                    <a:lnTo>
                      <a:pt x="41" y="58"/>
                    </a:lnTo>
                    <a:lnTo>
                      <a:pt x="41" y="58"/>
                    </a:lnTo>
                    <a:lnTo>
                      <a:pt x="41" y="52"/>
                    </a:lnTo>
                    <a:lnTo>
                      <a:pt x="41" y="52"/>
                    </a:lnTo>
                    <a:lnTo>
                      <a:pt x="41" y="52"/>
                    </a:lnTo>
                    <a:lnTo>
                      <a:pt x="41" y="52"/>
                    </a:lnTo>
                    <a:lnTo>
                      <a:pt x="41" y="52"/>
                    </a:lnTo>
                    <a:lnTo>
                      <a:pt x="41" y="52"/>
                    </a:lnTo>
                    <a:lnTo>
                      <a:pt x="41" y="45"/>
                    </a:lnTo>
                    <a:lnTo>
                      <a:pt x="41" y="45"/>
                    </a:lnTo>
                    <a:lnTo>
                      <a:pt x="41" y="45"/>
                    </a:lnTo>
                    <a:lnTo>
                      <a:pt x="41" y="45"/>
                    </a:lnTo>
                    <a:lnTo>
                      <a:pt x="41" y="45"/>
                    </a:lnTo>
                    <a:lnTo>
                      <a:pt x="35" y="45"/>
                    </a:lnTo>
                    <a:lnTo>
                      <a:pt x="35" y="45"/>
                    </a:lnTo>
                    <a:lnTo>
                      <a:pt x="41" y="39"/>
                    </a:lnTo>
                    <a:lnTo>
                      <a:pt x="41" y="39"/>
                    </a:lnTo>
                    <a:lnTo>
                      <a:pt x="41" y="39"/>
                    </a:lnTo>
                    <a:lnTo>
                      <a:pt x="41" y="39"/>
                    </a:lnTo>
                    <a:lnTo>
                      <a:pt x="41" y="39"/>
                    </a:lnTo>
                    <a:lnTo>
                      <a:pt x="35" y="39"/>
                    </a:lnTo>
                    <a:lnTo>
                      <a:pt x="35" y="32"/>
                    </a:lnTo>
                    <a:lnTo>
                      <a:pt x="35" y="32"/>
                    </a:lnTo>
                    <a:lnTo>
                      <a:pt x="35" y="32"/>
                    </a:lnTo>
                    <a:lnTo>
                      <a:pt x="35" y="32"/>
                    </a:lnTo>
                    <a:lnTo>
                      <a:pt x="35" y="32"/>
                    </a:lnTo>
                    <a:lnTo>
                      <a:pt x="35" y="32"/>
                    </a:lnTo>
                    <a:lnTo>
                      <a:pt x="35" y="32"/>
                    </a:lnTo>
                    <a:lnTo>
                      <a:pt x="35" y="26"/>
                    </a:lnTo>
                    <a:lnTo>
                      <a:pt x="35" y="26"/>
                    </a:lnTo>
                    <a:lnTo>
                      <a:pt x="35" y="26"/>
                    </a:lnTo>
                    <a:lnTo>
                      <a:pt x="35" y="26"/>
                    </a:lnTo>
                    <a:lnTo>
                      <a:pt x="35" y="26"/>
                    </a:lnTo>
                    <a:lnTo>
                      <a:pt x="35" y="26"/>
                    </a:lnTo>
                    <a:lnTo>
                      <a:pt x="35" y="26"/>
                    </a:lnTo>
                    <a:lnTo>
                      <a:pt x="35" y="26"/>
                    </a:lnTo>
                    <a:lnTo>
                      <a:pt x="35" y="26"/>
                    </a:lnTo>
                    <a:lnTo>
                      <a:pt x="35" y="26"/>
                    </a:lnTo>
                    <a:lnTo>
                      <a:pt x="35" y="26"/>
                    </a:lnTo>
                    <a:lnTo>
                      <a:pt x="35" y="20"/>
                    </a:lnTo>
                    <a:lnTo>
                      <a:pt x="35" y="20"/>
                    </a:lnTo>
                    <a:lnTo>
                      <a:pt x="35" y="20"/>
                    </a:lnTo>
                    <a:lnTo>
                      <a:pt x="35" y="20"/>
                    </a:lnTo>
                    <a:lnTo>
                      <a:pt x="35" y="20"/>
                    </a:lnTo>
                    <a:lnTo>
                      <a:pt x="35" y="20"/>
                    </a:lnTo>
                    <a:lnTo>
                      <a:pt x="7" y="0"/>
                    </a:lnTo>
                    <a:lnTo>
                      <a:pt x="7" y="0"/>
                    </a:lnTo>
                    <a:lnTo>
                      <a:pt x="7" y="0"/>
                    </a:lnTo>
                    <a:lnTo>
                      <a:pt x="14" y="0"/>
                    </a:lnTo>
                    <a:lnTo>
                      <a:pt x="14" y="0"/>
                    </a:lnTo>
                    <a:lnTo>
                      <a:pt x="14" y="0"/>
                    </a:lnTo>
                    <a:lnTo>
                      <a:pt x="14" y="0"/>
                    </a:lnTo>
                    <a:lnTo>
                      <a:pt x="14" y="0"/>
                    </a:lnTo>
                    <a:lnTo>
                      <a:pt x="14" y="7"/>
                    </a:lnTo>
                    <a:lnTo>
                      <a:pt x="14" y="7"/>
                    </a:lnTo>
                    <a:lnTo>
                      <a:pt x="14" y="7"/>
                    </a:lnTo>
                    <a:lnTo>
                      <a:pt x="14" y="7"/>
                    </a:lnTo>
                    <a:lnTo>
                      <a:pt x="14" y="7"/>
                    </a:lnTo>
                    <a:lnTo>
                      <a:pt x="14" y="7"/>
                    </a:lnTo>
                    <a:lnTo>
                      <a:pt x="14" y="7"/>
                    </a:lnTo>
                    <a:lnTo>
                      <a:pt x="14" y="7"/>
                    </a:lnTo>
                    <a:lnTo>
                      <a:pt x="14" y="7"/>
                    </a:lnTo>
                    <a:lnTo>
                      <a:pt x="14" y="7"/>
                    </a:lnTo>
                    <a:lnTo>
                      <a:pt x="14" y="7"/>
                    </a:lnTo>
                    <a:lnTo>
                      <a:pt x="14" y="7"/>
                    </a:lnTo>
                    <a:lnTo>
                      <a:pt x="7" y="7"/>
                    </a:lnTo>
                    <a:lnTo>
                      <a:pt x="7" y="13"/>
                    </a:lnTo>
                    <a:lnTo>
                      <a:pt x="7" y="13"/>
                    </a:lnTo>
                    <a:lnTo>
                      <a:pt x="7" y="13"/>
                    </a:lnTo>
                    <a:lnTo>
                      <a:pt x="7" y="13"/>
                    </a:lnTo>
                    <a:lnTo>
                      <a:pt x="0" y="13"/>
                    </a:lnTo>
                    <a:lnTo>
                      <a:pt x="0" y="13"/>
                    </a:lnTo>
                    <a:lnTo>
                      <a:pt x="0" y="13"/>
                    </a:lnTo>
                    <a:lnTo>
                      <a:pt x="0" y="13"/>
                    </a:lnTo>
                    <a:lnTo>
                      <a:pt x="0" y="13"/>
                    </a:lnTo>
                    <a:lnTo>
                      <a:pt x="0" y="13"/>
                    </a:lnTo>
                    <a:lnTo>
                      <a:pt x="0" y="13"/>
                    </a:lnTo>
                    <a:lnTo>
                      <a:pt x="0" y="20"/>
                    </a:lnTo>
                    <a:lnTo>
                      <a:pt x="0" y="20"/>
                    </a:lnTo>
                    <a:close/>
                  </a:path>
                </a:pathLst>
              </a:custGeom>
              <a:solidFill>
                <a:srgbClr val="000000"/>
              </a:solidFill>
              <a:ln w="9525">
                <a:noFill/>
                <a:round/>
                <a:headEnd/>
                <a:tailEnd/>
              </a:ln>
            </p:spPr>
            <p:txBody>
              <a:bodyPr/>
              <a:lstStyle/>
              <a:p>
                <a:endParaRPr lang="en-US" dirty="0"/>
              </a:p>
            </p:txBody>
          </p:sp>
          <p:sp>
            <p:nvSpPr>
              <p:cNvPr id="100424" name="Freeform 1096"/>
              <p:cNvSpPr>
                <a:spLocks/>
              </p:cNvSpPr>
              <p:nvPr/>
            </p:nvSpPr>
            <p:spPr bwMode="auto">
              <a:xfrm>
                <a:off x="3381" y="2233"/>
                <a:ext cx="27" cy="13"/>
              </a:xfrm>
              <a:custGeom>
                <a:avLst/>
                <a:gdLst/>
                <a:ahLst/>
                <a:cxnLst>
                  <a:cxn ang="0">
                    <a:pos x="0" y="13"/>
                  </a:cxn>
                  <a:cxn ang="0">
                    <a:pos x="0" y="13"/>
                  </a:cxn>
                  <a:cxn ang="0">
                    <a:pos x="0" y="6"/>
                  </a:cxn>
                  <a:cxn ang="0">
                    <a:pos x="7" y="6"/>
                  </a:cxn>
                  <a:cxn ang="0">
                    <a:pos x="7" y="6"/>
                  </a:cxn>
                  <a:cxn ang="0">
                    <a:pos x="7" y="6"/>
                  </a:cxn>
                  <a:cxn ang="0">
                    <a:pos x="14" y="6"/>
                  </a:cxn>
                  <a:cxn ang="0">
                    <a:pos x="14" y="6"/>
                  </a:cxn>
                  <a:cxn ang="0">
                    <a:pos x="14" y="6"/>
                  </a:cxn>
                  <a:cxn ang="0">
                    <a:pos x="20" y="6"/>
                  </a:cxn>
                  <a:cxn ang="0">
                    <a:pos x="20" y="6"/>
                  </a:cxn>
                  <a:cxn ang="0">
                    <a:pos x="20" y="6"/>
                  </a:cxn>
                  <a:cxn ang="0">
                    <a:pos x="27" y="6"/>
                  </a:cxn>
                  <a:cxn ang="0">
                    <a:pos x="27" y="6"/>
                  </a:cxn>
                  <a:cxn ang="0">
                    <a:pos x="27" y="6"/>
                  </a:cxn>
                  <a:cxn ang="0">
                    <a:pos x="27" y="6"/>
                  </a:cxn>
                  <a:cxn ang="0">
                    <a:pos x="20" y="6"/>
                  </a:cxn>
                  <a:cxn ang="0">
                    <a:pos x="20" y="6"/>
                  </a:cxn>
                  <a:cxn ang="0">
                    <a:pos x="20" y="6"/>
                  </a:cxn>
                  <a:cxn ang="0">
                    <a:pos x="20" y="0"/>
                  </a:cxn>
                  <a:cxn ang="0">
                    <a:pos x="14" y="0"/>
                  </a:cxn>
                  <a:cxn ang="0">
                    <a:pos x="14" y="0"/>
                  </a:cxn>
                  <a:cxn ang="0">
                    <a:pos x="14" y="0"/>
                  </a:cxn>
                  <a:cxn ang="0">
                    <a:pos x="14" y="0"/>
                  </a:cxn>
                  <a:cxn ang="0">
                    <a:pos x="7" y="0"/>
                  </a:cxn>
                  <a:cxn ang="0">
                    <a:pos x="7" y="0"/>
                  </a:cxn>
                  <a:cxn ang="0">
                    <a:pos x="0" y="0"/>
                  </a:cxn>
                  <a:cxn ang="0">
                    <a:pos x="0" y="0"/>
                  </a:cxn>
                  <a:cxn ang="0">
                    <a:pos x="0" y="13"/>
                  </a:cxn>
                  <a:cxn ang="0">
                    <a:pos x="0" y="13"/>
                  </a:cxn>
                </a:cxnLst>
                <a:rect l="0" t="0" r="r" b="b"/>
                <a:pathLst>
                  <a:path w="27" h="13">
                    <a:moveTo>
                      <a:pt x="0" y="13"/>
                    </a:moveTo>
                    <a:lnTo>
                      <a:pt x="0" y="13"/>
                    </a:lnTo>
                    <a:lnTo>
                      <a:pt x="0" y="6"/>
                    </a:lnTo>
                    <a:lnTo>
                      <a:pt x="7" y="6"/>
                    </a:lnTo>
                    <a:lnTo>
                      <a:pt x="7" y="6"/>
                    </a:lnTo>
                    <a:lnTo>
                      <a:pt x="7" y="6"/>
                    </a:lnTo>
                    <a:lnTo>
                      <a:pt x="14" y="6"/>
                    </a:lnTo>
                    <a:lnTo>
                      <a:pt x="14" y="6"/>
                    </a:lnTo>
                    <a:lnTo>
                      <a:pt x="14" y="6"/>
                    </a:lnTo>
                    <a:lnTo>
                      <a:pt x="20" y="6"/>
                    </a:lnTo>
                    <a:lnTo>
                      <a:pt x="20" y="6"/>
                    </a:lnTo>
                    <a:lnTo>
                      <a:pt x="20" y="6"/>
                    </a:lnTo>
                    <a:lnTo>
                      <a:pt x="27" y="6"/>
                    </a:lnTo>
                    <a:lnTo>
                      <a:pt x="27" y="6"/>
                    </a:lnTo>
                    <a:lnTo>
                      <a:pt x="27" y="6"/>
                    </a:lnTo>
                    <a:lnTo>
                      <a:pt x="27" y="6"/>
                    </a:lnTo>
                    <a:lnTo>
                      <a:pt x="20" y="6"/>
                    </a:lnTo>
                    <a:lnTo>
                      <a:pt x="20" y="6"/>
                    </a:lnTo>
                    <a:lnTo>
                      <a:pt x="20" y="6"/>
                    </a:lnTo>
                    <a:lnTo>
                      <a:pt x="20" y="0"/>
                    </a:lnTo>
                    <a:lnTo>
                      <a:pt x="14" y="0"/>
                    </a:lnTo>
                    <a:lnTo>
                      <a:pt x="14" y="0"/>
                    </a:lnTo>
                    <a:lnTo>
                      <a:pt x="14" y="0"/>
                    </a:lnTo>
                    <a:lnTo>
                      <a:pt x="14" y="0"/>
                    </a:lnTo>
                    <a:lnTo>
                      <a:pt x="7" y="0"/>
                    </a:lnTo>
                    <a:lnTo>
                      <a:pt x="7" y="0"/>
                    </a:lnTo>
                    <a:lnTo>
                      <a:pt x="0" y="0"/>
                    </a:lnTo>
                    <a:lnTo>
                      <a:pt x="0" y="0"/>
                    </a:lnTo>
                    <a:lnTo>
                      <a:pt x="0" y="13"/>
                    </a:lnTo>
                    <a:lnTo>
                      <a:pt x="0" y="13"/>
                    </a:lnTo>
                    <a:close/>
                  </a:path>
                </a:pathLst>
              </a:custGeom>
              <a:solidFill>
                <a:srgbClr val="000000"/>
              </a:solidFill>
              <a:ln w="9525">
                <a:noFill/>
                <a:round/>
                <a:headEnd/>
                <a:tailEnd/>
              </a:ln>
            </p:spPr>
            <p:txBody>
              <a:bodyPr/>
              <a:lstStyle/>
              <a:p>
                <a:endParaRPr lang="en-US" dirty="0"/>
              </a:p>
            </p:txBody>
          </p:sp>
          <p:sp>
            <p:nvSpPr>
              <p:cNvPr id="100425" name="Freeform 1097"/>
              <p:cNvSpPr>
                <a:spLocks/>
              </p:cNvSpPr>
              <p:nvPr/>
            </p:nvSpPr>
            <p:spPr bwMode="auto">
              <a:xfrm>
                <a:off x="3305" y="2220"/>
                <a:ext cx="7" cy="19"/>
              </a:xfrm>
              <a:custGeom>
                <a:avLst/>
                <a:gdLst/>
                <a:ahLst/>
                <a:cxnLst>
                  <a:cxn ang="0">
                    <a:pos x="0" y="19"/>
                  </a:cxn>
                  <a:cxn ang="0">
                    <a:pos x="0" y="19"/>
                  </a:cxn>
                  <a:cxn ang="0">
                    <a:pos x="0" y="19"/>
                  </a:cxn>
                  <a:cxn ang="0">
                    <a:pos x="0" y="19"/>
                  </a:cxn>
                  <a:cxn ang="0">
                    <a:pos x="7" y="19"/>
                  </a:cxn>
                  <a:cxn ang="0">
                    <a:pos x="7" y="19"/>
                  </a:cxn>
                  <a:cxn ang="0">
                    <a:pos x="7" y="19"/>
                  </a:cxn>
                  <a:cxn ang="0">
                    <a:pos x="7" y="19"/>
                  </a:cxn>
                  <a:cxn ang="0">
                    <a:pos x="7" y="19"/>
                  </a:cxn>
                  <a:cxn ang="0">
                    <a:pos x="7" y="19"/>
                  </a:cxn>
                  <a:cxn ang="0">
                    <a:pos x="7" y="19"/>
                  </a:cxn>
                  <a:cxn ang="0">
                    <a:pos x="7" y="19"/>
                  </a:cxn>
                  <a:cxn ang="0">
                    <a:pos x="7" y="19"/>
                  </a:cxn>
                  <a:cxn ang="0">
                    <a:pos x="7" y="13"/>
                  </a:cxn>
                  <a:cxn ang="0">
                    <a:pos x="7" y="13"/>
                  </a:cxn>
                  <a:cxn ang="0">
                    <a:pos x="7" y="13"/>
                  </a:cxn>
                  <a:cxn ang="0">
                    <a:pos x="7" y="13"/>
                  </a:cxn>
                  <a:cxn ang="0">
                    <a:pos x="7" y="13"/>
                  </a:cxn>
                  <a:cxn ang="0">
                    <a:pos x="7" y="13"/>
                  </a:cxn>
                  <a:cxn ang="0">
                    <a:pos x="7" y="13"/>
                  </a:cxn>
                  <a:cxn ang="0">
                    <a:pos x="7" y="13"/>
                  </a:cxn>
                  <a:cxn ang="0">
                    <a:pos x="7" y="13"/>
                  </a:cxn>
                  <a:cxn ang="0">
                    <a:pos x="0" y="13"/>
                  </a:cxn>
                  <a:cxn ang="0">
                    <a:pos x="0" y="7"/>
                  </a:cxn>
                  <a:cxn ang="0">
                    <a:pos x="0" y="7"/>
                  </a:cxn>
                  <a:cxn ang="0">
                    <a:pos x="7" y="7"/>
                  </a:cxn>
                  <a:cxn ang="0">
                    <a:pos x="7" y="7"/>
                  </a:cxn>
                  <a:cxn ang="0">
                    <a:pos x="7" y="7"/>
                  </a:cxn>
                  <a:cxn ang="0">
                    <a:pos x="7" y="7"/>
                  </a:cxn>
                  <a:cxn ang="0">
                    <a:pos x="7" y="7"/>
                  </a:cxn>
                  <a:cxn ang="0">
                    <a:pos x="7" y="0"/>
                  </a:cxn>
                  <a:cxn ang="0">
                    <a:pos x="7" y="0"/>
                  </a:cxn>
                  <a:cxn ang="0">
                    <a:pos x="7" y="0"/>
                  </a:cxn>
                  <a:cxn ang="0">
                    <a:pos x="7" y="7"/>
                  </a:cxn>
                  <a:cxn ang="0">
                    <a:pos x="0" y="7"/>
                  </a:cxn>
                  <a:cxn ang="0">
                    <a:pos x="0" y="7"/>
                  </a:cxn>
                  <a:cxn ang="0">
                    <a:pos x="0" y="7"/>
                  </a:cxn>
                  <a:cxn ang="0">
                    <a:pos x="0" y="7"/>
                  </a:cxn>
                  <a:cxn ang="0">
                    <a:pos x="0" y="7"/>
                  </a:cxn>
                  <a:cxn ang="0">
                    <a:pos x="0" y="19"/>
                  </a:cxn>
                  <a:cxn ang="0">
                    <a:pos x="0" y="19"/>
                  </a:cxn>
                </a:cxnLst>
                <a:rect l="0" t="0" r="r" b="b"/>
                <a:pathLst>
                  <a:path w="7" h="19">
                    <a:moveTo>
                      <a:pt x="0" y="19"/>
                    </a:moveTo>
                    <a:lnTo>
                      <a:pt x="0" y="19"/>
                    </a:lnTo>
                    <a:lnTo>
                      <a:pt x="0" y="19"/>
                    </a:lnTo>
                    <a:lnTo>
                      <a:pt x="0" y="19"/>
                    </a:lnTo>
                    <a:lnTo>
                      <a:pt x="7" y="19"/>
                    </a:lnTo>
                    <a:lnTo>
                      <a:pt x="7" y="19"/>
                    </a:lnTo>
                    <a:lnTo>
                      <a:pt x="7" y="19"/>
                    </a:lnTo>
                    <a:lnTo>
                      <a:pt x="7" y="19"/>
                    </a:lnTo>
                    <a:lnTo>
                      <a:pt x="7" y="19"/>
                    </a:lnTo>
                    <a:lnTo>
                      <a:pt x="7" y="19"/>
                    </a:lnTo>
                    <a:lnTo>
                      <a:pt x="7" y="19"/>
                    </a:lnTo>
                    <a:lnTo>
                      <a:pt x="7" y="19"/>
                    </a:lnTo>
                    <a:lnTo>
                      <a:pt x="7" y="19"/>
                    </a:lnTo>
                    <a:lnTo>
                      <a:pt x="7" y="13"/>
                    </a:lnTo>
                    <a:lnTo>
                      <a:pt x="7" y="13"/>
                    </a:lnTo>
                    <a:lnTo>
                      <a:pt x="7" y="13"/>
                    </a:lnTo>
                    <a:lnTo>
                      <a:pt x="7" y="13"/>
                    </a:lnTo>
                    <a:lnTo>
                      <a:pt x="7" y="13"/>
                    </a:lnTo>
                    <a:lnTo>
                      <a:pt x="7" y="13"/>
                    </a:lnTo>
                    <a:lnTo>
                      <a:pt x="7" y="13"/>
                    </a:lnTo>
                    <a:lnTo>
                      <a:pt x="7" y="13"/>
                    </a:lnTo>
                    <a:lnTo>
                      <a:pt x="7" y="13"/>
                    </a:lnTo>
                    <a:lnTo>
                      <a:pt x="0" y="13"/>
                    </a:lnTo>
                    <a:lnTo>
                      <a:pt x="0" y="7"/>
                    </a:lnTo>
                    <a:lnTo>
                      <a:pt x="0" y="7"/>
                    </a:lnTo>
                    <a:lnTo>
                      <a:pt x="7" y="7"/>
                    </a:lnTo>
                    <a:lnTo>
                      <a:pt x="7" y="7"/>
                    </a:lnTo>
                    <a:lnTo>
                      <a:pt x="7" y="7"/>
                    </a:lnTo>
                    <a:lnTo>
                      <a:pt x="7" y="7"/>
                    </a:lnTo>
                    <a:lnTo>
                      <a:pt x="7" y="7"/>
                    </a:lnTo>
                    <a:lnTo>
                      <a:pt x="7" y="0"/>
                    </a:lnTo>
                    <a:lnTo>
                      <a:pt x="7" y="0"/>
                    </a:lnTo>
                    <a:lnTo>
                      <a:pt x="7" y="0"/>
                    </a:lnTo>
                    <a:lnTo>
                      <a:pt x="7" y="7"/>
                    </a:lnTo>
                    <a:lnTo>
                      <a:pt x="0" y="7"/>
                    </a:lnTo>
                    <a:lnTo>
                      <a:pt x="0" y="7"/>
                    </a:lnTo>
                    <a:lnTo>
                      <a:pt x="0" y="7"/>
                    </a:lnTo>
                    <a:lnTo>
                      <a:pt x="0" y="7"/>
                    </a:lnTo>
                    <a:lnTo>
                      <a:pt x="0" y="7"/>
                    </a:lnTo>
                    <a:lnTo>
                      <a:pt x="0" y="19"/>
                    </a:lnTo>
                    <a:lnTo>
                      <a:pt x="0" y="19"/>
                    </a:lnTo>
                    <a:close/>
                  </a:path>
                </a:pathLst>
              </a:custGeom>
              <a:solidFill>
                <a:srgbClr val="000000"/>
              </a:solidFill>
              <a:ln w="9525">
                <a:noFill/>
                <a:round/>
                <a:headEnd/>
                <a:tailEnd/>
              </a:ln>
            </p:spPr>
            <p:txBody>
              <a:bodyPr/>
              <a:lstStyle/>
              <a:p>
                <a:endParaRPr lang="en-US" dirty="0"/>
              </a:p>
            </p:txBody>
          </p:sp>
          <p:sp>
            <p:nvSpPr>
              <p:cNvPr id="100426" name="Freeform 1098"/>
              <p:cNvSpPr>
                <a:spLocks/>
              </p:cNvSpPr>
              <p:nvPr/>
            </p:nvSpPr>
            <p:spPr bwMode="auto">
              <a:xfrm>
                <a:off x="3353" y="2201"/>
                <a:ext cx="28" cy="58"/>
              </a:xfrm>
              <a:custGeom>
                <a:avLst/>
                <a:gdLst/>
                <a:ahLst/>
                <a:cxnLst>
                  <a:cxn ang="0">
                    <a:pos x="21" y="45"/>
                  </a:cxn>
                  <a:cxn ang="0">
                    <a:pos x="21" y="51"/>
                  </a:cxn>
                  <a:cxn ang="0">
                    <a:pos x="14" y="51"/>
                  </a:cxn>
                  <a:cxn ang="0">
                    <a:pos x="14" y="51"/>
                  </a:cxn>
                  <a:cxn ang="0">
                    <a:pos x="14" y="51"/>
                  </a:cxn>
                  <a:cxn ang="0">
                    <a:pos x="14" y="58"/>
                  </a:cxn>
                  <a:cxn ang="0">
                    <a:pos x="7" y="58"/>
                  </a:cxn>
                  <a:cxn ang="0">
                    <a:pos x="7" y="58"/>
                  </a:cxn>
                  <a:cxn ang="0">
                    <a:pos x="7" y="51"/>
                  </a:cxn>
                  <a:cxn ang="0">
                    <a:pos x="0" y="51"/>
                  </a:cxn>
                  <a:cxn ang="0">
                    <a:pos x="0" y="51"/>
                  </a:cxn>
                  <a:cxn ang="0">
                    <a:pos x="0" y="51"/>
                  </a:cxn>
                  <a:cxn ang="0">
                    <a:pos x="0" y="45"/>
                  </a:cxn>
                  <a:cxn ang="0">
                    <a:pos x="0" y="45"/>
                  </a:cxn>
                  <a:cxn ang="0">
                    <a:pos x="0" y="38"/>
                  </a:cxn>
                  <a:cxn ang="0">
                    <a:pos x="0" y="32"/>
                  </a:cxn>
                  <a:cxn ang="0">
                    <a:pos x="0" y="32"/>
                  </a:cxn>
                  <a:cxn ang="0">
                    <a:pos x="0" y="26"/>
                  </a:cxn>
                  <a:cxn ang="0">
                    <a:pos x="0" y="19"/>
                  </a:cxn>
                  <a:cxn ang="0">
                    <a:pos x="0" y="13"/>
                  </a:cxn>
                  <a:cxn ang="0">
                    <a:pos x="0" y="13"/>
                  </a:cxn>
                  <a:cxn ang="0">
                    <a:pos x="0" y="6"/>
                  </a:cxn>
                  <a:cxn ang="0">
                    <a:pos x="7" y="0"/>
                  </a:cxn>
                  <a:cxn ang="0">
                    <a:pos x="7" y="0"/>
                  </a:cxn>
                  <a:cxn ang="0">
                    <a:pos x="14" y="6"/>
                  </a:cxn>
                  <a:cxn ang="0">
                    <a:pos x="14" y="6"/>
                  </a:cxn>
                  <a:cxn ang="0">
                    <a:pos x="7" y="13"/>
                  </a:cxn>
                  <a:cxn ang="0">
                    <a:pos x="7" y="13"/>
                  </a:cxn>
                  <a:cxn ang="0">
                    <a:pos x="7" y="19"/>
                  </a:cxn>
                  <a:cxn ang="0">
                    <a:pos x="0" y="26"/>
                  </a:cxn>
                  <a:cxn ang="0">
                    <a:pos x="0" y="32"/>
                  </a:cxn>
                  <a:cxn ang="0">
                    <a:pos x="0" y="32"/>
                  </a:cxn>
                  <a:cxn ang="0">
                    <a:pos x="0" y="38"/>
                  </a:cxn>
                  <a:cxn ang="0">
                    <a:pos x="0" y="45"/>
                  </a:cxn>
                  <a:cxn ang="0">
                    <a:pos x="0" y="45"/>
                  </a:cxn>
                  <a:cxn ang="0">
                    <a:pos x="0" y="45"/>
                  </a:cxn>
                  <a:cxn ang="0">
                    <a:pos x="0" y="45"/>
                  </a:cxn>
                  <a:cxn ang="0">
                    <a:pos x="0" y="45"/>
                  </a:cxn>
                  <a:cxn ang="0">
                    <a:pos x="0" y="38"/>
                  </a:cxn>
                  <a:cxn ang="0">
                    <a:pos x="0" y="38"/>
                  </a:cxn>
                  <a:cxn ang="0">
                    <a:pos x="7" y="32"/>
                  </a:cxn>
                  <a:cxn ang="0">
                    <a:pos x="7" y="32"/>
                  </a:cxn>
                  <a:cxn ang="0">
                    <a:pos x="14" y="32"/>
                  </a:cxn>
                  <a:cxn ang="0">
                    <a:pos x="7" y="38"/>
                  </a:cxn>
                  <a:cxn ang="0">
                    <a:pos x="7" y="45"/>
                  </a:cxn>
                  <a:cxn ang="0">
                    <a:pos x="7" y="45"/>
                  </a:cxn>
                  <a:cxn ang="0">
                    <a:pos x="7" y="45"/>
                  </a:cxn>
                  <a:cxn ang="0">
                    <a:pos x="7" y="51"/>
                  </a:cxn>
                  <a:cxn ang="0">
                    <a:pos x="7" y="51"/>
                  </a:cxn>
                  <a:cxn ang="0">
                    <a:pos x="7" y="51"/>
                  </a:cxn>
                  <a:cxn ang="0">
                    <a:pos x="7" y="51"/>
                  </a:cxn>
                  <a:cxn ang="0">
                    <a:pos x="7" y="45"/>
                  </a:cxn>
                  <a:cxn ang="0">
                    <a:pos x="14" y="38"/>
                  </a:cxn>
                  <a:cxn ang="0">
                    <a:pos x="14" y="38"/>
                  </a:cxn>
                  <a:cxn ang="0">
                    <a:pos x="14" y="32"/>
                  </a:cxn>
                  <a:cxn ang="0">
                    <a:pos x="28" y="32"/>
                  </a:cxn>
                  <a:cxn ang="0">
                    <a:pos x="28" y="45"/>
                  </a:cxn>
                </a:cxnLst>
                <a:rect l="0" t="0" r="r" b="b"/>
                <a:pathLst>
                  <a:path w="28" h="58">
                    <a:moveTo>
                      <a:pt x="28" y="45"/>
                    </a:moveTo>
                    <a:lnTo>
                      <a:pt x="28" y="45"/>
                    </a:lnTo>
                    <a:lnTo>
                      <a:pt x="21" y="45"/>
                    </a:lnTo>
                    <a:lnTo>
                      <a:pt x="21" y="45"/>
                    </a:lnTo>
                    <a:lnTo>
                      <a:pt x="21" y="45"/>
                    </a:lnTo>
                    <a:lnTo>
                      <a:pt x="21" y="51"/>
                    </a:lnTo>
                    <a:lnTo>
                      <a:pt x="14" y="51"/>
                    </a:lnTo>
                    <a:lnTo>
                      <a:pt x="14" y="51"/>
                    </a:lnTo>
                    <a:lnTo>
                      <a:pt x="14" y="51"/>
                    </a:lnTo>
                    <a:lnTo>
                      <a:pt x="14" y="51"/>
                    </a:lnTo>
                    <a:lnTo>
                      <a:pt x="14" y="51"/>
                    </a:lnTo>
                    <a:lnTo>
                      <a:pt x="14" y="51"/>
                    </a:lnTo>
                    <a:lnTo>
                      <a:pt x="14" y="51"/>
                    </a:lnTo>
                    <a:lnTo>
                      <a:pt x="14" y="51"/>
                    </a:lnTo>
                    <a:lnTo>
                      <a:pt x="14" y="51"/>
                    </a:lnTo>
                    <a:lnTo>
                      <a:pt x="14" y="51"/>
                    </a:lnTo>
                    <a:lnTo>
                      <a:pt x="14" y="58"/>
                    </a:lnTo>
                    <a:lnTo>
                      <a:pt x="14" y="58"/>
                    </a:lnTo>
                    <a:lnTo>
                      <a:pt x="14" y="58"/>
                    </a:lnTo>
                    <a:lnTo>
                      <a:pt x="7" y="58"/>
                    </a:lnTo>
                    <a:lnTo>
                      <a:pt x="7" y="58"/>
                    </a:lnTo>
                    <a:lnTo>
                      <a:pt x="7" y="58"/>
                    </a:lnTo>
                    <a:lnTo>
                      <a:pt x="7" y="58"/>
                    </a:lnTo>
                    <a:lnTo>
                      <a:pt x="7" y="58"/>
                    </a:lnTo>
                    <a:lnTo>
                      <a:pt x="7" y="58"/>
                    </a:lnTo>
                    <a:lnTo>
                      <a:pt x="7" y="58"/>
                    </a:lnTo>
                    <a:lnTo>
                      <a:pt x="7" y="51"/>
                    </a:lnTo>
                    <a:lnTo>
                      <a:pt x="7" y="51"/>
                    </a:lnTo>
                    <a:lnTo>
                      <a:pt x="7" y="51"/>
                    </a:lnTo>
                    <a:lnTo>
                      <a:pt x="0" y="51"/>
                    </a:lnTo>
                    <a:lnTo>
                      <a:pt x="0" y="51"/>
                    </a:lnTo>
                    <a:lnTo>
                      <a:pt x="0" y="51"/>
                    </a:lnTo>
                    <a:lnTo>
                      <a:pt x="0" y="51"/>
                    </a:lnTo>
                    <a:lnTo>
                      <a:pt x="0" y="51"/>
                    </a:lnTo>
                    <a:lnTo>
                      <a:pt x="0" y="51"/>
                    </a:lnTo>
                    <a:lnTo>
                      <a:pt x="0" y="51"/>
                    </a:lnTo>
                    <a:lnTo>
                      <a:pt x="0" y="45"/>
                    </a:lnTo>
                    <a:lnTo>
                      <a:pt x="0" y="45"/>
                    </a:lnTo>
                    <a:lnTo>
                      <a:pt x="0" y="45"/>
                    </a:lnTo>
                    <a:lnTo>
                      <a:pt x="0" y="45"/>
                    </a:lnTo>
                    <a:lnTo>
                      <a:pt x="0" y="45"/>
                    </a:lnTo>
                    <a:lnTo>
                      <a:pt x="0" y="45"/>
                    </a:lnTo>
                    <a:lnTo>
                      <a:pt x="0" y="45"/>
                    </a:lnTo>
                    <a:lnTo>
                      <a:pt x="0" y="38"/>
                    </a:lnTo>
                    <a:lnTo>
                      <a:pt x="0" y="38"/>
                    </a:lnTo>
                    <a:lnTo>
                      <a:pt x="0" y="38"/>
                    </a:lnTo>
                    <a:lnTo>
                      <a:pt x="0" y="38"/>
                    </a:lnTo>
                    <a:lnTo>
                      <a:pt x="0" y="32"/>
                    </a:lnTo>
                    <a:lnTo>
                      <a:pt x="0" y="32"/>
                    </a:lnTo>
                    <a:lnTo>
                      <a:pt x="0" y="32"/>
                    </a:lnTo>
                    <a:lnTo>
                      <a:pt x="0" y="32"/>
                    </a:lnTo>
                    <a:lnTo>
                      <a:pt x="0" y="26"/>
                    </a:lnTo>
                    <a:lnTo>
                      <a:pt x="0" y="26"/>
                    </a:lnTo>
                    <a:lnTo>
                      <a:pt x="0" y="26"/>
                    </a:lnTo>
                    <a:lnTo>
                      <a:pt x="0" y="26"/>
                    </a:lnTo>
                    <a:lnTo>
                      <a:pt x="0" y="19"/>
                    </a:lnTo>
                    <a:lnTo>
                      <a:pt x="0" y="19"/>
                    </a:lnTo>
                    <a:lnTo>
                      <a:pt x="0" y="19"/>
                    </a:lnTo>
                    <a:lnTo>
                      <a:pt x="0" y="19"/>
                    </a:lnTo>
                    <a:lnTo>
                      <a:pt x="0" y="13"/>
                    </a:lnTo>
                    <a:lnTo>
                      <a:pt x="0" y="13"/>
                    </a:lnTo>
                    <a:lnTo>
                      <a:pt x="0" y="13"/>
                    </a:lnTo>
                    <a:lnTo>
                      <a:pt x="0" y="13"/>
                    </a:lnTo>
                    <a:lnTo>
                      <a:pt x="0" y="6"/>
                    </a:lnTo>
                    <a:lnTo>
                      <a:pt x="0" y="6"/>
                    </a:lnTo>
                    <a:lnTo>
                      <a:pt x="0" y="6"/>
                    </a:lnTo>
                    <a:lnTo>
                      <a:pt x="0" y="6"/>
                    </a:lnTo>
                    <a:lnTo>
                      <a:pt x="0" y="6"/>
                    </a:lnTo>
                    <a:lnTo>
                      <a:pt x="7" y="0"/>
                    </a:lnTo>
                    <a:lnTo>
                      <a:pt x="7" y="0"/>
                    </a:lnTo>
                    <a:lnTo>
                      <a:pt x="7" y="0"/>
                    </a:lnTo>
                    <a:lnTo>
                      <a:pt x="7" y="0"/>
                    </a:lnTo>
                    <a:lnTo>
                      <a:pt x="7" y="0"/>
                    </a:lnTo>
                    <a:lnTo>
                      <a:pt x="7" y="6"/>
                    </a:lnTo>
                    <a:lnTo>
                      <a:pt x="14" y="6"/>
                    </a:lnTo>
                    <a:lnTo>
                      <a:pt x="14" y="6"/>
                    </a:lnTo>
                    <a:lnTo>
                      <a:pt x="14" y="6"/>
                    </a:lnTo>
                    <a:lnTo>
                      <a:pt x="14" y="6"/>
                    </a:lnTo>
                    <a:lnTo>
                      <a:pt x="7" y="6"/>
                    </a:lnTo>
                    <a:lnTo>
                      <a:pt x="7" y="6"/>
                    </a:lnTo>
                    <a:lnTo>
                      <a:pt x="7" y="13"/>
                    </a:lnTo>
                    <a:lnTo>
                      <a:pt x="7" y="13"/>
                    </a:lnTo>
                    <a:lnTo>
                      <a:pt x="7" y="13"/>
                    </a:lnTo>
                    <a:lnTo>
                      <a:pt x="7" y="13"/>
                    </a:lnTo>
                    <a:lnTo>
                      <a:pt x="7" y="19"/>
                    </a:lnTo>
                    <a:lnTo>
                      <a:pt x="7" y="19"/>
                    </a:lnTo>
                    <a:lnTo>
                      <a:pt x="7" y="19"/>
                    </a:lnTo>
                    <a:lnTo>
                      <a:pt x="0" y="19"/>
                    </a:lnTo>
                    <a:lnTo>
                      <a:pt x="0" y="26"/>
                    </a:lnTo>
                    <a:lnTo>
                      <a:pt x="0" y="26"/>
                    </a:lnTo>
                    <a:lnTo>
                      <a:pt x="0" y="26"/>
                    </a:lnTo>
                    <a:lnTo>
                      <a:pt x="0" y="32"/>
                    </a:lnTo>
                    <a:lnTo>
                      <a:pt x="0" y="32"/>
                    </a:lnTo>
                    <a:lnTo>
                      <a:pt x="0" y="32"/>
                    </a:lnTo>
                    <a:lnTo>
                      <a:pt x="0" y="32"/>
                    </a:lnTo>
                    <a:lnTo>
                      <a:pt x="0" y="32"/>
                    </a:lnTo>
                    <a:lnTo>
                      <a:pt x="0" y="38"/>
                    </a:lnTo>
                    <a:lnTo>
                      <a:pt x="0" y="38"/>
                    </a:lnTo>
                    <a:lnTo>
                      <a:pt x="0" y="38"/>
                    </a:lnTo>
                    <a:lnTo>
                      <a:pt x="0" y="38"/>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45"/>
                    </a:lnTo>
                    <a:lnTo>
                      <a:pt x="0" y="38"/>
                    </a:lnTo>
                    <a:lnTo>
                      <a:pt x="0" y="38"/>
                    </a:lnTo>
                    <a:lnTo>
                      <a:pt x="0" y="38"/>
                    </a:lnTo>
                    <a:lnTo>
                      <a:pt x="0" y="38"/>
                    </a:lnTo>
                    <a:lnTo>
                      <a:pt x="7" y="38"/>
                    </a:lnTo>
                    <a:lnTo>
                      <a:pt x="0" y="38"/>
                    </a:lnTo>
                    <a:lnTo>
                      <a:pt x="7" y="38"/>
                    </a:lnTo>
                    <a:lnTo>
                      <a:pt x="7" y="32"/>
                    </a:lnTo>
                    <a:lnTo>
                      <a:pt x="7" y="32"/>
                    </a:lnTo>
                    <a:lnTo>
                      <a:pt x="7" y="32"/>
                    </a:lnTo>
                    <a:lnTo>
                      <a:pt x="7" y="32"/>
                    </a:lnTo>
                    <a:lnTo>
                      <a:pt x="7" y="32"/>
                    </a:lnTo>
                    <a:lnTo>
                      <a:pt x="7" y="32"/>
                    </a:lnTo>
                    <a:lnTo>
                      <a:pt x="7" y="32"/>
                    </a:lnTo>
                    <a:lnTo>
                      <a:pt x="14" y="32"/>
                    </a:lnTo>
                    <a:lnTo>
                      <a:pt x="14" y="32"/>
                    </a:lnTo>
                    <a:lnTo>
                      <a:pt x="7" y="38"/>
                    </a:lnTo>
                    <a:lnTo>
                      <a:pt x="7" y="38"/>
                    </a:lnTo>
                    <a:lnTo>
                      <a:pt x="7" y="38"/>
                    </a:lnTo>
                    <a:lnTo>
                      <a:pt x="7" y="38"/>
                    </a:lnTo>
                    <a:lnTo>
                      <a:pt x="7" y="45"/>
                    </a:lnTo>
                    <a:lnTo>
                      <a:pt x="7" y="45"/>
                    </a:lnTo>
                    <a:lnTo>
                      <a:pt x="7" y="45"/>
                    </a:lnTo>
                    <a:lnTo>
                      <a:pt x="7" y="45"/>
                    </a:lnTo>
                    <a:lnTo>
                      <a:pt x="7" y="45"/>
                    </a:lnTo>
                    <a:lnTo>
                      <a:pt x="7" y="45"/>
                    </a:lnTo>
                    <a:lnTo>
                      <a:pt x="7" y="45"/>
                    </a:lnTo>
                    <a:lnTo>
                      <a:pt x="7" y="51"/>
                    </a:lnTo>
                    <a:lnTo>
                      <a:pt x="7" y="51"/>
                    </a:lnTo>
                    <a:lnTo>
                      <a:pt x="7" y="51"/>
                    </a:lnTo>
                    <a:lnTo>
                      <a:pt x="7" y="51"/>
                    </a:lnTo>
                    <a:lnTo>
                      <a:pt x="7" y="51"/>
                    </a:lnTo>
                    <a:lnTo>
                      <a:pt x="7" y="51"/>
                    </a:lnTo>
                    <a:lnTo>
                      <a:pt x="7" y="58"/>
                    </a:lnTo>
                    <a:lnTo>
                      <a:pt x="7" y="58"/>
                    </a:lnTo>
                    <a:lnTo>
                      <a:pt x="7" y="51"/>
                    </a:lnTo>
                    <a:lnTo>
                      <a:pt x="7" y="51"/>
                    </a:lnTo>
                    <a:lnTo>
                      <a:pt x="7" y="51"/>
                    </a:lnTo>
                    <a:lnTo>
                      <a:pt x="7" y="51"/>
                    </a:lnTo>
                    <a:lnTo>
                      <a:pt x="7" y="51"/>
                    </a:lnTo>
                    <a:lnTo>
                      <a:pt x="7" y="45"/>
                    </a:lnTo>
                    <a:lnTo>
                      <a:pt x="7" y="45"/>
                    </a:lnTo>
                    <a:lnTo>
                      <a:pt x="7" y="45"/>
                    </a:lnTo>
                    <a:lnTo>
                      <a:pt x="14" y="45"/>
                    </a:lnTo>
                    <a:lnTo>
                      <a:pt x="14" y="38"/>
                    </a:lnTo>
                    <a:lnTo>
                      <a:pt x="14" y="38"/>
                    </a:lnTo>
                    <a:lnTo>
                      <a:pt x="14" y="38"/>
                    </a:lnTo>
                    <a:lnTo>
                      <a:pt x="14" y="38"/>
                    </a:lnTo>
                    <a:lnTo>
                      <a:pt x="14" y="32"/>
                    </a:lnTo>
                    <a:lnTo>
                      <a:pt x="14" y="32"/>
                    </a:lnTo>
                    <a:lnTo>
                      <a:pt x="14" y="32"/>
                    </a:lnTo>
                    <a:lnTo>
                      <a:pt x="21" y="32"/>
                    </a:lnTo>
                    <a:lnTo>
                      <a:pt x="21" y="32"/>
                    </a:lnTo>
                    <a:lnTo>
                      <a:pt x="28" y="32"/>
                    </a:lnTo>
                    <a:lnTo>
                      <a:pt x="28" y="32"/>
                    </a:lnTo>
                    <a:lnTo>
                      <a:pt x="28" y="45"/>
                    </a:lnTo>
                    <a:lnTo>
                      <a:pt x="28" y="45"/>
                    </a:lnTo>
                    <a:close/>
                  </a:path>
                </a:pathLst>
              </a:custGeom>
              <a:solidFill>
                <a:srgbClr val="000000"/>
              </a:solidFill>
              <a:ln w="9525">
                <a:noFill/>
                <a:round/>
                <a:headEnd/>
                <a:tailEnd/>
              </a:ln>
            </p:spPr>
            <p:txBody>
              <a:bodyPr/>
              <a:lstStyle/>
              <a:p>
                <a:endParaRPr lang="en-US" dirty="0"/>
              </a:p>
            </p:txBody>
          </p:sp>
          <p:sp>
            <p:nvSpPr>
              <p:cNvPr id="100427" name="Freeform 1099"/>
              <p:cNvSpPr>
                <a:spLocks/>
              </p:cNvSpPr>
              <p:nvPr/>
            </p:nvSpPr>
            <p:spPr bwMode="auto">
              <a:xfrm>
                <a:off x="3312" y="2336"/>
                <a:ext cx="131" cy="122"/>
              </a:xfrm>
              <a:custGeom>
                <a:avLst/>
                <a:gdLst/>
                <a:ahLst/>
                <a:cxnLst>
                  <a:cxn ang="0">
                    <a:pos x="21" y="77"/>
                  </a:cxn>
                  <a:cxn ang="0">
                    <a:pos x="28" y="77"/>
                  </a:cxn>
                  <a:cxn ang="0">
                    <a:pos x="35" y="77"/>
                  </a:cxn>
                  <a:cxn ang="0">
                    <a:pos x="41" y="84"/>
                  </a:cxn>
                  <a:cxn ang="0">
                    <a:pos x="41" y="90"/>
                  </a:cxn>
                  <a:cxn ang="0">
                    <a:pos x="48" y="84"/>
                  </a:cxn>
                  <a:cxn ang="0">
                    <a:pos x="48" y="77"/>
                  </a:cxn>
                  <a:cxn ang="0">
                    <a:pos x="55" y="77"/>
                  </a:cxn>
                  <a:cxn ang="0">
                    <a:pos x="55" y="71"/>
                  </a:cxn>
                  <a:cxn ang="0">
                    <a:pos x="55" y="64"/>
                  </a:cxn>
                  <a:cxn ang="0">
                    <a:pos x="55" y="64"/>
                  </a:cxn>
                  <a:cxn ang="0">
                    <a:pos x="55" y="58"/>
                  </a:cxn>
                  <a:cxn ang="0">
                    <a:pos x="48" y="51"/>
                  </a:cxn>
                  <a:cxn ang="0">
                    <a:pos x="41" y="38"/>
                  </a:cxn>
                  <a:cxn ang="0">
                    <a:pos x="35" y="38"/>
                  </a:cxn>
                  <a:cxn ang="0">
                    <a:pos x="28" y="26"/>
                  </a:cxn>
                  <a:cxn ang="0">
                    <a:pos x="28" y="19"/>
                  </a:cxn>
                  <a:cxn ang="0">
                    <a:pos x="21" y="0"/>
                  </a:cxn>
                  <a:cxn ang="0">
                    <a:pos x="28" y="0"/>
                  </a:cxn>
                  <a:cxn ang="0">
                    <a:pos x="35" y="6"/>
                  </a:cxn>
                  <a:cxn ang="0">
                    <a:pos x="41" y="6"/>
                  </a:cxn>
                  <a:cxn ang="0">
                    <a:pos x="41" y="13"/>
                  </a:cxn>
                  <a:cxn ang="0">
                    <a:pos x="35" y="19"/>
                  </a:cxn>
                  <a:cxn ang="0">
                    <a:pos x="41" y="19"/>
                  </a:cxn>
                  <a:cxn ang="0">
                    <a:pos x="41" y="19"/>
                  </a:cxn>
                  <a:cxn ang="0">
                    <a:pos x="48" y="26"/>
                  </a:cxn>
                  <a:cxn ang="0">
                    <a:pos x="48" y="32"/>
                  </a:cxn>
                  <a:cxn ang="0">
                    <a:pos x="48" y="38"/>
                  </a:cxn>
                  <a:cxn ang="0">
                    <a:pos x="48" y="45"/>
                  </a:cxn>
                  <a:cxn ang="0">
                    <a:pos x="55" y="45"/>
                  </a:cxn>
                  <a:cxn ang="0">
                    <a:pos x="76" y="58"/>
                  </a:cxn>
                  <a:cxn ang="0">
                    <a:pos x="89" y="58"/>
                  </a:cxn>
                  <a:cxn ang="0">
                    <a:pos x="103" y="58"/>
                  </a:cxn>
                  <a:cxn ang="0">
                    <a:pos x="117" y="51"/>
                  </a:cxn>
                  <a:cxn ang="0">
                    <a:pos x="124" y="45"/>
                  </a:cxn>
                  <a:cxn ang="0">
                    <a:pos x="131" y="51"/>
                  </a:cxn>
                  <a:cxn ang="0">
                    <a:pos x="124" y="64"/>
                  </a:cxn>
                  <a:cxn ang="0">
                    <a:pos x="124" y="71"/>
                  </a:cxn>
                  <a:cxn ang="0">
                    <a:pos x="117" y="77"/>
                  </a:cxn>
                  <a:cxn ang="0">
                    <a:pos x="117" y="90"/>
                  </a:cxn>
                  <a:cxn ang="0">
                    <a:pos x="110" y="96"/>
                  </a:cxn>
                  <a:cxn ang="0">
                    <a:pos x="96" y="103"/>
                  </a:cxn>
                  <a:cxn ang="0">
                    <a:pos x="89" y="103"/>
                  </a:cxn>
                  <a:cxn ang="0">
                    <a:pos x="83" y="109"/>
                  </a:cxn>
                  <a:cxn ang="0">
                    <a:pos x="76" y="116"/>
                  </a:cxn>
                  <a:cxn ang="0">
                    <a:pos x="62" y="122"/>
                  </a:cxn>
                  <a:cxn ang="0">
                    <a:pos x="48" y="122"/>
                  </a:cxn>
                  <a:cxn ang="0">
                    <a:pos x="35" y="122"/>
                  </a:cxn>
                  <a:cxn ang="0">
                    <a:pos x="28" y="116"/>
                  </a:cxn>
                  <a:cxn ang="0">
                    <a:pos x="21" y="116"/>
                  </a:cxn>
                  <a:cxn ang="0">
                    <a:pos x="14" y="109"/>
                  </a:cxn>
                  <a:cxn ang="0">
                    <a:pos x="7" y="103"/>
                  </a:cxn>
                  <a:cxn ang="0">
                    <a:pos x="7" y="103"/>
                  </a:cxn>
                  <a:cxn ang="0">
                    <a:pos x="7" y="96"/>
                  </a:cxn>
                  <a:cxn ang="0">
                    <a:pos x="7" y="90"/>
                  </a:cxn>
                  <a:cxn ang="0">
                    <a:pos x="14" y="77"/>
                  </a:cxn>
                  <a:cxn ang="0">
                    <a:pos x="14" y="77"/>
                  </a:cxn>
                </a:cxnLst>
                <a:rect l="0" t="0" r="r" b="b"/>
                <a:pathLst>
                  <a:path w="131" h="122">
                    <a:moveTo>
                      <a:pt x="14" y="77"/>
                    </a:moveTo>
                    <a:lnTo>
                      <a:pt x="14" y="77"/>
                    </a:lnTo>
                    <a:lnTo>
                      <a:pt x="14" y="77"/>
                    </a:lnTo>
                    <a:lnTo>
                      <a:pt x="21" y="77"/>
                    </a:lnTo>
                    <a:lnTo>
                      <a:pt x="21" y="77"/>
                    </a:lnTo>
                    <a:lnTo>
                      <a:pt x="21" y="77"/>
                    </a:lnTo>
                    <a:lnTo>
                      <a:pt x="21" y="77"/>
                    </a:lnTo>
                    <a:lnTo>
                      <a:pt x="21" y="77"/>
                    </a:lnTo>
                    <a:lnTo>
                      <a:pt x="21" y="77"/>
                    </a:lnTo>
                    <a:lnTo>
                      <a:pt x="28" y="77"/>
                    </a:lnTo>
                    <a:lnTo>
                      <a:pt x="28" y="77"/>
                    </a:lnTo>
                    <a:lnTo>
                      <a:pt x="28" y="77"/>
                    </a:lnTo>
                    <a:lnTo>
                      <a:pt x="28" y="77"/>
                    </a:lnTo>
                    <a:lnTo>
                      <a:pt x="28" y="77"/>
                    </a:lnTo>
                    <a:lnTo>
                      <a:pt x="28" y="77"/>
                    </a:lnTo>
                    <a:lnTo>
                      <a:pt x="28" y="77"/>
                    </a:lnTo>
                    <a:lnTo>
                      <a:pt x="28" y="77"/>
                    </a:lnTo>
                    <a:lnTo>
                      <a:pt x="35" y="77"/>
                    </a:lnTo>
                    <a:lnTo>
                      <a:pt x="35" y="77"/>
                    </a:lnTo>
                    <a:lnTo>
                      <a:pt x="35" y="77"/>
                    </a:lnTo>
                    <a:lnTo>
                      <a:pt x="35" y="77"/>
                    </a:lnTo>
                    <a:lnTo>
                      <a:pt x="41" y="84"/>
                    </a:lnTo>
                    <a:lnTo>
                      <a:pt x="41" y="84"/>
                    </a:lnTo>
                    <a:lnTo>
                      <a:pt x="41" y="84"/>
                    </a:lnTo>
                    <a:lnTo>
                      <a:pt x="41" y="84"/>
                    </a:lnTo>
                    <a:lnTo>
                      <a:pt x="41" y="84"/>
                    </a:lnTo>
                    <a:lnTo>
                      <a:pt x="41" y="84"/>
                    </a:lnTo>
                    <a:lnTo>
                      <a:pt x="41" y="84"/>
                    </a:lnTo>
                    <a:lnTo>
                      <a:pt x="41" y="84"/>
                    </a:lnTo>
                    <a:lnTo>
                      <a:pt x="41" y="84"/>
                    </a:lnTo>
                    <a:lnTo>
                      <a:pt x="41" y="84"/>
                    </a:lnTo>
                    <a:lnTo>
                      <a:pt x="41" y="84"/>
                    </a:lnTo>
                    <a:lnTo>
                      <a:pt x="41" y="90"/>
                    </a:lnTo>
                    <a:lnTo>
                      <a:pt x="41" y="90"/>
                    </a:lnTo>
                    <a:lnTo>
                      <a:pt x="41" y="90"/>
                    </a:lnTo>
                    <a:lnTo>
                      <a:pt x="48" y="90"/>
                    </a:lnTo>
                    <a:lnTo>
                      <a:pt x="48" y="90"/>
                    </a:lnTo>
                    <a:lnTo>
                      <a:pt x="48" y="84"/>
                    </a:lnTo>
                    <a:lnTo>
                      <a:pt x="48" y="84"/>
                    </a:lnTo>
                    <a:lnTo>
                      <a:pt x="48" y="84"/>
                    </a:lnTo>
                    <a:lnTo>
                      <a:pt x="48" y="84"/>
                    </a:lnTo>
                    <a:lnTo>
                      <a:pt x="48" y="84"/>
                    </a:lnTo>
                    <a:lnTo>
                      <a:pt x="48" y="84"/>
                    </a:lnTo>
                    <a:lnTo>
                      <a:pt x="48" y="84"/>
                    </a:lnTo>
                    <a:lnTo>
                      <a:pt x="48" y="84"/>
                    </a:lnTo>
                    <a:lnTo>
                      <a:pt x="48" y="77"/>
                    </a:lnTo>
                    <a:lnTo>
                      <a:pt x="48" y="77"/>
                    </a:lnTo>
                    <a:lnTo>
                      <a:pt x="48" y="77"/>
                    </a:lnTo>
                    <a:lnTo>
                      <a:pt x="48" y="77"/>
                    </a:lnTo>
                    <a:lnTo>
                      <a:pt x="55" y="77"/>
                    </a:lnTo>
                    <a:lnTo>
                      <a:pt x="55" y="77"/>
                    </a:lnTo>
                    <a:lnTo>
                      <a:pt x="55" y="77"/>
                    </a:lnTo>
                    <a:lnTo>
                      <a:pt x="55" y="77"/>
                    </a:lnTo>
                    <a:lnTo>
                      <a:pt x="55" y="77"/>
                    </a:lnTo>
                    <a:lnTo>
                      <a:pt x="55" y="77"/>
                    </a:lnTo>
                    <a:lnTo>
                      <a:pt x="55" y="77"/>
                    </a:lnTo>
                    <a:lnTo>
                      <a:pt x="55" y="71"/>
                    </a:lnTo>
                    <a:lnTo>
                      <a:pt x="55" y="71"/>
                    </a:lnTo>
                    <a:lnTo>
                      <a:pt x="55" y="71"/>
                    </a:lnTo>
                    <a:lnTo>
                      <a:pt x="55" y="71"/>
                    </a:lnTo>
                    <a:lnTo>
                      <a:pt x="55" y="71"/>
                    </a:lnTo>
                    <a:lnTo>
                      <a:pt x="55" y="71"/>
                    </a:lnTo>
                    <a:lnTo>
                      <a:pt x="55" y="71"/>
                    </a:lnTo>
                    <a:lnTo>
                      <a:pt x="55" y="71"/>
                    </a:lnTo>
                    <a:lnTo>
                      <a:pt x="55" y="71"/>
                    </a:lnTo>
                    <a:lnTo>
                      <a:pt x="55" y="71"/>
                    </a:lnTo>
                    <a:lnTo>
                      <a:pt x="55" y="71"/>
                    </a:lnTo>
                    <a:lnTo>
                      <a:pt x="55" y="64"/>
                    </a:lnTo>
                    <a:lnTo>
                      <a:pt x="55" y="64"/>
                    </a:lnTo>
                    <a:lnTo>
                      <a:pt x="55" y="64"/>
                    </a:lnTo>
                    <a:lnTo>
                      <a:pt x="55" y="64"/>
                    </a:lnTo>
                    <a:lnTo>
                      <a:pt x="55" y="64"/>
                    </a:lnTo>
                    <a:lnTo>
                      <a:pt x="55" y="64"/>
                    </a:lnTo>
                    <a:lnTo>
                      <a:pt x="55" y="64"/>
                    </a:lnTo>
                    <a:lnTo>
                      <a:pt x="55" y="64"/>
                    </a:lnTo>
                    <a:lnTo>
                      <a:pt x="55" y="64"/>
                    </a:lnTo>
                    <a:lnTo>
                      <a:pt x="55" y="64"/>
                    </a:lnTo>
                    <a:lnTo>
                      <a:pt x="55" y="64"/>
                    </a:lnTo>
                    <a:lnTo>
                      <a:pt x="55" y="58"/>
                    </a:lnTo>
                    <a:lnTo>
                      <a:pt x="55" y="58"/>
                    </a:lnTo>
                    <a:lnTo>
                      <a:pt x="55" y="58"/>
                    </a:lnTo>
                    <a:lnTo>
                      <a:pt x="55" y="58"/>
                    </a:lnTo>
                    <a:lnTo>
                      <a:pt x="55" y="58"/>
                    </a:lnTo>
                    <a:lnTo>
                      <a:pt x="55" y="58"/>
                    </a:lnTo>
                    <a:lnTo>
                      <a:pt x="55" y="51"/>
                    </a:lnTo>
                    <a:lnTo>
                      <a:pt x="48" y="51"/>
                    </a:lnTo>
                    <a:lnTo>
                      <a:pt x="48" y="51"/>
                    </a:lnTo>
                    <a:lnTo>
                      <a:pt x="48" y="51"/>
                    </a:lnTo>
                    <a:lnTo>
                      <a:pt x="48" y="51"/>
                    </a:lnTo>
                    <a:lnTo>
                      <a:pt x="48" y="51"/>
                    </a:lnTo>
                    <a:lnTo>
                      <a:pt x="48" y="51"/>
                    </a:lnTo>
                    <a:lnTo>
                      <a:pt x="48" y="45"/>
                    </a:lnTo>
                    <a:lnTo>
                      <a:pt x="48" y="45"/>
                    </a:lnTo>
                    <a:lnTo>
                      <a:pt x="48" y="45"/>
                    </a:lnTo>
                    <a:lnTo>
                      <a:pt x="48" y="45"/>
                    </a:lnTo>
                    <a:lnTo>
                      <a:pt x="48" y="45"/>
                    </a:lnTo>
                    <a:lnTo>
                      <a:pt x="41" y="45"/>
                    </a:lnTo>
                    <a:lnTo>
                      <a:pt x="41" y="38"/>
                    </a:lnTo>
                    <a:lnTo>
                      <a:pt x="41" y="38"/>
                    </a:lnTo>
                    <a:lnTo>
                      <a:pt x="41" y="38"/>
                    </a:lnTo>
                    <a:lnTo>
                      <a:pt x="41" y="38"/>
                    </a:lnTo>
                    <a:lnTo>
                      <a:pt x="41" y="38"/>
                    </a:lnTo>
                    <a:lnTo>
                      <a:pt x="41" y="38"/>
                    </a:lnTo>
                    <a:lnTo>
                      <a:pt x="35" y="38"/>
                    </a:lnTo>
                    <a:lnTo>
                      <a:pt x="35" y="38"/>
                    </a:lnTo>
                    <a:lnTo>
                      <a:pt x="35" y="32"/>
                    </a:lnTo>
                    <a:lnTo>
                      <a:pt x="35" y="32"/>
                    </a:lnTo>
                    <a:lnTo>
                      <a:pt x="35" y="32"/>
                    </a:lnTo>
                    <a:lnTo>
                      <a:pt x="35" y="32"/>
                    </a:lnTo>
                    <a:lnTo>
                      <a:pt x="35" y="32"/>
                    </a:lnTo>
                    <a:lnTo>
                      <a:pt x="35" y="32"/>
                    </a:lnTo>
                    <a:lnTo>
                      <a:pt x="28" y="26"/>
                    </a:lnTo>
                    <a:lnTo>
                      <a:pt x="28" y="26"/>
                    </a:lnTo>
                    <a:lnTo>
                      <a:pt x="28" y="26"/>
                    </a:lnTo>
                    <a:lnTo>
                      <a:pt x="28" y="26"/>
                    </a:lnTo>
                    <a:lnTo>
                      <a:pt x="28" y="26"/>
                    </a:lnTo>
                    <a:lnTo>
                      <a:pt x="28" y="19"/>
                    </a:lnTo>
                    <a:lnTo>
                      <a:pt x="28" y="19"/>
                    </a:lnTo>
                    <a:lnTo>
                      <a:pt x="28" y="19"/>
                    </a:lnTo>
                    <a:lnTo>
                      <a:pt x="28" y="19"/>
                    </a:lnTo>
                    <a:lnTo>
                      <a:pt x="28" y="19"/>
                    </a:lnTo>
                    <a:lnTo>
                      <a:pt x="28" y="13"/>
                    </a:lnTo>
                    <a:lnTo>
                      <a:pt x="28" y="13"/>
                    </a:lnTo>
                    <a:lnTo>
                      <a:pt x="21" y="13"/>
                    </a:lnTo>
                    <a:lnTo>
                      <a:pt x="21" y="0"/>
                    </a:lnTo>
                    <a:lnTo>
                      <a:pt x="21" y="0"/>
                    </a:lnTo>
                    <a:lnTo>
                      <a:pt x="21" y="0"/>
                    </a:lnTo>
                    <a:lnTo>
                      <a:pt x="21" y="0"/>
                    </a:lnTo>
                    <a:lnTo>
                      <a:pt x="21" y="0"/>
                    </a:lnTo>
                    <a:lnTo>
                      <a:pt x="28" y="0"/>
                    </a:lnTo>
                    <a:lnTo>
                      <a:pt x="28" y="0"/>
                    </a:lnTo>
                    <a:lnTo>
                      <a:pt x="28" y="0"/>
                    </a:lnTo>
                    <a:lnTo>
                      <a:pt x="28" y="0"/>
                    </a:lnTo>
                    <a:lnTo>
                      <a:pt x="28" y="0"/>
                    </a:lnTo>
                    <a:lnTo>
                      <a:pt x="28" y="0"/>
                    </a:lnTo>
                    <a:lnTo>
                      <a:pt x="35" y="0"/>
                    </a:lnTo>
                    <a:lnTo>
                      <a:pt x="35" y="6"/>
                    </a:lnTo>
                    <a:lnTo>
                      <a:pt x="35" y="6"/>
                    </a:lnTo>
                    <a:lnTo>
                      <a:pt x="35" y="6"/>
                    </a:lnTo>
                    <a:lnTo>
                      <a:pt x="35" y="6"/>
                    </a:lnTo>
                    <a:lnTo>
                      <a:pt x="41" y="6"/>
                    </a:lnTo>
                    <a:lnTo>
                      <a:pt x="41" y="6"/>
                    </a:lnTo>
                    <a:lnTo>
                      <a:pt x="41" y="6"/>
                    </a:lnTo>
                    <a:lnTo>
                      <a:pt x="41" y="6"/>
                    </a:lnTo>
                    <a:lnTo>
                      <a:pt x="41" y="6"/>
                    </a:lnTo>
                    <a:lnTo>
                      <a:pt x="41" y="6"/>
                    </a:lnTo>
                    <a:lnTo>
                      <a:pt x="41" y="6"/>
                    </a:lnTo>
                    <a:lnTo>
                      <a:pt x="35" y="6"/>
                    </a:lnTo>
                    <a:lnTo>
                      <a:pt x="41" y="6"/>
                    </a:lnTo>
                    <a:lnTo>
                      <a:pt x="41" y="6"/>
                    </a:lnTo>
                    <a:lnTo>
                      <a:pt x="41" y="6"/>
                    </a:lnTo>
                    <a:lnTo>
                      <a:pt x="41" y="13"/>
                    </a:lnTo>
                    <a:lnTo>
                      <a:pt x="41" y="13"/>
                    </a:lnTo>
                    <a:lnTo>
                      <a:pt x="41" y="13"/>
                    </a:lnTo>
                    <a:lnTo>
                      <a:pt x="35" y="13"/>
                    </a:lnTo>
                    <a:lnTo>
                      <a:pt x="35" y="13"/>
                    </a:lnTo>
                    <a:lnTo>
                      <a:pt x="35" y="13"/>
                    </a:lnTo>
                    <a:lnTo>
                      <a:pt x="35" y="13"/>
                    </a:lnTo>
                    <a:lnTo>
                      <a:pt x="35" y="13"/>
                    </a:lnTo>
                    <a:lnTo>
                      <a:pt x="35" y="13"/>
                    </a:lnTo>
                    <a:lnTo>
                      <a:pt x="35" y="19"/>
                    </a:lnTo>
                    <a:lnTo>
                      <a:pt x="35" y="19"/>
                    </a:lnTo>
                    <a:lnTo>
                      <a:pt x="35" y="19"/>
                    </a:lnTo>
                    <a:lnTo>
                      <a:pt x="35" y="19"/>
                    </a:lnTo>
                    <a:lnTo>
                      <a:pt x="35" y="19"/>
                    </a:lnTo>
                    <a:lnTo>
                      <a:pt x="35" y="19"/>
                    </a:lnTo>
                    <a:lnTo>
                      <a:pt x="35" y="19"/>
                    </a:lnTo>
                    <a:lnTo>
                      <a:pt x="41" y="19"/>
                    </a:lnTo>
                    <a:lnTo>
                      <a:pt x="41" y="19"/>
                    </a:lnTo>
                    <a:lnTo>
                      <a:pt x="41" y="19"/>
                    </a:lnTo>
                    <a:lnTo>
                      <a:pt x="41" y="19"/>
                    </a:lnTo>
                    <a:lnTo>
                      <a:pt x="41" y="19"/>
                    </a:lnTo>
                    <a:lnTo>
                      <a:pt x="41" y="19"/>
                    </a:lnTo>
                    <a:lnTo>
                      <a:pt x="41" y="19"/>
                    </a:lnTo>
                    <a:lnTo>
                      <a:pt x="41" y="19"/>
                    </a:lnTo>
                    <a:lnTo>
                      <a:pt x="41" y="19"/>
                    </a:lnTo>
                    <a:lnTo>
                      <a:pt x="41" y="19"/>
                    </a:lnTo>
                    <a:lnTo>
                      <a:pt x="41" y="26"/>
                    </a:lnTo>
                    <a:lnTo>
                      <a:pt x="41" y="26"/>
                    </a:lnTo>
                    <a:lnTo>
                      <a:pt x="48" y="26"/>
                    </a:lnTo>
                    <a:lnTo>
                      <a:pt x="48" y="26"/>
                    </a:lnTo>
                    <a:lnTo>
                      <a:pt x="48" y="26"/>
                    </a:lnTo>
                    <a:lnTo>
                      <a:pt x="48" y="26"/>
                    </a:lnTo>
                    <a:lnTo>
                      <a:pt x="48" y="26"/>
                    </a:lnTo>
                    <a:lnTo>
                      <a:pt x="48" y="26"/>
                    </a:lnTo>
                    <a:lnTo>
                      <a:pt x="48" y="26"/>
                    </a:lnTo>
                    <a:lnTo>
                      <a:pt x="48" y="26"/>
                    </a:lnTo>
                    <a:lnTo>
                      <a:pt x="48" y="26"/>
                    </a:lnTo>
                    <a:lnTo>
                      <a:pt x="48" y="32"/>
                    </a:lnTo>
                    <a:lnTo>
                      <a:pt x="48" y="32"/>
                    </a:lnTo>
                    <a:lnTo>
                      <a:pt x="48" y="32"/>
                    </a:lnTo>
                    <a:lnTo>
                      <a:pt x="48" y="32"/>
                    </a:lnTo>
                    <a:lnTo>
                      <a:pt x="48" y="32"/>
                    </a:lnTo>
                    <a:lnTo>
                      <a:pt x="48" y="32"/>
                    </a:lnTo>
                    <a:lnTo>
                      <a:pt x="48" y="38"/>
                    </a:lnTo>
                    <a:lnTo>
                      <a:pt x="48" y="38"/>
                    </a:lnTo>
                    <a:lnTo>
                      <a:pt x="48" y="38"/>
                    </a:lnTo>
                    <a:lnTo>
                      <a:pt x="48" y="38"/>
                    </a:lnTo>
                    <a:lnTo>
                      <a:pt x="48" y="38"/>
                    </a:lnTo>
                    <a:lnTo>
                      <a:pt x="48" y="38"/>
                    </a:lnTo>
                    <a:lnTo>
                      <a:pt x="48" y="38"/>
                    </a:lnTo>
                    <a:lnTo>
                      <a:pt x="48" y="45"/>
                    </a:lnTo>
                    <a:lnTo>
                      <a:pt x="48" y="45"/>
                    </a:lnTo>
                    <a:lnTo>
                      <a:pt x="48" y="45"/>
                    </a:lnTo>
                    <a:lnTo>
                      <a:pt x="55" y="45"/>
                    </a:lnTo>
                    <a:lnTo>
                      <a:pt x="55" y="45"/>
                    </a:lnTo>
                    <a:lnTo>
                      <a:pt x="55" y="45"/>
                    </a:lnTo>
                    <a:lnTo>
                      <a:pt x="55" y="45"/>
                    </a:lnTo>
                    <a:lnTo>
                      <a:pt x="55" y="45"/>
                    </a:lnTo>
                    <a:lnTo>
                      <a:pt x="55" y="45"/>
                    </a:lnTo>
                    <a:lnTo>
                      <a:pt x="62" y="45"/>
                    </a:lnTo>
                    <a:lnTo>
                      <a:pt x="62" y="51"/>
                    </a:lnTo>
                    <a:lnTo>
                      <a:pt x="69" y="51"/>
                    </a:lnTo>
                    <a:lnTo>
                      <a:pt x="69" y="51"/>
                    </a:lnTo>
                    <a:lnTo>
                      <a:pt x="69" y="58"/>
                    </a:lnTo>
                    <a:lnTo>
                      <a:pt x="76" y="58"/>
                    </a:lnTo>
                    <a:lnTo>
                      <a:pt x="76" y="58"/>
                    </a:lnTo>
                    <a:lnTo>
                      <a:pt x="83" y="58"/>
                    </a:lnTo>
                    <a:lnTo>
                      <a:pt x="83" y="58"/>
                    </a:lnTo>
                    <a:lnTo>
                      <a:pt x="83" y="58"/>
                    </a:lnTo>
                    <a:lnTo>
                      <a:pt x="83" y="58"/>
                    </a:lnTo>
                    <a:lnTo>
                      <a:pt x="89" y="58"/>
                    </a:lnTo>
                    <a:lnTo>
                      <a:pt x="89" y="58"/>
                    </a:lnTo>
                    <a:lnTo>
                      <a:pt x="89" y="58"/>
                    </a:lnTo>
                    <a:lnTo>
                      <a:pt x="89" y="58"/>
                    </a:lnTo>
                    <a:lnTo>
                      <a:pt x="96" y="58"/>
                    </a:lnTo>
                    <a:lnTo>
                      <a:pt x="96" y="58"/>
                    </a:lnTo>
                    <a:lnTo>
                      <a:pt x="96" y="58"/>
                    </a:lnTo>
                    <a:lnTo>
                      <a:pt x="96" y="58"/>
                    </a:lnTo>
                    <a:lnTo>
                      <a:pt x="96" y="58"/>
                    </a:lnTo>
                    <a:lnTo>
                      <a:pt x="103" y="58"/>
                    </a:lnTo>
                    <a:lnTo>
                      <a:pt x="103" y="58"/>
                    </a:lnTo>
                    <a:lnTo>
                      <a:pt x="103" y="58"/>
                    </a:lnTo>
                    <a:lnTo>
                      <a:pt x="103" y="58"/>
                    </a:lnTo>
                    <a:lnTo>
                      <a:pt x="110" y="58"/>
                    </a:lnTo>
                    <a:lnTo>
                      <a:pt x="110" y="58"/>
                    </a:lnTo>
                    <a:lnTo>
                      <a:pt x="110" y="51"/>
                    </a:lnTo>
                    <a:lnTo>
                      <a:pt x="117" y="51"/>
                    </a:lnTo>
                    <a:lnTo>
                      <a:pt x="117" y="51"/>
                    </a:lnTo>
                    <a:lnTo>
                      <a:pt x="117" y="51"/>
                    </a:lnTo>
                    <a:lnTo>
                      <a:pt x="117" y="51"/>
                    </a:lnTo>
                    <a:lnTo>
                      <a:pt x="124" y="51"/>
                    </a:lnTo>
                    <a:lnTo>
                      <a:pt x="124" y="51"/>
                    </a:lnTo>
                    <a:lnTo>
                      <a:pt x="124" y="45"/>
                    </a:lnTo>
                    <a:lnTo>
                      <a:pt x="124" y="45"/>
                    </a:lnTo>
                    <a:lnTo>
                      <a:pt x="124" y="45"/>
                    </a:lnTo>
                    <a:lnTo>
                      <a:pt x="124" y="45"/>
                    </a:lnTo>
                    <a:lnTo>
                      <a:pt x="131" y="45"/>
                    </a:lnTo>
                    <a:lnTo>
                      <a:pt x="131" y="45"/>
                    </a:lnTo>
                    <a:lnTo>
                      <a:pt x="131" y="45"/>
                    </a:lnTo>
                    <a:lnTo>
                      <a:pt x="131" y="51"/>
                    </a:lnTo>
                    <a:lnTo>
                      <a:pt x="131" y="51"/>
                    </a:lnTo>
                    <a:lnTo>
                      <a:pt x="131" y="51"/>
                    </a:lnTo>
                    <a:lnTo>
                      <a:pt x="131" y="51"/>
                    </a:lnTo>
                    <a:lnTo>
                      <a:pt x="131" y="58"/>
                    </a:lnTo>
                    <a:lnTo>
                      <a:pt x="124" y="58"/>
                    </a:lnTo>
                    <a:lnTo>
                      <a:pt x="124" y="58"/>
                    </a:lnTo>
                    <a:lnTo>
                      <a:pt x="124" y="64"/>
                    </a:lnTo>
                    <a:lnTo>
                      <a:pt x="124" y="64"/>
                    </a:lnTo>
                    <a:lnTo>
                      <a:pt x="124" y="64"/>
                    </a:lnTo>
                    <a:lnTo>
                      <a:pt x="124" y="64"/>
                    </a:lnTo>
                    <a:lnTo>
                      <a:pt x="124" y="64"/>
                    </a:lnTo>
                    <a:lnTo>
                      <a:pt x="124" y="71"/>
                    </a:lnTo>
                    <a:lnTo>
                      <a:pt x="124" y="71"/>
                    </a:lnTo>
                    <a:lnTo>
                      <a:pt x="124" y="71"/>
                    </a:lnTo>
                    <a:lnTo>
                      <a:pt x="124" y="71"/>
                    </a:lnTo>
                    <a:lnTo>
                      <a:pt x="124" y="71"/>
                    </a:lnTo>
                    <a:lnTo>
                      <a:pt x="124" y="77"/>
                    </a:lnTo>
                    <a:lnTo>
                      <a:pt x="124" y="77"/>
                    </a:lnTo>
                    <a:lnTo>
                      <a:pt x="117" y="77"/>
                    </a:lnTo>
                    <a:lnTo>
                      <a:pt x="117" y="77"/>
                    </a:lnTo>
                    <a:lnTo>
                      <a:pt x="117" y="77"/>
                    </a:lnTo>
                    <a:lnTo>
                      <a:pt x="117" y="77"/>
                    </a:lnTo>
                    <a:lnTo>
                      <a:pt x="117" y="84"/>
                    </a:lnTo>
                    <a:lnTo>
                      <a:pt x="117" y="84"/>
                    </a:lnTo>
                    <a:lnTo>
                      <a:pt x="117" y="84"/>
                    </a:lnTo>
                    <a:lnTo>
                      <a:pt x="117" y="84"/>
                    </a:lnTo>
                    <a:lnTo>
                      <a:pt x="117" y="84"/>
                    </a:lnTo>
                    <a:lnTo>
                      <a:pt x="117" y="90"/>
                    </a:lnTo>
                    <a:lnTo>
                      <a:pt x="117" y="90"/>
                    </a:lnTo>
                    <a:lnTo>
                      <a:pt x="117" y="90"/>
                    </a:lnTo>
                    <a:lnTo>
                      <a:pt x="117" y="90"/>
                    </a:lnTo>
                    <a:lnTo>
                      <a:pt x="117" y="90"/>
                    </a:lnTo>
                    <a:lnTo>
                      <a:pt x="110" y="90"/>
                    </a:lnTo>
                    <a:lnTo>
                      <a:pt x="110" y="90"/>
                    </a:lnTo>
                    <a:lnTo>
                      <a:pt x="110" y="90"/>
                    </a:lnTo>
                    <a:lnTo>
                      <a:pt x="110" y="96"/>
                    </a:lnTo>
                    <a:lnTo>
                      <a:pt x="110" y="96"/>
                    </a:lnTo>
                    <a:lnTo>
                      <a:pt x="110" y="96"/>
                    </a:lnTo>
                    <a:lnTo>
                      <a:pt x="110" y="96"/>
                    </a:lnTo>
                    <a:lnTo>
                      <a:pt x="103" y="96"/>
                    </a:lnTo>
                    <a:lnTo>
                      <a:pt x="103" y="96"/>
                    </a:lnTo>
                    <a:lnTo>
                      <a:pt x="103" y="103"/>
                    </a:lnTo>
                    <a:lnTo>
                      <a:pt x="96" y="103"/>
                    </a:lnTo>
                    <a:lnTo>
                      <a:pt x="96" y="103"/>
                    </a:lnTo>
                    <a:lnTo>
                      <a:pt x="96" y="103"/>
                    </a:lnTo>
                    <a:lnTo>
                      <a:pt x="89" y="103"/>
                    </a:lnTo>
                    <a:lnTo>
                      <a:pt x="89" y="103"/>
                    </a:lnTo>
                    <a:lnTo>
                      <a:pt x="89" y="103"/>
                    </a:lnTo>
                    <a:lnTo>
                      <a:pt x="89" y="103"/>
                    </a:lnTo>
                    <a:lnTo>
                      <a:pt x="89" y="103"/>
                    </a:lnTo>
                    <a:lnTo>
                      <a:pt x="89" y="103"/>
                    </a:lnTo>
                    <a:lnTo>
                      <a:pt x="89" y="103"/>
                    </a:lnTo>
                    <a:lnTo>
                      <a:pt x="83" y="109"/>
                    </a:lnTo>
                    <a:lnTo>
                      <a:pt x="83" y="109"/>
                    </a:lnTo>
                    <a:lnTo>
                      <a:pt x="83" y="109"/>
                    </a:lnTo>
                    <a:lnTo>
                      <a:pt x="83" y="109"/>
                    </a:lnTo>
                    <a:lnTo>
                      <a:pt x="83" y="109"/>
                    </a:lnTo>
                    <a:lnTo>
                      <a:pt x="83" y="109"/>
                    </a:lnTo>
                    <a:lnTo>
                      <a:pt x="83" y="109"/>
                    </a:lnTo>
                    <a:lnTo>
                      <a:pt x="83" y="109"/>
                    </a:lnTo>
                    <a:lnTo>
                      <a:pt x="83" y="109"/>
                    </a:lnTo>
                    <a:lnTo>
                      <a:pt x="83" y="109"/>
                    </a:lnTo>
                    <a:lnTo>
                      <a:pt x="83" y="109"/>
                    </a:lnTo>
                    <a:lnTo>
                      <a:pt x="76" y="116"/>
                    </a:lnTo>
                    <a:lnTo>
                      <a:pt x="76" y="116"/>
                    </a:lnTo>
                    <a:lnTo>
                      <a:pt x="76" y="116"/>
                    </a:lnTo>
                    <a:lnTo>
                      <a:pt x="69" y="116"/>
                    </a:lnTo>
                    <a:lnTo>
                      <a:pt x="69" y="116"/>
                    </a:lnTo>
                    <a:lnTo>
                      <a:pt x="69" y="116"/>
                    </a:lnTo>
                    <a:lnTo>
                      <a:pt x="69" y="122"/>
                    </a:lnTo>
                    <a:lnTo>
                      <a:pt x="62" y="122"/>
                    </a:lnTo>
                    <a:lnTo>
                      <a:pt x="62" y="122"/>
                    </a:lnTo>
                    <a:lnTo>
                      <a:pt x="62" y="122"/>
                    </a:lnTo>
                    <a:lnTo>
                      <a:pt x="62" y="122"/>
                    </a:lnTo>
                    <a:lnTo>
                      <a:pt x="55" y="122"/>
                    </a:lnTo>
                    <a:lnTo>
                      <a:pt x="55" y="122"/>
                    </a:lnTo>
                    <a:lnTo>
                      <a:pt x="48" y="122"/>
                    </a:lnTo>
                    <a:lnTo>
                      <a:pt x="48" y="122"/>
                    </a:lnTo>
                    <a:lnTo>
                      <a:pt x="48" y="122"/>
                    </a:lnTo>
                    <a:lnTo>
                      <a:pt x="41" y="122"/>
                    </a:lnTo>
                    <a:lnTo>
                      <a:pt x="41" y="122"/>
                    </a:lnTo>
                    <a:lnTo>
                      <a:pt x="41" y="122"/>
                    </a:lnTo>
                    <a:lnTo>
                      <a:pt x="41" y="122"/>
                    </a:lnTo>
                    <a:lnTo>
                      <a:pt x="35" y="122"/>
                    </a:lnTo>
                    <a:lnTo>
                      <a:pt x="35" y="122"/>
                    </a:lnTo>
                    <a:lnTo>
                      <a:pt x="35" y="116"/>
                    </a:lnTo>
                    <a:lnTo>
                      <a:pt x="35" y="116"/>
                    </a:lnTo>
                    <a:lnTo>
                      <a:pt x="28" y="116"/>
                    </a:lnTo>
                    <a:lnTo>
                      <a:pt x="28" y="116"/>
                    </a:lnTo>
                    <a:lnTo>
                      <a:pt x="28" y="116"/>
                    </a:lnTo>
                    <a:lnTo>
                      <a:pt x="28" y="116"/>
                    </a:lnTo>
                    <a:lnTo>
                      <a:pt x="28" y="116"/>
                    </a:lnTo>
                    <a:lnTo>
                      <a:pt x="28" y="116"/>
                    </a:lnTo>
                    <a:lnTo>
                      <a:pt x="28" y="116"/>
                    </a:lnTo>
                    <a:lnTo>
                      <a:pt x="28" y="116"/>
                    </a:lnTo>
                    <a:lnTo>
                      <a:pt x="28" y="116"/>
                    </a:lnTo>
                    <a:lnTo>
                      <a:pt x="28" y="116"/>
                    </a:lnTo>
                    <a:lnTo>
                      <a:pt x="28" y="116"/>
                    </a:lnTo>
                    <a:lnTo>
                      <a:pt x="21" y="116"/>
                    </a:lnTo>
                    <a:lnTo>
                      <a:pt x="21" y="116"/>
                    </a:lnTo>
                    <a:lnTo>
                      <a:pt x="21" y="116"/>
                    </a:lnTo>
                    <a:lnTo>
                      <a:pt x="21" y="116"/>
                    </a:lnTo>
                    <a:lnTo>
                      <a:pt x="14" y="109"/>
                    </a:lnTo>
                    <a:lnTo>
                      <a:pt x="14" y="109"/>
                    </a:lnTo>
                    <a:lnTo>
                      <a:pt x="14" y="109"/>
                    </a:lnTo>
                    <a:lnTo>
                      <a:pt x="14" y="109"/>
                    </a:lnTo>
                    <a:lnTo>
                      <a:pt x="14" y="109"/>
                    </a:lnTo>
                    <a:lnTo>
                      <a:pt x="7" y="109"/>
                    </a:lnTo>
                    <a:lnTo>
                      <a:pt x="7" y="109"/>
                    </a:lnTo>
                    <a:lnTo>
                      <a:pt x="7" y="103"/>
                    </a:lnTo>
                    <a:lnTo>
                      <a:pt x="7" y="103"/>
                    </a:lnTo>
                    <a:lnTo>
                      <a:pt x="7" y="103"/>
                    </a:lnTo>
                    <a:lnTo>
                      <a:pt x="7" y="103"/>
                    </a:lnTo>
                    <a:lnTo>
                      <a:pt x="7" y="103"/>
                    </a:lnTo>
                    <a:lnTo>
                      <a:pt x="7" y="103"/>
                    </a:lnTo>
                    <a:lnTo>
                      <a:pt x="7" y="103"/>
                    </a:lnTo>
                    <a:lnTo>
                      <a:pt x="7" y="103"/>
                    </a:lnTo>
                    <a:lnTo>
                      <a:pt x="7" y="103"/>
                    </a:lnTo>
                    <a:lnTo>
                      <a:pt x="0" y="103"/>
                    </a:lnTo>
                    <a:lnTo>
                      <a:pt x="7" y="103"/>
                    </a:lnTo>
                    <a:lnTo>
                      <a:pt x="0" y="103"/>
                    </a:lnTo>
                    <a:lnTo>
                      <a:pt x="7" y="103"/>
                    </a:lnTo>
                    <a:lnTo>
                      <a:pt x="0" y="103"/>
                    </a:lnTo>
                    <a:lnTo>
                      <a:pt x="7" y="96"/>
                    </a:lnTo>
                    <a:lnTo>
                      <a:pt x="7" y="96"/>
                    </a:lnTo>
                    <a:lnTo>
                      <a:pt x="7" y="96"/>
                    </a:lnTo>
                    <a:lnTo>
                      <a:pt x="7" y="96"/>
                    </a:lnTo>
                    <a:lnTo>
                      <a:pt x="7" y="96"/>
                    </a:lnTo>
                    <a:lnTo>
                      <a:pt x="7" y="90"/>
                    </a:lnTo>
                    <a:lnTo>
                      <a:pt x="7" y="90"/>
                    </a:lnTo>
                    <a:lnTo>
                      <a:pt x="7" y="90"/>
                    </a:lnTo>
                    <a:lnTo>
                      <a:pt x="7" y="90"/>
                    </a:lnTo>
                    <a:lnTo>
                      <a:pt x="7" y="90"/>
                    </a:lnTo>
                    <a:lnTo>
                      <a:pt x="7" y="90"/>
                    </a:lnTo>
                    <a:lnTo>
                      <a:pt x="7" y="84"/>
                    </a:lnTo>
                    <a:lnTo>
                      <a:pt x="7" y="84"/>
                    </a:lnTo>
                    <a:lnTo>
                      <a:pt x="7" y="84"/>
                    </a:lnTo>
                    <a:lnTo>
                      <a:pt x="7" y="84"/>
                    </a:lnTo>
                    <a:lnTo>
                      <a:pt x="7" y="84"/>
                    </a:lnTo>
                    <a:lnTo>
                      <a:pt x="7" y="84"/>
                    </a:lnTo>
                    <a:lnTo>
                      <a:pt x="14" y="77"/>
                    </a:lnTo>
                    <a:lnTo>
                      <a:pt x="14" y="77"/>
                    </a:lnTo>
                    <a:lnTo>
                      <a:pt x="14" y="77"/>
                    </a:lnTo>
                    <a:lnTo>
                      <a:pt x="14" y="77"/>
                    </a:lnTo>
                    <a:lnTo>
                      <a:pt x="14" y="77"/>
                    </a:lnTo>
                    <a:lnTo>
                      <a:pt x="14" y="77"/>
                    </a:lnTo>
                    <a:lnTo>
                      <a:pt x="14" y="77"/>
                    </a:lnTo>
                    <a:lnTo>
                      <a:pt x="14" y="77"/>
                    </a:lnTo>
                    <a:lnTo>
                      <a:pt x="14" y="77"/>
                    </a:lnTo>
                    <a:lnTo>
                      <a:pt x="14" y="77"/>
                    </a:lnTo>
                    <a:lnTo>
                      <a:pt x="14" y="77"/>
                    </a:lnTo>
                    <a:close/>
                  </a:path>
                </a:pathLst>
              </a:custGeom>
              <a:solidFill>
                <a:srgbClr val="D9B200"/>
              </a:solidFill>
              <a:ln w="9525">
                <a:noFill/>
                <a:round/>
                <a:headEnd/>
                <a:tailEnd/>
              </a:ln>
            </p:spPr>
            <p:txBody>
              <a:bodyPr/>
              <a:lstStyle/>
              <a:p>
                <a:endParaRPr lang="en-US" dirty="0"/>
              </a:p>
            </p:txBody>
          </p:sp>
          <p:sp>
            <p:nvSpPr>
              <p:cNvPr id="100428" name="Freeform 1100"/>
              <p:cNvSpPr>
                <a:spLocks/>
              </p:cNvSpPr>
              <p:nvPr/>
            </p:nvSpPr>
            <p:spPr bwMode="auto">
              <a:xfrm>
                <a:off x="3312" y="2336"/>
                <a:ext cx="131" cy="122"/>
              </a:xfrm>
              <a:custGeom>
                <a:avLst/>
                <a:gdLst/>
                <a:ahLst/>
                <a:cxnLst>
                  <a:cxn ang="0">
                    <a:pos x="21" y="77"/>
                  </a:cxn>
                  <a:cxn ang="0">
                    <a:pos x="28" y="77"/>
                  </a:cxn>
                  <a:cxn ang="0">
                    <a:pos x="35" y="77"/>
                  </a:cxn>
                  <a:cxn ang="0">
                    <a:pos x="41" y="84"/>
                  </a:cxn>
                  <a:cxn ang="0">
                    <a:pos x="41" y="90"/>
                  </a:cxn>
                  <a:cxn ang="0">
                    <a:pos x="48" y="84"/>
                  </a:cxn>
                  <a:cxn ang="0">
                    <a:pos x="48" y="77"/>
                  </a:cxn>
                  <a:cxn ang="0">
                    <a:pos x="55" y="77"/>
                  </a:cxn>
                  <a:cxn ang="0">
                    <a:pos x="55" y="71"/>
                  </a:cxn>
                  <a:cxn ang="0">
                    <a:pos x="55" y="64"/>
                  </a:cxn>
                  <a:cxn ang="0">
                    <a:pos x="55" y="64"/>
                  </a:cxn>
                  <a:cxn ang="0">
                    <a:pos x="55" y="58"/>
                  </a:cxn>
                  <a:cxn ang="0">
                    <a:pos x="48" y="51"/>
                  </a:cxn>
                  <a:cxn ang="0">
                    <a:pos x="41" y="38"/>
                  </a:cxn>
                  <a:cxn ang="0">
                    <a:pos x="35" y="38"/>
                  </a:cxn>
                  <a:cxn ang="0">
                    <a:pos x="28" y="26"/>
                  </a:cxn>
                  <a:cxn ang="0">
                    <a:pos x="28" y="19"/>
                  </a:cxn>
                  <a:cxn ang="0">
                    <a:pos x="21" y="0"/>
                  </a:cxn>
                  <a:cxn ang="0">
                    <a:pos x="28" y="0"/>
                  </a:cxn>
                  <a:cxn ang="0">
                    <a:pos x="35" y="6"/>
                  </a:cxn>
                  <a:cxn ang="0">
                    <a:pos x="41" y="6"/>
                  </a:cxn>
                  <a:cxn ang="0">
                    <a:pos x="41" y="13"/>
                  </a:cxn>
                  <a:cxn ang="0">
                    <a:pos x="35" y="19"/>
                  </a:cxn>
                  <a:cxn ang="0">
                    <a:pos x="41" y="19"/>
                  </a:cxn>
                  <a:cxn ang="0">
                    <a:pos x="41" y="19"/>
                  </a:cxn>
                  <a:cxn ang="0">
                    <a:pos x="48" y="26"/>
                  </a:cxn>
                  <a:cxn ang="0">
                    <a:pos x="48" y="32"/>
                  </a:cxn>
                  <a:cxn ang="0">
                    <a:pos x="48" y="38"/>
                  </a:cxn>
                  <a:cxn ang="0">
                    <a:pos x="48" y="45"/>
                  </a:cxn>
                  <a:cxn ang="0">
                    <a:pos x="55" y="45"/>
                  </a:cxn>
                  <a:cxn ang="0">
                    <a:pos x="76" y="58"/>
                  </a:cxn>
                  <a:cxn ang="0">
                    <a:pos x="89" y="58"/>
                  </a:cxn>
                  <a:cxn ang="0">
                    <a:pos x="103" y="58"/>
                  </a:cxn>
                  <a:cxn ang="0">
                    <a:pos x="117" y="51"/>
                  </a:cxn>
                  <a:cxn ang="0">
                    <a:pos x="124" y="45"/>
                  </a:cxn>
                  <a:cxn ang="0">
                    <a:pos x="131" y="51"/>
                  </a:cxn>
                  <a:cxn ang="0">
                    <a:pos x="124" y="64"/>
                  </a:cxn>
                  <a:cxn ang="0">
                    <a:pos x="124" y="71"/>
                  </a:cxn>
                  <a:cxn ang="0">
                    <a:pos x="117" y="77"/>
                  </a:cxn>
                  <a:cxn ang="0">
                    <a:pos x="117" y="90"/>
                  </a:cxn>
                  <a:cxn ang="0">
                    <a:pos x="110" y="96"/>
                  </a:cxn>
                  <a:cxn ang="0">
                    <a:pos x="96" y="103"/>
                  </a:cxn>
                  <a:cxn ang="0">
                    <a:pos x="89" y="103"/>
                  </a:cxn>
                  <a:cxn ang="0">
                    <a:pos x="83" y="109"/>
                  </a:cxn>
                  <a:cxn ang="0">
                    <a:pos x="76" y="116"/>
                  </a:cxn>
                  <a:cxn ang="0">
                    <a:pos x="62" y="122"/>
                  </a:cxn>
                  <a:cxn ang="0">
                    <a:pos x="48" y="122"/>
                  </a:cxn>
                  <a:cxn ang="0">
                    <a:pos x="35" y="122"/>
                  </a:cxn>
                  <a:cxn ang="0">
                    <a:pos x="28" y="116"/>
                  </a:cxn>
                  <a:cxn ang="0">
                    <a:pos x="21" y="116"/>
                  </a:cxn>
                  <a:cxn ang="0">
                    <a:pos x="14" y="109"/>
                  </a:cxn>
                  <a:cxn ang="0">
                    <a:pos x="7" y="103"/>
                  </a:cxn>
                  <a:cxn ang="0">
                    <a:pos x="7" y="103"/>
                  </a:cxn>
                  <a:cxn ang="0">
                    <a:pos x="7" y="96"/>
                  </a:cxn>
                  <a:cxn ang="0">
                    <a:pos x="7" y="90"/>
                  </a:cxn>
                  <a:cxn ang="0">
                    <a:pos x="14" y="77"/>
                  </a:cxn>
                  <a:cxn ang="0">
                    <a:pos x="14" y="77"/>
                  </a:cxn>
                </a:cxnLst>
                <a:rect l="0" t="0" r="r" b="b"/>
                <a:pathLst>
                  <a:path w="131" h="122">
                    <a:moveTo>
                      <a:pt x="14" y="77"/>
                    </a:moveTo>
                    <a:lnTo>
                      <a:pt x="14" y="77"/>
                    </a:lnTo>
                    <a:lnTo>
                      <a:pt x="14" y="77"/>
                    </a:lnTo>
                    <a:lnTo>
                      <a:pt x="21" y="77"/>
                    </a:lnTo>
                    <a:lnTo>
                      <a:pt x="21" y="77"/>
                    </a:lnTo>
                    <a:lnTo>
                      <a:pt x="21" y="77"/>
                    </a:lnTo>
                    <a:lnTo>
                      <a:pt x="21" y="77"/>
                    </a:lnTo>
                    <a:lnTo>
                      <a:pt x="21" y="77"/>
                    </a:lnTo>
                    <a:lnTo>
                      <a:pt x="21" y="77"/>
                    </a:lnTo>
                    <a:lnTo>
                      <a:pt x="28" y="77"/>
                    </a:lnTo>
                    <a:lnTo>
                      <a:pt x="28" y="77"/>
                    </a:lnTo>
                    <a:lnTo>
                      <a:pt x="28" y="77"/>
                    </a:lnTo>
                    <a:lnTo>
                      <a:pt x="28" y="77"/>
                    </a:lnTo>
                    <a:lnTo>
                      <a:pt x="28" y="77"/>
                    </a:lnTo>
                    <a:lnTo>
                      <a:pt x="28" y="77"/>
                    </a:lnTo>
                    <a:lnTo>
                      <a:pt x="28" y="77"/>
                    </a:lnTo>
                    <a:lnTo>
                      <a:pt x="28" y="77"/>
                    </a:lnTo>
                    <a:lnTo>
                      <a:pt x="35" y="77"/>
                    </a:lnTo>
                    <a:lnTo>
                      <a:pt x="35" y="77"/>
                    </a:lnTo>
                    <a:lnTo>
                      <a:pt x="35" y="77"/>
                    </a:lnTo>
                    <a:lnTo>
                      <a:pt x="35" y="77"/>
                    </a:lnTo>
                    <a:lnTo>
                      <a:pt x="41" y="84"/>
                    </a:lnTo>
                    <a:lnTo>
                      <a:pt x="41" y="84"/>
                    </a:lnTo>
                    <a:lnTo>
                      <a:pt x="41" y="84"/>
                    </a:lnTo>
                    <a:lnTo>
                      <a:pt x="41" y="84"/>
                    </a:lnTo>
                    <a:lnTo>
                      <a:pt x="41" y="84"/>
                    </a:lnTo>
                    <a:lnTo>
                      <a:pt x="41" y="84"/>
                    </a:lnTo>
                    <a:lnTo>
                      <a:pt x="41" y="84"/>
                    </a:lnTo>
                    <a:lnTo>
                      <a:pt x="41" y="84"/>
                    </a:lnTo>
                    <a:lnTo>
                      <a:pt x="41" y="84"/>
                    </a:lnTo>
                    <a:lnTo>
                      <a:pt x="41" y="84"/>
                    </a:lnTo>
                    <a:lnTo>
                      <a:pt x="41" y="84"/>
                    </a:lnTo>
                    <a:lnTo>
                      <a:pt x="41" y="90"/>
                    </a:lnTo>
                    <a:lnTo>
                      <a:pt x="41" y="90"/>
                    </a:lnTo>
                    <a:lnTo>
                      <a:pt x="41" y="90"/>
                    </a:lnTo>
                    <a:lnTo>
                      <a:pt x="48" y="90"/>
                    </a:lnTo>
                    <a:lnTo>
                      <a:pt x="48" y="90"/>
                    </a:lnTo>
                    <a:lnTo>
                      <a:pt x="48" y="84"/>
                    </a:lnTo>
                    <a:lnTo>
                      <a:pt x="48" y="84"/>
                    </a:lnTo>
                    <a:lnTo>
                      <a:pt x="48" y="84"/>
                    </a:lnTo>
                    <a:lnTo>
                      <a:pt x="48" y="84"/>
                    </a:lnTo>
                    <a:lnTo>
                      <a:pt x="48" y="84"/>
                    </a:lnTo>
                    <a:lnTo>
                      <a:pt x="48" y="84"/>
                    </a:lnTo>
                    <a:lnTo>
                      <a:pt x="48" y="84"/>
                    </a:lnTo>
                    <a:lnTo>
                      <a:pt x="48" y="84"/>
                    </a:lnTo>
                    <a:lnTo>
                      <a:pt x="48" y="77"/>
                    </a:lnTo>
                    <a:lnTo>
                      <a:pt x="48" y="77"/>
                    </a:lnTo>
                    <a:lnTo>
                      <a:pt x="48" y="77"/>
                    </a:lnTo>
                    <a:lnTo>
                      <a:pt x="48" y="77"/>
                    </a:lnTo>
                    <a:lnTo>
                      <a:pt x="55" y="77"/>
                    </a:lnTo>
                    <a:lnTo>
                      <a:pt x="55" y="77"/>
                    </a:lnTo>
                    <a:lnTo>
                      <a:pt x="55" y="77"/>
                    </a:lnTo>
                    <a:lnTo>
                      <a:pt x="55" y="77"/>
                    </a:lnTo>
                    <a:lnTo>
                      <a:pt x="55" y="77"/>
                    </a:lnTo>
                    <a:lnTo>
                      <a:pt x="55" y="77"/>
                    </a:lnTo>
                    <a:lnTo>
                      <a:pt x="55" y="77"/>
                    </a:lnTo>
                    <a:lnTo>
                      <a:pt x="55" y="71"/>
                    </a:lnTo>
                    <a:lnTo>
                      <a:pt x="55" y="71"/>
                    </a:lnTo>
                    <a:lnTo>
                      <a:pt x="55" y="71"/>
                    </a:lnTo>
                    <a:lnTo>
                      <a:pt x="55" y="71"/>
                    </a:lnTo>
                    <a:lnTo>
                      <a:pt x="55" y="71"/>
                    </a:lnTo>
                    <a:lnTo>
                      <a:pt x="55" y="71"/>
                    </a:lnTo>
                    <a:lnTo>
                      <a:pt x="55" y="71"/>
                    </a:lnTo>
                    <a:lnTo>
                      <a:pt x="55" y="71"/>
                    </a:lnTo>
                    <a:lnTo>
                      <a:pt x="55" y="71"/>
                    </a:lnTo>
                    <a:lnTo>
                      <a:pt x="55" y="71"/>
                    </a:lnTo>
                    <a:lnTo>
                      <a:pt x="55" y="71"/>
                    </a:lnTo>
                    <a:lnTo>
                      <a:pt x="55" y="64"/>
                    </a:lnTo>
                    <a:lnTo>
                      <a:pt x="55" y="64"/>
                    </a:lnTo>
                    <a:lnTo>
                      <a:pt x="55" y="64"/>
                    </a:lnTo>
                    <a:lnTo>
                      <a:pt x="55" y="64"/>
                    </a:lnTo>
                    <a:lnTo>
                      <a:pt x="55" y="64"/>
                    </a:lnTo>
                    <a:lnTo>
                      <a:pt x="55" y="64"/>
                    </a:lnTo>
                    <a:lnTo>
                      <a:pt x="55" y="64"/>
                    </a:lnTo>
                    <a:lnTo>
                      <a:pt x="55" y="64"/>
                    </a:lnTo>
                    <a:lnTo>
                      <a:pt x="55" y="64"/>
                    </a:lnTo>
                    <a:lnTo>
                      <a:pt x="55" y="64"/>
                    </a:lnTo>
                    <a:lnTo>
                      <a:pt x="55" y="64"/>
                    </a:lnTo>
                    <a:lnTo>
                      <a:pt x="55" y="58"/>
                    </a:lnTo>
                    <a:lnTo>
                      <a:pt x="55" y="58"/>
                    </a:lnTo>
                    <a:lnTo>
                      <a:pt x="55" y="58"/>
                    </a:lnTo>
                    <a:lnTo>
                      <a:pt x="55" y="58"/>
                    </a:lnTo>
                    <a:lnTo>
                      <a:pt x="55" y="58"/>
                    </a:lnTo>
                    <a:lnTo>
                      <a:pt x="55" y="58"/>
                    </a:lnTo>
                    <a:lnTo>
                      <a:pt x="55" y="51"/>
                    </a:lnTo>
                    <a:lnTo>
                      <a:pt x="48" y="51"/>
                    </a:lnTo>
                    <a:lnTo>
                      <a:pt x="48" y="51"/>
                    </a:lnTo>
                    <a:lnTo>
                      <a:pt x="48" y="51"/>
                    </a:lnTo>
                    <a:lnTo>
                      <a:pt x="48" y="51"/>
                    </a:lnTo>
                    <a:lnTo>
                      <a:pt x="48" y="51"/>
                    </a:lnTo>
                    <a:lnTo>
                      <a:pt x="48" y="51"/>
                    </a:lnTo>
                    <a:lnTo>
                      <a:pt x="48" y="45"/>
                    </a:lnTo>
                    <a:lnTo>
                      <a:pt x="48" y="45"/>
                    </a:lnTo>
                    <a:lnTo>
                      <a:pt x="48" y="45"/>
                    </a:lnTo>
                    <a:lnTo>
                      <a:pt x="48" y="45"/>
                    </a:lnTo>
                    <a:lnTo>
                      <a:pt x="48" y="45"/>
                    </a:lnTo>
                    <a:lnTo>
                      <a:pt x="41" y="45"/>
                    </a:lnTo>
                    <a:lnTo>
                      <a:pt x="41" y="38"/>
                    </a:lnTo>
                    <a:lnTo>
                      <a:pt x="41" y="38"/>
                    </a:lnTo>
                    <a:lnTo>
                      <a:pt x="41" y="38"/>
                    </a:lnTo>
                    <a:lnTo>
                      <a:pt x="41" y="38"/>
                    </a:lnTo>
                    <a:lnTo>
                      <a:pt x="41" y="38"/>
                    </a:lnTo>
                    <a:lnTo>
                      <a:pt x="41" y="38"/>
                    </a:lnTo>
                    <a:lnTo>
                      <a:pt x="35" y="38"/>
                    </a:lnTo>
                    <a:lnTo>
                      <a:pt x="35" y="38"/>
                    </a:lnTo>
                    <a:lnTo>
                      <a:pt x="35" y="32"/>
                    </a:lnTo>
                    <a:lnTo>
                      <a:pt x="35" y="32"/>
                    </a:lnTo>
                    <a:lnTo>
                      <a:pt x="35" y="32"/>
                    </a:lnTo>
                    <a:lnTo>
                      <a:pt x="35" y="32"/>
                    </a:lnTo>
                    <a:lnTo>
                      <a:pt x="35" y="32"/>
                    </a:lnTo>
                    <a:lnTo>
                      <a:pt x="35" y="32"/>
                    </a:lnTo>
                    <a:lnTo>
                      <a:pt x="28" y="26"/>
                    </a:lnTo>
                    <a:lnTo>
                      <a:pt x="28" y="26"/>
                    </a:lnTo>
                    <a:lnTo>
                      <a:pt x="28" y="26"/>
                    </a:lnTo>
                    <a:lnTo>
                      <a:pt x="28" y="26"/>
                    </a:lnTo>
                    <a:lnTo>
                      <a:pt x="28" y="26"/>
                    </a:lnTo>
                    <a:lnTo>
                      <a:pt x="28" y="19"/>
                    </a:lnTo>
                    <a:lnTo>
                      <a:pt x="28" y="19"/>
                    </a:lnTo>
                    <a:lnTo>
                      <a:pt x="28" y="19"/>
                    </a:lnTo>
                    <a:lnTo>
                      <a:pt x="28" y="19"/>
                    </a:lnTo>
                    <a:lnTo>
                      <a:pt x="28" y="19"/>
                    </a:lnTo>
                    <a:lnTo>
                      <a:pt x="28" y="13"/>
                    </a:lnTo>
                    <a:lnTo>
                      <a:pt x="28" y="13"/>
                    </a:lnTo>
                    <a:lnTo>
                      <a:pt x="21" y="13"/>
                    </a:lnTo>
                    <a:lnTo>
                      <a:pt x="21" y="0"/>
                    </a:lnTo>
                    <a:lnTo>
                      <a:pt x="21" y="0"/>
                    </a:lnTo>
                    <a:lnTo>
                      <a:pt x="21" y="0"/>
                    </a:lnTo>
                    <a:lnTo>
                      <a:pt x="21" y="0"/>
                    </a:lnTo>
                    <a:lnTo>
                      <a:pt x="21" y="0"/>
                    </a:lnTo>
                    <a:lnTo>
                      <a:pt x="28" y="0"/>
                    </a:lnTo>
                    <a:lnTo>
                      <a:pt x="28" y="0"/>
                    </a:lnTo>
                    <a:lnTo>
                      <a:pt x="28" y="0"/>
                    </a:lnTo>
                    <a:lnTo>
                      <a:pt x="28" y="0"/>
                    </a:lnTo>
                    <a:lnTo>
                      <a:pt x="28" y="0"/>
                    </a:lnTo>
                    <a:lnTo>
                      <a:pt x="28" y="0"/>
                    </a:lnTo>
                    <a:lnTo>
                      <a:pt x="35" y="0"/>
                    </a:lnTo>
                    <a:lnTo>
                      <a:pt x="35" y="6"/>
                    </a:lnTo>
                    <a:lnTo>
                      <a:pt x="35" y="6"/>
                    </a:lnTo>
                    <a:lnTo>
                      <a:pt x="35" y="6"/>
                    </a:lnTo>
                    <a:lnTo>
                      <a:pt x="35" y="6"/>
                    </a:lnTo>
                    <a:lnTo>
                      <a:pt x="41" y="6"/>
                    </a:lnTo>
                    <a:lnTo>
                      <a:pt x="41" y="6"/>
                    </a:lnTo>
                    <a:lnTo>
                      <a:pt x="41" y="6"/>
                    </a:lnTo>
                    <a:lnTo>
                      <a:pt x="41" y="6"/>
                    </a:lnTo>
                    <a:lnTo>
                      <a:pt x="41" y="6"/>
                    </a:lnTo>
                    <a:lnTo>
                      <a:pt x="41" y="6"/>
                    </a:lnTo>
                    <a:lnTo>
                      <a:pt x="41" y="6"/>
                    </a:lnTo>
                    <a:lnTo>
                      <a:pt x="35" y="6"/>
                    </a:lnTo>
                    <a:lnTo>
                      <a:pt x="41" y="6"/>
                    </a:lnTo>
                    <a:lnTo>
                      <a:pt x="41" y="6"/>
                    </a:lnTo>
                    <a:lnTo>
                      <a:pt x="41" y="6"/>
                    </a:lnTo>
                    <a:lnTo>
                      <a:pt x="41" y="13"/>
                    </a:lnTo>
                    <a:lnTo>
                      <a:pt x="41" y="13"/>
                    </a:lnTo>
                    <a:lnTo>
                      <a:pt x="41" y="13"/>
                    </a:lnTo>
                    <a:lnTo>
                      <a:pt x="35" y="13"/>
                    </a:lnTo>
                    <a:lnTo>
                      <a:pt x="35" y="13"/>
                    </a:lnTo>
                    <a:lnTo>
                      <a:pt x="35" y="13"/>
                    </a:lnTo>
                    <a:lnTo>
                      <a:pt x="35" y="13"/>
                    </a:lnTo>
                    <a:lnTo>
                      <a:pt x="35" y="13"/>
                    </a:lnTo>
                    <a:lnTo>
                      <a:pt x="35" y="13"/>
                    </a:lnTo>
                    <a:lnTo>
                      <a:pt x="35" y="19"/>
                    </a:lnTo>
                    <a:lnTo>
                      <a:pt x="35" y="19"/>
                    </a:lnTo>
                    <a:lnTo>
                      <a:pt x="35" y="19"/>
                    </a:lnTo>
                    <a:lnTo>
                      <a:pt x="35" y="19"/>
                    </a:lnTo>
                    <a:lnTo>
                      <a:pt x="35" y="19"/>
                    </a:lnTo>
                    <a:lnTo>
                      <a:pt x="35" y="19"/>
                    </a:lnTo>
                    <a:lnTo>
                      <a:pt x="35" y="19"/>
                    </a:lnTo>
                    <a:lnTo>
                      <a:pt x="41" y="19"/>
                    </a:lnTo>
                    <a:lnTo>
                      <a:pt x="41" y="19"/>
                    </a:lnTo>
                    <a:lnTo>
                      <a:pt x="41" y="19"/>
                    </a:lnTo>
                    <a:lnTo>
                      <a:pt x="41" y="19"/>
                    </a:lnTo>
                    <a:lnTo>
                      <a:pt x="41" y="19"/>
                    </a:lnTo>
                    <a:lnTo>
                      <a:pt x="41" y="19"/>
                    </a:lnTo>
                    <a:lnTo>
                      <a:pt x="41" y="19"/>
                    </a:lnTo>
                    <a:lnTo>
                      <a:pt x="41" y="19"/>
                    </a:lnTo>
                    <a:lnTo>
                      <a:pt x="41" y="19"/>
                    </a:lnTo>
                    <a:lnTo>
                      <a:pt x="41" y="19"/>
                    </a:lnTo>
                    <a:lnTo>
                      <a:pt x="41" y="26"/>
                    </a:lnTo>
                    <a:lnTo>
                      <a:pt x="41" y="26"/>
                    </a:lnTo>
                    <a:lnTo>
                      <a:pt x="48" y="26"/>
                    </a:lnTo>
                    <a:lnTo>
                      <a:pt x="48" y="26"/>
                    </a:lnTo>
                    <a:lnTo>
                      <a:pt x="48" y="26"/>
                    </a:lnTo>
                    <a:lnTo>
                      <a:pt x="48" y="26"/>
                    </a:lnTo>
                    <a:lnTo>
                      <a:pt x="48" y="26"/>
                    </a:lnTo>
                    <a:lnTo>
                      <a:pt x="48" y="26"/>
                    </a:lnTo>
                    <a:lnTo>
                      <a:pt x="48" y="26"/>
                    </a:lnTo>
                    <a:lnTo>
                      <a:pt x="48" y="26"/>
                    </a:lnTo>
                    <a:lnTo>
                      <a:pt x="48" y="26"/>
                    </a:lnTo>
                    <a:lnTo>
                      <a:pt x="48" y="32"/>
                    </a:lnTo>
                    <a:lnTo>
                      <a:pt x="48" y="32"/>
                    </a:lnTo>
                    <a:lnTo>
                      <a:pt x="48" y="32"/>
                    </a:lnTo>
                    <a:lnTo>
                      <a:pt x="48" y="32"/>
                    </a:lnTo>
                    <a:lnTo>
                      <a:pt x="48" y="32"/>
                    </a:lnTo>
                    <a:lnTo>
                      <a:pt x="48" y="32"/>
                    </a:lnTo>
                    <a:lnTo>
                      <a:pt x="48" y="38"/>
                    </a:lnTo>
                    <a:lnTo>
                      <a:pt x="48" y="38"/>
                    </a:lnTo>
                    <a:lnTo>
                      <a:pt x="48" y="38"/>
                    </a:lnTo>
                    <a:lnTo>
                      <a:pt x="48" y="38"/>
                    </a:lnTo>
                    <a:lnTo>
                      <a:pt x="48" y="38"/>
                    </a:lnTo>
                    <a:lnTo>
                      <a:pt x="48" y="38"/>
                    </a:lnTo>
                    <a:lnTo>
                      <a:pt x="48" y="38"/>
                    </a:lnTo>
                    <a:lnTo>
                      <a:pt x="48" y="45"/>
                    </a:lnTo>
                    <a:lnTo>
                      <a:pt x="48" y="45"/>
                    </a:lnTo>
                    <a:lnTo>
                      <a:pt x="48" y="45"/>
                    </a:lnTo>
                    <a:lnTo>
                      <a:pt x="55" y="45"/>
                    </a:lnTo>
                    <a:lnTo>
                      <a:pt x="55" y="45"/>
                    </a:lnTo>
                    <a:lnTo>
                      <a:pt x="55" y="45"/>
                    </a:lnTo>
                    <a:lnTo>
                      <a:pt x="55" y="45"/>
                    </a:lnTo>
                    <a:lnTo>
                      <a:pt x="55" y="45"/>
                    </a:lnTo>
                    <a:lnTo>
                      <a:pt x="55" y="45"/>
                    </a:lnTo>
                    <a:lnTo>
                      <a:pt x="62" y="45"/>
                    </a:lnTo>
                    <a:lnTo>
                      <a:pt x="62" y="51"/>
                    </a:lnTo>
                    <a:lnTo>
                      <a:pt x="69" y="51"/>
                    </a:lnTo>
                    <a:lnTo>
                      <a:pt x="69" y="51"/>
                    </a:lnTo>
                    <a:lnTo>
                      <a:pt x="69" y="58"/>
                    </a:lnTo>
                    <a:lnTo>
                      <a:pt x="76" y="58"/>
                    </a:lnTo>
                    <a:lnTo>
                      <a:pt x="76" y="58"/>
                    </a:lnTo>
                    <a:lnTo>
                      <a:pt x="83" y="58"/>
                    </a:lnTo>
                    <a:lnTo>
                      <a:pt x="83" y="58"/>
                    </a:lnTo>
                    <a:lnTo>
                      <a:pt x="83" y="58"/>
                    </a:lnTo>
                    <a:lnTo>
                      <a:pt x="83" y="58"/>
                    </a:lnTo>
                    <a:lnTo>
                      <a:pt x="89" y="58"/>
                    </a:lnTo>
                    <a:lnTo>
                      <a:pt x="89" y="58"/>
                    </a:lnTo>
                    <a:lnTo>
                      <a:pt x="89" y="58"/>
                    </a:lnTo>
                    <a:lnTo>
                      <a:pt x="89" y="58"/>
                    </a:lnTo>
                    <a:lnTo>
                      <a:pt x="96" y="58"/>
                    </a:lnTo>
                    <a:lnTo>
                      <a:pt x="96" y="58"/>
                    </a:lnTo>
                    <a:lnTo>
                      <a:pt x="96" y="58"/>
                    </a:lnTo>
                    <a:lnTo>
                      <a:pt x="96" y="58"/>
                    </a:lnTo>
                    <a:lnTo>
                      <a:pt x="96" y="58"/>
                    </a:lnTo>
                    <a:lnTo>
                      <a:pt x="103" y="58"/>
                    </a:lnTo>
                    <a:lnTo>
                      <a:pt x="103" y="58"/>
                    </a:lnTo>
                    <a:lnTo>
                      <a:pt x="103" y="58"/>
                    </a:lnTo>
                    <a:lnTo>
                      <a:pt x="103" y="58"/>
                    </a:lnTo>
                    <a:lnTo>
                      <a:pt x="110" y="58"/>
                    </a:lnTo>
                    <a:lnTo>
                      <a:pt x="110" y="58"/>
                    </a:lnTo>
                    <a:lnTo>
                      <a:pt x="110" y="51"/>
                    </a:lnTo>
                    <a:lnTo>
                      <a:pt x="117" y="51"/>
                    </a:lnTo>
                    <a:lnTo>
                      <a:pt x="117" y="51"/>
                    </a:lnTo>
                    <a:lnTo>
                      <a:pt x="117" y="51"/>
                    </a:lnTo>
                    <a:lnTo>
                      <a:pt x="117" y="51"/>
                    </a:lnTo>
                    <a:lnTo>
                      <a:pt x="124" y="51"/>
                    </a:lnTo>
                    <a:lnTo>
                      <a:pt x="124" y="51"/>
                    </a:lnTo>
                    <a:lnTo>
                      <a:pt x="124" y="45"/>
                    </a:lnTo>
                    <a:lnTo>
                      <a:pt x="124" y="45"/>
                    </a:lnTo>
                    <a:lnTo>
                      <a:pt x="124" y="45"/>
                    </a:lnTo>
                    <a:lnTo>
                      <a:pt x="124" y="45"/>
                    </a:lnTo>
                    <a:lnTo>
                      <a:pt x="131" y="45"/>
                    </a:lnTo>
                    <a:lnTo>
                      <a:pt x="131" y="45"/>
                    </a:lnTo>
                    <a:lnTo>
                      <a:pt x="131" y="45"/>
                    </a:lnTo>
                    <a:lnTo>
                      <a:pt x="131" y="51"/>
                    </a:lnTo>
                    <a:lnTo>
                      <a:pt x="131" y="51"/>
                    </a:lnTo>
                    <a:lnTo>
                      <a:pt x="131" y="51"/>
                    </a:lnTo>
                    <a:lnTo>
                      <a:pt x="131" y="51"/>
                    </a:lnTo>
                    <a:lnTo>
                      <a:pt x="131" y="58"/>
                    </a:lnTo>
                    <a:lnTo>
                      <a:pt x="124" y="58"/>
                    </a:lnTo>
                    <a:lnTo>
                      <a:pt x="124" y="58"/>
                    </a:lnTo>
                    <a:lnTo>
                      <a:pt x="124" y="64"/>
                    </a:lnTo>
                    <a:lnTo>
                      <a:pt x="124" y="64"/>
                    </a:lnTo>
                    <a:lnTo>
                      <a:pt x="124" y="64"/>
                    </a:lnTo>
                    <a:lnTo>
                      <a:pt x="124" y="64"/>
                    </a:lnTo>
                    <a:lnTo>
                      <a:pt x="124" y="64"/>
                    </a:lnTo>
                    <a:lnTo>
                      <a:pt x="124" y="71"/>
                    </a:lnTo>
                    <a:lnTo>
                      <a:pt x="124" y="71"/>
                    </a:lnTo>
                    <a:lnTo>
                      <a:pt x="124" y="71"/>
                    </a:lnTo>
                    <a:lnTo>
                      <a:pt x="124" y="71"/>
                    </a:lnTo>
                    <a:lnTo>
                      <a:pt x="124" y="71"/>
                    </a:lnTo>
                    <a:lnTo>
                      <a:pt x="124" y="77"/>
                    </a:lnTo>
                    <a:lnTo>
                      <a:pt x="124" y="77"/>
                    </a:lnTo>
                    <a:lnTo>
                      <a:pt x="117" y="77"/>
                    </a:lnTo>
                    <a:lnTo>
                      <a:pt x="117" y="77"/>
                    </a:lnTo>
                    <a:lnTo>
                      <a:pt x="117" y="77"/>
                    </a:lnTo>
                    <a:lnTo>
                      <a:pt x="117" y="77"/>
                    </a:lnTo>
                    <a:lnTo>
                      <a:pt x="117" y="84"/>
                    </a:lnTo>
                    <a:lnTo>
                      <a:pt x="117" y="84"/>
                    </a:lnTo>
                    <a:lnTo>
                      <a:pt x="117" y="84"/>
                    </a:lnTo>
                    <a:lnTo>
                      <a:pt x="117" y="84"/>
                    </a:lnTo>
                    <a:lnTo>
                      <a:pt x="117" y="84"/>
                    </a:lnTo>
                    <a:lnTo>
                      <a:pt x="117" y="90"/>
                    </a:lnTo>
                    <a:lnTo>
                      <a:pt x="117" y="90"/>
                    </a:lnTo>
                    <a:lnTo>
                      <a:pt x="117" y="90"/>
                    </a:lnTo>
                    <a:lnTo>
                      <a:pt x="117" y="90"/>
                    </a:lnTo>
                    <a:lnTo>
                      <a:pt x="117" y="90"/>
                    </a:lnTo>
                    <a:lnTo>
                      <a:pt x="110" y="90"/>
                    </a:lnTo>
                    <a:lnTo>
                      <a:pt x="110" y="90"/>
                    </a:lnTo>
                    <a:lnTo>
                      <a:pt x="110" y="90"/>
                    </a:lnTo>
                    <a:lnTo>
                      <a:pt x="110" y="96"/>
                    </a:lnTo>
                    <a:lnTo>
                      <a:pt x="110" y="96"/>
                    </a:lnTo>
                    <a:lnTo>
                      <a:pt x="110" y="96"/>
                    </a:lnTo>
                    <a:lnTo>
                      <a:pt x="110" y="96"/>
                    </a:lnTo>
                    <a:lnTo>
                      <a:pt x="103" y="96"/>
                    </a:lnTo>
                    <a:lnTo>
                      <a:pt x="103" y="96"/>
                    </a:lnTo>
                    <a:lnTo>
                      <a:pt x="103" y="103"/>
                    </a:lnTo>
                    <a:lnTo>
                      <a:pt x="96" y="103"/>
                    </a:lnTo>
                    <a:lnTo>
                      <a:pt x="96" y="103"/>
                    </a:lnTo>
                    <a:lnTo>
                      <a:pt x="96" y="103"/>
                    </a:lnTo>
                    <a:lnTo>
                      <a:pt x="89" y="103"/>
                    </a:lnTo>
                    <a:lnTo>
                      <a:pt x="89" y="103"/>
                    </a:lnTo>
                    <a:lnTo>
                      <a:pt x="89" y="103"/>
                    </a:lnTo>
                    <a:lnTo>
                      <a:pt x="89" y="103"/>
                    </a:lnTo>
                    <a:lnTo>
                      <a:pt x="89" y="103"/>
                    </a:lnTo>
                    <a:lnTo>
                      <a:pt x="89" y="103"/>
                    </a:lnTo>
                    <a:lnTo>
                      <a:pt x="89" y="103"/>
                    </a:lnTo>
                    <a:lnTo>
                      <a:pt x="83" y="109"/>
                    </a:lnTo>
                    <a:lnTo>
                      <a:pt x="83" y="109"/>
                    </a:lnTo>
                    <a:lnTo>
                      <a:pt x="83" y="109"/>
                    </a:lnTo>
                    <a:lnTo>
                      <a:pt x="83" y="109"/>
                    </a:lnTo>
                    <a:lnTo>
                      <a:pt x="83" y="109"/>
                    </a:lnTo>
                    <a:lnTo>
                      <a:pt x="83" y="109"/>
                    </a:lnTo>
                    <a:lnTo>
                      <a:pt x="83" y="109"/>
                    </a:lnTo>
                    <a:lnTo>
                      <a:pt x="83" y="109"/>
                    </a:lnTo>
                    <a:lnTo>
                      <a:pt x="83" y="109"/>
                    </a:lnTo>
                    <a:lnTo>
                      <a:pt x="83" y="109"/>
                    </a:lnTo>
                    <a:lnTo>
                      <a:pt x="83" y="109"/>
                    </a:lnTo>
                    <a:lnTo>
                      <a:pt x="76" y="116"/>
                    </a:lnTo>
                    <a:lnTo>
                      <a:pt x="76" y="116"/>
                    </a:lnTo>
                    <a:lnTo>
                      <a:pt x="76" y="116"/>
                    </a:lnTo>
                    <a:lnTo>
                      <a:pt x="69" y="116"/>
                    </a:lnTo>
                    <a:lnTo>
                      <a:pt x="69" y="116"/>
                    </a:lnTo>
                    <a:lnTo>
                      <a:pt x="69" y="116"/>
                    </a:lnTo>
                    <a:lnTo>
                      <a:pt x="69" y="122"/>
                    </a:lnTo>
                    <a:lnTo>
                      <a:pt x="62" y="122"/>
                    </a:lnTo>
                    <a:lnTo>
                      <a:pt x="62" y="122"/>
                    </a:lnTo>
                    <a:lnTo>
                      <a:pt x="62" y="122"/>
                    </a:lnTo>
                    <a:lnTo>
                      <a:pt x="62" y="122"/>
                    </a:lnTo>
                    <a:lnTo>
                      <a:pt x="55" y="122"/>
                    </a:lnTo>
                    <a:lnTo>
                      <a:pt x="55" y="122"/>
                    </a:lnTo>
                    <a:lnTo>
                      <a:pt x="48" y="122"/>
                    </a:lnTo>
                    <a:lnTo>
                      <a:pt x="48" y="122"/>
                    </a:lnTo>
                    <a:lnTo>
                      <a:pt x="48" y="122"/>
                    </a:lnTo>
                    <a:lnTo>
                      <a:pt x="41" y="122"/>
                    </a:lnTo>
                    <a:lnTo>
                      <a:pt x="41" y="122"/>
                    </a:lnTo>
                    <a:lnTo>
                      <a:pt x="41" y="122"/>
                    </a:lnTo>
                    <a:lnTo>
                      <a:pt x="41" y="122"/>
                    </a:lnTo>
                    <a:lnTo>
                      <a:pt x="35" y="122"/>
                    </a:lnTo>
                    <a:lnTo>
                      <a:pt x="35" y="122"/>
                    </a:lnTo>
                    <a:lnTo>
                      <a:pt x="35" y="116"/>
                    </a:lnTo>
                    <a:lnTo>
                      <a:pt x="35" y="116"/>
                    </a:lnTo>
                    <a:lnTo>
                      <a:pt x="28" y="116"/>
                    </a:lnTo>
                    <a:lnTo>
                      <a:pt x="28" y="116"/>
                    </a:lnTo>
                    <a:lnTo>
                      <a:pt x="28" y="116"/>
                    </a:lnTo>
                    <a:lnTo>
                      <a:pt x="28" y="116"/>
                    </a:lnTo>
                    <a:lnTo>
                      <a:pt x="28" y="116"/>
                    </a:lnTo>
                    <a:lnTo>
                      <a:pt x="28" y="116"/>
                    </a:lnTo>
                    <a:lnTo>
                      <a:pt x="28" y="116"/>
                    </a:lnTo>
                    <a:lnTo>
                      <a:pt x="28" y="116"/>
                    </a:lnTo>
                    <a:lnTo>
                      <a:pt x="28" y="116"/>
                    </a:lnTo>
                    <a:lnTo>
                      <a:pt x="28" y="116"/>
                    </a:lnTo>
                    <a:lnTo>
                      <a:pt x="28" y="116"/>
                    </a:lnTo>
                    <a:lnTo>
                      <a:pt x="21" y="116"/>
                    </a:lnTo>
                    <a:lnTo>
                      <a:pt x="21" y="116"/>
                    </a:lnTo>
                    <a:lnTo>
                      <a:pt x="21" y="116"/>
                    </a:lnTo>
                    <a:lnTo>
                      <a:pt x="21" y="116"/>
                    </a:lnTo>
                    <a:lnTo>
                      <a:pt x="14" y="109"/>
                    </a:lnTo>
                    <a:lnTo>
                      <a:pt x="14" y="109"/>
                    </a:lnTo>
                    <a:lnTo>
                      <a:pt x="14" y="109"/>
                    </a:lnTo>
                    <a:lnTo>
                      <a:pt x="14" y="109"/>
                    </a:lnTo>
                    <a:lnTo>
                      <a:pt x="14" y="109"/>
                    </a:lnTo>
                    <a:lnTo>
                      <a:pt x="7" y="109"/>
                    </a:lnTo>
                    <a:lnTo>
                      <a:pt x="7" y="109"/>
                    </a:lnTo>
                    <a:lnTo>
                      <a:pt x="7" y="103"/>
                    </a:lnTo>
                    <a:lnTo>
                      <a:pt x="7" y="103"/>
                    </a:lnTo>
                    <a:lnTo>
                      <a:pt x="7" y="103"/>
                    </a:lnTo>
                    <a:lnTo>
                      <a:pt x="7" y="103"/>
                    </a:lnTo>
                    <a:lnTo>
                      <a:pt x="7" y="103"/>
                    </a:lnTo>
                    <a:lnTo>
                      <a:pt x="7" y="103"/>
                    </a:lnTo>
                    <a:lnTo>
                      <a:pt x="7" y="103"/>
                    </a:lnTo>
                    <a:lnTo>
                      <a:pt x="7" y="103"/>
                    </a:lnTo>
                    <a:lnTo>
                      <a:pt x="7" y="103"/>
                    </a:lnTo>
                    <a:lnTo>
                      <a:pt x="0" y="103"/>
                    </a:lnTo>
                    <a:lnTo>
                      <a:pt x="7" y="103"/>
                    </a:lnTo>
                    <a:lnTo>
                      <a:pt x="0" y="103"/>
                    </a:lnTo>
                    <a:lnTo>
                      <a:pt x="7" y="103"/>
                    </a:lnTo>
                    <a:lnTo>
                      <a:pt x="0" y="103"/>
                    </a:lnTo>
                    <a:lnTo>
                      <a:pt x="7" y="96"/>
                    </a:lnTo>
                    <a:lnTo>
                      <a:pt x="7" y="96"/>
                    </a:lnTo>
                    <a:lnTo>
                      <a:pt x="7" y="96"/>
                    </a:lnTo>
                    <a:lnTo>
                      <a:pt x="7" y="96"/>
                    </a:lnTo>
                    <a:lnTo>
                      <a:pt x="7" y="96"/>
                    </a:lnTo>
                    <a:lnTo>
                      <a:pt x="7" y="90"/>
                    </a:lnTo>
                    <a:lnTo>
                      <a:pt x="7" y="90"/>
                    </a:lnTo>
                    <a:lnTo>
                      <a:pt x="7" y="90"/>
                    </a:lnTo>
                    <a:lnTo>
                      <a:pt x="7" y="90"/>
                    </a:lnTo>
                    <a:lnTo>
                      <a:pt x="7" y="90"/>
                    </a:lnTo>
                    <a:lnTo>
                      <a:pt x="7" y="90"/>
                    </a:lnTo>
                    <a:lnTo>
                      <a:pt x="7" y="84"/>
                    </a:lnTo>
                    <a:lnTo>
                      <a:pt x="7" y="84"/>
                    </a:lnTo>
                    <a:lnTo>
                      <a:pt x="7" y="84"/>
                    </a:lnTo>
                    <a:lnTo>
                      <a:pt x="7" y="84"/>
                    </a:lnTo>
                    <a:lnTo>
                      <a:pt x="7" y="84"/>
                    </a:lnTo>
                    <a:lnTo>
                      <a:pt x="7" y="84"/>
                    </a:lnTo>
                    <a:lnTo>
                      <a:pt x="14" y="77"/>
                    </a:lnTo>
                    <a:lnTo>
                      <a:pt x="14" y="77"/>
                    </a:lnTo>
                    <a:lnTo>
                      <a:pt x="14" y="77"/>
                    </a:lnTo>
                    <a:lnTo>
                      <a:pt x="14" y="77"/>
                    </a:lnTo>
                    <a:lnTo>
                      <a:pt x="14" y="77"/>
                    </a:lnTo>
                    <a:lnTo>
                      <a:pt x="14" y="77"/>
                    </a:lnTo>
                    <a:lnTo>
                      <a:pt x="14" y="77"/>
                    </a:lnTo>
                    <a:lnTo>
                      <a:pt x="14" y="77"/>
                    </a:lnTo>
                    <a:lnTo>
                      <a:pt x="14" y="77"/>
                    </a:lnTo>
                    <a:lnTo>
                      <a:pt x="14" y="77"/>
                    </a:lnTo>
                    <a:lnTo>
                      <a:pt x="14" y="77"/>
                    </a:lnTo>
                  </a:path>
                </a:pathLst>
              </a:custGeom>
              <a:noFill/>
              <a:ln w="0">
                <a:solidFill>
                  <a:srgbClr val="000000"/>
                </a:solidFill>
                <a:prstDash val="solid"/>
                <a:round/>
                <a:headEnd/>
                <a:tailEnd/>
              </a:ln>
            </p:spPr>
            <p:txBody>
              <a:bodyPr/>
              <a:lstStyle/>
              <a:p>
                <a:endParaRPr lang="en-US" dirty="0"/>
              </a:p>
            </p:txBody>
          </p:sp>
          <p:sp>
            <p:nvSpPr>
              <p:cNvPr id="100429" name="Freeform 1101"/>
              <p:cNvSpPr>
                <a:spLocks/>
              </p:cNvSpPr>
              <p:nvPr/>
            </p:nvSpPr>
            <p:spPr bwMode="auto">
              <a:xfrm>
                <a:off x="3388" y="2394"/>
                <a:ext cx="34" cy="58"/>
              </a:xfrm>
              <a:custGeom>
                <a:avLst/>
                <a:gdLst/>
                <a:ahLst/>
                <a:cxnLst>
                  <a:cxn ang="0">
                    <a:pos x="7" y="58"/>
                  </a:cxn>
                  <a:cxn ang="0">
                    <a:pos x="7" y="51"/>
                  </a:cxn>
                  <a:cxn ang="0">
                    <a:pos x="7" y="51"/>
                  </a:cxn>
                  <a:cxn ang="0">
                    <a:pos x="13" y="51"/>
                  </a:cxn>
                  <a:cxn ang="0">
                    <a:pos x="13" y="51"/>
                  </a:cxn>
                  <a:cxn ang="0">
                    <a:pos x="13" y="51"/>
                  </a:cxn>
                  <a:cxn ang="0">
                    <a:pos x="13" y="45"/>
                  </a:cxn>
                  <a:cxn ang="0">
                    <a:pos x="13" y="45"/>
                  </a:cxn>
                  <a:cxn ang="0">
                    <a:pos x="13" y="45"/>
                  </a:cxn>
                  <a:cxn ang="0">
                    <a:pos x="20" y="45"/>
                  </a:cxn>
                  <a:cxn ang="0">
                    <a:pos x="20" y="45"/>
                  </a:cxn>
                  <a:cxn ang="0">
                    <a:pos x="27" y="45"/>
                  </a:cxn>
                  <a:cxn ang="0">
                    <a:pos x="34" y="38"/>
                  </a:cxn>
                  <a:cxn ang="0">
                    <a:pos x="27" y="0"/>
                  </a:cxn>
                  <a:cxn ang="0">
                    <a:pos x="27" y="0"/>
                  </a:cxn>
                  <a:cxn ang="0">
                    <a:pos x="20" y="0"/>
                  </a:cxn>
                  <a:cxn ang="0">
                    <a:pos x="20" y="0"/>
                  </a:cxn>
                  <a:cxn ang="0">
                    <a:pos x="20" y="6"/>
                  </a:cxn>
                  <a:cxn ang="0">
                    <a:pos x="20" y="6"/>
                  </a:cxn>
                  <a:cxn ang="0">
                    <a:pos x="20" y="6"/>
                  </a:cxn>
                  <a:cxn ang="0">
                    <a:pos x="20" y="13"/>
                  </a:cxn>
                  <a:cxn ang="0">
                    <a:pos x="13" y="13"/>
                  </a:cxn>
                  <a:cxn ang="0">
                    <a:pos x="13" y="13"/>
                  </a:cxn>
                  <a:cxn ang="0">
                    <a:pos x="13" y="13"/>
                  </a:cxn>
                  <a:cxn ang="0">
                    <a:pos x="20" y="19"/>
                  </a:cxn>
                  <a:cxn ang="0">
                    <a:pos x="20" y="19"/>
                  </a:cxn>
                  <a:cxn ang="0">
                    <a:pos x="20" y="26"/>
                  </a:cxn>
                  <a:cxn ang="0">
                    <a:pos x="20" y="26"/>
                  </a:cxn>
                  <a:cxn ang="0">
                    <a:pos x="20" y="26"/>
                  </a:cxn>
                  <a:cxn ang="0">
                    <a:pos x="13" y="26"/>
                  </a:cxn>
                  <a:cxn ang="0">
                    <a:pos x="13" y="26"/>
                  </a:cxn>
                  <a:cxn ang="0">
                    <a:pos x="7" y="26"/>
                  </a:cxn>
                  <a:cxn ang="0">
                    <a:pos x="7" y="32"/>
                  </a:cxn>
                  <a:cxn ang="0">
                    <a:pos x="7" y="58"/>
                  </a:cxn>
                </a:cxnLst>
                <a:rect l="0" t="0" r="r" b="b"/>
                <a:pathLst>
                  <a:path w="34" h="58">
                    <a:moveTo>
                      <a:pt x="7" y="58"/>
                    </a:moveTo>
                    <a:lnTo>
                      <a:pt x="7" y="58"/>
                    </a:lnTo>
                    <a:lnTo>
                      <a:pt x="7" y="51"/>
                    </a:lnTo>
                    <a:lnTo>
                      <a:pt x="7" y="51"/>
                    </a:lnTo>
                    <a:lnTo>
                      <a:pt x="7" y="51"/>
                    </a:lnTo>
                    <a:lnTo>
                      <a:pt x="7" y="51"/>
                    </a:lnTo>
                    <a:lnTo>
                      <a:pt x="7" y="51"/>
                    </a:lnTo>
                    <a:lnTo>
                      <a:pt x="13" y="51"/>
                    </a:lnTo>
                    <a:lnTo>
                      <a:pt x="13" y="51"/>
                    </a:lnTo>
                    <a:lnTo>
                      <a:pt x="13" y="51"/>
                    </a:lnTo>
                    <a:lnTo>
                      <a:pt x="13" y="51"/>
                    </a:lnTo>
                    <a:lnTo>
                      <a:pt x="13" y="51"/>
                    </a:lnTo>
                    <a:lnTo>
                      <a:pt x="13" y="51"/>
                    </a:lnTo>
                    <a:lnTo>
                      <a:pt x="13" y="45"/>
                    </a:lnTo>
                    <a:lnTo>
                      <a:pt x="13" y="45"/>
                    </a:lnTo>
                    <a:lnTo>
                      <a:pt x="13" y="45"/>
                    </a:lnTo>
                    <a:lnTo>
                      <a:pt x="13" y="45"/>
                    </a:lnTo>
                    <a:lnTo>
                      <a:pt x="13" y="45"/>
                    </a:lnTo>
                    <a:lnTo>
                      <a:pt x="13" y="45"/>
                    </a:lnTo>
                    <a:lnTo>
                      <a:pt x="20" y="45"/>
                    </a:lnTo>
                    <a:lnTo>
                      <a:pt x="20" y="45"/>
                    </a:lnTo>
                    <a:lnTo>
                      <a:pt x="20" y="45"/>
                    </a:lnTo>
                    <a:lnTo>
                      <a:pt x="27" y="45"/>
                    </a:lnTo>
                    <a:lnTo>
                      <a:pt x="27" y="45"/>
                    </a:lnTo>
                    <a:lnTo>
                      <a:pt x="27" y="38"/>
                    </a:lnTo>
                    <a:lnTo>
                      <a:pt x="34" y="38"/>
                    </a:lnTo>
                    <a:lnTo>
                      <a:pt x="27" y="0"/>
                    </a:lnTo>
                    <a:lnTo>
                      <a:pt x="27" y="0"/>
                    </a:lnTo>
                    <a:lnTo>
                      <a:pt x="27" y="0"/>
                    </a:lnTo>
                    <a:lnTo>
                      <a:pt x="27" y="0"/>
                    </a:lnTo>
                    <a:lnTo>
                      <a:pt x="20" y="0"/>
                    </a:lnTo>
                    <a:lnTo>
                      <a:pt x="20" y="0"/>
                    </a:lnTo>
                    <a:lnTo>
                      <a:pt x="20" y="0"/>
                    </a:lnTo>
                    <a:lnTo>
                      <a:pt x="20" y="0"/>
                    </a:lnTo>
                    <a:lnTo>
                      <a:pt x="20" y="6"/>
                    </a:lnTo>
                    <a:lnTo>
                      <a:pt x="20" y="6"/>
                    </a:lnTo>
                    <a:lnTo>
                      <a:pt x="20" y="6"/>
                    </a:lnTo>
                    <a:lnTo>
                      <a:pt x="20" y="6"/>
                    </a:lnTo>
                    <a:lnTo>
                      <a:pt x="20" y="6"/>
                    </a:lnTo>
                    <a:lnTo>
                      <a:pt x="20" y="6"/>
                    </a:lnTo>
                    <a:lnTo>
                      <a:pt x="20" y="6"/>
                    </a:lnTo>
                    <a:lnTo>
                      <a:pt x="20" y="13"/>
                    </a:lnTo>
                    <a:lnTo>
                      <a:pt x="13" y="13"/>
                    </a:lnTo>
                    <a:lnTo>
                      <a:pt x="13" y="13"/>
                    </a:lnTo>
                    <a:lnTo>
                      <a:pt x="13" y="13"/>
                    </a:lnTo>
                    <a:lnTo>
                      <a:pt x="13" y="13"/>
                    </a:lnTo>
                    <a:lnTo>
                      <a:pt x="13" y="13"/>
                    </a:lnTo>
                    <a:lnTo>
                      <a:pt x="13" y="13"/>
                    </a:lnTo>
                    <a:lnTo>
                      <a:pt x="20" y="19"/>
                    </a:lnTo>
                    <a:lnTo>
                      <a:pt x="20" y="19"/>
                    </a:lnTo>
                    <a:lnTo>
                      <a:pt x="20" y="19"/>
                    </a:lnTo>
                    <a:lnTo>
                      <a:pt x="20" y="19"/>
                    </a:lnTo>
                    <a:lnTo>
                      <a:pt x="20" y="19"/>
                    </a:lnTo>
                    <a:lnTo>
                      <a:pt x="20" y="26"/>
                    </a:lnTo>
                    <a:lnTo>
                      <a:pt x="20" y="26"/>
                    </a:lnTo>
                    <a:lnTo>
                      <a:pt x="20" y="26"/>
                    </a:lnTo>
                    <a:lnTo>
                      <a:pt x="20" y="26"/>
                    </a:lnTo>
                    <a:lnTo>
                      <a:pt x="20" y="26"/>
                    </a:lnTo>
                    <a:lnTo>
                      <a:pt x="13" y="26"/>
                    </a:lnTo>
                    <a:lnTo>
                      <a:pt x="13" y="26"/>
                    </a:lnTo>
                    <a:lnTo>
                      <a:pt x="13" y="26"/>
                    </a:lnTo>
                    <a:lnTo>
                      <a:pt x="13" y="26"/>
                    </a:lnTo>
                    <a:lnTo>
                      <a:pt x="13" y="26"/>
                    </a:lnTo>
                    <a:lnTo>
                      <a:pt x="7" y="26"/>
                    </a:lnTo>
                    <a:lnTo>
                      <a:pt x="7" y="26"/>
                    </a:lnTo>
                    <a:lnTo>
                      <a:pt x="7" y="32"/>
                    </a:lnTo>
                    <a:lnTo>
                      <a:pt x="0" y="32"/>
                    </a:lnTo>
                    <a:lnTo>
                      <a:pt x="7" y="58"/>
                    </a:lnTo>
                    <a:lnTo>
                      <a:pt x="7" y="58"/>
                    </a:lnTo>
                    <a:close/>
                  </a:path>
                </a:pathLst>
              </a:custGeom>
              <a:solidFill>
                <a:srgbClr val="000000"/>
              </a:solidFill>
              <a:ln w="9525">
                <a:noFill/>
                <a:round/>
                <a:headEnd/>
                <a:tailEnd/>
              </a:ln>
            </p:spPr>
            <p:txBody>
              <a:bodyPr/>
              <a:lstStyle/>
              <a:p>
                <a:endParaRPr lang="en-US" dirty="0"/>
              </a:p>
            </p:txBody>
          </p:sp>
          <p:sp>
            <p:nvSpPr>
              <p:cNvPr id="100430" name="Freeform 1102"/>
              <p:cNvSpPr>
                <a:spLocks/>
              </p:cNvSpPr>
              <p:nvPr/>
            </p:nvSpPr>
            <p:spPr bwMode="auto">
              <a:xfrm>
                <a:off x="3340" y="2413"/>
                <a:ext cx="55" cy="45"/>
              </a:xfrm>
              <a:custGeom>
                <a:avLst/>
                <a:gdLst/>
                <a:ahLst/>
                <a:cxnLst>
                  <a:cxn ang="0">
                    <a:pos x="48" y="39"/>
                  </a:cxn>
                  <a:cxn ang="0">
                    <a:pos x="34" y="45"/>
                  </a:cxn>
                  <a:cxn ang="0">
                    <a:pos x="20" y="45"/>
                  </a:cxn>
                  <a:cxn ang="0">
                    <a:pos x="13" y="45"/>
                  </a:cxn>
                  <a:cxn ang="0">
                    <a:pos x="7" y="39"/>
                  </a:cxn>
                  <a:cxn ang="0">
                    <a:pos x="0" y="39"/>
                  </a:cxn>
                  <a:cxn ang="0">
                    <a:pos x="0" y="39"/>
                  </a:cxn>
                  <a:cxn ang="0">
                    <a:pos x="0" y="32"/>
                  </a:cxn>
                  <a:cxn ang="0">
                    <a:pos x="0" y="19"/>
                  </a:cxn>
                  <a:cxn ang="0">
                    <a:pos x="7" y="13"/>
                  </a:cxn>
                  <a:cxn ang="0">
                    <a:pos x="7" y="7"/>
                  </a:cxn>
                  <a:cxn ang="0">
                    <a:pos x="13" y="7"/>
                  </a:cxn>
                  <a:cxn ang="0">
                    <a:pos x="13" y="7"/>
                  </a:cxn>
                  <a:cxn ang="0">
                    <a:pos x="13" y="13"/>
                  </a:cxn>
                  <a:cxn ang="0">
                    <a:pos x="7" y="26"/>
                  </a:cxn>
                  <a:cxn ang="0">
                    <a:pos x="0" y="32"/>
                  </a:cxn>
                  <a:cxn ang="0">
                    <a:pos x="0" y="32"/>
                  </a:cxn>
                  <a:cxn ang="0">
                    <a:pos x="7" y="32"/>
                  </a:cxn>
                  <a:cxn ang="0">
                    <a:pos x="7" y="26"/>
                  </a:cxn>
                  <a:cxn ang="0">
                    <a:pos x="13" y="19"/>
                  </a:cxn>
                  <a:cxn ang="0">
                    <a:pos x="13" y="19"/>
                  </a:cxn>
                  <a:cxn ang="0">
                    <a:pos x="13" y="26"/>
                  </a:cxn>
                  <a:cxn ang="0">
                    <a:pos x="13" y="26"/>
                  </a:cxn>
                  <a:cxn ang="0">
                    <a:pos x="13" y="32"/>
                  </a:cxn>
                  <a:cxn ang="0">
                    <a:pos x="13" y="32"/>
                  </a:cxn>
                  <a:cxn ang="0">
                    <a:pos x="13" y="39"/>
                  </a:cxn>
                  <a:cxn ang="0">
                    <a:pos x="13" y="45"/>
                  </a:cxn>
                  <a:cxn ang="0">
                    <a:pos x="20" y="39"/>
                  </a:cxn>
                  <a:cxn ang="0">
                    <a:pos x="20" y="39"/>
                  </a:cxn>
                  <a:cxn ang="0">
                    <a:pos x="20" y="32"/>
                  </a:cxn>
                  <a:cxn ang="0">
                    <a:pos x="20" y="26"/>
                  </a:cxn>
                  <a:cxn ang="0">
                    <a:pos x="20" y="26"/>
                  </a:cxn>
                  <a:cxn ang="0">
                    <a:pos x="27" y="32"/>
                  </a:cxn>
                  <a:cxn ang="0">
                    <a:pos x="27" y="39"/>
                  </a:cxn>
                  <a:cxn ang="0">
                    <a:pos x="27" y="39"/>
                  </a:cxn>
                  <a:cxn ang="0">
                    <a:pos x="27" y="32"/>
                  </a:cxn>
                  <a:cxn ang="0">
                    <a:pos x="27" y="26"/>
                  </a:cxn>
                  <a:cxn ang="0">
                    <a:pos x="27" y="26"/>
                  </a:cxn>
                  <a:cxn ang="0">
                    <a:pos x="27" y="26"/>
                  </a:cxn>
                  <a:cxn ang="0">
                    <a:pos x="27" y="32"/>
                  </a:cxn>
                  <a:cxn ang="0">
                    <a:pos x="27" y="39"/>
                  </a:cxn>
                  <a:cxn ang="0">
                    <a:pos x="27" y="39"/>
                  </a:cxn>
                  <a:cxn ang="0">
                    <a:pos x="34" y="45"/>
                  </a:cxn>
                  <a:cxn ang="0">
                    <a:pos x="34" y="45"/>
                  </a:cxn>
                  <a:cxn ang="0">
                    <a:pos x="34" y="39"/>
                  </a:cxn>
                  <a:cxn ang="0">
                    <a:pos x="34" y="32"/>
                  </a:cxn>
                  <a:cxn ang="0">
                    <a:pos x="34" y="13"/>
                  </a:cxn>
                  <a:cxn ang="0">
                    <a:pos x="41" y="19"/>
                  </a:cxn>
                  <a:cxn ang="0">
                    <a:pos x="48" y="26"/>
                  </a:cxn>
                  <a:cxn ang="0">
                    <a:pos x="55" y="26"/>
                  </a:cxn>
                  <a:cxn ang="0">
                    <a:pos x="48" y="19"/>
                  </a:cxn>
                  <a:cxn ang="0">
                    <a:pos x="41" y="19"/>
                  </a:cxn>
                  <a:cxn ang="0">
                    <a:pos x="34" y="13"/>
                  </a:cxn>
                  <a:cxn ang="0">
                    <a:pos x="34" y="13"/>
                  </a:cxn>
                  <a:cxn ang="0">
                    <a:pos x="34" y="7"/>
                  </a:cxn>
                  <a:cxn ang="0">
                    <a:pos x="48" y="13"/>
                  </a:cxn>
                </a:cxnLst>
                <a:rect l="0" t="0" r="r" b="b"/>
                <a:pathLst>
                  <a:path w="55" h="45">
                    <a:moveTo>
                      <a:pt x="55" y="39"/>
                    </a:moveTo>
                    <a:lnTo>
                      <a:pt x="55" y="39"/>
                    </a:lnTo>
                    <a:lnTo>
                      <a:pt x="48" y="39"/>
                    </a:lnTo>
                    <a:lnTo>
                      <a:pt x="48" y="39"/>
                    </a:lnTo>
                    <a:lnTo>
                      <a:pt x="48" y="39"/>
                    </a:lnTo>
                    <a:lnTo>
                      <a:pt x="41" y="45"/>
                    </a:lnTo>
                    <a:lnTo>
                      <a:pt x="41" y="45"/>
                    </a:lnTo>
                    <a:lnTo>
                      <a:pt x="41" y="45"/>
                    </a:lnTo>
                    <a:lnTo>
                      <a:pt x="34" y="45"/>
                    </a:lnTo>
                    <a:lnTo>
                      <a:pt x="34" y="45"/>
                    </a:lnTo>
                    <a:lnTo>
                      <a:pt x="34" y="45"/>
                    </a:lnTo>
                    <a:lnTo>
                      <a:pt x="34" y="45"/>
                    </a:lnTo>
                    <a:lnTo>
                      <a:pt x="27" y="45"/>
                    </a:lnTo>
                    <a:lnTo>
                      <a:pt x="27" y="45"/>
                    </a:lnTo>
                    <a:lnTo>
                      <a:pt x="20" y="45"/>
                    </a:lnTo>
                    <a:lnTo>
                      <a:pt x="20" y="45"/>
                    </a:lnTo>
                    <a:lnTo>
                      <a:pt x="20" y="45"/>
                    </a:lnTo>
                    <a:lnTo>
                      <a:pt x="13" y="45"/>
                    </a:lnTo>
                    <a:lnTo>
                      <a:pt x="13" y="45"/>
                    </a:lnTo>
                    <a:lnTo>
                      <a:pt x="13" y="45"/>
                    </a:lnTo>
                    <a:lnTo>
                      <a:pt x="13" y="45"/>
                    </a:lnTo>
                    <a:lnTo>
                      <a:pt x="7" y="45"/>
                    </a:lnTo>
                    <a:lnTo>
                      <a:pt x="7" y="39"/>
                    </a:lnTo>
                    <a:lnTo>
                      <a:pt x="7" y="39"/>
                    </a:lnTo>
                    <a:lnTo>
                      <a:pt x="7" y="39"/>
                    </a:lnTo>
                    <a:lnTo>
                      <a:pt x="7" y="39"/>
                    </a:lnTo>
                    <a:lnTo>
                      <a:pt x="7" y="39"/>
                    </a:lnTo>
                    <a:lnTo>
                      <a:pt x="7" y="39"/>
                    </a:lnTo>
                    <a:lnTo>
                      <a:pt x="0" y="39"/>
                    </a:lnTo>
                    <a:lnTo>
                      <a:pt x="0" y="39"/>
                    </a:lnTo>
                    <a:lnTo>
                      <a:pt x="0" y="39"/>
                    </a:lnTo>
                    <a:lnTo>
                      <a:pt x="0" y="39"/>
                    </a:lnTo>
                    <a:lnTo>
                      <a:pt x="0" y="39"/>
                    </a:lnTo>
                    <a:lnTo>
                      <a:pt x="0" y="39"/>
                    </a:lnTo>
                    <a:lnTo>
                      <a:pt x="0" y="39"/>
                    </a:lnTo>
                    <a:lnTo>
                      <a:pt x="0" y="32"/>
                    </a:lnTo>
                    <a:lnTo>
                      <a:pt x="0" y="32"/>
                    </a:lnTo>
                    <a:lnTo>
                      <a:pt x="0" y="32"/>
                    </a:lnTo>
                    <a:lnTo>
                      <a:pt x="0" y="32"/>
                    </a:lnTo>
                    <a:lnTo>
                      <a:pt x="0" y="32"/>
                    </a:lnTo>
                    <a:lnTo>
                      <a:pt x="0" y="26"/>
                    </a:lnTo>
                    <a:lnTo>
                      <a:pt x="0" y="26"/>
                    </a:lnTo>
                    <a:lnTo>
                      <a:pt x="0" y="26"/>
                    </a:lnTo>
                    <a:lnTo>
                      <a:pt x="0" y="26"/>
                    </a:lnTo>
                    <a:lnTo>
                      <a:pt x="0" y="19"/>
                    </a:lnTo>
                    <a:lnTo>
                      <a:pt x="0" y="19"/>
                    </a:lnTo>
                    <a:lnTo>
                      <a:pt x="0" y="19"/>
                    </a:lnTo>
                    <a:lnTo>
                      <a:pt x="0" y="13"/>
                    </a:lnTo>
                    <a:lnTo>
                      <a:pt x="7" y="13"/>
                    </a:lnTo>
                    <a:lnTo>
                      <a:pt x="7" y="13"/>
                    </a:lnTo>
                    <a:lnTo>
                      <a:pt x="7" y="13"/>
                    </a:lnTo>
                    <a:lnTo>
                      <a:pt x="7" y="7"/>
                    </a:lnTo>
                    <a:lnTo>
                      <a:pt x="7" y="7"/>
                    </a:lnTo>
                    <a:lnTo>
                      <a:pt x="7" y="7"/>
                    </a:lnTo>
                    <a:lnTo>
                      <a:pt x="7" y="7"/>
                    </a:lnTo>
                    <a:lnTo>
                      <a:pt x="7" y="7"/>
                    </a:lnTo>
                    <a:lnTo>
                      <a:pt x="7" y="7"/>
                    </a:lnTo>
                    <a:lnTo>
                      <a:pt x="7" y="7"/>
                    </a:lnTo>
                    <a:lnTo>
                      <a:pt x="13" y="7"/>
                    </a:lnTo>
                    <a:lnTo>
                      <a:pt x="13" y="7"/>
                    </a:lnTo>
                    <a:lnTo>
                      <a:pt x="13" y="0"/>
                    </a:lnTo>
                    <a:lnTo>
                      <a:pt x="13" y="0"/>
                    </a:lnTo>
                    <a:lnTo>
                      <a:pt x="13" y="0"/>
                    </a:lnTo>
                    <a:lnTo>
                      <a:pt x="13" y="7"/>
                    </a:lnTo>
                    <a:lnTo>
                      <a:pt x="13" y="7"/>
                    </a:lnTo>
                    <a:lnTo>
                      <a:pt x="13" y="7"/>
                    </a:lnTo>
                    <a:lnTo>
                      <a:pt x="13" y="7"/>
                    </a:lnTo>
                    <a:lnTo>
                      <a:pt x="13" y="7"/>
                    </a:lnTo>
                    <a:lnTo>
                      <a:pt x="13" y="13"/>
                    </a:lnTo>
                    <a:lnTo>
                      <a:pt x="13" y="13"/>
                    </a:lnTo>
                    <a:lnTo>
                      <a:pt x="7" y="13"/>
                    </a:lnTo>
                    <a:lnTo>
                      <a:pt x="7" y="13"/>
                    </a:lnTo>
                    <a:lnTo>
                      <a:pt x="7" y="19"/>
                    </a:lnTo>
                    <a:lnTo>
                      <a:pt x="7" y="19"/>
                    </a:lnTo>
                    <a:lnTo>
                      <a:pt x="7" y="26"/>
                    </a:lnTo>
                    <a:lnTo>
                      <a:pt x="7" y="26"/>
                    </a:lnTo>
                    <a:lnTo>
                      <a:pt x="7" y="26"/>
                    </a:lnTo>
                    <a:lnTo>
                      <a:pt x="7" y="32"/>
                    </a:lnTo>
                    <a:lnTo>
                      <a:pt x="0" y="32"/>
                    </a:lnTo>
                    <a:lnTo>
                      <a:pt x="0" y="32"/>
                    </a:lnTo>
                    <a:lnTo>
                      <a:pt x="0" y="32"/>
                    </a:lnTo>
                    <a:lnTo>
                      <a:pt x="0" y="32"/>
                    </a:lnTo>
                    <a:lnTo>
                      <a:pt x="0" y="32"/>
                    </a:lnTo>
                    <a:lnTo>
                      <a:pt x="0" y="32"/>
                    </a:lnTo>
                    <a:lnTo>
                      <a:pt x="0" y="32"/>
                    </a:lnTo>
                    <a:lnTo>
                      <a:pt x="0" y="32"/>
                    </a:lnTo>
                    <a:lnTo>
                      <a:pt x="0" y="32"/>
                    </a:lnTo>
                    <a:lnTo>
                      <a:pt x="0" y="32"/>
                    </a:lnTo>
                    <a:lnTo>
                      <a:pt x="7" y="32"/>
                    </a:lnTo>
                    <a:lnTo>
                      <a:pt x="7" y="32"/>
                    </a:lnTo>
                    <a:lnTo>
                      <a:pt x="7" y="32"/>
                    </a:lnTo>
                    <a:lnTo>
                      <a:pt x="7" y="32"/>
                    </a:lnTo>
                    <a:lnTo>
                      <a:pt x="7" y="32"/>
                    </a:lnTo>
                    <a:lnTo>
                      <a:pt x="7" y="26"/>
                    </a:lnTo>
                    <a:lnTo>
                      <a:pt x="7" y="26"/>
                    </a:lnTo>
                    <a:lnTo>
                      <a:pt x="13" y="26"/>
                    </a:lnTo>
                    <a:lnTo>
                      <a:pt x="13" y="26"/>
                    </a:lnTo>
                    <a:lnTo>
                      <a:pt x="13" y="26"/>
                    </a:lnTo>
                    <a:lnTo>
                      <a:pt x="13" y="19"/>
                    </a:lnTo>
                    <a:lnTo>
                      <a:pt x="13" y="19"/>
                    </a:lnTo>
                    <a:lnTo>
                      <a:pt x="13" y="19"/>
                    </a:lnTo>
                    <a:lnTo>
                      <a:pt x="13" y="19"/>
                    </a:lnTo>
                    <a:lnTo>
                      <a:pt x="13" y="19"/>
                    </a:lnTo>
                    <a:lnTo>
                      <a:pt x="13" y="19"/>
                    </a:lnTo>
                    <a:lnTo>
                      <a:pt x="13" y="19"/>
                    </a:lnTo>
                    <a:lnTo>
                      <a:pt x="13" y="19"/>
                    </a:lnTo>
                    <a:lnTo>
                      <a:pt x="13" y="26"/>
                    </a:lnTo>
                    <a:lnTo>
                      <a:pt x="13" y="26"/>
                    </a:lnTo>
                    <a:lnTo>
                      <a:pt x="13" y="26"/>
                    </a:lnTo>
                    <a:lnTo>
                      <a:pt x="13" y="26"/>
                    </a:lnTo>
                    <a:lnTo>
                      <a:pt x="13" y="26"/>
                    </a:lnTo>
                    <a:lnTo>
                      <a:pt x="13" y="26"/>
                    </a:lnTo>
                    <a:lnTo>
                      <a:pt x="13" y="26"/>
                    </a:lnTo>
                    <a:lnTo>
                      <a:pt x="13" y="26"/>
                    </a:lnTo>
                    <a:lnTo>
                      <a:pt x="13" y="26"/>
                    </a:lnTo>
                    <a:lnTo>
                      <a:pt x="13" y="26"/>
                    </a:lnTo>
                    <a:lnTo>
                      <a:pt x="13" y="26"/>
                    </a:lnTo>
                    <a:lnTo>
                      <a:pt x="13" y="26"/>
                    </a:lnTo>
                    <a:lnTo>
                      <a:pt x="13" y="32"/>
                    </a:lnTo>
                    <a:lnTo>
                      <a:pt x="13" y="32"/>
                    </a:lnTo>
                    <a:lnTo>
                      <a:pt x="13" y="32"/>
                    </a:lnTo>
                    <a:lnTo>
                      <a:pt x="13" y="32"/>
                    </a:lnTo>
                    <a:lnTo>
                      <a:pt x="13" y="32"/>
                    </a:lnTo>
                    <a:lnTo>
                      <a:pt x="13" y="32"/>
                    </a:lnTo>
                    <a:lnTo>
                      <a:pt x="13" y="32"/>
                    </a:lnTo>
                    <a:lnTo>
                      <a:pt x="13" y="39"/>
                    </a:lnTo>
                    <a:lnTo>
                      <a:pt x="13" y="39"/>
                    </a:lnTo>
                    <a:lnTo>
                      <a:pt x="13" y="39"/>
                    </a:lnTo>
                    <a:lnTo>
                      <a:pt x="13" y="39"/>
                    </a:lnTo>
                    <a:lnTo>
                      <a:pt x="13" y="39"/>
                    </a:lnTo>
                    <a:lnTo>
                      <a:pt x="13" y="39"/>
                    </a:lnTo>
                    <a:lnTo>
                      <a:pt x="13" y="39"/>
                    </a:lnTo>
                    <a:lnTo>
                      <a:pt x="13" y="39"/>
                    </a:lnTo>
                    <a:lnTo>
                      <a:pt x="13" y="39"/>
                    </a:lnTo>
                    <a:lnTo>
                      <a:pt x="13" y="45"/>
                    </a:lnTo>
                    <a:lnTo>
                      <a:pt x="13" y="45"/>
                    </a:lnTo>
                    <a:lnTo>
                      <a:pt x="13" y="45"/>
                    </a:lnTo>
                    <a:lnTo>
                      <a:pt x="20" y="45"/>
                    </a:lnTo>
                    <a:lnTo>
                      <a:pt x="20" y="39"/>
                    </a:lnTo>
                    <a:lnTo>
                      <a:pt x="20" y="39"/>
                    </a:lnTo>
                    <a:lnTo>
                      <a:pt x="20" y="39"/>
                    </a:lnTo>
                    <a:lnTo>
                      <a:pt x="20" y="39"/>
                    </a:lnTo>
                    <a:lnTo>
                      <a:pt x="20" y="39"/>
                    </a:lnTo>
                    <a:lnTo>
                      <a:pt x="20" y="39"/>
                    </a:lnTo>
                    <a:lnTo>
                      <a:pt x="20" y="39"/>
                    </a:lnTo>
                    <a:lnTo>
                      <a:pt x="20" y="39"/>
                    </a:lnTo>
                    <a:lnTo>
                      <a:pt x="20" y="32"/>
                    </a:lnTo>
                    <a:lnTo>
                      <a:pt x="20" y="32"/>
                    </a:lnTo>
                    <a:lnTo>
                      <a:pt x="20" y="32"/>
                    </a:lnTo>
                    <a:lnTo>
                      <a:pt x="20" y="32"/>
                    </a:lnTo>
                    <a:lnTo>
                      <a:pt x="20" y="32"/>
                    </a:lnTo>
                    <a:lnTo>
                      <a:pt x="20" y="32"/>
                    </a:lnTo>
                    <a:lnTo>
                      <a:pt x="20" y="26"/>
                    </a:lnTo>
                    <a:lnTo>
                      <a:pt x="20" y="26"/>
                    </a:lnTo>
                    <a:lnTo>
                      <a:pt x="20" y="26"/>
                    </a:lnTo>
                    <a:lnTo>
                      <a:pt x="20" y="26"/>
                    </a:lnTo>
                    <a:lnTo>
                      <a:pt x="20" y="26"/>
                    </a:lnTo>
                    <a:lnTo>
                      <a:pt x="20" y="26"/>
                    </a:lnTo>
                    <a:lnTo>
                      <a:pt x="20" y="26"/>
                    </a:lnTo>
                    <a:lnTo>
                      <a:pt x="20" y="26"/>
                    </a:lnTo>
                    <a:lnTo>
                      <a:pt x="20" y="26"/>
                    </a:lnTo>
                    <a:lnTo>
                      <a:pt x="20" y="32"/>
                    </a:lnTo>
                    <a:lnTo>
                      <a:pt x="20" y="32"/>
                    </a:lnTo>
                    <a:lnTo>
                      <a:pt x="20" y="32"/>
                    </a:lnTo>
                    <a:lnTo>
                      <a:pt x="27" y="32"/>
                    </a:lnTo>
                    <a:lnTo>
                      <a:pt x="27" y="32"/>
                    </a:lnTo>
                    <a:lnTo>
                      <a:pt x="27" y="32"/>
                    </a:lnTo>
                    <a:lnTo>
                      <a:pt x="27" y="32"/>
                    </a:lnTo>
                    <a:lnTo>
                      <a:pt x="27" y="39"/>
                    </a:lnTo>
                    <a:lnTo>
                      <a:pt x="27" y="39"/>
                    </a:lnTo>
                    <a:lnTo>
                      <a:pt x="27" y="39"/>
                    </a:lnTo>
                    <a:lnTo>
                      <a:pt x="27" y="39"/>
                    </a:lnTo>
                    <a:lnTo>
                      <a:pt x="27" y="39"/>
                    </a:lnTo>
                    <a:lnTo>
                      <a:pt x="27" y="39"/>
                    </a:lnTo>
                    <a:lnTo>
                      <a:pt x="27" y="39"/>
                    </a:lnTo>
                    <a:lnTo>
                      <a:pt x="27" y="32"/>
                    </a:lnTo>
                    <a:lnTo>
                      <a:pt x="27" y="32"/>
                    </a:lnTo>
                    <a:lnTo>
                      <a:pt x="27" y="32"/>
                    </a:lnTo>
                    <a:lnTo>
                      <a:pt x="27" y="32"/>
                    </a:lnTo>
                    <a:lnTo>
                      <a:pt x="27" y="32"/>
                    </a:lnTo>
                    <a:lnTo>
                      <a:pt x="27" y="32"/>
                    </a:lnTo>
                    <a:lnTo>
                      <a:pt x="27" y="26"/>
                    </a:lnTo>
                    <a:lnTo>
                      <a:pt x="27" y="26"/>
                    </a:lnTo>
                    <a:lnTo>
                      <a:pt x="27" y="26"/>
                    </a:lnTo>
                    <a:lnTo>
                      <a:pt x="27" y="26"/>
                    </a:lnTo>
                    <a:lnTo>
                      <a:pt x="20" y="26"/>
                    </a:lnTo>
                    <a:lnTo>
                      <a:pt x="20" y="26"/>
                    </a:lnTo>
                    <a:lnTo>
                      <a:pt x="20" y="26"/>
                    </a:lnTo>
                    <a:lnTo>
                      <a:pt x="20" y="26"/>
                    </a:lnTo>
                    <a:lnTo>
                      <a:pt x="27" y="26"/>
                    </a:lnTo>
                    <a:lnTo>
                      <a:pt x="27" y="26"/>
                    </a:lnTo>
                    <a:lnTo>
                      <a:pt x="27" y="26"/>
                    </a:lnTo>
                    <a:lnTo>
                      <a:pt x="27" y="26"/>
                    </a:lnTo>
                    <a:lnTo>
                      <a:pt x="27" y="26"/>
                    </a:lnTo>
                    <a:lnTo>
                      <a:pt x="27" y="26"/>
                    </a:lnTo>
                    <a:lnTo>
                      <a:pt x="27" y="26"/>
                    </a:lnTo>
                    <a:lnTo>
                      <a:pt x="27" y="26"/>
                    </a:lnTo>
                    <a:lnTo>
                      <a:pt x="27" y="32"/>
                    </a:lnTo>
                    <a:lnTo>
                      <a:pt x="27" y="32"/>
                    </a:lnTo>
                    <a:lnTo>
                      <a:pt x="27" y="32"/>
                    </a:lnTo>
                    <a:lnTo>
                      <a:pt x="27" y="32"/>
                    </a:lnTo>
                    <a:lnTo>
                      <a:pt x="27" y="32"/>
                    </a:lnTo>
                    <a:lnTo>
                      <a:pt x="27" y="32"/>
                    </a:lnTo>
                    <a:lnTo>
                      <a:pt x="27" y="32"/>
                    </a:lnTo>
                    <a:lnTo>
                      <a:pt x="27" y="39"/>
                    </a:lnTo>
                    <a:lnTo>
                      <a:pt x="27" y="39"/>
                    </a:lnTo>
                    <a:lnTo>
                      <a:pt x="27" y="39"/>
                    </a:lnTo>
                    <a:lnTo>
                      <a:pt x="27" y="39"/>
                    </a:lnTo>
                    <a:lnTo>
                      <a:pt x="27" y="39"/>
                    </a:lnTo>
                    <a:lnTo>
                      <a:pt x="27" y="39"/>
                    </a:lnTo>
                    <a:lnTo>
                      <a:pt x="27" y="39"/>
                    </a:lnTo>
                    <a:lnTo>
                      <a:pt x="27" y="45"/>
                    </a:lnTo>
                    <a:lnTo>
                      <a:pt x="27" y="45"/>
                    </a:lnTo>
                    <a:lnTo>
                      <a:pt x="34" y="45"/>
                    </a:lnTo>
                    <a:lnTo>
                      <a:pt x="34" y="45"/>
                    </a:lnTo>
                    <a:lnTo>
                      <a:pt x="34" y="45"/>
                    </a:lnTo>
                    <a:lnTo>
                      <a:pt x="34" y="45"/>
                    </a:lnTo>
                    <a:lnTo>
                      <a:pt x="34" y="45"/>
                    </a:lnTo>
                    <a:lnTo>
                      <a:pt x="34" y="45"/>
                    </a:lnTo>
                    <a:lnTo>
                      <a:pt x="34" y="45"/>
                    </a:lnTo>
                    <a:lnTo>
                      <a:pt x="34" y="45"/>
                    </a:lnTo>
                    <a:lnTo>
                      <a:pt x="34" y="39"/>
                    </a:lnTo>
                    <a:lnTo>
                      <a:pt x="34" y="39"/>
                    </a:lnTo>
                    <a:lnTo>
                      <a:pt x="34" y="39"/>
                    </a:lnTo>
                    <a:lnTo>
                      <a:pt x="34" y="39"/>
                    </a:lnTo>
                    <a:lnTo>
                      <a:pt x="34" y="39"/>
                    </a:lnTo>
                    <a:lnTo>
                      <a:pt x="34" y="39"/>
                    </a:lnTo>
                    <a:lnTo>
                      <a:pt x="34" y="32"/>
                    </a:lnTo>
                    <a:lnTo>
                      <a:pt x="34" y="32"/>
                    </a:lnTo>
                    <a:lnTo>
                      <a:pt x="34" y="32"/>
                    </a:lnTo>
                    <a:lnTo>
                      <a:pt x="34" y="26"/>
                    </a:lnTo>
                    <a:lnTo>
                      <a:pt x="34" y="26"/>
                    </a:lnTo>
                    <a:lnTo>
                      <a:pt x="34" y="19"/>
                    </a:lnTo>
                    <a:lnTo>
                      <a:pt x="34" y="19"/>
                    </a:lnTo>
                    <a:lnTo>
                      <a:pt x="34" y="13"/>
                    </a:lnTo>
                    <a:lnTo>
                      <a:pt x="34" y="13"/>
                    </a:lnTo>
                    <a:lnTo>
                      <a:pt x="34" y="13"/>
                    </a:lnTo>
                    <a:lnTo>
                      <a:pt x="34" y="13"/>
                    </a:lnTo>
                    <a:lnTo>
                      <a:pt x="41" y="13"/>
                    </a:lnTo>
                    <a:lnTo>
                      <a:pt x="41" y="19"/>
                    </a:lnTo>
                    <a:lnTo>
                      <a:pt x="41" y="19"/>
                    </a:lnTo>
                    <a:lnTo>
                      <a:pt x="41" y="19"/>
                    </a:lnTo>
                    <a:lnTo>
                      <a:pt x="41" y="19"/>
                    </a:lnTo>
                    <a:lnTo>
                      <a:pt x="48" y="19"/>
                    </a:lnTo>
                    <a:lnTo>
                      <a:pt x="48" y="26"/>
                    </a:lnTo>
                    <a:lnTo>
                      <a:pt x="48" y="26"/>
                    </a:lnTo>
                    <a:lnTo>
                      <a:pt x="48" y="26"/>
                    </a:lnTo>
                    <a:lnTo>
                      <a:pt x="48" y="26"/>
                    </a:lnTo>
                    <a:lnTo>
                      <a:pt x="55" y="26"/>
                    </a:lnTo>
                    <a:lnTo>
                      <a:pt x="55" y="26"/>
                    </a:lnTo>
                    <a:lnTo>
                      <a:pt x="55" y="26"/>
                    </a:lnTo>
                    <a:lnTo>
                      <a:pt x="55" y="26"/>
                    </a:lnTo>
                    <a:lnTo>
                      <a:pt x="48" y="26"/>
                    </a:lnTo>
                    <a:lnTo>
                      <a:pt x="48" y="26"/>
                    </a:lnTo>
                    <a:lnTo>
                      <a:pt x="48" y="19"/>
                    </a:lnTo>
                    <a:lnTo>
                      <a:pt x="48" y="19"/>
                    </a:lnTo>
                    <a:lnTo>
                      <a:pt x="48" y="19"/>
                    </a:lnTo>
                    <a:lnTo>
                      <a:pt x="48" y="19"/>
                    </a:lnTo>
                    <a:lnTo>
                      <a:pt x="41" y="19"/>
                    </a:lnTo>
                    <a:lnTo>
                      <a:pt x="41" y="19"/>
                    </a:lnTo>
                    <a:lnTo>
                      <a:pt x="41" y="13"/>
                    </a:lnTo>
                    <a:lnTo>
                      <a:pt x="41" y="13"/>
                    </a:lnTo>
                    <a:lnTo>
                      <a:pt x="41" y="13"/>
                    </a:lnTo>
                    <a:lnTo>
                      <a:pt x="41" y="13"/>
                    </a:lnTo>
                    <a:lnTo>
                      <a:pt x="34" y="13"/>
                    </a:lnTo>
                    <a:lnTo>
                      <a:pt x="34" y="13"/>
                    </a:lnTo>
                    <a:lnTo>
                      <a:pt x="34" y="13"/>
                    </a:lnTo>
                    <a:lnTo>
                      <a:pt x="34" y="13"/>
                    </a:lnTo>
                    <a:lnTo>
                      <a:pt x="34" y="13"/>
                    </a:lnTo>
                    <a:lnTo>
                      <a:pt x="34" y="13"/>
                    </a:lnTo>
                    <a:lnTo>
                      <a:pt x="34" y="13"/>
                    </a:lnTo>
                    <a:lnTo>
                      <a:pt x="34" y="13"/>
                    </a:lnTo>
                    <a:lnTo>
                      <a:pt x="34" y="13"/>
                    </a:lnTo>
                    <a:lnTo>
                      <a:pt x="34" y="7"/>
                    </a:lnTo>
                    <a:lnTo>
                      <a:pt x="34" y="7"/>
                    </a:lnTo>
                    <a:lnTo>
                      <a:pt x="41" y="7"/>
                    </a:lnTo>
                    <a:lnTo>
                      <a:pt x="41" y="7"/>
                    </a:lnTo>
                    <a:lnTo>
                      <a:pt x="41" y="13"/>
                    </a:lnTo>
                    <a:lnTo>
                      <a:pt x="48" y="13"/>
                    </a:lnTo>
                    <a:lnTo>
                      <a:pt x="48" y="13"/>
                    </a:lnTo>
                    <a:lnTo>
                      <a:pt x="55" y="13"/>
                    </a:lnTo>
                    <a:lnTo>
                      <a:pt x="55" y="39"/>
                    </a:lnTo>
                    <a:lnTo>
                      <a:pt x="55" y="39"/>
                    </a:lnTo>
                    <a:close/>
                  </a:path>
                </a:pathLst>
              </a:custGeom>
              <a:solidFill>
                <a:srgbClr val="000000"/>
              </a:solidFill>
              <a:ln w="9525">
                <a:noFill/>
                <a:round/>
                <a:headEnd/>
                <a:tailEnd/>
              </a:ln>
            </p:spPr>
            <p:txBody>
              <a:bodyPr/>
              <a:lstStyle/>
              <a:p>
                <a:endParaRPr lang="en-US" dirty="0"/>
              </a:p>
            </p:txBody>
          </p:sp>
          <p:sp>
            <p:nvSpPr>
              <p:cNvPr id="100431" name="Freeform 1103"/>
              <p:cNvSpPr>
                <a:spLocks/>
              </p:cNvSpPr>
              <p:nvPr/>
            </p:nvSpPr>
            <p:spPr bwMode="auto">
              <a:xfrm>
                <a:off x="3333" y="2336"/>
                <a:ext cx="27" cy="51"/>
              </a:xfrm>
              <a:custGeom>
                <a:avLst/>
                <a:gdLst/>
                <a:ahLst/>
                <a:cxnLst>
                  <a:cxn ang="0">
                    <a:pos x="27" y="51"/>
                  </a:cxn>
                  <a:cxn ang="0">
                    <a:pos x="27" y="45"/>
                  </a:cxn>
                  <a:cxn ang="0">
                    <a:pos x="27" y="38"/>
                  </a:cxn>
                  <a:cxn ang="0">
                    <a:pos x="20" y="38"/>
                  </a:cxn>
                  <a:cxn ang="0">
                    <a:pos x="20" y="38"/>
                  </a:cxn>
                  <a:cxn ang="0">
                    <a:pos x="20" y="32"/>
                  </a:cxn>
                  <a:cxn ang="0">
                    <a:pos x="20" y="32"/>
                  </a:cxn>
                  <a:cxn ang="0">
                    <a:pos x="14" y="26"/>
                  </a:cxn>
                  <a:cxn ang="0">
                    <a:pos x="14" y="26"/>
                  </a:cxn>
                  <a:cxn ang="0">
                    <a:pos x="14" y="19"/>
                  </a:cxn>
                  <a:cxn ang="0">
                    <a:pos x="7" y="19"/>
                  </a:cxn>
                  <a:cxn ang="0">
                    <a:pos x="7" y="13"/>
                  </a:cxn>
                  <a:cxn ang="0">
                    <a:pos x="7" y="13"/>
                  </a:cxn>
                  <a:cxn ang="0">
                    <a:pos x="7" y="13"/>
                  </a:cxn>
                  <a:cxn ang="0">
                    <a:pos x="0" y="6"/>
                  </a:cxn>
                  <a:cxn ang="0">
                    <a:pos x="0" y="0"/>
                  </a:cxn>
                  <a:cxn ang="0">
                    <a:pos x="0" y="0"/>
                  </a:cxn>
                  <a:cxn ang="0">
                    <a:pos x="0" y="0"/>
                  </a:cxn>
                  <a:cxn ang="0">
                    <a:pos x="0" y="0"/>
                  </a:cxn>
                  <a:cxn ang="0">
                    <a:pos x="0" y="0"/>
                  </a:cxn>
                  <a:cxn ang="0">
                    <a:pos x="0" y="13"/>
                  </a:cxn>
                  <a:cxn ang="0">
                    <a:pos x="7" y="19"/>
                  </a:cxn>
                  <a:cxn ang="0">
                    <a:pos x="7" y="19"/>
                  </a:cxn>
                  <a:cxn ang="0">
                    <a:pos x="7" y="26"/>
                  </a:cxn>
                  <a:cxn ang="0">
                    <a:pos x="7" y="26"/>
                  </a:cxn>
                  <a:cxn ang="0">
                    <a:pos x="7" y="26"/>
                  </a:cxn>
                  <a:cxn ang="0">
                    <a:pos x="14" y="32"/>
                  </a:cxn>
                  <a:cxn ang="0">
                    <a:pos x="14" y="32"/>
                  </a:cxn>
                  <a:cxn ang="0">
                    <a:pos x="14" y="32"/>
                  </a:cxn>
                  <a:cxn ang="0">
                    <a:pos x="14" y="38"/>
                  </a:cxn>
                  <a:cxn ang="0">
                    <a:pos x="20" y="38"/>
                  </a:cxn>
                  <a:cxn ang="0">
                    <a:pos x="20" y="38"/>
                  </a:cxn>
                  <a:cxn ang="0">
                    <a:pos x="20" y="38"/>
                  </a:cxn>
                  <a:cxn ang="0">
                    <a:pos x="20" y="45"/>
                  </a:cxn>
                  <a:cxn ang="0">
                    <a:pos x="27" y="45"/>
                  </a:cxn>
                  <a:cxn ang="0">
                    <a:pos x="27" y="45"/>
                  </a:cxn>
                  <a:cxn ang="0">
                    <a:pos x="27" y="51"/>
                  </a:cxn>
                </a:cxnLst>
                <a:rect l="0" t="0" r="r" b="b"/>
                <a:pathLst>
                  <a:path w="27" h="51">
                    <a:moveTo>
                      <a:pt x="27" y="51"/>
                    </a:moveTo>
                    <a:lnTo>
                      <a:pt x="27" y="51"/>
                    </a:lnTo>
                    <a:lnTo>
                      <a:pt x="27" y="45"/>
                    </a:lnTo>
                    <a:lnTo>
                      <a:pt x="27" y="45"/>
                    </a:lnTo>
                    <a:lnTo>
                      <a:pt x="27" y="45"/>
                    </a:lnTo>
                    <a:lnTo>
                      <a:pt x="27" y="38"/>
                    </a:lnTo>
                    <a:lnTo>
                      <a:pt x="27" y="38"/>
                    </a:lnTo>
                    <a:lnTo>
                      <a:pt x="20" y="38"/>
                    </a:lnTo>
                    <a:lnTo>
                      <a:pt x="20" y="38"/>
                    </a:lnTo>
                    <a:lnTo>
                      <a:pt x="20" y="38"/>
                    </a:lnTo>
                    <a:lnTo>
                      <a:pt x="20" y="32"/>
                    </a:lnTo>
                    <a:lnTo>
                      <a:pt x="20" y="32"/>
                    </a:lnTo>
                    <a:lnTo>
                      <a:pt x="20" y="32"/>
                    </a:lnTo>
                    <a:lnTo>
                      <a:pt x="20" y="32"/>
                    </a:lnTo>
                    <a:lnTo>
                      <a:pt x="14" y="26"/>
                    </a:lnTo>
                    <a:lnTo>
                      <a:pt x="14" y="26"/>
                    </a:lnTo>
                    <a:lnTo>
                      <a:pt x="14" y="26"/>
                    </a:lnTo>
                    <a:lnTo>
                      <a:pt x="14" y="26"/>
                    </a:lnTo>
                    <a:lnTo>
                      <a:pt x="14" y="26"/>
                    </a:lnTo>
                    <a:lnTo>
                      <a:pt x="14" y="19"/>
                    </a:lnTo>
                    <a:lnTo>
                      <a:pt x="14" y="19"/>
                    </a:lnTo>
                    <a:lnTo>
                      <a:pt x="7" y="19"/>
                    </a:lnTo>
                    <a:lnTo>
                      <a:pt x="7" y="19"/>
                    </a:lnTo>
                    <a:lnTo>
                      <a:pt x="7" y="13"/>
                    </a:lnTo>
                    <a:lnTo>
                      <a:pt x="7" y="13"/>
                    </a:lnTo>
                    <a:lnTo>
                      <a:pt x="7" y="13"/>
                    </a:lnTo>
                    <a:lnTo>
                      <a:pt x="7" y="13"/>
                    </a:lnTo>
                    <a:lnTo>
                      <a:pt x="7" y="13"/>
                    </a:lnTo>
                    <a:lnTo>
                      <a:pt x="0" y="6"/>
                    </a:lnTo>
                    <a:lnTo>
                      <a:pt x="0" y="6"/>
                    </a:lnTo>
                    <a:lnTo>
                      <a:pt x="0" y="6"/>
                    </a:lnTo>
                    <a:lnTo>
                      <a:pt x="0" y="0"/>
                    </a:lnTo>
                    <a:lnTo>
                      <a:pt x="0" y="0"/>
                    </a:lnTo>
                    <a:lnTo>
                      <a:pt x="0" y="0"/>
                    </a:lnTo>
                    <a:lnTo>
                      <a:pt x="0" y="0"/>
                    </a:lnTo>
                    <a:lnTo>
                      <a:pt x="0" y="0"/>
                    </a:lnTo>
                    <a:lnTo>
                      <a:pt x="0" y="0"/>
                    </a:lnTo>
                    <a:lnTo>
                      <a:pt x="0" y="0"/>
                    </a:lnTo>
                    <a:lnTo>
                      <a:pt x="0" y="0"/>
                    </a:lnTo>
                    <a:lnTo>
                      <a:pt x="0" y="0"/>
                    </a:lnTo>
                    <a:lnTo>
                      <a:pt x="0" y="0"/>
                    </a:lnTo>
                    <a:lnTo>
                      <a:pt x="0" y="13"/>
                    </a:lnTo>
                    <a:lnTo>
                      <a:pt x="0" y="13"/>
                    </a:lnTo>
                    <a:lnTo>
                      <a:pt x="7" y="19"/>
                    </a:lnTo>
                    <a:lnTo>
                      <a:pt x="7" y="19"/>
                    </a:lnTo>
                    <a:lnTo>
                      <a:pt x="7" y="19"/>
                    </a:lnTo>
                    <a:lnTo>
                      <a:pt x="7" y="19"/>
                    </a:lnTo>
                    <a:lnTo>
                      <a:pt x="7" y="26"/>
                    </a:lnTo>
                    <a:lnTo>
                      <a:pt x="7" y="26"/>
                    </a:lnTo>
                    <a:lnTo>
                      <a:pt x="7" y="26"/>
                    </a:lnTo>
                    <a:lnTo>
                      <a:pt x="7" y="26"/>
                    </a:lnTo>
                    <a:lnTo>
                      <a:pt x="7" y="26"/>
                    </a:lnTo>
                    <a:lnTo>
                      <a:pt x="14" y="32"/>
                    </a:lnTo>
                    <a:lnTo>
                      <a:pt x="14" y="32"/>
                    </a:lnTo>
                    <a:lnTo>
                      <a:pt x="14" y="32"/>
                    </a:lnTo>
                    <a:lnTo>
                      <a:pt x="14" y="32"/>
                    </a:lnTo>
                    <a:lnTo>
                      <a:pt x="14" y="32"/>
                    </a:lnTo>
                    <a:lnTo>
                      <a:pt x="14" y="32"/>
                    </a:lnTo>
                    <a:lnTo>
                      <a:pt x="14" y="38"/>
                    </a:lnTo>
                    <a:lnTo>
                      <a:pt x="14" y="38"/>
                    </a:lnTo>
                    <a:lnTo>
                      <a:pt x="20" y="38"/>
                    </a:lnTo>
                    <a:lnTo>
                      <a:pt x="20" y="38"/>
                    </a:lnTo>
                    <a:lnTo>
                      <a:pt x="20" y="38"/>
                    </a:lnTo>
                    <a:lnTo>
                      <a:pt x="20" y="38"/>
                    </a:lnTo>
                    <a:lnTo>
                      <a:pt x="20" y="38"/>
                    </a:lnTo>
                    <a:lnTo>
                      <a:pt x="20" y="38"/>
                    </a:lnTo>
                    <a:lnTo>
                      <a:pt x="20" y="45"/>
                    </a:lnTo>
                    <a:lnTo>
                      <a:pt x="20" y="45"/>
                    </a:lnTo>
                    <a:lnTo>
                      <a:pt x="27" y="45"/>
                    </a:lnTo>
                    <a:lnTo>
                      <a:pt x="27" y="45"/>
                    </a:lnTo>
                    <a:lnTo>
                      <a:pt x="27" y="45"/>
                    </a:lnTo>
                    <a:lnTo>
                      <a:pt x="27" y="45"/>
                    </a:lnTo>
                    <a:lnTo>
                      <a:pt x="27" y="51"/>
                    </a:lnTo>
                    <a:lnTo>
                      <a:pt x="27" y="51"/>
                    </a:lnTo>
                    <a:lnTo>
                      <a:pt x="27" y="51"/>
                    </a:lnTo>
                    <a:close/>
                  </a:path>
                </a:pathLst>
              </a:custGeom>
              <a:solidFill>
                <a:srgbClr val="000000"/>
              </a:solidFill>
              <a:ln w="9525">
                <a:noFill/>
                <a:round/>
                <a:headEnd/>
                <a:tailEnd/>
              </a:ln>
            </p:spPr>
            <p:txBody>
              <a:bodyPr/>
              <a:lstStyle/>
              <a:p>
                <a:endParaRPr lang="en-US" dirty="0"/>
              </a:p>
            </p:txBody>
          </p:sp>
          <p:sp>
            <p:nvSpPr>
              <p:cNvPr id="100432" name="Freeform 1104"/>
              <p:cNvSpPr>
                <a:spLocks/>
              </p:cNvSpPr>
              <p:nvPr/>
            </p:nvSpPr>
            <p:spPr bwMode="auto">
              <a:xfrm>
                <a:off x="3312" y="2201"/>
                <a:ext cx="41" cy="45"/>
              </a:xfrm>
              <a:custGeom>
                <a:avLst/>
                <a:gdLst/>
                <a:ahLst/>
                <a:cxnLst>
                  <a:cxn ang="0">
                    <a:pos x="41" y="45"/>
                  </a:cxn>
                  <a:cxn ang="0">
                    <a:pos x="41" y="38"/>
                  </a:cxn>
                  <a:cxn ang="0">
                    <a:pos x="35" y="32"/>
                  </a:cxn>
                  <a:cxn ang="0">
                    <a:pos x="41" y="26"/>
                  </a:cxn>
                  <a:cxn ang="0">
                    <a:pos x="35" y="26"/>
                  </a:cxn>
                  <a:cxn ang="0">
                    <a:pos x="35" y="26"/>
                  </a:cxn>
                  <a:cxn ang="0">
                    <a:pos x="35" y="26"/>
                  </a:cxn>
                  <a:cxn ang="0">
                    <a:pos x="35" y="26"/>
                  </a:cxn>
                  <a:cxn ang="0">
                    <a:pos x="35" y="19"/>
                  </a:cxn>
                  <a:cxn ang="0">
                    <a:pos x="35" y="19"/>
                  </a:cxn>
                  <a:cxn ang="0">
                    <a:pos x="35" y="19"/>
                  </a:cxn>
                  <a:cxn ang="0">
                    <a:pos x="28" y="19"/>
                  </a:cxn>
                  <a:cxn ang="0">
                    <a:pos x="28" y="26"/>
                  </a:cxn>
                  <a:cxn ang="0">
                    <a:pos x="28" y="26"/>
                  </a:cxn>
                  <a:cxn ang="0">
                    <a:pos x="28" y="26"/>
                  </a:cxn>
                  <a:cxn ang="0">
                    <a:pos x="28" y="19"/>
                  </a:cxn>
                  <a:cxn ang="0">
                    <a:pos x="28" y="19"/>
                  </a:cxn>
                  <a:cxn ang="0">
                    <a:pos x="28" y="13"/>
                  </a:cxn>
                  <a:cxn ang="0">
                    <a:pos x="35" y="13"/>
                  </a:cxn>
                  <a:cxn ang="0">
                    <a:pos x="35" y="6"/>
                  </a:cxn>
                  <a:cxn ang="0">
                    <a:pos x="28" y="6"/>
                  </a:cxn>
                  <a:cxn ang="0">
                    <a:pos x="28" y="6"/>
                  </a:cxn>
                  <a:cxn ang="0">
                    <a:pos x="21" y="6"/>
                  </a:cxn>
                  <a:cxn ang="0">
                    <a:pos x="21" y="13"/>
                  </a:cxn>
                  <a:cxn ang="0">
                    <a:pos x="14" y="13"/>
                  </a:cxn>
                  <a:cxn ang="0">
                    <a:pos x="14" y="13"/>
                  </a:cxn>
                  <a:cxn ang="0">
                    <a:pos x="14" y="13"/>
                  </a:cxn>
                  <a:cxn ang="0">
                    <a:pos x="14" y="13"/>
                  </a:cxn>
                  <a:cxn ang="0">
                    <a:pos x="14" y="6"/>
                  </a:cxn>
                  <a:cxn ang="0">
                    <a:pos x="14" y="6"/>
                  </a:cxn>
                  <a:cxn ang="0">
                    <a:pos x="14" y="6"/>
                  </a:cxn>
                  <a:cxn ang="0">
                    <a:pos x="7" y="13"/>
                  </a:cxn>
                  <a:cxn ang="0">
                    <a:pos x="14" y="19"/>
                  </a:cxn>
                  <a:cxn ang="0">
                    <a:pos x="14" y="19"/>
                  </a:cxn>
                  <a:cxn ang="0">
                    <a:pos x="14" y="26"/>
                  </a:cxn>
                  <a:cxn ang="0">
                    <a:pos x="14" y="26"/>
                  </a:cxn>
                  <a:cxn ang="0">
                    <a:pos x="14" y="32"/>
                  </a:cxn>
                  <a:cxn ang="0">
                    <a:pos x="7" y="32"/>
                  </a:cxn>
                  <a:cxn ang="0">
                    <a:pos x="7" y="32"/>
                  </a:cxn>
                  <a:cxn ang="0">
                    <a:pos x="7" y="26"/>
                  </a:cxn>
                  <a:cxn ang="0">
                    <a:pos x="7" y="19"/>
                  </a:cxn>
                  <a:cxn ang="0">
                    <a:pos x="7" y="13"/>
                  </a:cxn>
                  <a:cxn ang="0">
                    <a:pos x="7" y="13"/>
                  </a:cxn>
                  <a:cxn ang="0">
                    <a:pos x="7" y="13"/>
                  </a:cxn>
                  <a:cxn ang="0">
                    <a:pos x="7" y="6"/>
                  </a:cxn>
                  <a:cxn ang="0">
                    <a:pos x="7" y="6"/>
                  </a:cxn>
                  <a:cxn ang="0">
                    <a:pos x="14" y="0"/>
                  </a:cxn>
                  <a:cxn ang="0">
                    <a:pos x="14" y="0"/>
                  </a:cxn>
                  <a:cxn ang="0">
                    <a:pos x="7" y="6"/>
                  </a:cxn>
                  <a:cxn ang="0">
                    <a:pos x="0" y="13"/>
                  </a:cxn>
                  <a:cxn ang="0">
                    <a:pos x="0" y="13"/>
                  </a:cxn>
                  <a:cxn ang="0">
                    <a:pos x="0" y="19"/>
                  </a:cxn>
                  <a:cxn ang="0">
                    <a:pos x="0" y="26"/>
                  </a:cxn>
                  <a:cxn ang="0">
                    <a:pos x="7" y="32"/>
                  </a:cxn>
                  <a:cxn ang="0">
                    <a:pos x="7" y="38"/>
                  </a:cxn>
                  <a:cxn ang="0">
                    <a:pos x="7" y="38"/>
                  </a:cxn>
                  <a:cxn ang="0">
                    <a:pos x="21" y="32"/>
                  </a:cxn>
                  <a:cxn ang="0">
                    <a:pos x="21" y="38"/>
                  </a:cxn>
                  <a:cxn ang="0">
                    <a:pos x="28" y="38"/>
                  </a:cxn>
                  <a:cxn ang="0">
                    <a:pos x="35" y="45"/>
                  </a:cxn>
                  <a:cxn ang="0">
                    <a:pos x="41" y="45"/>
                  </a:cxn>
                </a:cxnLst>
                <a:rect l="0" t="0" r="r" b="b"/>
                <a:pathLst>
                  <a:path w="41" h="45">
                    <a:moveTo>
                      <a:pt x="41" y="45"/>
                    </a:moveTo>
                    <a:lnTo>
                      <a:pt x="41" y="45"/>
                    </a:lnTo>
                    <a:lnTo>
                      <a:pt x="41" y="45"/>
                    </a:lnTo>
                    <a:lnTo>
                      <a:pt x="41" y="45"/>
                    </a:lnTo>
                    <a:lnTo>
                      <a:pt x="41" y="45"/>
                    </a:lnTo>
                    <a:lnTo>
                      <a:pt x="41" y="45"/>
                    </a:lnTo>
                    <a:lnTo>
                      <a:pt x="41" y="38"/>
                    </a:lnTo>
                    <a:lnTo>
                      <a:pt x="41" y="38"/>
                    </a:lnTo>
                    <a:lnTo>
                      <a:pt x="41" y="38"/>
                    </a:lnTo>
                    <a:lnTo>
                      <a:pt x="41" y="38"/>
                    </a:lnTo>
                    <a:lnTo>
                      <a:pt x="41" y="32"/>
                    </a:lnTo>
                    <a:lnTo>
                      <a:pt x="35" y="32"/>
                    </a:lnTo>
                    <a:lnTo>
                      <a:pt x="35" y="32"/>
                    </a:lnTo>
                    <a:lnTo>
                      <a:pt x="35" y="26"/>
                    </a:lnTo>
                    <a:lnTo>
                      <a:pt x="41" y="26"/>
                    </a:lnTo>
                    <a:lnTo>
                      <a:pt x="41" y="26"/>
                    </a:lnTo>
                    <a:lnTo>
                      <a:pt x="41" y="26"/>
                    </a:lnTo>
                    <a:lnTo>
                      <a:pt x="41" y="26"/>
                    </a:lnTo>
                    <a:lnTo>
                      <a:pt x="35" y="26"/>
                    </a:lnTo>
                    <a:lnTo>
                      <a:pt x="35" y="26"/>
                    </a:lnTo>
                    <a:lnTo>
                      <a:pt x="35" y="26"/>
                    </a:lnTo>
                    <a:lnTo>
                      <a:pt x="35" y="26"/>
                    </a:lnTo>
                    <a:lnTo>
                      <a:pt x="35" y="26"/>
                    </a:lnTo>
                    <a:lnTo>
                      <a:pt x="35" y="26"/>
                    </a:lnTo>
                    <a:lnTo>
                      <a:pt x="35" y="32"/>
                    </a:lnTo>
                    <a:lnTo>
                      <a:pt x="35" y="26"/>
                    </a:lnTo>
                    <a:lnTo>
                      <a:pt x="35" y="26"/>
                    </a:lnTo>
                    <a:lnTo>
                      <a:pt x="35" y="26"/>
                    </a:lnTo>
                    <a:lnTo>
                      <a:pt x="35" y="26"/>
                    </a:lnTo>
                    <a:lnTo>
                      <a:pt x="35" y="26"/>
                    </a:lnTo>
                    <a:lnTo>
                      <a:pt x="35" y="26"/>
                    </a:lnTo>
                    <a:lnTo>
                      <a:pt x="35" y="26"/>
                    </a:lnTo>
                    <a:lnTo>
                      <a:pt x="35" y="26"/>
                    </a:lnTo>
                    <a:lnTo>
                      <a:pt x="35" y="19"/>
                    </a:lnTo>
                    <a:lnTo>
                      <a:pt x="35" y="19"/>
                    </a:lnTo>
                    <a:lnTo>
                      <a:pt x="35" y="19"/>
                    </a:lnTo>
                    <a:lnTo>
                      <a:pt x="35" y="19"/>
                    </a:lnTo>
                    <a:lnTo>
                      <a:pt x="35" y="19"/>
                    </a:lnTo>
                    <a:lnTo>
                      <a:pt x="35" y="19"/>
                    </a:lnTo>
                    <a:lnTo>
                      <a:pt x="35" y="19"/>
                    </a:lnTo>
                    <a:lnTo>
                      <a:pt x="35" y="19"/>
                    </a:lnTo>
                    <a:lnTo>
                      <a:pt x="35" y="19"/>
                    </a:lnTo>
                    <a:lnTo>
                      <a:pt x="35" y="19"/>
                    </a:lnTo>
                    <a:lnTo>
                      <a:pt x="35" y="19"/>
                    </a:lnTo>
                    <a:lnTo>
                      <a:pt x="35" y="19"/>
                    </a:lnTo>
                    <a:lnTo>
                      <a:pt x="35" y="19"/>
                    </a:lnTo>
                    <a:lnTo>
                      <a:pt x="28" y="19"/>
                    </a:lnTo>
                    <a:lnTo>
                      <a:pt x="28" y="19"/>
                    </a:lnTo>
                    <a:lnTo>
                      <a:pt x="28" y="19"/>
                    </a:lnTo>
                    <a:lnTo>
                      <a:pt x="28" y="26"/>
                    </a:lnTo>
                    <a:lnTo>
                      <a:pt x="28" y="26"/>
                    </a:lnTo>
                    <a:lnTo>
                      <a:pt x="28" y="26"/>
                    </a:lnTo>
                    <a:lnTo>
                      <a:pt x="28" y="26"/>
                    </a:lnTo>
                    <a:lnTo>
                      <a:pt x="28" y="26"/>
                    </a:lnTo>
                    <a:lnTo>
                      <a:pt x="28" y="26"/>
                    </a:lnTo>
                    <a:lnTo>
                      <a:pt x="28" y="26"/>
                    </a:lnTo>
                    <a:lnTo>
                      <a:pt x="28" y="26"/>
                    </a:lnTo>
                    <a:lnTo>
                      <a:pt x="28" y="26"/>
                    </a:lnTo>
                    <a:lnTo>
                      <a:pt x="28" y="26"/>
                    </a:lnTo>
                    <a:lnTo>
                      <a:pt x="28" y="26"/>
                    </a:lnTo>
                    <a:lnTo>
                      <a:pt x="28" y="26"/>
                    </a:lnTo>
                    <a:lnTo>
                      <a:pt x="28" y="26"/>
                    </a:lnTo>
                    <a:lnTo>
                      <a:pt x="28" y="26"/>
                    </a:lnTo>
                    <a:lnTo>
                      <a:pt x="28" y="19"/>
                    </a:lnTo>
                    <a:lnTo>
                      <a:pt x="28" y="19"/>
                    </a:lnTo>
                    <a:lnTo>
                      <a:pt x="28" y="19"/>
                    </a:lnTo>
                    <a:lnTo>
                      <a:pt x="28" y="19"/>
                    </a:lnTo>
                    <a:lnTo>
                      <a:pt x="28" y="19"/>
                    </a:lnTo>
                    <a:lnTo>
                      <a:pt x="28" y="19"/>
                    </a:lnTo>
                    <a:lnTo>
                      <a:pt x="28" y="19"/>
                    </a:lnTo>
                    <a:lnTo>
                      <a:pt x="35" y="13"/>
                    </a:lnTo>
                    <a:lnTo>
                      <a:pt x="28" y="13"/>
                    </a:lnTo>
                    <a:lnTo>
                      <a:pt x="35" y="13"/>
                    </a:lnTo>
                    <a:lnTo>
                      <a:pt x="35" y="13"/>
                    </a:lnTo>
                    <a:lnTo>
                      <a:pt x="35" y="13"/>
                    </a:lnTo>
                    <a:lnTo>
                      <a:pt x="35" y="13"/>
                    </a:lnTo>
                    <a:lnTo>
                      <a:pt x="35" y="13"/>
                    </a:lnTo>
                    <a:lnTo>
                      <a:pt x="35" y="13"/>
                    </a:lnTo>
                    <a:lnTo>
                      <a:pt x="35" y="13"/>
                    </a:lnTo>
                    <a:lnTo>
                      <a:pt x="35" y="6"/>
                    </a:lnTo>
                    <a:lnTo>
                      <a:pt x="35" y="6"/>
                    </a:lnTo>
                    <a:lnTo>
                      <a:pt x="28" y="6"/>
                    </a:lnTo>
                    <a:lnTo>
                      <a:pt x="28" y="6"/>
                    </a:lnTo>
                    <a:lnTo>
                      <a:pt x="28" y="6"/>
                    </a:lnTo>
                    <a:lnTo>
                      <a:pt x="28" y="6"/>
                    </a:lnTo>
                    <a:lnTo>
                      <a:pt x="28" y="6"/>
                    </a:lnTo>
                    <a:lnTo>
                      <a:pt x="28" y="6"/>
                    </a:lnTo>
                    <a:lnTo>
                      <a:pt x="28" y="6"/>
                    </a:lnTo>
                    <a:lnTo>
                      <a:pt x="28" y="6"/>
                    </a:lnTo>
                    <a:lnTo>
                      <a:pt x="28" y="6"/>
                    </a:lnTo>
                    <a:lnTo>
                      <a:pt x="28" y="6"/>
                    </a:lnTo>
                    <a:lnTo>
                      <a:pt x="21" y="6"/>
                    </a:lnTo>
                    <a:lnTo>
                      <a:pt x="21" y="6"/>
                    </a:lnTo>
                    <a:lnTo>
                      <a:pt x="21" y="13"/>
                    </a:lnTo>
                    <a:lnTo>
                      <a:pt x="21" y="13"/>
                    </a:lnTo>
                    <a:lnTo>
                      <a:pt x="21" y="13"/>
                    </a:lnTo>
                    <a:lnTo>
                      <a:pt x="21" y="13"/>
                    </a:lnTo>
                    <a:lnTo>
                      <a:pt x="21" y="13"/>
                    </a:lnTo>
                    <a:lnTo>
                      <a:pt x="21" y="13"/>
                    </a:lnTo>
                    <a:lnTo>
                      <a:pt x="14" y="13"/>
                    </a:lnTo>
                    <a:lnTo>
                      <a:pt x="14" y="13"/>
                    </a:lnTo>
                    <a:lnTo>
                      <a:pt x="14" y="13"/>
                    </a:lnTo>
                    <a:lnTo>
                      <a:pt x="14" y="13"/>
                    </a:lnTo>
                    <a:lnTo>
                      <a:pt x="14" y="13"/>
                    </a:lnTo>
                    <a:lnTo>
                      <a:pt x="14" y="13"/>
                    </a:lnTo>
                    <a:lnTo>
                      <a:pt x="14" y="13"/>
                    </a:lnTo>
                    <a:lnTo>
                      <a:pt x="14" y="13"/>
                    </a:lnTo>
                    <a:lnTo>
                      <a:pt x="14" y="13"/>
                    </a:lnTo>
                    <a:lnTo>
                      <a:pt x="14" y="13"/>
                    </a:lnTo>
                    <a:lnTo>
                      <a:pt x="14" y="13"/>
                    </a:lnTo>
                    <a:lnTo>
                      <a:pt x="14" y="13"/>
                    </a:lnTo>
                    <a:lnTo>
                      <a:pt x="14" y="13"/>
                    </a:lnTo>
                    <a:lnTo>
                      <a:pt x="14" y="6"/>
                    </a:lnTo>
                    <a:lnTo>
                      <a:pt x="14" y="6"/>
                    </a:lnTo>
                    <a:lnTo>
                      <a:pt x="14" y="6"/>
                    </a:lnTo>
                    <a:lnTo>
                      <a:pt x="14" y="6"/>
                    </a:lnTo>
                    <a:lnTo>
                      <a:pt x="14" y="6"/>
                    </a:lnTo>
                    <a:lnTo>
                      <a:pt x="14" y="6"/>
                    </a:lnTo>
                    <a:lnTo>
                      <a:pt x="14" y="6"/>
                    </a:lnTo>
                    <a:lnTo>
                      <a:pt x="14" y="6"/>
                    </a:lnTo>
                    <a:lnTo>
                      <a:pt x="14" y="6"/>
                    </a:lnTo>
                    <a:lnTo>
                      <a:pt x="14" y="6"/>
                    </a:lnTo>
                    <a:lnTo>
                      <a:pt x="14" y="6"/>
                    </a:lnTo>
                    <a:lnTo>
                      <a:pt x="14" y="6"/>
                    </a:lnTo>
                    <a:lnTo>
                      <a:pt x="14" y="13"/>
                    </a:lnTo>
                    <a:lnTo>
                      <a:pt x="14" y="13"/>
                    </a:lnTo>
                    <a:lnTo>
                      <a:pt x="14" y="13"/>
                    </a:lnTo>
                    <a:lnTo>
                      <a:pt x="7" y="13"/>
                    </a:lnTo>
                    <a:lnTo>
                      <a:pt x="7" y="13"/>
                    </a:lnTo>
                    <a:lnTo>
                      <a:pt x="7" y="13"/>
                    </a:lnTo>
                    <a:lnTo>
                      <a:pt x="14" y="13"/>
                    </a:lnTo>
                    <a:lnTo>
                      <a:pt x="14" y="19"/>
                    </a:lnTo>
                    <a:lnTo>
                      <a:pt x="14" y="19"/>
                    </a:lnTo>
                    <a:lnTo>
                      <a:pt x="14" y="19"/>
                    </a:lnTo>
                    <a:lnTo>
                      <a:pt x="14" y="19"/>
                    </a:lnTo>
                    <a:lnTo>
                      <a:pt x="14" y="19"/>
                    </a:lnTo>
                    <a:lnTo>
                      <a:pt x="14" y="19"/>
                    </a:lnTo>
                    <a:lnTo>
                      <a:pt x="14" y="19"/>
                    </a:lnTo>
                    <a:lnTo>
                      <a:pt x="14" y="26"/>
                    </a:lnTo>
                    <a:lnTo>
                      <a:pt x="14" y="26"/>
                    </a:lnTo>
                    <a:lnTo>
                      <a:pt x="14" y="26"/>
                    </a:lnTo>
                    <a:lnTo>
                      <a:pt x="14" y="26"/>
                    </a:lnTo>
                    <a:lnTo>
                      <a:pt x="14" y="26"/>
                    </a:lnTo>
                    <a:lnTo>
                      <a:pt x="14" y="26"/>
                    </a:lnTo>
                    <a:lnTo>
                      <a:pt x="14" y="26"/>
                    </a:lnTo>
                    <a:lnTo>
                      <a:pt x="14" y="26"/>
                    </a:lnTo>
                    <a:lnTo>
                      <a:pt x="14" y="32"/>
                    </a:lnTo>
                    <a:lnTo>
                      <a:pt x="14" y="32"/>
                    </a:lnTo>
                    <a:lnTo>
                      <a:pt x="14" y="32"/>
                    </a:lnTo>
                    <a:lnTo>
                      <a:pt x="14" y="32"/>
                    </a:lnTo>
                    <a:lnTo>
                      <a:pt x="14" y="32"/>
                    </a:lnTo>
                    <a:lnTo>
                      <a:pt x="7" y="32"/>
                    </a:lnTo>
                    <a:lnTo>
                      <a:pt x="7" y="32"/>
                    </a:lnTo>
                    <a:lnTo>
                      <a:pt x="7" y="32"/>
                    </a:lnTo>
                    <a:lnTo>
                      <a:pt x="7" y="32"/>
                    </a:lnTo>
                    <a:lnTo>
                      <a:pt x="7" y="32"/>
                    </a:lnTo>
                    <a:lnTo>
                      <a:pt x="7" y="32"/>
                    </a:lnTo>
                    <a:lnTo>
                      <a:pt x="7" y="32"/>
                    </a:lnTo>
                    <a:lnTo>
                      <a:pt x="7" y="26"/>
                    </a:lnTo>
                    <a:lnTo>
                      <a:pt x="7" y="26"/>
                    </a:lnTo>
                    <a:lnTo>
                      <a:pt x="7" y="26"/>
                    </a:lnTo>
                    <a:lnTo>
                      <a:pt x="7" y="26"/>
                    </a:lnTo>
                    <a:lnTo>
                      <a:pt x="7" y="19"/>
                    </a:lnTo>
                    <a:lnTo>
                      <a:pt x="7" y="19"/>
                    </a:lnTo>
                    <a:lnTo>
                      <a:pt x="7" y="19"/>
                    </a:lnTo>
                    <a:lnTo>
                      <a:pt x="7" y="13"/>
                    </a:lnTo>
                    <a:lnTo>
                      <a:pt x="7" y="13"/>
                    </a:lnTo>
                    <a:lnTo>
                      <a:pt x="7" y="13"/>
                    </a:lnTo>
                    <a:lnTo>
                      <a:pt x="7" y="13"/>
                    </a:lnTo>
                    <a:lnTo>
                      <a:pt x="7" y="13"/>
                    </a:lnTo>
                    <a:lnTo>
                      <a:pt x="7" y="13"/>
                    </a:lnTo>
                    <a:lnTo>
                      <a:pt x="7" y="13"/>
                    </a:lnTo>
                    <a:lnTo>
                      <a:pt x="7" y="13"/>
                    </a:lnTo>
                    <a:lnTo>
                      <a:pt x="7" y="13"/>
                    </a:lnTo>
                    <a:lnTo>
                      <a:pt x="7" y="13"/>
                    </a:lnTo>
                    <a:lnTo>
                      <a:pt x="7" y="13"/>
                    </a:lnTo>
                    <a:lnTo>
                      <a:pt x="7" y="6"/>
                    </a:lnTo>
                    <a:lnTo>
                      <a:pt x="7" y="6"/>
                    </a:lnTo>
                    <a:lnTo>
                      <a:pt x="7" y="6"/>
                    </a:lnTo>
                    <a:lnTo>
                      <a:pt x="7" y="6"/>
                    </a:lnTo>
                    <a:lnTo>
                      <a:pt x="7" y="6"/>
                    </a:lnTo>
                    <a:lnTo>
                      <a:pt x="7" y="6"/>
                    </a:lnTo>
                    <a:lnTo>
                      <a:pt x="7" y="6"/>
                    </a:lnTo>
                    <a:lnTo>
                      <a:pt x="7" y="6"/>
                    </a:lnTo>
                    <a:lnTo>
                      <a:pt x="14" y="0"/>
                    </a:lnTo>
                    <a:lnTo>
                      <a:pt x="14" y="0"/>
                    </a:lnTo>
                    <a:lnTo>
                      <a:pt x="14" y="0"/>
                    </a:lnTo>
                    <a:lnTo>
                      <a:pt x="14" y="0"/>
                    </a:lnTo>
                    <a:lnTo>
                      <a:pt x="14" y="0"/>
                    </a:lnTo>
                    <a:lnTo>
                      <a:pt x="14" y="0"/>
                    </a:lnTo>
                    <a:lnTo>
                      <a:pt x="14" y="0"/>
                    </a:lnTo>
                    <a:lnTo>
                      <a:pt x="14" y="0"/>
                    </a:lnTo>
                    <a:lnTo>
                      <a:pt x="7" y="0"/>
                    </a:lnTo>
                    <a:lnTo>
                      <a:pt x="7" y="6"/>
                    </a:lnTo>
                    <a:lnTo>
                      <a:pt x="7" y="6"/>
                    </a:lnTo>
                    <a:lnTo>
                      <a:pt x="7" y="6"/>
                    </a:lnTo>
                    <a:lnTo>
                      <a:pt x="7" y="6"/>
                    </a:lnTo>
                    <a:lnTo>
                      <a:pt x="7" y="6"/>
                    </a:lnTo>
                    <a:lnTo>
                      <a:pt x="7" y="6"/>
                    </a:lnTo>
                    <a:lnTo>
                      <a:pt x="0" y="13"/>
                    </a:lnTo>
                    <a:lnTo>
                      <a:pt x="0" y="13"/>
                    </a:lnTo>
                    <a:lnTo>
                      <a:pt x="0" y="13"/>
                    </a:lnTo>
                    <a:lnTo>
                      <a:pt x="0" y="13"/>
                    </a:lnTo>
                    <a:lnTo>
                      <a:pt x="0" y="13"/>
                    </a:lnTo>
                    <a:lnTo>
                      <a:pt x="0" y="13"/>
                    </a:lnTo>
                    <a:lnTo>
                      <a:pt x="0" y="13"/>
                    </a:lnTo>
                    <a:lnTo>
                      <a:pt x="0" y="19"/>
                    </a:lnTo>
                    <a:lnTo>
                      <a:pt x="0" y="19"/>
                    </a:lnTo>
                    <a:lnTo>
                      <a:pt x="0" y="19"/>
                    </a:lnTo>
                    <a:lnTo>
                      <a:pt x="0" y="26"/>
                    </a:lnTo>
                    <a:lnTo>
                      <a:pt x="0" y="26"/>
                    </a:lnTo>
                    <a:lnTo>
                      <a:pt x="0" y="26"/>
                    </a:lnTo>
                    <a:lnTo>
                      <a:pt x="0" y="26"/>
                    </a:lnTo>
                    <a:lnTo>
                      <a:pt x="0" y="32"/>
                    </a:lnTo>
                    <a:lnTo>
                      <a:pt x="0" y="32"/>
                    </a:lnTo>
                    <a:lnTo>
                      <a:pt x="7" y="32"/>
                    </a:lnTo>
                    <a:lnTo>
                      <a:pt x="7" y="32"/>
                    </a:lnTo>
                    <a:lnTo>
                      <a:pt x="7" y="38"/>
                    </a:lnTo>
                    <a:lnTo>
                      <a:pt x="7" y="38"/>
                    </a:lnTo>
                    <a:lnTo>
                      <a:pt x="7" y="38"/>
                    </a:lnTo>
                    <a:lnTo>
                      <a:pt x="7" y="38"/>
                    </a:lnTo>
                    <a:lnTo>
                      <a:pt x="7" y="38"/>
                    </a:lnTo>
                    <a:lnTo>
                      <a:pt x="7" y="38"/>
                    </a:lnTo>
                    <a:lnTo>
                      <a:pt x="7" y="38"/>
                    </a:lnTo>
                    <a:lnTo>
                      <a:pt x="14" y="38"/>
                    </a:lnTo>
                    <a:lnTo>
                      <a:pt x="14" y="38"/>
                    </a:lnTo>
                    <a:lnTo>
                      <a:pt x="14" y="32"/>
                    </a:lnTo>
                    <a:lnTo>
                      <a:pt x="21" y="32"/>
                    </a:lnTo>
                    <a:lnTo>
                      <a:pt x="21" y="32"/>
                    </a:lnTo>
                    <a:lnTo>
                      <a:pt x="21" y="38"/>
                    </a:lnTo>
                    <a:lnTo>
                      <a:pt x="21" y="38"/>
                    </a:lnTo>
                    <a:lnTo>
                      <a:pt x="21" y="38"/>
                    </a:lnTo>
                    <a:lnTo>
                      <a:pt x="28" y="38"/>
                    </a:lnTo>
                    <a:lnTo>
                      <a:pt x="28" y="38"/>
                    </a:lnTo>
                    <a:lnTo>
                      <a:pt x="28" y="38"/>
                    </a:lnTo>
                    <a:lnTo>
                      <a:pt x="28" y="38"/>
                    </a:lnTo>
                    <a:lnTo>
                      <a:pt x="28" y="45"/>
                    </a:lnTo>
                    <a:lnTo>
                      <a:pt x="35" y="45"/>
                    </a:lnTo>
                    <a:lnTo>
                      <a:pt x="35" y="45"/>
                    </a:lnTo>
                    <a:lnTo>
                      <a:pt x="35" y="45"/>
                    </a:lnTo>
                    <a:lnTo>
                      <a:pt x="35" y="45"/>
                    </a:lnTo>
                    <a:lnTo>
                      <a:pt x="35" y="45"/>
                    </a:lnTo>
                    <a:lnTo>
                      <a:pt x="41" y="45"/>
                    </a:lnTo>
                    <a:lnTo>
                      <a:pt x="41" y="45"/>
                    </a:lnTo>
                    <a:lnTo>
                      <a:pt x="41" y="45"/>
                    </a:lnTo>
                    <a:lnTo>
                      <a:pt x="41" y="45"/>
                    </a:lnTo>
                    <a:close/>
                  </a:path>
                </a:pathLst>
              </a:custGeom>
              <a:solidFill>
                <a:srgbClr val="000000"/>
              </a:solidFill>
              <a:ln w="9525">
                <a:noFill/>
                <a:round/>
                <a:headEnd/>
                <a:tailEnd/>
              </a:ln>
            </p:spPr>
            <p:txBody>
              <a:bodyPr/>
              <a:lstStyle/>
              <a:p>
                <a:endParaRPr lang="en-US" dirty="0"/>
              </a:p>
            </p:txBody>
          </p:sp>
          <p:sp>
            <p:nvSpPr>
              <p:cNvPr id="100433" name="Freeform 1105"/>
              <p:cNvSpPr>
                <a:spLocks/>
              </p:cNvSpPr>
              <p:nvPr/>
            </p:nvSpPr>
            <p:spPr bwMode="auto">
              <a:xfrm>
                <a:off x="3292" y="2227"/>
                <a:ext cx="13" cy="12"/>
              </a:xfrm>
              <a:custGeom>
                <a:avLst/>
                <a:gdLst/>
                <a:ahLst/>
                <a:cxnLst>
                  <a:cxn ang="0">
                    <a:pos x="13" y="12"/>
                  </a:cxn>
                  <a:cxn ang="0">
                    <a:pos x="7" y="12"/>
                  </a:cxn>
                  <a:cxn ang="0">
                    <a:pos x="7" y="12"/>
                  </a:cxn>
                  <a:cxn ang="0">
                    <a:pos x="7" y="12"/>
                  </a:cxn>
                  <a:cxn ang="0">
                    <a:pos x="7" y="12"/>
                  </a:cxn>
                  <a:cxn ang="0">
                    <a:pos x="0" y="12"/>
                  </a:cxn>
                  <a:cxn ang="0">
                    <a:pos x="0" y="12"/>
                  </a:cxn>
                  <a:cxn ang="0">
                    <a:pos x="0" y="12"/>
                  </a:cxn>
                  <a:cxn ang="0">
                    <a:pos x="0" y="12"/>
                  </a:cxn>
                  <a:cxn ang="0">
                    <a:pos x="0" y="6"/>
                  </a:cxn>
                  <a:cxn ang="0">
                    <a:pos x="0" y="6"/>
                  </a:cxn>
                  <a:cxn ang="0">
                    <a:pos x="0" y="6"/>
                  </a:cxn>
                  <a:cxn ang="0">
                    <a:pos x="0" y="0"/>
                  </a:cxn>
                  <a:cxn ang="0">
                    <a:pos x="0" y="0"/>
                  </a:cxn>
                  <a:cxn ang="0">
                    <a:pos x="0" y="0"/>
                  </a:cxn>
                  <a:cxn ang="0">
                    <a:pos x="0" y="0"/>
                  </a:cxn>
                  <a:cxn ang="0">
                    <a:pos x="7" y="0"/>
                  </a:cxn>
                  <a:cxn ang="0">
                    <a:pos x="7" y="0"/>
                  </a:cxn>
                  <a:cxn ang="0">
                    <a:pos x="7" y="0"/>
                  </a:cxn>
                  <a:cxn ang="0">
                    <a:pos x="7" y="0"/>
                  </a:cxn>
                  <a:cxn ang="0">
                    <a:pos x="7" y="0"/>
                  </a:cxn>
                  <a:cxn ang="0">
                    <a:pos x="13" y="12"/>
                  </a:cxn>
                  <a:cxn ang="0">
                    <a:pos x="13" y="12"/>
                  </a:cxn>
                </a:cxnLst>
                <a:rect l="0" t="0" r="r" b="b"/>
                <a:pathLst>
                  <a:path w="13" h="12">
                    <a:moveTo>
                      <a:pt x="13" y="12"/>
                    </a:moveTo>
                    <a:lnTo>
                      <a:pt x="7" y="12"/>
                    </a:lnTo>
                    <a:lnTo>
                      <a:pt x="7" y="12"/>
                    </a:lnTo>
                    <a:lnTo>
                      <a:pt x="7" y="12"/>
                    </a:lnTo>
                    <a:lnTo>
                      <a:pt x="7" y="12"/>
                    </a:lnTo>
                    <a:lnTo>
                      <a:pt x="0" y="12"/>
                    </a:lnTo>
                    <a:lnTo>
                      <a:pt x="0" y="12"/>
                    </a:lnTo>
                    <a:lnTo>
                      <a:pt x="0" y="12"/>
                    </a:lnTo>
                    <a:lnTo>
                      <a:pt x="0" y="12"/>
                    </a:lnTo>
                    <a:lnTo>
                      <a:pt x="0" y="6"/>
                    </a:lnTo>
                    <a:lnTo>
                      <a:pt x="0" y="6"/>
                    </a:lnTo>
                    <a:lnTo>
                      <a:pt x="0" y="6"/>
                    </a:lnTo>
                    <a:lnTo>
                      <a:pt x="0" y="0"/>
                    </a:lnTo>
                    <a:lnTo>
                      <a:pt x="0" y="0"/>
                    </a:lnTo>
                    <a:lnTo>
                      <a:pt x="0" y="0"/>
                    </a:lnTo>
                    <a:lnTo>
                      <a:pt x="0" y="0"/>
                    </a:lnTo>
                    <a:lnTo>
                      <a:pt x="7" y="0"/>
                    </a:lnTo>
                    <a:lnTo>
                      <a:pt x="7" y="0"/>
                    </a:lnTo>
                    <a:lnTo>
                      <a:pt x="7" y="0"/>
                    </a:lnTo>
                    <a:lnTo>
                      <a:pt x="7" y="0"/>
                    </a:lnTo>
                    <a:lnTo>
                      <a:pt x="7" y="0"/>
                    </a:lnTo>
                    <a:lnTo>
                      <a:pt x="13" y="12"/>
                    </a:lnTo>
                    <a:lnTo>
                      <a:pt x="13" y="12"/>
                    </a:lnTo>
                    <a:close/>
                  </a:path>
                </a:pathLst>
              </a:custGeom>
              <a:solidFill>
                <a:srgbClr val="000000"/>
              </a:solidFill>
              <a:ln w="9525">
                <a:noFill/>
                <a:round/>
                <a:headEnd/>
                <a:tailEnd/>
              </a:ln>
            </p:spPr>
            <p:txBody>
              <a:bodyPr/>
              <a:lstStyle/>
              <a:p>
                <a:endParaRPr lang="en-US" dirty="0"/>
              </a:p>
            </p:txBody>
          </p:sp>
          <p:sp>
            <p:nvSpPr>
              <p:cNvPr id="100434" name="Freeform 1106"/>
              <p:cNvSpPr>
                <a:spLocks/>
              </p:cNvSpPr>
              <p:nvPr/>
            </p:nvSpPr>
            <p:spPr bwMode="auto">
              <a:xfrm>
                <a:off x="3381" y="2252"/>
                <a:ext cx="27" cy="20"/>
              </a:xfrm>
              <a:custGeom>
                <a:avLst/>
                <a:gdLst/>
                <a:ahLst/>
                <a:cxnLst>
                  <a:cxn ang="0">
                    <a:pos x="0" y="20"/>
                  </a:cxn>
                  <a:cxn ang="0">
                    <a:pos x="0" y="20"/>
                  </a:cxn>
                  <a:cxn ang="0">
                    <a:pos x="0" y="13"/>
                  </a:cxn>
                  <a:cxn ang="0">
                    <a:pos x="0" y="13"/>
                  </a:cxn>
                  <a:cxn ang="0">
                    <a:pos x="0" y="13"/>
                  </a:cxn>
                  <a:cxn ang="0">
                    <a:pos x="0" y="13"/>
                  </a:cxn>
                  <a:cxn ang="0">
                    <a:pos x="0" y="13"/>
                  </a:cxn>
                  <a:cxn ang="0">
                    <a:pos x="0" y="13"/>
                  </a:cxn>
                  <a:cxn ang="0">
                    <a:pos x="7" y="7"/>
                  </a:cxn>
                  <a:cxn ang="0">
                    <a:pos x="7" y="7"/>
                  </a:cxn>
                  <a:cxn ang="0">
                    <a:pos x="7" y="7"/>
                  </a:cxn>
                  <a:cxn ang="0">
                    <a:pos x="7" y="7"/>
                  </a:cxn>
                  <a:cxn ang="0">
                    <a:pos x="14" y="7"/>
                  </a:cxn>
                  <a:cxn ang="0">
                    <a:pos x="14" y="7"/>
                  </a:cxn>
                  <a:cxn ang="0">
                    <a:pos x="14" y="7"/>
                  </a:cxn>
                  <a:cxn ang="0">
                    <a:pos x="14" y="7"/>
                  </a:cxn>
                  <a:cxn ang="0">
                    <a:pos x="20" y="7"/>
                  </a:cxn>
                  <a:cxn ang="0">
                    <a:pos x="20" y="7"/>
                  </a:cxn>
                  <a:cxn ang="0">
                    <a:pos x="27" y="0"/>
                  </a:cxn>
                  <a:cxn ang="0">
                    <a:pos x="27" y="7"/>
                  </a:cxn>
                  <a:cxn ang="0">
                    <a:pos x="27" y="7"/>
                  </a:cxn>
                  <a:cxn ang="0">
                    <a:pos x="27" y="7"/>
                  </a:cxn>
                  <a:cxn ang="0">
                    <a:pos x="27" y="0"/>
                  </a:cxn>
                  <a:cxn ang="0">
                    <a:pos x="27" y="0"/>
                  </a:cxn>
                  <a:cxn ang="0">
                    <a:pos x="27" y="0"/>
                  </a:cxn>
                  <a:cxn ang="0">
                    <a:pos x="27" y="0"/>
                  </a:cxn>
                  <a:cxn ang="0">
                    <a:pos x="27" y="0"/>
                  </a:cxn>
                  <a:cxn ang="0">
                    <a:pos x="27" y="0"/>
                  </a:cxn>
                  <a:cxn ang="0">
                    <a:pos x="20" y="0"/>
                  </a:cxn>
                  <a:cxn ang="0">
                    <a:pos x="14" y="0"/>
                  </a:cxn>
                  <a:cxn ang="0">
                    <a:pos x="7" y="0"/>
                  </a:cxn>
                  <a:cxn ang="0">
                    <a:pos x="7" y="0"/>
                  </a:cxn>
                  <a:cxn ang="0">
                    <a:pos x="7" y="0"/>
                  </a:cxn>
                  <a:cxn ang="0">
                    <a:pos x="0" y="0"/>
                  </a:cxn>
                  <a:cxn ang="0">
                    <a:pos x="0" y="0"/>
                  </a:cxn>
                  <a:cxn ang="0">
                    <a:pos x="0" y="7"/>
                  </a:cxn>
                  <a:cxn ang="0">
                    <a:pos x="0" y="7"/>
                  </a:cxn>
                  <a:cxn ang="0">
                    <a:pos x="0" y="20"/>
                  </a:cxn>
                  <a:cxn ang="0">
                    <a:pos x="0" y="20"/>
                  </a:cxn>
                </a:cxnLst>
                <a:rect l="0" t="0" r="r" b="b"/>
                <a:pathLst>
                  <a:path w="27" h="20">
                    <a:moveTo>
                      <a:pt x="0" y="20"/>
                    </a:moveTo>
                    <a:lnTo>
                      <a:pt x="0" y="20"/>
                    </a:lnTo>
                    <a:lnTo>
                      <a:pt x="0" y="13"/>
                    </a:lnTo>
                    <a:lnTo>
                      <a:pt x="0" y="13"/>
                    </a:lnTo>
                    <a:lnTo>
                      <a:pt x="0" y="13"/>
                    </a:lnTo>
                    <a:lnTo>
                      <a:pt x="0" y="13"/>
                    </a:lnTo>
                    <a:lnTo>
                      <a:pt x="0" y="13"/>
                    </a:lnTo>
                    <a:lnTo>
                      <a:pt x="0" y="13"/>
                    </a:lnTo>
                    <a:lnTo>
                      <a:pt x="7" y="7"/>
                    </a:lnTo>
                    <a:lnTo>
                      <a:pt x="7" y="7"/>
                    </a:lnTo>
                    <a:lnTo>
                      <a:pt x="7" y="7"/>
                    </a:lnTo>
                    <a:lnTo>
                      <a:pt x="7" y="7"/>
                    </a:lnTo>
                    <a:lnTo>
                      <a:pt x="14" y="7"/>
                    </a:lnTo>
                    <a:lnTo>
                      <a:pt x="14" y="7"/>
                    </a:lnTo>
                    <a:lnTo>
                      <a:pt x="14" y="7"/>
                    </a:lnTo>
                    <a:lnTo>
                      <a:pt x="14" y="7"/>
                    </a:lnTo>
                    <a:lnTo>
                      <a:pt x="20" y="7"/>
                    </a:lnTo>
                    <a:lnTo>
                      <a:pt x="20" y="7"/>
                    </a:lnTo>
                    <a:lnTo>
                      <a:pt x="27" y="0"/>
                    </a:lnTo>
                    <a:lnTo>
                      <a:pt x="27" y="7"/>
                    </a:lnTo>
                    <a:lnTo>
                      <a:pt x="27" y="7"/>
                    </a:lnTo>
                    <a:lnTo>
                      <a:pt x="27" y="7"/>
                    </a:lnTo>
                    <a:lnTo>
                      <a:pt x="27" y="0"/>
                    </a:lnTo>
                    <a:lnTo>
                      <a:pt x="27" y="0"/>
                    </a:lnTo>
                    <a:lnTo>
                      <a:pt x="27" y="0"/>
                    </a:lnTo>
                    <a:lnTo>
                      <a:pt x="27" y="0"/>
                    </a:lnTo>
                    <a:lnTo>
                      <a:pt x="27" y="0"/>
                    </a:lnTo>
                    <a:lnTo>
                      <a:pt x="27" y="0"/>
                    </a:lnTo>
                    <a:lnTo>
                      <a:pt x="20" y="0"/>
                    </a:lnTo>
                    <a:lnTo>
                      <a:pt x="14" y="0"/>
                    </a:lnTo>
                    <a:lnTo>
                      <a:pt x="7" y="0"/>
                    </a:lnTo>
                    <a:lnTo>
                      <a:pt x="7" y="0"/>
                    </a:lnTo>
                    <a:lnTo>
                      <a:pt x="7" y="0"/>
                    </a:lnTo>
                    <a:lnTo>
                      <a:pt x="0" y="0"/>
                    </a:lnTo>
                    <a:lnTo>
                      <a:pt x="0" y="0"/>
                    </a:lnTo>
                    <a:lnTo>
                      <a:pt x="0" y="7"/>
                    </a:lnTo>
                    <a:lnTo>
                      <a:pt x="0" y="7"/>
                    </a:lnTo>
                    <a:lnTo>
                      <a:pt x="0" y="20"/>
                    </a:lnTo>
                    <a:lnTo>
                      <a:pt x="0" y="20"/>
                    </a:lnTo>
                    <a:close/>
                  </a:path>
                </a:pathLst>
              </a:custGeom>
              <a:solidFill>
                <a:srgbClr val="000000"/>
              </a:solidFill>
              <a:ln w="9525">
                <a:noFill/>
                <a:round/>
                <a:headEnd/>
                <a:tailEnd/>
              </a:ln>
            </p:spPr>
            <p:txBody>
              <a:bodyPr/>
              <a:lstStyle/>
              <a:p>
                <a:endParaRPr lang="en-US" dirty="0"/>
              </a:p>
            </p:txBody>
          </p:sp>
          <p:sp>
            <p:nvSpPr>
              <p:cNvPr id="100435" name="Freeform 1107"/>
              <p:cNvSpPr>
                <a:spLocks/>
              </p:cNvSpPr>
              <p:nvPr/>
            </p:nvSpPr>
            <p:spPr bwMode="auto">
              <a:xfrm>
                <a:off x="3347" y="2323"/>
                <a:ext cx="41" cy="45"/>
              </a:xfrm>
              <a:custGeom>
                <a:avLst/>
                <a:gdLst/>
                <a:ahLst/>
                <a:cxnLst>
                  <a:cxn ang="0">
                    <a:pos x="6" y="13"/>
                  </a:cxn>
                  <a:cxn ang="0">
                    <a:pos x="6" y="13"/>
                  </a:cxn>
                  <a:cxn ang="0">
                    <a:pos x="6" y="13"/>
                  </a:cxn>
                  <a:cxn ang="0">
                    <a:pos x="13" y="13"/>
                  </a:cxn>
                  <a:cxn ang="0">
                    <a:pos x="13" y="6"/>
                  </a:cxn>
                  <a:cxn ang="0">
                    <a:pos x="13" y="6"/>
                  </a:cxn>
                  <a:cxn ang="0">
                    <a:pos x="20" y="6"/>
                  </a:cxn>
                  <a:cxn ang="0">
                    <a:pos x="20" y="6"/>
                  </a:cxn>
                  <a:cxn ang="0">
                    <a:pos x="27" y="0"/>
                  </a:cxn>
                  <a:cxn ang="0">
                    <a:pos x="34" y="0"/>
                  </a:cxn>
                  <a:cxn ang="0">
                    <a:pos x="41" y="0"/>
                  </a:cxn>
                  <a:cxn ang="0">
                    <a:pos x="34" y="6"/>
                  </a:cxn>
                  <a:cxn ang="0">
                    <a:pos x="34" y="6"/>
                  </a:cxn>
                  <a:cxn ang="0">
                    <a:pos x="34" y="6"/>
                  </a:cxn>
                  <a:cxn ang="0">
                    <a:pos x="34" y="13"/>
                  </a:cxn>
                  <a:cxn ang="0">
                    <a:pos x="41" y="13"/>
                  </a:cxn>
                  <a:cxn ang="0">
                    <a:pos x="34" y="13"/>
                  </a:cxn>
                  <a:cxn ang="0">
                    <a:pos x="27" y="13"/>
                  </a:cxn>
                  <a:cxn ang="0">
                    <a:pos x="27" y="13"/>
                  </a:cxn>
                  <a:cxn ang="0">
                    <a:pos x="27" y="19"/>
                  </a:cxn>
                  <a:cxn ang="0">
                    <a:pos x="27" y="19"/>
                  </a:cxn>
                  <a:cxn ang="0">
                    <a:pos x="20" y="19"/>
                  </a:cxn>
                  <a:cxn ang="0">
                    <a:pos x="20" y="19"/>
                  </a:cxn>
                  <a:cxn ang="0">
                    <a:pos x="20" y="19"/>
                  </a:cxn>
                  <a:cxn ang="0">
                    <a:pos x="20" y="26"/>
                  </a:cxn>
                  <a:cxn ang="0">
                    <a:pos x="20" y="26"/>
                  </a:cxn>
                  <a:cxn ang="0">
                    <a:pos x="13" y="32"/>
                  </a:cxn>
                  <a:cxn ang="0">
                    <a:pos x="13" y="32"/>
                  </a:cxn>
                  <a:cxn ang="0">
                    <a:pos x="13" y="39"/>
                  </a:cxn>
                  <a:cxn ang="0">
                    <a:pos x="13" y="45"/>
                  </a:cxn>
                  <a:cxn ang="0">
                    <a:pos x="13" y="45"/>
                  </a:cxn>
                  <a:cxn ang="0">
                    <a:pos x="13" y="39"/>
                  </a:cxn>
                  <a:cxn ang="0">
                    <a:pos x="13" y="39"/>
                  </a:cxn>
                  <a:cxn ang="0">
                    <a:pos x="13" y="39"/>
                  </a:cxn>
                  <a:cxn ang="0">
                    <a:pos x="6" y="32"/>
                  </a:cxn>
                  <a:cxn ang="0">
                    <a:pos x="6" y="32"/>
                  </a:cxn>
                  <a:cxn ang="0">
                    <a:pos x="6" y="32"/>
                  </a:cxn>
                  <a:cxn ang="0">
                    <a:pos x="6" y="32"/>
                  </a:cxn>
                  <a:cxn ang="0">
                    <a:pos x="0" y="32"/>
                  </a:cxn>
                  <a:cxn ang="0">
                    <a:pos x="0" y="32"/>
                  </a:cxn>
                  <a:cxn ang="0">
                    <a:pos x="0" y="26"/>
                  </a:cxn>
                  <a:cxn ang="0">
                    <a:pos x="0" y="26"/>
                  </a:cxn>
                  <a:cxn ang="0">
                    <a:pos x="0" y="26"/>
                  </a:cxn>
                  <a:cxn ang="0">
                    <a:pos x="0" y="19"/>
                  </a:cxn>
                  <a:cxn ang="0">
                    <a:pos x="0" y="19"/>
                  </a:cxn>
                  <a:cxn ang="0">
                    <a:pos x="0" y="19"/>
                  </a:cxn>
                  <a:cxn ang="0">
                    <a:pos x="6" y="19"/>
                  </a:cxn>
                </a:cxnLst>
                <a:rect l="0" t="0" r="r" b="b"/>
                <a:pathLst>
                  <a:path w="41" h="45">
                    <a:moveTo>
                      <a:pt x="6" y="19"/>
                    </a:moveTo>
                    <a:lnTo>
                      <a:pt x="6" y="13"/>
                    </a:lnTo>
                    <a:lnTo>
                      <a:pt x="6" y="13"/>
                    </a:lnTo>
                    <a:lnTo>
                      <a:pt x="6" y="13"/>
                    </a:lnTo>
                    <a:lnTo>
                      <a:pt x="6" y="13"/>
                    </a:lnTo>
                    <a:lnTo>
                      <a:pt x="6" y="13"/>
                    </a:lnTo>
                    <a:lnTo>
                      <a:pt x="6" y="13"/>
                    </a:lnTo>
                    <a:lnTo>
                      <a:pt x="6" y="13"/>
                    </a:lnTo>
                    <a:lnTo>
                      <a:pt x="6" y="13"/>
                    </a:lnTo>
                    <a:lnTo>
                      <a:pt x="6" y="13"/>
                    </a:lnTo>
                    <a:lnTo>
                      <a:pt x="6" y="13"/>
                    </a:lnTo>
                    <a:lnTo>
                      <a:pt x="13" y="13"/>
                    </a:lnTo>
                    <a:lnTo>
                      <a:pt x="13" y="13"/>
                    </a:lnTo>
                    <a:lnTo>
                      <a:pt x="13" y="13"/>
                    </a:lnTo>
                    <a:lnTo>
                      <a:pt x="13" y="6"/>
                    </a:lnTo>
                    <a:lnTo>
                      <a:pt x="13" y="6"/>
                    </a:lnTo>
                    <a:lnTo>
                      <a:pt x="13" y="6"/>
                    </a:lnTo>
                    <a:lnTo>
                      <a:pt x="13" y="6"/>
                    </a:lnTo>
                    <a:lnTo>
                      <a:pt x="20" y="6"/>
                    </a:lnTo>
                    <a:lnTo>
                      <a:pt x="20" y="6"/>
                    </a:lnTo>
                    <a:lnTo>
                      <a:pt x="20" y="6"/>
                    </a:lnTo>
                    <a:lnTo>
                      <a:pt x="20" y="6"/>
                    </a:lnTo>
                    <a:lnTo>
                      <a:pt x="20" y="6"/>
                    </a:lnTo>
                    <a:lnTo>
                      <a:pt x="20" y="6"/>
                    </a:lnTo>
                    <a:lnTo>
                      <a:pt x="20" y="0"/>
                    </a:lnTo>
                    <a:lnTo>
                      <a:pt x="27" y="0"/>
                    </a:lnTo>
                    <a:lnTo>
                      <a:pt x="27" y="0"/>
                    </a:lnTo>
                    <a:lnTo>
                      <a:pt x="27" y="0"/>
                    </a:lnTo>
                    <a:lnTo>
                      <a:pt x="34" y="0"/>
                    </a:lnTo>
                    <a:lnTo>
                      <a:pt x="34" y="0"/>
                    </a:lnTo>
                    <a:lnTo>
                      <a:pt x="34" y="0"/>
                    </a:lnTo>
                    <a:lnTo>
                      <a:pt x="41" y="0"/>
                    </a:lnTo>
                    <a:lnTo>
                      <a:pt x="41" y="0"/>
                    </a:lnTo>
                    <a:lnTo>
                      <a:pt x="41" y="0"/>
                    </a:lnTo>
                    <a:lnTo>
                      <a:pt x="41" y="6"/>
                    </a:lnTo>
                    <a:lnTo>
                      <a:pt x="34" y="6"/>
                    </a:lnTo>
                    <a:lnTo>
                      <a:pt x="34" y="6"/>
                    </a:lnTo>
                    <a:lnTo>
                      <a:pt x="34" y="6"/>
                    </a:lnTo>
                    <a:lnTo>
                      <a:pt x="34" y="6"/>
                    </a:lnTo>
                    <a:lnTo>
                      <a:pt x="34" y="6"/>
                    </a:lnTo>
                    <a:lnTo>
                      <a:pt x="34" y="6"/>
                    </a:lnTo>
                    <a:lnTo>
                      <a:pt x="34" y="6"/>
                    </a:lnTo>
                    <a:lnTo>
                      <a:pt x="34" y="13"/>
                    </a:lnTo>
                    <a:lnTo>
                      <a:pt x="34" y="13"/>
                    </a:lnTo>
                    <a:lnTo>
                      <a:pt x="34" y="13"/>
                    </a:lnTo>
                    <a:lnTo>
                      <a:pt x="34" y="13"/>
                    </a:lnTo>
                    <a:lnTo>
                      <a:pt x="34" y="13"/>
                    </a:lnTo>
                    <a:lnTo>
                      <a:pt x="41" y="13"/>
                    </a:lnTo>
                    <a:lnTo>
                      <a:pt x="41" y="13"/>
                    </a:lnTo>
                    <a:lnTo>
                      <a:pt x="41" y="13"/>
                    </a:lnTo>
                    <a:lnTo>
                      <a:pt x="34" y="13"/>
                    </a:lnTo>
                    <a:lnTo>
                      <a:pt x="34" y="13"/>
                    </a:lnTo>
                    <a:lnTo>
                      <a:pt x="34" y="13"/>
                    </a:lnTo>
                    <a:lnTo>
                      <a:pt x="27" y="13"/>
                    </a:lnTo>
                    <a:lnTo>
                      <a:pt x="27" y="13"/>
                    </a:lnTo>
                    <a:lnTo>
                      <a:pt x="27" y="13"/>
                    </a:lnTo>
                    <a:lnTo>
                      <a:pt x="27" y="13"/>
                    </a:lnTo>
                    <a:lnTo>
                      <a:pt x="27" y="13"/>
                    </a:lnTo>
                    <a:lnTo>
                      <a:pt x="27" y="13"/>
                    </a:lnTo>
                    <a:lnTo>
                      <a:pt x="27" y="19"/>
                    </a:lnTo>
                    <a:lnTo>
                      <a:pt x="27" y="19"/>
                    </a:lnTo>
                    <a:lnTo>
                      <a:pt x="27" y="19"/>
                    </a:lnTo>
                    <a:lnTo>
                      <a:pt x="27" y="19"/>
                    </a:lnTo>
                    <a:lnTo>
                      <a:pt x="27" y="19"/>
                    </a:lnTo>
                    <a:lnTo>
                      <a:pt x="27" y="19"/>
                    </a:lnTo>
                    <a:lnTo>
                      <a:pt x="20" y="19"/>
                    </a:lnTo>
                    <a:lnTo>
                      <a:pt x="20" y="19"/>
                    </a:lnTo>
                    <a:lnTo>
                      <a:pt x="20" y="19"/>
                    </a:lnTo>
                    <a:lnTo>
                      <a:pt x="20" y="19"/>
                    </a:lnTo>
                    <a:lnTo>
                      <a:pt x="20" y="19"/>
                    </a:lnTo>
                    <a:lnTo>
                      <a:pt x="20" y="19"/>
                    </a:lnTo>
                    <a:lnTo>
                      <a:pt x="20" y="19"/>
                    </a:lnTo>
                    <a:lnTo>
                      <a:pt x="20" y="19"/>
                    </a:lnTo>
                    <a:lnTo>
                      <a:pt x="20" y="26"/>
                    </a:lnTo>
                    <a:lnTo>
                      <a:pt x="20" y="26"/>
                    </a:lnTo>
                    <a:lnTo>
                      <a:pt x="20" y="26"/>
                    </a:lnTo>
                    <a:lnTo>
                      <a:pt x="20" y="26"/>
                    </a:lnTo>
                    <a:lnTo>
                      <a:pt x="20" y="26"/>
                    </a:lnTo>
                    <a:lnTo>
                      <a:pt x="20" y="26"/>
                    </a:lnTo>
                    <a:lnTo>
                      <a:pt x="20" y="32"/>
                    </a:lnTo>
                    <a:lnTo>
                      <a:pt x="13" y="32"/>
                    </a:lnTo>
                    <a:lnTo>
                      <a:pt x="13" y="32"/>
                    </a:lnTo>
                    <a:lnTo>
                      <a:pt x="13" y="32"/>
                    </a:lnTo>
                    <a:lnTo>
                      <a:pt x="13" y="32"/>
                    </a:lnTo>
                    <a:lnTo>
                      <a:pt x="13" y="32"/>
                    </a:lnTo>
                    <a:lnTo>
                      <a:pt x="13" y="32"/>
                    </a:lnTo>
                    <a:lnTo>
                      <a:pt x="13" y="39"/>
                    </a:lnTo>
                    <a:lnTo>
                      <a:pt x="13" y="39"/>
                    </a:lnTo>
                    <a:lnTo>
                      <a:pt x="13" y="39"/>
                    </a:lnTo>
                    <a:lnTo>
                      <a:pt x="13" y="45"/>
                    </a:lnTo>
                    <a:lnTo>
                      <a:pt x="13" y="45"/>
                    </a:lnTo>
                    <a:lnTo>
                      <a:pt x="13" y="45"/>
                    </a:lnTo>
                    <a:lnTo>
                      <a:pt x="13" y="45"/>
                    </a:lnTo>
                    <a:lnTo>
                      <a:pt x="13" y="45"/>
                    </a:lnTo>
                    <a:lnTo>
                      <a:pt x="13" y="45"/>
                    </a:lnTo>
                    <a:lnTo>
                      <a:pt x="13" y="39"/>
                    </a:lnTo>
                    <a:lnTo>
                      <a:pt x="13" y="39"/>
                    </a:lnTo>
                    <a:lnTo>
                      <a:pt x="13" y="39"/>
                    </a:lnTo>
                    <a:lnTo>
                      <a:pt x="13" y="39"/>
                    </a:lnTo>
                    <a:lnTo>
                      <a:pt x="13" y="39"/>
                    </a:lnTo>
                    <a:lnTo>
                      <a:pt x="13" y="39"/>
                    </a:lnTo>
                    <a:lnTo>
                      <a:pt x="13" y="39"/>
                    </a:lnTo>
                    <a:lnTo>
                      <a:pt x="13" y="39"/>
                    </a:lnTo>
                    <a:lnTo>
                      <a:pt x="6" y="39"/>
                    </a:lnTo>
                    <a:lnTo>
                      <a:pt x="6" y="32"/>
                    </a:lnTo>
                    <a:lnTo>
                      <a:pt x="6" y="32"/>
                    </a:lnTo>
                    <a:lnTo>
                      <a:pt x="6" y="32"/>
                    </a:lnTo>
                    <a:lnTo>
                      <a:pt x="6" y="32"/>
                    </a:lnTo>
                    <a:lnTo>
                      <a:pt x="6" y="32"/>
                    </a:lnTo>
                    <a:lnTo>
                      <a:pt x="6" y="32"/>
                    </a:lnTo>
                    <a:lnTo>
                      <a:pt x="6" y="32"/>
                    </a:lnTo>
                    <a:lnTo>
                      <a:pt x="6" y="32"/>
                    </a:lnTo>
                    <a:lnTo>
                      <a:pt x="6" y="32"/>
                    </a:lnTo>
                    <a:lnTo>
                      <a:pt x="6" y="32"/>
                    </a:lnTo>
                    <a:lnTo>
                      <a:pt x="6" y="32"/>
                    </a:lnTo>
                    <a:lnTo>
                      <a:pt x="0" y="32"/>
                    </a:lnTo>
                    <a:lnTo>
                      <a:pt x="0" y="32"/>
                    </a:lnTo>
                    <a:lnTo>
                      <a:pt x="0" y="32"/>
                    </a:lnTo>
                    <a:lnTo>
                      <a:pt x="0" y="32"/>
                    </a:lnTo>
                    <a:lnTo>
                      <a:pt x="0" y="32"/>
                    </a:lnTo>
                    <a:lnTo>
                      <a:pt x="0" y="32"/>
                    </a:lnTo>
                    <a:lnTo>
                      <a:pt x="0" y="32"/>
                    </a:lnTo>
                    <a:lnTo>
                      <a:pt x="0" y="26"/>
                    </a:lnTo>
                    <a:lnTo>
                      <a:pt x="0" y="26"/>
                    </a:lnTo>
                    <a:lnTo>
                      <a:pt x="0" y="26"/>
                    </a:lnTo>
                    <a:lnTo>
                      <a:pt x="0" y="26"/>
                    </a:lnTo>
                    <a:lnTo>
                      <a:pt x="0" y="26"/>
                    </a:lnTo>
                    <a:lnTo>
                      <a:pt x="0" y="26"/>
                    </a:lnTo>
                    <a:lnTo>
                      <a:pt x="0" y="26"/>
                    </a:lnTo>
                    <a:lnTo>
                      <a:pt x="0" y="26"/>
                    </a:lnTo>
                    <a:lnTo>
                      <a:pt x="0" y="19"/>
                    </a:lnTo>
                    <a:lnTo>
                      <a:pt x="0" y="19"/>
                    </a:lnTo>
                    <a:lnTo>
                      <a:pt x="0" y="19"/>
                    </a:lnTo>
                    <a:lnTo>
                      <a:pt x="0" y="19"/>
                    </a:lnTo>
                    <a:lnTo>
                      <a:pt x="0" y="19"/>
                    </a:lnTo>
                    <a:lnTo>
                      <a:pt x="0" y="19"/>
                    </a:lnTo>
                    <a:lnTo>
                      <a:pt x="0" y="19"/>
                    </a:lnTo>
                    <a:lnTo>
                      <a:pt x="0" y="19"/>
                    </a:lnTo>
                    <a:lnTo>
                      <a:pt x="0" y="19"/>
                    </a:lnTo>
                    <a:lnTo>
                      <a:pt x="6" y="19"/>
                    </a:lnTo>
                    <a:lnTo>
                      <a:pt x="6" y="19"/>
                    </a:lnTo>
                    <a:lnTo>
                      <a:pt x="6" y="19"/>
                    </a:lnTo>
                    <a:lnTo>
                      <a:pt x="6" y="19"/>
                    </a:lnTo>
                    <a:close/>
                  </a:path>
                </a:pathLst>
              </a:custGeom>
              <a:solidFill>
                <a:srgbClr val="FFBB8F"/>
              </a:solidFill>
              <a:ln w="9525">
                <a:noFill/>
                <a:round/>
                <a:headEnd/>
                <a:tailEnd/>
              </a:ln>
            </p:spPr>
            <p:txBody>
              <a:bodyPr/>
              <a:lstStyle/>
              <a:p>
                <a:endParaRPr lang="en-US" dirty="0"/>
              </a:p>
            </p:txBody>
          </p:sp>
          <p:sp>
            <p:nvSpPr>
              <p:cNvPr id="100436" name="Freeform 1108"/>
              <p:cNvSpPr>
                <a:spLocks/>
              </p:cNvSpPr>
              <p:nvPr/>
            </p:nvSpPr>
            <p:spPr bwMode="auto">
              <a:xfrm>
                <a:off x="3347" y="2323"/>
                <a:ext cx="41" cy="45"/>
              </a:xfrm>
              <a:custGeom>
                <a:avLst/>
                <a:gdLst/>
                <a:ahLst/>
                <a:cxnLst>
                  <a:cxn ang="0">
                    <a:pos x="6" y="13"/>
                  </a:cxn>
                  <a:cxn ang="0">
                    <a:pos x="6" y="13"/>
                  </a:cxn>
                  <a:cxn ang="0">
                    <a:pos x="6" y="13"/>
                  </a:cxn>
                  <a:cxn ang="0">
                    <a:pos x="13" y="13"/>
                  </a:cxn>
                  <a:cxn ang="0">
                    <a:pos x="13" y="6"/>
                  </a:cxn>
                  <a:cxn ang="0">
                    <a:pos x="13" y="6"/>
                  </a:cxn>
                  <a:cxn ang="0">
                    <a:pos x="20" y="6"/>
                  </a:cxn>
                  <a:cxn ang="0">
                    <a:pos x="20" y="6"/>
                  </a:cxn>
                  <a:cxn ang="0">
                    <a:pos x="27" y="0"/>
                  </a:cxn>
                  <a:cxn ang="0">
                    <a:pos x="34" y="0"/>
                  </a:cxn>
                  <a:cxn ang="0">
                    <a:pos x="41" y="0"/>
                  </a:cxn>
                  <a:cxn ang="0">
                    <a:pos x="34" y="6"/>
                  </a:cxn>
                  <a:cxn ang="0">
                    <a:pos x="34" y="6"/>
                  </a:cxn>
                  <a:cxn ang="0">
                    <a:pos x="34" y="6"/>
                  </a:cxn>
                  <a:cxn ang="0">
                    <a:pos x="34" y="13"/>
                  </a:cxn>
                  <a:cxn ang="0">
                    <a:pos x="41" y="13"/>
                  </a:cxn>
                  <a:cxn ang="0">
                    <a:pos x="34" y="13"/>
                  </a:cxn>
                  <a:cxn ang="0">
                    <a:pos x="27" y="13"/>
                  </a:cxn>
                  <a:cxn ang="0">
                    <a:pos x="27" y="13"/>
                  </a:cxn>
                  <a:cxn ang="0">
                    <a:pos x="27" y="19"/>
                  </a:cxn>
                  <a:cxn ang="0">
                    <a:pos x="27" y="19"/>
                  </a:cxn>
                  <a:cxn ang="0">
                    <a:pos x="20" y="19"/>
                  </a:cxn>
                  <a:cxn ang="0">
                    <a:pos x="20" y="19"/>
                  </a:cxn>
                  <a:cxn ang="0">
                    <a:pos x="20" y="19"/>
                  </a:cxn>
                  <a:cxn ang="0">
                    <a:pos x="20" y="26"/>
                  </a:cxn>
                  <a:cxn ang="0">
                    <a:pos x="20" y="26"/>
                  </a:cxn>
                  <a:cxn ang="0">
                    <a:pos x="13" y="32"/>
                  </a:cxn>
                  <a:cxn ang="0">
                    <a:pos x="13" y="32"/>
                  </a:cxn>
                  <a:cxn ang="0">
                    <a:pos x="13" y="39"/>
                  </a:cxn>
                  <a:cxn ang="0">
                    <a:pos x="13" y="45"/>
                  </a:cxn>
                  <a:cxn ang="0">
                    <a:pos x="13" y="45"/>
                  </a:cxn>
                  <a:cxn ang="0">
                    <a:pos x="13" y="39"/>
                  </a:cxn>
                  <a:cxn ang="0">
                    <a:pos x="13" y="39"/>
                  </a:cxn>
                  <a:cxn ang="0">
                    <a:pos x="13" y="39"/>
                  </a:cxn>
                  <a:cxn ang="0">
                    <a:pos x="6" y="32"/>
                  </a:cxn>
                  <a:cxn ang="0">
                    <a:pos x="6" y="32"/>
                  </a:cxn>
                  <a:cxn ang="0">
                    <a:pos x="6" y="32"/>
                  </a:cxn>
                  <a:cxn ang="0">
                    <a:pos x="6" y="32"/>
                  </a:cxn>
                  <a:cxn ang="0">
                    <a:pos x="0" y="32"/>
                  </a:cxn>
                  <a:cxn ang="0">
                    <a:pos x="0" y="32"/>
                  </a:cxn>
                  <a:cxn ang="0">
                    <a:pos x="0" y="26"/>
                  </a:cxn>
                  <a:cxn ang="0">
                    <a:pos x="0" y="26"/>
                  </a:cxn>
                  <a:cxn ang="0">
                    <a:pos x="0" y="26"/>
                  </a:cxn>
                  <a:cxn ang="0">
                    <a:pos x="0" y="19"/>
                  </a:cxn>
                  <a:cxn ang="0">
                    <a:pos x="0" y="19"/>
                  </a:cxn>
                  <a:cxn ang="0">
                    <a:pos x="0" y="19"/>
                  </a:cxn>
                  <a:cxn ang="0">
                    <a:pos x="6" y="19"/>
                  </a:cxn>
                </a:cxnLst>
                <a:rect l="0" t="0" r="r" b="b"/>
                <a:pathLst>
                  <a:path w="41" h="45">
                    <a:moveTo>
                      <a:pt x="6" y="19"/>
                    </a:moveTo>
                    <a:lnTo>
                      <a:pt x="6" y="13"/>
                    </a:lnTo>
                    <a:lnTo>
                      <a:pt x="6" y="13"/>
                    </a:lnTo>
                    <a:lnTo>
                      <a:pt x="6" y="13"/>
                    </a:lnTo>
                    <a:lnTo>
                      <a:pt x="6" y="13"/>
                    </a:lnTo>
                    <a:lnTo>
                      <a:pt x="6" y="13"/>
                    </a:lnTo>
                    <a:lnTo>
                      <a:pt x="6" y="13"/>
                    </a:lnTo>
                    <a:lnTo>
                      <a:pt x="6" y="13"/>
                    </a:lnTo>
                    <a:lnTo>
                      <a:pt x="6" y="13"/>
                    </a:lnTo>
                    <a:lnTo>
                      <a:pt x="6" y="13"/>
                    </a:lnTo>
                    <a:lnTo>
                      <a:pt x="6" y="13"/>
                    </a:lnTo>
                    <a:lnTo>
                      <a:pt x="13" y="13"/>
                    </a:lnTo>
                    <a:lnTo>
                      <a:pt x="13" y="13"/>
                    </a:lnTo>
                    <a:lnTo>
                      <a:pt x="13" y="13"/>
                    </a:lnTo>
                    <a:lnTo>
                      <a:pt x="13" y="6"/>
                    </a:lnTo>
                    <a:lnTo>
                      <a:pt x="13" y="6"/>
                    </a:lnTo>
                    <a:lnTo>
                      <a:pt x="13" y="6"/>
                    </a:lnTo>
                    <a:lnTo>
                      <a:pt x="13" y="6"/>
                    </a:lnTo>
                    <a:lnTo>
                      <a:pt x="20" y="6"/>
                    </a:lnTo>
                    <a:lnTo>
                      <a:pt x="20" y="6"/>
                    </a:lnTo>
                    <a:lnTo>
                      <a:pt x="20" y="6"/>
                    </a:lnTo>
                    <a:lnTo>
                      <a:pt x="20" y="6"/>
                    </a:lnTo>
                    <a:lnTo>
                      <a:pt x="20" y="6"/>
                    </a:lnTo>
                    <a:lnTo>
                      <a:pt x="20" y="6"/>
                    </a:lnTo>
                    <a:lnTo>
                      <a:pt x="20" y="0"/>
                    </a:lnTo>
                    <a:lnTo>
                      <a:pt x="27" y="0"/>
                    </a:lnTo>
                    <a:lnTo>
                      <a:pt x="27" y="0"/>
                    </a:lnTo>
                    <a:lnTo>
                      <a:pt x="27" y="0"/>
                    </a:lnTo>
                    <a:lnTo>
                      <a:pt x="34" y="0"/>
                    </a:lnTo>
                    <a:lnTo>
                      <a:pt x="34" y="0"/>
                    </a:lnTo>
                    <a:lnTo>
                      <a:pt x="34" y="0"/>
                    </a:lnTo>
                    <a:lnTo>
                      <a:pt x="41" y="0"/>
                    </a:lnTo>
                    <a:lnTo>
                      <a:pt x="41" y="0"/>
                    </a:lnTo>
                    <a:lnTo>
                      <a:pt x="41" y="0"/>
                    </a:lnTo>
                    <a:lnTo>
                      <a:pt x="41" y="6"/>
                    </a:lnTo>
                    <a:lnTo>
                      <a:pt x="34" y="6"/>
                    </a:lnTo>
                    <a:lnTo>
                      <a:pt x="34" y="6"/>
                    </a:lnTo>
                    <a:lnTo>
                      <a:pt x="34" y="6"/>
                    </a:lnTo>
                    <a:lnTo>
                      <a:pt x="34" y="6"/>
                    </a:lnTo>
                    <a:lnTo>
                      <a:pt x="34" y="6"/>
                    </a:lnTo>
                    <a:lnTo>
                      <a:pt x="34" y="6"/>
                    </a:lnTo>
                    <a:lnTo>
                      <a:pt x="34" y="6"/>
                    </a:lnTo>
                    <a:lnTo>
                      <a:pt x="34" y="13"/>
                    </a:lnTo>
                    <a:lnTo>
                      <a:pt x="34" y="13"/>
                    </a:lnTo>
                    <a:lnTo>
                      <a:pt x="34" y="13"/>
                    </a:lnTo>
                    <a:lnTo>
                      <a:pt x="34" y="13"/>
                    </a:lnTo>
                    <a:lnTo>
                      <a:pt x="34" y="13"/>
                    </a:lnTo>
                    <a:lnTo>
                      <a:pt x="41" y="13"/>
                    </a:lnTo>
                    <a:lnTo>
                      <a:pt x="41" y="13"/>
                    </a:lnTo>
                    <a:lnTo>
                      <a:pt x="41" y="13"/>
                    </a:lnTo>
                    <a:lnTo>
                      <a:pt x="34" y="13"/>
                    </a:lnTo>
                    <a:lnTo>
                      <a:pt x="34" y="13"/>
                    </a:lnTo>
                    <a:lnTo>
                      <a:pt x="34" y="13"/>
                    </a:lnTo>
                    <a:lnTo>
                      <a:pt x="27" y="13"/>
                    </a:lnTo>
                    <a:lnTo>
                      <a:pt x="27" y="13"/>
                    </a:lnTo>
                    <a:lnTo>
                      <a:pt x="27" y="13"/>
                    </a:lnTo>
                    <a:lnTo>
                      <a:pt x="27" y="13"/>
                    </a:lnTo>
                    <a:lnTo>
                      <a:pt x="27" y="13"/>
                    </a:lnTo>
                    <a:lnTo>
                      <a:pt x="27" y="13"/>
                    </a:lnTo>
                    <a:lnTo>
                      <a:pt x="27" y="19"/>
                    </a:lnTo>
                    <a:lnTo>
                      <a:pt x="27" y="19"/>
                    </a:lnTo>
                    <a:lnTo>
                      <a:pt x="27" y="19"/>
                    </a:lnTo>
                    <a:lnTo>
                      <a:pt x="27" y="19"/>
                    </a:lnTo>
                    <a:lnTo>
                      <a:pt x="27" y="19"/>
                    </a:lnTo>
                    <a:lnTo>
                      <a:pt x="27" y="19"/>
                    </a:lnTo>
                    <a:lnTo>
                      <a:pt x="20" y="19"/>
                    </a:lnTo>
                    <a:lnTo>
                      <a:pt x="20" y="19"/>
                    </a:lnTo>
                    <a:lnTo>
                      <a:pt x="20" y="19"/>
                    </a:lnTo>
                    <a:lnTo>
                      <a:pt x="20" y="19"/>
                    </a:lnTo>
                    <a:lnTo>
                      <a:pt x="20" y="19"/>
                    </a:lnTo>
                    <a:lnTo>
                      <a:pt x="20" y="19"/>
                    </a:lnTo>
                    <a:lnTo>
                      <a:pt x="20" y="19"/>
                    </a:lnTo>
                    <a:lnTo>
                      <a:pt x="20" y="19"/>
                    </a:lnTo>
                    <a:lnTo>
                      <a:pt x="20" y="26"/>
                    </a:lnTo>
                    <a:lnTo>
                      <a:pt x="20" y="26"/>
                    </a:lnTo>
                    <a:lnTo>
                      <a:pt x="20" y="26"/>
                    </a:lnTo>
                    <a:lnTo>
                      <a:pt x="20" y="26"/>
                    </a:lnTo>
                    <a:lnTo>
                      <a:pt x="20" y="26"/>
                    </a:lnTo>
                    <a:lnTo>
                      <a:pt x="20" y="26"/>
                    </a:lnTo>
                    <a:lnTo>
                      <a:pt x="20" y="32"/>
                    </a:lnTo>
                    <a:lnTo>
                      <a:pt x="13" y="32"/>
                    </a:lnTo>
                    <a:lnTo>
                      <a:pt x="13" y="32"/>
                    </a:lnTo>
                    <a:lnTo>
                      <a:pt x="13" y="32"/>
                    </a:lnTo>
                    <a:lnTo>
                      <a:pt x="13" y="32"/>
                    </a:lnTo>
                    <a:lnTo>
                      <a:pt x="13" y="32"/>
                    </a:lnTo>
                    <a:lnTo>
                      <a:pt x="13" y="32"/>
                    </a:lnTo>
                    <a:lnTo>
                      <a:pt x="13" y="39"/>
                    </a:lnTo>
                    <a:lnTo>
                      <a:pt x="13" y="39"/>
                    </a:lnTo>
                    <a:lnTo>
                      <a:pt x="13" y="39"/>
                    </a:lnTo>
                    <a:lnTo>
                      <a:pt x="13" y="45"/>
                    </a:lnTo>
                    <a:lnTo>
                      <a:pt x="13" y="45"/>
                    </a:lnTo>
                    <a:lnTo>
                      <a:pt x="13" y="45"/>
                    </a:lnTo>
                    <a:lnTo>
                      <a:pt x="13" y="45"/>
                    </a:lnTo>
                    <a:lnTo>
                      <a:pt x="13" y="45"/>
                    </a:lnTo>
                    <a:lnTo>
                      <a:pt x="13" y="45"/>
                    </a:lnTo>
                    <a:lnTo>
                      <a:pt x="13" y="39"/>
                    </a:lnTo>
                    <a:lnTo>
                      <a:pt x="13" y="39"/>
                    </a:lnTo>
                    <a:lnTo>
                      <a:pt x="13" y="39"/>
                    </a:lnTo>
                    <a:lnTo>
                      <a:pt x="13" y="39"/>
                    </a:lnTo>
                    <a:lnTo>
                      <a:pt x="13" y="39"/>
                    </a:lnTo>
                    <a:lnTo>
                      <a:pt x="13" y="39"/>
                    </a:lnTo>
                    <a:lnTo>
                      <a:pt x="13" y="39"/>
                    </a:lnTo>
                    <a:lnTo>
                      <a:pt x="13" y="39"/>
                    </a:lnTo>
                    <a:lnTo>
                      <a:pt x="6" y="39"/>
                    </a:lnTo>
                    <a:lnTo>
                      <a:pt x="6" y="32"/>
                    </a:lnTo>
                    <a:lnTo>
                      <a:pt x="6" y="32"/>
                    </a:lnTo>
                    <a:lnTo>
                      <a:pt x="6" y="32"/>
                    </a:lnTo>
                    <a:lnTo>
                      <a:pt x="6" y="32"/>
                    </a:lnTo>
                    <a:lnTo>
                      <a:pt x="6" y="32"/>
                    </a:lnTo>
                    <a:lnTo>
                      <a:pt x="6" y="32"/>
                    </a:lnTo>
                    <a:lnTo>
                      <a:pt x="6" y="32"/>
                    </a:lnTo>
                    <a:lnTo>
                      <a:pt x="6" y="32"/>
                    </a:lnTo>
                    <a:lnTo>
                      <a:pt x="6" y="32"/>
                    </a:lnTo>
                    <a:lnTo>
                      <a:pt x="6" y="32"/>
                    </a:lnTo>
                    <a:lnTo>
                      <a:pt x="6" y="32"/>
                    </a:lnTo>
                    <a:lnTo>
                      <a:pt x="0" y="32"/>
                    </a:lnTo>
                    <a:lnTo>
                      <a:pt x="0" y="32"/>
                    </a:lnTo>
                    <a:lnTo>
                      <a:pt x="0" y="32"/>
                    </a:lnTo>
                    <a:lnTo>
                      <a:pt x="0" y="32"/>
                    </a:lnTo>
                    <a:lnTo>
                      <a:pt x="0" y="32"/>
                    </a:lnTo>
                    <a:lnTo>
                      <a:pt x="0" y="32"/>
                    </a:lnTo>
                    <a:lnTo>
                      <a:pt x="0" y="32"/>
                    </a:lnTo>
                    <a:lnTo>
                      <a:pt x="0" y="26"/>
                    </a:lnTo>
                    <a:lnTo>
                      <a:pt x="0" y="26"/>
                    </a:lnTo>
                    <a:lnTo>
                      <a:pt x="0" y="26"/>
                    </a:lnTo>
                    <a:lnTo>
                      <a:pt x="0" y="26"/>
                    </a:lnTo>
                    <a:lnTo>
                      <a:pt x="0" y="26"/>
                    </a:lnTo>
                    <a:lnTo>
                      <a:pt x="0" y="26"/>
                    </a:lnTo>
                    <a:lnTo>
                      <a:pt x="0" y="26"/>
                    </a:lnTo>
                    <a:lnTo>
                      <a:pt x="0" y="26"/>
                    </a:lnTo>
                    <a:lnTo>
                      <a:pt x="0" y="19"/>
                    </a:lnTo>
                    <a:lnTo>
                      <a:pt x="0" y="19"/>
                    </a:lnTo>
                    <a:lnTo>
                      <a:pt x="0" y="19"/>
                    </a:lnTo>
                    <a:lnTo>
                      <a:pt x="0" y="19"/>
                    </a:lnTo>
                    <a:lnTo>
                      <a:pt x="0" y="19"/>
                    </a:lnTo>
                    <a:lnTo>
                      <a:pt x="0" y="19"/>
                    </a:lnTo>
                    <a:lnTo>
                      <a:pt x="0" y="19"/>
                    </a:lnTo>
                    <a:lnTo>
                      <a:pt x="0" y="19"/>
                    </a:lnTo>
                    <a:lnTo>
                      <a:pt x="0" y="19"/>
                    </a:lnTo>
                    <a:lnTo>
                      <a:pt x="6" y="19"/>
                    </a:lnTo>
                    <a:lnTo>
                      <a:pt x="6" y="19"/>
                    </a:lnTo>
                    <a:lnTo>
                      <a:pt x="6" y="19"/>
                    </a:lnTo>
                    <a:lnTo>
                      <a:pt x="6" y="19"/>
                    </a:lnTo>
                  </a:path>
                </a:pathLst>
              </a:custGeom>
              <a:noFill/>
              <a:ln w="0">
                <a:solidFill>
                  <a:srgbClr val="000000"/>
                </a:solidFill>
                <a:prstDash val="solid"/>
                <a:round/>
                <a:headEnd/>
                <a:tailEnd/>
              </a:ln>
            </p:spPr>
            <p:txBody>
              <a:bodyPr/>
              <a:lstStyle/>
              <a:p>
                <a:endParaRPr lang="en-US" dirty="0"/>
              </a:p>
            </p:txBody>
          </p:sp>
          <p:sp>
            <p:nvSpPr>
              <p:cNvPr id="100437" name="Freeform 1109"/>
              <p:cNvSpPr>
                <a:spLocks/>
              </p:cNvSpPr>
              <p:nvPr/>
            </p:nvSpPr>
            <p:spPr bwMode="auto">
              <a:xfrm>
                <a:off x="3360" y="2329"/>
                <a:ext cx="7" cy="20"/>
              </a:xfrm>
              <a:custGeom>
                <a:avLst/>
                <a:gdLst/>
                <a:ahLst/>
                <a:cxnLst>
                  <a:cxn ang="0">
                    <a:pos x="7" y="0"/>
                  </a:cxn>
                  <a:cxn ang="0">
                    <a:pos x="7" y="0"/>
                  </a:cxn>
                  <a:cxn ang="0">
                    <a:pos x="7" y="7"/>
                  </a:cxn>
                  <a:cxn ang="0">
                    <a:pos x="7" y="7"/>
                  </a:cxn>
                  <a:cxn ang="0">
                    <a:pos x="7" y="7"/>
                  </a:cxn>
                  <a:cxn ang="0">
                    <a:pos x="0" y="7"/>
                  </a:cxn>
                  <a:cxn ang="0">
                    <a:pos x="0" y="7"/>
                  </a:cxn>
                  <a:cxn ang="0">
                    <a:pos x="0" y="7"/>
                  </a:cxn>
                  <a:cxn ang="0">
                    <a:pos x="0" y="13"/>
                  </a:cxn>
                  <a:cxn ang="0">
                    <a:pos x="0" y="13"/>
                  </a:cxn>
                  <a:cxn ang="0">
                    <a:pos x="0" y="13"/>
                  </a:cxn>
                  <a:cxn ang="0">
                    <a:pos x="0" y="13"/>
                  </a:cxn>
                  <a:cxn ang="0">
                    <a:pos x="0" y="13"/>
                  </a:cxn>
                  <a:cxn ang="0">
                    <a:pos x="0" y="13"/>
                  </a:cxn>
                  <a:cxn ang="0">
                    <a:pos x="0" y="20"/>
                  </a:cxn>
                  <a:cxn ang="0">
                    <a:pos x="0" y="20"/>
                  </a:cxn>
                  <a:cxn ang="0">
                    <a:pos x="0" y="20"/>
                  </a:cxn>
                  <a:cxn ang="0">
                    <a:pos x="0" y="20"/>
                  </a:cxn>
                  <a:cxn ang="0">
                    <a:pos x="0" y="20"/>
                  </a:cxn>
                  <a:cxn ang="0">
                    <a:pos x="0" y="20"/>
                  </a:cxn>
                  <a:cxn ang="0">
                    <a:pos x="0" y="20"/>
                  </a:cxn>
                  <a:cxn ang="0">
                    <a:pos x="0" y="20"/>
                  </a:cxn>
                  <a:cxn ang="0">
                    <a:pos x="0" y="20"/>
                  </a:cxn>
                  <a:cxn ang="0">
                    <a:pos x="0" y="20"/>
                  </a:cxn>
                  <a:cxn ang="0">
                    <a:pos x="0" y="20"/>
                  </a:cxn>
                  <a:cxn ang="0">
                    <a:pos x="0" y="20"/>
                  </a:cxn>
                  <a:cxn ang="0">
                    <a:pos x="0" y="20"/>
                  </a:cxn>
                  <a:cxn ang="0">
                    <a:pos x="0" y="20"/>
                  </a:cxn>
                  <a:cxn ang="0">
                    <a:pos x="0" y="20"/>
                  </a:cxn>
                  <a:cxn ang="0">
                    <a:pos x="0" y="13"/>
                  </a:cxn>
                  <a:cxn ang="0">
                    <a:pos x="0" y="13"/>
                  </a:cxn>
                  <a:cxn ang="0">
                    <a:pos x="0" y="13"/>
                  </a:cxn>
                  <a:cxn ang="0">
                    <a:pos x="0" y="13"/>
                  </a:cxn>
                  <a:cxn ang="0">
                    <a:pos x="0" y="13"/>
                  </a:cxn>
                  <a:cxn ang="0">
                    <a:pos x="0" y="13"/>
                  </a:cxn>
                  <a:cxn ang="0">
                    <a:pos x="0" y="7"/>
                  </a:cxn>
                  <a:cxn ang="0">
                    <a:pos x="0" y="7"/>
                  </a:cxn>
                  <a:cxn ang="0">
                    <a:pos x="0" y="7"/>
                  </a:cxn>
                  <a:cxn ang="0">
                    <a:pos x="7" y="7"/>
                  </a:cxn>
                  <a:cxn ang="0">
                    <a:pos x="7" y="7"/>
                  </a:cxn>
                  <a:cxn ang="0">
                    <a:pos x="7" y="7"/>
                  </a:cxn>
                  <a:cxn ang="0">
                    <a:pos x="7" y="7"/>
                  </a:cxn>
                  <a:cxn ang="0">
                    <a:pos x="7" y="7"/>
                  </a:cxn>
                  <a:cxn ang="0">
                    <a:pos x="7" y="0"/>
                  </a:cxn>
                  <a:cxn ang="0">
                    <a:pos x="7" y="0"/>
                  </a:cxn>
                  <a:cxn ang="0">
                    <a:pos x="7" y="0"/>
                  </a:cxn>
                  <a:cxn ang="0">
                    <a:pos x="7" y="0"/>
                  </a:cxn>
                </a:cxnLst>
                <a:rect l="0" t="0" r="r" b="b"/>
                <a:pathLst>
                  <a:path w="7" h="20">
                    <a:moveTo>
                      <a:pt x="7" y="0"/>
                    </a:moveTo>
                    <a:lnTo>
                      <a:pt x="7" y="0"/>
                    </a:lnTo>
                    <a:lnTo>
                      <a:pt x="7" y="7"/>
                    </a:lnTo>
                    <a:lnTo>
                      <a:pt x="7" y="7"/>
                    </a:lnTo>
                    <a:lnTo>
                      <a:pt x="7" y="7"/>
                    </a:lnTo>
                    <a:lnTo>
                      <a:pt x="0" y="7"/>
                    </a:lnTo>
                    <a:lnTo>
                      <a:pt x="0" y="7"/>
                    </a:lnTo>
                    <a:lnTo>
                      <a:pt x="0" y="7"/>
                    </a:lnTo>
                    <a:lnTo>
                      <a:pt x="0" y="13"/>
                    </a:lnTo>
                    <a:lnTo>
                      <a:pt x="0" y="13"/>
                    </a:lnTo>
                    <a:lnTo>
                      <a:pt x="0" y="13"/>
                    </a:lnTo>
                    <a:lnTo>
                      <a:pt x="0" y="13"/>
                    </a:lnTo>
                    <a:lnTo>
                      <a:pt x="0" y="13"/>
                    </a:lnTo>
                    <a:lnTo>
                      <a:pt x="0" y="13"/>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13"/>
                    </a:lnTo>
                    <a:lnTo>
                      <a:pt x="0" y="13"/>
                    </a:lnTo>
                    <a:lnTo>
                      <a:pt x="0" y="13"/>
                    </a:lnTo>
                    <a:lnTo>
                      <a:pt x="0" y="13"/>
                    </a:lnTo>
                    <a:lnTo>
                      <a:pt x="0" y="13"/>
                    </a:lnTo>
                    <a:lnTo>
                      <a:pt x="0" y="13"/>
                    </a:lnTo>
                    <a:lnTo>
                      <a:pt x="0" y="7"/>
                    </a:lnTo>
                    <a:lnTo>
                      <a:pt x="0" y="7"/>
                    </a:lnTo>
                    <a:lnTo>
                      <a:pt x="0" y="7"/>
                    </a:lnTo>
                    <a:lnTo>
                      <a:pt x="7" y="7"/>
                    </a:lnTo>
                    <a:lnTo>
                      <a:pt x="7" y="7"/>
                    </a:lnTo>
                    <a:lnTo>
                      <a:pt x="7" y="7"/>
                    </a:lnTo>
                    <a:lnTo>
                      <a:pt x="7" y="7"/>
                    </a:lnTo>
                    <a:lnTo>
                      <a:pt x="7" y="7"/>
                    </a:lnTo>
                    <a:lnTo>
                      <a:pt x="7" y="0"/>
                    </a:lnTo>
                    <a:lnTo>
                      <a:pt x="7" y="0"/>
                    </a:lnTo>
                    <a:lnTo>
                      <a:pt x="7" y="0"/>
                    </a:lnTo>
                    <a:lnTo>
                      <a:pt x="7" y="0"/>
                    </a:lnTo>
                    <a:close/>
                  </a:path>
                </a:pathLst>
              </a:custGeom>
              <a:solidFill>
                <a:srgbClr val="000000"/>
              </a:solidFill>
              <a:ln w="9525">
                <a:noFill/>
                <a:round/>
                <a:headEnd/>
                <a:tailEnd/>
              </a:ln>
            </p:spPr>
            <p:txBody>
              <a:bodyPr/>
              <a:lstStyle/>
              <a:p>
                <a:endParaRPr lang="en-US" dirty="0"/>
              </a:p>
            </p:txBody>
          </p:sp>
          <p:sp>
            <p:nvSpPr>
              <p:cNvPr id="100438" name="Freeform 1110"/>
              <p:cNvSpPr>
                <a:spLocks/>
              </p:cNvSpPr>
              <p:nvPr/>
            </p:nvSpPr>
            <p:spPr bwMode="auto">
              <a:xfrm>
                <a:off x="3353" y="3037"/>
                <a:ext cx="96" cy="90"/>
              </a:xfrm>
              <a:custGeom>
                <a:avLst/>
                <a:gdLst/>
                <a:ahLst/>
                <a:cxnLst>
                  <a:cxn ang="0">
                    <a:pos x="7" y="52"/>
                  </a:cxn>
                  <a:cxn ang="0">
                    <a:pos x="7" y="32"/>
                  </a:cxn>
                  <a:cxn ang="0">
                    <a:pos x="28" y="19"/>
                  </a:cxn>
                  <a:cxn ang="0">
                    <a:pos x="42" y="0"/>
                  </a:cxn>
                  <a:cxn ang="0">
                    <a:pos x="62" y="0"/>
                  </a:cxn>
                  <a:cxn ang="0">
                    <a:pos x="83" y="13"/>
                  </a:cxn>
                  <a:cxn ang="0">
                    <a:pos x="96" y="32"/>
                  </a:cxn>
                  <a:cxn ang="0">
                    <a:pos x="96" y="52"/>
                  </a:cxn>
                  <a:cxn ang="0">
                    <a:pos x="96" y="65"/>
                  </a:cxn>
                  <a:cxn ang="0">
                    <a:pos x="83" y="77"/>
                  </a:cxn>
                  <a:cxn ang="0">
                    <a:pos x="48" y="90"/>
                  </a:cxn>
                  <a:cxn ang="0">
                    <a:pos x="21" y="84"/>
                  </a:cxn>
                  <a:cxn ang="0">
                    <a:pos x="7" y="71"/>
                  </a:cxn>
                  <a:cxn ang="0">
                    <a:pos x="0" y="58"/>
                  </a:cxn>
                  <a:cxn ang="0">
                    <a:pos x="7" y="52"/>
                  </a:cxn>
                  <a:cxn ang="0">
                    <a:pos x="7" y="52"/>
                  </a:cxn>
                </a:cxnLst>
                <a:rect l="0" t="0" r="r" b="b"/>
                <a:pathLst>
                  <a:path w="96" h="90">
                    <a:moveTo>
                      <a:pt x="7" y="52"/>
                    </a:moveTo>
                    <a:lnTo>
                      <a:pt x="7" y="32"/>
                    </a:lnTo>
                    <a:lnTo>
                      <a:pt x="28" y="19"/>
                    </a:lnTo>
                    <a:lnTo>
                      <a:pt x="42" y="0"/>
                    </a:lnTo>
                    <a:lnTo>
                      <a:pt x="62" y="0"/>
                    </a:lnTo>
                    <a:lnTo>
                      <a:pt x="83" y="13"/>
                    </a:lnTo>
                    <a:lnTo>
                      <a:pt x="96" y="32"/>
                    </a:lnTo>
                    <a:lnTo>
                      <a:pt x="96" y="52"/>
                    </a:lnTo>
                    <a:lnTo>
                      <a:pt x="96" y="65"/>
                    </a:lnTo>
                    <a:lnTo>
                      <a:pt x="83" y="77"/>
                    </a:lnTo>
                    <a:lnTo>
                      <a:pt x="48" y="90"/>
                    </a:lnTo>
                    <a:lnTo>
                      <a:pt x="21" y="84"/>
                    </a:lnTo>
                    <a:lnTo>
                      <a:pt x="7" y="71"/>
                    </a:lnTo>
                    <a:lnTo>
                      <a:pt x="0" y="58"/>
                    </a:lnTo>
                    <a:lnTo>
                      <a:pt x="7" y="52"/>
                    </a:lnTo>
                    <a:lnTo>
                      <a:pt x="7" y="52"/>
                    </a:lnTo>
                    <a:close/>
                  </a:path>
                </a:pathLst>
              </a:custGeom>
              <a:solidFill>
                <a:srgbClr val="A86800"/>
              </a:solidFill>
              <a:ln w="9525">
                <a:noFill/>
                <a:round/>
                <a:headEnd/>
                <a:tailEnd/>
              </a:ln>
            </p:spPr>
            <p:txBody>
              <a:bodyPr/>
              <a:lstStyle/>
              <a:p>
                <a:endParaRPr lang="en-US" dirty="0"/>
              </a:p>
            </p:txBody>
          </p:sp>
          <p:sp>
            <p:nvSpPr>
              <p:cNvPr id="100439" name="Freeform 1111"/>
              <p:cNvSpPr>
                <a:spLocks/>
              </p:cNvSpPr>
              <p:nvPr/>
            </p:nvSpPr>
            <p:spPr bwMode="auto">
              <a:xfrm>
                <a:off x="3353" y="3037"/>
                <a:ext cx="96" cy="90"/>
              </a:xfrm>
              <a:custGeom>
                <a:avLst/>
                <a:gdLst/>
                <a:ahLst/>
                <a:cxnLst>
                  <a:cxn ang="0">
                    <a:pos x="7" y="52"/>
                  </a:cxn>
                  <a:cxn ang="0">
                    <a:pos x="7" y="32"/>
                  </a:cxn>
                  <a:cxn ang="0">
                    <a:pos x="28" y="19"/>
                  </a:cxn>
                  <a:cxn ang="0">
                    <a:pos x="42" y="0"/>
                  </a:cxn>
                  <a:cxn ang="0">
                    <a:pos x="62" y="0"/>
                  </a:cxn>
                  <a:cxn ang="0">
                    <a:pos x="83" y="13"/>
                  </a:cxn>
                  <a:cxn ang="0">
                    <a:pos x="96" y="32"/>
                  </a:cxn>
                  <a:cxn ang="0">
                    <a:pos x="96" y="52"/>
                  </a:cxn>
                  <a:cxn ang="0">
                    <a:pos x="96" y="65"/>
                  </a:cxn>
                  <a:cxn ang="0">
                    <a:pos x="83" y="77"/>
                  </a:cxn>
                  <a:cxn ang="0">
                    <a:pos x="48" y="90"/>
                  </a:cxn>
                  <a:cxn ang="0">
                    <a:pos x="21" y="84"/>
                  </a:cxn>
                  <a:cxn ang="0">
                    <a:pos x="7" y="71"/>
                  </a:cxn>
                  <a:cxn ang="0">
                    <a:pos x="0" y="58"/>
                  </a:cxn>
                  <a:cxn ang="0">
                    <a:pos x="7" y="52"/>
                  </a:cxn>
                  <a:cxn ang="0">
                    <a:pos x="7" y="52"/>
                  </a:cxn>
                </a:cxnLst>
                <a:rect l="0" t="0" r="r" b="b"/>
                <a:pathLst>
                  <a:path w="96" h="90">
                    <a:moveTo>
                      <a:pt x="7" y="52"/>
                    </a:moveTo>
                    <a:lnTo>
                      <a:pt x="7" y="32"/>
                    </a:lnTo>
                    <a:lnTo>
                      <a:pt x="28" y="19"/>
                    </a:lnTo>
                    <a:lnTo>
                      <a:pt x="42" y="0"/>
                    </a:lnTo>
                    <a:lnTo>
                      <a:pt x="62" y="0"/>
                    </a:lnTo>
                    <a:lnTo>
                      <a:pt x="83" y="13"/>
                    </a:lnTo>
                    <a:lnTo>
                      <a:pt x="96" y="32"/>
                    </a:lnTo>
                    <a:lnTo>
                      <a:pt x="96" y="52"/>
                    </a:lnTo>
                    <a:lnTo>
                      <a:pt x="96" y="65"/>
                    </a:lnTo>
                    <a:lnTo>
                      <a:pt x="83" y="77"/>
                    </a:lnTo>
                    <a:lnTo>
                      <a:pt x="48" y="90"/>
                    </a:lnTo>
                    <a:lnTo>
                      <a:pt x="21" y="84"/>
                    </a:lnTo>
                    <a:lnTo>
                      <a:pt x="7" y="71"/>
                    </a:lnTo>
                    <a:lnTo>
                      <a:pt x="0" y="58"/>
                    </a:lnTo>
                    <a:lnTo>
                      <a:pt x="7" y="52"/>
                    </a:lnTo>
                    <a:lnTo>
                      <a:pt x="7" y="52"/>
                    </a:lnTo>
                  </a:path>
                </a:pathLst>
              </a:custGeom>
              <a:noFill/>
              <a:ln w="0">
                <a:solidFill>
                  <a:srgbClr val="000000"/>
                </a:solidFill>
                <a:prstDash val="solid"/>
                <a:round/>
                <a:headEnd/>
                <a:tailEnd/>
              </a:ln>
            </p:spPr>
            <p:txBody>
              <a:bodyPr/>
              <a:lstStyle/>
              <a:p>
                <a:endParaRPr lang="en-US" dirty="0"/>
              </a:p>
            </p:txBody>
          </p:sp>
          <p:sp>
            <p:nvSpPr>
              <p:cNvPr id="100440" name="Freeform 1112"/>
              <p:cNvSpPr>
                <a:spLocks/>
              </p:cNvSpPr>
              <p:nvPr/>
            </p:nvSpPr>
            <p:spPr bwMode="auto">
              <a:xfrm>
                <a:off x="3216" y="2941"/>
                <a:ext cx="76" cy="38"/>
              </a:xfrm>
              <a:custGeom>
                <a:avLst/>
                <a:gdLst/>
                <a:ahLst/>
                <a:cxnLst>
                  <a:cxn ang="0">
                    <a:pos x="76" y="0"/>
                  </a:cxn>
                  <a:cxn ang="0">
                    <a:pos x="76" y="6"/>
                  </a:cxn>
                  <a:cxn ang="0">
                    <a:pos x="76" y="13"/>
                  </a:cxn>
                  <a:cxn ang="0">
                    <a:pos x="76" y="13"/>
                  </a:cxn>
                  <a:cxn ang="0">
                    <a:pos x="76" y="13"/>
                  </a:cxn>
                  <a:cxn ang="0">
                    <a:pos x="76" y="19"/>
                  </a:cxn>
                  <a:cxn ang="0">
                    <a:pos x="76" y="19"/>
                  </a:cxn>
                  <a:cxn ang="0">
                    <a:pos x="76" y="25"/>
                  </a:cxn>
                  <a:cxn ang="0">
                    <a:pos x="69" y="25"/>
                  </a:cxn>
                  <a:cxn ang="0">
                    <a:pos x="62" y="25"/>
                  </a:cxn>
                  <a:cxn ang="0">
                    <a:pos x="48" y="25"/>
                  </a:cxn>
                  <a:cxn ang="0">
                    <a:pos x="41" y="32"/>
                  </a:cxn>
                  <a:cxn ang="0">
                    <a:pos x="41" y="32"/>
                  </a:cxn>
                  <a:cxn ang="0">
                    <a:pos x="35" y="38"/>
                  </a:cxn>
                  <a:cxn ang="0">
                    <a:pos x="35" y="38"/>
                  </a:cxn>
                  <a:cxn ang="0">
                    <a:pos x="35" y="38"/>
                  </a:cxn>
                  <a:cxn ang="0">
                    <a:pos x="28" y="38"/>
                  </a:cxn>
                  <a:cxn ang="0">
                    <a:pos x="14" y="38"/>
                  </a:cxn>
                  <a:cxn ang="0">
                    <a:pos x="7" y="38"/>
                  </a:cxn>
                  <a:cxn ang="0">
                    <a:pos x="7" y="38"/>
                  </a:cxn>
                  <a:cxn ang="0">
                    <a:pos x="7" y="38"/>
                  </a:cxn>
                  <a:cxn ang="0">
                    <a:pos x="14" y="32"/>
                  </a:cxn>
                  <a:cxn ang="0">
                    <a:pos x="21" y="32"/>
                  </a:cxn>
                  <a:cxn ang="0">
                    <a:pos x="21" y="32"/>
                  </a:cxn>
                  <a:cxn ang="0">
                    <a:pos x="28" y="32"/>
                  </a:cxn>
                  <a:cxn ang="0">
                    <a:pos x="21" y="32"/>
                  </a:cxn>
                  <a:cxn ang="0">
                    <a:pos x="7" y="32"/>
                  </a:cxn>
                  <a:cxn ang="0">
                    <a:pos x="7" y="32"/>
                  </a:cxn>
                  <a:cxn ang="0">
                    <a:pos x="7" y="38"/>
                  </a:cxn>
                  <a:cxn ang="0">
                    <a:pos x="0" y="32"/>
                  </a:cxn>
                  <a:cxn ang="0">
                    <a:pos x="0" y="32"/>
                  </a:cxn>
                  <a:cxn ang="0">
                    <a:pos x="0" y="32"/>
                  </a:cxn>
                  <a:cxn ang="0">
                    <a:pos x="0" y="25"/>
                  </a:cxn>
                  <a:cxn ang="0">
                    <a:pos x="7" y="25"/>
                  </a:cxn>
                  <a:cxn ang="0">
                    <a:pos x="7" y="25"/>
                  </a:cxn>
                  <a:cxn ang="0">
                    <a:pos x="7" y="19"/>
                  </a:cxn>
                  <a:cxn ang="0">
                    <a:pos x="7" y="19"/>
                  </a:cxn>
                  <a:cxn ang="0">
                    <a:pos x="7" y="19"/>
                  </a:cxn>
                  <a:cxn ang="0">
                    <a:pos x="7" y="13"/>
                  </a:cxn>
                  <a:cxn ang="0">
                    <a:pos x="7" y="13"/>
                  </a:cxn>
                  <a:cxn ang="0">
                    <a:pos x="7" y="13"/>
                  </a:cxn>
                  <a:cxn ang="0">
                    <a:pos x="14" y="13"/>
                  </a:cxn>
                  <a:cxn ang="0">
                    <a:pos x="14" y="6"/>
                  </a:cxn>
                  <a:cxn ang="0">
                    <a:pos x="21" y="6"/>
                  </a:cxn>
                  <a:cxn ang="0">
                    <a:pos x="21" y="0"/>
                  </a:cxn>
                  <a:cxn ang="0">
                    <a:pos x="28" y="0"/>
                  </a:cxn>
                  <a:cxn ang="0">
                    <a:pos x="35" y="6"/>
                  </a:cxn>
                  <a:cxn ang="0">
                    <a:pos x="41" y="6"/>
                  </a:cxn>
                  <a:cxn ang="0">
                    <a:pos x="48" y="6"/>
                  </a:cxn>
                  <a:cxn ang="0">
                    <a:pos x="48" y="6"/>
                  </a:cxn>
                  <a:cxn ang="0">
                    <a:pos x="55" y="6"/>
                  </a:cxn>
                  <a:cxn ang="0">
                    <a:pos x="55" y="6"/>
                  </a:cxn>
                  <a:cxn ang="0">
                    <a:pos x="62" y="6"/>
                  </a:cxn>
                  <a:cxn ang="0">
                    <a:pos x="76" y="0"/>
                  </a:cxn>
                </a:cxnLst>
                <a:rect l="0" t="0" r="r" b="b"/>
                <a:pathLst>
                  <a:path w="76" h="38">
                    <a:moveTo>
                      <a:pt x="76" y="0"/>
                    </a:moveTo>
                    <a:lnTo>
                      <a:pt x="76" y="0"/>
                    </a:lnTo>
                    <a:lnTo>
                      <a:pt x="76" y="0"/>
                    </a:lnTo>
                    <a:lnTo>
                      <a:pt x="76" y="6"/>
                    </a:lnTo>
                    <a:lnTo>
                      <a:pt x="76" y="6"/>
                    </a:lnTo>
                    <a:lnTo>
                      <a:pt x="76" y="6"/>
                    </a:lnTo>
                    <a:lnTo>
                      <a:pt x="76" y="6"/>
                    </a:lnTo>
                    <a:lnTo>
                      <a:pt x="76" y="6"/>
                    </a:lnTo>
                    <a:lnTo>
                      <a:pt x="76" y="13"/>
                    </a:lnTo>
                    <a:lnTo>
                      <a:pt x="76" y="13"/>
                    </a:lnTo>
                    <a:lnTo>
                      <a:pt x="76" y="13"/>
                    </a:lnTo>
                    <a:lnTo>
                      <a:pt x="76" y="13"/>
                    </a:lnTo>
                    <a:lnTo>
                      <a:pt x="76" y="13"/>
                    </a:lnTo>
                    <a:lnTo>
                      <a:pt x="76" y="13"/>
                    </a:lnTo>
                    <a:lnTo>
                      <a:pt x="76" y="13"/>
                    </a:lnTo>
                    <a:lnTo>
                      <a:pt x="76" y="19"/>
                    </a:lnTo>
                    <a:lnTo>
                      <a:pt x="76" y="19"/>
                    </a:lnTo>
                    <a:lnTo>
                      <a:pt x="76" y="19"/>
                    </a:lnTo>
                    <a:lnTo>
                      <a:pt x="76" y="19"/>
                    </a:lnTo>
                    <a:lnTo>
                      <a:pt x="76" y="19"/>
                    </a:lnTo>
                    <a:lnTo>
                      <a:pt x="76" y="19"/>
                    </a:lnTo>
                    <a:lnTo>
                      <a:pt x="76" y="19"/>
                    </a:lnTo>
                    <a:lnTo>
                      <a:pt x="76" y="25"/>
                    </a:lnTo>
                    <a:lnTo>
                      <a:pt x="76" y="25"/>
                    </a:lnTo>
                    <a:lnTo>
                      <a:pt x="76" y="25"/>
                    </a:lnTo>
                    <a:lnTo>
                      <a:pt x="76" y="25"/>
                    </a:lnTo>
                    <a:lnTo>
                      <a:pt x="69" y="25"/>
                    </a:lnTo>
                    <a:lnTo>
                      <a:pt x="69" y="25"/>
                    </a:lnTo>
                    <a:lnTo>
                      <a:pt x="62" y="25"/>
                    </a:lnTo>
                    <a:lnTo>
                      <a:pt x="62" y="25"/>
                    </a:lnTo>
                    <a:lnTo>
                      <a:pt x="55" y="25"/>
                    </a:lnTo>
                    <a:lnTo>
                      <a:pt x="48" y="25"/>
                    </a:lnTo>
                    <a:lnTo>
                      <a:pt x="48" y="25"/>
                    </a:lnTo>
                    <a:lnTo>
                      <a:pt x="48" y="32"/>
                    </a:lnTo>
                    <a:lnTo>
                      <a:pt x="48" y="32"/>
                    </a:lnTo>
                    <a:lnTo>
                      <a:pt x="41" y="32"/>
                    </a:lnTo>
                    <a:lnTo>
                      <a:pt x="41" y="32"/>
                    </a:lnTo>
                    <a:lnTo>
                      <a:pt x="41" y="32"/>
                    </a:lnTo>
                    <a:lnTo>
                      <a:pt x="41" y="32"/>
                    </a:lnTo>
                    <a:lnTo>
                      <a:pt x="41" y="32"/>
                    </a:lnTo>
                    <a:lnTo>
                      <a:pt x="41" y="32"/>
                    </a:lnTo>
                    <a:lnTo>
                      <a:pt x="35" y="38"/>
                    </a:lnTo>
                    <a:lnTo>
                      <a:pt x="35" y="38"/>
                    </a:lnTo>
                    <a:lnTo>
                      <a:pt x="35" y="38"/>
                    </a:lnTo>
                    <a:lnTo>
                      <a:pt x="35" y="38"/>
                    </a:lnTo>
                    <a:lnTo>
                      <a:pt x="35" y="38"/>
                    </a:lnTo>
                    <a:lnTo>
                      <a:pt x="35" y="38"/>
                    </a:lnTo>
                    <a:lnTo>
                      <a:pt x="35" y="38"/>
                    </a:lnTo>
                    <a:lnTo>
                      <a:pt x="28" y="38"/>
                    </a:lnTo>
                    <a:lnTo>
                      <a:pt x="28" y="38"/>
                    </a:lnTo>
                    <a:lnTo>
                      <a:pt x="28" y="38"/>
                    </a:lnTo>
                    <a:lnTo>
                      <a:pt x="21" y="38"/>
                    </a:lnTo>
                    <a:lnTo>
                      <a:pt x="21" y="38"/>
                    </a:lnTo>
                    <a:lnTo>
                      <a:pt x="14" y="38"/>
                    </a:lnTo>
                    <a:lnTo>
                      <a:pt x="14" y="38"/>
                    </a:lnTo>
                    <a:lnTo>
                      <a:pt x="14" y="38"/>
                    </a:lnTo>
                    <a:lnTo>
                      <a:pt x="7" y="38"/>
                    </a:lnTo>
                    <a:lnTo>
                      <a:pt x="7" y="38"/>
                    </a:lnTo>
                    <a:lnTo>
                      <a:pt x="7" y="38"/>
                    </a:lnTo>
                    <a:lnTo>
                      <a:pt x="7" y="38"/>
                    </a:lnTo>
                    <a:lnTo>
                      <a:pt x="7" y="38"/>
                    </a:lnTo>
                    <a:lnTo>
                      <a:pt x="7" y="38"/>
                    </a:lnTo>
                    <a:lnTo>
                      <a:pt x="7" y="38"/>
                    </a:lnTo>
                    <a:lnTo>
                      <a:pt x="7" y="32"/>
                    </a:lnTo>
                    <a:lnTo>
                      <a:pt x="14" y="32"/>
                    </a:lnTo>
                    <a:lnTo>
                      <a:pt x="14" y="32"/>
                    </a:lnTo>
                    <a:lnTo>
                      <a:pt x="14" y="32"/>
                    </a:lnTo>
                    <a:lnTo>
                      <a:pt x="21" y="32"/>
                    </a:lnTo>
                    <a:lnTo>
                      <a:pt x="21" y="32"/>
                    </a:lnTo>
                    <a:lnTo>
                      <a:pt x="21" y="32"/>
                    </a:lnTo>
                    <a:lnTo>
                      <a:pt x="21" y="32"/>
                    </a:lnTo>
                    <a:lnTo>
                      <a:pt x="21" y="32"/>
                    </a:lnTo>
                    <a:lnTo>
                      <a:pt x="28" y="32"/>
                    </a:lnTo>
                    <a:lnTo>
                      <a:pt x="28" y="32"/>
                    </a:lnTo>
                    <a:lnTo>
                      <a:pt x="28" y="32"/>
                    </a:lnTo>
                    <a:lnTo>
                      <a:pt x="28" y="32"/>
                    </a:lnTo>
                    <a:lnTo>
                      <a:pt x="21" y="32"/>
                    </a:lnTo>
                    <a:lnTo>
                      <a:pt x="21" y="32"/>
                    </a:lnTo>
                    <a:lnTo>
                      <a:pt x="14" y="32"/>
                    </a:lnTo>
                    <a:lnTo>
                      <a:pt x="7" y="32"/>
                    </a:lnTo>
                    <a:lnTo>
                      <a:pt x="7" y="32"/>
                    </a:lnTo>
                    <a:lnTo>
                      <a:pt x="7" y="32"/>
                    </a:lnTo>
                    <a:lnTo>
                      <a:pt x="7" y="32"/>
                    </a:lnTo>
                    <a:lnTo>
                      <a:pt x="7" y="32"/>
                    </a:lnTo>
                    <a:lnTo>
                      <a:pt x="7" y="38"/>
                    </a:lnTo>
                    <a:lnTo>
                      <a:pt x="7" y="38"/>
                    </a:lnTo>
                    <a:lnTo>
                      <a:pt x="7" y="38"/>
                    </a:lnTo>
                    <a:lnTo>
                      <a:pt x="7" y="38"/>
                    </a:lnTo>
                    <a:lnTo>
                      <a:pt x="0" y="38"/>
                    </a:lnTo>
                    <a:lnTo>
                      <a:pt x="0" y="32"/>
                    </a:lnTo>
                    <a:lnTo>
                      <a:pt x="0" y="32"/>
                    </a:lnTo>
                    <a:lnTo>
                      <a:pt x="0" y="32"/>
                    </a:lnTo>
                    <a:lnTo>
                      <a:pt x="0" y="32"/>
                    </a:lnTo>
                    <a:lnTo>
                      <a:pt x="0" y="32"/>
                    </a:lnTo>
                    <a:lnTo>
                      <a:pt x="0" y="32"/>
                    </a:lnTo>
                    <a:lnTo>
                      <a:pt x="0" y="32"/>
                    </a:lnTo>
                    <a:lnTo>
                      <a:pt x="0" y="32"/>
                    </a:lnTo>
                    <a:lnTo>
                      <a:pt x="0" y="32"/>
                    </a:lnTo>
                    <a:lnTo>
                      <a:pt x="0" y="25"/>
                    </a:lnTo>
                    <a:lnTo>
                      <a:pt x="7" y="25"/>
                    </a:lnTo>
                    <a:lnTo>
                      <a:pt x="7" y="25"/>
                    </a:lnTo>
                    <a:lnTo>
                      <a:pt x="7" y="25"/>
                    </a:lnTo>
                    <a:lnTo>
                      <a:pt x="7" y="25"/>
                    </a:lnTo>
                    <a:lnTo>
                      <a:pt x="7" y="25"/>
                    </a:lnTo>
                    <a:lnTo>
                      <a:pt x="7" y="25"/>
                    </a:lnTo>
                    <a:lnTo>
                      <a:pt x="7" y="25"/>
                    </a:lnTo>
                    <a:lnTo>
                      <a:pt x="7" y="25"/>
                    </a:lnTo>
                    <a:lnTo>
                      <a:pt x="7" y="19"/>
                    </a:lnTo>
                    <a:lnTo>
                      <a:pt x="7" y="19"/>
                    </a:lnTo>
                    <a:lnTo>
                      <a:pt x="7" y="19"/>
                    </a:lnTo>
                    <a:lnTo>
                      <a:pt x="7" y="19"/>
                    </a:lnTo>
                    <a:lnTo>
                      <a:pt x="7" y="19"/>
                    </a:lnTo>
                    <a:lnTo>
                      <a:pt x="7" y="19"/>
                    </a:lnTo>
                    <a:lnTo>
                      <a:pt x="7" y="19"/>
                    </a:lnTo>
                    <a:lnTo>
                      <a:pt x="7" y="13"/>
                    </a:lnTo>
                    <a:lnTo>
                      <a:pt x="7" y="13"/>
                    </a:lnTo>
                    <a:lnTo>
                      <a:pt x="7" y="13"/>
                    </a:lnTo>
                    <a:lnTo>
                      <a:pt x="14" y="13"/>
                    </a:lnTo>
                    <a:lnTo>
                      <a:pt x="7" y="13"/>
                    </a:lnTo>
                    <a:lnTo>
                      <a:pt x="7" y="13"/>
                    </a:lnTo>
                    <a:lnTo>
                      <a:pt x="7" y="13"/>
                    </a:lnTo>
                    <a:lnTo>
                      <a:pt x="7" y="13"/>
                    </a:lnTo>
                    <a:lnTo>
                      <a:pt x="7" y="13"/>
                    </a:lnTo>
                    <a:lnTo>
                      <a:pt x="7" y="13"/>
                    </a:lnTo>
                    <a:lnTo>
                      <a:pt x="7" y="13"/>
                    </a:lnTo>
                    <a:lnTo>
                      <a:pt x="14" y="13"/>
                    </a:lnTo>
                    <a:lnTo>
                      <a:pt x="14" y="6"/>
                    </a:lnTo>
                    <a:lnTo>
                      <a:pt x="14" y="6"/>
                    </a:lnTo>
                    <a:lnTo>
                      <a:pt x="14" y="6"/>
                    </a:lnTo>
                    <a:lnTo>
                      <a:pt x="14" y="6"/>
                    </a:lnTo>
                    <a:lnTo>
                      <a:pt x="14" y="6"/>
                    </a:lnTo>
                    <a:lnTo>
                      <a:pt x="21" y="6"/>
                    </a:lnTo>
                    <a:lnTo>
                      <a:pt x="21" y="6"/>
                    </a:lnTo>
                    <a:lnTo>
                      <a:pt x="21" y="6"/>
                    </a:lnTo>
                    <a:lnTo>
                      <a:pt x="21" y="0"/>
                    </a:lnTo>
                    <a:lnTo>
                      <a:pt x="21" y="0"/>
                    </a:lnTo>
                    <a:lnTo>
                      <a:pt x="28" y="0"/>
                    </a:lnTo>
                    <a:lnTo>
                      <a:pt x="28" y="0"/>
                    </a:lnTo>
                    <a:lnTo>
                      <a:pt x="28" y="0"/>
                    </a:lnTo>
                    <a:lnTo>
                      <a:pt x="28" y="0"/>
                    </a:lnTo>
                    <a:lnTo>
                      <a:pt x="35" y="6"/>
                    </a:lnTo>
                    <a:lnTo>
                      <a:pt x="35" y="6"/>
                    </a:lnTo>
                    <a:lnTo>
                      <a:pt x="35" y="6"/>
                    </a:lnTo>
                    <a:lnTo>
                      <a:pt x="41" y="6"/>
                    </a:lnTo>
                    <a:lnTo>
                      <a:pt x="41" y="6"/>
                    </a:lnTo>
                    <a:lnTo>
                      <a:pt x="41" y="6"/>
                    </a:lnTo>
                    <a:lnTo>
                      <a:pt x="48" y="6"/>
                    </a:lnTo>
                    <a:lnTo>
                      <a:pt x="48" y="6"/>
                    </a:lnTo>
                    <a:lnTo>
                      <a:pt x="48" y="6"/>
                    </a:lnTo>
                    <a:lnTo>
                      <a:pt x="48" y="6"/>
                    </a:lnTo>
                    <a:lnTo>
                      <a:pt x="48" y="6"/>
                    </a:lnTo>
                    <a:lnTo>
                      <a:pt x="55" y="6"/>
                    </a:lnTo>
                    <a:lnTo>
                      <a:pt x="55" y="6"/>
                    </a:lnTo>
                    <a:lnTo>
                      <a:pt x="55" y="6"/>
                    </a:lnTo>
                    <a:lnTo>
                      <a:pt x="55" y="6"/>
                    </a:lnTo>
                    <a:lnTo>
                      <a:pt x="55" y="6"/>
                    </a:lnTo>
                    <a:lnTo>
                      <a:pt x="62" y="6"/>
                    </a:lnTo>
                    <a:lnTo>
                      <a:pt x="62" y="6"/>
                    </a:lnTo>
                    <a:lnTo>
                      <a:pt x="62" y="6"/>
                    </a:lnTo>
                    <a:lnTo>
                      <a:pt x="69" y="0"/>
                    </a:lnTo>
                    <a:lnTo>
                      <a:pt x="69" y="0"/>
                    </a:lnTo>
                    <a:lnTo>
                      <a:pt x="76" y="0"/>
                    </a:lnTo>
                    <a:lnTo>
                      <a:pt x="76" y="0"/>
                    </a:lnTo>
                    <a:lnTo>
                      <a:pt x="76" y="0"/>
                    </a:lnTo>
                    <a:close/>
                  </a:path>
                </a:pathLst>
              </a:custGeom>
              <a:solidFill>
                <a:srgbClr val="FFBB8F"/>
              </a:solidFill>
              <a:ln w="9525">
                <a:noFill/>
                <a:round/>
                <a:headEnd/>
                <a:tailEnd/>
              </a:ln>
            </p:spPr>
            <p:txBody>
              <a:bodyPr/>
              <a:lstStyle/>
              <a:p>
                <a:endParaRPr lang="en-US" dirty="0"/>
              </a:p>
            </p:txBody>
          </p:sp>
          <p:sp>
            <p:nvSpPr>
              <p:cNvPr id="100441" name="Freeform 1113"/>
              <p:cNvSpPr>
                <a:spLocks/>
              </p:cNvSpPr>
              <p:nvPr/>
            </p:nvSpPr>
            <p:spPr bwMode="auto">
              <a:xfrm>
                <a:off x="3216" y="2941"/>
                <a:ext cx="76" cy="38"/>
              </a:xfrm>
              <a:custGeom>
                <a:avLst/>
                <a:gdLst/>
                <a:ahLst/>
                <a:cxnLst>
                  <a:cxn ang="0">
                    <a:pos x="76" y="0"/>
                  </a:cxn>
                  <a:cxn ang="0">
                    <a:pos x="76" y="6"/>
                  </a:cxn>
                  <a:cxn ang="0">
                    <a:pos x="76" y="13"/>
                  </a:cxn>
                  <a:cxn ang="0">
                    <a:pos x="76" y="13"/>
                  </a:cxn>
                  <a:cxn ang="0">
                    <a:pos x="76" y="13"/>
                  </a:cxn>
                  <a:cxn ang="0">
                    <a:pos x="76" y="19"/>
                  </a:cxn>
                  <a:cxn ang="0">
                    <a:pos x="76" y="19"/>
                  </a:cxn>
                  <a:cxn ang="0">
                    <a:pos x="76" y="25"/>
                  </a:cxn>
                  <a:cxn ang="0">
                    <a:pos x="69" y="25"/>
                  </a:cxn>
                  <a:cxn ang="0">
                    <a:pos x="62" y="25"/>
                  </a:cxn>
                  <a:cxn ang="0">
                    <a:pos x="48" y="25"/>
                  </a:cxn>
                  <a:cxn ang="0">
                    <a:pos x="41" y="32"/>
                  </a:cxn>
                  <a:cxn ang="0">
                    <a:pos x="41" y="32"/>
                  </a:cxn>
                  <a:cxn ang="0">
                    <a:pos x="35" y="38"/>
                  </a:cxn>
                  <a:cxn ang="0">
                    <a:pos x="35" y="38"/>
                  </a:cxn>
                  <a:cxn ang="0">
                    <a:pos x="35" y="38"/>
                  </a:cxn>
                  <a:cxn ang="0">
                    <a:pos x="28" y="38"/>
                  </a:cxn>
                  <a:cxn ang="0">
                    <a:pos x="14" y="38"/>
                  </a:cxn>
                  <a:cxn ang="0">
                    <a:pos x="7" y="38"/>
                  </a:cxn>
                  <a:cxn ang="0">
                    <a:pos x="7" y="38"/>
                  </a:cxn>
                  <a:cxn ang="0">
                    <a:pos x="7" y="38"/>
                  </a:cxn>
                  <a:cxn ang="0">
                    <a:pos x="14" y="32"/>
                  </a:cxn>
                  <a:cxn ang="0">
                    <a:pos x="21" y="32"/>
                  </a:cxn>
                  <a:cxn ang="0">
                    <a:pos x="21" y="32"/>
                  </a:cxn>
                  <a:cxn ang="0">
                    <a:pos x="28" y="32"/>
                  </a:cxn>
                  <a:cxn ang="0">
                    <a:pos x="21" y="32"/>
                  </a:cxn>
                  <a:cxn ang="0">
                    <a:pos x="7" y="32"/>
                  </a:cxn>
                  <a:cxn ang="0">
                    <a:pos x="7" y="32"/>
                  </a:cxn>
                  <a:cxn ang="0">
                    <a:pos x="7" y="38"/>
                  </a:cxn>
                  <a:cxn ang="0">
                    <a:pos x="0" y="32"/>
                  </a:cxn>
                  <a:cxn ang="0">
                    <a:pos x="0" y="32"/>
                  </a:cxn>
                  <a:cxn ang="0">
                    <a:pos x="0" y="32"/>
                  </a:cxn>
                  <a:cxn ang="0">
                    <a:pos x="0" y="25"/>
                  </a:cxn>
                  <a:cxn ang="0">
                    <a:pos x="7" y="25"/>
                  </a:cxn>
                  <a:cxn ang="0">
                    <a:pos x="7" y="25"/>
                  </a:cxn>
                  <a:cxn ang="0">
                    <a:pos x="7" y="19"/>
                  </a:cxn>
                  <a:cxn ang="0">
                    <a:pos x="7" y="19"/>
                  </a:cxn>
                  <a:cxn ang="0">
                    <a:pos x="7" y="19"/>
                  </a:cxn>
                  <a:cxn ang="0">
                    <a:pos x="7" y="13"/>
                  </a:cxn>
                  <a:cxn ang="0">
                    <a:pos x="7" y="13"/>
                  </a:cxn>
                  <a:cxn ang="0">
                    <a:pos x="7" y="13"/>
                  </a:cxn>
                  <a:cxn ang="0">
                    <a:pos x="14" y="13"/>
                  </a:cxn>
                  <a:cxn ang="0">
                    <a:pos x="14" y="6"/>
                  </a:cxn>
                  <a:cxn ang="0">
                    <a:pos x="21" y="6"/>
                  </a:cxn>
                  <a:cxn ang="0">
                    <a:pos x="21" y="0"/>
                  </a:cxn>
                  <a:cxn ang="0">
                    <a:pos x="28" y="0"/>
                  </a:cxn>
                  <a:cxn ang="0">
                    <a:pos x="35" y="6"/>
                  </a:cxn>
                  <a:cxn ang="0">
                    <a:pos x="41" y="6"/>
                  </a:cxn>
                  <a:cxn ang="0">
                    <a:pos x="48" y="6"/>
                  </a:cxn>
                  <a:cxn ang="0">
                    <a:pos x="48" y="6"/>
                  </a:cxn>
                  <a:cxn ang="0">
                    <a:pos x="55" y="6"/>
                  </a:cxn>
                  <a:cxn ang="0">
                    <a:pos x="55" y="6"/>
                  </a:cxn>
                  <a:cxn ang="0">
                    <a:pos x="62" y="6"/>
                  </a:cxn>
                  <a:cxn ang="0">
                    <a:pos x="76" y="0"/>
                  </a:cxn>
                </a:cxnLst>
                <a:rect l="0" t="0" r="r" b="b"/>
                <a:pathLst>
                  <a:path w="76" h="38">
                    <a:moveTo>
                      <a:pt x="76" y="0"/>
                    </a:moveTo>
                    <a:lnTo>
                      <a:pt x="76" y="0"/>
                    </a:lnTo>
                    <a:lnTo>
                      <a:pt x="76" y="0"/>
                    </a:lnTo>
                    <a:lnTo>
                      <a:pt x="76" y="6"/>
                    </a:lnTo>
                    <a:lnTo>
                      <a:pt x="76" y="6"/>
                    </a:lnTo>
                    <a:lnTo>
                      <a:pt x="76" y="6"/>
                    </a:lnTo>
                    <a:lnTo>
                      <a:pt x="76" y="6"/>
                    </a:lnTo>
                    <a:lnTo>
                      <a:pt x="76" y="6"/>
                    </a:lnTo>
                    <a:lnTo>
                      <a:pt x="76" y="13"/>
                    </a:lnTo>
                    <a:lnTo>
                      <a:pt x="76" y="13"/>
                    </a:lnTo>
                    <a:lnTo>
                      <a:pt x="76" y="13"/>
                    </a:lnTo>
                    <a:lnTo>
                      <a:pt x="76" y="13"/>
                    </a:lnTo>
                    <a:lnTo>
                      <a:pt x="76" y="13"/>
                    </a:lnTo>
                    <a:lnTo>
                      <a:pt x="76" y="13"/>
                    </a:lnTo>
                    <a:lnTo>
                      <a:pt x="76" y="13"/>
                    </a:lnTo>
                    <a:lnTo>
                      <a:pt x="76" y="19"/>
                    </a:lnTo>
                    <a:lnTo>
                      <a:pt x="76" y="19"/>
                    </a:lnTo>
                    <a:lnTo>
                      <a:pt x="76" y="19"/>
                    </a:lnTo>
                    <a:lnTo>
                      <a:pt x="76" y="19"/>
                    </a:lnTo>
                    <a:lnTo>
                      <a:pt x="76" y="19"/>
                    </a:lnTo>
                    <a:lnTo>
                      <a:pt x="76" y="19"/>
                    </a:lnTo>
                    <a:lnTo>
                      <a:pt x="76" y="19"/>
                    </a:lnTo>
                    <a:lnTo>
                      <a:pt x="76" y="25"/>
                    </a:lnTo>
                    <a:lnTo>
                      <a:pt x="76" y="25"/>
                    </a:lnTo>
                    <a:lnTo>
                      <a:pt x="76" y="25"/>
                    </a:lnTo>
                    <a:lnTo>
                      <a:pt x="76" y="25"/>
                    </a:lnTo>
                    <a:lnTo>
                      <a:pt x="69" y="25"/>
                    </a:lnTo>
                    <a:lnTo>
                      <a:pt x="69" y="25"/>
                    </a:lnTo>
                    <a:lnTo>
                      <a:pt x="62" y="25"/>
                    </a:lnTo>
                    <a:lnTo>
                      <a:pt x="62" y="25"/>
                    </a:lnTo>
                    <a:lnTo>
                      <a:pt x="55" y="25"/>
                    </a:lnTo>
                    <a:lnTo>
                      <a:pt x="48" y="25"/>
                    </a:lnTo>
                    <a:lnTo>
                      <a:pt x="48" y="25"/>
                    </a:lnTo>
                    <a:lnTo>
                      <a:pt x="48" y="32"/>
                    </a:lnTo>
                    <a:lnTo>
                      <a:pt x="48" y="32"/>
                    </a:lnTo>
                    <a:lnTo>
                      <a:pt x="41" y="32"/>
                    </a:lnTo>
                    <a:lnTo>
                      <a:pt x="41" y="32"/>
                    </a:lnTo>
                    <a:lnTo>
                      <a:pt x="41" y="32"/>
                    </a:lnTo>
                    <a:lnTo>
                      <a:pt x="41" y="32"/>
                    </a:lnTo>
                    <a:lnTo>
                      <a:pt x="41" y="32"/>
                    </a:lnTo>
                    <a:lnTo>
                      <a:pt x="41" y="32"/>
                    </a:lnTo>
                    <a:lnTo>
                      <a:pt x="35" y="38"/>
                    </a:lnTo>
                    <a:lnTo>
                      <a:pt x="35" y="38"/>
                    </a:lnTo>
                    <a:lnTo>
                      <a:pt x="35" y="38"/>
                    </a:lnTo>
                    <a:lnTo>
                      <a:pt x="35" y="38"/>
                    </a:lnTo>
                    <a:lnTo>
                      <a:pt x="35" y="38"/>
                    </a:lnTo>
                    <a:lnTo>
                      <a:pt x="35" y="38"/>
                    </a:lnTo>
                    <a:lnTo>
                      <a:pt x="35" y="38"/>
                    </a:lnTo>
                    <a:lnTo>
                      <a:pt x="28" y="38"/>
                    </a:lnTo>
                    <a:lnTo>
                      <a:pt x="28" y="38"/>
                    </a:lnTo>
                    <a:lnTo>
                      <a:pt x="28" y="38"/>
                    </a:lnTo>
                    <a:lnTo>
                      <a:pt x="21" y="38"/>
                    </a:lnTo>
                    <a:lnTo>
                      <a:pt x="21" y="38"/>
                    </a:lnTo>
                    <a:lnTo>
                      <a:pt x="14" y="38"/>
                    </a:lnTo>
                    <a:lnTo>
                      <a:pt x="14" y="38"/>
                    </a:lnTo>
                    <a:lnTo>
                      <a:pt x="14" y="38"/>
                    </a:lnTo>
                    <a:lnTo>
                      <a:pt x="7" y="38"/>
                    </a:lnTo>
                    <a:lnTo>
                      <a:pt x="7" y="38"/>
                    </a:lnTo>
                    <a:lnTo>
                      <a:pt x="7" y="38"/>
                    </a:lnTo>
                    <a:lnTo>
                      <a:pt x="7" y="38"/>
                    </a:lnTo>
                    <a:lnTo>
                      <a:pt x="7" y="38"/>
                    </a:lnTo>
                    <a:lnTo>
                      <a:pt x="7" y="38"/>
                    </a:lnTo>
                    <a:lnTo>
                      <a:pt x="7" y="38"/>
                    </a:lnTo>
                    <a:lnTo>
                      <a:pt x="7" y="32"/>
                    </a:lnTo>
                    <a:lnTo>
                      <a:pt x="14" y="32"/>
                    </a:lnTo>
                    <a:lnTo>
                      <a:pt x="14" y="32"/>
                    </a:lnTo>
                    <a:lnTo>
                      <a:pt x="14" y="32"/>
                    </a:lnTo>
                    <a:lnTo>
                      <a:pt x="21" y="32"/>
                    </a:lnTo>
                    <a:lnTo>
                      <a:pt x="21" y="32"/>
                    </a:lnTo>
                    <a:lnTo>
                      <a:pt x="21" y="32"/>
                    </a:lnTo>
                    <a:lnTo>
                      <a:pt x="21" y="32"/>
                    </a:lnTo>
                    <a:lnTo>
                      <a:pt x="21" y="32"/>
                    </a:lnTo>
                    <a:lnTo>
                      <a:pt x="28" y="32"/>
                    </a:lnTo>
                    <a:lnTo>
                      <a:pt x="28" y="32"/>
                    </a:lnTo>
                    <a:lnTo>
                      <a:pt x="28" y="32"/>
                    </a:lnTo>
                    <a:lnTo>
                      <a:pt x="28" y="32"/>
                    </a:lnTo>
                    <a:lnTo>
                      <a:pt x="21" y="32"/>
                    </a:lnTo>
                    <a:lnTo>
                      <a:pt x="21" y="32"/>
                    </a:lnTo>
                    <a:lnTo>
                      <a:pt x="14" y="32"/>
                    </a:lnTo>
                    <a:lnTo>
                      <a:pt x="7" y="32"/>
                    </a:lnTo>
                    <a:lnTo>
                      <a:pt x="7" y="32"/>
                    </a:lnTo>
                    <a:lnTo>
                      <a:pt x="7" y="32"/>
                    </a:lnTo>
                    <a:lnTo>
                      <a:pt x="7" y="32"/>
                    </a:lnTo>
                    <a:lnTo>
                      <a:pt x="7" y="32"/>
                    </a:lnTo>
                    <a:lnTo>
                      <a:pt x="7" y="38"/>
                    </a:lnTo>
                    <a:lnTo>
                      <a:pt x="7" y="38"/>
                    </a:lnTo>
                    <a:lnTo>
                      <a:pt x="7" y="38"/>
                    </a:lnTo>
                    <a:lnTo>
                      <a:pt x="7" y="38"/>
                    </a:lnTo>
                    <a:lnTo>
                      <a:pt x="0" y="38"/>
                    </a:lnTo>
                    <a:lnTo>
                      <a:pt x="0" y="32"/>
                    </a:lnTo>
                    <a:lnTo>
                      <a:pt x="0" y="32"/>
                    </a:lnTo>
                    <a:lnTo>
                      <a:pt x="0" y="32"/>
                    </a:lnTo>
                    <a:lnTo>
                      <a:pt x="0" y="32"/>
                    </a:lnTo>
                    <a:lnTo>
                      <a:pt x="0" y="32"/>
                    </a:lnTo>
                    <a:lnTo>
                      <a:pt x="0" y="32"/>
                    </a:lnTo>
                    <a:lnTo>
                      <a:pt x="0" y="32"/>
                    </a:lnTo>
                    <a:lnTo>
                      <a:pt x="0" y="32"/>
                    </a:lnTo>
                    <a:lnTo>
                      <a:pt x="0" y="32"/>
                    </a:lnTo>
                    <a:lnTo>
                      <a:pt x="0" y="25"/>
                    </a:lnTo>
                    <a:lnTo>
                      <a:pt x="7" y="25"/>
                    </a:lnTo>
                    <a:lnTo>
                      <a:pt x="7" y="25"/>
                    </a:lnTo>
                    <a:lnTo>
                      <a:pt x="7" y="25"/>
                    </a:lnTo>
                    <a:lnTo>
                      <a:pt x="7" y="25"/>
                    </a:lnTo>
                    <a:lnTo>
                      <a:pt x="7" y="25"/>
                    </a:lnTo>
                    <a:lnTo>
                      <a:pt x="7" y="25"/>
                    </a:lnTo>
                    <a:lnTo>
                      <a:pt x="7" y="25"/>
                    </a:lnTo>
                    <a:lnTo>
                      <a:pt x="7" y="25"/>
                    </a:lnTo>
                    <a:lnTo>
                      <a:pt x="7" y="19"/>
                    </a:lnTo>
                    <a:lnTo>
                      <a:pt x="7" y="19"/>
                    </a:lnTo>
                    <a:lnTo>
                      <a:pt x="7" y="19"/>
                    </a:lnTo>
                    <a:lnTo>
                      <a:pt x="7" y="19"/>
                    </a:lnTo>
                    <a:lnTo>
                      <a:pt x="7" y="19"/>
                    </a:lnTo>
                    <a:lnTo>
                      <a:pt x="7" y="19"/>
                    </a:lnTo>
                    <a:lnTo>
                      <a:pt x="7" y="19"/>
                    </a:lnTo>
                    <a:lnTo>
                      <a:pt x="7" y="13"/>
                    </a:lnTo>
                    <a:lnTo>
                      <a:pt x="7" y="13"/>
                    </a:lnTo>
                    <a:lnTo>
                      <a:pt x="7" y="13"/>
                    </a:lnTo>
                    <a:lnTo>
                      <a:pt x="14" y="13"/>
                    </a:lnTo>
                    <a:lnTo>
                      <a:pt x="7" y="13"/>
                    </a:lnTo>
                    <a:lnTo>
                      <a:pt x="7" y="13"/>
                    </a:lnTo>
                    <a:lnTo>
                      <a:pt x="7" y="13"/>
                    </a:lnTo>
                    <a:lnTo>
                      <a:pt x="7" y="13"/>
                    </a:lnTo>
                    <a:lnTo>
                      <a:pt x="7" y="13"/>
                    </a:lnTo>
                    <a:lnTo>
                      <a:pt x="7" y="13"/>
                    </a:lnTo>
                    <a:lnTo>
                      <a:pt x="7" y="13"/>
                    </a:lnTo>
                    <a:lnTo>
                      <a:pt x="14" y="13"/>
                    </a:lnTo>
                    <a:lnTo>
                      <a:pt x="14" y="6"/>
                    </a:lnTo>
                    <a:lnTo>
                      <a:pt x="14" y="6"/>
                    </a:lnTo>
                    <a:lnTo>
                      <a:pt x="14" y="6"/>
                    </a:lnTo>
                    <a:lnTo>
                      <a:pt x="14" y="6"/>
                    </a:lnTo>
                    <a:lnTo>
                      <a:pt x="14" y="6"/>
                    </a:lnTo>
                    <a:lnTo>
                      <a:pt x="21" y="6"/>
                    </a:lnTo>
                    <a:lnTo>
                      <a:pt x="21" y="6"/>
                    </a:lnTo>
                    <a:lnTo>
                      <a:pt x="21" y="6"/>
                    </a:lnTo>
                    <a:lnTo>
                      <a:pt x="21" y="0"/>
                    </a:lnTo>
                    <a:lnTo>
                      <a:pt x="21" y="0"/>
                    </a:lnTo>
                    <a:lnTo>
                      <a:pt x="28" y="0"/>
                    </a:lnTo>
                    <a:lnTo>
                      <a:pt x="28" y="0"/>
                    </a:lnTo>
                    <a:lnTo>
                      <a:pt x="28" y="0"/>
                    </a:lnTo>
                    <a:lnTo>
                      <a:pt x="28" y="0"/>
                    </a:lnTo>
                    <a:lnTo>
                      <a:pt x="35" y="6"/>
                    </a:lnTo>
                    <a:lnTo>
                      <a:pt x="35" y="6"/>
                    </a:lnTo>
                    <a:lnTo>
                      <a:pt x="35" y="6"/>
                    </a:lnTo>
                    <a:lnTo>
                      <a:pt x="41" y="6"/>
                    </a:lnTo>
                    <a:lnTo>
                      <a:pt x="41" y="6"/>
                    </a:lnTo>
                    <a:lnTo>
                      <a:pt x="41" y="6"/>
                    </a:lnTo>
                    <a:lnTo>
                      <a:pt x="48" y="6"/>
                    </a:lnTo>
                    <a:lnTo>
                      <a:pt x="48" y="6"/>
                    </a:lnTo>
                    <a:lnTo>
                      <a:pt x="48" y="6"/>
                    </a:lnTo>
                    <a:lnTo>
                      <a:pt x="48" y="6"/>
                    </a:lnTo>
                    <a:lnTo>
                      <a:pt x="48" y="6"/>
                    </a:lnTo>
                    <a:lnTo>
                      <a:pt x="55" y="6"/>
                    </a:lnTo>
                    <a:lnTo>
                      <a:pt x="55" y="6"/>
                    </a:lnTo>
                    <a:lnTo>
                      <a:pt x="55" y="6"/>
                    </a:lnTo>
                    <a:lnTo>
                      <a:pt x="55" y="6"/>
                    </a:lnTo>
                    <a:lnTo>
                      <a:pt x="55" y="6"/>
                    </a:lnTo>
                    <a:lnTo>
                      <a:pt x="62" y="6"/>
                    </a:lnTo>
                    <a:lnTo>
                      <a:pt x="62" y="6"/>
                    </a:lnTo>
                    <a:lnTo>
                      <a:pt x="62" y="6"/>
                    </a:lnTo>
                    <a:lnTo>
                      <a:pt x="69" y="0"/>
                    </a:lnTo>
                    <a:lnTo>
                      <a:pt x="69" y="0"/>
                    </a:lnTo>
                    <a:lnTo>
                      <a:pt x="76" y="0"/>
                    </a:lnTo>
                    <a:lnTo>
                      <a:pt x="76" y="0"/>
                    </a:lnTo>
                    <a:lnTo>
                      <a:pt x="76" y="0"/>
                    </a:lnTo>
                  </a:path>
                </a:pathLst>
              </a:custGeom>
              <a:noFill/>
              <a:ln w="0">
                <a:solidFill>
                  <a:srgbClr val="000000"/>
                </a:solidFill>
                <a:prstDash val="solid"/>
                <a:round/>
                <a:headEnd/>
                <a:tailEnd/>
              </a:ln>
            </p:spPr>
            <p:txBody>
              <a:bodyPr/>
              <a:lstStyle/>
              <a:p>
                <a:endParaRPr lang="en-US" dirty="0"/>
              </a:p>
            </p:txBody>
          </p:sp>
          <p:sp>
            <p:nvSpPr>
              <p:cNvPr id="100442" name="Freeform 1114"/>
              <p:cNvSpPr>
                <a:spLocks/>
              </p:cNvSpPr>
              <p:nvPr/>
            </p:nvSpPr>
            <p:spPr bwMode="auto">
              <a:xfrm>
                <a:off x="3244" y="3108"/>
                <a:ext cx="82" cy="51"/>
              </a:xfrm>
              <a:custGeom>
                <a:avLst/>
                <a:gdLst/>
                <a:ahLst/>
                <a:cxnLst>
                  <a:cxn ang="0">
                    <a:pos x="75" y="51"/>
                  </a:cxn>
                  <a:cxn ang="0">
                    <a:pos x="75" y="45"/>
                  </a:cxn>
                  <a:cxn ang="0">
                    <a:pos x="75" y="45"/>
                  </a:cxn>
                  <a:cxn ang="0">
                    <a:pos x="75" y="39"/>
                  </a:cxn>
                  <a:cxn ang="0">
                    <a:pos x="82" y="39"/>
                  </a:cxn>
                  <a:cxn ang="0">
                    <a:pos x="82" y="39"/>
                  </a:cxn>
                  <a:cxn ang="0">
                    <a:pos x="82" y="32"/>
                  </a:cxn>
                  <a:cxn ang="0">
                    <a:pos x="82" y="32"/>
                  </a:cxn>
                  <a:cxn ang="0">
                    <a:pos x="75" y="32"/>
                  </a:cxn>
                  <a:cxn ang="0">
                    <a:pos x="75" y="32"/>
                  </a:cxn>
                  <a:cxn ang="0">
                    <a:pos x="68" y="26"/>
                  </a:cxn>
                  <a:cxn ang="0">
                    <a:pos x="61" y="26"/>
                  </a:cxn>
                  <a:cxn ang="0">
                    <a:pos x="55" y="26"/>
                  </a:cxn>
                  <a:cxn ang="0">
                    <a:pos x="55" y="19"/>
                  </a:cxn>
                  <a:cxn ang="0">
                    <a:pos x="55" y="19"/>
                  </a:cxn>
                  <a:cxn ang="0">
                    <a:pos x="48" y="19"/>
                  </a:cxn>
                  <a:cxn ang="0">
                    <a:pos x="48" y="19"/>
                  </a:cxn>
                  <a:cxn ang="0">
                    <a:pos x="41" y="13"/>
                  </a:cxn>
                  <a:cxn ang="0">
                    <a:pos x="41" y="13"/>
                  </a:cxn>
                  <a:cxn ang="0">
                    <a:pos x="41" y="13"/>
                  </a:cxn>
                  <a:cxn ang="0">
                    <a:pos x="41" y="13"/>
                  </a:cxn>
                  <a:cxn ang="0">
                    <a:pos x="34" y="6"/>
                  </a:cxn>
                  <a:cxn ang="0">
                    <a:pos x="34" y="6"/>
                  </a:cxn>
                  <a:cxn ang="0">
                    <a:pos x="27" y="6"/>
                  </a:cxn>
                  <a:cxn ang="0">
                    <a:pos x="27" y="0"/>
                  </a:cxn>
                  <a:cxn ang="0">
                    <a:pos x="20" y="0"/>
                  </a:cxn>
                  <a:cxn ang="0">
                    <a:pos x="20" y="0"/>
                  </a:cxn>
                  <a:cxn ang="0">
                    <a:pos x="20" y="0"/>
                  </a:cxn>
                  <a:cxn ang="0">
                    <a:pos x="13" y="0"/>
                  </a:cxn>
                  <a:cxn ang="0">
                    <a:pos x="13" y="0"/>
                  </a:cxn>
                  <a:cxn ang="0">
                    <a:pos x="13" y="0"/>
                  </a:cxn>
                  <a:cxn ang="0">
                    <a:pos x="7" y="0"/>
                  </a:cxn>
                  <a:cxn ang="0">
                    <a:pos x="7" y="0"/>
                  </a:cxn>
                  <a:cxn ang="0">
                    <a:pos x="7" y="0"/>
                  </a:cxn>
                  <a:cxn ang="0">
                    <a:pos x="7" y="0"/>
                  </a:cxn>
                  <a:cxn ang="0">
                    <a:pos x="7" y="0"/>
                  </a:cxn>
                  <a:cxn ang="0">
                    <a:pos x="7" y="0"/>
                  </a:cxn>
                  <a:cxn ang="0">
                    <a:pos x="0" y="6"/>
                  </a:cxn>
                  <a:cxn ang="0">
                    <a:pos x="0" y="6"/>
                  </a:cxn>
                  <a:cxn ang="0">
                    <a:pos x="0" y="13"/>
                  </a:cxn>
                  <a:cxn ang="0">
                    <a:pos x="0" y="13"/>
                  </a:cxn>
                  <a:cxn ang="0">
                    <a:pos x="0" y="13"/>
                  </a:cxn>
                  <a:cxn ang="0">
                    <a:pos x="0" y="13"/>
                  </a:cxn>
                  <a:cxn ang="0">
                    <a:pos x="7" y="19"/>
                  </a:cxn>
                  <a:cxn ang="0">
                    <a:pos x="7" y="19"/>
                  </a:cxn>
                  <a:cxn ang="0">
                    <a:pos x="13" y="26"/>
                  </a:cxn>
                  <a:cxn ang="0">
                    <a:pos x="13" y="26"/>
                  </a:cxn>
                  <a:cxn ang="0">
                    <a:pos x="13" y="32"/>
                  </a:cxn>
                  <a:cxn ang="0">
                    <a:pos x="27" y="32"/>
                  </a:cxn>
                  <a:cxn ang="0">
                    <a:pos x="34" y="32"/>
                  </a:cxn>
                  <a:cxn ang="0">
                    <a:pos x="41" y="32"/>
                  </a:cxn>
                  <a:cxn ang="0">
                    <a:pos x="48" y="39"/>
                  </a:cxn>
                  <a:cxn ang="0">
                    <a:pos x="55" y="39"/>
                  </a:cxn>
                  <a:cxn ang="0">
                    <a:pos x="61" y="45"/>
                  </a:cxn>
                  <a:cxn ang="0">
                    <a:pos x="68" y="45"/>
                  </a:cxn>
                  <a:cxn ang="0">
                    <a:pos x="68" y="51"/>
                  </a:cxn>
                </a:cxnLst>
                <a:rect l="0" t="0" r="r" b="b"/>
                <a:pathLst>
                  <a:path w="82" h="51">
                    <a:moveTo>
                      <a:pt x="75" y="51"/>
                    </a:moveTo>
                    <a:lnTo>
                      <a:pt x="75" y="51"/>
                    </a:lnTo>
                    <a:lnTo>
                      <a:pt x="75" y="51"/>
                    </a:lnTo>
                    <a:lnTo>
                      <a:pt x="75" y="51"/>
                    </a:lnTo>
                    <a:lnTo>
                      <a:pt x="75" y="51"/>
                    </a:lnTo>
                    <a:lnTo>
                      <a:pt x="75" y="45"/>
                    </a:lnTo>
                    <a:lnTo>
                      <a:pt x="75" y="45"/>
                    </a:lnTo>
                    <a:lnTo>
                      <a:pt x="75" y="45"/>
                    </a:lnTo>
                    <a:lnTo>
                      <a:pt x="75" y="45"/>
                    </a:lnTo>
                    <a:lnTo>
                      <a:pt x="75" y="45"/>
                    </a:lnTo>
                    <a:lnTo>
                      <a:pt x="75" y="45"/>
                    </a:lnTo>
                    <a:lnTo>
                      <a:pt x="75" y="39"/>
                    </a:lnTo>
                    <a:lnTo>
                      <a:pt x="75" y="39"/>
                    </a:lnTo>
                    <a:lnTo>
                      <a:pt x="75" y="39"/>
                    </a:lnTo>
                    <a:lnTo>
                      <a:pt x="82" y="39"/>
                    </a:lnTo>
                    <a:lnTo>
                      <a:pt x="82" y="39"/>
                    </a:lnTo>
                    <a:lnTo>
                      <a:pt x="82" y="39"/>
                    </a:lnTo>
                    <a:lnTo>
                      <a:pt x="82" y="39"/>
                    </a:lnTo>
                    <a:lnTo>
                      <a:pt x="82" y="32"/>
                    </a:lnTo>
                    <a:lnTo>
                      <a:pt x="82" y="32"/>
                    </a:lnTo>
                    <a:lnTo>
                      <a:pt x="82" y="32"/>
                    </a:lnTo>
                    <a:lnTo>
                      <a:pt x="82" y="32"/>
                    </a:lnTo>
                    <a:lnTo>
                      <a:pt x="82" y="32"/>
                    </a:lnTo>
                    <a:lnTo>
                      <a:pt x="82" y="32"/>
                    </a:lnTo>
                    <a:lnTo>
                      <a:pt x="82" y="32"/>
                    </a:lnTo>
                    <a:lnTo>
                      <a:pt x="82" y="32"/>
                    </a:lnTo>
                    <a:lnTo>
                      <a:pt x="75" y="32"/>
                    </a:lnTo>
                    <a:lnTo>
                      <a:pt x="75" y="32"/>
                    </a:lnTo>
                    <a:lnTo>
                      <a:pt x="75" y="32"/>
                    </a:lnTo>
                    <a:lnTo>
                      <a:pt x="75" y="32"/>
                    </a:lnTo>
                    <a:lnTo>
                      <a:pt x="75" y="32"/>
                    </a:lnTo>
                    <a:lnTo>
                      <a:pt x="68" y="26"/>
                    </a:lnTo>
                    <a:lnTo>
                      <a:pt x="68" y="26"/>
                    </a:lnTo>
                    <a:lnTo>
                      <a:pt x="68" y="26"/>
                    </a:lnTo>
                    <a:lnTo>
                      <a:pt x="68" y="26"/>
                    </a:lnTo>
                    <a:lnTo>
                      <a:pt x="61" y="26"/>
                    </a:lnTo>
                    <a:lnTo>
                      <a:pt x="61" y="26"/>
                    </a:lnTo>
                    <a:lnTo>
                      <a:pt x="61" y="26"/>
                    </a:lnTo>
                    <a:lnTo>
                      <a:pt x="55" y="26"/>
                    </a:lnTo>
                    <a:lnTo>
                      <a:pt x="55" y="26"/>
                    </a:lnTo>
                    <a:lnTo>
                      <a:pt x="55" y="26"/>
                    </a:lnTo>
                    <a:lnTo>
                      <a:pt x="55" y="19"/>
                    </a:lnTo>
                    <a:lnTo>
                      <a:pt x="55" y="19"/>
                    </a:lnTo>
                    <a:lnTo>
                      <a:pt x="55" y="19"/>
                    </a:lnTo>
                    <a:lnTo>
                      <a:pt x="55" y="19"/>
                    </a:lnTo>
                    <a:lnTo>
                      <a:pt x="48" y="19"/>
                    </a:lnTo>
                    <a:lnTo>
                      <a:pt x="48" y="19"/>
                    </a:lnTo>
                    <a:lnTo>
                      <a:pt x="48" y="19"/>
                    </a:lnTo>
                    <a:lnTo>
                      <a:pt x="48" y="19"/>
                    </a:lnTo>
                    <a:lnTo>
                      <a:pt x="48" y="19"/>
                    </a:lnTo>
                    <a:lnTo>
                      <a:pt x="48" y="19"/>
                    </a:lnTo>
                    <a:lnTo>
                      <a:pt x="48" y="19"/>
                    </a:lnTo>
                    <a:lnTo>
                      <a:pt x="48" y="19"/>
                    </a:lnTo>
                    <a:lnTo>
                      <a:pt x="41" y="13"/>
                    </a:lnTo>
                    <a:lnTo>
                      <a:pt x="41" y="13"/>
                    </a:lnTo>
                    <a:lnTo>
                      <a:pt x="41" y="13"/>
                    </a:lnTo>
                    <a:lnTo>
                      <a:pt x="41" y="13"/>
                    </a:lnTo>
                    <a:lnTo>
                      <a:pt x="41" y="13"/>
                    </a:lnTo>
                    <a:lnTo>
                      <a:pt x="41" y="13"/>
                    </a:lnTo>
                    <a:lnTo>
                      <a:pt x="41" y="13"/>
                    </a:lnTo>
                    <a:lnTo>
                      <a:pt x="41" y="13"/>
                    </a:lnTo>
                    <a:lnTo>
                      <a:pt x="41" y="13"/>
                    </a:lnTo>
                    <a:lnTo>
                      <a:pt x="41" y="13"/>
                    </a:lnTo>
                    <a:lnTo>
                      <a:pt x="34" y="13"/>
                    </a:lnTo>
                    <a:lnTo>
                      <a:pt x="34" y="13"/>
                    </a:lnTo>
                    <a:lnTo>
                      <a:pt x="34" y="6"/>
                    </a:lnTo>
                    <a:lnTo>
                      <a:pt x="34" y="6"/>
                    </a:lnTo>
                    <a:lnTo>
                      <a:pt x="34" y="6"/>
                    </a:lnTo>
                    <a:lnTo>
                      <a:pt x="34" y="6"/>
                    </a:lnTo>
                    <a:lnTo>
                      <a:pt x="27" y="6"/>
                    </a:lnTo>
                    <a:lnTo>
                      <a:pt x="27" y="6"/>
                    </a:lnTo>
                    <a:lnTo>
                      <a:pt x="27" y="6"/>
                    </a:lnTo>
                    <a:lnTo>
                      <a:pt x="27" y="0"/>
                    </a:lnTo>
                    <a:lnTo>
                      <a:pt x="27" y="0"/>
                    </a:lnTo>
                    <a:lnTo>
                      <a:pt x="27" y="0"/>
                    </a:lnTo>
                    <a:lnTo>
                      <a:pt x="27" y="0"/>
                    </a:lnTo>
                    <a:lnTo>
                      <a:pt x="27" y="0"/>
                    </a:lnTo>
                    <a:lnTo>
                      <a:pt x="20" y="0"/>
                    </a:lnTo>
                    <a:lnTo>
                      <a:pt x="20" y="0"/>
                    </a:lnTo>
                    <a:lnTo>
                      <a:pt x="20" y="0"/>
                    </a:lnTo>
                    <a:lnTo>
                      <a:pt x="20" y="0"/>
                    </a:lnTo>
                    <a:lnTo>
                      <a:pt x="20" y="0"/>
                    </a:lnTo>
                    <a:lnTo>
                      <a:pt x="20" y="0"/>
                    </a:lnTo>
                    <a:lnTo>
                      <a:pt x="20" y="0"/>
                    </a:lnTo>
                    <a:lnTo>
                      <a:pt x="20" y="0"/>
                    </a:lnTo>
                    <a:lnTo>
                      <a:pt x="13" y="0"/>
                    </a:lnTo>
                    <a:lnTo>
                      <a:pt x="13" y="0"/>
                    </a:lnTo>
                    <a:lnTo>
                      <a:pt x="13" y="0"/>
                    </a:lnTo>
                    <a:lnTo>
                      <a:pt x="13" y="0"/>
                    </a:lnTo>
                    <a:lnTo>
                      <a:pt x="13" y="0"/>
                    </a:lnTo>
                    <a:lnTo>
                      <a:pt x="13" y="0"/>
                    </a:lnTo>
                    <a:lnTo>
                      <a:pt x="13" y="0"/>
                    </a:lnTo>
                    <a:lnTo>
                      <a:pt x="13" y="0"/>
                    </a:lnTo>
                    <a:lnTo>
                      <a:pt x="13" y="0"/>
                    </a:lnTo>
                    <a:lnTo>
                      <a:pt x="7" y="0"/>
                    </a:lnTo>
                    <a:lnTo>
                      <a:pt x="7" y="0"/>
                    </a:lnTo>
                    <a:lnTo>
                      <a:pt x="7" y="0"/>
                    </a:lnTo>
                    <a:lnTo>
                      <a:pt x="7" y="0"/>
                    </a:lnTo>
                    <a:lnTo>
                      <a:pt x="7" y="0"/>
                    </a:lnTo>
                    <a:lnTo>
                      <a:pt x="7" y="0"/>
                    </a:lnTo>
                    <a:lnTo>
                      <a:pt x="7" y="0"/>
                    </a:lnTo>
                    <a:lnTo>
                      <a:pt x="7" y="0"/>
                    </a:lnTo>
                    <a:lnTo>
                      <a:pt x="7" y="0"/>
                    </a:lnTo>
                    <a:lnTo>
                      <a:pt x="7" y="0"/>
                    </a:lnTo>
                    <a:lnTo>
                      <a:pt x="7" y="0"/>
                    </a:lnTo>
                    <a:lnTo>
                      <a:pt x="7" y="0"/>
                    </a:lnTo>
                    <a:lnTo>
                      <a:pt x="7" y="0"/>
                    </a:lnTo>
                    <a:lnTo>
                      <a:pt x="7" y="0"/>
                    </a:lnTo>
                    <a:lnTo>
                      <a:pt x="7" y="0"/>
                    </a:lnTo>
                    <a:lnTo>
                      <a:pt x="7" y="0"/>
                    </a:lnTo>
                    <a:lnTo>
                      <a:pt x="7" y="0"/>
                    </a:lnTo>
                    <a:lnTo>
                      <a:pt x="7" y="6"/>
                    </a:lnTo>
                    <a:lnTo>
                      <a:pt x="7" y="6"/>
                    </a:lnTo>
                    <a:lnTo>
                      <a:pt x="0" y="6"/>
                    </a:lnTo>
                    <a:lnTo>
                      <a:pt x="0" y="6"/>
                    </a:lnTo>
                    <a:lnTo>
                      <a:pt x="0" y="6"/>
                    </a:lnTo>
                    <a:lnTo>
                      <a:pt x="0" y="6"/>
                    </a:lnTo>
                    <a:lnTo>
                      <a:pt x="0" y="6"/>
                    </a:lnTo>
                    <a:lnTo>
                      <a:pt x="0" y="13"/>
                    </a:lnTo>
                    <a:lnTo>
                      <a:pt x="0" y="13"/>
                    </a:lnTo>
                    <a:lnTo>
                      <a:pt x="0" y="13"/>
                    </a:lnTo>
                    <a:lnTo>
                      <a:pt x="0" y="13"/>
                    </a:lnTo>
                    <a:lnTo>
                      <a:pt x="0" y="13"/>
                    </a:lnTo>
                    <a:lnTo>
                      <a:pt x="0" y="13"/>
                    </a:lnTo>
                    <a:lnTo>
                      <a:pt x="0" y="13"/>
                    </a:lnTo>
                    <a:lnTo>
                      <a:pt x="0" y="13"/>
                    </a:lnTo>
                    <a:lnTo>
                      <a:pt x="0" y="13"/>
                    </a:lnTo>
                    <a:lnTo>
                      <a:pt x="0" y="13"/>
                    </a:lnTo>
                    <a:lnTo>
                      <a:pt x="0" y="13"/>
                    </a:lnTo>
                    <a:lnTo>
                      <a:pt x="0" y="13"/>
                    </a:lnTo>
                    <a:lnTo>
                      <a:pt x="7" y="19"/>
                    </a:lnTo>
                    <a:lnTo>
                      <a:pt x="7" y="19"/>
                    </a:lnTo>
                    <a:lnTo>
                      <a:pt x="7" y="19"/>
                    </a:lnTo>
                    <a:lnTo>
                      <a:pt x="7" y="19"/>
                    </a:lnTo>
                    <a:lnTo>
                      <a:pt x="7" y="19"/>
                    </a:lnTo>
                    <a:lnTo>
                      <a:pt x="7" y="19"/>
                    </a:lnTo>
                    <a:lnTo>
                      <a:pt x="13" y="19"/>
                    </a:lnTo>
                    <a:lnTo>
                      <a:pt x="13" y="26"/>
                    </a:lnTo>
                    <a:lnTo>
                      <a:pt x="13" y="26"/>
                    </a:lnTo>
                    <a:lnTo>
                      <a:pt x="13" y="26"/>
                    </a:lnTo>
                    <a:lnTo>
                      <a:pt x="13" y="26"/>
                    </a:lnTo>
                    <a:lnTo>
                      <a:pt x="13" y="26"/>
                    </a:lnTo>
                    <a:lnTo>
                      <a:pt x="13" y="26"/>
                    </a:lnTo>
                    <a:lnTo>
                      <a:pt x="13" y="32"/>
                    </a:lnTo>
                    <a:lnTo>
                      <a:pt x="20" y="26"/>
                    </a:lnTo>
                    <a:lnTo>
                      <a:pt x="20" y="32"/>
                    </a:lnTo>
                    <a:lnTo>
                      <a:pt x="27" y="32"/>
                    </a:lnTo>
                    <a:lnTo>
                      <a:pt x="27" y="32"/>
                    </a:lnTo>
                    <a:lnTo>
                      <a:pt x="34" y="32"/>
                    </a:lnTo>
                    <a:lnTo>
                      <a:pt x="34" y="32"/>
                    </a:lnTo>
                    <a:lnTo>
                      <a:pt x="41" y="32"/>
                    </a:lnTo>
                    <a:lnTo>
                      <a:pt x="41" y="32"/>
                    </a:lnTo>
                    <a:lnTo>
                      <a:pt x="41" y="32"/>
                    </a:lnTo>
                    <a:lnTo>
                      <a:pt x="48" y="32"/>
                    </a:lnTo>
                    <a:lnTo>
                      <a:pt x="48" y="32"/>
                    </a:lnTo>
                    <a:lnTo>
                      <a:pt x="48" y="39"/>
                    </a:lnTo>
                    <a:lnTo>
                      <a:pt x="55" y="39"/>
                    </a:lnTo>
                    <a:lnTo>
                      <a:pt x="55" y="39"/>
                    </a:lnTo>
                    <a:lnTo>
                      <a:pt x="55" y="39"/>
                    </a:lnTo>
                    <a:lnTo>
                      <a:pt x="55" y="39"/>
                    </a:lnTo>
                    <a:lnTo>
                      <a:pt x="61" y="39"/>
                    </a:lnTo>
                    <a:lnTo>
                      <a:pt x="61" y="45"/>
                    </a:lnTo>
                    <a:lnTo>
                      <a:pt x="61" y="45"/>
                    </a:lnTo>
                    <a:lnTo>
                      <a:pt x="61" y="45"/>
                    </a:lnTo>
                    <a:lnTo>
                      <a:pt x="68" y="45"/>
                    </a:lnTo>
                    <a:lnTo>
                      <a:pt x="68" y="51"/>
                    </a:lnTo>
                    <a:lnTo>
                      <a:pt x="68" y="51"/>
                    </a:lnTo>
                    <a:lnTo>
                      <a:pt x="68" y="51"/>
                    </a:lnTo>
                    <a:lnTo>
                      <a:pt x="75" y="51"/>
                    </a:lnTo>
                    <a:lnTo>
                      <a:pt x="75" y="51"/>
                    </a:lnTo>
                    <a:close/>
                  </a:path>
                </a:pathLst>
              </a:custGeom>
              <a:solidFill>
                <a:srgbClr val="FFBB8F"/>
              </a:solidFill>
              <a:ln w="9525">
                <a:noFill/>
                <a:round/>
                <a:headEnd/>
                <a:tailEnd/>
              </a:ln>
            </p:spPr>
            <p:txBody>
              <a:bodyPr/>
              <a:lstStyle/>
              <a:p>
                <a:endParaRPr lang="en-US" dirty="0"/>
              </a:p>
            </p:txBody>
          </p:sp>
          <p:sp>
            <p:nvSpPr>
              <p:cNvPr id="100443" name="Freeform 1115"/>
              <p:cNvSpPr>
                <a:spLocks/>
              </p:cNvSpPr>
              <p:nvPr/>
            </p:nvSpPr>
            <p:spPr bwMode="auto">
              <a:xfrm>
                <a:off x="3244" y="3108"/>
                <a:ext cx="82" cy="51"/>
              </a:xfrm>
              <a:custGeom>
                <a:avLst/>
                <a:gdLst/>
                <a:ahLst/>
                <a:cxnLst>
                  <a:cxn ang="0">
                    <a:pos x="75" y="51"/>
                  </a:cxn>
                  <a:cxn ang="0">
                    <a:pos x="75" y="45"/>
                  </a:cxn>
                  <a:cxn ang="0">
                    <a:pos x="75" y="45"/>
                  </a:cxn>
                  <a:cxn ang="0">
                    <a:pos x="75" y="39"/>
                  </a:cxn>
                  <a:cxn ang="0">
                    <a:pos x="82" y="39"/>
                  </a:cxn>
                  <a:cxn ang="0">
                    <a:pos x="82" y="39"/>
                  </a:cxn>
                  <a:cxn ang="0">
                    <a:pos x="82" y="32"/>
                  </a:cxn>
                  <a:cxn ang="0">
                    <a:pos x="82" y="32"/>
                  </a:cxn>
                  <a:cxn ang="0">
                    <a:pos x="75" y="32"/>
                  </a:cxn>
                  <a:cxn ang="0">
                    <a:pos x="75" y="32"/>
                  </a:cxn>
                  <a:cxn ang="0">
                    <a:pos x="68" y="26"/>
                  </a:cxn>
                  <a:cxn ang="0">
                    <a:pos x="61" y="26"/>
                  </a:cxn>
                  <a:cxn ang="0">
                    <a:pos x="55" y="26"/>
                  </a:cxn>
                  <a:cxn ang="0">
                    <a:pos x="55" y="19"/>
                  </a:cxn>
                  <a:cxn ang="0">
                    <a:pos x="55" y="19"/>
                  </a:cxn>
                  <a:cxn ang="0">
                    <a:pos x="48" y="19"/>
                  </a:cxn>
                  <a:cxn ang="0">
                    <a:pos x="48" y="19"/>
                  </a:cxn>
                  <a:cxn ang="0">
                    <a:pos x="41" y="13"/>
                  </a:cxn>
                  <a:cxn ang="0">
                    <a:pos x="41" y="13"/>
                  </a:cxn>
                  <a:cxn ang="0">
                    <a:pos x="41" y="13"/>
                  </a:cxn>
                  <a:cxn ang="0">
                    <a:pos x="41" y="13"/>
                  </a:cxn>
                  <a:cxn ang="0">
                    <a:pos x="34" y="6"/>
                  </a:cxn>
                  <a:cxn ang="0">
                    <a:pos x="34" y="6"/>
                  </a:cxn>
                  <a:cxn ang="0">
                    <a:pos x="27" y="6"/>
                  </a:cxn>
                  <a:cxn ang="0">
                    <a:pos x="27" y="0"/>
                  </a:cxn>
                  <a:cxn ang="0">
                    <a:pos x="20" y="0"/>
                  </a:cxn>
                  <a:cxn ang="0">
                    <a:pos x="20" y="0"/>
                  </a:cxn>
                  <a:cxn ang="0">
                    <a:pos x="20" y="0"/>
                  </a:cxn>
                  <a:cxn ang="0">
                    <a:pos x="13" y="0"/>
                  </a:cxn>
                  <a:cxn ang="0">
                    <a:pos x="13" y="0"/>
                  </a:cxn>
                  <a:cxn ang="0">
                    <a:pos x="13" y="0"/>
                  </a:cxn>
                  <a:cxn ang="0">
                    <a:pos x="7" y="0"/>
                  </a:cxn>
                  <a:cxn ang="0">
                    <a:pos x="7" y="0"/>
                  </a:cxn>
                  <a:cxn ang="0">
                    <a:pos x="7" y="0"/>
                  </a:cxn>
                  <a:cxn ang="0">
                    <a:pos x="7" y="0"/>
                  </a:cxn>
                  <a:cxn ang="0">
                    <a:pos x="7" y="0"/>
                  </a:cxn>
                  <a:cxn ang="0">
                    <a:pos x="7" y="0"/>
                  </a:cxn>
                  <a:cxn ang="0">
                    <a:pos x="0" y="6"/>
                  </a:cxn>
                  <a:cxn ang="0">
                    <a:pos x="0" y="6"/>
                  </a:cxn>
                  <a:cxn ang="0">
                    <a:pos x="0" y="13"/>
                  </a:cxn>
                  <a:cxn ang="0">
                    <a:pos x="0" y="13"/>
                  </a:cxn>
                  <a:cxn ang="0">
                    <a:pos x="0" y="13"/>
                  </a:cxn>
                  <a:cxn ang="0">
                    <a:pos x="0" y="13"/>
                  </a:cxn>
                  <a:cxn ang="0">
                    <a:pos x="7" y="19"/>
                  </a:cxn>
                  <a:cxn ang="0">
                    <a:pos x="7" y="19"/>
                  </a:cxn>
                  <a:cxn ang="0">
                    <a:pos x="13" y="26"/>
                  </a:cxn>
                  <a:cxn ang="0">
                    <a:pos x="13" y="26"/>
                  </a:cxn>
                  <a:cxn ang="0">
                    <a:pos x="13" y="32"/>
                  </a:cxn>
                  <a:cxn ang="0">
                    <a:pos x="27" y="32"/>
                  </a:cxn>
                  <a:cxn ang="0">
                    <a:pos x="34" y="32"/>
                  </a:cxn>
                  <a:cxn ang="0">
                    <a:pos x="41" y="32"/>
                  </a:cxn>
                  <a:cxn ang="0">
                    <a:pos x="48" y="39"/>
                  </a:cxn>
                  <a:cxn ang="0">
                    <a:pos x="55" y="39"/>
                  </a:cxn>
                  <a:cxn ang="0">
                    <a:pos x="61" y="45"/>
                  </a:cxn>
                  <a:cxn ang="0">
                    <a:pos x="68" y="45"/>
                  </a:cxn>
                  <a:cxn ang="0">
                    <a:pos x="68" y="51"/>
                  </a:cxn>
                </a:cxnLst>
                <a:rect l="0" t="0" r="r" b="b"/>
                <a:pathLst>
                  <a:path w="82" h="51">
                    <a:moveTo>
                      <a:pt x="75" y="51"/>
                    </a:moveTo>
                    <a:lnTo>
                      <a:pt x="75" y="51"/>
                    </a:lnTo>
                    <a:lnTo>
                      <a:pt x="75" y="51"/>
                    </a:lnTo>
                    <a:lnTo>
                      <a:pt x="75" y="51"/>
                    </a:lnTo>
                    <a:lnTo>
                      <a:pt x="75" y="51"/>
                    </a:lnTo>
                    <a:lnTo>
                      <a:pt x="75" y="45"/>
                    </a:lnTo>
                    <a:lnTo>
                      <a:pt x="75" y="45"/>
                    </a:lnTo>
                    <a:lnTo>
                      <a:pt x="75" y="45"/>
                    </a:lnTo>
                    <a:lnTo>
                      <a:pt x="75" y="45"/>
                    </a:lnTo>
                    <a:lnTo>
                      <a:pt x="75" y="45"/>
                    </a:lnTo>
                    <a:lnTo>
                      <a:pt x="75" y="45"/>
                    </a:lnTo>
                    <a:lnTo>
                      <a:pt x="75" y="39"/>
                    </a:lnTo>
                    <a:lnTo>
                      <a:pt x="75" y="39"/>
                    </a:lnTo>
                    <a:lnTo>
                      <a:pt x="75" y="39"/>
                    </a:lnTo>
                    <a:lnTo>
                      <a:pt x="82" y="39"/>
                    </a:lnTo>
                    <a:lnTo>
                      <a:pt x="82" y="39"/>
                    </a:lnTo>
                    <a:lnTo>
                      <a:pt x="82" y="39"/>
                    </a:lnTo>
                    <a:lnTo>
                      <a:pt x="82" y="39"/>
                    </a:lnTo>
                    <a:lnTo>
                      <a:pt x="82" y="32"/>
                    </a:lnTo>
                    <a:lnTo>
                      <a:pt x="82" y="32"/>
                    </a:lnTo>
                    <a:lnTo>
                      <a:pt x="82" y="32"/>
                    </a:lnTo>
                    <a:lnTo>
                      <a:pt x="82" y="32"/>
                    </a:lnTo>
                    <a:lnTo>
                      <a:pt x="82" y="32"/>
                    </a:lnTo>
                    <a:lnTo>
                      <a:pt x="82" y="32"/>
                    </a:lnTo>
                    <a:lnTo>
                      <a:pt x="82" y="32"/>
                    </a:lnTo>
                    <a:lnTo>
                      <a:pt x="82" y="32"/>
                    </a:lnTo>
                    <a:lnTo>
                      <a:pt x="75" y="32"/>
                    </a:lnTo>
                    <a:lnTo>
                      <a:pt x="75" y="32"/>
                    </a:lnTo>
                    <a:lnTo>
                      <a:pt x="75" y="32"/>
                    </a:lnTo>
                    <a:lnTo>
                      <a:pt x="75" y="32"/>
                    </a:lnTo>
                    <a:lnTo>
                      <a:pt x="75" y="32"/>
                    </a:lnTo>
                    <a:lnTo>
                      <a:pt x="68" y="26"/>
                    </a:lnTo>
                    <a:lnTo>
                      <a:pt x="68" y="26"/>
                    </a:lnTo>
                    <a:lnTo>
                      <a:pt x="68" y="26"/>
                    </a:lnTo>
                    <a:lnTo>
                      <a:pt x="68" y="26"/>
                    </a:lnTo>
                    <a:lnTo>
                      <a:pt x="61" y="26"/>
                    </a:lnTo>
                    <a:lnTo>
                      <a:pt x="61" y="26"/>
                    </a:lnTo>
                    <a:lnTo>
                      <a:pt x="61" y="26"/>
                    </a:lnTo>
                    <a:lnTo>
                      <a:pt x="55" y="26"/>
                    </a:lnTo>
                    <a:lnTo>
                      <a:pt x="55" y="26"/>
                    </a:lnTo>
                    <a:lnTo>
                      <a:pt x="55" y="26"/>
                    </a:lnTo>
                    <a:lnTo>
                      <a:pt x="55" y="19"/>
                    </a:lnTo>
                    <a:lnTo>
                      <a:pt x="55" y="19"/>
                    </a:lnTo>
                    <a:lnTo>
                      <a:pt x="55" y="19"/>
                    </a:lnTo>
                    <a:lnTo>
                      <a:pt x="55" y="19"/>
                    </a:lnTo>
                    <a:lnTo>
                      <a:pt x="48" y="19"/>
                    </a:lnTo>
                    <a:lnTo>
                      <a:pt x="48" y="19"/>
                    </a:lnTo>
                    <a:lnTo>
                      <a:pt x="48" y="19"/>
                    </a:lnTo>
                    <a:lnTo>
                      <a:pt x="48" y="19"/>
                    </a:lnTo>
                    <a:lnTo>
                      <a:pt x="48" y="19"/>
                    </a:lnTo>
                    <a:lnTo>
                      <a:pt x="48" y="19"/>
                    </a:lnTo>
                    <a:lnTo>
                      <a:pt x="48" y="19"/>
                    </a:lnTo>
                    <a:lnTo>
                      <a:pt x="48" y="19"/>
                    </a:lnTo>
                    <a:lnTo>
                      <a:pt x="41" y="13"/>
                    </a:lnTo>
                    <a:lnTo>
                      <a:pt x="41" y="13"/>
                    </a:lnTo>
                    <a:lnTo>
                      <a:pt x="41" y="13"/>
                    </a:lnTo>
                    <a:lnTo>
                      <a:pt x="41" y="13"/>
                    </a:lnTo>
                    <a:lnTo>
                      <a:pt x="41" y="13"/>
                    </a:lnTo>
                    <a:lnTo>
                      <a:pt x="41" y="13"/>
                    </a:lnTo>
                    <a:lnTo>
                      <a:pt x="41" y="13"/>
                    </a:lnTo>
                    <a:lnTo>
                      <a:pt x="41" y="13"/>
                    </a:lnTo>
                    <a:lnTo>
                      <a:pt x="41" y="13"/>
                    </a:lnTo>
                    <a:lnTo>
                      <a:pt x="41" y="13"/>
                    </a:lnTo>
                    <a:lnTo>
                      <a:pt x="34" y="13"/>
                    </a:lnTo>
                    <a:lnTo>
                      <a:pt x="34" y="13"/>
                    </a:lnTo>
                    <a:lnTo>
                      <a:pt x="34" y="6"/>
                    </a:lnTo>
                    <a:lnTo>
                      <a:pt x="34" y="6"/>
                    </a:lnTo>
                    <a:lnTo>
                      <a:pt x="34" y="6"/>
                    </a:lnTo>
                    <a:lnTo>
                      <a:pt x="34" y="6"/>
                    </a:lnTo>
                    <a:lnTo>
                      <a:pt x="27" y="6"/>
                    </a:lnTo>
                    <a:lnTo>
                      <a:pt x="27" y="6"/>
                    </a:lnTo>
                    <a:lnTo>
                      <a:pt x="27" y="6"/>
                    </a:lnTo>
                    <a:lnTo>
                      <a:pt x="27" y="0"/>
                    </a:lnTo>
                    <a:lnTo>
                      <a:pt x="27" y="0"/>
                    </a:lnTo>
                    <a:lnTo>
                      <a:pt x="27" y="0"/>
                    </a:lnTo>
                    <a:lnTo>
                      <a:pt x="27" y="0"/>
                    </a:lnTo>
                    <a:lnTo>
                      <a:pt x="27" y="0"/>
                    </a:lnTo>
                    <a:lnTo>
                      <a:pt x="20" y="0"/>
                    </a:lnTo>
                    <a:lnTo>
                      <a:pt x="20" y="0"/>
                    </a:lnTo>
                    <a:lnTo>
                      <a:pt x="20" y="0"/>
                    </a:lnTo>
                    <a:lnTo>
                      <a:pt x="20" y="0"/>
                    </a:lnTo>
                    <a:lnTo>
                      <a:pt x="20" y="0"/>
                    </a:lnTo>
                    <a:lnTo>
                      <a:pt x="20" y="0"/>
                    </a:lnTo>
                    <a:lnTo>
                      <a:pt x="20" y="0"/>
                    </a:lnTo>
                    <a:lnTo>
                      <a:pt x="20" y="0"/>
                    </a:lnTo>
                    <a:lnTo>
                      <a:pt x="13" y="0"/>
                    </a:lnTo>
                    <a:lnTo>
                      <a:pt x="13" y="0"/>
                    </a:lnTo>
                    <a:lnTo>
                      <a:pt x="13" y="0"/>
                    </a:lnTo>
                    <a:lnTo>
                      <a:pt x="13" y="0"/>
                    </a:lnTo>
                    <a:lnTo>
                      <a:pt x="13" y="0"/>
                    </a:lnTo>
                    <a:lnTo>
                      <a:pt x="13" y="0"/>
                    </a:lnTo>
                    <a:lnTo>
                      <a:pt x="13" y="0"/>
                    </a:lnTo>
                    <a:lnTo>
                      <a:pt x="13" y="0"/>
                    </a:lnTo>
                    <a:lnTo>
                      <a:pt x="13" y="0"/>
                    </a:lnTo>
                    <a:lnTo>
                      <a:pt x="7" y="0"/>
                    </a:lnTo>
                    <a:lnTo>
                      <a:pt x="7" y="0"/>
                    </a:lnTo>
                    <a:lnTo>
                      <a:pt x="7" y="0"/>
                    </a:lnTo>
                    <a:lnTo>
                      <a:pt x="7" y="0"/>
                    </a:lnTo>
                    <a:lnTo>
                      <a:pt x="7" y="0"/>
                    </a:lnTo>
                    <a:lnTo>
                      <a:pt x="7" y="0"/>
                    </a:lnTo>
                    <a:lnTo>
                      <a:pt x="7" y="0"/>
                    </a:lnTo>
                    <a:lnTo>
                      <a:pt x="7" y="0"/>
                    </a:lnTo>
                    <a:lnTo>
                      <a:pt x="7" y="0"/>
                    </a:lnTo>
                    <a:lnTo>
                      <a:pt x="7" y="0"/>
                    </a:lnTo>
                    <a:lnTo>
                      <a:pt x="7" y="0"/>
                    </a:lnTo>
                    <a:lnTo>
                      <a:pt x="7" y="0"/>
                    </a:lnTo>
                    <a:lnTo>
                      <a:pt x="7" y="0"/>
                    </a:lnTo>
                    <a:lnTo>
                      <a:pt x="7" y="0"/>
                    </a:lnTo>
                    <a:lnTo>
                      <a:pt x="7" y="0"/>
                    </a:lnTo>
                    <a:lnTo>
                      <a:pt x="7" y="0"/>
                    </a:lnTo>
                    <a:lnTo>
                      <a:pt x="7" y="0"/>
                    </a:lnTo>
                    <a:lnTo>
                      <a:pt x="7" y="6"/>
                    </a:lnTo>
                    <a:lnTo>
                      <a:pt x="7" y="6"/>
                    </a:lnTo>
                    <a:lnTo>
                      <a:pt x="0" y="6"/>
                    </a:lnTo>
                    <a:lnTo>
                      <a:pt x="0" y="6"/>
                    </a:lnTo>
                    <a:lnTo>
                      <a:pt x="0" y="6"/>
                    </a:lnTo>
                    <a:lnTo>
                      <a:pt x="0" y="6"/>
                    </a:lnTo>
                    <a:lnTo>
                      <a:pt x="0" y="6"/>
                    </a:lnTo>
                    <a:lnTo>
                      <a:pt x="0" y="13"/>
                    </a:lnTo>
                    <a:lnTo>
                      <a:pt x="0" y="13"/>
                    </a:lnTo>
                    <a:lnTo>
                      <a:pt x="0" y="13"/>
                    </a:lnTo>
                    <a:lnTo>
                      <a:pt x="0" y="13"/>
                    </a:lnTo>
                    <a:lnTo>
                      <a:pt x="0" y="13"/>
                    </a:lnTo>
                    <a:lnTo>
                      <a:pt x="0" y="13"/>
                    </a:lnTo>
                    <a:lnTo>
                      <a:pt x="0" y="13"/>
                    </a:lnTo>
                    <a:lnTo>
                      <a:pt x="0" y="13"/>
                    </a:lnTo>
                    <a:lnTo>
                      <a:pt x="0" y="13"/>
                    </a:lnTo>
                    <a:lnTo>
                      <a:pt x="0" y="13"/>
                    </a:lnTo>
                    <a:lnTo>
                      <a:pt x="0" y="13"/>
                    </a:lnTo>
                    <a:lnTo>
                      <a:pt x="0" y="13"/>
                    </a:lnTo>
                    <a:lnTo>
                      <a:pt x="7" y="19"/>
                    </a:lnTo>
                    <a:lnTo>
                      <a:pt x="7" y="19"/>
                    </a:lnTo>
                    <a:lnTo>
                      <a:pt x="7" y="19"/>
                    </a:lnTo>
                    <a:lnTo>
                      <a:pt x="7" y="19"/>
                    </a:lnTo>
                    <a:lnTo>
                      <a:pt x="7" y="19"/>
                    </a:lnTo>
                    <a:lnTo>
                      <a:pt x="7" y="19"/>
                    </a:lnTo>
                    <a:lnTo>
                      <a:pt x="13" y="19"/>
                    </a:lnTo>
                    <a:lnTo>
                      <a:pt x="13" y="26"/>
                    </a:lnTo>
                    <a:lnTo>
                      <a:pt x="13" y="26"/>
                    </a:lnTo>
                    <a:lnTo>
                      <a:pt x="13" y="26"/>
                    </a:lnTo>
                    <a:lnTo>
                      <a:pt x="13" y="26"/>
                    </a:lnTo>
                    <a:lnTo>
                      <a:pt x="13" y="26"/>
                    </a:lnTo>
                    <a:lnTo>
                      <a:pt x="13" y="26"/>
                    </a:lnTo>
                    <a:lnTo>
                      <a:pt x="13" y="32"/>
                    </a:lnTo>
                    <a:lnTo>
                      <a:pt x="20" y="26"/>
                    </a:lnTo>
                    <a:lnTo>
                      <a:pt x="20" y="32"/>
                    </a:lnTo>
                    <a:lnTo>
                      <a:pt x="27" y="32"/>
                    </a:lnTo>
                    <a:lnTo>
                      <a:pt x="27" y="32"/>
                    </a:lnTo>
                    <a:lnTo>
                      <a:pt x="34" y="32"/>
                    </a:lnTo>
                    <a:lnTo>
                      <a:pt x="34" y="32"/>
                    </a:lnTo>
                    <a:lnTo>
                      <a:pt x="41" y="32"/>
                    </a:lnTo>
                    <a:lnTo>
                      <a:pt x="41" y="32"/>
                    </a:lnTo>
                    <a:lnTo>
                      <a:pt x="41" y="32"/>
                    </a:lnTo>
                    <a:lnTo>
                      <a:pt x="48" y="32"/>
                    </a:lnTo>
                    <a:lnTo>
                      <a:pt x="48" y="32"/>
                    </a:lnTo>
                    <a:lnTo>
                      <a:pt x="48" y="39"/>
                    </a:lnTo>
                    <a:lnTo>
                      <a:pt x="55" y="39"/>
                    </a:lnTo>
                    <a:lnTo>
                      <a:pt x="55" y="39"/>
                    </a:lnTo>
                    <a:lnTo>
                      <a:pt x="55" y="39"/>
                    </a:lnTo>
                    <a:lnTo>
                      <a:pt x="55" y="39"/>
                    </a:lnTo>
                    <a:lnTo>
                      <a:pt x="61" y="39"/>
                    </a:lnTo>
                    <a:lnTo>
                      <a:pt x="61" y="45"/>
                    </a:lnTo>
                    <a:lnTo>
                      <a:pt x="61" y="45"/>
                    </a:lnTo>
                    <a:lnTo>
                      <a:pt x="61" y="45"/>
                    </a:lnTo>
                    <a:lnTo>
                      <a:pt x="68" y="45"/>
                    </a:lnTo>
                    <a:lnTo>
                      <a:pt x="68" y="51"/>
                    </a:lnTo>
                    <a:lnTo>
                      <a:pt x="68" y="51"/>
                    </a:lnTo>
                    <a:lnTo>
                      <a:pt x="68" y="51"/>
                    </a:lnTo>
                    <a:lnTo>
                      <a:pt x="75" y="51"/>
                    </a:lnTo>
                    <a:lnTo>
                      <a:pt x="75" y="51"/>
                    </a:lnTo>
                  </a:path>
                </a:pathLst>
              </a:custGeom>
              <a:noFill/>
              <a:ln w="0">
                <a:solidFill>
                  <a:srgbClr val="000000"/>
                </a:solidFill>
                <a:prstDash val="solid"/>
                <a:round/>
                <a:headEnd/>
                <a:tailEnd/>
              </a:ln>
            </p:spPr>
            <p:txBody>
              <a:bodyPr/>
              <a:lstStyle/>
              <a:p>
                <a:endParaRPr lang="en-US" dirty="0"/>
              </a:p>
            </p:txBody>
          </p:sp>
          <p:sp>
            <p:nvSpPr>
              <p:cNvPr id="100444" name="Freeform 1116"/>
              <p:cNvSpPr>
                <a:spLocks/>
              </p:cNvSpPr>
              <p:nvPr/>
            </p:nvSpPr>
            <p:spPr bwMode="auto">
              <a:xfrm>
                <a:off x="3292" y="2928"/>
                <a:ext cx="164" cy="154"/>
              </a:xfrm>
              <a:custGeom>
                <a:avLst/>
                <a:gdLst/>
                <a:ahLst/>
                <a:cxnLst>
                  <a:cxn ang="0">
                    <a:pos x="55" y="71"/>
                  </a:cxn>
                  <a:cxn ang="0">
                    <a:pos x="48" y="83"/>
                  </a:cxn>
                  <a:cxn ang="0">
                    <a:pos x="41" y="90"/>
                  </a:cxn>
                  <a:cxn ang="0">
                    <a:pos x="34" y="103"/>
                  </a:cxn>
                  <a:cxn ang="0">
                    <a:pos x="34" y="109"/>
                  </a:cxn>
                  <a:cxn ang="0">
                    <a:pos x="48" y="116"/>
                  </a:cxn>
                  <a:cxn ang="0">
                    <a:pos x="68" y="122"/>
                  </a:cxn>
                  <a:cxn ang="0">
                    <a:pos x="82" y="122"/>
                  </a:cxn>
                  <a:cxn ang="0">
                    <a:pos x="96" y="122"/>
                  </a:cxn>
                  <a:cxn ang="0">
                    <a:pos x="103" y="116"/>
                  </a:cxn>
                  <a:cxn ang="0">
                    <a:pos x="116" y="109"/>
                  </a:cxn>
                  <a:cxn ang="0">
                    <a:pos x="123" y="116"/>
                  </a:cxn>
                  <a:cxn ang="0">
                    <a:pos x="130" y="116"/>
                  </a:cxn>
                  <a:cxn ang="0">
                    <a:pos x="144" y="122"/>
                  </a:cxn>
                  <a:cxn ang="0">
                    <a:pos x="151" y="128"/>
                  </a:cxn>
                  <a:cxn ang="0">
                    <a:pos x="151" y="135"/>
                  </a:cxn>
                  <a:cxn ang="0">
                    <a:pos x="151" y="141"/>
                  </a:cxn>
                  <a:cxn ang="0">
                    <a:pos x="157" y="154"/>
                  </a:cxn>
                  <a:cxn ang="0">
                    <a:pos x="157" y="148"/>
                  </a:cxn>
                  <a:cxn ang="0">
                    <a:pos x="157" y="141"/>
                  </a:cxn>
                  <a:cxn ang="0">
                    <a:pos x="164" y="128"/>
                  </a:cxn>
                  <a:cxn ang="0">
                    <a:pos x="157" y="116"/>
                  </a:cxn>
                  <a:cxn ang="0">
                    <a:pos x="157" y="109"/>
                  </a:cxn>
                  <a:cxn ang="0">
                    <a:pos x="157" y="109"/>
                  </a:cxn>
                  <a:cxn ang="0">
                    <a:pos x="151" y="103"/>
                  </a:cxn>
                  <a:cxn ang="0">
                    <a:pos x="151" y="90"/>
                  </a:cxn>
                  <a:cxn ang="0">
                    <a:pos x="151" y="83"/>
                  </a:cxn>
                  <a:cxn ang="0">
                    <a:pos x="151" y="77"/>
                  </a:cxn>
                  <a:cxn ang="0">
                    <a:pos x="151" y="77"/>
                  </a:cxn>
                  <a:cxn ang="0">
                    <a:pos x="144" y="71"/>
                  </a:cxn>
                  <a:cxn ang="0">
                    <a:pos x="123" y="45"/>
                  </a:cxn>
                  <a:cxn ang="0">
                    <a:pos x="116" y="38"/>
                  </a:cxn>
                  <a:cxn ang="0">
                    <a:pos x="109" y="38"/>
                  </a:cxn>
                  <a:cxn ang="0">
                    <a:pos x="103" y="32"/>
                  </a:cxn>
                  <a:cxn ang="0">
                    <a:pos x="89" y="19"/>
                  </a:cxn>
                  <a:cxn ang="0">
                    <a:pos x="75" y="13"/>
                  </a:cxn>
                  <a:cxn ang="0">
                    <a:pos x="61" y="6"/>
                  </a:cxn>
                  <a:cxn ang="0">
                    <a:pos x="48" y="6"/>
                  </a:cxn>
                  <a:cxn ang="0">
                    <a:pos x="34" y="0"/>
                  </a:cxn>
                  <a:cxn ang="0">
                    <a:pos x="20" y="0"/>
                  </a:cxn>
                  <a:cxn ang="0">
                    <a:pos x="7" y="6"/>
                  </a:cxn>
                  <a:cxn ang="0">
                    <a:pos x="0" y="13"/>
                  </a:cxn>
                  <a:cxn ang="0">
                    <a:pos x="0" y="19"/>
                  </a:cxn>
                  <a:cxn ang="0">
                    <a:pos x="0" y="26"/>
                  </a:cxn>
                  <a:cxn ang="0">
                    <a:pos x="0" y="32"/>
                  </a:cxn>
                  <a:cxn ang="0">
                    <a:pos x="0" y="38"/>
                  </a:cxn>
                  <a:cxn ang="0">
                    <a:pos x="7" y="38"/>
                  </a:cxn>
                  <a:cxn ang="0">
                    <a:pos x="20" y="45"/>
                  </a:cxn>
                  <a:cxn ang="0">
                    <a:pos x="27" y="38"/>
                  </a:cxn>
                  <a:cxn ang="0">
                    <a:pos x="34" y="38"/>
                  </a:cxn>
                  <a:cxn ang="0">
                    <a:pos x="41" y="38"/>
                  </a:cxn>
                  <a:cxn ang="0">
                    <a:pos x="55" y="45"/>
                  </a:cxn>
                  <a:cxn ang="0">
                    <a:pos x="61" y="51"/>
                  </a:cxn>
                  <a:cxn ang="0">
                    <a:pos x="61" y="51"/>
                  </a:cxn>
                  <a:cxn ang="0">
                    <a:pos x="68" y="58"/>
                  </a:cxn>
                  <a:cxn ang="0">
                    <a:pos x="68" y="58"/>
                  </a:cxn>
                </a:cxnLst>
                <a:rect l="0" t="0" r="r" b="b"/>
                <a:pathLst>
                  <a:path w="164" h="154">
                    <a:moveTo>
                      <a:pt x="61" y="71"/>
                    </a:moveTo>
                    <a:lnTo>
                      <a:pt x="61" y="71"/>
                    </a:lnTo>
                    <a:lnTo>
                      <a:pt x="61" y="71"/>
                    </a:lnTo>
                    <a:lnTo>
                      <a:pt x="61" y="71"/>
                    </a:lnTo>
                    <a:lnTo>
                      <a:pt x="55" y="71"/>
                    </a:lnTo>
                    <a:lnTo>
                      <a:pt x="55" y="71"/>
                    </a:lnTo>
                    <a:lnTo>
                      <a:pt x="55" y="71"/>
                    </a:lnTo>
                    <a:lnTo>
                      <a:pt x="55" y="77"/>
                    </a:lnTo>
                    <a:lnTo>
                      <a:pt x="55" y="77"/>
                    </a:lnTo>
                    <a:lnTo>
                      <a:pt x="48" y="77"/>
                    </a:lnTo>
                    <a:lnTo>
                      <a:pt x="48" y="77"/>
                    </a:lnTo>
                    <a:lnTo>
                      <a:pt x="48" y="77"/>
                    </a:lnTo>
                    <a:lnTo>
                      <a:pt x="48" y="77"/>
                    </a:lnTo>
                    <a:lnTo>
                      <a:pt x="48" y="83"/>
                    </a:lnTo>
                    <a:lnTo>
                      <a:pt x="48" y="83"/>
                    </a:lnTo>
                    <a:lnTo>
                      <a:pt x="48" y="83"/>
                    </a:lnTo>
                    <a:lnTo>
                      <a:pt x="41" y="83"/>
                    </a:lnTo>
                    <a:lnTo>
                      <a:pt x="41" y="83"/>
                    </a:lnTo>
                    <a:lnTo>
                      <a:pt x="41" y="83"/>
                    </a:lnTo>
                    <a:lnTo>
                      <a:pt x="41" y="90"/>
                    </a:lnTo>
                    <a:lnTo>
                      <a:pt x="41" y="90"/>
                    </a:lnTo>
                    <a:lnTo>
                      <a:pt x="41" y="90"/>
                    </a:lnTo>
                    <a:lnTo>
                      <a:pt x="41" y="90"/>
                    </a:lnTo>
                    <a:lnTo>
                      <a:pt x="41" y="96"/>
                    </a:lnTo>
                    <a:lnTo>
                      <a:pt x="41" y="96"/>
                    </a:lnTo>
                    <a:lnTo>
                      <a:pt x="34" y="96"/>
                    </a:lnTo>
                    <a:lnTo>
                      <a:pt x="34" y="103"/>
                    </a:lnTo>
                    <a:lnTo>
                      <a:pt x="34" y="103"/>
                    </a:lnTo>
                    <a:lnTo>
                      <a:pt x="34" y="103"/>
                    </a:lnTo>
                    <a:lnTo>
                      <a:pt x="34" y="103"/>
                    </a:lnTo>
                    <a:lnTo>
                      <a:pt x="34" y="103"/>
                    </a:lnTo>
                    <a:lnTo>
                      <a:pt x="34" y="109"/>
                    </a:lnTo>
                    <a:lnTo>
                      <a:pt x="34" y="109"/>
                    </a:lnTo>
                    <a:lnTo>
                      <a:pt x="34" y="109"/>
                    </a:lnTo>
                    <a:lnTo>
                      <a:pt x="34" y="109"/>
                    </a:lnTo>
                    <a:lnTo>
                      <a:pt x="34" y="109"/>
                    </a:lnTo>
                    <a:lnTo>
                      <a:pt x="34" y="109"/>
                    </a:lnTo>
                    <a:lnTo>
                      <a:pt x="41" y="109"/>
                    </a:lnTo>
                    <a:lnTo>
                      <a:pt x="41" y="109"/>
                    </a:lnTo>
                    <a:lnTo>
                      <a:pt x="41" y="116"/>
                    </a:lnTo>
                    <a:lnTo>
                      <a:pt x="48" y="116"/>
                    </a:lnTo>
                    <a:lnTo>
                      <a:pt x="48" y="116"/>
                    </a:lnTo>
                    <a:lnTo>
                      <a:pt x="48" y="116"/>
                    </a:lnTo>
                    <a:lnTo>
                      <a:pt x="55" y="116"/>
                    </a:lnTo>
                    <a:lnTo>
                      <a:pt x="55" y="122"/>
                    </a:lnTo>
                    <a:lnTo>
                      <a:pt x="55" y="122"/>
                    </a:lnTo>
                    <a:lnTo>
                      <a:pt x="61" y="122"/>
                    </a:lnTo>
                    <a:lnTo>
                      <a:pt x="61" y="122"/>
                    </a:lnTo>
                    <a:lnTo>
                      <a:pt x="68" y="122"/>
                    </a:lnTo>
                    <a:lnTo>
                      <a:pt x="68" y="122"/>
                    </a:lnTo>
                    <a:lnTo>
                      <a:pt x="68" y="128"/>
                    </a:lnTo>
                    <a:lnTo>
                      <a:pt x="75" y="128"/>
                    </a:lnTo>
                    <a:lnTo>
                      <a:pt x="75" y="128"/>
                    </a:lnTo>
                    <a:lnTo>
                      <a:pt x="82" y="128"/>
                    </a:lnTo>
                    <a:lnTo>
                      <a:pt x="82" y="122"/>
                    </a:lnTo>
                    <a:lnTo>
                      <a:pt x="82" y="122"/>
                    </a:lnTo>
                    <a:lnTo>
                      <a:pt x="82" y="122"/>
                    </a:lnTo>
                    <a:lnTo>
                      <a:pt x="89" y="122"/>
                    </a:lnTo>
                    <a:lnTo>
                      <a:pt x="89" y="122"/>
                    </a:lnTo>
                    <a:lnTo>
                      <a:pt x="96" y="122"/>
                    </a:lnTo>
                    <a:lnTo>
                      <a:pt x="96" y="122"/>
                    </a:lnTo>
                    <a:lnTo>
                      <a:pt x="96" y="122"/>
                    </a:lnTo>
                    <a:lnTo>
                      <a:pt x="96" y="122"/>
                    </a:lnTo>
                    <a:lnTo>
                      <a:pt x="96" y="122"/>
                    </a:lnTo>
                    <a:lnTo>
                      <a:pt x="96" y="122"/>
                    </a:lnTo>
                    <a:lnTo>
                      <a:pt x="96" y="122"/>
                    </a:lnTo>
                    <a:lnTo>
                      <a:pt x="103" y="116"/>
                    </a:lnTo>
                    <a:lnTo>
                      <a:pt x="103" y="116"/>
                    </a:lnTo>
                    <a:lnTo>
                      <a:pt x="103" y="116"/>
                    </a:lnTo>
                    <a:lnTo>
                      <a:pt x="103" y="116"/>
                    </a:lnTo>
                    <a:lnTo>
                      <a:pt x="103" y="116"/>
                    </a:lnTo>
                    <a:lnTo>
                      <a:pt x="109" y="116"/>
                    </a:lnTo>
                    <a:lnTo>
                      <a:pt x="109" y="116"/>
                    </a:lnTo>
                    <a:lnTo>
                      <a:pt x="109" y="116"/>
                    </a:lnTo>
                    <a:lnTo>
                      <a:pt x="109" y="116"/>
                    </a:lnTo>
                    <a:lnTo>
                      <a:pt x="116" y="116"/>
                    </a:lnTo>
                    <a:lnTo>
                      <a:pt x="116" y="109"/>
                    </a:lnTo>
                    <a:lnTo>
                      <a:pt x="116" y="116"/>
                    </a:lnTo>
                    <a:lnTo>
                      <a:pt x="116" y="116"/>
                    </a:lnTo>
                    <a:lnTo>
                      <a:pt x="116" y="116"/>
                    </a:lnTo>
                    <a:lnTo>
                      <a:pt x="116" y="116"/>
                    </a:lnTo>
                    <a:lnTo>
                      <a:pt x="116" y="116"/>
                    </a:lnTo>
                    <a:lnTo>
                      <a:pt x="123" y="116"/>
                    </a:lnTo>
                    <a:lnTo>
                      <a:pt x="123" y="116"/>
                    </a:lnTo>
                    <a:lnTo>
                      <a:pt x="123" y="116"/>
                    </a:lnTo>
                    <a:lnTo>
                      <a:pt x="123" y="116"/>
                    </a:lnTo>
                    <a:lnTo>
                      <a:pt x="123" y="116"/>
                    </a:lnTo>
                    <a:lnTo>
                      <a:pt x="130" y="116"/>
                    </a:lnTo>
                    <a:lnTo>
                      <a:pt x="130" y="116"/>
                    </a:lnTo>
                    <a:lnTo>
                      <a:pt x="130" y="116"/>
                    </a:lnTo>
                    <a:lnTo>
                      <a:pt x="130" y="116"/>
                    </a:lnTo>
                    <a:lnTo>
                      <a:pt x="137" y="116"/>
                    </a:lnTo>
                    <a:lnTo>
                      <a:pt x="137" y="116"/>
                    </a:lnTo>
                    <a:lnTo>
                      <a:pt x="137" y="122"/>
                    </a:lnTo>
                    <a:lnTo>
                      <a:pt x="137" y="122"/>
                    </a:lnTo>
                    <a:lnTo>
                      <a:pt x="137" y="122"/>
                    </a:lnTo>
                    <a:lnTo>
                      <a:pt x="144" y="122"/>
                    </a:lnTo>
                    <a:lnTo>
                      <a:pt x="144" y="122"/>
                    </a:lnTo>
                    <a:lnTo>
                      <a:pt x="144" y="122"/>
                    </a:lnTo>
                    <a:lnTo>
                      <a:pt x="144" y="128"/>
                    </a:lnTo>
                    <a:lnTo>
                      <a:pt x="144" y="128"/>
                    </a:lnTo>
                    <a:lnTo>
                      <a:pt x="144" y="128"/>
                    </a:lnTo>
                    <a:lnTo>
                      <a:pt x="144" y="128"/>
                    </a:lnTo>
                    <a:lnTo>
                      <a:pt x="151" y="128"/>
                    </a:lnTo>
                    <a:lnTo>
                      <a:pt x="151" y="128"/>
                    </a:lnTo>
                    <a:lnTo>
                      <a:pt x="151" y="128"/>
                    </a:lnTo>
                    <a:lnTo>
                      <a:pt x="151" y="128"/>
                    </a:lnTo>
                    <a:lnTo>
                      <a:pt x="151" y="128"/>
                    </a:lnTo>
                    <a:lnTo>
                      <a:pt x="151" y="128"/>
                    </a:lnTo>
                    <a:lnTo>
                      <a:pt x="151" y="135"/>
                    </a:lnTo>
                    <a:lnTo>
                      <a:pt x="151" y="135"/>
                    </a:lnTo>
                    <a:lnTo>
                      <a:pt x="151" y="135"/>
                    </a:lnTo>
                    <a:lnTo>
                      <a:pt x="151" y="135"/>
                    </a:lnTo>
                    <a:lnTo>
                      <a:pt x="151" y="135"/>
                    </a:lnTo>
                    <a:lnTo>
                      <a:pt x="151" y="135"/>
                    </a:lnTo>
                    <a:lnTo>
                      <a:pt x="151" y="135"/>
                    </a:lnTo>
                    <a:lnTo>
                      <a:pt x="151" y="141"/>
                    </a:lnTo>
                    <a:lnTo>
                      <a:pt x="151" y="141"/>
                    </a:lnTo>
                    <a:lnTo>
                      <a:pt x="151" y="141"/>
                    </a:lnTo>
                    <a:lnTo>
                      <a:pt x="151" y="141"/>
                    </a:lnTo>
                    <a:lnTo>
                      <a:pt x="157" y="148"/>
                    </a:lnTo>
                    <a:lnTo>
                      <a:pt x="157" y="148"/>
                    </a:lnTo>
                    <a:lnTo>
                      <a:pt x="157" y="148"/>
                    </a:lnTo>
                    <a:lnTo>
                      <a:pt x="157" y="148"/>
                    </a:lnTo>
                    <a:lnTo>
                      <a:pt x="157" y="154"/>
                    </a:lnTo>
                    <a:lnTo>
                      <a:pt x="157" y="154"/>
                    </a:lnTo>
                    <a:lnTo>
                      <a:pt x="157" y="154"/>
                    </a:lnTo>
                    <a:lnTo>
                      <a:pt x="157" y="154"/>
                    </a:lnTo>
                    <a:lnTo>
                      <a:pt x="157" y="148"/>
                    </a:lnTo>
                    <a:lnTo>
                      <a:pt x="157" y="148"/>
                    </a:lnTo>
                    <a:lnTo>
                      <a:pt x="157" y="148"/>
                    </a:lnTo>
                    <a:lnTo>
                      <a:pt x="157" y="148"/>
                    </a:lnTo>
                    <a:lnTo>
                      <a:pt x="157" y="148"/>
                    </a:lnTo>
                    <a:lnTo>
                      <a:pt x="157" y="148"/>
                    </a:lnTo>
                    <a:lnTo>
                      <a:pt x="157" y="148"/>
                    </a:lnTo>
                    <a:lnTo>
                      <a:pt x="157" y="148"/>
                    </a:lnTo>
                    <a:lnTo>
                      <a:pt x="157" y="148"/>
                    </a:lnTo>
                    <a:lnTo>
                      <a:pt x="157" y="148"/>
                    </a:lnTo>
                    <a:lnTo>
                      <a:pt x="157" y="148"/>
                    </a:lnTo>
                    <a:lnTo>
                      <a:pt x="157" y="141"/>
                    </a:lnTo>
                    <a:lnTo>
                      <a:pt x="157" y="141"/>
                    </a:lnTo>
                    <a:lnTo>
                      <a:pt x="157" y="141"/>
                    </a:lnTo>
                    <a:lnTo>
                      <a:pt x="157" y="135"/>
                    </a:lnTo>
                    <a:lnTo>
                      <a:pt x="157" y="135"/>
                    </a:lnTo>
                    <a:lnTo>
                      <a:pt x="164" y="135"/>
                    </a:lnTo>
                    <a:lnTo>
                      <a:pt x="164" y="135"/>
                    </a:lnTo>
                    <a:lnTo>
                      <a:pt x="164" y="128"/>
                    </a:lnTo>
                    <a:lnTo>
                      <a:pt x="164" y="128"/>
                    </a:lnTo>
                    <a:lnTo>
                      <a:pt x="164" y="128"/>
                    </a:lnTo>
                    <a:lnTo>
                      <a:pt x="157" y="128"/>
                    </a:lnTo>
                    <a:lnTo>
                      <a:pt x="157" y="122"/>
                    </a:lnTo>
                    <a:lnTo>
                      <a:pt x="157" y="122"/>
                    </a:lnTo>
                    <a:lnTo>
                      <a:pt x="157" y="122"/>
                    </a:lnTo>
                    <a:lnTo>
                      <a:pt x="157" y="116"/>
                    </a:lnTo>
                    <a:lnTo>
                      <a:pt x="157" y="116"/>
                    </a:lnTo>
                    <a:lnTo>
                      <a:pt x="157" y="116"/>
                    </a:lnTo>
                    <a:lnTo>
                      <a:pt x="157" y="116"/>
                    </a:lnTo>
                    <a:lnTo>
                      <a:pt x="157" y="116"/>
                    </a:lnTo>
                    <a:lnTo>
                      <a:pt x="157" y="116"/>
                    </a:lnTo>
                    <a:lnTo>
                      <a:pt x="157" y="116"/>
                    </a:lnTo>
                    <a:lnTo>
                      <a:pt x="157" y="109"/>
                    </a:lnTo>
                    <a:lnTo>
                      <a:pt x="157" y="109"/>
                    </a:lnTo>
                    <a:lnTo>
                      <a:pt x="157" y="109"/>
                    </a:lnTo>
                    <a:lnTo>
                      <a:pt x="157" y="109"/>
                    </a:lnTo>
                    <a:lnTo>
                      <a:pt x="157" y="109"/>
                    </a:lnTo>
                    <a:lnTo>
                      <a:pt x="157" y="109"/>
                    </a:lnTo>
                    <a:lnTo>
                      <a:pt x="157" y="109"/>
                    </a:lnTo>
                    <a:lnTo>
                      <a:pt x="157" y="109"/>
                    </a:lnTo>
                    <a:lnTo>
                      <a:pt x="157" y="103"/>
                    </a:lnTo>
                    <a:lnTo>
                      <a:pt x="151" y="103"/>
                    </a:lnTo>
                    <a:lnTo>
                      <a:pt x="151" y="103"/>
                    </a:lnTo>
                    <a:lnTo>
                      <a:pt x="151" y="103"/>
                    </a:lnTo>
                    <a:lnTo>
                      <a:pt x="151" y="103"/>
                    </a:lnTo>
                    <a:lnTo>
                      <a:pt x="151" y="103"/>
                    </a:lnTo>
                    <a:lnTo>
                      <a:pt x="151" y="103"/>
                    </a:lnTo>
                    <a:lnTo>
                      <a:pt x="151" y="96"/>
                    </a:lnTo>
                    <a:lnTo>
                      <a:pt x="151" y="96"/>
                    </a:lnTo>
                    <a:lnTo>
                      <a:pt x="151" y="96"/>
                    </a:lnTo>
                    <a:lnTo>
                      <a:pt x="151" y="96"/>
                    </a:lnTo>
                    <a:lnTo>
                      <a:pt x="151" y="96"/>
                    </a:lnTo>
                    <a:lnTo>
                      <a:pt x="151" y="96"/>
                    </a:lnTo>
                    <a:lnTo>
                      <a:pt x="151" y="90"/>
                    </a:lnTo>
                    <a:lnTo>
                      <a:pt x="151" y="90"/>
                    </a:lnTo>
                    <a:lnTo>
                      <a:pt x="151" y="90"/>
                    </a:lnTo>
                    <a:lnTo>
                      <a:pt x="151" y="90"/>
                    </a:lnTo>
                    <a:lnTo>
                      <a:pt x="151" y="90"/>
                    </a:lnTo>
                    <a:lnTo>
                      <a:pt x="151" y="90"/>
                    </a:lnTo>
                    <a:lnTo>
                      <a:pt x="151" y="90"/>
                    </a:lnTo>
                    <a:lnTo>
                      <a:pt x="151" y="83"/>
                    </a:lnTo>
                    <a:lnTo>
                      <a:pt x="151" y="83"/>
                    </a:lnTo>
                    <a:lnTo>
                      <a:pt x="151" y="83"/>
                    </a:lnTo>
                    <a:lnTo>
                      <a:pt x="151" y="83"/>
                    </a:lnTo>
                    <a:lnTo>
                      <a:pt x="151" y="83"/>
                    </a:lnTo>
                    <a:lnTo>
                      <a:pt x="151" y="83"/>
                    </a:lnTo>
                    <a:lnTo>
                      <a:pt x="151" y="83"/>
                    </a:lnTo>
                    <a:lnTo>
                      <a:pt x="151" y="77"/>
                    </a:lnTo>
                    <a:lnTo>
                      <a:pt x="151" y="77"/>
                    </a:lnTo>
                    <a:lnTo>
                      <a:pt x="151" y="77"/>
                    </a:lnTo>
                    <a:lnTo>
                      <a:pt x="151" y="77"/>
                    </a:lnTo>
                    <a:lnTo>
                      <a:pt x="151" y="77"/>
                    </a:lnTo>
                    <a:lnTo>
                      <a:pt x="151" y="77"/>
                    </a:lnTo>
                    <a:lnTo>
                      <a:pt x="151" y="77"/>
                    </a:lnTo>
                    <a:lnTo>
                      <a:pt x="151" y="77"/>
                    </a:lnTo>
                    <a:lnTo>
                      <a:pt x="151" y="77"/>
                    </a:lnTo>
                    <a:lnTo>
                      <a:pt x="151" y="77"/>
                    </a:lnTo>
                    <a:lnTo>
                      <a:pt x="151" y="71"/>
                    </a:lnTo>
                    <a:lnTo>
                      <a:pt x="151" y="71"/>
                    </a:lnTo>
                    <a:lnTo>
                      <a:pt x="151" y="71"/>
                    </a:lnTo>
                    <a:lnTo>
                      <a:pt x="151" y="71"/>
                    </a:lnTo>
                    <a:lnTo>
                      <a:pt x="144" y="71"/>
                    </a:lnTo>
                    <a:lnTo>
                      <a:pt x="130" y="51"/>
                    </a:lnTo>
                    <a:lnTo>
                      <a:pt x="123" y="51"/>
                    </a:lnTo>
                    <a:lnTo>
                      <a:pt x="123" y="45"/>
                    </a:lnTo>
                    <a:lnTo>
                      <a:pt x="123" y="45"/>
                    </a:lnTo>
                    <a:lnTo>
                      <a:pt x="123" y="45"/>
                    </a:lnTo>
                    <a:lnTo>
                      <a:pt x="123" y="45"/>
                    </a:lnTo>
                    <a:lnTo>
                      <a:pt x="123" y="45"/>
                    </a:lnTo>
                    <a:lnTo>
                      <a:pt x="116" y="45"/>
                    </a:lnTo>
                    <a:lnTo>
                      <a:pt x="116" y="45"/>
                    </a:lnTo>
                    <a:lnTo>
                      <a:pt x="116" y="45"/>
                    </a:lnTo>
                    <a:lnTo>
                      <a:pt x="116" y="45"/>
                    </a:lnTo>
                    <a:lnTo>
                      <a:pt x="116" y="45"/>
                    </a:lnTo>
                    <a:lnTo>
                      <a:pt x="116" y="45"/>
                    </a:lnTo>
                    <a:lnTo>
                      <a:pt x="116" y="38"/>
                    </a:lnTo>
                    <a:lnTo>
                      <a:pt x="116" y="38"/>
                    </a:lnTo>
                    <a:lnTo>
                      <a:pt x="116" y="38"/>
                    </a:lnTo>
                    <a:lnTo>
                      <a:pt x="116" y="38"/>
                    </a:lnTo>
                    <a:lnTo>
                      <a:pt x="116" y="38"/>
                    </a:lnTo>
                    <a:lnTo>
                      <a:pt x="109" y="38"/>
                    </a:lnTo>
                    <a:lnTo>
                      <a:pt x="109" y="38"/>
                    </a:lnTo>
                    <a:lnTo>
                      <a:pt x="109" y="38"/>
                    </a:lnTo>
                    <a:lnTo>
                      <a:pt x="109" y="38"/>
                    </a:lnTo>
                    <a:lnTo>
                      <a:pt x="109" y="38"/>
                    </a:lnTo>
                    <a:lnTo>
                      <a:pt x="109" y="38"/>
                    </a:lnTo>
                    <a:lnTo>
                      <a:pt x="109" y="38"/>
                    </a:lnTo>
                    <a:lnTo>
                      <a:pt x="109" y="38"/>
                    </a:lnTo>
                    <a:lnTo>
                      <a:pt x="103" y="32"/>
                    </a:lnTo>
                    <a:lnTo>
                      <a:pt x="103" y="32"/>
                    </a:lnTo>
                    <a:lnTo>
                      <a:pt x="103" y="32"/>
                    </a:lnTo>
                    <a:lnTo>
                      <a:pt x="103" y="32"/>
                    </a:lnTo>
                    <a:lnTo>
                      <a:pt x="96" y="26"/>
                    </a:lnTo>
                    <a:lnTo>
                      <a:pt x="96" y="26"/>
                    </a:lnTo>
                    <a:lnTo>
                      <a:pt x="96" y="26"/>
                    </a:lnTo>
                    <a:lnTo>
                      <a:pt x="89" y="26"/>
                    </a:lnTo>
                    <a:lnTo>
                      <a:pt x="89" y="19"/>
                    </a:lnTo>
                    <a:lnTo>
                      <a:pt x="89" y="19"/>
                    </a:lnTo>
                    <a:lnTo>
                      <a:pt x="89" y="19"/>
                    </a:lnTo>
                    <a:lnTo>
                      <a:pt x="82" y="19"/>
                    </a:lnTo>
                    <a:lnTo>
                      <a:pt x="82" y="13"/>
                    </a:lnTo>
                    <a:lnTo>
                      <a:pt x="82" y="13"/>
                    </a:lnTo>
                    <a:lnTo>
                      <a:pt x="75" y="13"/>
                    </a:lnTo>
                    <a:lnTo>
                      <a:pt x="75" y="13"/>
                    </a:lnTo>
                    <a:lnTo>
                      <a:pt x="75" y="6"/>
                    </a:lnTo>
                    <a:lnTo>
                      <a:pt x="75" y="6"/>
                    </a:lnTo>
                    <a:lnTo>
                      <a:pt x="68" y="6"/>
                    </a:lnTo>
                    <a:lnTo>
                      <a:pt x="68" y="6"/>
                    </a:lnTo>
                    <a:lnTo>
                      <a:pt x="68" y="6"/>
                    </a:lnTo>
                    <a:lnTo>
                      <a:pt x="61" y="6"/>
                    </a:lnTo>
                    <a:lnTo>
                      <a:pt x="61" y="6"/>
                    </a:lnTo>
                    <a:lnTo>
                      <a:pt x="55" y="6"/>
                    </a:lnTo>
                    <a:lnTo>
                      <a:pt x="55" y="6"/>
                    </a:lnTo>
                    <a:lnTo>
                      <a:pt x="55" y="6"/>
                    </a:lnTo>
                    <a:lnTo>
                      <a:pt x="48" y="6"/>
                    </a:lnTo>
                    <a:lnTo>
                      <a:pt x="48" y="6"/>
                    </a:lnTo>
                    <a:lnTo>
                      <a:pt x="48" y="6"/>
                    </a:lnTo>
                    <a:lnTo>
                      <a:pt x="48" y="6"/>
                    </a:lnTo>
                    <a:lnTo>
                      <a:pt x="41" y="6"/>
                    </a:lnTo>
                    <a:lnTo>
                      <a:pt x="41" y="6"/>
                    </a:lnTo>
                    <a:lnTo>
                      <a:pt x="41" y="0"/>
                    </a:lnTo>
                    <a:lnTo>
                      <a:pt x="34" y="6"/>
                    </a:lnTo>
                    <a:lnTo>
                      <a:pt x="34" y="0"/>
                    </a:lnTo>
                    <a:lnTo>
                      <a:pt x="34" y="0"/>
                    </a:lnTo>
                    <a:lnTo>
                      <a:pt x="34" y="0"/>
                    </a:lnTo>
                    <a:lnTo>
                      <a:pt x="34" y="0"/>
                    </a:lnTo>
                    <a:lnTo>
                      <a:pt x="27" y="0"/>
                    </a:lnTo>
                    <a:lnTo>
                      <a:pt x="27" y="0"/>
                    </a:lnTo>
                    <a:lnTo>
                      <a:pt x="27" y="0"/>
                    </a:lnTo>
                    <a:lnTo>
                      <a:pt x="27" y="0"/>
                    </a:lnTo>
                    <a:lnTo>
                      <a:pt x="20" y="0"/>
                    </a:lnTo>
                    <a:lnTo>
                      <a:pt x="20" y="0"/>
                    </a:lnTo>
                    <a:lnTo>
                      <a:pt x="20" y="0"/>
                    </a:lnTo>
                    <a:lnTo>
                      <a:pt x="20" y="0"/>
                    </a:lnTo>
                    <a:lnTo>
                      <a:pt x="13" y="6"/>
                    </a:lnTo>
                    <a:lnTo>
                      <a:pt x="13" y="6"/>
                    </a:lnTo>
                    <a:lnTo>
                      <a:pt x="13" y="6"/>
                    </a:lnTo>
                    <a:lnTo>
                      <a:pt x="7" y="6"/>
                    </a:lnTo>
                    <a:lnTo>
                      <a:pt x="7" y="6"/>
                    </a:lnTo>
                    <a:lnTo>
                      <a:pt x="7" y="6"/>
                    </a:lnTo>
                    <a:lnTo>
                      <a:pt x="7" y="6"/>
                    </a:lnTo>
                    <a:lnTo>
                      <a:pt x="0" y="6"/>
                    </a:lnTo>
                    <a:lnTo>
                      <a:pt x="0" y="6"/>
                    </a:lnTo>
                    <a:lnTo>
                      <a:pt x="0" y="13"/>
                    </a:lnTo>
                    <a:lnTo>
                      <a:pt x="0" y="13"/>
                    </a:lnTo>
                    <a:lnTo>
                      <a:pt x="0" y="13"/>
                    </a:lnTo>
                    <a:lnTo>
                      <a:pt x="0" y="13"/>
                    </a:lnTo>
                    <a:lnTo>
                      <a:pt x="0" y="13"/>
                    </a:lnTo>
                    <a:lnTo>
                      <a:pt x="0" y="13"/>
                    </a:lnTo>
                    <a:lnTo>
                      <a:pt x="0" y="13"/>
                    </a:lnTo>
                    <a:lnTo>
                      <a:pt x="0" y="19"/>
                    </a:lnTo>
                    <a:lnTo>
                      <a:pt x="0" y="19"/>
                    </a:lnTo>
                    <a:lnTo>
                      <a:pt x="0" y="19"/>
                    </a:lnTo>
                    <a:lnTo>
                      <a:pt x="0" y="19"/>
                    </a:lnTo>
                    <a:lnTo>
                      <a:pt x="0" y="19"/>
                    </a:lnTo>
                    <a:lnTo>
                      <a:pt x="0" y="26"/>
                    </a:lnTo>
                    <a:lnTo>
                      <a:pt x="0" y="26"/>
                    </a:lnTo>
                    <a:lnTo>
                      <a:pt x="0" y="26"/>
                    </a:lnTo>
                    <a:lnTo>
                      <a:pt x="0" y="26"/>
                    </a:lnTo>
                    <a:lnTo>
                      <a:pt x="0" y="26"/>
                    </a:lnTo>
                    <a:lnTo>
                      <a:pt x="0" y="26"/>
                    </a:lnTo>
                    <a:lnTo>
                      <a:pt x="0" y="26"/>
                    </a:lnTo>
                    <a:lnTo>
                      <a:pt x="0" y="26"/>
                    </a:lnTo>
                    <a:lnTo>
                      <a:pt x="0" y="26"/>
                    </a:lnTo>
                    <a:lnTo>
                      <a:pt x="0" y="32"/>
                    </a:lnTo>
                    <a:lnTo>
                      <a:pt x="0" y="32"/>
                    </a:lnTo>
                    <a:lnTo>
                      <a:pt x="0" y="32"/>
                    </a:lnTo>
                    <a:lnTo>
                      <a:pt x="0" y="32"/>
                    </a:lnTo>
                    <a:lnTo>
                      <a:pt x="0" y="32"/>
                    </a:lnTo>
                    <a:lnTo>
                      <a:pt x="0" y="32"/>
                    </a:lnTo>
                    <a:lnTo>
                      <a:pt x="0" y="32"/>
                    </a:lnTo>
                    <a:lnTo>
                      <a:pt x="0" y="32"/>
                    </a:lnTo>
                    <a:lnTo>
                      <a:pt x="0" y="32"/>
                    </a:lnTo>
                    <a:lnTo>
                      <a:pt x="0" y="38"/>
                    </a:lnTo>
                    <a:lnTo>
                      <a:pt x="0" y="38"/>
                    </a:lnTo>
                    <a:lnTo>
                      <a:pt x="0" y="38"/>
                    </a:lnTo>
                    <a:lnTo>
                      <a:pt x="0" y="38"/>
                    </a:lnTo>
                    <a:lnTo>
                      <a:pt x="0" y="38"/>
                    </a:lnTo>
                    <a:lnTo>
                      <a:pt x="7" y="38"/>
                    </a:lnTo>
                    <a:lnTo>
                      <a:pt x="7" y="38"/>
                    </a:lnTo>
                    <a:lnTo>
                      <a:pt x="7" y="38"/>
                    </a:lnTo>
                    <a:lnTo>
                      <a:pt x="13" y="38"/>
                    </a:lnTo>
                    <a:lnTo>
                      <a:pt x="13" y="45"/>
                    </a:lnTo>
                    <a:lnTo>
                      <a:pt x="13" y="45"/>
                    </a:lnTo>
                    <a:lnTo>
                      <a:pt x="13" y="45"/>
                    </a:lnTo>
                    <a:lnTo>
                      <a:pt x="20" y="45"/>
                    </a:lnTo>
                    <a:lnTo>
                      <a:pt x="20" y="45"/>
                    </a:lnTo>
                    <a:lnTo>
                      <a:pt x="20" y="45"/>
                    </a:lnTo>
                    <a:lnTo>
                      <a:pt x="20" y="45"/>
                    </a:lnTo>
                    <a:lnTo>
                      <a:pt x="27" y="45"/>
                    </a:lnTo>
                    <a:lnTo>
                      <a:pt x="27" y="45"/>
                    </a:lnTo>
                    <a:lnTo>
                      <a:pt x="27" y="45"/>
                    </a:lnTo>
                    <a:lnTo>
                      <a:pt x="27" y="45"/>
                    </a:lnTo>
                    <a:lnTo>
                      <a:pt x="27" y="38"/>
                    </a:lnTo>
                    <a:lnTo>
                      <a:pt x="27" y="38"/>
                    </a:lnTo>
                    <a:lnTo>
                      <a:pt x="27" y="38"/>
                    </a:lnTo>
                    <a:lnTo>
                      <a:pt x="27" y="38"/>
                    </a:lnTo>
                    <a:lnTo>
                      <a:pt x="34" y="38"/>
                    </a:lnTo>
                    <a:lnTo>
                      <a:pt x="34" y="38"/>
                    </a:lnTo>
                    <a:lnTo>
                      <a:pt x="34" y="38"/>
                    </a:lnTo>
                    <a:lnTo>
                      <a:pt x="34" y="38"/>
                    </a:lnTo>
                    <a:lnTo>
                      <a:pt x="34" y="38"/>
                    </a:lnTo>
                    <a:lnTo>
                      <a:pt x="34" y="38"/>
                    </a:lnTo>
                    <a:lnTo>
                      <a:pt x="41" y="38"/>
                    </a:lnTo>
                    <a:lnTo>
                      <a:pt x="41" y="38"/>
                    </a:lnTo>
                    <a:lnTo>
                      <a:pt x="41" y="38"/>
                    </a:lnTo>
                    <a:lnTo>
                      <a:pt x="41" y="38"/>
                    </a:lnTo>
                    <a:lnTo>
                      <a:pt x="41" y="38"/>
                    </a:lnTo>
                    <a:lnTo>
                      <a:pt x="41" y="38"/>
                    </a:lnTo>
                    <a:lnTo>
                      <a:pt x="48" y="45"/>
                    </a:lnTo>
                    <a:lnTo>
                      <a:pt x="48" y="45"/>
                    </a:lnTo>
                    <a:lnTo>
                      <a:pt x="48" y="45"/>
                    </a:lnTo>
                    <a:lnTo>
                      <a:pt x="48" y="45"/>
                    </a:lnTo>
                    <a:lnTo>
                      <a:pt x="48" y="45"/>
                    </a:lnTo>
                    <a:lnTo>
                      <a:pt x="55" y="45"/>
                    </a:lnTo>
                    <a:lnTo>
                      <a:pt x="55" y="45"/>
                    </a:lnTo>
                    <a:lnTo>
                      <a:pt x="55" y="45"/>
                    </a:lnTo>
                    <a:lnTo>
                      <a:pt x="55" y="45"/>
                    </a:lnTo>
                    <a:lnTo>
                      <a:pt x="55" y="51"/>
                    </a:lnTo>
                    <a:lnTo>
                      <a:pt x="61" y="51"/>
                    </a:lnTo>
                    <a:lnTo>
                      <a:pt x="61" y="51"/>
                    </a:lnTo>
                    <a:lnTo>
                      <a:pt x="61" y="51"/>
                    </a:lnTo>
                    <a:lnTo>
                      <a:pt x="61" y="51"/>
                    </a:lnTo>
                    <a:lnTo>
                      <a:pt x="61" y="51"/>
                    </a:lnTo>
                    <a:lnTo>
                      <a:pt x="61" y="51"/>
                    </a:lnTo>
                    <a:lnTo>
                      <a:pt x="61" y="51"/>
                    </a:lnTo>
                    <a:lnTo>
                      <a:pt x="61" y="51"/>
                    </a:lnTo>
                    <a:lnTo>
                      <a:pt x="61" y="51"/>
                    </a:lnTo>
                    <a:lnTo>
                      <a:pt x="61" y="51"/>
                    </a:lnTo>
                    <a:lnTo>
                      <a:pt x="61" y="51"/>
                    </a:lnTo>
                    <a:lnTo>
                      <a:pt x="61" y="51"/>
                    </a:lnTo>
                    <a:lnTo>
                      <a:pt x="68" y="58"/>
                    </a:lnTo>
                    <a:lnTo>
                      <a:pt x="68" y="58"/>
                    </a:lnTo>
                    <a:lnTo>
                      <a:pt x="68" y="58"/>
                    </a:lnTo>
                    <a:lnTo>
                      <a:pt x="68" y="58"/>
                    </a:lnTo>
                    <a:lnTo>
                      <a:pt x="68" y="58"/>
                    </a:lnTo>
                    <a:lnTo>
                      <a:pt x="68" y="58"/>
                    </a:lnTo>
                    <a:lnTo>
                      <a:pt x="68" y="58"/>
                    </a:lnTo>
                    <a:lnTo>
                      <a:pt x="68" y="58"/>
                    </a:lnTo>
                    <a:lnTo>
                      <a:pt x="68" y="58"/>
                    </a:lnTo>
                    <a:lnTo>
                      <a:pt x="68" y="58"/>
                    </a:lnTo>
                    <a:lnTo>
                      <a:pt x="68" y="58"/>
                    </a:lnTo>
                    <a:lnTo>
                      <a:pt x="68" y="58"/>
                    </a:lnTo>
                    <a:lnTo>
                      <a:pt x="68" y="58"/>
                    </a:lnTo>
                    <a:lnTo>
                      <a:pt x="68" y="64"/>
                    </a:lnTo>
                    <a:lnTo>
                      <a:pt x="68" y="64"/>
                    </a:lnTo>
                    <a:lnTo>
                      <a:pt x="68" y="64"/>
                    </a:lnTo>
                    <a:lnTo>
                      <a:pt x="75" y="64"/>
                    </a:lnTo>
                    <a:lnTo>
                      <a:pt x="61" y="71"/>
                    </a:lnTo>
                    <a:lnTo>
                      <a:pt x="61" y="71"/>
                    </a:lnTo>
                    <a:close/>
                  </a:path>
                </a:pathLst>
              </a:custGeom>
              <a:solidFill>
                <a:srgbClr val="D9B200"/>
              </a:solidFill>
              <a:ln w="9525">
                <a:noFill/>
                <a:round/>
                <a:headEnd/>
                <a:tailEnd/>
              </a:ln>
            </p:spPr>
            <p:txBody>
              <a:bodyPr/>
              <a:lstStyle/>
              <a:p>
                <a:endParaRPr lang="en-US" dirty="0"/>
              </a:p>
            </p:txBody>
          </p:sp>
          <p:sp>
            <p:nvSpPr>
              <p:cNvPr id="100445" name="Freeform 1117"/>
              <p:cNvSpPr>
                <a:spLocks/>
              </p:cNvSpPr>
              <p:nvPr/>
            </p:nvSpPr>
            <p:spPr bwMode="auto">
              <a:xfrm>
                <a:off x="3292" y="2928"/>
                <a:ext cx="164" cy="154"/>
              </a:xfrm>
              <a:custGeom>
                <a:avLst/>
                <a:gdLst/>
                <a:ahLst/>
                <a:cxnLst>
                  <a:cxn ang="0">
                    <a:pos x="55" y="71"/>
                  </a:cxn>
                  <a:cxn ang="0">
                    <a:pos x="48" y="83"/>
                  </a:cxn>
                  <a:cxn ang="0">
                    <a:pos x="41" y="90"/>
                  </a:cxn>
                  <a:cxn ang="0">
                    <a:pos x="34" y="103"/>
                  </a:cxn>
                  <a:cxn ang="0">
                    <a:pos x="34" y="109"/>
                  </a:cxn>
                  <a:cxn ang="0">
                    <a:pos x="48" y="116"/>
                  </a:cxn>
                  <a:cxn ang="0">
                    <a:pos x="68" y="122"/>
                  </a:cxn>
                  <a:cxn ang="0">
                    <a:pos x="82" y="122"/>
                  </a:cxn>
                  <a:cxn ang="0">
                    <a:pos x="96" y="122"/>
                  </a:cxn>
                  <a:cxn ang="0">
                    <a:pos x="103" y="116"/>
                  </a:cxn>
                  <a:cxn ang="0">
                    <a:pos x="116" y="109"/>
                  </a:cxn>
                  <a:cxn ang="0">
                    <a:pos x="123" y="116"/>
                  </a:cxn>
                  <a:cxn ang="0">
                    <a:pos x="130" y="116"/>
                  </a:cxn>
                  <a:cxn ang="0">
                    <a:pos x="144" y="122"/>
                  </a:cxn>
                  <a:cxn ang="0">
                    <a:pos x="151" y="128"/>
                  </a:cxn>
                  <a:cxn ang="0">
                    <a:pos x="151" y="135"/>
                  </a:cxn>
                  <a:cxn ang="0">
                    <a:pos x="151" y="141"/>
                  </a:cxn>
                  <a:cxn ang="0">
                    <a:pos x="157" y="154"/>
                  </a:cxn>
                  <a:cxn ang="0">
                    <a:pos x="157" y="148"/>
                  </a:cxn>
                  <a:cxn ang="0">
                    <a:pos x="157" y="141"/>
                  </a:cxn>
                  <a:cxn ang="0">
                    <a:pos x="164" y="128"/>
                  </a:cxn>
                  <a:cxn ang="0">
                    <a:pos x="157" y="116"/>
                  </a:cxn>
                  <a:cxn ang="0">
                    <a:pos x="157" y="109"/>
                  </a:cxn>
                  <a:cxn ang="0">
                    <a:pos x="157" y="109"/>
                  </a:cxn>
                  <a:cxn ang="0">
                    <a:pos x="151" y="103"/>
                  </a:cxn>
                  <a:cxn ang="0">
                    <a:pos x="151" y="90"/>
                  </a:cxn>
                  <a:cxn ang="0">
                    <a:pos x="151" y="83"/>
                  </a:cxn>
                  <a:cxn ang="0">
                    <a:pos x="151" y="77"/>
                  </a:cxn>
                  <a:cxn ang="0">
                    <a:pos x="151" y="77"/>
                  </a:cxn>
                  <a:cxn ang="0">
                    <a:pos x="144" y="71"/>
                  </a:cxn>
                  <a:cxn ang="0">
                    <a:pos x="123" y="45"/>
                  </a:cxn>
                  <a:cxn ang="0">
                    <a:pos x="116" y="38"/>
                  </a:cxn>
                  <a:cxn ang="0">
                    <a:pos x="109" y="38"/>
                  </a:cxn>
                  <a:cxn ang="0">
                    <a:pos x="103" y="32"/>
                  </a:cxn>
                  <a:cxn ang="0">
                    <a:pos x="89" y="19"/>
                  </a:cxn>
                  <a:cxn ang="0">
                    <a:pos x="75" y="13"/>
                  </a:cxn>
                  <a:cxn ang="0">
                    <a:pos x="61" y="6"/>
                  </a:cxn>
                  <a:cxn ang="0">
                    <a:pos x="48" y="6"/>
                  </a:cxn>
                  <a:cxn ang="0">
                    <a:pos x="34" y="0"/>
                  </a:cxn>
                  <a:cxn ang="0">
                    <a:pos x="20" y="0"/>
                  </a:cxn>
                  <a:cxn ang="0">
                    <a:pos x="7" y="6"/>
                  </a:cxn>
                  <a:cxn ang="0">
                    <a:pos x="0" y="13"/>
                  </a:cxn>
                  <a:cxn ang="0">
                    <a:pos x="0" y="19"/>
                  </a:cxn>
                  <a:cxn ang="0">
                    <a:pos x="0" y="26"/>
                  </a:cxn>
                  <a:cxn ang="0">
                    <a:pos x="0" y="32"/>
                  </a:cxn>
                  <a:cxn ang="0">
                    <a:pos x="0" y="38"/>
                  </a:cxn>
                  <a:cxn ang="0">
                    <a:pos x="7" y="38"/>
                  </a:cxn>
                  <a:cxn ang="0">
                    <a:pos x="20" y="45"/>
                  </a:cxn>
                  <a:cxn ang="0">
                    <a:pos x="27" y="38"/>
                  </a:cxn>
                  <a:cxn ang="0">
                    <a:pos x="34" y="38"/>
                  </a:cxn>
                  <a:cxn ang="0">
                    <a:pos x="41" y="38"/>
                  </a:cxn>
                  <a:cxn ang="0">
                    <a:pos x="55" y="45"/>
                  </a:cxn>
                  <a:cxn ang="0">
                    <a:pos x="61" y="51"/>
                  </a:cxn>
                  <a:cxn ang="0">
                    <a:pos x="61" y="51"/>
                  </a:cxn>
                  <a:cxn ang="0">
                    <a:pos x="68" y="58"/>
                  </a:cxn>
                  <a:cxn ang="0">
                    <a:pos x="68" y="58"/>
                  </a:cxn>
                </a:cxnLst>
                <a:rect l="0" t="0" r="r" b="b"/>
                <a:pathLst>
                  <a:path w="164" h="154">
                    <a:moveTo>
                      <a:pt x="61" y="71"/>
                    </a:moveTo>
                    <a:lnTo>
                      <a:pt x="61" y="71"/>
                    </a:lnTo>
                    <a:lnTo>
                      <a:pt x="61" y="71"/>
                    </a:lnTo>
                    <a:lnTo>
                      <a:pt x="61" y="71"/>
                    </a:lnTo>
                    <a:lnTo>
                      <a:pt x="55" y="71"/>
                    </a:lnTo>
                    <a:lnTo>
                      <a:pt x="55" y="71"/>
                    </a:lnTo>
                    <a:lnTo>
                      <a:pt x="55" y="71"/>
                    </a:lnTo>
                    <a:lnTo>
                      <a:pt x="55" y="77"/>
                    </a:lnTo>
                    <a:lnTo>
                      <a:pt x="55" y="77"/>
                    </a:lnTo>
                    <a:lnTo>
                      <a:pt x="48" y="77"/>
                    </a:lnTo>
                    <a:lnTo>
                      <a:pt x="48" y="77"/>
                    </a:lnTo>
                    <a:lnTo>
                      <a:pt x="48" y="77"/>
                    </a:lnTo>
                    <a:lnTo>
                      <a:pt x="48" y="77"/>
                    </a:lnTo>
                    <a:lnTo>
                      <a:pt x="48" y="83"/>
                    </a:lnTo>
                    <a:lnTo>
                      <a:pt x="48" y="83"/>
                    </a:lnTo>
                    <a:lnTo>
                      <a:pt x="48" y="83"/>
                    </a:lnTo>
                    <a:lnTo>
                      <a:pt x="41" y="83"/>
                    </a:lnTo>
                    <a:lnTo>
                      <a:pt x="41" y="83"/>
                    </a:lnTo>
                    <a:lnTo>
                      <a:pt x="41" y="83"/>
                    </a:lnTo>
                    <a:lnTo>
                      <a:pt x="41" y="90"/>
                    </a:lnTo>
                    <a:lnTo>
                      <a:pt x="41" y="90"/>
                    </a:lnTo>
                    <a:lnTo>
                      <a:pt x="41" y="90"/>
                    </a:lnTo>
                    <a:lnTo>
                      <a:pt x="41" y="90"/>
                    </a:lnTo>
                    <a:lnTo>
                      <a:pt x="41" y="96"/>
                    </a:lnTo>
                    <a:lnTo>
                      <a:pt x="41" y="96"/>
                    </a:lnTo>
                    <a:lnTo>
                      <a:pt x="34" y="96"/>
                    </a:lnTo>
                    <a:lnTo>
                      <a:pt x="34" y="103"/>
                    </a:lnTo>
                    <a:lnTo>
                      <a:pt x="34" y="103"/>
                    </a:lnTo>
                    <a:lnTo>
                      <a:pt x="34" y="103"/>
                    </a:lnTo>
                    <a:lnTo>
                      <a:pt x="34" y="103"/>
                    </a:lnTo>
                    <a:lnTo>
                      <a:pt x="34" y="103"/>
                    </a:lnTo>
                    <a:lnTo>
                      <a:pt x="34" y="109"/>
                    </a:lnTo>
                    <a:lnTo>
                      <a:pt x="34" y="109"/>
                    </a:lnTo>
                    <a:lnTo>
                      <a:pt x="34" y="109"/>
                    </a:lnTo>
                    <a:lnTo>
                      <a:pt x="34" y="109"/>
                    </a:lnTo>
                    <a:lnTo>
                      <a:pt x="34" y="109"/>
                    </a:lnTo>
                    <a:lnTo>
                      <a:pt x="34" y="109"/>
                    </a:lnTo>
                    <a:lnTo>
                      <a:pt x="41" y="109"/>
                    </a:lnTo>
                    <a:lnTo>
                      <a:pt x="41" y="109"/>
                    </a:lnTo>
                    <a:lnTo>
                      <a:pt x="41" y="116"/>
                    </a:lnTo>
                    <a:lnTo>
                      <a:pt x="48" y="116"/>
                    </a:lnTo>
                    <a:lnTo>
                      <a:pt x="48" y="116"/>
                    </a:lnTo>
                    <a:lnTo>
                      <a:pt x="48" y="116"/>
                    </a:lnTo>
                    <a:lnTo>
                      <a:pt x="55" y="116"/>
                    </a:lnTo>
                    <a:lnTo>
                      <a:pt x="55" y="122"/>
                    </a:lnTo>
                    <a:lnTo>
                      <a:pt x="55" y="122"/>
                    </a:lnTo>
                    <a:lnTo>
                      <a:pt x="61" y="122"/>
                    </a:lnTo>
                    <a:lnTo>
                      <a:pt x="61" y="122"/>
                    </a:lnTo>
                    <a:lnTo>
                      <a:pt x="68" y="122"/>
                    </a:lnTo>
                    <a:lnTo>
                      <a:pt x="68" y="122"/>
                    </a:lnTo>
                    <a:lnTo>
                      <a:pt x="68" y="128"/>
                    </a:lnTo>
                    <a:lnTo>
                      <a:pt x="75" y="128"/>
                    </a:lnTo>
                    <a:lnTo>
                      <a:pt x="75" y="128"/>
                    </a:lnTo>
                    <a:lnTo>
                      <a:pt x="82" y="128"/>
                    </a:lnTo>
                    <a:lnTo>
                      <a:pt x="82" y="122"/>
                    </a:lnTo>
                    <a:lnTo>
                      <a:pt x="82" y="122"/>
                    </a:lnTo>
                    <a:lnTo>
                      <a:pt x="82" y="122"/>
                    </a:lnTo>
                    <a:lnTo>
                      <a:pt x="89" y="122"/>
                    </a:lnTo>
                    <a:lnTo>
                      <a:pt x="89" y="122"/>
                    </a:lnTo>
                    <a:lnTo>
                      <a:pt x="96" y="122"/>
                    </a:lnTo>
                    <a:lnTo>
                      <a:pt x="96" y="122"/>
                    </a:lnTo>
                    <a:lnTo>
                      <a:pt x="96" y="122"/>
                    </a:lnTo>
                    <a:lnTo>
                      <a:pt x="96" y="122"/>
                    </a:lnTo>
                    <a:lnTo>
                      <a:pt x="96" y="122"/>
                    </a:lnTo>
                    <a:lnTo>
                      <a:pt x="96" y="122"/>
                    </a:lnTo>
                    <a:lnTo>
                      <a:pt x="96" y="122"/>
                    </a:lnTo>
                    <a:lnTo>
                      <a:pt x="103" y="116"/>
                    </a:lnTo>
                    <a:lnTo>
                      <a:pt x="103" y="116"/>
                    </a:lnTo>
                    <a:lnTo>
                      <a:pt x="103" y="116"/>
                    </a:lnTo>
                    <a:lnTo>
                      <a:pt x="103" y="116"/>
                    </a:lnTo>
                    <a:lnTo>
                      <a:pt x="103" y="116"/>
                    </a:lnTo>
                    <a:lnTo>
                      <a:pt x="109" y="116"/>
                    </a:lnTo>
                    <a:lnTo>
                      <a:pt x="109" y="116"/>
                    </a:lnTo>
                    <a:lnTo>
                      <a:pt x="109" y="116"/>
                    </a:lnTo>
                    <a:lnTo>
                      <a:pt x="109" y="116"/>
                    </a:lnTo>
                    <a:lnTo>
                      <a:pt x="116" y="116"/>
                    </a:lnTo>
                    <a:lnTo>
                      <a:pt x="116" y="109"/>
                    </a:lnTo>
                    <a:lnTo>
                      <a:pt x="116" y="116"/>
                    </a:lnTo>
                    <a:lnTo>
                      <a:pt x="116" y="116"/>
                    </a:lnTo>
                    <a:lnTo>
                      <a:pt x="116" y="116"/>
                    </a:lnTo>
                    <a:lnTo>
                      <a:pt x="116" y="116"/>
                    </a:lnTo>
                    <a:lnTo>
                      <a:pt x="116" y="116"/>
                    </a:lnTo>
                    <a:lnTo>
                      <a:pt x="123" y="116"/>
                    </a:lnTo>
                    <a:lnTo>
                      <a:pt x="123" y="116"/>
                    </a:lnTo>
                    <a:lnTo>
                      <a:pt x="123" y="116"/>
                    </a:lnTo>
                    <a:lnTo>
                      <a:pt x="123" y="116"/>
                    </a:lnTo>
                    <a:lnTo>
                      <a:pt x="123" y="116"/>
                    </a:lnTo>
                    <a:lnTo>
                      <a:pt x="130" y="116"/>
                    </a:lnTo>
                    <a:lnTo>
                      <a:pt x="130" y="116"/>
                    </a:lnTo>
                    <a:lnTo>
                      <a:pt x="130" y="116"/>
                    </a:lnTo>
                    <a:lnTo>
                      <a:pt x="130" y="116"/>
                    </a:lnTo>
                    <a:lnTo>
                      <a:pt x="137" y="116"/>
                    </a:lnTo>
                    <a:lnTo>
                      <a:pt x="137" y="116"/>
                    </a:lnTo>
                    <a:lnTo>
                      <a:pt x="137" y="122"/>
                    </a:lnTo>
                    <a:lnTo>
                      <a:pt x="137" y="122"/>
                    </a:lnTo>
                    <a:lnTo>
                      <a:pt x="137" y="122"/>
                    </a:lnTo>
                    <a:lnTo>
                      <a:pt x="144" y="122"/>
                    </a:lnTo>
                    <a:lnTo>
                      <a:pt x="144" y="122"/>
                    </a:lnTo>
                    <a:lnTo>
                      <a:pt x="144" y="122"/>
                    </a:lnTo>
                    <a:lnTo>
                      <a:pt x="144" y="128"/>
                    </a:lnTo>
                    <a:lnTo>
                      <a:pt x="144" y="128"/>
                    </a:lnTo>
                    <a:lnTo>
                      <a:pt x="144" y="128"/>
                    </a:lnTo>
                    <a:lnTo>
                      <a:pt x="144" y="128"/>
                    </a:lnTo>
                    <a:lnTo>
                      <a:pt x="151" y="128"/>
                    </a:lnTo>
                    <a:lnTo>
                      <a:pt x="151" y="128"/>
                    </a:lnTo>
                    <a:lnTo>
                      <a:pt x="151" y="128"/>
                    </a:lnTo>
                    <a:lnTo>
                      <a:pt x="151" y="128"/>
                    </a:lnTo>
                    <a:lnTo>
                      <a:pt x="151" y="128"/>
                    </a:lnTo>
                    <a:lnTo>
                      <a:pt x="151" y="128"/>
                    </a:lnTo>
                    <a:lnTo>
                      <a:pt x="151" y="135"/>
                    </a:lnTo>
                    <a:lnTo>
                      <a:pt x="151" y="135"/>
                    </a:lnTo>
                    <a:lnTo>
                      <a:pt x="151" y="135"/>
                    </a:lnTo>
                    <a:lnTo>
                      <a:pt x="151" y="135"/>
                    </a:lnTo>
                    <a:lnTo>
                      <a:pt x="151" y="135"/>
                    </a:lnTo>
                    <a:lnTo>
                      <a:pt x="151" y="135"/>
                    </a:lnTo>
                    <a:lnTo>
                      <a:pt x="151" y="135"/>
                    </a:lnTo>
                    <a:lnTo>
                      <a:pt x="151" y="141"/>
                    </a:lnTo>
                    <a:lnTo>
                      <a:pt x="151" y="141"/>
                    </a:lnTo>
                    <a:lnTo>
                      <a:pt x="151" y="141"/>
                    </a:lnTo>
                    <a:lnTo>
                      <a:pt x="151" y="141"/>
                    </a:lnTo>
                    <a:lnTo>
                      <a:pt x="157" y="148"/>
                    </a:lnTo>
                    <a:lnTo>
                      <a:pt x="157" y="148"/>
                    </a:lnTo>
                    <a:lnTo>
                      <a:pt x="157" y="148"/>
                    </a:lnTo>
                    <a:lnTo>
                      <a:pt x="157" y="148"/>
                    </a:lnTo>
                    <a:lnTo>
                      <a:pt x="157" y="154"/>
                    </a:lnTo>
                    <a:lnTo>
                      <a:pt x="157" y="154"/>
                    </a:lnTo>
                    <a:lnTo>
                      <a:pt x="157" y="154"/>
                    </a:lnTo>
                    <a:lnTo>
                      <a:pt x="157" y="154"/>
                    </a:lnTo>
                    <a:lnTo>
                      <a:pt x="157" y="148"/>
                    </a:lnTo>
                    <a:lnTo>
                      <a:pt x="157" y="148"/>
                    </a:lnTo>
                    <a:lnTo>
                      <a:pt x="157" y="148"/>
                    </a:lnTo>
                    <a:lnTo>
                      <a:pt x="157" y="148"/>
                    </a:lnTo>
                    <a:lnTo>
                      <a:pt x="157" y="148"/>
                    </a:lnTo>
                    <a:lnTo>
                      <a:pt x="157" y="148"/>
                    </a:lnTo>
                    <a:lnTo>
                      <a:pt x="157" y="148"/>
                    </a:lnTo>
                    <a:lnTo>
                      <a:pt x="157" y="148"/>
                    </a:lnTo>
                    <a:lnTo>
                      <a:pt x="157" y="148"/>
                    </a:lnTo>
                    <a:lnTo>
                      <a:pt x="157" y="148"/>
                    </a:lnTo>
                    <a:lnTo>
                      <a:pt x="157" y="148"/>
                    </a:lnTo>
                    <a:lnTo>
                      <a:pt x="157" y="141"/>
                    </a:lnTo>
                    <a:lnTo>
                      <a:pt x="157" y="141"/>
                    </a:lnTo>
                    <a:lnTo>
                      <a:pt x="157" y="141"/>
                    </a:lnTo>
                    <a:lnTo>
                      <a:pt x="157" y="135"/>
                    </a:lnTo>
                    <a:lnTo>
                      <a:pt x="157" y="135"/>
                    </a:lnTo>
                    <a:lnTo>
                      <a:pt x="164" y="135"/>
                    </a:lnTo>
                    <a:lnTo>
                      <a:pt x="164" y="135"/>
                    </a:lnTo>
                    <a:lnTo>
                      <a:pt x="164" y="128"/>
                    </a:lnTo>
                    <a:lnTo>
                      <a:pt x="164" y="128"/>
                    </a:lnTo>
                    <a:lnTo>
                      <a:pt x="164" y="128"/>
                    </a:lnTo>
                    <a:lnTo>
                      <a:pt x="157" y="128"/>
                    </a:lnTo>
                    <a:lnTo>
                      <a:pt x="157" y="122"/>
                    </a:lnTo>
                    <a:lnTo>
                      <a:pt x="157" y="122"/>
                    </a:lnTo>
                    <a:lnTo>
                      <a:pt x="157" y="122"/>
                    </a:lnTo>
                    <a:lnTo>
                      <a:pt x="157" y="116"/>
                    </a:lnTo>
                    <a:lnTo>
                      <a:pt x="157" y="116"/>
                    </a:lnTo>
                    <a:lnTo>
                      <a:pt x="157" y="116"/>
                    </a:lnTo>
                    <a:lnTo>
                      <a:pt x="157" y="116"/>
                    </a:lnTo>
                    <a:lnTo>
                      <a:pt x="157" y="116"/>
                    </a:lnTo>
                    <a:lnTo>
                      <a:pt x="157" y="116"/>
                    </a:lnTo>
                    <a:lnTo>
                      <a:pt x="157" y="116"/>
                    </a:lnTo>
                    <a:lnTo>
                      <a:pt x="157" y="109"/>
                    </a:lnTo>
                    <a:lnTo>
                      <a:pt x="157" y="109"/>
                    </a:lnTo>
                    <a:lnTo>
                      <a:pt x="157" y="109"/>
                    </a:lnTo>
                    <a:lnTo>
                      <a:pt x="157" y="109"/>
                    </a:lnTo>
                    <a:lnTo>
                      <a:pt x="157" y="109"/>
                    </a:lnTo>
                    <a:lnTo>
                      <a:pt x="157" y="109"/>
                    </a:lnTo>
                    <a:lnTo>
                      <a:pt x="157" y="109"/>
                    </a:lnTo>
                    <a:lnTo>
                      <a:pt x="157" y="109"/>
                    </a:lnTo>
                    <a:lnTo>
                      <a:pt x="157" y="103"/>
                    </a:lnTo>
                    <a:lnTo>
                      <a:pt x="151" y="103"/>
                    </a:lnTo>
                    <a:lnTo>
                      <a:pt x="151" y="103"/>
                    </a:lnTo>
                    <a:lnTo>
                      <a:pt x="151" y="103"/>
                    </a:lnTo>
                    <a:lnTo>
                      <a:pt x="151" y="103"/>
                    </a:lnTo>
                    <a:lnTo>
                      <a:pt x="151" y="103"/>
                    </a:lnTo>
                    <a:lnTo>
                      <a:pt x="151" y="103"/>
                    </a:lnTo>
                    <a:lnTo>
                      <a:pt x="151" y="96"/>
                    </a:lnTo>
                    <a:lnTo>
                      <a:pt x="151" y="96"/>
                    </a:lnTo>
                    <a:lnTo>
                      <a:pt x="151" y="96"/>
                    </a:lnTo>
                    <a:lnTo>
                      <a:pt x="151" y="96"/>
                    </a:lnTo>
                    <a:lnTo>
                      <a:pt x="151" y="96"/>
                    </a:lnTo>
                    <a:lnTo>
                      <a:pt x="151" y="96"/>
                    </a:lnTo>
                    <a:lnTo>
                      <a:pt x="151" y="90"/>
                    </a:lnTo>
                    <a:lnTo>
                      <a:pt x="151" y="90"/>
                    </a:lnTo>
                    <a:lnTo>
                      <a:pt x="151" y="90"/>
                    </a:lnTo>
                    <a:lnTo>
                      <a:pt x="151" y="90"/>
                    </a:lnTo>
                    <a:lnTo>
                      <a:pt x="151" y="90"/>
                    </a:lnTo>
                    <a:lnTo>
                      <a:pt x="151" y="90"/>
                    </a:lnTo>
                    <a:lnTo>
                      <a:pt x="151" y="90"/>
                    </a:lnTo>
                    <a:lnTo>
                      <a:pt x="151" y="83"/>
                    </a:lnTo>
                    <a:lnTo>
                      <a:pt x="151" y="83"/>
                    </a:lnTo>
                    <a:lnTo>
                      <a:pt x="151" y="83"/>
                    </a:lnTo>
                    <a:lnTo>
                      <a:pt x="151" y="83"/>
                    </a:lnTo>
                    <a:lnTo>
                      <a:pt x="151" y="83"/>
                    </a:lnTo>
                    <a:lnTo>
                      <a:pt x="151" y="83"/>
                    </a:lnTo>
                    <a:lnTo>
                      <a:pt x="151" y="83"/>
                    </a:lnTo>
                    <a:lnTo>
                      <a:pt x="151" y="77"/>
                    </a:lnTo>
                    <a:lnTo>
                      <a:pt x="151" y="77"/>
                    </a:lnTo>
                    <a:lnTo>
                      <a:pt x="151" y="77"/>
                    </a:lnTo>
                    <a:lnTo>
                      <a:pt x="151" y="77"/>
                    </a:lnTo>
                    <a:lnTo>
                      <a:pt x="151" y="77"/>
                    </a:lnTo>
                    <a:lnTo>
                      <a:pt x="151" y="77"/>
                    </a:lnTo>
                    <a:lnTo>
                      <a:pt x="151" y="77"/>
                    </a:lnTo>
                    <a:lnTo>
                      <a:pt x="151" y="77"/>
                    </a:lnTo>
                    <a:lnTo>
                      <a:pt x="151" y="77"/>
                    </a:lnTo>
                    <a:lnTo>
                      <a:pt x="151" y="77"/>
                    </a:lnTo>
                    <a:lnTo>
                      <a:pt x="151" y="71"/>
                    </a:lnTo>
                    <a:lnTo>
                      <a:pt x="151" y="71"/>
                    </a:lnTo>
                    <a:lnTo>
                      <a:pt x="151" y="71"/>
                    </a:lnTo>
                    <a:lnTo>
                      <a:pt x="151" y="71"/>
                    </a:lnTo>
                    <a:lnTo>
                      <a:pt x="144" y="71"/>
                    </a:lnTo>
                    <a:lnTo>
                      <a:pt x="130" y="51"/>
                    </a:lnTo>
                    <a:lnTo>
                      <a:pt x="123" y="51"/>
                    </a:lnTo>
                    <a:lnTo>
                      <a:pt x="123" y="45"/>
                    </a:lnTo>
                    <a:lnTo>
                      <a:pt x="123" y="45"/>
                    </a:lnTo>
                    <a:lnTo>
                      <a:pt x="123" y="45"/>
                    </a:lnTo>
                    <a:lnTo>
                      <a:pt x="123" y="45"/>
                    </a:lnTo>
                    <a:lnTo>
                      <a:pt x="123" y="45"/>
                    </a:lnTo>
                    <a:lnTo>
                      <a:pt x="116" y="45"/>
                    </a:lnTo>
                    <a:lnTo>
                      <a:pt x="116" y="45"/>
                    </a:lnTo>
                    <a:lnTo>
                      <a:pt x="116" y="45"/>
                    </a:lnTo>
                    <a:lnTo>
                      <a:pt x="116" y="45"/>
                    </a:lnTo>
                    <a:lnTo>
                      <a:pt x="116" y="45"/>
                    </a:lnTo>
                    <a:lnTo>
                      <a:pt x="116" y="45"/>
                    </a:lnTo>
                    <a:lnTo>
                      <a:pt x="116" y="38"/>
                    </a:lnTo>
                    <a:lnTo>
                      <a:pt x="116" y="38"/>
                    </a:lnTo>
                    <a:lnTo>
                      <a:pt x="116" y="38"/>
                    </a:lnTo>
                    <a:lnTo>
                      <a:pt x="116" y="38"/>
                    </a:lnTo>
                    <a:lnTo>
                      <a:pt x="116" y="38"/>
                    </a:lnTo>
                    <a:lnTo>
                      <a:pt x="109" y="38"/>
                    </a:lnTo>
                    <a:lnTo>
                      <a:pt x="109" y="38"/>
                    </a:lnTo>
                    <a:lnTo>
                      <a:pt x="109" y="38"/>
                    </a:lnTo>
                    <a:lnTo>
                      <a:pt x="109" y="38"/>
                    </a:lnTo>
                    <a:lnTo>
                      <a:pt x="109" y="38"/>
                    </a:lnTo>
                    <a:lnTo>
                      <a:pt x="109" y="38"/>
                    </a:lnTo>
                    <a:lnTo>
                      <a:pt x="109" y="38"/>
                    </a:lnTo>
                    <a:lnTo>
                      <a:pt x="109" y="38"/>
                    </a:lnTo>
                    <a:lnTo>
                      <a:pt x="103" y="32"/>
                    </a:lnTo>
                    <a:lnTo>
                      <a:pt x="103" y="32"/>
                    </a:lnTo>
                    <a:lnTo>
                      <a:pt x="103" y="32"/>
                    </a:lnTo>
                    <a:lnTo>
                      <a:pt x="103" y="32"/>
                    </a:lnTo>
                    <a:lnTo>
                      <a:pt x="96" y="26"/>
                    </a:lnTo>
                    <a:lnTo>
                      <a:pt x="96" y="26"/>
                    </a:lnTo>
                    <a:lnTo>
                      <a:pt x="96" y="26"/>
                    </a:lnTo>
                    <a:lnTo>
                      <a:pt x="89" y="26"/>
                    </a:lnTo>
                    <a:lnTo>
                      <a:pt x="89" y="19"/>
                    </a:lnTo>
                    <a:lnTo>
                      <a:pt x="89" y="19"/>
                    </a:lnTo>
                    <a:lnTo>
                      <a:pt x="89" y="19"/>
                    </a:lnTo>
                    <a:lnTo>
                      <a:pt x="82" y="19"/>
                    </a:lnTo>
                    <a:lnTo>
                      <a:pt x="82" y="13"/>
                    </a:lnTo>
                    <a:lnTo>
                      <a:pt x="82" y="13"/>
                    </a:lnTo>
                    <a:lnTo>
                      <a:pt x="75" y="13"/>
                    </a:lnTo>
                    <a:lnTo>
                      <a:pt x="75" y="13"/>
                    </a:lnTo>
                    <a:lnTo>
                      <a:pt x="75" y="6"/>
                    </a:lnTo>
                    <a:lnTo>
                      <a:pt x="75" y="6"/>
                    </a:lnTo>
                    <a:lnTo>
                      <a:pt x="68" y="6"/>
                    </a:lnTo>
                    <a:lnTo>
                      <a:pt x="68" y="6"/>
                    </a:lnTo>
                    <a:lnTo>
                      <a:pt x="68" y="6"/>
                    </a:lnTo>
                    <a:lnTo>
                      <a:pt x="61" y="6"/>
                    </a:lnTo>
                    <a:lnTo>
                      <a:pt x="61" y="6"/>
                    </a:lnTo>
                    <a:lnTo>
                      <a:pt x="55" y="6"/>
                    </a:lnTo>
                    <a:lnTo>
                      <a:pt x="55" y="6"/>
                    </a:lnTo>
                    <a:lnTo>
                      <a:pt x="55" y="6"/>
                    </a:lnTo>
                    <a:lnTo>
                      <a:pt x="48" y="6"/>
                    </a:lnTo>
                    <a:lnTo>
                      <a:pt x="48" y="6"/>
                    </a:lnTo>
                    <a:lnTo>
                      <a:pt x="48" y="6"/>
                    </a:lnTo>
                    <a:lnTo>
                      <a:pt x="48" y="6"/>
                    </a:lnTo>
                    <a:lnTo>
                      <a:pt x="41" y="6"/>
                    </a:lnTo>
                    <a:lnTo>
                      <a:pt x="41" y="6"/>
                    </a:lnTo>
                    <a:lnTo>
                      <a:pt x="41" y="0"/>
                    </a:lnTo>
                    <a:lnTo>
                      <a:pt x="34" y="6"/>
                    </a:lnTo>
                    <a:lnTo>
                      <a:pt x="34" y="0"/>
                    </a:lnTo>
                    <a:lnTo>
                      <a:pt x="34" y="0"/>
                    </a:lnTo>
                    <a:lnTo>
                      <a:pt x="34" y="0"/>
                    </a:lnTo>
                    <a:lnTo>
                      <a:pt x="34" y="0"/>
                    </a:lnTo>
                    <a:lnTo>
                      <a:pt x="27" y="0"/>
                    </a:lnTo>
                    <a:lnTo>
                      <a:pt x="27" y="0"/>
                    </a:lnTo>
                    <a:lnTo>
                      <a:pt x="27" y="0"/>
                    </a:lnTo>
                    <a:lnTo>
                      <a:pt x="27" y="0"/>
                    </a:lnTo>
                    <a:lnTo>
                      <a:pt x="20" y="0"/>
                    </a:lnTo>
                    <a:lnTo>
                      <a:pt x="20" y="0"/>
                    </a:lnTo>
                    <a:lnTo>
                      <a:pt x="20" y="0"/>
                    </a:lnTo>
                    <a:lnTo>
                      <a:pt x="20" y="0"/>
                    </a:lnTo>
                    <a:lnTo>
                      <a:pt x="13" y="6"/>
                    </a:lnTo>
                    <a:lnTo>
                      <a:pt x="13" y="6"/>
                    </a:lnTo>
                    <a:lnTo>
                      <a:pt x="13" y="6"/>
                    </a:lnTo>
                    <a:lnTo>
                      <a:pt x="7" y="6"/>
                    </a:lnTo>
                    <a:lnTo>
                      <a:pt x="7" y="6"/>
                    </a:lnTo>
                    <a:lnTo>
                      <a:pt x="7" y="6"/>
                    </a:lnTo>
                    <a:lnTo>
                      <a:pt x="7" y="6"/>
                    </a:lnTo>
                    <a:lnTo>
                      <a:pt x="0" y="6"/>
                    </a:lnTo>
                    <a:lnTo>
                      <a:pt x="0" y="6"/>
                    </a:lnTo>
                    <a:lnTo>
                      <a:pt x="0" y="13"/>
                    </a:lnTo>
                    <a:lnTo>
                      <a:pt x="0" y="13"/>
                    </a:lnTo>
                    <a:lnTo>
                      <a:pt x="0" y="13"/>
                    </a:lnTo>
                    <a:lnTo>
                      <a:pt x="0" y="13"/>
                    </a:lnTo>
                    <a:lnTo>
                      <a:pt x="0" y="13"/>
                    </a:lnTo>
                    <a:lnTo>
                      <a:pt x="0" y="13"/>
                    </a:lnTo>
                    <a:lnTo>
                      <a:pt x="0" y="13"/>
                    </a:lnTo>
                    <a:lnTo>
                      <a:pt x="0" y="19"/>
                    </a:lnTo>
                    <a:lnTo>
                      <a:pt x="0" y="19"/>
                    </a:lnTo>
                    <a:lnTo>
                      <a:pt x="0" y="19"/>
                    </a:lnTo>
                    <a:lnTo>
                      <a:pt x="0" y="19"/>
                    </a:lnTo>
                    <a:lnTo>
                      <a:pt x="0" y="19"/>
                    </a:lnTo>
                    <a:lnTo>
                      <a:pt x="0" y="26"/>
                    </a:lnTo>
                    <a:lnTo>
                      <a:pt x="0" y="26"/>
                    </a:lnTo>
                    <a:lnTo>
                      <a:pt x="0" y="26"/>
                    </a:lnTo>
                    <a:lnTo>
                      <a:pt x="0" y="26"/>
                    </a:lnTo>
                    <a:lnTo>
                      <a:pt x="0" y="26"/>
                    </a:lnTo>
                    <a:lnTo>
                      <a:pt x="0" y="26"/>
                    </a:lnTo>
                    <a:lnTo>
                      <a:pt x="0" y="26"/>
                    </a:lnTo>
                    <a:lnTo>
                      <a:pt x="0" y="26"/>
                    </a:lnTo>
                    <a:lnTo>
                      <a:pt x="0" y="26"/>
                    </a:lnTo>
                    <a:lnTo>
                      <a:pt x="0" y="32"/>
                    </a:lnTo>
                    <a:lnTo>
                      <a:pt x="0" y="32"/>
                    </a:lnTo>
                    <a:lnTo>
                      <a:pt x="0" y="32"/>
                    </a:lnTo>
                    <a:lnTo>
                      <a:pt x="0" y="32"/>
                    </a:lnTo>
                    <a:lnTo>
                      <a:pt x="0" y="32"/>
                    </a:lnTo>
                    <a:lnTo>
                      <a:pt x="0" y="32"/>
                    </a:lnTo>
                    <a:lnTo>
                      <a:pt x="0" y="32"/>
                    </a:lnTo>
                    <a:lnTo>
                      <a:pt x="0" y="32"/>
                    </a:lnTo>
                    <a:lnTo>
                      <a:pt x="0" y="32"/>
                    </a:lnTo>
                    <a:lnTo>
                      <a:pt x="0" y="38"/>
                    </a:lnTo>
                    <a:lnTo>
                      <a:pt x="0" y="38"/>
                    </a:lnTo>
                    <a:lnTo>
                      <a:pt x="0" y="38"/>
                    </a:lnTo>
                    <a:lnTo>
                      <a:pt x="0" y="38"/>
                    </a:lnTo>
                    <a:lnTo>
                      <a:pt x="0" y="38"/>
                    </a:lnTo>
                    <a:lnTo>
                      <a:pt x="7" y="38"/>
                    </a:lnTo>
                    <a:lnTo>
                      <a:pt x="7" y="38"/>
                    </a:lnTo>
                    <a:lnTo>
                      <a:pt x="7" y="38"/>
                    </a:lnTo>
                    <a:lnTo>
                      <a:pt x="13" y="38"/>
                    </a:lnTo>
                    <a:lnTo>
                      <a:pt x="13" y="45"/>
                    </a:lnTo>
                    <a:lnTo>
                      <a:pt x="13" y="45"/>
                    </a:lnTo>
                    <a:lnTo>
                      <a:pt x="13" y="45"/>
                    </a:lnTo>
                    <a:lnTo>
                      <a:pt x="20" y="45"/>
                    </a:lnTo>
                    <a:lnTo>
                      <a:pt x="20" y="45"/>
                    </a:lnTo>
                    <a:lnTo>
                      <a:pt x="20" y="45"/>
                    </a:lnTo>
                    <a:lnTo>
                      <a:pt x="20" y="45"/>
                    </a:lnTo>
                    <a:lnTo>
                      <a:pt x="27" y="45"/>
                    </a:lnTo>
                    <a:lnTo>
                      <a:pt x="27" y="45"/>
                    </a:lnTo>
                    <a:lnTo>
                      <a:pt x="27" y="45"/>
                    </a:lnTo>
                    <a:lnTo>
                      <a:pt x="27" y="45"/>
                    </a:lnTo>
                    <a:lnTo>
                      <a:pt x="27" y="38"/>
                    </a:lnTo>
                    <a:lnTo>
                      <a:pt x="27" y="38"/>
                    </a:lnTo>
                    <a:lnTo>
                      <a:pt x="27" y="38"/>
                    </a:lnTo>
                    <a:lnTo>
                      <a:pt x="27" y="38"/>
                    </a:lnTo>
                    <a:lnTo>
                      <a:pt x="34" y="38"/>
                    </a:lnTo>
                    <a:lnTo>
                      <a:pt x="34" y="38"/>
                    </a:lnTo>
                    <a:lnTo>
                      <a:pt x="34" y="38"/>
                    </a:lnTo>
                    <a:lnTo>
                      <a:pt x="34" y="38"/>
                    </a:lnTo>
                    <a:lnTo>
                      <a:pt x="34" y="38"/>
                    </a:lnTo>
                    <a:lnTo>
                      <a:pt x="34" y="38"/>
                    </a:lnTo>
                    <a:lnTo>
                      <a:pt x="41" y="38"/>
                    </a:lnTo>
                    <a:lnTo>
                      <a:pt x="41" y="38"/>
                    </a:lnTo>
                    <a:lnTo>
                      <a:pt x="41" y="38"/>
                    </a:lnTo>
                    <a:lnTo>
                      <a:pt x="41" y="38"/>
                    </a:lnTo>
                    <a:lnTo>
                      <a:pt x="41" y="38"/>
                    </a:lnTo>
                    <a:lnTo>
                      <a:pt x="41" y="38"/>
                    </a:lnTo>
                    <a:lnTo>
                      <a:pt x="48" y="45"/>
                    </a:lnTo>
                    <a:lnTo>
                      <a:pt x="48" y="45"/>
                    </a:lnTo>
                    <a:lnTo>
                      <a:pt x="48" y="45"/>
                    </a:lnTo>
                    <a:lnTo>
                      <a:pt x="48" y="45"/>
                    </a:lnTo>
                    <a:lnTo>
                      <a:pt x="48" y="45"/>
                    </a:lnTo>
                    <a:lnTo>
                      <a:pt x="55" y="45"/>
                    </a:lnTo>
                    <a:lnTo>
                      <a:pt x="55" y="45"/>
                    </a:lnTo>
                    <a:lnTo>
                      <a:pt x="55" y="45"/>
                    </a:lnTo>
                    <a:lnTo>
                      <a:pt x="55" y="45"/>
                    </a:lnTo>
                    <a:lnTo>
                      <a:pt x="55" y="51"/>
                    </a:lnTo>
                    <a:lnTo>
                      <a:pt x="61" y="51"/>
                    </a:lnTo>
                    <a:lnTo>
                      <a:pt x="61" y="51"/>
                    </a:lnTo>
                    <a:lnTo>
                      <a:pt x="61" y="51"/>
                    </a:lnTo>
                    <a:lnTo>
                      <a:pt x="61" y="51"/>
                    </a:lnTo>
                    <a:lnTo>
                      <a:pt x="61" y="51"/>
                    </a:lnTo>
                    <a:lnTo>
                      <a:pt x="61" y="51"/>
                    </a:lnTo>
                    <a:lnTo>
                      <a:pt x="61" y="51"/>
                    </a:lnTo>
                    <a:lnTo>
                      <a:pt x="61" y="51"/>
                    </a:lnTo>
                    <a:lnTo>
                      <a:pt x="61" y="51"/>
                    </a:lnTo>
                    <a:lnTo>
                      <a:pt x="61" y="51"/>
                    </a:lnTo>
                    <a:lnTo>
                      <a:pt x="61" y="51"/>
                    </a:lnTo>
                    <a:lnTo>
                      <a:pt x="61" y="51"/>
                    </a:lnTo>
                    <a:lnTo>
                      <a:pt x="68" y="58"/>
                    </a:lnTo>
                    <a:lnTo>
                      <a:pt x="68" y="58"/>
                    </a:lnTo>
                    <a:lnTo>
                      <a:pt x="68" y="58"/>
                    </a:lnTo>
                    <a:lnTo>
                      <a:pt x="68" y="58"/>
                    </a:lnTo>
                    <a:lnTo>
                      <a:pt x="68" y="58"/>
                    </a:lnTo>
                    <a:lnTo>
                      <a:pt x="68" y="58"/>
                    </a:lnTo>
                    <a:lnTo>
                      <a:pt x="68" y="58"/>
                    </a:lnTo>
                    <a:lnTo>
                      <a:pt x="68" y="58"/>
                    </a:lnTo>
                    <a:lnTo>
                      <a:pt x="68" y="58"/>
                    </a:lnTo>
                    <a:lnTo>
                      <a:pt x="68" y="58"/>
                    </a:lnTo>
                    <a:lnTo>
                      <a:pt x="68" y="58"/>
                    </a:lnTo>
                    <a:lnTo>
                      <a:pt x="68" y="58"/>
                    </a:lnTo>
                    <a:lnTo>
                      <a:pt x="68" y="58"/>
                    </a:lnTo>
                    <a:lnTo>
                      <a:pt x="68" y="64"/>
                    </a:lnTo>
                    <a:lnTo>
                      <a:pt x="68" y="64"/>
                    </a:lnTo>
                    <a:lnTo>
                      <a:pt x="68" y="64"/>
                    </a:lnTo>
                    <a:lnTo>
                      <a:pt x="75" y="64"/>
                    </a:lnTo>
                    <a:lnTo>
                      <a:pt x="61" y="71"/>
                    </a:lnTo>
                    <a:lnTo>
                      <a:pt x="61" y="71"/>
                    </a:lnTo>
                  </a:path>
                </a:pathLst>
              </a:custGeom>
              <a:noFill/>
              <a:ln w="0">
                <a:solidFill>
                  <a:srgbClr val="000000"/>
                </a:solidFill>
                <a:prstDash val="solid"/>
                <a:round/>
                <a:headEnd/>
                <a:tailEnd/>
              </a:ln>
            </p:spPr>
            <p:txBody>
              <a:bodyPr/>
              <a:lstStyle/>
              <a:p>
                <a:endParaRPr lang="en-US" dirty="0"/>
              </a:p>
            </p:txBody>
          </p:sp>
          <p:sp>
            <p:nvSpPr>
              <p:cNvPr id="100446" name="Freeform 1118"/>
              <p:cNvSpPr>
                <a:spLocks/>
              </p:cNvSpPr>
              <p:nvPr/>
            </p:nvSpPr>
            <p:spPr bwMode="auto">
              <a:xfrm>
                <a:off x="3408" y="2979"/>
                <a:ext cx="48" cy="103"/>
              </a:xfrm>
              <a:custGeom>
                <a:avLst/>
                <a:gdLst/>
                <a:ahLst/>
                <a:cxnLst>
                  <a:cxn ang="0">
                    <a:pos x="7" y="20"/>
                  </a:cxn>
                  <a:cxn ang="0">
                    <a:pos x="7" y="26"/>
                  </a:cxn>
                  <a:cxn ang="0">
                    <a:pos x="14" y="26"/>
                  </a:cxn>
                  <a:cxn ang="0">
                    <a:pos x="14" y="26"/>
                  </a:cxn>
                  <a:cxn ang="0">
                    <a:pos x="7" y="32"/>
                  </a:cxn>
                  <a:cxn ang="0">
                    <a:pos x="14" y="26"/>
                  </a:cxn>
                  <a:cxn ang="0">
                    <a:pos x="7" y="39"/>
                  </a:cxn>
                  <a:cxn ang="0">
                    <a:pos x="14" y="39"/>
                  </a:cxn>
                  <a:cxn ang="0">
                    <a:pos x="21" y="32"/>
                  </a:cxn>
                  <a:cxn ang="0">
                    <a:pos x="21" y="26"/>
                  </a:cxn>
                  <a:cxn ang="0">
                    <a:pos x="21" y="32"/>
                  </a:cxn>
                  <a:cxn ang="0">
                    <a:pos x="21" y="39"/>
                  </a:cxn>
                  <a:cxn ang="0">
                    <a:pos x="14" y="45"/>
                  </a:cxn>
                  <a:cxn ang="0">
                    <a:pos x="7" y="52"/>
                  </a:cxn>
                  <a:cxn ang="0">
                    <a:pos x="7" y="58"/>
                  </a:cxn>
                  <a:cxn ang="0">
                    <a:pos x="0" y="65"/>
                  </a:cxn>
                  <a:cxn ang="0">
                    <a:pos x="7" y="58"/>
                  </a:cxn>
                  <a:cxn ang="0">
                    <a:pos x="14" y="52"/>
                  </a:cxn>
                  <a:cxn ang="0">
                    <a:pos x="21" y="45"/>
                  </a:cxn>
                  <a:cxn ang="0">
                    <a:pos x="28" y="45"/>
                  </a:cxn>
                  <a:cxn ang="0">
                    <a:pos x="28" y="45"/>
                  </a:cxn>
                  <a:cxn ang="0">
                    <a:pos x="28" y="52"/>
                  </a:cxn>
                  <a:cxn ang="0">
                    <a:pos x="21" y="58"/>
                  </a:cxn>
                  <a:cxn ang="0">
                    <a:pos x="21" y="65"/>
                  </a:cxn>
                  <a:cxn ang="0">
                    <a:pos x="21" y="65"/>
                  </a:cxn>
                  <a:cxn ang="0">
                    <a:pos x="21" y="71"/>
                  </a:cxn>
                  <a:cxn ang="0">
                    <a:pos x="28" y="77"/>
                  </a:cxn>
                  <a:cxn ang="0">
                    <a:pos x="35" y="77"/>
                  </a:cxn>
                  <a:cxn ang="0">
                    <a:pos x="35" y="84"/>
                  </a:cxn>
                  <a:cxn ang="0">
                    <a:pos x="35" y="84"/>
                  </a:cxn>
                  <a:cxn ang="0">
                    <a:pos x="41" y="90"/>
                  </a:cxn>
                  <a:cxn ang="0">
                    <a:pos x="41" y="103"/>
                  </a:cxn>
                  <a:cxn ang="0">
                    <a:pos x="41" y="103"/>
                  </a:cxn>
                  <a:cxn ang="0">
                    <a:pos x="41" y="103"/>
                  </a:cxn>
                  <a:cxn ang="0">
                    <a:pos x="48" y="97"/>
                  </a:cxn>
                  <a:cxn ang="0">
                    <a:pos x="48" y="90"/>
                  </a:cxn>
                  <a:cxn ang="0">
                    <a:pos x="48" y="84"/>
                  </a:cxn>
                  <a:cxn ang="0">
                    <a:pos x="48" y="71"/>
                  </a:cxn>
                  <a:cxn ang="0">
                    <a:pos x="48" y="65"/>
                  </a:cxn>
                  <a:cxn ang="0">
                    <a:pos x="41" y="65"/>
                  </a:cxn>
                  <a:cxn ang="0">
                    <a:pos x="41" y="58"/>
                  </a:cxn>
                  <a:cxn ang="0">
                    <a:pos x="41" y="52"/>
                  </a:cxn>
                  <a:cxn ang="0">
                    <a:pos x="41" y="45"/>
                  </a:cxn>
                  <a:cxn ang="0">
                    <a:pos x="41" y="45"/>
                  </a:cxn>
                  <a:cxn ang="0">
                    <a:pos x="35" y="39"/>
                  </a:cxn>
                  <a:cxn ang="0">
                    <a:pos x="35" y="32"/>
                  </a:cxn>
                  <a:cxn ang="0">
                    <a:pos x="35" y="32"/>
                  </a:cxn>
                  <a:cxn ang="0">
                    <a:pos x="35" y="26"/>
                  </a:cxn>
                  <a:cxn ang="0">
                    <a:pos x="35" y="26"/>
                  </a:cxn>
                  <a:cxn ang="0">
                    <a:pos x="7" y="0"/>
                  </a:cxn>
                  <a:cxn ang="0">
                    <a:pos x="14" y="7"/>
                  </a:cxn>
                  <a:cxn ang="0">
                    <a:pos x="14" y="7"/>
                  </a:cxn>
                  <a:cxn ang="0">
                    <a:pos x="14" y="13"/>
                  </a:cxn>
                  <a:cxn ang="0">
                    <a:pos x="7" y="13"/>
                  </a:cxn>
                  <a:cxn ang="0">
                    <a:pos x="0" y="13"/>
                  </a:cxn>
                  <a:cxn ang="0">
                    <a:pos x="0" y="20"/>
                  </a:cxn>
                </a:cxnLst>
                <a:rect l="0" t="0" r="r" b="b"/>
                <a:pathLst>
                  <a:path w="48" h="103">
                    <a:moveTo>
                      <a:pt x="0" y="20"/>
                    </a:moveTo>
                    <a:lnTo>
                      <a:pt x="0" y="20"/>
                    </a:lnTo>
                    <a:lnTo>
                      <a:pt x="0" y="20"/>
                    </a:lnTo>
                    <a:lnTo>
                      <a:pt x="0" y="20"/>
                    </a:lnTo>
                    <a:lnTo>
                      <a:pt x="7" y="20"/>
                    </a:lnTo>
                    <a:lnTo>
                      <a:pt x="7" y="20"/>
                    </a:lnTo>
                    <a:lnTo>
                      <a:pt x="7" y="20"/>
                    </a:lnTo>
                    <a:lnTo>
                      <a:pt x="7" y="20"/>
                    </a:lnTo>
                    <a:lnTo>
                      <a:pt x="7" y="26"/>
                    </a:lnTo>
                    <a:lnTo>
                      <a:pt x="7" y="26"/>
                    </a:lnTo>
                    <a:lnTo>
                      <a:pt x="7" y="26"/>
                    </a:lnTo>
                    <a:lnTo>
                      <a:pt x="7" y="26"/>
                    </a:lnTo>
                    <a:lnTo>
                      <a:pt x="14" y="26"/>
                    </a:lnTo>
                    <a:lnTo>
                      <a:pt x="14" y="26"/>
                    </a:lnTo>
                    <a:lnTo>
                      <a:pt x="14" y="26"/>
                    </a:lnTo>
                    <a:lnTo>
                      <a:pt x="14" y="26"/>
                    </a:lnTo>
                    <a:lnTo>
                      <a:pt x="14" y="26"/>
                    </a:lnTo>
                    <a:lnTo>
                      <a:pt x="14" y="26"/>
                    </a:lnTo>
                    <a:lnTo>
                      <a:pt x="14" y="26"/>
                    </a:lnTo>
                    <a:lnTo>
                      <a:pt x="14" y="26"/>
                    </a:lnTo>
                    <a:lnTo>
                      <a:pt x="7" y="26"/>
                    </a:lnTo>
                    <a:lnTo>
                      <a:pt x="7" y="26"/>
                    </a:lnTo>
                    <a:lnTo>
                      <a:pt x="7" y="32"/>
                    </a:lnTo>
                    <a:lnTo>
                      <a:pt x="7" y="32"/>
                    </a:lnTo>
                    <a:lnTo>
                      <a:pt x="7" y="32"/>
                    </a:lnTo>
                    <a:lnTo>
                      <a:pt x="7" y="32"/>
                    </a:lnTo>
                    <a:lnTo>
                      <a:pt x="7" y="32"/>
                    </a:lnTo>
                    <a:lnTo>
                      <a:pt x="7" y="32"/>
                    </a:lnTo>
                    <a:lnTo>
                      <a:pt x="7" y="32"/>
                    </a:lnTo>
                    <a:lnTo>
                      <a:pt x="14" y="26"/>
                    </a:lnTo>
                    <a:lnTo>
                      <a:pt x="14" y="26"/>
                    </a:lnTo>
                    <a:lnTo>
                      <a:pt x="14" y="26"/>
                    </a:lnTo>
                    <a:lnTo>
                      <a:pt x="14" y="26"/>
                    </a:lnTo>
                    <a:lnTo>
                      <a:pt x="7" y="39"/>
                    </a:lnTo>
                    <a:lnTo>
                      <a:pt x="7" y="39"/>
                    </a:lnTo>
                    <a:lnTo>
                      <a:pt x="14" y="39"/>
                    </a:lnTo>
                    <a:lnTo>
                      <a:pt x="14" y="39"/>
                    </a:lnTo>
                    <a:lnTo>
                      <a:pt x="14" y="39"/>
                    </a:lnTo>
                    <a:lnTo>
                      <a:pt x="14" y="39"/>
                    </a:lnTo>
                    <a:lnTo>
                      <a:pt x="14" y="39"/>
                    </a:lnTo>
                    <a:lnTo>
                      <a:pt x="14" y="39"/>
                    </a:lnTo>
                    <a:lnTo>
                      <a:pt x="14" y="32"/>
                    </a:lnTo>
                    <a:lnTo>
                      <a:pt x="14" y="32"/>
                    </a:lnTo>
                    <a:lnTo>
                      <a:pt x="21" y="32"/>
                    </a:lnTo>
                    <a:lnTo>
                      <a:pt x="21" y="32"/>
                    </a:lnTo>
                    <a:lnTo>
                      <a:pt x="21" y="32"/>
                    </a:lnTo>
                    <a:lnTo>
                      <a:pt x="21" y="32"/>
                    </a:lnTo>
                    <a:lnTo>
                      <a:pt x="21" y="32"/>
                    </a:lnTo>
                    <a:lnTo>
                      <a:pt x="21" y="26"/>
                    </a:lnTo>
                    <a:lnTo>
                      <a:pt x="21" y="26"/>
                    </a:lnTo>
                    <a:lnTo>
                      <a:pt x="21" y="32"/>
                    </a:lnTo>
                    <a:lnTo>
                      <a:pt x="21" y="32"/>
                    </a:lnTo>
                    <a:lnTo>
                      <a:pt x="21" y="32"/>
                    </a:lnTo>
                    <a:lnTo>
                      <a:pt x="21" y="32"/>
                    </a:lnTo>
                    <a:lnTo>
                      <a:pt x="21" y="32"/>
                    </a:lnTo>
                    <a:lnTo>
                      <a:pt x="21" y="32"/>
                    </a:lnTo>
                    <a:lnTo>
                      <a:pt x="21" y="32"/>
                    </a:lnTo>
                    <a:lnTo>
                      <a:pt x="21" y="39"/>
                    </a:lnTo>
                    <a:lnTo>
                      <a:pt x="21" y="39"/>
                    </a:lnTo>
                    <a:lnTo>
                      <a:pt x="21" y="39"/>
                    </a:lnTo>
                    <a:lnTo>
                      <a:pt x="21" y="39"/>
                    </a:lnTo>
                    <a:lnTo>
                      <a:pt x="14" y="45"/>
                    </a:lnTo>
                    <a:lnTo>
                      <a:pt x="14" y="45"/>
                    </a:lnTo>
                    <a:lnTo>
                      <a:pt x="14" y="45"/>
                    </a:lnTo>
                    <a:lnTo>
                      <a:pt x="14" y="45"/>
                    </a:lnTo>
                    <a:lnTo>
                      <a:pt x="14" y="45"/>
                    </a:lnTo>
                    <a:lnTo>
                      <a:pt x="14" y="52"/>
                    </a:lnTo>
                    <a:lnTo>
                      <a:pt x="14" y="52"/>
                    </a:lnTo>
                    <a:lnTo>
                      <a:pt x="7" y="52"/>
                    </a:lnTo>
                    <a:lnTo>
                      <a:pt x="7" y="52"/>
                    </a:lnTo>
                    <a:lnTo>
                      <a:pt x="7" y="58"/>
                    </a:lnTo>
                    <a:lnTo>
                      <a:pt x="7" y="58"/>
                    </a:lnTo>
                    <a:lnTo>
                      <a:pt x="7" y="58"/>
                    </a:lnTo>
                    <a:lnTo>
                      <a:pt x="7" y="58"/>
                    </a:lnTo>
                    <a:lnTo>
                      <a:pt x="7" y="58"/>
                    </a:lnTo>
                    <a:lnTo>
                      <a:pt x="7" y="58"/>
                    </a:lnTo>
                    <a:lnTo>
                      <a:pt x="7" y="58"/>
                    </a:lnTo>
                    <a:lnTo>
                      <a:pt x="0" y="65"/>
                    </a:lnTo>
                    <a:lnTo>
                      <a:pt x="0" y="65"/>
                    </a:lnTo>
                    <a:lnTo>
                      <a:pt x="0" y="65"/>
                    </a:lnTo>
                    <a:lnTo>
                      <a:pt x="0" y="65"/>
                    </a:lnTo>
                    <a:lnTo>
                      <a:pt x="7" y="65"/>
                    </a:lnTo>
                    <a:lnTo>
                      <a:pt x="7" y="65"/>
                    </a:lnTo>
                    <a:lnTo>
                      <a:pt x="7" y="65"/>
                    </a:lnTo>
                    <a:lnTo>
                      <a:pt x="7" y="58"/>
                    </a:lnTo>
                    <a:lnTo>
                      <a:pt x="7" y="58"/>
                    </a:lnTo>
                    <a:lnTo>
                      <a:pt x="14" y="58"/>
                    </a:lnTo>
                    <a:lnTo>
                      <a:pt x="14" y="58"/>
                    </a:lnTo>
                    <a:lnTo>
                      <a:pt x="14" y="58"/>
                    </a:lnTo>
                    <a:lnTo>
                      <a:pt x="14" y="52"/>
                    </a:lnTo>
                    <a:lnTo>
                      <a:pt x="21" y="52"/>
                    </a:lnTo>
                    <a:lnTo>
                      <a:pt x="21" y="45"/>
                    </a:lnTo>
                    <a:lnTo>
                      <a:pt x="21" y="45"/>
                    </a:lnTo>
                    <a:lnTo>
                      <a:pt x="21" y="45"/>
                    </a:lnTo>
                    <a:lnTo>
                      <a:pt x="21" y="45"/>
                    </a:lnTo>
                    <a:lnTo>
                      <a:pt x="21" y="39"/>
                    </a:lnTo>
                    <a:lnTo>
                      <a:pt x="28" y="39"/>
                    </a:lnTo>
                    <a:lnTo>
                      <a:pt x="28" y="39"/>
                    </a:lnTo>
                    <a:lnTo>
                      <a:pt x="28" y="39"/>
                    </a:lnTo>
                    <a:lnTo>
                      <a:pt x="28" y="45"/>
                    </a:lnTo>
                    <a:lnTo>
                      <a:pt x="28" y="45"/>
                    </a:lnTo>
                    <a:lnTo>
                      <a:pt x="28" y="45"/>
                    </a:lnTo>
                    <a:lnTo>
                      <a:pt x="28" y="45"/>
                    </a:lnTo>
                    <a:lnTo>
                      <a:pt x="28" y="45"/>
                    </a:lnTo>
                    <a:lnTo>
                      <a:pt x="28" y="45"/>
                    </a:lnTo>
                    <a:lnTo>
                      <a:pt x="28" y="45"/>
                    </a:lnTo>
                    <a:lnTo>
                      <a:pt x="28" y="52"/>
                    </a:lnTo>
                    <a:lnTo>
                      <a:pt x="28" y="52"/>
                    </a:lnTo>
                    <a:lnTo>
                      <a:pt x="28" y="52"/>
                    </a:lnTo>
                    <a:lnTo>
                      <a:pt x="28" y="52"/>
                    </a:lnTo>
                    <a:lnTo>
                      <a:pt x="28" y="52"/>
                    </a:lnTo>
                    <a:lnTo>
                      <a:pt x="28" y="52"/>
                    </a:lnTo>
                    <a:lnTo>
                      <a:pt x="28" y="58"/>
                    </a:lnTo>
                    <a:lnTo>
                      <a:pt x="28" y="58"/>
                    </a:lnTo>
                    <a:lnTo>
                      <a:pt x="21" y="58"/>
                    </a:lnTo>
                    <a:lnTo>
                      <a:pt x="21" y="58"/>
                    </a:lnTo>
                    <a:lnTo>
                      <a:pt x="21" y="58"/>
                    </a:lnTo>
                    <a:lnTo>
                      <a:pt x="21" y="58"/>
                    </a:lnTo>
                    <a:lnTo>
                      <a:pt x="21" y="58"/>
                    </a:lnTo>
                    <a:lnTo>
                      <a:pt x="21" y="65"/>
                    </a:lnTo>
                    <a:lnTo>
                      <a:pt x="21" y="65"/>
                    </a:lnTo>
                    <a:lnTo>
                      <a:pt x="21" y="65"/>
                    </a:lnTo>
                    <a:lnTo>
                      <a:pt x="21" y="65"/>
                    </a:lnTo>
                    <a:lnTo>
                      <a:pt x="21" y="65"/>
                    </a:lnTo>
                    <a:lnTo>
                      <a:pt x="21" y="65"/>
                    </a:lnTo>
                    <a:lnTo>
                      <a:pt x="21" y="71"/>
                    </a:lnTo>
                    <a:lnTo>
                      <a:pt x="21" y="71"/>
                    </a:lnTo>
                    <a:lnTo>
                      <a:pt x="21" y="71"/>
                    </a:lnTo>
                    <a:lnTo>
                      <a:pt x="21" y="71"/>
                    </a:lnTo>
                    <a:lnTo>
                      <a:pt x="21" y="71"/>
                    </a:lnTo>
                    <a:lnTo>
                      <a:pt x="21" y="71"/>
                    </a:lnTo>
                    <a:lnTo>
                      <a:pt x="21" y="71"/>
                    </a:lnTo>
                    <a:lnTo>
                      <a:pt x="28" y="77"/>
                    </a:lnTo>
                    <a:lnTo>
                      <a:pt x="28" y="77"/>
                    </a:lnTo>
                    <a:lnTo>
                      <a:pt x="28" y="77"/>
                    </a:lnTo>
                    <a:lnTo>
                      <a:pt x="28" y="77"/>
                    </a:lnTo>
                    <a:lnTo>
                      <a:pt x="28" y="77"/>
                    </a:lnTo>
                    <a:lnTo>
                      <a:pt x="28" y="77"/>
                    </a:lnTo>
                    <a:lnTo>
                      <a:pt x="35" y="77"/>
                    </a:lnTo>
                    <a:lnTo>
                      <a:pt x="35" y="77"/>
                    </a:lnTo>
                    <a:lnTo>
                      <a:pt x="35" y="84"/>
                    </a:lnTo>
                    <a:lnTo>
                      <a:pt x="35" y="84"/>
                    </a:lnTo>
                    <a:lnTo>
                      <a:pt x="35" y="84"/>
                    </a:lnTo>
                    <a:lnTo>
                      <a:pt x="35" y="84"/>
                    </a:lnTo>
                    <a:lnTo>
                      <a:pt x="35" y="84"/>
                    </a:lnTo>
                    <a:lnTo>
                      <a:pt x="35" y="84"/>
                    </a:lnTo>
                    <a:lnTo>
                      <a:pt x="35" y="84"/>
                    </a:lnTo>
                    <a:lnTo>
                      <a:pt x="35" y="84"/>
                    </a:lnTo>
                    <a:lnTo>
                      <a:pt x="35" y="84"/>
                    </a:lnTo>
                    <a:lnTo>
                      <a:pt x="35" y="84"/>
                    </a:lnTo>
                    <a:lnTo>
                      <a:pt x="35" y="90"/>
                    </a:lnTo>
                    <a:lnTo>
                      <a:pt x="35" y="90"/>
                    </a:lnTo>
                    <a:lnTo>
                      <a:pt x="35" y="90"/>
                    </a:lnTo>
                    <a:lnTo>
                      <a:pt x="35" y="90"/>
                    </a:lnTo>
                    <a:lnTo>
                      <a:pt x="41" y="90"/>
                    </a:lnTo>
                    <a:lnTo>
                      <a:pt x="41" y="97"/>
                    </a:lnTo>
                    <a:lnTo>
                      <a:pt x="41" y="97"/>
                    </a:lnTo>
                    <a:lnTo>
                      <a:pt x="41" y="97"/>
                    </a:lnTo>
                    <a:lnTo>
                      <a:pt x="41" y="103"/>
                    </a:lnTo>
                    <a:lnTo>
                      <a:pt x="41" y="103"/>
                    </a:lnTo>
                    <a:lnTo>
                      <a:pt x="41" y="103"/>
                    </a:lnTo>
                    <a:lnTo>
                      <a:pt x="41" y="103"/>
                    </a:lnTo>
                    <a:lnTo>
                      <a:pt x="41" y="103"/>
                    </a:lnTo>
                    <a:lnTo>
                      <a:pt x="41" y="103"/>
                    </a:lnTo>
                    <a:lnTo>
                      <a:pt x="41" y="103"/>
                    </a:lnTo>
                    <a:lnTo>
                      <a:pt x="41" y="103"/>
                    </a:lnTo>
                    <a:lnTo>
                      <a:pt x="41" y="103"/>
                    </a:lnTo>
                    <a:lnTo>
                      <a:pt x="41" y="103"/>
                    </a:lnTo>
                    <a:lnTo>
                      <a:pt x="41" y="103"/>
                    </a:lnTo>
                    <a:lnTo>
                      <a:pt x="41" y="103"/>
                    </a:lnTo>
                    <a:lnTo>
                      <a:pt x="41" y="97"/>
                    </a:lnTo>
                    <a:lnTo>
                      <a:pt x="41" y="97"/>
                    </a:lnTo>
                    <a:lnTo>
                      <a:pt x="41" y="97"/>
                    </a:lnTo>
                    <a:lnTo>
                      <a:pt x="41" y="97"/>
                    </a:lnTo>
                    <a:lnTo>
                      <a:pt x="48" y="97"/>
                    </a:lnTo>
                    <a:lnTo>
                      <a:pt x="48" y="97"/>
                    </a:lnTo>
                    <a:lnTo>
                      <a:pt x="48" y="97"/>
                    </a:lnTo>
                    <a:lnTo>
                      <a:pt x="48" y="97"/>
                    </a:lnTo>
                    <a:lnTo>
                      <a:pt x="48" y="90"/>
                    </a:lnTo>
                    <a:lnTo>
                      <a:pt x="48" y="90"/>
                    </a:lnTo>
                    <a:lnTo>
                      <a:pt x="48" y="90"/>
                    </a:lnTo>
                    <a:lnTo>
                      <a:pt x="48" y="84"/>
                    </a:lnTo>
                    <a:lnTo>
                      <a:pt x="48" y="84"/>
                    </a:lnTo>
                    <a:lnTo>
                      <a:pt x="48" y="84"/>
                    </a:lnTo>
                    <a:lnTo>
                      <a:pt x="48" y="84"/>
                    </a:lnTo>
                    <a:lnTo>
                      <a:pt x="48" y="77"/>
                    </a:lnTo>
                    <a:lnTo>
                      <a:pt x="48" y="77"/>
                    </a:lnTo>
                    <a:lnTo>
                      <a:pt x="48" y="77"/>
                    </a:lnTo>
                    <a:lnTo>
                      <a:pt x="48" y="71"/>
                    </a:lnTo>
                    <a:lnTo>
                      <a:pt x="48" y="71"/>
                    </a:lnTo>
                    <a:lnTo>
                      <a:pt x="48" y="71"/>
                    </a:lnTo>
                    <a:lnTo>
                      <a:pt x="48" y="71"/>
                    </a:lnTo>
                    <a:lnTo>
                      <a:pt x="48" y="65"/>
                    </a:lnTo>
                    <a:lnTo>
                      <a:pt x="48" y="65"/>
                    </a:lnTo>
                    <a:lnTo>
                      <a:pt x="48" y="65"/>
                    </a:lnTo>
                    <a:lnTo>
                      <a:pt x="41" y="65"/>
                    </a:lnTo>
                    <a:lnTo>
                      <a:pt x="41" y="65"/>
                    </a:lnTo>
                    <a:lnTo>
                      <a:pt x="41" y="65"/>
                    </a:lnTo>
                    <a:lnTo>
                      <a:pt x="41" y="65"/>
                    </a:lnTo>
                    <a:lnTo>
                      <a:pt x="41" y="65"/>
                    </a:lnTo>
                    <a:lnTo>
                      <a:pt x="41" y="58"/>
                    </a:lnTo>
                    <a:lnTo>
                      <a:pt x="41" y="58"/>
                    </a:lnTo>
                    <a:lnTo>
                      <a:pt x="41" y="58"/>
                    </a:lnTo>
                    <a:lnTo>
                      <a:pt x="41" y="58"/>
                    </a:lnTo>
                    <a:lnTo>
                      <a:pt x="41" y="58"/>
                    </a:lnTo>
                    <a:lnTo>
                      <a:pt x="41" y="58"/>
                    </a:lnTo>
                    <a:lnTo>
                      <a:pt x="41" y="58"/>
                    </a:lnTo>
                    <a:lnTo>
                      <a:pt x="41" y="52"/>
                    </a:lnTo>
                    <a:lnTo>
                      <a:pt x="41" y="52"/>
                    </a:lnTo>
                    <a:lnTo>
                      <a:pt x="41" y="52"/>
                    </a:lnTo>
                    <a:lnTo>
                      <a:pt x="41" y="52"/>
                    </a:lnTo>
                    <a:lnTo>
                      <a:pt x="41" y="52"/>
                    </a:lnTo>
                    <a:lnTo>
                      <a:pt x="41" y="52"/>
                    </a:lnTo>
                    <a:lnTo>
                      <a:pt x="41" y="45"/>
                    </a:lnTo>
                    <a:lnTo>
                      <a:pt x="41" y="45"/>
                    </a:lnTo>
                    <a:lnTo>
                      <a:pt x="41" y="45"/>
                    </a:lnTo>
                    <a:lnTo>
                      <a:pt x="35" y="45"/>
                    </a:lnTo>
                    <a:lnTo>
                      <a:pt x="35" y="45"/>
                    </a:lnTo>
                    <a:lnTo>
                      <a:pt x="41" y="45"/>
                    </a:lnTo>
                    <a:lnTo>
                      <a:pt x="41" y="45"/>
                    </a:lnTo>
                    <a:lnTo>
                      <a:pt x="41" y="39"/>
                    </a:lnTo>
                    <a:lnTo>
                      <a:pt x="41" y="39"/>
                    </a:lnTo>
                    <a:lnTo>
                      <a:pt x="41" y="39"/>
                    </a:lnTo>
                    <a:lnTo>
                      <a:pt x="35" y="39"/>
                    </a:lnTo>
                    <a:lnTo>
                      <a:pt x="35" y="39"/>
                    </a:lnTo>
                    <a:lnTo>
                      <a:pt x="35" y="39"/>
                    </a:lnTo>
                    <a:lnTo>
                      <a:pt x="35" y="39"/>
                    </a:lnTo>
                    <a:lnTo>
                      <a:pt x="35" y="32"/>
                    </a:lnTo>
                    <a:lnTo>
                      <a:pt x="35" y="32"/>
                    </a:lnTo>
                    <a:lnTo>
                      <a:pt x="35" y="32"/>
                    </a:lnTo>
                    <a:lnTo>
                      <a:pt x="35" y="32"/>
                    </a:lnTo>
                    <a:lnTo>
                      <a:pt x="35" y="32"/>
                    </a:lnTo>
                    <a:lnTo>
                      <a:pt x="35" y="32"/>
                    </a:lnTo>
                    <a:lnTo>
                      <a:pt x="35" y="32"/>
                    </a:lnTo>
                    <a:lnTo>
                      <a:pt x="35" y="32"/>
                    </a:lnTo>
                    <a:lnTo>
                      <a:pt x="35" y="26"/>
                    </a:lnTo>
                    <a:lnTo>
                      <a:pt x="35" y="26"/>
                    </a:lnTo>
                    <a:lnTo>
                      <a:pt x="35" y="26"/>
                    </a:lnTo>
                    <a:lnTo>
                      <a:pt x="35" y="26"/>
                    </a:lnTo>
                    <a:lnTo>
                      <a:pt x="35" y="26"/>
                    </a:lnTo>
                    <a:lnTo>
                      <a:pt x="35" y="26"/>
                    </a:lnTo>
                    <a:lnTo>
                      <a:pt x="35" y="26"/>
                    </a:lnTo>
                    <a:lnTo>
                      <a:pt x="35" y="26"/>
                    </a:lnTo>
                    <a:lnTo>
                      <a:pt x="35" y="26"/>
                    </a:lnTo>
                    <a:lnTo>
                      <a:pt x="35" y="26"/>
                    </a:lnTo>
                    <a:lnTo>
                      <a:pt x="35" y="26"/>
                    </a:lnTo>
                    <a:lnTo>
                      <a:pt x="35" y="26"/>
                    </a:lnTo>
                    <a:lnTo>
                      <a:pt x="35" y="20"/>
                    </a:lnTo>
                    <a:lnTo>
                      <a:pt x="7" y="0"/>
                    </a:lnTo>
                    <a:lnTo>
                      <a:pt x="7" y="0"/>
                    </a:lnTo>
                    <a:lnTo>
                      <a:pt x="7" y="0"/>
                    </a:lnTo>
                    <a:lnTo>
                      <a:pt x="14" y="0"/>
                    </a:lnTo>
                    <a:lnTo>
                      <a:pt x="14" y="7"/>
                    </a:lnTo>
                    <a:lnTo>
                      <a:pt x="14" y="7"/>
                    </a:lnTo>
                    <a:lnTo>
                      <a:pt x="14" y="7"/>
                    </a:lnTo>
                    <a:lnTo>
                      <a:pt x="14" y="7"/>
                    </a:lnTo>
                    <a:lnTo>
                      <a:pt x="14" y="7"/>
                    </a:lnTo>
                    <a:lnTo>
                      <a:pt x="14" y="7"/>
                    </a:lnTo>
                    <a:lnTo>
                      <a:pt x="14" y="7"/>
                    </a:lnTo>
                    <a:lnTo>
                      <a:pt x="14" y="7"/>
                    </a:lnTo>
                    <a:lnTo>
                      <a:pt x="14" y="7"/>
                    </a:lnTo>
                    <a:lnTo>
                      <a:pt x="14" y="7"/>
                    </a:lnTo>
                    <a:lnTo>
                      <a:pt x="14" y="7"/>
                    </a:lnTo>
                    <a:lnTo>
                      <a:pt x="14" y="7"/>
                    </a:lnTo>
                    <a:lnTo>
                      <a:pt x="14" y="13"/>
                    </a:lnTo>
                    <a:lnTo>
                      <a:pt x="14" y="13"/>
                    </a:lnTo>
                    <a:lnTo>
                      <a:pt x="14" y="13"/>
                    </a:lnTo>
                    <a:lnTo>
                      <a:pt x="14" y="13"/>
                    </a:lnTo>
                    <a:lnTo>
                      <a:pt x="7" y="13"/>
                    </a:lnTo>
                    <a:lnTo>
                      <a:pt x="7" y="13"/>
                    </a:lnTo>
                    <a:lnTo>
                      <a:pt x="7" y="13"/>
                    </a:lnTo>
                    <a:lnTo>
                      <a:pt x="7" y="13"/>
                    </a:lnTo>
                    <a:lnTo>
                      <a:pt x="7" y="13"/>
                    </a:lnTo>
                    <a:lnTo>
                      <a:pt x="0" y="13"/>
                    </a:lnTo>
                    <a:lnTo>
                      <a:pt x="0" y="13"/>
                    </a:lnTo>
                    <a:lnTo>
                      <a:pt x="0" y="13"/>
                    </a:lnTo>
                    <a:lnTo>
                      <a:pt x="0" y="20"/>
                    </a:lnTo>
                    <a:lnTo>
                      <a:pt x="0" y="20"/>
                    </a:lnTo>
                    <a:lnTo>
                      <a:pt x="0" y="20"/>
                    </a:lnTo>
                    <a:lnTo>
                      <a:pt x="0" y="20"/>
                    </a:lnTo>
                    <a:lnTo>
                      <a:pt x="0" y="20"/>
                    </a:lnTo>
                    <a:lnTo>
                      <a:pt x="0" y="20"/>
                    </a:lnTo>
                    <a:close/>
                  </a:path>
                </a:pathLst>
              </a:custGeom>
              <a:solidFill>
                <a:srgbClr val="000000"/>
              </a:solidFill>
              <a:ln w="9525">
                <a:noFill/>
                <a:round/>
                <a:headEnd/>
                <a:tailEnd/>
              </a:ln>
            </p:spPr>
            <p:txBody>
              <a:bodyPr/>
              <a:lstStyle/>
              <a:p>
                <a:endParaRPr lang="en-US" dirty="0"/>
              </a:p>
            </p:txBody>
          </p:sp>
          <p:sp>
            <p:nvSpPr>
              <p:cNvPr id="100447" name="Freeform 1119"/>
              <p:cNvSpPr>
                <a:spLocks/>
              </p:cNvSpPr>
              <p:nvPr/>
            </p:nvSpPr>
            <p:spPr bwMode="auto">
              <a:xfrm>
                <a:off x="3381" y="2960"/>
                <a:ext cx="27" cy="13"/>
              </a:xfrm>
              <a:custGeom>
                <a:avLst/>
                <a:gdLst/>
                <a:ahLst/>
                <a:cxnLst>
                  <a:cxn ang="0">
                    <a:pos x="0" y="13"/>
                  </a:cxn>
                  <a:cxn ang="0">
                    <a:pos x="0" y="13"/>
                  </a:cxn>
                  <a:cxn ang="0">
                    <a:pos x="0" y="13"/>
                  </a:cxn>
                  <a:cxn ang="0">
                    <a:pos x="7" y="13"/>
                  </a:cxn>
                  <a:cxn ang="0">
                    <a:pos x="7" y="13"/>
                  </a:cxn>
                  <a:cxn ang="0">
                    <a:pos x="7" y="6"/>
                  </a:cxn>
                  <a:cxn ang="0">
                    <a:pos x="14" y="6"/>
                  </a:cxn>
                  <a:cxn ang="0">
                    <a:pos x="14" y="6"/>
                  </a:cxn>
                  <a:cxn ang="0">
                    <a:pos x="14" y="6"/>
                  </a:cxn>
                  <a:cxn ang="0">
                    <a:pos x="20" y="6"/>
                  </a:cxn>
                  <a:cxn ang="0">
                    <a:pos x="20" y="6"/>
                  </a:cxn>
                  <a:cxn ang="0">
                    <a:pos x="20" y="6"/>
                  </a:cxn>
                  <a:cxn ang="0">
                    <a:pos x="27" y="6"/>
                  </a:cxn>
                  <a:cxn ang="0">
                    <a:pos x="27" y="6"/>
                  </a:cxn>
                  <a:cxn ang="0">
                    <a:pos x="27" y="6"/>
                  </a:cxn>
                  <a:cxn ang="0">
                    <a:pos x="27" y="6"/>
                  </a:cxn>
                  <a:cxn ang="0">
                    <a:pos x="20" y="6"/>
                  </a:cxn>
                  <a:cxn ang="0">
                    <a:pos x="20" y="6"/>
                  </a:cxn>
                  <a:cxn ang="0">
                    <a:pos x="20" y="6"/>
                  </a:cxn>
                  <a:cxn ang="0">
                    <a:pos x="20" y="6"/>
                  </a:cxn>
                  <a:cxn ang="0">
                    <a:pos x="14" y="6"/>
                  </a:cxn>
                  <a:cxn ang="0">
                    <a:pos x="14" y="0"/>
                  </a:cxn>
                  <a:cxn ang="0">
                    <a:pos x="14" y="0"/>
                  </a:cxn>
                  <a:cxn ang="0">
                    <a:pos x="14" y="0"/>
                  </a:cxn>
                  <a:cxn ang="0">
                    <a:pos x="7" y="0"/>
                  </a:cxn>
                  <a:cxn ang="0">
                    <a:pos x="7" y="0"/>
                  </a:cxn>
                  <a:cxn ang="0">
                    <a:pos x="0" y="0"/>
                  </a:cxn>
                  <a:cxn ang="0">
                    <a:pos x="0" y="0"/>
                  </a:cxn>
                  <a:cxn ang="0">
                    <a:pos x="0" y="13"/>
                  </a:cxn>
                  <a:cxn ang="0">
                    <a:pos x="0" y="13"/>
                  </a:cxn>
                </a:cxnLst>
                <a:rect l="0" t="0" r="r" b="b"/>
                <a:pathLst>
                  <a:path w="27" h="13">
                    <a:moveTo>
                      <a:pt x="0" y="13"/>
                    </a:moveTo>
                    <a:lnTo>
                      <a:pt x="0" y="13"/>
                    </a:lnTo>
                    <a:lnTo>
                      <a:pt x="0" y="13"/>
                    </a:lnTo>
                    <a:lnTo>
                      <a:pt x="7" y="13"/>
                    </a:lnTo>
                    <a:lnTo>
                      <a:pt x="7" y="13"/>
                    </a:lnTo>
                    <a:lnTo>
                      <a:pt x="7" y="6"/>
                    </a:lnTo>
                    <a:lnTo>
                      <a:pt x="14" y="6"/>
                    </a:lnTo>
                    <a:lnTo>
                      <a:pt x="14" y="6"/>
                    </a:lnTo>
                    <a:lnTo>
                      <a:pt x="14" y="6"/>
                    </a:lnTo>
                    <a:lnTo>
                      <a:pt x="20" y="6"/>
                    </a:lnTo>
                    <a:lnTo>
                      <a:pt x="20" y="6"/>
                    </a:lnTo>
                    <a:lnTo>
                      <a:pt x="20" y="6"/>
                    </a:lnTo>
                    <a:lnTo>
                      <a:pt x="27" y="6"/>
                    </a:lnTo>
                    <a:lnTo>
                      <a:pt x="27" y="6"/>
                    </a:lnTo>
                    <a:lnTo>
                      <a:pt x="27" y="6"/>
                    </a:lnTo>
                    <a:lnTo>
                      <a:pt x="27" y="6"/>
                    </a:lnTo>
                    <a:lnTo>
                      <a:pt x="20" y="6"/>
                    </a:lnTo>
                    <a:lnTo>
                      <a:pt x="20" y="6"/>
                    </a:lnTo>
                    <a:lnTo>
                      <a:pt x="20" y="6"/>
                    </a:lnTo>
                    <a:lnTo>
                      <a:pt x="20" y="6"/>
                    </a:lnTo>
                    <a:lnTo>
                      <a:pt x="14" y="6"/>
                    </a:lnTo>
                    <a:lnTo>
                      <a:pt x="14" y="0"/>
                    </a:lnTo>
                    <a:lnTo>
                      <a:pt x="14" y="0"/>
                    </a:lnTo>
                    <a:lnTo>
                      <a:pt x="14" y="0"/>
                    </a:lnTo>
                    <a:lnTo>
                      <a:pt x="7" y="0"/>
                    </a:lnTo>
                    <a:lnTo>
                      <a:pt x="7" y="0"/>
                    </a:lnTo>
                    <a:lnTo>
                      <a:pt x="0" y="0"/>
                    </a:lnTo>
                    <a:lnTo>
                      <a:pt x="0" y="0"/>
                    </a:lnTo>
                    <a:lnTo>
                      <a:pt x="0" y="13"/>
                    </a:lnTo>
                    <a:lnTo>
                      <a:pt x="0" y="13"/>
                    </a:lnTo>
                    <a:close/>
                  </a:path>
                </a:pathLst>
              </a:custGeom>
              <a:solidFill>
                <a:srgbClr val="000000"/>
              </a:solidFill>
              <a:ln w="9525">
                <a:noFill/>
                <a:round/>
                <a:headEnd/>
                <a:tailEnd/>
              </a:ln>
            </p:spPr>
            <p:txBody>
              <a:bodyPr/>
              <a:lstStyle/>
              <a:p>
                <a:endParaRPr lang="en-US" dirty="0"/>
              </a:p>
            </p:txBody>
          </p:sp>
          <p:sp>
            <p:nvSpPr>
              <p:cNvPr id="100448" name="Freeform 1120"/>
              <p:cNvSpPr>
                <a:spLocks/>
              </p:cNvSpPr>
              <p:nvPr/>
            </p:nvSpPr>
            <p:spPr bwMode="auto">
              <a:xfrm>
                <a:off x="3305" y="2954"/>
                <a:ext cx="7" cy="12"/>
              </a:xfrm>
              <a:custGeom>
                <a:avLst/>
                <a:gdLst/>
                <a:ahLst/>
                <a:cxnLst>
                  <a:cxn ang="0">
                    <a:pos x="0" y="12"/>
                  </a:cxn>
                  <a:cxn ang="0">
                    <a:pos x="0" y="12"/>
                  </a:cxn>
                  <a:cxn ang="0">
                    <a:pos x="0" y="12"/>
                  </a:cxn>
                  <a:cxn ang="0">
                    <a:pos x="0" y="12"/>
                  </a:cxn>
                  <a:cxn ang="0">
                    <a:pos x="7" y="12"/>
                  </a:cxn>
                  <a:cxn ang="0">
                    <a:pos x="7" y="12"/>
                  </a:cxn>
                  <a:cxn ang="0">
                    <a:pos x="7" y="12"/>
                  </a:cxn>
                  <a:cxn ang="0">
                    <a:pos x="7" y="12"/>
                  </a:cxn>
                  <a:cxn ang="0">
                    <a:pos x="7" y="12"/>
                  </a:cxn>
                  <a:cxn ang="0">
                    <a:pos x="7" y="12"/>
                  </a:cxn>
                  <a:cxn ang="0">
                    <a:pos x="7" y="12"/>
                  </a:cxn>
                  <a:cxn ang="0">
                    <a:pos x="7" y="12"/>
                  </a:cxn>
                  <a:cxn ang="0">
                    <a:pos x="7" y="12"/>
                  </a:cxn>
                  <a:cxn ang="0">
                    <a:pos x="7" y="12"/>
                  </a:cxn>
                  <a:cxn ang="0">
                    <a:pos x="7" y="12"/>
                  </a:cxn>
                  <a:cxn ang="0">
                    <a:pos x="7" y="12"/>
                  </a:cxn>
                  <a:cxn ang="0">
                    <a:pos x="7" y="12"/>
                  </a:cxn>
                  <a:cxn ang="0">
                    <a:pos x="7" y="6"/>
                  </a:cxn>
                  <a:cxn ang="0">
                    <a:pos x="7" y="6"/>
                  </a:cxn>
                  <a:cxn ang="0">
                    <a:pos x="7" y="6"/>
                  </a:cxn>
                  <a:cxn ang="0">
                    <a:pos x="7" y="6"/>
                  </a:cxn>
                  <a:cxn ang="0">
                    <a:pos x="7" y="6"/>
                  </a:cxn>
                  <a:cxn ang="0">
                    <a:pos x="0" y="6"/>
                  </a:cxn>
                  <a:cxn ang="0">
                    <a:pos x="0" y="6"/>
                  </a:cxn>
                  <a:cxn ang="0">
                    <a:pos x="0" y="6"/>
                  </a:cxn>
                  <a:cxn ang="0">
                    <a:pos x="7" y="0"/>
                  </a:cxn>
                  <a:cxn ang="0">
                    <a:pos x="7" y="0"/>
                  </a:cxn>
                  <a:cxn ang="0">
                    <a:pos x="7" y="0"/>
                  </a:cxn>
                  <a:cxn ang="0">
                    <a:pos x="7" y="0"/>
                  </a:cxn>
                  <a:cxn ang="0">
                    <a:pos x="7" y="0"/>
                  </a:cxn>
                  <a:cxn ang="0">
                    <a:pos x="7" y="0"/>
                  </a:cxn>
                  <a:cxn ang="0">
                    <a:pos x="7" y="0"/>
                  </a:cxn>
                  <a:cxn ang="0">
                    <a:pos x="7" y="0"/>
                  </a:cxn>
                  <a:cxn ang="0">
                    <a:pos x="7" y="0"/>
                  </a:cxn>
                  <a:cxn ang="0">
                    <a:pos x="0" y="0"/>
                  </a:cxn>
                  <a:cxn ang="0">
                    <a:pos x="0" y="0"/>
                  </a:cxn>
                  <a:cxn ang="0">
                    <a:pos x="0" y="0"/>
                  </a:cxn>
                  <a:cxn ang="0">
                    <a:pos x="0" y="0"/>
                  </a:cxn>
                  <a:cxn ang="0">
                    <a:pos x="0" y="0"/>
                  </a:cxn>
                  <a:cxn ang="0">
                    <a:pos x="0" y="12"/>
                  </a:cxn>
                  <a:cxn ang="0">
                    <a:pos x="0" y="12"/>
                  </a:cxn>
                </a:cxnLst>
                <a:rect l="0" t="0" r="r" b="b"/>
                <a:pathLst>
                  <a:path w="7" h="12">
                    <a:moveTo>
                      <a:pt x="0" y="12"/>
                    </a:moveTo>
                    <a:lnTo>
                      <a:pt x="0" y="12"/>
                    </a:lnTo>
                    <a:lnTo>
                      <a:pt x="0" y="12"/>
                    </a:lnTo>
                    <a:lnTo>
                      <a:pt x="0" y="12"/>
                    </a:lnTo>
                    <a:lnTo>
                      <a:pt x="7" y="12"/>
                    </a:lnTo>
                    <a:lnTo>
                      <a:pt x="7" y="12"/>
                    </a:lnTo>
                    <a:lnTo>
                      <a:pt x="7" y="12"/>
                    </a:lnTo>
                    <a:lnTo>
                      <a:pt x="7" y="12"/>
                    </a:lnTo>
                    <a:lnTo>
                      <a:pt x="7" y="12"/>
                    </a:lnTo>
                    <a:lnTo>
                      <a:pt x="7" y="12"/>
                    </a:lnTo>
                    <a:lnTo>
                      <a:pt x="7" y="12"/>
                    </a:lnTo>
                    <a:lnTo>
                      <a:pt x="7" y="12"/>
                    </a:lnTo>
                    <a:lnTo>
                      <a:pt x="7" y="12"/>
                    </a:lnTo>
                    <a:lnTo>
                      <a:pt x="7" y="12"/>
                    </a:lnTo>
                    <a:lnTo>
                      <a:pt x="7" y="12"/>
                    </a:lnTo>
                    <a:lnTo>
                      <a:pt x="7" y="12"/>
                    </a:lnTo>
                    <a:lnTo>
                      <a:pt x="7" y="12"/>
                    </a:lnTo>
                    <a:lnTo>
                      <a:pt x="7" y="6"/>
                    </a:lnTo>
                    <a:lnTo>
                      <a:pt x="7" y="6"/>
                    </a:lnTo>
                    <a:lnTo>
                      <a:pt x="7" y="6"/>
                    </a:lnTo>
                    <a:lnTo>
                      <a:pt x="7" y="6"/>
                    </a:lnTo>
                    <a:lnTo>
                      <a:pt x="7" y="6"/>
                    </a:lnTo>
                    <a:lnTo>
                      <a:pt x="0" y="6"/>
                    </a:lnTo>
                    <a:lnTo>
                      <a:pt x="0" y="6"/>
                    </a:lnTo>
                    <a:lnTo>
                      <a:pt x="0" y="6"/>
                    </a:lnTo>
                    <a:lnTo>
                      <a:pt x="7" y="0"/>
                    </a:lnTo>
                    <a:lnTo>
                      <a:pt x="7" y="0"/>
                    </a:lnTo>
                    <a:lnTo>
                      <a:pt x="7" y="0"/>
                    </a:lnTo>
                    <a:lnTo>
                      <a:pt x="7" y="0"/>
                    </a:lnTo>
                    <a:lnTo>
                      <a:pt x="7" y="0"/>
                    </a:lnTo>
                    <a:lnTo>
                      <a:pt x="7" y="0"/>
                    </a:lnTo>
                    <a:lnTo>
                      <a:pt x="7" y="0"/>
                    </a:lnTo>
                    <a:lnTo>
                      <a:pt x="7" y="0"/>
                    </a:lnTo>
                    <a:lnTo>
                      <a:pt x="7" y="0"/>
                    </a:lnTo>
                    <a:lnTo>
                      <a:pt x="0" y="0"/>
                    </a:lnTo>
                    <a:lnTo>
                      <a:pt x="0" y="0"/>
                    </a:lnTo>
                    <a:lnTo>
                      <a:pt x="0" y="0"/>
                    </a:lnTo>
                    <a:lnTo>
                      <a:pt x="0" y="0"/>
                    </a:lnTo>
                    <a:lnTo>
                      <a:pt x="0" y="0"/>
                    </a:lnTo>
                    <a:lnTo>
                      <a:pt x="0" y="12"/>
                    </a:lnTo>
                    <a:lnTo>
                      <a:pt x="0" y="12"/>
                    </a:lnTo>
                    <a:close/>
                  </a:path>
                </a:pathLst>
              </a:custGeom>
              <a:solidFill>
                <a:srgbClr val="000000"/>
              </a:solidFill>
              <a:ln w="9525">
                <a:noFill/>
                <a:round/>
                <a:headEnd/>
                <a:tailEnd/>
              </a:ln>
            </p:spPr>
            <p:txBody>
              <a:bodyPr/>
              <a:lstStyle/>
              <a:p>
                <a:endParaRPr lang="en-US" dirty="0"/>
              </a:p>
            </p:txBody>
          </p:sp>
          <p:sp>
            <p:nvSpPr>
              <p:cNvPr id="100449" name="Freeform 1121"/>
              <p:cNvSpPr>
                <a:spLocks/>
              </p:cNvSpPr>
              <p:nvPr/>
            </p:nvSpPr>
            <p:spPr bwMode="auto">
              <a:xfrm>
                <a:off x="3353" y="2934"/>
                <a:ext cx="28" cy="52"/>
              </a:xfrm>
              <a:custGeom>
                <a:avLst/>
                <a:gdLst/>
                <a:ahLst/>
                <a:cxnLst>
                  <a:cxn ang="0">
                    <a:pos x="21" y="39"/>
                  </a:cxn>
                  <a:cxn ang="0">
                    <a:pos x="21" y="45"/>
                  </a:cxn>
                  <a:cxn ang="0">
                    <a:pos x="14" y="45"/>
                  </a:cxn>
                  <a:cxn ang="0">
                    <a:pos x="14" y="45"/>
                  </a:cxn>
                  <a:cxn ang="0">
                    <a:pos x="14" y="52"/>
                  </a:cxn>
                  <a:cxn ang="0">
                    <a:pos x="14" y="52"/>
                  </a:cxn>
                  <a:cxn ang="0">
                    <a:pos x="7" y="52"/>
                  </a:cxn>
                  <a:cxn ang="0">
                    <a:pos x="7" y="52"/>
                  </a:cxn>
                  <a:cxn ang="0">
                    <a:pos x="7" y="52"/>
                  </a:cxn>
                  <a:cxn ang="0">
                    <a:pos x="0" y="52"/>
                  </a:cxn>
                  <a:cxn ang="0">
                    <a:pos x="0" y="45"/>
                  </a:cxn>
                  <a:cxn ang="0">
                    <a:pos x="0" y="45"/>
                  </a:cxn>
                  <a:cxn ang="0">
                    <a:pos x="0" y="45"/>
                  </a:cxn>
                  <a:cxn ang="0">
                    <a:pos x="0" y="39"/>
                  </a:cxn>
                  <a:cxn ang="0">
                    <a:pos x="0" y="39"/>
                  </a:cxn>
                  <a:cxn ang="0">
                    <a:pos x="0" y="32"/>
                  </a:cxn>
                  <a:cxn ang="0">
                    <a:pos x="0" y="26"/>
                  </a:cxn>
                  <a:cxn ang="0">
                    <a:pos x="0" y="20"/>
                  </a:cxn>
                  <a:cxn ang="0">
                    <a:pos x="0" y="13"/>
                  </a:cxn>
                  <a:cxn ang="0">
                    <a:pos x="0" y="13"/>
                  </a:cxn>
                  <a:cxn ang="0">
                    <a:pos x="0" y="7"/>
                  </a:cxn>
                  <a:cxn ang="0">
                    <a:pos x="0" y="0"/>
                  </a:cxn>
                  <a:cxn ang="0">
                    <a:pos x="7" y="0"/>
                  </a:cxn>
                  <a:cxn ang="0">
                    <a:pos x="7" y="0"/>
                  </a:cxn>
                  <a:cxn ang="0">
                    <a:pos x="14" y="0"/>
                  </a:cxn>
                  <a:cxn ang="0">
                    <a:pos x="14" y="0"/>
                  </a:cxn>
                  <a:cxn ang="0">
                    <a:pos x="7" y="7"/>
                  </a:cxn>
                  <a:cxn ang="0">
                    <a:pos x="7" y="13"/>
                  </a:cxn>
                  <a:cxn ang="0">
                    <a:pos x="7" y="13"/>
                  </a:cxn>
                  <a:cxn ang="0">
                    <a:pos x="0" y="20"/>
                  </a:cxn>
                  <a:cxn ang="0">
                    <a:pos x="0" y="26"/>
                  </a:cxn>
                  <a:cxn ang="0">
                    <a:pos x="0" y="32"/>
                  </a:cxn>
                  <a:cxn ang="0">
                    <a:pos x="0" y="39"/>
                  </a:cxn>
                  <a:cxn ang="0">
                    <a:pos x="0" y="39"/>
                  </a:cxn>
                  <a:cxn ang="0">
                    <a:pos x="0" y="39"/>
                  </a:cxn>
                  <a:cxn ang="0">
                    <a:pos x="0" y="45"/>
                  </a:cxn>
                  <a:cxn ang="0">
                    <a:pos x="0" y="39"/>
                  </a:cxn>
                  <a:cxn ang="0">
                    <a:pos x="0" y="39"/>
                  </a:cxn>
                  <a:cxn ang="0">
                    <a:pos x="0" y="32"/>
                  </a:cxn>
                  <a:cxn ang="0">
                    <a:pos x="0" y="32"/>
                  </a:cxn>
                  <a:cxn ang="0">
                    <a:pos x="7" y="32"/>
                  </a:cxn>
                  <a:cxn ang="0">
                    <a:pos x="7" y="26"/>
                  </a:cxn>
                  <a:cxn ang="0">
                    <a:pos x="14" y="32"/>
                  </a:cxn>
                  <a:cxn ang="0">
                    <a:pos x="7" y="32"/>
                  </a:cxn>
                  <a:cxn ang="0">
                    <a:pos x="7" y="39"/>
                  </a:cxn>
                  <a:cxn ang="0">
                    <a:pos x="7" y="39"/>
                  </a:cxn>
                  <a:cxn ang="0">
                    <a:pos x="7" y="45"/>
                  </a:cxn>
                  <a:cxn ang="0">
                    <a:pos x="7" y="45"/>
                  </a:cxn>
                  <a:cxn ang="0">
                    <a:pos x="7" y="52"/>
                  </a:cxn>
                  <a:cxn ang="0">
                    <a:pos x="7" y="52"/>
                  </a:cxn>
                  <a:cxn ang="0">
                    <a:pos x="7" y="45"/>
                  </a:cxn>
                  <a:cxn ang="0">
                    <a:pos x="7" y="39"/>
                  </a:cxn>
                  <a:cxn ang="0">
                    <a:pos x="14" y="39"/>
                  </a:cxn>
                  <a:cxn ang="0">
                    <a:pos x="14" y="32"/>
                  </a:cxn>
                  <a:cxn ang="0">
                    <a:pos x="14" y="26"/>
                  </a:cxn>
                  <a:cxn ang="0">
                    <a:pos x="28" y="26"/>
                  </a:cxn>
                  <a:cxn ang="0">
                    <a:pos x="28" y="39"/>
                  </a:cxn>
                </a:cxnLst>
                <a:rect l="0" t="0" r="r" b="b"/>
                <a:pathLst>
                  <a:path w="28" h="52">
                    <a:moveTo>
                      <a:pt x="28" y="39"/>
                    </a:moveTo>
                    <a:lnTo>
                      <a:pt x="28" y="39"/>
                    </a:lnTo>
                    <a:lnTo>
                      <a:pt x="21" y="39"/>
                    </a:lnTo>
                    <a:lnTo>
                      <a:pt x="21" y="45"/>
                    </a:lnTo>
                    <a:lnTo>
                      <a:pt x="21" y="45"/>
                    </a:lnTo>
                    <a:lnTo>
                      <a:pt x="21" y="45"/>
                    </a:lnTo>
                    <a:lnTo>
                      <a:pt x="14" y="45"/>
                    </a:lnTo>
                    <a:lnTo>
                      <a:pt x="14" y="45"/>
                    </a:lnTo>
                    <a:lnTo>
                      <a:pt x="14" y="45"/>
                    </a:lnTo>
                    <a:lnTo>
                      <a:pt x="14" y="45"/>
                    </a:lnTo>
                    <a:lnTo>
                      <a:pt x="14" y="45"/>
                    </a:lnTo>
                    <a:lnTo>
                      <a:pt x="14" y="45"/>
                    </a:lnTo>
                    <a:lnTo>
                      <a:pt x="14" y="52"/>
                    </a:lnTo>
                    <a:lnTo>
                      <a:pt x="14" y="52"/>
                    </a:lnTo>
                    <a:lnTo>
                      <a:pt x="14" y="52"/>
                    </a:lnTo>
                    <a:lnTo>
                      <a:pt x="14" y="52"/>
                    </a:lnTo>
                    <a:lnTo>
                      <a:pt x="14" y="52"/>
                    </a:lnTo>
                    <a:lnTo>
                      <a:pt x="14" y="52"/>
                    </a:lnTo>
                    <a:lnTo>
                      <a:pt x="14" y="52"/>
                    </a:lnTo>
                    <a:lnTo>
                      <a:pt x="7" y="52"/>
                    </a:lnTo>
                    <a:lnTo>
                      <a:pt x="7" y="52"/>
                    </a:lnTo>
                    <a:lnTo>
                      <a:pt x="7" y="52"/>
                    </a:lnTo>
                    <a:lnTo>
                      <a:pt x="7" y="52"/>
                    </a:lnTo>
                    <a:lnTo>
                      <a:pt x="7" y="52"/>
                    </a:lnTo>
                    <a:lnTo>
                      <a:pt x="7" y="52"/>
                    </a:lnTo>
                    <a:lnTo>
                      <a:pt x="7" y="52"/>
                    </a:lnTo>
                    <a:lnTo>
                      <a:pt x="7" y="52"/>
                    </a:lnTo>
                    <a:lnTo>
                      <a:pt x="7" y="52"/>
                    </a:lnTo>
                    <a:lnTo>
                      <a:pt x="7" y="52"/>
                    </a:lnTo>
                    <a:lnTo>
                      <a:pt x="0" y="52"/>
                    </a:lnTo>
                    <a:lnTo>
                      <a:pt x="0" y="45"/>
                    </a:lnTo>
                    <a:lnTo>
                      <a:pt x="0" y="45"/>
                    </a:lnTo>
                    <a:lnTo>
                      <a:pt x="0" y="45"/>
                    </a:lnTo>
                    <a:lnTo>
                      <a:pt x="0" y="45"/>
                    </a:lnTo>
                    <a:lnTo>
                      <a:pt x="0" y="45"/>
                    </a:lnTo>
                    <a:lnTo>
                      <a:pt x="0" y="45"/>
                    </a:lnTo>
                    <a:lnTo>
                      <a:pt x="0" y="45"/>
                    </a:lnTo>
                    <a:lnTo>
                      <a:pt x="0" y="45"/>
                    </a:lnTo>
                    <a:lnTo>
                      <a:pt x="0" y="45"/>
                    </a:lnTo>
                    <a:lnTo>
                      <a:pt x="0" y="39"/>
                    </a:lnTo>
                    <a:lnTo>
                      <a:pt x="0" y="39"/>
                    </a:lnTo>
                    <a:lnTo>
                      <a:pt x="0" y="39"/>
                    </a:lnTo>
                    <a:lnTo>
                      <a:pt x="0" y="39"/>
                    </a:lnTo>
                    <a:lnTo>
                      <a:pt x="0" y="39"/>
                    </a:lnTo>
                    <a:lnTo>
                      <a:pt x="0" y="39"/>
                    </a:lnTo>
                    <a:lnTo>
                      <a:pt x="0" y="32"/>
                    </a:lnTo>
                    <a:lnTo>
                      <a:pt x="0" y="32"/>
                    </a:lnTo>
                    <a:lnTo>
                      <a:pt x="0" y="32"/>
                    </a:lnTo>
                    <a:lnTo>
                      <a:pt x="0" y="32"/>
                    </a:lnTo>
                    <a:lnTo>
                      <a:pt x="0" y="26"/>
                    </a:lnTo>
                    <a:lnTo>
                      <a:pt x="0" y="26"/>
                    </a:lnTo>
                    <a:lnTo>
                      <a:pt x="0" y="26"/>
                    </a:lnTo>
                    <a:lnTo>
                      <a:pt x="0" y="20"/>
                    </a:lnTo>
                    <a:lnTo>
                      <a:pt x="0" y="20"/>
                    </a:lnTo>
                    <a:lnTo>
                      <a:pt x="0" y="20"/>
                    </a:lnTo>
                    <a:lnTo>
                      <a:pt x="0" y="20"/>
                    </a:lnTo>
                    <a:lnTo>
                      <a:pt x="0" y="13"/>
                    </a:lnTo>
                    <a:lnTo>
                      <a:pt x="0" y="13"/>
                    </a:lnTo>
                    <a:lnTo>
                      <a:pt x="0" y="13"/>
                    </a:lnTo>
                    <a:lnTo>
                      <a:pt x="0" y="13"/>
                    </a:lnTo>
                    <a:lnTo>
                      <a:pt x="0" y="7"/>
                    </a:lnTo>
                    <a:lnTo>
                      <a:pt x="0" y="7"/>
                    </a:lnTo>
                    <a:lnTo>
                      <a:pt x="0" y="7"/>
                    </a:lnTo>
                    <a:lnTo>
                      <a:pt x="0" y="7"/>
                    </a:lnTo>
                    <a:lnTo>
                      <a:pt x="0" y="0"/>
                    </a:lnTo>
                    <a:lnTo>
                      <a:pt x="0" y="0"/>
                    </a:lnTo>
                    <a:lnTo>
                      <a:pt x="0" y="0"/>
                    </a:lnTo>
                    <a:lnTo>
                      <a:pt x="0" y="0"/>
                    </a:lnTo>
                    <a:lnTo>
                      <a:pt x="7" y="0"/>
                    </a:lnTo>
                    <a:lnTo>
                      <a:pt x="7" y="0"/>
                    </a:lnTo>
                    <a:lnTo>
                      <a:pt x="7" y="0"/>
                    </a:lnTo>
                    <a:lnTo>
                      <a:pt x="7" y="0"/>
                    </a:lnTo>
                    <a:lnTo>
                      <a:pt x="7" y="0"/>
                    </a:lnTo>
                    <a:lnTo>
                      <a:pt x="7" y="0"/>
                    </a:lnTo>
                    <a:lnTo>
                      <a:pt x="14" y="0"/>
                    </a:lnTo>
                    <a:lnTo>
                      <a:pt x="14" y="0"/>
                    </a:lnTo>
                    <a:lnTo>
                      <a:pt x="14" y="0"/>
                    </a:lnTo>
                    <a:lnTo>
                      <a:pt x="14" y="0"/>
                    </a:lnTo>
                    <a:lnTo>
                      <a:pt x="7" y="7"/>
                    </a:lnTo>
                    <a:lnTo>
                      <a:pt x="7" y="7"/>
                    </a:lnTo>
                    <a:lnTo>
                      <a:pt x="7" y="7"/>
                    </a:lnTo>
                    <a:lnTo>
                      <a:pt x="7" y="7"/>
                    </a:lnTo>
                    <a:lnTo>
                      <a:pt x="7" y="7"/>
                    </a:lnTo>
                    <a:lnTo>
                      <a:pt x="7" y="13"/>
                    </a:lnTo>
                    <a:lnTo>
                      <a:pt x="7" y="13"/>
                    </a:lnTo>
                    <a:lnTo>
                      <a:pt x="7" y="13"/>
                    </a:lnTo>
                    <a:lnTo>
                      <a:pt x="7" y="13"/>
                    </a:lnTo>
                    <a:lnTo>
                      <a:pt x="0" y="20"/>
                    </a:lnTo>
                    <a:lnTo>
                      <a:pt x="0" y="20"/>
                    </a:lnTo>
                    <a:lnTo>
                      <a:pt x="0" y="20"/>
                    </a:lnTo>
                    <a:lnTo>
                      <a:pt x="0" y="26"/>
                    </a:lnTo>
                    <a:lnTo>
                      <a:pt x="0" y="26"/>
                    </a:lnTo>
                    <a:lnTo>
                      <a:pt x="0" y="26"/>
                    </a:lnTo>
                    <a:lnTo>
                      <a:pt x="0" y="26"/>
                    </a:lnTo>
                    <a:lnTo>
                      <a:pt x="0" y="32"/>
                    </a:lnTo>
                    <a:lnTo>
                      <a:pt x="0" y="32"/>
                    </a:lnTo>
                    <a:lnTo>
                      <a:pt x="0" y="32"/>
                    </a:lnTo>
                    <a:lnTo>
                      <a:pt x="0" y="32"/>
                    </a:lnTo>
                    <a:lnTo>
                      <a:pt x="0" y="39"/>
                    </a:lnTo>
                    <a:lnTo>
                      <a:pt x="0" y="39"/>
                    </a:lnTo>
                    <a:lnTo>
                      <a:pt x="0" y="39"/>
                    </a:lnTo>
                    <a:lnTo>
                      <a:pt x="0" y="39"/>
                    </a:lnTo>
                    <a:lnTo>
                      <a:pt x="0" y="39"/>
                    </a:lnTo>
                    <a:lnTo>
                      <a:pt x="0" y="39"/>
                    </a:lnTo>
                    <a:lnTo>
                      <a:pt x="0" y="39"/>
                    </a:lnTo>
                    <a:lnTo>
                      <a:pt x="0" y="39"/>
                    </a:lnTo>
                    <a:lnTo>
                      <a:pt x="0" y="39"/>
                    </a:lnTo>
                    <a:lnTo>
                      <a:pt x="0" y="45"/>
                    </a:lnTo>
                    <a:lnTo>
                      <a:pt x="0" y="45"/>
                    </a:lnTo>
                    <a:lnTo>
                      <a:pt x="0" y="39"/>
                    </a:lnTo>
                    <a:lnTo>
                      <a:pt x="0" y="39"/>
                    </a:lnTo>
                    <a:lnTo>
                      <a:pt x="0" y="39"/>
                    </a:lnTo>
                    <a:lnTo>
                      <a:pt x="0" y="39"/>
                    </a:lnTo>
                    <a:lnTo>
                      <a:pt x="0" y="39"/>
                    </a:lnTo>
                    <a:lnTo>
                      <a:pt x="0" y="39"/>
                    </a:lnTo>
                    <a:lnTo>
                      <a:pt x="0" y="39"/>
                    </a:lnTo>
                    <a:lnTo>
                      <a:pt x="0" y="32"/>
                    </a:lnTo>
                    <a:lnTo>
                      <a:pt x="0" y="32"/>
                    </a:lnTo>
                    <a:lnTo>
                      <a:pt x="7" y="32"/>
                    </a:lnTo>
                    <a:lnTo>
                      <a:pt x="0" y="32"/>
                    </a:lnTo>
                    <a:lnTo>
                      <a:pt x="7" y="32"/>
                    </a:lnTo>
                    <a:lnTo>
                      <a:pt x="7" y="32"/>
                    </a:lnTo>
                    <a:lnTo>
                      <a:pt x="7" y="32"/>
                    </a:lnTo>
                    <a:lnTo>
                      <a:pt x="7" y="26"/>
                    </a:lnTo>
                    <a:lnTo>
                      <a:pt x="7" y="26"/>
                    </a:lnTo>
                    <a:lnTo>
                      <a:pt x="7" y="26"/>
                    </a:lnTo>
                    <a:lnTo>
                      <a:pt x="7" y="26"/>
                    </a:lnTo>
                    <a:lnTo>
                      <a:pt x="7" y="32"/>
                    </a:lnTo>
                    <a:lnTo>
                      <a:pt x="14" y="32"/>
                    </a:lnTo>
                    <a:lnTo>
                      <a:pt x="14" y="32"/>
                    </a:lnTo>
                    <a:lnTo>
                      <a:pt x="7" y="32"/>
                    </a:lnTo>
                    <a:lnTo>
                      <a:pt x="7" y="32"/>
                    </a:lnTo>
                    <a:lnTo>
                      <a:pt x="7" y="39"/>
                    </a:lnTo>
                    <a:lnTo>
                      <a:pt x="7" y="39"/>
                    </a:lnTo>
                    <a:lnTo>
                      <a:pt x="7" y="39"/>
                    </a:lnTo>
                    <a:lnTo>
                      <a:pt x="7" y="39"/>
                    </a:lnTo>
                    <a:lnTo>
                      <a:pt x="7" y="39"/>
                    </a:lnTo>
                    <a:lnTo>
                      <a:pt x="7" y="39"/>
                    </a:lnTo>
                    <a:lnTo>
                      <a:pt x="7" y="39"/>
                    </a:lnTo>
                    <a:lnTo>
                      <a:pt x="7" y="45"/>
                    </a:lnTo>
                    <a:lnTo>
                      <a:pt x="7" y="45"/>
                    </a:lnTo>
                    <a:lnTo>
                      <a:pt x="7" y="45"/>
                    </a:lnTo>
                    <a:lnTo>
                      <a:pt x="7" y="45"/>
                    </a:lnTo>
                    <a:lnTo>
                      <a:pt x="7" y="45"/>
                    </a:lnTo>
                    <a:lnTo>
                      <a:pt x="7" y="45"/>
                    </a:lnTo>
                    <a:lnTo>
                      <a:pt x="7" y="52"/>
                    </a:lnTo>
                    <a:lnTo>
                      <a:pt x="7" y="52"/>
                    </a:lnTo>
                    <a:lnTo>
                      <a:pt x="7" y="52"/>
                    </a:lnTo>
                    <a:lnTo>
                      <a:pt x="7" y="52"/>
                    </a:lnTo>
                    <a:lnTo>
                      <a:pt x="7" y="52"/>
                    </a:lnTo>
                    <a:lnTo>
                      <a:pt x="7" y="52"/>
                    </a:lnTo>
                    <a:lnTo>
                      <a:pt x="7" y="45"/>
                    </a:lnTo>
                    <a:lnTo>
                      <a:pt x="7" y="45"/>
                    </a:lnTo>
                    <a:lnTo>
                      <a:pt x="7" y="45"/>
                    </a:lnTo>
                    <a:lnTo>
                      <a:pt x="7" y="45"/>
                    </a:lnTo>
                    <a:lnTo>
                      <a:pt x="7" y="39"/>
                    </a:lnTo>
                    <a:lnTo>
                      <a:pt x="7" y="39"/>
                    </a:lnTo>
                    <a:lnTo>
                      <a:pt x="14" y="39"/>
                    </a:lnTo>
                    <a:lnTo>
                      <a:pt x="14" y="39"/>
                    </a:lnTo>
                    <a:lnTo>
                      <a:pt x="14" y="32"/>
                    </a:lnTo>
                    <a:lnTo>
                      <a:pt x="14" y="32"/>
                    </a:lnTo>
                    <a:lnTo>
                      <a:pt x="14" y="32"/>
                    </a:lnTo>
                    <a:lnTo>
                      <a:pt x="14" y="32"/>
                    </a:lnTo>
                    <a:lnTo>
                      <a:pt x="14" y="32"/>
                    </a:lnTo>
                    <a:lnTo>
                      <a:pt x="14" y="26"/>
                    </a:lnTo>
                    <a:lnTo>
                      <a:pt x="21" y="26"/>
                    </a:lnTo>
                    <a:lnTo>
                      <a:pt x="21" y="26"/>
                    </a:lnTo>
                    <a:lnTo>
                      <a:pt x="28" y="26"/>
                    </a:lnTo>
                    <a:lnTo>
                      <a:pt x="28" y="26"/>
                    </a:lnTo>
                    <a:lnTo>
                      <a:pt x="28" y="39"/>
                    </a:lnTo>
                    <a:lnTo>
                      <a:pt x="28" y="39"/>
                    </a:lnTo>
                    <a:close/>
                  </a:path>
                </a:pathLst>
              </a:custGeom>
              <a:solidFill>
                <a:srgbClr val="000000"/>
              </a:solidFill>
              <a:ln w="9525">
                <a:noFill/>
                <a:round/>
                <a:headEnd/>
                <a:tailEnd/>
              </a:ln>
            </p:spPr>
            <p:txBody>
              <a:bodyPr/>
              <a:lstStyle/>
              <a:p>
                <a:endParaRPr lang="en-US" dirty="0"/>
              </a:p>
            </p:txBody>
          </p:sp>
          <p:sp>
            <p:nvSpPr>
              <p:cNvPr id="100450" name="Freeform 1122"/>
              <p:cNvSpPr>
                <a:spLocks/>
              </p:cNvSpPr>
              <p:nvPr/>
            </p:nvSpPr>
            <p:spPr bwMode="auto">
              <a:xfrm>
                <a:off x="3312" y="3063"/>
                <a:ext cx="131" cy="129"/>
              </a:xfrm>
              <a:custGeom>
                <a:avLst/>
                <a:gdLst/>
                <a:ahLst/>
                <a:cxnLst>
                  <a:cxn ang="0">
                    <a:pos x="21" y="77"/>
                  </a:cxn>
                  <a:cxn ang="0">
                    <a:pos x="28" y="84"/>
                  </a:cxn>
                  <a:cxn ang="0">
                    <a:pos x="35" y="84"/>
                  </a:cxn>
                  <a:cxn ang="0">
                    <a:pos x="41" y="84"/>
                  </a:cxn>
                  <a:cxn ang="0">
                    <a:pos x="41" y="90"/>
                  </a:cxn>
                  <a:cxn ang="0">
                    <a:pos x="48" y="84"/>
                  </a:cxn>
                  <a:cxn ang="0">
                    <a:pos x="48" y="77"/>
                  </a:cxn>
                  <a:cxn ang="0">
                    <a:pos x="55" y="77"/>
                  </a:cxn>
                  <a:cxn ang="0">
                    <a:pos x="55" y="71"/>
                  </a:cxn>
                  <a:cxn ang="0">
                    <a:pos x="55" y="71"/>
                  </a:cxn>
                  <a:cxn ang="0">
                    <a:pos x="55" y="64"/>
                  </a:cxn>
                  <a:cxn ang="0">
                    <a:pos x="55" y="58"/>
                  </a:cxn>
                  <a:cxn ang="0">
                    <a:pos x="48" y="51"/>
                  </a:cxn>
                  <a:cxn ang="0">
                    <a:pos x="41" y="45"/>
                  </a:cxn>
                  <a:cxn ang="0">
                    <a:pos x="35" y="39"/>
                  </a:cxn>
                  <a:cxn ang="0">
                    <a:pos x="28" y="32"/>
                  </a:cxn>
                  <a:cxn ang="0">
                    <a:pos x="28" y="19"/>
                  </a:cxn>
                  <a:cxn ang="0">
                    <a:pos x="21" y="0"/>
                  </a:cxn>
                  <a:cxn ang="0">
                    <a:pos x="28" y="6"/>
                  </a:cxn>
                  <a:cxn ang="0">
                    <a:pos x="35" y="6"/>
                  </a:cxn>
                  <a:cxn ang="0">
                    <a:pos x="41" y="13"/>
                  </a:cxn>
                  <a:cxn ang="0">
                    <a:pos x="41" y="13"/>
                  </a:cxn>
                  <a:cxn ang="0">
                    <a:pos x="35" y="19"/>
                  </a:cxn>
                  <a:cxn ang="0">
                    <a:pos x="41" y="19"/>
                  </a:cxn>
                  <a:cxn ang="0">
                    <a:pos x="41" y="26"/>
                  </a:cxn>
                  <a:cxn ang="0">
                    <a:pos x="48" y="26"/>
                  </a:cxn>
                  <a:cxn ang="0">
                    <a:pos x="48" y="32"/>
                  </a:cxn>
                  <a:cxn ang="0">
                    <a:pos x="48" y="39"/>
                  </a:cxn>
                  <a:cxn ang="0">
                    <a:pos x="48" y="45"/>
                  </a:cxn>
                  <a:cxn ang="0">
                    <a:pos x="55" y="45"/>
                  </a:cxn>
                  <a:cxn ang="0">
                    <a:pos x="76" y="58"/>
                  </a:cxn>
                  <a:cxn ang="0">
                    <a:pos x="89" y="64"/>
                  </a:cxn>
                  <a:cxn ang="0">
                    <a:pos x="103" y="64"/>
                  </a:cxn>
                  <a:cxn ang="0">
                    <a:pos x="117" y="58"/>
                  </a:cxn>
                  <a:cxn ang="0">
                    <a:pos x="124" y="51"/>
                  </a:cxn>
                  <a:cxn ang="0">
                    <a:pos x="131" y="51"/>
                  </a:cxn>
                  <a:cxn ang="0">
                    <a:pos x="124" y="64"/>
                  </a:cxn>
                  <a:cxn ang="0">
                    <a:pos x="124" y="77"/>
                  </a:cxn>
                  <a:cxn ang="0">
                    <a:pos x="117" y="84"/>
                  </a:cxn>
                  <a:cxn ang="0">
                    <a:pos x="117" y="90"/>
                  </a:cxn>
                  <a:cxn ang="0">
                    <a:pos x="110" y="96"/>
                  </a:cxn>
                  <a:cxn ang="0">
                    <a:pos x="96" y="103"/>
                  </a:cxn>
                  <a:cxn ang="0">
                    <a:pos x="89" y="109"/>
                  </a:cxn>
                  <a:cxn ang="0">
                    <a:pos x="83" y="109"/>
                  </a:cxn>
                  <a:cxn ang="0">
                    <a:pos x="76" y="116"/>
                  </a:cxn>
                  <a:cxn ang="0">
                    <a:pos x="62" y="122"/>
                  </a:cxn>
                  <a:cxn ang="0">
                    <a:pos x="48" y="129"/>
                  </a:cxn>
                  <a:cxn ang="0">
                    <a:pos x="35" y="122"/>
                  </a:cxn>
                  <a:cxn ang="0">
                    <a:pos x="28" y="116"/>
                  </a:cxn>
                  <a:cxn ang="0">
                    <a:pos x="21" y="116"/>
                  </a:cxn>
                  <a:cxn ang="0">
                    <a:pos x="14" y="109"/>
                  </a:cxn>
                  <a:cxn ang="0">
                    <a:pos x="7" y="103"/>
                  </a:cxn>
                  <a:cxn ang="0">
                    <a:pos x="7" y="103"/>
                  </a:cxn>
                  <a:cxn ang="0">
                    <a:pos x="7" y="96"/>
                  </a:cxn>
                  <a:cxn ang="0">
                    <a:pos x="7" y="90"/>
                  </a:cxn>
                  <a:cxn ang="0">
                    <a:pos x="14" y="84"/>
                  </a:cxn>
                  <a:cxn ang="0">
                    <a:pos x="14" y="77"/>
                  </a:cxn>
                </a:cxnLst>
                <a:rect l="0" t="0" r="r" b="b"/>
                <a:pathLst>
                  <a:path w="131" h="129">
                    <a:moveTo>
                      <a:pt x="14" y="77"/>
                    </a:moveTo>
                    <a:lnTo>
                      <a:pt x="14" y="77"/>
                    </a:lnTo>
                    <a:lnTo>
                      <a:pt x="14" y="77"/>
                    </a:lnTo>
                    <a:lnTo>
                      <a:pt x="21" y="77"/>
                    </a:lnTo>
                    <a:lnTo>
                      <a:pt x="21" y="77"/>
                    </a:lnTo>
                    <a:lnTo>
                      <a:pt x="21" y="77"/>
                    </a:lnTo>
                    <a:lnTo>
                      <a:pt x="21" y="77"/>
                    </a:lnTo>
                    <a:lnTo>
                      <a:pt x="21" y="77"/>
                    </a:lnTo>
                    <a:lnTo>
                      <a:pt x="21" y="77"/>
                    </a:lnTo>
                    <a:lnTo>
                      <a:pt x="28" y="77"/>
                    </a:lnTo>
                    <a:lnTo>
                      <a:pt x="28" y="77"/>
                    </a:lnTo>
                    <a:lnTo>
                      <a:pt x="28" y="77"/>
                    </a:lnTo>
                    <a:lnTo>
                      <a:pt x="28" y="77"/>
                    </a:lnTo>
                    <a:lnTo>
                      <a:pt x="28" y="84"/>
                    </a:lnTo>
                    <a:lnTo>
                      <a:pt x="28" y="84"/>
                    </a:lnTo>
                    <a:lnTo>
                      <a:pt x="28" y="84"/>
                    </a:lnTo>
                    <a:lnTo>
                      <a:pt x="28" y="84"/>
                    </a:lnTo>
                    <a:lnTo>
                      <a:pt x="35" y="84"/>
                    </a:lnTo>
                    <a:lnTo>
                      <a:pt x="35" y="84"/>
                    </a:lnTo>
                    <a:lnTo>
                      <a:pt x="35" y="84"/>
                    </a:lnTo>
                    <a:lnTo>
                      <a:pt x="35" y="84"/>
                    </a:lnTo>
                    <a:lnTo>
                      <a:pt x="41" y="84"/>
                    </a:lnTo>
                    <a:lnTo>
                      <a:pt x="41" y="84"/>
                    </a:lnTo>
                    <a:lnTo>
                      <a:pt x="41" y="84"/>
                    </a:lnTo>
                    <a:lnTo>
                      <a:pt x="41" y="84"/>
                    </a:lnTo>
                    <a:lnTo>
                      <a:pt x="41" y="84"/>
                    </a:lnTo>
                    <a:lnTo>
                      <a:pt x="41" y="84"/>
                    </a:lnTo>
                    <a:lnTo>
                      <a:pt x="41" y="84"/>
                    </a:lnTo>
                    <a:lnTo>
                      <a:pt x="41" y="84"/>
                    </a:lnTo>
                    <a:lnTo>
                      <a:pt x="41" y="90"/>
                    </a:lnTo>
                    <a:lnTo>
                      <a:pt x="41" y="90"/>
                    </a:lnTo>
                    <a:lnTo>
                      <a:pt x="41" y="90"/>
                    </a:lnTo>
                    <a:lnTo>
                      <a:pt x="41" y="90"/>
                    </a:lnTo>
                    <a:lnTo>
                      <a:pt x="41" y="90"/>
                    </a:lnTo>
                    <a:lnTo>
                      <a:pt x="41" y="90"/>
                    </a:lnTo>
                    <a:lnTo>
                      <a:pt x="48" y="90"/>
                    </a:lnTo>
                    <a:lnTo>
                      <a:pt x="48" y="90"/>
                    </a:lnTo>
                    <a:lnTo>
                      <a:pt x="48" y="90"/>
                    </a:lnTo>
                    <a:lnTo>
                      <a:pt x="48" y="90"/>
                    </a:lnTo>
                    <a:lnTo>
                      <a:pt x="48" y="84"/>
                    </a:lnTo>
                    <a:lnTo>
                      <a:pt x="48" y="84"/>
                    </a:lnTo>
                    <a:lnTo>
                      <a:pt x="48" y="84"/>
                    </a:lnTo>
                    <a:lnTo>
                      <a:pt x="48" y="84"/>
                    </a:lnTo>
                    <a:lnTo>
                      <a:pt x="48" y="84"/>
                    </a:lnTo>
                    <a:lnTo>
                      <a:pt x="48" y="84"/>
                    </a:lnTo>
                    <a:lnTo>
                      <a:pt x="48" y="84"/>
                    </a:lnTo>
                    <a:lnTo>
                      <a:pt x="48" y="84"/>
                    </a:lnTo>
                    <a:lnTo>
                      <a:pt x="48" y="77"/>
                    </a:lnTo>
                    <a:lnTo>
                      <a:pt x="48" y="77"/>
                    </a:lnTo>
                    <a:lnTo>
                      <a:pt x="55" y="84"/>
                    </a:lnTo>
                    <a:lnTo>
                      <a:pt x="55" y="77"/>
                    </a:lnTo>
                    <a:lnTo>
                      <a:pt x="55" y="77"/>
                    </a:lnTo>
                    <a:lnTo>
                      <a:pt x="55" y="77"/>
                    </a:lnTo>
                    <a:lnTo>
                      <a:pt x="55" y="77"/>
                    </a:lnTo>
                    <a:lnTo>
                      <a:pt x="55" y="77"/>
                    </a:lnTo>
                    <a:lnTo>
                      <a:pt x="55" y="77"/>
                    </a:lnTo>
                    <a:lnTo>
                      <a:pt x="55" y="77"/>
                    </a:lnTo>
                    <a:lnTo>
                      <a:pt x="55" y="77"/>
                    </a:lnTo>
                    <a:lnTo>
                      <a:pt x="55" y="77"/>
                    </a:lnTo>
                    <a:lnTo>
                      <a:pt x="55" y="77"/>
                    </a:lnTo>
                    <a:lnTo>
                      <a:pt x="55" y="71"/>
                    </a:lnTo>
                    <a:lnTo>
                      <a:pt x="55" y="71"/>
                    </a:lnTo>
                    <a:lnTo>
                      <a:pt x="55" y="71"/>
                    </a:lnTo>
                    <a:lnTo>
                      <a:pt x="55" y="71"/>
                    </a:lnTo>
                    <a:lnTo>
                      <a:pt x="55" y="71"/>
                    </a:lnTo>
                    <a:lnTo>
                      <a:pt x="55" y="71"/>
                    </a:lnTo>
                    <a:lnTo>
                      <a:pt x="55" y="71"/>
                    </a:lnTo>
                    <a:lnTo>
                      <a:pt x="55" y="71"/>
                    </a:lnTo>
                    <a:lnTo>
                      <a:pt x="55" y="71"/>
                    </a:lnTo>
                    <a:lnTo>
                      <a:pt x="55" y="71"/>
                    </a:lnTo>
                    <a:lnTo>
                      <a:pt x="55" y="71"/>
                    </a:lnTo>
                    <a:lnTo>
                      <a:pt x="55" y="64"/>
                    </a:lnTo>
                    <a:lnTo>
                      <a:pt x="55" y="64"/>
                    </a:lnTo>
                    <a:lnTo>
                      <a:pt x="55" y="64"/>
                    </a:lnTo>
                    <a:lnTo>
                      <a:pt x="55" y="64"/>
                    </a:lnTo>
                    <a:lnTo>
                      <a:pt x="55" y="64"/>
                    </a:lnTo>
                    <a:lnTo>
                      <a:pt x="55" y="64"/>
                    </a:lnTo>
                    <a:lnTo>
                      <a:pt x="55" y="64"/>
                    </a:lnTo>
                    <a:lnTo>
                      <a:pt x="55" y="64"/>
                    </a:lnTo>
                    <a:lnTo>
                      <a:pt x="55" y="64"/>
                    </a:lnTo>
                    <a:lnTo>
                      <a:pt x="55" y="58"/>
                    </a:lnTo>
                    <a:lnTo>
                      <a:pt x="55" y="58"/>
                    </a:lnTo>
                    <a:lnTo>
                      <a:pt x="55" y="58"/>
                    </a:lnTo>
                    <a:lnTo>
                      <a:pt x="55" y="58"/>
                    </a:lnTo>
                    <a:lnTo>
                      <a:pt x="55" y="58"/>
                    </a:lnTo>
                    <a:lnTo>
                      <a:pt x="48" y="58"/>
                    </a:lnTo>
                    <a:lnTo>
                      <a:pt x="48" y="51"/>
                    </a:lnTo>
                    <a:lnTo>
                      <a:pt x="48" y="51"/>
                    </a:lnTo>
                    <a:lnTo>
                      <a:pt x="48" y="51"/>
                    </a:lnTo>
                    <a:lnTo>
                      <a:pt x="48" y="51"/>
                    </a:lnTo>
                    <a:lnTo>
                      <a:pt x="48" y="51"/>
                    </a:lnTo>
                    <a:lnTo>
                      <a:pt x="48" y="51"/>
                    </a:lnTo>
                    <a:lnTo>
                      <a:pt x="48" y="51"/>
                    </a:lnTo>
                    <a:lnTo>
                      <a:pt x="48" y="45"/>
                    </a:lnTo>
                    <a:lnTo>
                      <a:pt x="48" y="45"/>
                    </a:lnTo>
                    <a:lnTo>
                      <a:pt x="48" y="45"/>
                    </a:lnTo>
                    <a:lnTo>
                      <a:pt x="41" y="45"/>
                    </a:lnTo>
                    <a:lnTo>
                      <a:pt x="41" y="45"/>
                    </a:lnTo>
                    <a:lnTo>
                      <a:pt x="41" y="45"/>
                    </a:lnTo>
                    <a:lnTo>
                      <a:pt x="41" y="45"/>
                    </a:lnTo>
                    <a:lnTo>
                      <a:pt x="41" y="39"/>
                    </a:lnTo>
                    <a:lnTo>
                      <a:pt x="41" y="39"/>
                    </a:lnTo>
                    <a:lnTo>
                      <a:pt x="41" y="39"/>
                    </a:lnTo>
                    <a:lnTo>
                      <a:pt x="35" y="39"/>
                    </a:lnTo>
                    <a:lnTo>
                      <a:pt x="35" y="39"/>
                    </a:lnTo>
                    <a:lnTo>
                      <a:pt x="35" y="39"/>
                    </a:lnTo>
                    <a:lnTo>
                      <a:pt x="35" y="39"/>
                    </a:lnTo>
                    <a:lnTo>
                      <a:pt x="35" y="32"/>
                    </a:lnTo>
                    <a:lnTo>
                      <a:pt x="35" y="32"/>
                    </a:lnTo>
                    <a:lnTo>
                      <a:pt x="35" y="32"/>
                    </a:lnTo>
                    <a:lnTo>
                      <a:pt x="35" y="32"/>
                    </a:lnTo>
                    <a:lnTo>
                      <a:pt x="28" y="32"/>
                    </a:lnTo>
                    <a:lnTo>
                      <a:pt x="28" y="32"/>
                    </a:lnTo>
                    <a:lnTo>
                      <a:pt x="28" y="26"/>
                    </a:lnTo>
                    <a:lnTo>
                      <a:pt x="28" y="26"/>
                    </a:lnTo>
                    <a:lnTo>
                      <a:pt x="28" y="26"/>
                    </a:lnTo>
                    <a:lnTo>
                      <a:pt x="28" y="26"/>
                    </a:lnTo>
                    <a:lnTo>
                      <a:pt x="28" y="26"/>
                    </a:lnTo>
                    <a:lnTo>
                      <a:pt x="28" y="19"/>
                    </a:lnTo>
                    <a:lnTo>
                      <a:pt x="28" y="19"/>
                    </a:lnTo>
                    <a:lnTo>
                      <a:pt x="28" y="19"/>
                    </a:lnTo>
                    <a:lnTo>
                      <a:pt x="28" y="19"/>
                    </a:lnTo>
                    <a:lnTo>
                      <a:pt x="28" y="19"/>
                    </a:lnTo>
                    <a:lnTo>
                      <a:pt x="21" y="13"/>
                    </a:lnTo>
                    <a:lnTo>
                      <a:pt x="21" y="0"/>
                    </a:lnTo>
                    <a:lnTo>
                      <a:pt x="21" y="0"/>
                    </a:lnTo>
                    <a:lnTo>
                      <a:pt x="21" y="0"/>
                    </a:lnTo>
                    <a:lnTo>
                      <a:pt x="21" y="0"/>
                    </a:lnTo>
                    <a:lnTo>
                      <a:pt x="21" y="6"/>
                    </a:lnTo>
                    <a:lnTo>
                      <a:pt x="28" y="6"/>
                    </a:lnTo>
                    <a:lnTo>
                      <a:pt x="28" y="6"/>
                    </a:lnTo>
                    <a:lnTo>
                      <a:pt x="28" y="6"/>
                    </a:lnTo>
                    <a:lnTo>
                      <a:pt x="28" y="6"/>
                    </a:lnTo>
                    <a:lnTo>
                      <a:pt x="28" y="6"/>
                    </a:lnTo>
                    <a:lnTo>
                      <a:pt x="28" y="6"/>
                    </a:lnTo>
                    <a:lnTo>
                      <a:pt x="35" y="6"/>
                    </a:lnTo>
                    <a:lnTo>
                      <a:pt x="35" y="6"/>
                    </a:lnTo>
                    <a:lnTo>
                      <a:pt x="35" y="6"/>
                    </a:lnTo>
                    <a:lnTo>
                      <a:pt x="35" y="6"/>
                    </a:lnTo>
                    <a:lnTo>
                      <a:pt x="35" y="6"/>
                    </a:lnTo>
                    <a:lnTo>
                      <a:pt x="41" y="6"/>
                    </a:lnTo>
                    <a:lnTo>
                      <a:pt x="41" y="6"/>
                    </a:lnTo>
                    <a:lnTo>
                      <a:pt x="41" y="6"/>
                    </a:lnTo>
                    <a:lnTo>
                      <a:pt x="41" y="6"/>
                    </a:lnTo>
                    <a:lnTo>
                      <a:pt x="41" y="6"/>
                    </a:lnTo>
                    <a:lnTo>
                      <a:pt x="41" y="13"/>
                    </a:lnTo>
                    <a:lnTo>
                      <a:pt x="41" y="13"/>
                    </a:lnTo>
                    <a:lnTo>
                      <a:pt x="35" y="13"/>
                    </a:lnTo>
                    <a:lnTo>
                      <a:pt x="41" y="13"/>
                    </a:lnTo>
                    <a:lnTo>
                      <a:pt x="41" y="13"/>
                    </a:lnTo>
                    <a:lnTo>
                      <a:pt x="41" y="13"/>
                    </a:lnTo>
                    <a:lnTo>
                      <a:pt x="41" y="13"/>
                    </a:lnTo>
                    <a:lnTo>
                      <a:pt x="41" y="13"/>
                    </a:lnTo>
                    <a:lnTo>
                      <a:pt x="41" y="13"/>
                    </a:lnTo>
                    <a:lnTo>
                      <a:pt x="35" y="13"/>
                    </a:lnTo>
                    <a:lnTo>
                      <a:pt x="35" y="13"/>
                    </a:lnTo>
                    <a:lnTo>
                      <a:pt x="35" y="13"/>
                    </a:lnTo>
                    <a:lnTo>
                      <a:pt x="35" y="13"/>
                    </a:lnTo>
                    <a:lnTo>
                      <a:pt x="35" y="19"/>
                    </a:lnTo>
                    <a:lnTo>
                      <a:pt x="35" y="19"/>
                    </a:lnTo>
                    <a:lnTo>
                      <a:pt x="35" y="19"/>
                    </a:lnTo>
                    <a:lnTo>
                      <a:pt x="35" y="19"/>
                    </a:lnTo>
                    <a:lnTo>
                      <a:pt x="35" y="19"/>
                    </a:lnTo>
                    <a:lnTo>
                      <a:pt x="35" y="19"/>
                    </a:lnTo>
                    <a:lnTo>
                      <a:pt x="35" y="19"/>
                    </a:lnTo>
                    <a:lnTo>
                      <a:pt x="35" y="19"/>
                    </a:lnTo>
                    <a:lnTo>
                      <a:pt x="35" y="19"/>
                    </a:lnTo>
                    <a:lnTo>
                      <a:pt x="41" y="19"/>
                    </a:lnTo>
                    <a:lnTo>
                      <a:pt x="41" y="19"/>
                    </a:lnTo>
                    <a:lnTo>
                      <a:pt x="41" y="19"/>
                    </a:lnTo>
                    <a:lnTo>
                      <a:pt x="41" y="26"/>
                    </a:lnTo>
                    <a:lnTo>
                      <a:pt x="41" y="26"/>
                    </a:lnTo>
                    <a:lnTo>
                      <a:pt x="41" y="26"/>
                    </a:lnTo>
                    <a:lnTo>
                      <a:pt x="41" y="26"/>
                    </a:lnTo>
                    <a:lnTo>
                      <a:pt x="41" y="26"/>
                    </a:lnTo>
                    <a:lnTo>
                      <a:pt x="41" y="26"/>
                    </a:lnTo>
                    <a:lnTo>
                      <a:pt x="41" y="26"/>
                    </a:lnTo>
                    <a:lnTo>
                      <a:pt x="41" y="26"/>
                    </a:lnTo>
                    <a:lnTo>
                      <a:pt x="41" y="26"/>
                    </a:lnTo>
                    <a:lnTo>
                      <a:pt x="48" y="26"/>
                    </a:lnTo>
                    <a:lnTo>
                      <a:pt x="48" y="26"/>
                    </a:lnTo>
                    <a:lnTo>
                      <a:pt x="48" y="26"/>
                    </a:lnTo>
                    <a:lnTo>
                      <a:pt x="48" y="26"/>
                    </a:lnTo>
                    <a:lnTo>
                      <a:pt x="48" y="26"/>
                    </a:lnTo>
                    <a:lnTo>
                      <a:pt x="48" y="26"/>
                    </a:lnTo>
                    <a:lnTo>
                      <a:pt x="48" y="32"/>
                    </a:lnTo>
                    <a:lnTo>
                      <a:pt x="48" y="32"/>
                    </a:lnTo>
                    <a:lnTo>
                      <a:pt x="48" y="32"/>
                    </a:lnTo>
                    <a:lnTo>
                      <a:pt x="48" y="32"/>
                    </a:lnTo>
                    <a:lnTo>
                      <a:pt x="48" y="32"/>
                    </a:lnTo>
                    <a:lnTo>
                      <a:pt x="48" y="32"/>
                    </a:lnTo>
                    <a:lnTo>
                      <a:pt x="48" y="32"/>
                    </a:lnTo>
                    <a:lnTo>
                      <a:pt x="48" y="32"/>
                    </a:lnTo>
                    <a:lnTo>
                      <a:pt x="48" y="39"/>
                    </a:lnTo>
                    <a:lnTo>
                      <a:pt x="48" y="39"/>
                    </a:lnTo>
                    <a:lnTo>
                      <a:pt x="48" y="39"/>
                    </a:lnTo>
                    <a:lnTo>
                      <a:pt x="48" y="39"/>
                    </a:lnTo>
                    <a:lnTo>
                      <a:pt x="48" y="39"/>
                    </a:lnTo>
                    <a:lnTo>
                      <a:pt x="48" y="39"/>
                    </a:lnTo>
                    <a:lnTo>
                      <a:pt x="48" y="45"/>
                    </a:lnTo>
                    <a:lnTo>
                      <a:pt x="48" y="45"/>
                    </a:lnTo>
                    <a:lnTo>
                      <a:pt x="48" y="45"/>
                    </a:lnTo>
                    <a:lnTo>
                      <a:pt x="48" y="45"/>
                    </a:lnTo>
                    <a:lnTo>
                      <a:pt x="48" y="45"/>
                    </a:lnTo>
                    <a:lnTo>
                      <a:pt x="55" y="45"/>
                    </a:lnTo>
                    <a:lnTo>
                      <a:pt x="55" y="45"/>
                    </a:lnTo>
                    <a:lnTo>
                      <a:pt x="55" y="45"/>
                    </a:lnTo>
                    <a:lnTo>
                      <a:pt x="55" y="45"/>
                    </a:lnTo>
                    <a:lnTo>
                      <a:pt x="55" y="45"/>
                    </a:lnTo>
                    <a:lnTo>
                      <a:pt x="55" y="45"/>
                    </a:lnTo>
                    <a:lnTo>
                      <a:pt x="62" y="51"/>
                    </a:lnTo>
                    <a:lnTo>
                      <a:pt x="62" y="51"/>
                    </a:lnTo>
                    <a:lnTo>
                      <a:pt x="69" y="51"/>
                    </a:lnTo>
                    <a:lnTo>
                      <a:pt x="69" y="58"/>
                    </a:lnTo>
                    <a:lnTo>
                      <a:pt x="69" y="58"/>
                    </a:lnTo>
                    <a:lnTo>
                      <a:pt x="76" y="58"/>
                    </a:lnTo>
                    <a:lnTo>
                      <a:pt x="76" y="58"/>
                    </a:lnTo>
                    <a:lnTo>
                      <a:pt x="83" y="58"/>
                    </a:lnTo>
                    <a:lnTo>
                      <a:pt x="83" y="58"/>
                    </a:lnTo>
                    <a:lnTo>
                      <a:pt x="83" y="58"/>
                    </a:lnTo>
                    <a:lnTo>
                      <a:pt x="83" y="64"/>
                    </a:lnTo>
                    <a:lnTo>
                      <a:pt x="89" y="64"/>
                    </a:lnTo>
                    <a:lnTo>
                      <a:pt x="89" y="64"/>
                    </a:lnTo>
                    <a:lnTo>
                      <a:pt x="89" y="64"/>
                    </a:lnTo>
                    <a:lnTo>
                      <a:pt x="89" y="64"/>
                    </a:lnTo>
                    <a:lnTo>
                      <a:pt x="96" y="64"/>
                    </a:lnTo>
                    <a:lnTo>
                      <a:pt x="96" y="64"/>
                    </a:lnTo>
                    <a:lnTo>
                      <a:pt x="96" y="64"/>
                    </a:lnTo>
                    <a:lnTo>
                      <a:pt x="96" y="64"/>
                    </a:lnTo>
                    <a:lnTo>
                      <a:pt x="96" y="64"/>
                    </a:lnTo>
                    <a:lnTo>
                      <a:pt x="103" y="64"/>
                    </a:lnTo>
                    <a:lnTo>
                      <a:pt x="103" y="58"/>
                    </a:lnTo>
                    <a:lnTo>
                      <a:pt x="103" y="58"/>
                    </a:lnTo>
                    <a:lnTo>
                      <a:pt x="103" y="58"/>
                    </a:lnTo>
                    <a:lnTo>
                      <a:pt x="110" y="58"/>
                    </a:lnTo>
                    <a:lnTo>
                      <a:pt x="110" y="58"/>
                    </a:lnTo>
                    <a:lnTo>
                      <a:pt x="110" y="58"/>
                    </a:lnTo>
                    <a:lnTo>
                      <a:pt x="117" y="58"/>
                    </a:lnTo>
                    <a:lnTo>
                      <a:pt x="117" y="51"/>
                    </a:lnTo>
                    <a:lnTo>
                      <a:pt x="117" y="51"/>
                    </a:lnTo>
                    <a:lnTo>
                      <a:pt x="117" y="51"/>
                    </a:lnTo>
                    <a:lnTo>
                      <a:pt x="124" y="51"/>
                    </a:lnTo>
                    <a:lnTo>
                      <a:pt x="124" y="51"/>
                    </a:lnTo>
                    <a:lnTo>
                      <a:pt x="124" y="51"/>
                    </a:lnTo>
                    <a:lnTo>
                      <a:pt x="124" y="51"/>
                    </a:lnTo>
                    <a:lnTo>
                      <a:pt x="124" y="51"/>
                    </a:lnTo>
                    <a:lnTo>
                      <a:pt x="124" y="51"/>
                    </a:lnTo>
                    <a:lnTo>
                      <a:pt x="131" y="45"/>
                    </a:lnTo>
                    <a:lnTo>
                      <a:pt x="131" y="45"/>
                    </a:lnTo>
                    <a:lnTo>
                      <a:pt x="131" y="45"/>
                    </a:lnTo>
                    <a:lnTo>
                      <a:pt x="131" y="51"/>
                    </a:lnTo>
                    <a:lnTo>
                      <a:pt x="131" y="51"/>
                    </a:lnTo>
                    <a:lnTo>
                      <a:pt x="131" y="58"/>
                    </a:lnTo>
                    <a:lnTo>
                      <a:pt x="131" y="58"/>
                    </a:lnTo>
                    <a:lnTo>
                      <a:pt x="131" y="58"/>
                    </a:lnTo>
                    <a:lnTo>
                      <a:pt x="124" y="58"/>
                    </a:lnTo>
                    <a:lnTo>
                      <a:pt x="124" y="64"/>
                    </a:lnTo>
                    <a:lnTo>
                      <a:pt x="124" y="64"/>
                    </a:lnTo>
                    <a:lnTo>
                      <a:pt x="124" y="64"/>
                    </a:lnTo>
                    <a:lnTo>
                      <a:pt x="124" y="64"/>
                    </a:lnTo>
                    <a:lnTo>
                      <a:pt x="124" y="71"/>
                    </a:lnTo>
                    <a:lnTo>
                      <a:pt x="124" y="71"/>
                    </a:lnTo>
                    <a:lnTo>
                      <a:pt x="124" y="71"/>
                    </a:lnTo>
                    <a:lnTo>
                      <a:pt x="124" y="71"/>
                    </a:lnTo>
                    <a:lnTo>
                      <a:pt x="124" y="71"/>
                    </a:lnTo>
                    <a:lnTo>
                      <a:pt x="124" y="77"/>
                    </a:lnTo>
                    <a:lnTo>
                      <a:pt x="124" y="77"/>
                    </a:lnTo>
                    <a:lnTo>
                      <a:pt x="124" y="77"/>
                    </a:lnTo>
                    <a:lnTo>
                      <a:pt x="124" y="77"/>
                    </a:lnTo>
                    <a:lnTo>
                      <a:pt x="117" y="77"/>
                    </a:lnTo>
                    <a:lnTo>
                      <a:pt x="117" y="77"/>
                    </a:lnTo>
                    <a:lnTo>
                      <a:pt x="117" y="77"/>
                    </a:lnTo>
                    <a:lnTo>
                      <a:pt x="117" y="84"/>
                    </a:lnTo>
                    <a:lnTo>
                      <a:pt x="117" y="84"/>
                    </a:lnTo>
                    <a:lnTo>
                      <a:pt x="117" y="84"/>
                    </a:lnTo>
                    <a:lnTo>
                      <a:pt x="117" y="84"/>
                    </a:lnTo>
                    <a:lnTo>
                      <a:pt x="117" y="84"/>
                    </a:lnTo>
                    <a:lnTo>
                      <a:pt x="117" y="90"/>
                    </a:lnTo>
                    <a:lnTo>
                      <a:pt x="117" y="90"/>
                    </a:lnTo>
                    <a:lnTo>
                      <a:pt x="117" y="90"/>
                    </a:lnTo>
                    <a:lnTo>
                      <a:pt x="117" y="90"/>
                    </a:lnTo>
                    <a:lnTo>
                      <a:pt x="117" y="90"/>
                    </a:lnTo>
                    <a:lnTo>
                      <a:pt x="117" y="90"/>
                    </a:lnTo>
                    <a:lnTo>
                      <a:pt x="110" y="90"/>
                    </a:lnTo>
                    <a:lnTo>
                      <a:pt x="110" y="96"/>
                    </a:lnTo>
                    <a:lnTo>
                      <a:pt x="110" y="96"/>
                    </a:lnTo>
                    <a:lnTo>
                      <a:pt x="110" y="96"/>
                    </a:lnTo>
                    <a:lnTo>
                      <a:pt x="110" y="96"/>
                    </a:lnTo>
                    <a:lnTo>
                      <a:pt x="110" y="96"/>
                    </a:lnTo>
                    <a:lnTo>
                      <a:pt x="110" y="96"/>
                    </a:lnTo>
                    <a:lnTo>
                      <a:pt x="103" y="96"/>
                    </a:lnTo>
                    <a:lnTo>
                      <a:pt x="103" y="103"/>
                    </a:lnTo>
                    <a:lnTo>
                      <a:pt x="103" y="103"/>
                    </a:lnTo>
                    <a:lnTo>
                      <a:pt x="96" y="103"/>
                    </a:lnTo>
                    <a:lnTo>
                      <a:pt x="96" y="103"/>
                    </a:lnTo>
                    <a:lnTo>
                      <a:pt x="96" y="103"/>
                    </a:lnTo>
                    <a:lnTo>
                      <a:pt x="89" y="103"/>
                    </a:lnTo>
                    <a:lnTo>
                      <a:pt x="89" y="103"/>
                    </a:lnTo>
                    <a:lnTo>
                      <a:pt x="89" y="103"/>
                    </a:lnTo>
                    <a:lnTo>
                      <a:pt x="89" y="103"/>
                    </a:lnTo>
                    <a:lnTo>
                      <a:pt x="89" y="109"/>
                    </a:lnTo>
                    <a:lnTo>
                      <a:pt x="89" y="109"/>
                    </a:lnTo>
                    <a:lnTo>
                      <a:pt x="89" y="109"/>
                    </a:lnTo>
                    <a:lnTo>
                      <a:pt x="83" y="109"/>
                    </a:lnTo>
                    <a:lnTo>
                      <a:pt x="83" y="109"/>
                    </a:lnTo>
                    <a:lnTo>
                      <a:pt x="83" y="109"/>
                    </a:lnTo>
                    <a:lnTo>
                      <a:pt x="83" y="109"/>
                    </a:lnTo>
                    <a:lnTo>
                      <a:pt x="83" y="109"/>
                    </a:lnTo>
                    <a:lnTo>
                      <a:pt x="83" y="109"/>
                    </a:lnTo>
                    <a:lnTo>
                      <a:pt x="83" y="109"/>
                    </a:lnTo>
                    <a:lnTo>
                      <a:pt x="83" y="116"/>
                    </a:lnTo>
                    <a:lnTo>
                      <a:pt x="83" y="116"/>
                    </a:lnTo>
                    <a:lnTo>
                      <a:pt x="83" y="116"/>
                    </a:lnTo>
                    <a:lnTo>
                      <a:pt x="83" y="116"/>
                    </a:lnTo>
                    <a:lnTo>
                      <a:pt x="76" y="116"/>
                    </a:lnTo>
                    <a:lnTo>
                      <a:pt x="76" y="116"/>
                    </a:lnTo>
                    <a:lnTo>
                      <a:pt x="76" y="116"/>
                    </a:lnTo>
                    <a:lnTo>
                      <a:pt x="69" y="116"/>
                    </a:lnTo>
                    <a:lnTo>
                      <a:pt x="69" y="122"/>
                    </a:lnTo>
                    <a:lnTo>
                      <a:pt x="69" y="122"/>
                    </a:lnTo>
                    <a:lnTo>
                      <a:pt x="69" y="122"/>
                    </a:lnTo>
                    <a:lnTo>
                      <a:pt x="62" y="122"/>
                    </a:lnTo>
                    <a:lnTo>
                      <a:pt x="62" y="122"/>
                    </a:lnTo>
                    <a:lnTo>
                      <a:pt x="62" y="122"/>
                    </a:lnTo>
                    <a:lnTo>
                      <a:pt x="62" y="122"/>
                    </a:lnTo>
                    <a:lnTo>
                      <a:pt x="55" y="129"/>
                    </a:lnTo>
                    <a:lnTo>
                      <a:pt x="55" y="129"/>
                    </a:lnTo>
                    <a:lnTo>
                      <a:pt x="48" y="129"/>
                    </a:lnTo>
                    <a:lnTo>
                      <a:pt x="48" y="129"/>
                    </a:lnTo>
                    <a:lnTo>
                      <a:pt x="48" y="129"/>
                    </a:lnTo>
                    <a:lnTo>
                      <a:pt x="41" y="122"/>
                    </a:lnTo>
                    <a:lnTo>
                      <a:pt x="41" y="122"/>
                    </a:lnTo>
                    <a:lnTo>
                      <a:pt x="41" y="122"/>
                    </a:lnTo>
                    <a:lnTo>
                      <a:pt x="41" y="122"/>
                    </a:lnTo>
                    <a:lnTo>
                      <a:pt x="35" y="122"/>
                    </a:lnTo>
                    <a:lnTo>
                      <a:pt x="35" y="122"/>
                    </a:lnTo>
                    <a:lnTo>
                      <a:pt x="35" y="122"/>
                    </a:lnTo>
                    <a:lnTo>
                      <a:pt x="35" y="122"/>
                    </a:lnTo>
                    <a:lnTo>
                      <a:pt x="28" y="122"/>
                    </a:lnTo>
                    <a:lnTo>
                      <a:pt x="28" y="116"/>
                    </a:lnTo>
                    <a:lnTo>
                      <a:pt x="28" y="116"/>
                    </a:lnTo>
                    <a:lnTo>
                      <a:pt x="28" y="116"/>
                    </a:lnTo>
                    <a:lnTo>
                      <a:pt x="28" y="116"/>
                    </a:lnTo>
                    <a:lnTo>
                      <a:pt x="28" y="116"/>
                    </a:lnTo>
                    <a:lnTo>
                      <a:pt x="28" y="116"/>
                    </a:lnTo>
                    <a:lnTo>
                      <a:pt x="28" y="116"/>
                    </a:lnTo>
                    <a:lnTo>
                      <a:pt x="28" y="116"/>
                    </a:lnTo>
                    <a:lnTo>
                      <a:pt x="28" y="116"/>
                    </a:lnTo>
                    <a:lnTo>
                      <a:pt x="28" y="116"/>
                    </a:lnTo>
                    <a:lnTo>
                      <a:pt x="21" y="116"/>
                    </a:lnTo>
                    <a:lnTo>
                      <a:pt x="21" y="116"/>
                    </a:lnTo>
                    <a:lnTo>
                      <a:pt x="21" y="116"/>
                    </a:lnTo>
                    <a:lnTo>
                      <a:pt x="21" y="116"/>
                    </a:lnTo>
                    <a:lnTo>
                      <a:pt x="14" y="116"/>
                    </a:lnTo>
                    <a:lnTo>
                      <a:pt x="14" y="109"/>
                    </a:lnTo>
                    <a:lnTo>
                      <a:pt x="14" y="109"/>
                    </a:lnTo>
                    <a:lnTo>
                      <a:pt x="14" y="109"/>
                    </a:lnTo>
                    <a:lnTo>
                      <a:pt x="14" y="109"/>
                    </a:lnTo>
                    <a:lnTo>
                      <a:pt x="7" y="109"/>
                    </a:lnTo>
                    <a:lnTo>
                      <a:pt x="7" y="109"/>
                    </a:lnTo>
                    <a:lnTo>
                      <a:pt x="7" y="109"/>
                    </a:lnTo>
                    <a:lnTo>
                      <a:pt x="7" y="109"/>
                    </a:lnTo>
                    <a:lnTo>
                      <a:pt x="7" y="109"/>
                    </a:lnTo>
                    <a:lnTo>
                      <a:pt x="7" y="103"/>
                    </a:lnTo>
                    <a:lnTo>
                      <a:pt x="7" y="103"/>
                    </a:lnTo>
                    <a:lnTo>
                      <a:pt x="7" y="103"/>
                    </a:lnTo>
                    <a:lnTo>
                      <a:pt x="7" y="103"/>
                    </a:lnTo>
                    <a:lnTo>
                      <a:pt x="7" y="103"/>
                    </a:lnTo>
                    <a:lnTo>
                      <a:pt x="7" y="103"/>
                    </a:lnTo>
                    <a:lnTo>
                      <a:pt x="0" y="103"/>
                    </a:lnTo>
                    <a:lnTo>
                      <a:pt x="7" y="103"/>
                    </a:lnTo>
                    <a:lnTo>
                      <a:pt x="0" y="103"/>
                    </a:lnTo>
                    <a:lnTo>
                      <a:pt x="7" y="103"/>
                    </a:lnTo>
                    <a:lnTo>
                      <a:pt x="0" y="103"/>
                    </a:lnTo>
                    <a:lnTo>
                      <a:pt x="7" y="103"/>
                    </a:lnTo>
                    <a:lnTo>
                      <a:pt x="7" y="96"/>
                    </a:lnTo>
                    <a:lnTo>
                      <a:pt x="7" y="96"/>
                    </a:lnTo>
                    <a:lnTo>
                      <a:pt x="7" y="96"/>
                    </a:lnTo>
                    <a:lnTo>
                      <a:pt x="7" y="96"/>
                    </a:lnTo>
                    <a:lnTo>
                      <a:pt x="7" y="96"/>
                    </a:lnTo>
                    <a:lnTo>
                      <a:pt x="7" y="90"/>
                    </a:lnTo>
                    <a:lnTo>
                      <a:pt x="7" y="90"/>
                    </a:lnTo>
                    <a:lnTo>
                      <a:pt x="7" y="90"/>
                    </a:lnTo>
                    <a:lnTo>
                      <a:pt x="7" y="90"/>
                    </a:lnTo>
                    <a:lnTo>
                      <a:pt x="7" y="90"/>
                    </a:lnTo>
                    <a:lnTo>
                      <a:pt x="7" y="90"/>
                    </a:lnTo>
                    <a:lnTo>
                      <a:pt x="7" y="90"/>
                    </a:lnTo>
                    <a:lnTo>
                      <a:pt x="7" y="84"/>
                    </a:lnTo>
                    <a:lnTo>
                      <a:pt x="7" y="84"/>
                    </a:lnTo>
                    <a:lnTo>
                      <a:pt x="7" y="84"/>
                    </a:lnTo>
                    <a:lnTo>
                      <a:pt x="7" y="84"/>
                    </a:lnTo>
                    <a:lnTo>
                      <a:pt x="14" y="84"/>
                    </a:lnTo>
                    <a:lnTo>
                      <a:pt x="14" y="77"/>
                    </a:lnTo>
                    <a:lnTo>
                      <a:pt x="14" y="77"/>
                    </a:lnTo>
                    <a:lnTo>
                      <a:pt x="14" y="77"/>
                    </a:lnTo>
                    <a:lnTo>
                      <a:pt x="14" y="77"/>
                    </a:lnTo>
                    <a:lnTo>
                      <a:pt x="14" y="77"/>
                    </a:lnTo>
                    <a:lnTo>
                      <a:pt x="14" y="77"/>
                    </a:lnTo>
                    <a:lnTo>
                      <a:pt x="14" y="77"/>
                    </a:lnTo>
                    <a:lnTo>
                      <a:pt x="14" y="77"/>
                    </a:lnTo>
                    <a:lnTo>
                      <a:pt x="14" y="77"/>
                    </a:lnTo>
                    <a:lnTo>
                      <a:pt x="14" y="77"/>
                    </a:lnTo>
                    <a:close/>
                  </a:path>
                </a:pathLst>
              </a:custGeom>
              <a:solidFill>
                <a:srgbClr val="D9B200"/>
              </a:solidFill>
              <a:ln w="9525">
                <a:noFill/>
                <a:round/>
                <a:headEnd/>
                <a:tailEnd/>
              </a:ln>
            </p:spPr>
            <p:txBody>
              <a:bodyPr/>
              <a:lstStyle/>
              <a:p>
                <a:endParaRPr lang="en-US" dirty="0"/>
              </a:p>
            </p:txBody>
          </p:sp>
          <p:sp>
            <p:nvSpPr>
              <p:cNvPr id="100451" name="Freeform 1123"/>
              <p:cNvSpPr>
                <a:spLocks/>
              </p:cNvSpPr>
              <p:nvPr/>
            </p:nvSpPr>
            <p:spPr bwMode="auto">
              <a:xfrm>
                <a:off x="3312" y="3063"/>
                <a:ext cx="131" cy="129"/>
              </a:xfrm>
              <a:custGeom>
                <a:avLst/>
                <a:gdLst/>
                <a:ahLst/>
                <a:cxnLst>
                  <a:cxn ang="0">
                    <a:pos x="21" y="77"/>
                  </a:cxn>
                  <a:cxn ang="0">
                    <a:pos x="28" y="84"/>
                  </a:cxn>
                  <a:cxn ang="0">
                    <a:pos x="35" y="84"/>
                  </a:cxn>
                  <a:cxn ang="0">
                    <a:pos x="41" y="84"/>
                  </a:cxn>
                  <a:cxn ang="0">
                    <a:pos x="41" y="90"/>
                  </a:cxn>
                  <a:cxn ang="0">
                    <a:pos x="48" y="84"/>
                  </a:cxn>
                  <a:cxn ang="0">
                    <a:pos x="48" y="77"/>
                  </a:cxn>
                  <a:cxn ang="0">
                    <a:pos x="55" y="77"/>
                  </a:cxn>
                  <a:cxn ang="0">
                    <a:pos x="55" y="71"/>
                  </a:cxn>
                  <a:cxn ang="0">
                    <a:pos x="55" y="71"/>
                  </a:cxn>
                  <a:cxn ang="0">
                    <a:pos x="55" y="64"/>
                  </a:cxn>
                  <a:cxn ang="0">
                    <a:pos x="55" y="58"/>
                  </a:cxn>
                  <a:cxn ang="0">
                    <a:pos x="48" y="51"/>
                  </a:cxn>
                  <a:cxn ang="0">
                    <a:pos x="41" y="45"/>
                  </a:cxn>
                  <a:cxn ang="0">
                    <a:pos x="35" y="39"/>
                  </a:cxn>
                  <a:cxn ang="0">
                    <a:pos x="28" y="32"/>
                  </a:cxn>
                  <a:cxn ang="0">
                    <a:pos x="28" y="19"/>
                  </a:cxn>
                  <a:cxn ang="0">
                    <a:pos x="21" y="0"/>
                  </a:cxn>
                  <a:cxn ang="0">
                    <a:pos x="28" y="6"/>
                  </a:cxn>
                  <a:cxn ang="0">
                    <a:pos x="35" y="6"/>
                  </a:cxn>
                  <a:cxn ang="0">
                    <a:pos x="41" y="13"/>
                  </a:cxn>
                  <a:cxn ang="0">
                    <a:pos x="41" y="13"/>
                  </a:cxn>
                  <a:cxn ang="0">
                    <a:pos x="35" y="19"/>
                  </a:cxn>
                  <a:cxn ang="0">
                    <a:pos x="41" y="19"/>
                  </a:cxn>
                  <a:cxn ang="0">
                    <a:pos x="41" y="26"/>
                  </a:cxn>
                  <a:cxn ang="0">
                    <a:pos x="48" y="26"/>
                  </a:cxn>
                  <a:cxn ang="0">
                    <a:pos x="48" y="32"/>
                  </a:cxn>
                  <a:cxn ang="0">
                    <a:pos x="48" y="39"/>
                  </a:cxn>
                  <a:cxn ang="0">
                    <a:pos x="48" y="45"/>
                  </a:cxn>
                  <a:cxn ang="0">
                    <a:pos x="55" y="45"/>
                  </a:cxn>
                  <a:cxn ang="0">
                    <a:pos x="76" y="58"/>
                  </a:cxn>
                  <a:cxn ang="0">
                    <a:pos x="89" y="64"/>
                  </a:cxn>
                  <a:cxn ang="0">
                    <a:pos x="103" y="64"/>
                  </a:cxn>
                  <a:cxn ang="0">
                    <a:pos x="117" y="58"/>
                  </a:cxn>
                  <a:cxn ang="0">
                    <a:pos x="124" y="51"/>
                  </a:cxn>
                  <a:cxn ang="0">
                    <a:pos x="131" y="51"/>
                  </a:cxn>
                  <a:cxn ang="0">
                    <a:pos x="124" y="64"/>
                  </a:cxn>
                  <a:cxn ang="0">
                    <a:pos x="124" y="77"/>
                  </a:cxn>
                  <a:cxn ang="0">
                    <a:pos x="117" y="84"/>
                  </a:cxn>
                  <a:cxn ang="0">
                    <a:pos x="117" y="90"/>
                  </a:cxn>
                  <a:cxn ang="0">
                    <a:pos x="110" y="96"/>
                  </a:cxn>
                  <a:cxn ang="0">
                    <a:pos x="96" y="103"/>
                  </a:cxn>
                  <a:cxn ang="0">
                    <a:pos x="89" y="109"/>
                  </a:cxn>
                  <a:cxn ang="0">
                    <a:pos x="83" y="109"/>
                  </a:cxn>
                  <a:cxn ang="0">
                    <a:pos x="76" y="116"/>
                  </a:cxn>
                  <a:cxn ang="0">
                    <a:pos x="62" y="122"/>
                  </a:cxn>
                  <a:cxn ang="0">
                    <a:pos x="48" y="129"/>
                  </a:cxn>
                  <a:cxn ang="0">
                    <a:pos x="35" y="122"/>
                  </a:cxn>
                  <a:cxn ang="0">
                    <a:pos x="28" y="116"/>
                  </a:cxn>
                  <a:cxn ang="0">
                    <a:pos x="21" y="116"/>
                  </a:cxn>
                  <a:cxn ang="0">
                    <a:pos x="14" y="109"/>
                  </a:cxn>
                  <a:cxn ang="0">
                    <a:pos x="7" y="103"/>
                  </a:cxn>
                  <a:cxn ang="0">
                    <a:pos x="7" y="103"/>
                  </a:cxn>
                  <a:cxn ang="0">
                    <a:pos x="7" y="96"/>
                  </a:cxn>
                  <a:cxn ang="0">
                    <a:pos x="7" y="90"/>
                  </a:cxn>
                  <a:cxn ang="0">
                    <a:pos x="14" y="84"/>
                  </a:cxn>
                  <a:cxn ang="0">
                    <a:pos x="14" y="77"/>
                  </a:cxn>
                </a:cxnLst>
                <a:rect l="0" t="0" r="r" b="b"/>
                <a:pathLst>
                  <a:path w="131" h="129">
                    <a:moveTo>
                      <a:pt x="14" y="77"/>
                    </a:moveTo>
                    <a:lnTo>
                      <a:pt x="14" y="77"/>
                    </a:lnTo>
                    <a:lnTo>
                      <a:pt x="14" y="77"/>
                    </a:lnTo>
                    <a:lnTo>
                      <a:pt x="21" y="77"/>
                    </a:lnTo>
                    <a:lnTo>
                      <a:pt x="21" y="77"/>
                    </a:lnTo>
                    <a:lnTo>
                      <a:pt x="21" y="77"/>
                    </a:lnTo>
                    <a:lnTo>
                      <a:pt x="21" y="77"/>
                    </a:lnTo>
                    <a:lnTo>
                      <a:pt x="21" y="77"/>
                    </a:lnTo>
                    <a:lnTo>
                      <a:pt x="21" y="77"/>
                    </a:lnTo>
                    <a:lnTo>
                      <a:pt x="28" y="77"/>
                    </a:lnTo>
                    <a:lnTo>
                      <a:pt x="28" y="77"/>
                    </a:lnTo>
                    <a:lnTo>
                      <a:pt x="28" y="77"/>
                    </a:lnTo>
                    <a:lnTo>
                      <a:pt x="28" y="77"/>
                    </a:lnTo>
                    <a:lnTo>
                      <a:pt x="28" y="84"/>
                    </a:lnTo>
                    <a:lnTo>
                      <a:pt x="28" y="84"/>
                    </a:lnTo>
                    <a:lnTo>
                      <a:pt x="28" y="84"/>
                    </a:lnTo>
                    <a:lnTo>
                      <a:pt x="28" y="84"/>
                    </a:lnTo>
                    <a:lnTo>
                      <a:pt x="35" y="84"/>
                    </a:lnTo>
                    <a:lnTo>
                      <a:pt x="35" y="84"/>
                    </a:lnTo>
                    <a:lnTo>
                      <a:pt x="35" y="84"/>
                    </a:lnTo>
                    <a:lnTo>
                      <a:pt x="35" y="84"/>
                    </a:lnTo>
                    <a:lnTo>
                      <a:pt x="41" y="84"/>
                    </a:lnTo>
                    <a:lnTo>
                      <a:pt x="41" y="84"/>
                    </a:lnTo>
                    <a:lnTo>
                      <a:pt x="41" y="84"/>
                    </a:lnTo>
                    <a:lnTo>
                      <a:pt x="41" y="84"/>
                    </a:lnTo>
                    <a:lnTo>
                      <a:pt x="41" y="84"/>
                    </a:lnTo>
                    <a:lnTo>
                      <a:pt x="41" y="84"/>
                    </a:lnTo>
                    <a:lnTo>
                      <a:pt x="41" y="84"/>
                    </a:lnTo>
                    <a:lnTo>
                      <a:pt x="41" y="84"/>
                    </a:lnTo>
                    <a:lnTo>
                      <a:pt x="41" y="90"/>
                    </a:lnTo>
                    <a:lnTo>
                      <a:pt x="41" y="90"/>
                    </a:lnTo>
                    <a:lnTo>
                      <a:pt x="41" y="90"/>
                    </a:lnTo>
                    <a:lnTo>
                      <a:pt x="41" y="90"/>
                    </a:lnTo>
                    <a:lnTo>
                      <a:pt x="41" y="90"/>
                    </a:lnTo>
                    <a:lnTo>
                      <a:pt x="41" y="90"/>
                    </a:lnTo>
                    <a:lnTo>
                      <a:pt x="48" y="90"/>
                    </a:lnTo>
                    <a:lnTo>
                      <a:pt x="48" y="90"/>
                    </a:lnTo>
                    <a:lnTo>
                      <a:pt x="48" y="90"/>
                    </a:lnTo>
                    <a:lnTo>
                      <a:pt x="48" y="90"/>
                    </a:lnTo>
                    <a:lnTo>
                      <a:pt x="48" y="84"/>
                    </a:lnTo>
                    <a:lnTo>
                      <a:pt x="48" y="84"/>
                    </a:lnTo>
                    <a:lnTo>
                      <a:pt x="48" y="84"/>
                    </a:lnTo>
                    <a:lnTo>
                      <a:pt x="48" y="84"/>
                    </a:lnTo>
                    <a:lnTo>
                      <a:pt x="48" y="84"/>
                    </a:lnTo>
                    <a:lnTo>
                      <a:pt x="48" y="84"/>
                    </a:lnTo>
                    <a:lnTo>
                      <a:pt x="48" y="84"/>
                    </a:lnTo>
                    <a:lnTo>
                      <a:pt x="48" y="84"/>
                    </a:lnTo>
                    <a:lnTo>
                      <a:pt x="48" y="77"/>
                    </a:lnTo>
                    <a:lnTo>
                      <a:pt x="48" y="77"/>
                    </a:lnTo>
                    <a:lnTo>
                      <a:pt x="55" y="84"/>
                    </a:lnTo>
                    <a:lnTo>
                      <a:pt x="55" y="77"/>
                    </a:lnTo>
                    <a:lnTo>
                      <a:pt x="55" y="77"/>
                    </a:lnTo>
                    <a:lnTo>
                      <a:pt x="55" y="77"/>
                    </a:lnTo>
                    <a:lnTo>
                      <a:pt x="55" y="77"/>
                    </a:lnTo>
                    <a:lnTo>
                      <a:pt x="55" y="77"/>
                    </a:lnTo>
                    <a:lnTo>
                      <a:pt x="55" y="77"/>
                    </a:lnTo>
                    <a:lnTo>
                      <a:pt x="55" y="77"/>
                    </a:lnTo>
                    <a:lnTo>
                      <a:pt x="55" y="77"/>
                    </a:lnTo>
                    <a:lnTo>
                      <a:pt x="55" y="77"/>
                    </a:lnTo>
                    <a:lnTo>
                      <a:pt x="55" y="77"/>
                    </a:lnTo>
                    <a:lnTo>
                      <a:pt x="55" y="71"/>
                    </a:lnTo>
                    <a:lnTo>
                      <a:pt x="55" y="71"/>
                    </a:lnTo>
                    <a:lnTo>
                      <a:pt x="55" y="71"/>
                    </a:lnTo>
                    <a:lnTo>
                      <a:pt x="55" y="71"/>
                    </a:lnTo>
                    <a:lnTo>
                      <a:pt x="55" y="71"/>
                    </a:lnTo>
                    <a:lnTo>
                      <a:pt x="55" y="71"/>
                    </a:lnTo>
                    <a:lnTo>
                      <a:pt x="55" y="71"/>
                    </a:lnTo>
                    <a:lnTo>
                      <a:pt x="55" y="71"/>
                    </a:lnTo>
                    <a:lnTo>
                      <a:pt x="55" y="71"/>
                    </a:lnTo>
                    <a:lnTo>
                      <a:pt x="55" y="71"/>
                    </a:lnTo>
                    <a:lnTo>
                      <a:pt x="55" y="71"/>
                    </a:lnTo>
                    <a:lnTo>
                      <a:pt x="55" y="64"/>
                    </a:lnTo>
                    <a:lnTo>
                      <a:pt x="55" y="64"/>
                    </a:lnTo>
                    <a:lnTo>
                      <a:pt x="55" y="64"/>
                    </a:lnTo>
                    <a:lnTo>
                      <a:pt x="55" y="64"/>
                    </a:lnTo>
                    <a:lnTo>
                      <a:pt x="55" y="64"/>
                    </a:lnTo>
                    <a:lnTo>
                      <a:pt x="55" y="64"/>
                    </a:lnTo>
                    <a:lnTo>
                      <a:pt x="55" y="64"/>
                    </a:lnTo>
                    <a:lnTo>
                      <a:pt x="55" y="64"/>
                    </a:lnTo>
                    <a:lnTo>
                      <a:pt x="55" y="64"/>
                    </a:lnTo>
                    <a:lnTo>
                      <a:pt x="55" y="58"/>
                    </a:lnTo>
                    <a:lnTo>
                      <a:pt x="55" y="58"/>
                    </a:lnTo>
                    <a:lnTo>
                      <a:pt x="55" y="58"/>
                    </a:lnTo>
                    <a:lnTo>
                      <a:pt x="55" y="58"/>
                    </a:lnTo>
                    <a:lnTo>
                      <a:pt x="55" y="58"/>
                    </a:lnTo>
                    <a:lnTo>
                      <a:pt x="48" y="58"/>
                    </a:lnTo>
                    <a:lnTo>
                      <a:pt x="48" y="51"/>
                    </a:lnTo>
                    <a:lnTo>
                      <a:pt x="48" y="51"/>
                    </a:lnTo>
                    <a:lnTo>
                      <a:pt x="48" y="51"/>
                    </a:lnTo>
                    <a:lnTo>
                      <a:pt x="48" y="51"/>
                    </a:lnTo>
                    <a:lnTo>
                      <a:pt x="48" y="51"/>
                    </a:lnTo>
                    <a:lnTo>
                      <a:pt x="48" y="51"/>
                    </a:lnTo>
                    <a:lnTo>
                      <a:pt x="48" y="51"/>
                    </a:lnTo>
                    <a:lnTo>
                      <a:pt x="48" y="45"/>
                    </a:lnTo>
                    <a:lnTo>
                      <a:pt x="48" y="45"/>
                    </a:lnTo>
                    <a:lnTo>
                      <a:pt x="48" y="45"/>
                    </a:lnTo>
                    <a:lnTo>
                      <a:pt x="41" y="45"/>
                    </a:lnTo>
                    <a:lnTo>
                      <a:pt x="41" y="45"/>
                    </a:lnTo>
                    <a:lnTo>
                      <a:pt x="41" y="45"/>
                    </a:lnTo>
                    <a:lnTo>
                      <a:pt x="41" y="45"/>
                    </a:lnTo>
                    <a:lnTo>
                      <a:pt x="41" y="39"/>
                    </a:lnTo>
                    <a:lnTo>
                      <a:pt x="41" y="39"/>
                    </a:lnTo>
                    <a:lnTo>
                      <a:pt x="41" y="39"/>
                    </a:lnTo>
                    <a:lnTo>
                      <a:pt x="35" y="39"/>
                    </a:lnTo>
                    <a:lnTo>
                      <a:pt x="35" y="39"/>
                    </a:lnTo>
                    <a:lnTo>
                      <a:pt x="35" y="39"/>
                    </a:lnTo>
                    <a:lnTo>
                      <a:pt x="35" y="39"/>
                    </a:lnTo>
                    <a:lnTo>
                      <a:pt x="35" y="32"/>
                    </a:lnTo>
                    <a:lnTo>
                      <a:pt x="35" y="32"/>
                    </a:lnTo>
                    <a:lnTo>
                      <a:pt x="35" y="32"/>
                    </a:lnTo>
                    <a:lnTo>
                      <a:pt x="35" y="32"/>
                    </a:lnTo>
                    <a:lnTo>
                      <a:pt x="28" y="32"/>
                    </a:lnTo>
                    <a:lnTo>
                      <a:pt x="28" y="32"/>
                    </a:lnTo>
                    <a:lnTo>
                      <a:pt x="28" y="26"/>
                    </a:lnTo>
                    <a:lnTo>
                      <a:pt x="28" y="26"/>
                    </a:lnTo>
                    <a:lnTo>
                      <a:pt x="28" y="26"/>
                    </a:lnTo>
                    <a:lnTo>
                      <a:pt x="28" y="26"/>
                    </a:lnTo>
                    <a:lnTo>
                      <a:pt x="28" y="26"/>
                    </a:lnTo>
                    <a:lnTo>
                      <a:pt x="28" y="19"/>
                    </a:lnTo>
                    <a:lnTo>
                      <a:pt x="28" y="19"/>
                    </a:lnTo>
                    <a:lnTo>
                      <a:pt x="28" y="19"/>
                    </a:lnTo>
                    <a:lnTo>
                      <a:pt x="28" y="19"/>
                    </a:lnTo>
                    <a:lnTo>
                      <a:pt x="28" y="19"/>
                    </a:lnTo>
                    <a:lnTo>
                      <a:pt x="21" y="13"/>
                    </a:lnTo>
                    <a:lnTo>
                      <a:pt x="21" y="0"/>
                    </a:lnTo>
                    <a:lnTo>
                      <a:pt x="21" y="0"/>
                    </a:lnTo>
                    <a:lnTo>
                      <a:pt x="21" y="0"/>
                    </a:lnTo>
                    <a:lnTo>
                      <a:pt x="21" y="0"/>
                    </a:lnTo>
                    <a:lnTo>
                      <a:pt x="21" y="6"/>
                    </a:lnTo>
                    <a:lnTo>
                      <a:pt x="28" y="6"/>
                    </a:lnTo>
                    <a:lnTo>
                      <a:pt x="28" y="6"/>
                    </a:lnTo>
                    <a:lnTo>
                      <a:pt x="28" y="6"/>
                    </a:lnTo>
                    <a:lnTo>
                      <a:pt x="28" y="6"/>
                    </a:lnTo>
                    <a:lnTo>
                      <a:pt x="28" y="6"/>
                    </a:lnTo>
                    <a:lnTo>
                      <a:pt x="28" y="6"/>
                    </a:lnTo>
                    <a:lnTo>
                      <a:pt x="35" y="6"/>
                    </a:lnTo>
                    <a:lnTo>
                      <a:pt x="35" y="6"/>
                    </a:lnTo>
                    <a:lnTo>
                      <a:pt x="35" y="6"/>
                    </a:lnTo>
                    <a:lnTo>
                      <a:pt x="35" y="6"/>
                    </a:lnTo>
                    <a:lnTo>
                      <a:pt x="35" y="6"/>
                    </a:lnTo>
                    <a:lnTo>
                      <a:pt x="41" y="6"/>
                    </a:lnTo>
                    <a:lnTo>
                      <a:pt x="41" y="6"/>
                    </a:lnTo>
                    <a:lnTo>
                      <a:pt x="41" y="6"/>
                    </a:lnTo>
                    <a:lnTo>
                      <a:pt x="41" y="6"/>
                    </a:lnTo>
                    <a:lnTo>
                      <a:pt x="41" y="6"/>
                    </a:lnTo>
                    <a:lnTo>
                      <a:pt x="41" y="13"/>
                    </a:lnTo>
                    <a:lnTo>
                      <a:pt x="41" y="13"/>
                    </a:lnTo>
                    <a:lnTo>
                      <a:pt x="35" y="13"/>
                    </a:lnTo>
                    <a:lnTo>
                      <a:pt x="41" y="13"/>
                    </a:lnTo>
                    <a:lnTo>
                      <a:pt x="41" y="13"/>
                    </a:lnTo>
                    <a:lnTo>
                      <a:pt x="41" y="13"/>
                    </a:lnTo>
                    <a:lnTo>
                      <a:pt x="41" y="13"/>
                    </a:lnTo>
                    <a:lnTo>
                      <a:pt x="41" y="13"/>
                    </a:lnTo>
                    <a:lnTo>
                      <a:pt x="41" y="13"/>
                    </a:lnTo>
                    <a:lnTo>
                      <a:pt x="35" y="13"/>
                    </a:lnTo>
                    <a:lnTo>
                      <a:pt x="35" y="13"/>
                    </a:lnTo>
                    <a:lnTo>
                      <a:pt x="35" y="13"/>
                    </a:lnTo>
                    <a:lnTo>
                      <a:pt x="35" y="13"/>
                    </a:lnTo>
                    <a:lnTo>
                      <a:pt x="35" y="19"/>
                    </a:lnTo>
                    <a:lnTo>
                      <a:pt x="35" y="19"/>
                    </a:lnTo>
                    <a:lnTo>
                      <a:pt x="35" y="19"/>
                    </a:lnTo>
                    <a:lnTo>
                      <a:pt x="35" y="19"/>
                    </a:lnTo>
                    <a:lnTo>
                      <a:pt x="35" y="19"/>
                    </a:lnTo>
                    <a:lnTo>
                      <a:pt x="35" y="19"/>
                    </a:lnTo>
                    <a:lnTo>
                      <a:pt x="35" y="19"/>
                    </a:lnTo>
                    <a:lnTo>
                      <a:pt x="35" y="19"/>
                    </a:lnTo>
                    <a:lnTo>
                      <a:pt x="35" y="19"/>
                    </a:lnTo>
                    <a:lnTo>
                      <a:pt x="41" y="19"/>
                    </a:lnTo>
                    <a:lnTo>
                      <a:pt x="41" y="19"/>
                    </a:lnTo>
                    <a:lnTo>
                      <a:pt x="41" y="19"/>
                    </a:lnTo>
                    <a:lnTo>
                      <a:pt x="41" y="26"/>
                    </a:lnTo>
                    <a:lnTo>
                      <a:pt x="41" y="26"/>
                    </a:lnTo>
                    <a:lnTo>
                      <a:pt x="41" y="26"/>
                    </a:lnTo>
                    <a:lnTo>
                      <a:pt x="41" y="26"/>
                    </a:lnTo>
                    <a:lnTo>
                      <a:pt x="41" y="26"/>
                    </a:lnTo>
                    <a:lnTo>
                      <a:pt x="41" y="26"/>
                    </a:lnTo>
                    <a:lnTo>
                      <a:pt x="41" y="26"/>
                    </a:lnTo>
                    <a:lnTo>
                      <a:pt x="41" y="26"/>
                    </a:lnTo>
                    <a:lnTo>
                      <a:pt x="41" y="26"/>
                    </a:lnTo>
                    <a:lnTo>
                      <a:pt x="48" y="26"/>
                    </a:lnTo>
                    <a:lnTo>
                      <a:pt x="48" y="26"/>
                    </a:lnTo>
                    <a:lnTo>
                      <a:pt x="48" y="26"/>
                    </a:lnTo>
                    <a:lnTo>
                      <a:pt x="48" y="26"/>
                    </a:lnTo>
                    <a:lnTo>
                      <a:pt x="48" y="26"/>
                    </a:lnTo>
                    <a:lnTo>
                      <a:pt x="48" y="26"/>
                    </a:lnTo>
                    <a:lnTo>
                      <a:pt x="48" y="32"/>
                    </a:lnTo>
                    <a:lnTo>
                      <a:pt x="48" y="32"/>
                    </a:lnTo>
                    <a:lnTo>
                      <a:pt x="48" y="32"/>
                    </a:lnTo>
                    <a:lnTo>
                      <a:pt x="48" y="32"/>
                    </a:lnTo>
                    <a:lnTo>
                      <a:pt x="48" y="32"/>
                    </a:lnTo>
                    <a:lnTo>
                      <a:pt x="48" y="32"/>
                    </a:lnTo>
                    <a:lnTo>
                      <a:pt x="48" y="32"/>
                    </a:lnTo>
                    <a:lnTo>
                      <a:pt x="48" y="32"/>
                    </a:lnTo>
                    <a:lnTo>
                      <a:pt x="48" y="39"/>
                    </a:lnTo>
                    <a:lnTo>
                      <a:pt x="48" y="39"/>
                    </a:lnTo>
                    <a:lnTo>
                      <a:pt x="48" y="39"/>
                    </a:lnTo>
                    <a:lnTo>
                      <a:pt x="48" y="39"/>
                    </a:lnTo>
                    <a:lnTo>
                      <a:pt x="48" y="39"/>
                    </a:lnTo>
                    <a:lnTo>
                      <a:pt x="48" y="39"/>
                    </a:lnTo>
                    <a:lnTo>
                      <a:pt x="48" y="45"/>
                    </a:lnTo>
                    <a:lnTo>
                      <a:pt x="48" y="45"/>
                    </a:lnTo>
                    <a:lnTo>
                      <a:pt x="48" y="45"/>
                    </a:lnTo>
                    <a:lnTo>
                      <a:pt x="48" y="45"/>
                    </a:lnTo>
                    <a:lnTo>
                      <a:pt x="48" y="45"/>
                    </a:lnTo>
                    <a:lnTo>
                      <a:pt x="55" y="45"/>
                    </a:lnTo>
                    <a:lnTo>
                      <a:pt x="55" y="45"/>
                    </a:lnTo>
                    <a:lnTo>
                      <a:pt x="55" y="45"/>
                    </a:lnTo>
                    <a:lnTo>
                      <a:pt x="55" y="45"/>
                    </a:lnTo>
                    <a:lnTo>
                      <a:pt x="55" y="45"/>
                    </a:lnTo>
                    <a:lnTo>
                      <a:pt x="55" y="45"/>
                    </a:lnTo>
                    <a:lnTo>
                      <a:pt x="62" y="51"/>
                    </a:lnTo>
                    <a:lnTo>
                      <a:pt x="62" y="51"/>
                    </a:lnTo>
                    <a:lnTo>
                      <a:pt x="69" y="51"/>
                    </a:lnTo>
                    <a:lnTo>
                      <a:pt x="69" y="58"/>
                    </a:lnTo>
                    <a:lnTo>
                      <a:pt x="69" y="58"/>
                    </a:lnTo>
                    <a:lnTo>
                      <a:pt x="76" y="58"/>
                    </a:lnTo>
                    <a:lnTo>
                      <a:pt x="76" y="58"/>
                    </a:lnTo>
                    <a:lnTo>
                      <a:pt x="83" y="58"/>
                    </a:lnTo>
                    <a:lnTo>
                      <a:pt x="83" y="58"/>
                    </a:lnTo>
                    <a:lnTo>
                      <a:pt x="83" y="58"/>
                    </a:lnTo>
                    <a:lnTo>
                      <a:pt x="83" y="64"/>
                    </a:lnTo>
                    <a:lnTo>
                      <a:pt x="89" y="64"/>
                    </a:lnTo>
                    <a:lnTo>
                      <a:pt x="89" y="64"/>
                    </a:lnTo>
                    <a:lnTo>
                      <a:pt x="89" y="64"/>
                    </a:lnTo>
                    <a:lnTo>
                      <a:pt x="89" y="64"/>
                    </a:lnTo>
                    <a:lnTo>
                      <a:pt x="96" y="64"/>
                    </a:lnTo>
                    <a:lnTo>
                      <a:pt x="96" y="64"/>
                    </a:lnTo>
                    <a:lnTo>
                      <a:pt x="96" y="64"/>
                    </a:lnTo>
                    <a:lnTo>
                      <a:pt x="96" y="64"/>
                    </a:lnTo>
                    <a:lnTo>
                      <a:pt x="96" y="64"/>
                    </a:lnTo>
                    <a:lnTo>
                      <a:pt x="103" y="64"/>
                    </a:lnTo>
                    <a:lnTo>
                      <a:pt x="103" y="58"/>
                    </a:lnTo>
                    <a:lnTo>
                      <a:pt x="103" y="58"/>
                    </a:lnTo>
                    <a:lnTo>
                      <a:pt x="103" y="58"/>
                    </a:lnTo>
                    <a:lnTo>
                      <a:pt x="110" y="58"/>
                    </a:lnTo>
                    <a:lnTo>
                      <a:pt x="110" y="58"/>
                    </a:lnTo>
                    <a:lnTo>
                      <a:pt x="110" y="58"/>
                    </a:lnTo>
                    <a:lnTo>
                      <a:pt x="117" y="58"/>
                    </a:lnTo>
                    <a:lnTo>
                      <a:pt x="117" y="51"/>
                    </a:lnTo>
                    <a:lnTo>
                      <a:pt x="117" y="51"/>
                    </a:lnTo>
                    <a:lnTo>
                      <a:pt x="117" y="51"/>
                    </a:lnTo>
                    <a:lnTo>
                      <a:pt x="124" y="51"/>
                    </a:lnTo>
                    <a:lnTo>
                      <a:pt x="124" y="51"/>
                    </a:lnTo>
                    <a:lnTo>
                      <a:pt x="124" y="51"/>
                    </a:lnTo>
                    <a:lnTo>
                      <a:pt x="124" y="51"/>
                    </a:lnTo>
                    <a:lnTo>
                      <a:pt x="124" y="51"/>
                    </a:lnTo>
                    <a:lnTo>
                      <a:pt x="124" y="51"/>
                    </a:lnTo>
                    <a:lnTo>
                      <a:pt x="131" y="45"/>
                    </a:lnTo>
                    <a:lnTo>
                      <a:pt x="131" y="45"/>
                    </a:lnTo>
                    <a:lnTo>
                      <a:pt x="131" y="45"/>
                    </a:lnTo>
                    <a:lnTo>
                      <a:pt x="131" y="51"/>
                    </a:lnTo>
                    <a:lnTo>
                      <a:pt x="131" y="51"/>
                    </a:lnTo>
                    <a:lnTo>
                      <a:pt x="131" y="58"/>
                    </a:lnTo>
                    <a:lnTo>
                      <a:pt x="131" y="58"/>
                    </a:lnTo>
                    <a:lnTo>
                      <a:pt x="131" y="58"/>
                    </a:lnTo>
                    <a:lnTo>
                      <a:pt x="124" y="58"/>
                    </a:lnTo>
                    <a:lnTo>
                      <a:pt x="124" y="64"/>
                    </a:lnTo>
                    <a:lnTo>
                      <a:pt x="124" y="64"/>
                    </a:lnTo>
                    <a:lnTo>
                      <a:pt x="124" y="64"/>
                    </a:lnTo>
                    <a:lnTo>
                      <a:pt x="124" y="64"/>
                    </a:lnTo>
                    <a:lnTo>
                      <a:pt x="124" y="71"/>
                    </a:lnTo>
                    <a:lnTo>
                      <a:pt x="124" y="71"/>
                    </a:lnTo>
                    <a:lnTo>
                      <a:pt x="124" y="71"/>
                    </a:lnTo>
                    <a:lnTo>
                      <a:pt x="124" y="71"/>
                    </a:lnTo>
                    <a:lnTo>
                      <a:pt x="124" y="71"/>
                    </a:lnTo>
                    <a:lnTo>
                      <a:pt x="124" y="77"/>
                    </a:lnTo>
                    <a:lnTo>
                      <a:pt x="124" y="77"/>
                    </a:lnTo>
                    <a:lnTo>
                      <a:pt x="124" y="77"/>
                    </a:lnTo>
                    <a:lnTo>
                      <a:pt x="124" y="77"/>
                    </a:lnTo>
                    <a:lnTo>
                      <a:pt x="117" y="77"/>
                    </a:lnTo>
                    <a:lnTo>
                      <a:pt x="117" y="77"/>
                    </a:lnTo>
                    <a:lnTo>
                      <a:pt x="117" y="77"/>
                    </a:lnTo>
                    <a:lnTo>
                      <a:pt x="117" y="84"/>
                    </a:lnTo>
                    <a:lnTo>
                      <a:pt x="117" y="84"/>
                    </a:lnTo>
                    <a:lnTo>
                      <a:pt x="117" y="84"/>
                    </a:lnTo>
                    <a:lnTo>
                      <a:pt x="117" y="84"/>
                    </a:lnTo>
                    <a:lnTo>
                      <a:pt x="117" y="84"/>
                    </a:lnTo>
                    <a:lnTo>
                      <a:pt x="117" y="90"/>
                    </a:lnTo>
                    <a:lnTo>
                      <a:pt x="117" y="90"/>
                    </a:lnTo>
                    <a:lnTo>
                      <a:pt x="117" y="90"/>
                    </a:lnTo>
                    <a:lnTo>
                      <a:pt x="117" y="90"/>
                    </a:lnTo>
                    <a:lnTo>
                      <a:pt x="117" y="90"/>
                    </a:lnTo>
                    <a:lnTo>
                      <a:pt x="117" y="90"/>
                    </a:lnTo>
                    <a:lnTo>
                      <a:pt x="110" y="90"/>
                    </a:lnTo>
                    <a:lnTo>
                      <a:pt x="110" y="96"/>
                    </a:lnTo>
                    <a:lnTo>
                      <a:pt x="110" y="96"/>
                    </a:lnTo>
                    <a:lnTo>
                      <a:pt x="110" y="96"/>
                    </a:lnTo>
                    <a:lnTo>
                      <a:pt x="110" y="96"/>
                    </a:lnTo>
                    <a:lnTo>
                      <a:pt x="110" y="96"/>
                    </a:lnTo>
                    <a:lnTo>
                      <a:pt x="110" y="96"/>
                    </a:lnTo>
                    <a:lnTo>
                      <a:pt x="103" y="96"/>
                    </a:lnTo>
                    <a:lnTo>
                      <a:pt x="103" y="103"/>
                    </a:lnTo>
                    <a:lnTo>
                      <a:pt x="103" y="103"/>
                    </a:lnTo>
                    <a:lnTo>
                      <a:pt x="96" y="103"/>
                    </a:lnTo>
                    <a:lnTo>
                      <a:pt x="96" y="103"/>
                    </a:lnTo>
                    <a:lnTo>
                      <a:pt x="96" y="103"/>
                    </a:lnTo>
                    <a:lnTo>
                      <a:pt x="89" y="103"/>
                    </a:lnTo>
                    <a:lnTo>
                      <a:pt x="89" y="103"/>
                    </a:lnTo>
                    <a:lnTo>
                      <a:pt x="89" y="103"/>
                    </a:lnTo>
                    <a:lnTo>
                      <a:pt x="89" y="103"/>
                    </a:lnTo>
                    <a:lnTo>
                      <a:pt x="89" y="109"/>
                    </a:lnTo>
                    <a:lnTo>
                      <a:pt x="89" y="109"/>
                    </a:lnTo>
                    <a:lnTo>
                      <a:pt x="89" y="109"/>
                    </a:lnTo>
                    <a:lnTo>
                      <a:pt x="83" y="109"/>
                    </a:lnTo>
                    <a:lnTo>
                      <a:pt x="83" y="109"/>
                    </a:lnTo>
                    <a:lnTo>
                      <a:pt x="83" y="109"/>
                    </a:lnTo>
                    <a:lnTo>
                      <a:pt x="83" y="109"/>
                    </a:lnTo>
                    <a:lnTo>
                      <a:pt x="83" y="109"/>
                    </a:lnTo>
                    <a:lnTo>
                      <a:pt x="83" y="109"/>
                    </a:lnTo>
                    <a:lnTo>
                      <a:pt x="83" y="109"/>
                    </a:lnTo>
                    <a:lnTo>
                      <a:pt x="83" y="116"/>
                    </a:lnTo>
                    <a:lnTo>
                      <a:pt x="83" y="116"/>
                    </a:lnTo>
                    <a:lnTo>
                      <a:pt x="83" y="116"/>
                    </a:lnTo>
                    <a:lnTo>
                      <a:pt x="83" y="116"/>
                    </a:lnTo>
                    <a:lnTo>
                      <a:pt x="76" y="116"/>
                    </a:lnTo>
                    <a:lnTo>
                      <a:pt x="76" y="116"/>
                    </a:lnTo>
                    <a:lnTo>
                      <a:pt x="76" y="116"/>
                    </a:lnTo>
                    <a:lnTo>
                      <a:pt x="69" y="116"/>
                    </a:lnTo>
                    <a:lnTo>
                      <a:pt x="69" y="122"/>
                    </a:lnTo>
                    <a:lnTo>
                      <a:pt x="69" y="122"/>
                    </a:lnTo>
                    <a:lnTo>
                      <a:pt x="69" y="122"/>
                    </a:lnTo>
                    <a:lnTo>
                      <a:pt x="62" y="122"/>
                    </a:lnTo>
                    <a:lnTo>
                      <a:pt x="62" y="122"/>
                    </a:lnTo>
                    <a:lnTo>
                      <a:pt x="62" y="122"/>
                    </a:lnTo>
                    <a:lnTo>
                      <a:pt x="62" y="122"/>
                    </a:lnTo>
                    <a:lnTo>
                      <a:pt x="55" y="129"/>
                    </a:lnTo>
                    <a:lnTo>
                      <a:pt x="55" y="129"/>
                    </a:lnTo>
                    <a:lnTo>
                      <a:pt x="48" y="129"/>
                    </a:lnTo>
                    <a:lnTo>
                      <a:pt x="48" y="129"/>
                    </a:lnTo>
                    <a:lnTo>
                      <a:pt x="48" y="129"/>
                    </a:lnTo>
                    <a:lnTo>
                      <a:pt x="41" y="122"/>
                    </a:lnTo>
                    <a:lnTo>
                      <a:pt x="41" y="122"/>
                    </a:lnTo>
                    <a:lnTo>
                      <a:pt x="41" y="122"/>
                    </a:lnTo>
                    <a:lnTo>
                      <a:pt x="41" y="122"/>
                    </a:lnTo>
                    <a:lnTo>
                      <a:pt x="35" y="122"/>
                    </a:lnTo>
                    <a:lnTo>
                      <a:pt x="35" y="122"/>
                    </a:lnTo>
                    <a:lnTo>
                      <a:pt x="35" y="122"/>
                    </a:lnTo>
                    <a:lnTo>
                      <a:pt x="35" y="122"/>
                    </a:lnTo>
                    <a:lnTo>
                      <a:pt x="28" y="122"/>
                    </a:lnTo>
                    <a:lnTo>
                      <a:pt x="28" y="116"/>
                    </a:lnTo>
                    <a:lnTo>
                      <a:pt x="28" y="116"/>
                    </a:lnTo>
                    <a:lnTo>
                      <a:pt x="28" y="116"/>
                    </a:lnTo>
                    <a:lnTo>
                      <a:pt x="28" y="116"/>
                    </a:lnTo>
                    <a:lnTo>
                      <a:pt x="28" y="116"/>
                    </a:lnTo>
                    <a:lnTo>
                      <a:pt x="28" y="116"/>
                    </a:lnTo>
                    <a:lnTo>
                      <a:pt x="28" y="116"/>
                    </a:lnTo>
                    <a:lnTo>
                      <a:pt x="28" y="116"/>
                    </a:lnTo>
                    <a:lnTo>
                      <a:pt x="28" y="116"/>
                    </a:lnTo>
                    <a:lnTo>
                      <a:pt x="28" y="116"/>
                    </a:lnTo>
                    <a:lnTo>
                      <a:pt x="21" y="116"/>
                    </a:lnTo>
                    <a:lnTo>
                      <a:pt x="21" y="116"/>
                    </a:lnTo>
                    <a:lnTo>
                      <a:pt x="21" y="116"/>
                    </a:lnTo>
                    <a:lnTo>
                      <a:pt x="21" y="116"/>
                    </a:lnTo>
                    <a:lnTo>
                      <a:pt x="14" y="116"/>
                    </a:lnTo>
                    <a:lnTo>
                      <a:pt x="14" y="109"/>
                    </a:lnTo>
                    <a:lnTo>
                      <a:pt x="14" y="109"/>
                    </a:lnTo>
                    <a:lnTo>
                      <a:pt x="14" y="109"/>
                    </a:lnTo>
                    <a:lnTo>
                      <a:pt x="14" y="109"/>
                    </a:lnTo>
                    <a:lnTo>
                      <a:pt x="7" y="109"/>
                    </a:lnTo>
                    <a:lnTo>
                      <a:pt x="7" y="109"/>
                    </a:lnTo>
                    <a:lnTo>
                      <a:pt x="7" y="109"/>
                    </a:lnTo>
                    <a:lnTo>
                      <a:pt x="7" y="109"/>
                    </a:lnTo>
                    <a:lnTo>
                      <a:pt x="7" y="109"/>
                    </a:lnTo>
                    <a:lnTo>
                      <a:pt x="7" y="103"/>
                    </a:lnTo>
                    <a:lnTo>
                      <a:pt x="7" y="103"/>
                    </a:lnTo>
                    <a:lnTo>
                      <a:pt x="7" y="103"/>
                    </a:lnTo>
                    <a:lnTo>
                      <a:pt x="7" y="103"/>
                    </a:lnTo>
                    <a:lnTo>
                      <a:pt x="7" y="103"/>
                    </a:lnTo>
                    <a:lnTo>
                      <a:pt x="7" y="103"/>
                    </a:lnTo>
                    <a:lnTo>
                      <a:pt x="0" y="103"/>
                    </a:lnTo>
                    <a:lnTo>
                      <a:pt x="7" y="103"/>
                    </a:lnTo>
                    <a:lnTo>
                      <a:pt x="0" y="103"/>
                    </a:lnTo>
                    <a:lnTo>
                      <a:pt x="7" y="103"/>
                    </a:lnTo>
                    <a:lnTo>
                      <a:pt x="0" y="103"/>
                    </a:lnTo>
                    <a:lnTo>
                      <a:pt x="7" y="103"/>
                    </a:lnTo>
                    <a:lnTo>
                      <a:pt x="7" y="96"/>
                    </a:lnTo>
                    <a:lnTo>
                      <a:pt x="7" y="96"/>
                    </a:lnTo>
                    <a:lnTo>
                      <a:pt x="7" y="96"/>
                    </a:lnTo>
                    <a:lnTo>
                      <a:pt x="7" y="96"/>
                    </a:lnTo>
                    <a:lnTo>
                      <a:pt x="7" y="96"/>
                    </a:lnTo>
                    <a:lnTo>
                      <a:pt x="7" y="90"/>
                    </a:lnTo>
                    <a:lnTo>
                      <a:pt x="7" y="90"/>
                    </a:lnTo>
                    <a:lnTo>
                      <a:pt x="7" y="90"/>
                    </a:lnTo>
                    <a:lnTo>
                      <a:pt x="7" y="90"/>
                    </a:lnTo>
                    <a:lnTo>
                      <a:pt x="7" y="90"/>
                    </a:lnTo>
                    <a:lnTo>
                      <a:pt x="7" y="90"/>
                    </a:lnTo>
                    <a:lnTo>
                      <a:pt x="7" y="90"/>
                    </a:lnTo>
                    <a:lnTo>
                      <a:pt x="7" y="84"/>
                    </a:lnTo>
                    <a:lnTo>
                      <a:pt x="7" y="84"/>
                    </a:lnTo>
                    <a:lnTo>
                      <a:pt x="7" y="84"/>
                    </a:lnTo>
                    <a:lnTo>
                      <a:pt x="7" y="84"/>
                    </a:lnTo>
                    <a:lnTo>
                      <a:pt x="14" y="84"/>
                    </a:lnTo>
                    <a:lnTo>
                      <a:pt x="14" y="77"/>
                    </a:lnTo>
                    <a:lnTo>
                      <a:pt x="14" y="77"/>
                    </a:lnTo>
                    <a:lnTo>
                      <a:pt x="14" y="77"/>
                    </a:lnTo>
                    <a:lnTo>
                      <a:pt x="14" y="77"/>
                    </a:lnTo>
                    <a:lnTo>
                      <a:pt x="14" y="77"/>
                    </a:lnTo>
                    <a:lnTo>
                      <a:pt x="14" y="77"/>
                    </a:lnTo>
                    <a:lnTo>
                      <a:pt x="14" y="77"/>
                    </a:lnTo>
                    <a:lnTo>
                      <a:pt x="14" y="77"/>
                    </a:lnTo>
                    <a:lnTo>
                      <a:pt x="14" y="77"/>
                    </a:lnTo>
                    <a:lnTo>
                      <a:pt x="14" y="77"/>
                    </a:lnTo>
                  </a:path>
                </a:pathLst>
              </a:custGeom>
              <a:noFill/>
              <a:ln w="0">
                <a:solidFill>
                  <a:srgbClr val="000000"/>
                </a:solidFill>
                <a:prstDash val="solid"/>
                <a:round/>
                <a:headEnd/>
                <a:tailEnd/>
              </a:ln>
            </p:spPr>
            <p:txBody>
              <a:bodyPr/>
              <a:lstStyle/>
              <a:p>
                <a:endParaRPr lang="en-US" dirty="0"/>
              </a:p>
            </p:txBody>
          </p:sp>
          <p:sp>
            <p:nvSpPr>
              <p:cNvPr id="100452" name="Freeform 1124"/>
              <p:cNvSpPr>
                <a:spLocks/>
              </p:cNvSpPr>
              <p:nvPr/>
            </p:nvSpPr>
            <p:spPr bwMode="auto">
              <a:xfrm>
                <a:off x="3388" y="3121"/>
                <a:ext cx="34" cy="58"/>
              </a:xfrm>
              <a:custGeom>
                <a:avLst/>
                <a:gdLst/>
                <a:ahLst/>
                <a:cxnLst>
                  <a:cxn ang="0">
                    <a:pos x="7" y="58"/>
                  </a:cxn>
                  <a:cxn ang="0">
                    <a:pos x="7" y="58"/>
                  </a:cxn>
                  <a:cxn ang="0">
                    <a:pos x="7" y="58"/>
                  </a:cxn>
                  <a:cxn ang="0">
                    <a:pos x="13" y="51"/>
                  </a:cxn>
                  <a:cxn ang="0">
                    <a:pos x="13" y="51"/>
                  </a:cxn>
                  <a:cxn ang="0">
                    <a:pos x="13" y="51"/>
                  </a:cxn>
                  <a:cxn ang="0">
                    <a:pos x="13" y="51"/>
                  </a:cxn>
                  <a:cxn ang="0">
                    <a:pos x="13" y="51"/>
                  </a:cxn>
                  <a:cxn ang="0">
                    <a:pos x="13" y="45"/>
                  </a:cxn>
                  <a:cxn ang="0">
                    <a:pos x="20" y="45"/>
                  </a:cxn>
                  <a:cxn ang="0">
                    <a:pos x="20" y="45"/>
                  </a:cxn>
                  <a:cxn ang="0">
                    <a:pos x="27" y="45"/>
                  </a:cxn>
                  <a:cxn ang="0">
                    <a:pos x="34" y="45"/>
                  </a:cxn>
                  <a:cxn ang="0">
                    <a:pos x="27" y="0"/>
                  </a:cxn>
                  <a:cxn ang="0">
                    <a:pos x="27" y="6"/>
                  </a:cxn>
                  <a:cxn ang="0">
                    <a:pos x="20" y="6"/>
                  </a:cxn>
                  <a:cxn ang="0">
                    <a:pos x="20" y="6"/>
                  </a:cxn>
                  <a:cxn ang="0">
                    <a:pos x="20" y="6"/>
                  </a:cxn>
                  <a:cxn ang="0">
                    <a:pos x="20" y="6"/>
                  </a:cxn>
                  <a:cxn ang="0">
                    <a:pos x="20" y="13"/>
                  </a:cxn>
                  <a:cxn ang="0">
                    <a:pos x="20" y="13"/>
                  </a:cxn>
                  <a:cxn ang="0">
                    <a:pos x="13" y="13"/>
                  </a:cxn>
                  <a:cxn ang="0">
                    <a:pos x="13" y="13"/>
                  </a:cxn>
                  <a:cxn ang="0">
                    <a:pos x="13" y="19"/>
                  </a:cxn>
                  <a:cxn ang="0">
                    <a:pos x="20" y="19"/>
                  </a:cxn>
                  <a:cxn ang="0">
                    <a:pos x="20" y="19"/>
                  </a:cxn>
                  <a:cxn ang="0">
                    <a:pos x="20" y="26"/>
                  </a:cxn>
                  <a:cxn ang="0">
                    <a:pos x="20" y="26"/>
                  </a:cxn>
                  <a:cxn ang="0">
                    <a:pos x="20" y="26"/>
                  </a:cxn>
                  <a:cxn ang="0">
                    <a:pos x="13" y="32"/>
                  </a:cxn>
                  <a:cxn ang="0">
                    <a:pos x="13" y="32"/>
                  </a:cxn>
                  <a:cxn ang="0">
                    <a:pos x="7" y="32"/>
                  </a:cxn>
                  <a:cxn ang="0">
                    <a:pos x="7" y="32"/>
                  </a:cxn>
                  <a:cxn ang="0">
                    <a:pos x="7" y="58"/>
                  </a:cxn>
                </a:cxnLst>
                <a:rect l="0" t="0" r="r" b="b"/>
                <a:pathLst>
                  <a:path w="34" h="58">
                    <a:moveTo>
                      <a:pt x="7" y="58"/>
                    </a:moveTo>
                    <a:lnTo>
                      <a:pt x="7" y="58"/>
                    </a:lnTo>
                    <a:lnTo>
                      <a:pt x="7" y="58"/>
                    </a:lnTo>
                    <a:lnTo>
                      <a:pt x="7" y="58"/>
                    </a:lnTo>
                    <a:lnTo>
                      <a:pt x="7" y="58"/>
                    </a:lnTo>
                    <a:lnTo>
                      <a:pt x="7" y="58"/>
                    </a:lnTo>
                    <a:lnTo>
                      <a:pt x="7" y="58"/>
                    </a:lnTo>
                    <a:lnTo>
                      <a:pt x="13" y="51"/>
                    </a:lnTo>
                    <a:lnTo>
                      <a:pt x="13" y="51"/>
                    </a:lnTo>
                    <a:lnTo>
                      <a:pt x="13" y="51"/>
                    </a:lnTo>
                    <a:lnTo>
                      <a:pt x="13" y="51"/>
                    </a:lnTo>
                    <a:lnTo>
                      <a:pt x="13" y="51"/>
                    </a:lnTo>
                    <a:lnTo>
                      <a:pt x="13" y="51"/>
                    </a:lnTo>
                    <a:lnTo>
                      <a:pt x="13" y="51"/>
                    </a:lnTo>
                    <a:lnTo>
                      <a:pt x="13" y="51"/>
                    </a:lnTo>
                    <a:lnTo>
                      <a:pt x="13" y="51"/>
                    </a:lnTo>
                    <a:lnTo>
                      <a:pt x="13" y="45"/>
                    </a:lnTo>
                    <a:lnTo>
                      <a:pt x="13" y="45"/>
                    </a:lnTo>
                    <a:lnTo>
                      <a:pt x="13" y="45"/>
                    </a:lnTo>
                    <a:lnTo>
                      <a:pt x="20" y="45"/>
                    </a:lnTo>
                    <a:lnTo>
                      <a:pt x="20" y="45"/>
                    </a:lnTo>
                    <a:lnTo>
                      <a:pt x="20" y="45"/>
                    </a:lnTo>
                    <a:lnTo>
                      <a:pt x="27" y="45"/>
                    </a:lnTo>
                    <a:lnTo>
                      <a:pt x="27" y="45"/>
                    </a:lnTo>
                    <a:lnTo>
                      <a:pt x="27" y="45"/>
                    </a:lnTo>
                    <a:lnTo>
                      <a:pt x="34" y="45"/>
                    </a:lnTo>
                    <a:lnTo>
                      <a:pt x="27" y="0"/>
                    </a:lnTo>
                    <a:lnTo>
                      <a:pt x="27" y="0"/>
                    </a:lnTo>
                    <a:lnTo>
                      <a:pt x="27" y="0"/>
                    </a:lnTo>
                    <a:lnTo>
                      <a:pt x="27" y="6"/>
                    </a:lnTo>
                    <a:lnTo>
                      <a:pt x="20" y="6"/>
                    </a:lnTo>
                    <a:lnTo>
                      <a:pt x="20" y="6"/>
                    </a:lnTo>
                    <a:lnTo>
                      <a:pt x="20" y="6"/>
                    </a:lnTo>
                    <a:lnTo>
                      <a:pt x="20" y="6"/>
                    </a:lnTo>
                    <a:lnTo>
                      <a:pt x="20" y="6"/>
                    </a:lnTo>
                    <a:lnTo>
                      <a:pt x="20" y="6"/>
                    </a:lnTo>
                    <a:lnTo>
                      <a:pt x="20" y="6"/>
                    </a:lnTo>
                    <a:lnTo>
                      <a:pt x="20" y="6"/>
                    </a:lnTo>
                    <a:lnTo>
                      <a:pt x="20" y="6"/>
                    </a:lnTo>
                    <a:lnTo>
                      <a:pt x="20" y="13"/>
                    </a:lnTo>
                    <a:lnTo>
                      <a:pt x="20" y="13"/>
                    </a:lnTo>
                    <a:lnTo>
                      <a:pt x="20" y="13"/>
                    </a:lnTo>
                    <a:lnTo>
                      <a:pt x="13" y="13"/>
                    </a:lnTo>
                    <a:lnTo>
                      <a:pt x="13" y="13"/>
                    </a:lnTo>
                    <a:lnTo>
                      <a:pt x="13" y="13"/>
                    </a:lnTo>
                    <a:lnTo>
                      <a:pt x="13" y="13"/>
                    </a:lnTo>
                    <a:lnTo>
                      <a:pt x="13" y="19"/>
                    </a:lnTo>
                    <a:lnTo>
                      <a:pt x="13" y="19"/>
                    </a:lnTo>
                    <a:lnTo>
                      <a:pt x="20" y="19"/>
                    </a:lnTo>
                    <a:lnTo>
                      <a:pt x="20" y="19"/>
                    </a:lnTo>
                    <a:lnTo>
                      <a:pt x="20" y="19"/>
                    </a:lnTo>
                    <a:lnTo>
                      <a:pt x="20" y="19"/>
                    </a:lnTo>
                    <a:lnTo>
                      <a:pt x="20" y="26"/>
                    </a:lnTo>
                    <a:lnTo>
                      <a:pt x="20" y="26"/>
                    </a:lnTo>
                    <a:lnTo>
                      <a:pt x="20" y="26"/>
                    </a:lnTo>
                    <a:lnTo>
                      <a:pt x="20" y="26"/>
                    </a:lnTo>
                    <a:lnTo>
                      <a:pt x="20" y="26"/>
                    </a:lnTo>
                    <a:lnTo>
                      <a:pt x="20" y="26"/>
                    </a:lnTo>
                    <a:lnTo>
                      <a:pt x="13" y="32"/>
                    </a:lnTo>
                    <a:lnTo>
                      <a:pt x="13" y="32"/>
                    </a:lnTo>
                    <a:lnTo>
                      <a:pt x="13" y="32"/>
                    </a:lnTo>
                    <a:lnTo>
                      <a:pt x="13" y="32"/>
                    </a:lnTo>
                    <a:lnTo>
                      <a:pt x="13" y="32"/>
                    </a:lnTo>
                    <a:lnTo>
                      <a:pt x="7" y="32"/>
                    </a:lnTo>
                    <a:lnTo>
                      <a:pt x="7" y="26"/>
                    </a:lnTo>
                    <a:lnTo>
                      <a:pt x="7" y="32"/>
                    </a:lnTo>
                    <a:lnTo>
                      <a:pt x="0" y="32"/>
                    </a:lnTo>
                    <a:lnTo>
                      <a:pt x="7" y="58"/>
                    </a:lnTo>
                    <a:lnTo>
                      <a:pt x="7" y="58"/>
                    </a:lnTo>
                    <a:close/>
                  </a:path>
                </a:pathLst>
              </a:custGeom>
              <a:solidFill>
                <a:srgbClr val="000000"/>
              </a:solidFill>
              <a:ln w="9525">
                <a:noFill/>
                <a:round/>
                <a:headEnd/>
                <a:tailEnd/>
              </a:ln>
            </p:spPr>
            <p:txBody>
              <a:bodyPr/>
              <a:lstStyle/>
              <a:p>
                <a:endParaRPr lang="en-US" dirty="0"/>
              </a:p>
            </p:txBody>
          </p:sp>
          <p:sp>
            <p:nvSpPr>
              <p:cNvPr id="100453" name="Freeform 1125"/>
              <p:cNvSpPr>
                <a:spLocks/>
              </p:cNvSpPr>
              <p:nvPr/>
            </p:nvSpPr>
            <p:spPr bwMode="auto">
              <a:xfrm>
                <a:off x="3340" y="3147"/>
                <a:ext cx="55" cy="45"/>
              </a:xfrm>
              <a:custGeom>
                <a:avLst/>
                <a:gdLst/>
                <a:ahLst/>
                <a:cxnLst>
                  <a:cxn ang="0">
                    <a:pos x="48" y="38"/>
                  </a:cxn>
                  <a:cxn ang="0">
                    <a:pos x="34" y="38"/>
                  </a:cxn>
                  <a:cxn ang="0">
                    <a:pos x="20" y="45"/>
                  </a:cxn>
                  <a:cxn ang="0">
                    <a:pos x="13" y="38"/>
                  </a:cxn>
                  <a:cxn ang="0">
                    <a:pos x="7" y="32"/>
                  </a:cxn>
                  <a:cxn ang="0">
                    <a:pos x="0" y="32"/>
                  </a:cxn>
                  <a:cxn ang="0">
                    <a:pos x="0" y="32"/>
                  </a:cxn>
                  <a:cxn ang="0">
                    <a:pos x="0" y="25"/>
                  </a:cxn>
                  <a:cxn ang="0">
                    <a:pos x="0" y="19"/>
                  </a:cxn>
                  <a:cxn ang="0">
                    <a:pos x="7" y="6"/>
                  </a:cxn>
                  <a:cxn ang="0">
                    <a:pos x="7" y="0"/>
                  </a:cxn>
                  <a:cxn ang="0">
                    <a:pos x="13" y="0"/>
                  </a:cxn>
                  <a:cxn ang="0">
                    <a:pos x="13" y="0"/>
                  </a:cxn>
                  <a:cxn ang="0">
                    <a:pos x="13" y="6"/>
                  </a:cxn>
                  <a:cxn ang="0">
                    <a:pos x="7" y="19"/>
                  </a:cxn>
                  <a:cxn ang="0">
                    <a:pos x="0" y="25"/>
                  </a:cxn>
                  <a:cxn ang="0">
                    <a:pos x="0" y="32"/>
                  </a:cxn>
                  <a:cxn ang="0">
                    <a:pos x="7" y="25"/>
                  </a:cxn>
                  <a:cxn ang="0">
                    <a:pos x="7" y="19"/>
                  </a:cxn>
                  <a:cxn ang="0">
                    <a:pos x="13" y="19"/>
                  </a:cxn>
                  <a:cxn ang="0">
                    <a:pos x="13" y="19"/>
                  </a:cxn>
                  <a:cxn ang="0">
                    <a:pos x="13" y="19"/>
                  </a:cxn>
                  <a:cxn ang="0">
                    <a:pos x="13" y="19"/>
                  </a:cxn>
                  <a:cxn ang="0">
                    <a:pos x="13" y="25"/>
                  </a:cxn>
                  <a:cxn ang="0">
                    <a:pos x="13" y="32"/>
                  </a:cxn>
                  <a:cxn ang="0">
                    <a:pos x="13" y="32"/>
                  </a:cxn>
                  <a:cxn ang="0">
                    <a:pos x="13" y="38"/>
                  </a:cxn>
                  <a:cxn ang="0">
                    <a:pos x="20" y="38"/>
                  </a:cxn>
                  <a:cxn ang="0">
                    <a:pos x="20" y="32"/>
                  </a:cxn>
                  <a:cxn ang="0">
                    <a:pos x="20" y="25"/>
                  </a:cxn>
                  <a:cxn ang="0">
                    <a:pos x="20" y="19"/>
                  </a:cxn>
                  <a:cxn ang="0">
                    <a:pos x="20" y="25"/>
                  </a:cxn>
                  <a:cxn ang="0">
                    <a:pos x="27" y="25"/>
                  </a:cxn>
                  <a:cxn ang="0">
                    <a:pos x="27" y="32"/>
                  </a:cxn>
                  <a:cxn ang="0">
                    <a:pos x="27" y="32"/>
                  </a:cxn>
                  <a:cxn ang="0">
                    <a:pos x="27" y="25"/>
                  </a:cxn>
                  <a:cxn ang="0">
                    <a:pos x="27" y="19"/>
                  </a:cxn>
                  <a:cxn ang="0">
                    <a:pos x="27" y="19"/>
                  </a:cxn>
                  <a:cxn ang="0">
                    <a:pos x="27" y="25"/>
                  </a:cxn>
                  <a:cxn ang="0">
                    <a:pos x="27" y="25"/>
                  </a:cxn>
                  <a:cxn ang="0">
                    <a:pos x="27" y="32"/>
                  </a:cxn>
                  <a:cxn ang="0">
                    <a:pos x="27" y="38"/>
                  </a:cxn>
                  <a:cxn ang="0">
                    <a:pos x="34" y="38"/>
                  </a:cxn>
                  <a:cxn ang="0">
                    <a:pos x="34" y="38"/>
                  </a:cxn>
                  <a:cxn ang="0">
                    <a:pos x="34" y="32"/>
                  </a:cxn>
                  <a:cxn ang="0">
                    <a:pos x="34" y="25"/>
                  </a:cxn>
                  <a:cxn ang="0">
                    <a:pos x="34" y="12"/>
                  </a:cxn>
                  <a:cxn ang="0">
                    <a:pos x="41" y="12"/>
                  </a:cxn>
                  <a:cxn ang="0">
                    <a:pos x="48" y="19"/>
                  </a:cxn>
                  <a:cxn ang="0">
                    <a:pos x="55" y="19"/>
                  </a:cxn>
                  <a:cxn ang="0">
                    <a:pos x="48" y="19"/>
                  </a:cxn>
                  <a:cxn ang="0">
                    <a:pos x="41" y="12"/>
                  </a:cxn>
                  <a:cxn ang="0">
                    <a:pos x="34" y="6"/>
                  </a:cxn>
                  <a:cxn ang="0">
                    <a:pos x="34" y="6"/>
                  </a:cxn>
                  <a:cxn ang="0">
                    <a:pos x="34" y="6"/>
                  </a:cxn>
                  <a:cxn ang="0">
                    <a:pos x="48" y="6"/>
                  </a:cxn>
                </a:cxnLst>
                <a:rect l="0" t="0" r="r" b="b"/>
                <a:pathLst>
                  <a:path w="55" h="45">
                    <a:moveTo>
                      <a:pt x="55" y="32"/>
                    </a:moveTo>
                    <a:lnTo>
                      <a:pt x="55" y="32"/>
                    </a:lnTo>
                    <a:lnTo>
                      <a:pt x="48" y="32"/>
                    </a:lnTo>
                    <a:lnTo>
                      <a:pt x="48" y="32"/>
                    </a:lnTo>
                    <a:lnTo>
                      <a:pt x="48" y="38"/>
                    </a:lnTo>
                    <a:lnTo>
                      <a:pt x="41" y="38"/>
                    </a:lnTo>
                    <a:lnTo>
                      <a:pt x="41" y="38"/>
                    </a:lnTo>
                    <a:lnTo>
                      <a:pt x="41" y="38"/>
                    </a:lnTo>
                    <a:lnTo>
                      <a:pt x="34" y="38"/>
                    </a:lnTo>
                    <a:lnTo>
                      <a:pt x="34" y="38"/>
                    </a:lnTo>
                    <a:lnTo>
                      <a:pt x="34" y="38"/>
                    </a:lnTo>
                    <a:lnTo>
                      <a:pt x="34" y="45"/>
                    </a:lnTo>
                    <a:lnTo>
                      <a:pt x="27" y="45"/>
                    </a:lnTo>
                    <a:lnTo>
                      <a:pt x="27" y="45"/>
                    </a:lnTo>
                    <a:lnTo>
                      <a:pt x="20" y="45"/>
                    </a:lnTo>
                    <a:lnTo>
                      <a:pt x="20" y="45"/>
                    </a:lnTo>
                    <a:lnTo>
                      <a:pt x="20" y="38"/>
                    </a:lnTo>
                    <a:lnTo>
                      <a:pt x="13" y="38"/>
                    </a:lnTo>
                    <a:lnTo>
                      <a:pt x="13" y="38"/>
                    </a:lnTo>
                    <a:lnTo>
                      <a:pt x="13" y="38"/>
                    </a:lnTo>
                    <a:lnTo>
                      <a:pt x="13" y="38"/>
                    </a:lnTo>
                    <a:lnTo>
                      <a:pt x="7" y="38"/>
                    </a:lnTo>
                    <a:lnTo>
                      <a:pt x="7" y="38"/>
                    </a:lnTo>
                    <a:lnTo>
                      <a:pt x="7" y="38"/>
                    </a:lnTo>
                    <a:lnTo>
                      <a:pt x="7" y="32"/>
                    </a:lnTo>
                    <a:lnTo>
                      <a:pt x="7" y="32"/>
                    </a:lnTo>
                    <a:lnTo>
                      <a:pt x="7" y="32"/>
                    </a:lnTo>
                    <a:lnTo>
                      <a:pt x="7" y="32"/>
                    </a:lnTo>
                    <a:lnTo>
                      <a:pt x="0" y="32"/>
                    </a:lnTo>
                    <a:lnTo>
                      <a:pt x="0" y="32"/>
                    </a:lnTo>
                    <a:lnTo>
                      <a:pt x="0" y="32"/>
                    </a:lnTo>
                    <a:lnTo>
                      <a:pt x="0" y="32"/>
                    </a:lnTo>
                    <a:lnTo>
                      <a:pt x="0" y="32"/>
                    </a:lnTo>
                    <a:lnTo>
                      <a:pt x="0" y="32"/>
                    </a:lnTo>
                    <a:lnTo>
                      <a:pt x="0" y="32"/>
                    </a:lnTo>
                    <a:lnTo>
                      <a:pt x="0" y="32"/>
                    </a:lnTo>
                    <a:lnTo>
                      <a:pt x="0" y="32"/>
                    </a:lnTo>
                    <a:lnTo>
                      <a:pt x="0" y="32"/>
                    </a:lnTo>
                    <a:lnTo>
                      <a:pt x="0" y="25"/>
                    </a:lnTo>
                    <a:lnTo>
                      <a:pt x="0" y="25"/>
                    </a:lnTo>
                    <a:lnTo>
                      <a:pt x="0" y="25"/>
                    </a:lnTo>
                    <a:lnTo>
                      <a:pt x="0" y="19"/>
                    </a:lnTo>
                    <a:lnTo>
                      <a:pt x="0" y="19"/>
                    </a:lnTo>
                    <a:lnTo>
                      <a:pt x="0" y="19"/>
                    </a:lnTo>
                    <a:lnTo>
                      <a:pt x="0" y="19"/>
                    </a:lnTo>
                    <a:lnTo>
                      <a:pt x="0" y="12"/>
                    </a:lnTo>
                    <a:lnTo>
                      <a:pt x="0" y="12"/>
                    </a:lnTo>
                    <a:lnTo>
                      <a:pt x="0" y="12"/>
                    </a:lnTo>
                    <a:lnTo>
                      <a:pt x="7" y="12"/>
                    </a:lnTo>
                    <a:lnTo>
                      <a:pt x="7" y="6"/>
                    </a:lnTo>
                    <a:lnTo>
                      <a:pt x="7" y="6"/>
                    </a:lnTo>
                    <a:lnTo>
                      <a:pt x="7" y="6"/>
                    </a:lnTo>
                    <a:lnTo>
                      <a:pt x="7" y="0"/>
                    </a:lnTo>
                    <a:lnTo>
                      <a:pt x="7" y="0"/>
                    </a:lnTo>
                    <a:lnTo>
                      <a:pt x="7" y="0"/>
                    </a:lnTo>
                    <a:lnTo>
                      <a:pt x="7" y="0"/>
                    </a:lnTo>
                    <a:lnTo>
                      <a:pt x="7" y="0"/>
                    </a:lnTo>
                    <a:lnTo>
                      <a:pt x="7" y="0"/>
                    </a:lnTo>
                    <a:lnTo>
                      <a:pt x="13" y="0"/>
                    </a:lnTo>
                    <a:lnTo>
                      <a:pt x="13" y="0"/>
                    </a:lnTo>
                    <a:lnTo>
                      <a:pt x="13" y="0"/>
                    </a:lnTo>
                    <a:lnTo>
                      <a:pt x="13" y="0"/>
                    </a:lnTo>
                    <a:lnTo>
                      <a:pt x="13" y="0"/>
                    </a:lnTo>
                    <a:lnTo>
                      <a:pt x="13" y="0"/>
                    </a:lnTo>
                    <a:lnTo>
                      <a:pt x="13" y="0"/>
                    </a:lnTo>
                    <a:lnTo>
                      <a:pt x="13" y="0"/>
                    </a:lnTo>
                    <a:lnTo>
                      <a:pt x="13" y="0"/>
                    </a:lnTo>
                    <a:lnTo>
                      <a:pt x="13" y="6"/>
                    </a:lnTo>
                    <a:lnTo>
                      <a:pt x="13" y="6"/>
                    </a:lnTo>
                    <a:lnTo>
                      <a:pt x="13" y="6"/>
                    </a:lnTo>
                    <a:lnTo>
                      <a:pt x="7" y="6"/>
                    </a:lnTo>
                    <a:lnTo>
                      <a:pt x="7" y="12"/>
                    </a:lnTo>
                    <a:lnTo>
                      <a:pt x="7" y="12"/>
                    </a:lnTo>
                    <a:lnTo>
                      <a:pt x="7" y="12"/>
                    </a:lnTo>
                    <a:lnTo>
                      <a:pt x="7" y="19"/>
                    </a:lnTo>
                    <a:lnTo>
                      <a:pt x="7" y="19"/>
                    </a:lnTo>
                    <a:lnTo>
                      <a:pt x="7" y="25"/>
                    </a:lnTo>
                    <a:lnTo>
                      <a:pt x="7" y="25"/>
                    </a:lnTo>
                    <a:lnTo>
                      <a:pt x="0" y="25"/>
                    </a:lnTo>
                    <a:lnTo>
                      <a:pt x="0" y="25"/>
                    </a:lnTo>
                    <a:lnTo>
                      <a:pt x="0" y="25"/>
                    </a:lnTo>
                    <a:lnTo>
                      <a:pt x="0" y="25"/>
                    </a:lnTo>
                    <a:lnTo>
                      <a:pt x="0" y="25"/>
                    </a:lnTo>
                    <a:lnTo>
                      <a:pt x="0" y="25"/>
                    </a:lnTo>
                    <a:lnTo>
                      <a:pt x="0" y="32"/>
                    </a:lnTo>
                    <a:lnTo>
                      <a:pt x="0" y="32"/>
                    </a:lnTo>
                    <a:lnTo>
                      <a:pt x="0" y="32"/>
                    </a:lnTo>
                    <a:lnTo>
                      <a:pt x="0" y="32"/>
                    </a:lnTo>
                    <a:lnTo>
                      <a:pt x="7" y="32"/>
                    </a:lnTo>
                    <a:lnTo>
                      <a:pt x="7" y="25"/>
                    </a:lnTo>
                    <a:lnTo>
                      <a:pt x="7" y="25"/>
                    </a:lnTo>
                    <a:lnTo>
                      <a:pt x="7" y="25"/>
                    </a:lnTo>
                    <a:lnTo>
                      <a:pt x="7" y="25"/>
                    </a:lnTo>
                    <a:lnTo>
                      <a:pt x="7" y="25"/>
                    </a:lnTo>
                    <a:lnTo>
                      <a:pt x="7" y="19"/>
                    </a:lnTo>
                    <a:lnTo>
                      <a:pt x="13" y="19"/>
                    </a:lnTo>
                    <a:lnTo>
                      <a:pt x="13" y="19"/>
                    </a:lnTo>
                    <a:lnTo>
                      <a:pt x="13" y="19"/>
                    </a:lnTo>
                    <a:lnTo>
                      <a:pt x="13" y="19"/>
                    </a:lnTo>
                    <a:lnTo>
                      <a:pt x="13" y="19"/>
                    </a:lnTo>
                    <a:lnTo>
                      <a:pt x="13" y="19"/>
                    </a:lnTo>
                    <a:lnTo>
                      <a:pt x="13" y="12"/>
                    </a:lnTo>
                    <a:lnTo>
                      <a:pt x="13" y="19"/>
                    </a:lnTo>
                    <a:lnTo>
                      <a:pt x="13" y="19"/>
                    </a:lnTo>
                    <a:lnTo>
                      <a:pt x="13" y="19"/>
                    </a:lnTo>
                    <a:lnTo>
                      <a:pt x="13" y="19"/>
                    </a:lnTo>
                    <a:lnTo>
                      <a:pt x="13" y="19"/>
                    </a:lnTo>
                    <a:lnTo>
                      <a:pt x="13" y="19"/>
                    </a:lnTo>
                    <a:lnTo>
                      <a:pt x="13" y="19"/>
                    </a:lnTo>
                    <a:lnTo>
                      <a:pt x="13" y="19"/>
                    </a:lnTo>
                    <a:lnTo>
                      <a:pt x="13" y="19"/>
                    </a:lnTo>
                    <a:lnTo>
                      <a:pt x="13" y="19"/>
                    </a:lnTo>
                    <a:lnTo>
                      <a:pt x="13" y="19"/>
                    </a:lnTo>
                    <a:lnTo>
                      <a:pt x="13" y="19"/>
                    </a:lnTo>
                    <a:lnTo>
                      <a:pt x="13" y="19"/>
                    </a:lnTo>
                    <a:lnTo>
                      <a:pt x="13" y="25"/>
                    </a:lnTo>
                    <a:lnTo>
                      <a:pt x="13" y="25"/>
                    </a:lnTo>
                    <a:lnTo>
                      <a:pt x="13" y="25"/>
                    </a:lnTo>
                    <a:lnTo>
                      <a:pt x="13" y="25"/>
                    </a:lnTo>
                    <a:lnTo>
                      <a:pt x="13" y="25"/>
                    </a:lnTo>
                    <a:lnTo>
                      <a:pt x="13" y="25"/>
                    </a:lnTo>
                    <a:lnTo>
                      <a:pt x="13" y="25"/>
                    </a:lnTo>
                    <a:lnTo>
                      <a:pt x="13" y="32"/>
                    </a:lnTo>
                    <a:lnTo>
                      <a:pt x="13" y="32"/>
                    </a:lnTo>
                    <a:lnTo>
                      <a:pt x="13" y="32"/>
                    </a:lnTo>
                    <a:lnTo>
                      <a:pt x="13" y="32"/>
                    </a:lnTo>
                    <a:lnTo>
                      <a:pt x="13" y="32"/>
                    </a:lnTo>
                    <a:lnTo>
                      <a:pt x="13" y="32"/>
                    </a:lnTo>
                    <a:lnTo>
                      <a:pt x="13" y="32"/>
                    </a:lnTo>
                    <a:lnTo>
                      <a:pt x="13" y="32"/>
                    </a:lnTo>
                    <a:lnTo>
                      <a:pt x="13" y="32"/>
                    </a:lnTo>
                    <a:lnTo>
                      <a:pt x="13" y="38"/>
                    </a:lnTo>
                    <a:lnTo>
                      <a:pt x="13" y="38"/>
                    </a:lnTo>
                    <a:lnTo>
                      <a:pt x="13" y="38"/>
                    </a:lnTo>
                    <a:lnTo>
                      <a:pt x="13" y="38"/>
                    </a:lnTo>
                    <a:lnTo>
                      <a:pt x="13" y="38"/>
                    </a:lnTo>
                    <a:lnTo>
                      <a:pt x="13" y="38"/>
                    </a:lnTo>
                    <a:lnTo>
                      <a:pt x="20" y="38"/>
                    </a:lnTo>
                    <a:lnTo>
                      <a:pt x="20" y="38"/>
                    </a:lnTo>
                    <a:lnTo>
                      <a:pt x="20" y="38"/>
                    </a:lnTo>
                    <a:lnTo>
                      <a:pt x="20" y="32"/>
                    </a:lnTo>
                    <a:lnTo>
                      <a:pt x="20" y="32"/>
                    </a:lnTo>
                    <a:lnTo>
                      <a:pt x="20" y="32"/>
                    </a:lnTo>
                    <a:lnTo>
                      <a:pt x="20" y="32"/>
                    </a:lnTo>
                    <a:lnTo>
                      <a:pt x="20" y="32"/>
                    </a:lnTo>
                    <a:lnTo>
                      <a:pt x="20" y="32"/>
                    </a:lnTo>
                    <a:lnTo>
                      <a:pt x="20" y="32"/>
                    </a:lnTo>
                    <a:lnTo>
                      <a:pt x="20" y="32"/>
                    </a:lnTo>
                    <a:lnTo>
                      <a:pt x="20" y="25"/>
                    </a:lnTo>
                    <a:lnTo>
                      <a:pt x="20" y="25"/>
                    </a:lnTo>
                    <a:lnTo>
                      <a:pt x="20" y="25"/>
                    </a:lnTo>
                    <a:lnTo>
                      <a:pt x="20" y="25"/>
                    </a:lnTo>
                    <a:lnTo>
                      <a:pt x="20" y="25"/>
                    </a:lnTo>
                    <a:lnTo>
                      <a:pt x="20" y="25"/>
                    </a:lnTo>
                    <a:lnTo>
                      <a:pt x="20" y="19"/>
                    </a:lnTo>
                    <a:lnTo>
                      <a:pt x="20" y="19"/>
                    </a:lnTo>
                    <a:lnTo>
                      <a:pt x="20" y="19"/>
                    </a:lnTo>
                    <a:lnTo>
                      <a:pt x="20" y="19"/>
                    </a:lnTo>
                    <a:lnTo>
                      <a:pt x="20" y="19"/>
                    </a:lnTo>
                    <a:lnTo>
                      <a:pt x="20" y="25"/>
                    </a:lnTo>
                    <a:lnTo>
                      <a:pt x="20" y="25"/>
                    </a:lnTo>
                    <a:lnTo>
                      <a:pt x="20" y="25"/>
                    </a:lnTo>
                    <a:lnTo>
                      <a:pt x="20" y="25"/>
                    </a:lnTo>
                    <a:lnTo>
                      <a:pt x="20" y="25"/>
                    </a:lnTo>
                    <a:lnTo>
                      <a:pt x="27" y="25"/>
                    </a:lnTo>
                    <a:lnTo>
                      <a:pt x="27" y="32"/>
                    </a:lnTo>
                    <a:lnTo>
                      <a:pt x="27" y="32"/>
                    </a:lnTo>
                    <a:lnTo>
                      <a:pt x="27" y="32"/>
                    </a:lnTo>
                    <a:lnTo>
                      <a:pt x="27" y="32"/>
                    </a:lnTo>
                    <a:lnTo>
                      <a:pt x="27" y="32"/>
                    </a:lnTo>
                    <a:lnTo>
                      <a:pt x="27" y="32"/>
                    </a:lnTo>
                    <a:lnTo>
                      <a:pt x="27" y="32"/>
                    </a:lnTo>
                    <a:lnTo>
                      <a:pt x="27" y="32"/>
                    </a:lnTo>
                    <a:lnTo>
                      <a:pt x="27" y="32"/>
                    </a:lnTo>
                    <a:lnTo>
                      <a:pt x="27" y="32"/>
                    </a:lnTo>
                    <a:lnTo>
                      <a:pt x="27" y="32"/>
                    </a:lnTo>
                    <a:lnTo>
                      <a:pt x="27" y="32"/>
                    </a:lnTo>
                    <a:lnTo>
                      <a:pt x="27" y="25"/>
                    </a:lnTo>
                    <a:lnTo>
                      <a:pt x="27" y="25"/>
                    </a:lnTo>
                    <a:lnTo>
                      <a:pt x="27" y="25"/>
                    </a:lnTo>
                    <a:lnTo>
                      <a:pt x="27" y="25"/>
                    </a:lnTo>
                    <a:lnTo>
                      <a:pt x="27" y="25"/>
                    </a:lnTo>
                    <a:lnTo>
                      <a:pt x="27" y="25"/>
                    </a:lnTo>
                    <a:lnTo>
                      <a:pt x="27" y="19"/>
                    </a:lnTo>
                    <a:lnTo>
                      <a:pt x="27" y="19"/>
                    </a:lnTo>
                    <a:lnTo>
                      <a:pt x="20" y="19"/>
                    </a:lnTo>
                    <a:lnTo>
                      <a:pt x="20" y="19"/>
                    </a:lnTo>
                    <a:lnTo>
                      <a:pt x="20" y="19"/>
                    </a:lnTo>
                    <a:lnTo>
                      <a:pt x="20" y="19"/>
                    </a:lnTo>
                    <a:lnTo>
                      <a:pt x="27" y="19"/>
                    </a:lnTo>
                    <a:lnTo>
                      <a:pt x="27" y="19"/>
                    </a:lnTo>
                    <a:lnTo>
                      <a:pt x="27" y="19"/>
                    </a:lnTo>
                    <a:lnTo>
                      <a:pt x="27" y="19"/>
                    </a:lnTo>
                    <a:lnTo>
                      <a:pt x="27" y="19"/>
                    </a:lnTo>
                    <a:lnTo>
                      <a:pt x="27" y="25"/>
                    </a:lnTo>
                    <a:lnTo>
                      <a:pt x="27" y="25"/>
                    </a:lnTo>
                    <a:lnTo>
                      <a:pt x="27" y="25"/>
                    </a:lnTo>
                    <a:lnTo>
                      <a:pt x="27" y="25"/>
                    </a:lnTo>
                    <a:lnTo>
                      <a:pt x="27" y="25"/>
                    </a:lnTo>
                    <a:lnTo>
                      <a:pt x="27" y="25"/>
                    </a:lnTo>
                    <a:lnTo>
                      <a:pt x="27" y="25"/>
                    </a:lnTo>
                    <a:lnTo>
                      <a:pt x="27" y="25"/>
                    </a:lnTo>
                    <a:lnTo>
                      <a:pt x="27" y="32"/>
                    </a:lnTo>
                    <a:lnTo>
                      <a:pt x="27" y="32"/>
                    </a:lnTo>
                    <a:lnTo>
                      <a:pt x="27" y="32"/>
                    </a:lnTo>
                    <a:lnTo>
                      <a:pt x="27" y="32"/>
                    </a:lnTo>
                    <a:lnTo>
                      <a:pt x="27" y="32"/>
                    </a:lnTo>
                    <a:lnTo>
                      <a:pt x="27" y="32"/>
                    </a:lnTo>
                    <a:lnTo>
                      <a:pt x="27" y="32"/>
                    </a:lnTo>
                    <a:lnTo>
                      <a:pt x="27" y="38"/>
                    </a:lnTo>
                    <a:lnTo>
                      <a:pt x="27" y="38"/>
                    </a:lnTo>
                    <a:lnTo>
                      <a:pt x="27" y="38"/>
                    </a:lnTo>
                    <a:lnTo>
                      <a:pt x="27" y="38"/>
                    </a:lnTo>
                    <a:lnTo>
                      <a:pt x="34" y="38"/>
                    </a:lnTo>
                    <a:lnTo>
                      <a:pt x="34" y="38"/>
                    </a:lnTo>
                    <a:lnTo>
                      <a:pt x="34" y="38"/>
                    </a:lnTo>
                    <a:lnTo>
                      <a:pt x="34" y="38"/>
                    </a:lnTo>
                    <a:lnTo>
                      <a:pt x="34" y="38"/>
                    </a:lnTo>
                    <a:lnTo>
                      <a:pt x="34" y="38"/>
                    </a:lnTo>
                    <a:lnTo>
                      <a:pt x="34" y="38"/>
                    </a:lnTo>
                    <a:lnTo>
                      <a:pt x="34" y="38"/>
                    </a:lnTo>
                    <a:lnTo>
                      <a:pt x="34" y="38"/>
                    </a:lnTo>
                    <a:lnTo>
                      <a:pt x="34" y="38"/>
                    </a:lnTo>
                    <a:lnTo>
                      <a:pt x="34" y="38"/>
                    </a:lnTo>
                    <a:lnTo>
                      <a:pt x="34" y="32"/>
                    </a:lnTo>
                    <a:lnTo>
                      <a:pt x="34" y="32"/>
                    </a:lnTo>
                    <a:lnTo>
                      <a:pt x="34" y="32"/>
                    </a:lnTo>
                    <a:lnTo>
                      <a:pt x="34" y="32"/>
                    </a:lnTo>
                    <a:lnTo>
                      <a:pt x="34" y="25"/>
                    </a:lnTo>
                    <a:lnTo>
                      <a:pt x="34" y="25"/>
                    </a:lnTo>
                    <a:lnTo>
                      <a:pt x="34" y="25"/>
                    </a:lnTo>
                    <a:lnTo>
                      <a:pt x="34" y="19"/>
                    </a:lnTo>
                    <a:lnTo>
                      <a:pt x="34" y="19"/>
                    </a:lnTo>
                    <a:lnTo>
                      <a:pt x="34" y="12"/>
                    </a:lnTo>
                    <a:lnTo>
                      <a:pt x="34" y="12"/>
                    </a:lnTo>
                    <a:lnTo>
                      <a:pt x="34" y="12"/>
                    </a:lnTo>
                    <a:lnTo>
                      <a:pt x="34" y="12"/>
                    </a:lnTo>
                    <a:lnTo>
                      <a:pt x="34" y="12"/>
                    </a:lnTo>
                    <a:lnTo>
                      <a:pt x="41" y="12"/>
                    </a:lnTo>
                    <a:lnTo>
                      <a:pt x="41" y="12"/>
                    </a:lnTo>
                    <a:lnTo>
                      <a:pt x="41" y="12"/>
                    </a:lnTo>
                    <a:lnTo>
                      <a:pt x="41" y="12"/>
                    </a:lnTo>
                    <a:lnTo>
                      <a:pt x="41" y="19"/>
                    </a:lnTo>
                    <a:lnTo>
                      <a:pt x="48" y="19"/>
                    </a:lnTo>
                    <a:lnTo>
                      <a:pt x="48" y="19"/>
                    </a:lnTo>
                    <a:lnTo>
                      <a:pt x="48" y="19"/>
                    </a:lnTo>
                    <a:lnTo>
                      <a:pt x="48" y="19"/>
                    </a:lnTo>
                    <a:lnTo>
                      <a:pt x="48" y="19"/>
                    </a:lnTo>
                    <a:lnTo>
                      <a:pt x="55" y="19"/>
                    </a:lnTo>
                    <a:lnTo>
                      <a:pt x="55" y="19"/>
                    </a:lnTo>
                    <a:lnTo>
                      <a:pt x="55" y="19"/>
                    </a:lnTo>
                    <a:lnTo>
                      <a:pt x="55" y="19"/>
                    </a:lnTo>
                    <a:lnTo>
                      <a:pt x="48" y="19"/>
                    </a:lnTo>
                    <a:lnTo>
                      <a:pt x="48" y="19"/>
                    </a:lnTo>
                    <a:lnTo>
                      <a:pt x="48" y="19"/>
                    </a:lnTo>
                    <a:lnTo>
                      <a:pt x="48" y="19"/>
                    </a:lnTo>
                    <a:lnTo>
                      <a:pt x="48" y="12"/>
                    </a:lnTo>
                    <a:lnTo>
                      <a:pt x="48" y="12"/>
                    </a:lnTo>
                    <a:lnTo>
                      <a:pt x="41" y="12"/>
                    </a:lnTo>
                    <a:lnTo>
                      <a:pt x="41" y="12"/>
                    </a:lnTo>
                    <a:lnTo>
                      <a:pt x="41" y="12"/>
                    </a:lnTo>
                    <a:lnTo>
                      <a:pt x="41" y="12"/>
                    </a:lnTo>
                    <a:lnTo>
                      <a:pt x="41" y="6"/>
                    </a:lnTo>
                    <a:lnTo>
                      <a:pt x="41" y="6"/>
                    </a:lnTo>
                    <a:lnTo>
                      <a:pt x="34" y="6"/>
                    </a:lnTo>
                    <a:lnTo>
                      <a:pt x="34" y="6"/>
                    </a:lnTo>
                    <a:lnTo>
                      <a:pt x="34" y="6"/>
                    </a:lnTo>
                    <a:lnTo>
                      <a:pt x="34" y="6"/>
                    </a:lnTo>
                    <a:lnTo>
                      <a:pt x="34" y="6"/>
                    </a:lnTo>
                    <a:lnTo>
                      <a:pt x="34" y="6"/>
                    </a:lnTo>
                    <a:lnTo>
                      <a:pt x="34" y="6"/>
                    </a:lnTo>
                    <a:lnTo>
                      <a:pt x="34" y="6"/>
                    </a:lnTo>
                    <a:lnTo>
                      <a:pt x="34" y="6"/>
                    </a:lnTo>
                    <a:lnTo>
                      <a:pt x="34" y="6"/>
                    </a:lnTo>
                    <a:lnTo>
                      <a:pt x="34" y="6"/>
                    </a:lnTo>
                    <a:lnTo>
                      <a:pt x="41" y="6"/>
                    </a:lnTo>
                    <a:lnTo>
                      <a:pt x="41" y="6"/>
                    </a:lnTo>
                    <a:lnTo>
                      <a:pt x="41" y="6"/>
                    </a:lnTo>
                    <a:lnTo>
                      <a:pt x="48" y="6"/>
                    </a:lnTo>
                    <a:lnTo>
                      <a:pt x="48" y="6"/>
                    </a:lnTo>
                    <a:lnTo>
                      <a:pt x="55" y="6"/>
                    </a:lnTo>
                    <a:lnTo>
                      <a:pt x="55" y="32"/>
                    </a:lnTo>
                    <a:lnTo>
                      <a:pt x="55" y="32"/>
                    </a:lnTo>
                    <a:close/>
                  </a:path>
                </a:pathLst>
              </a:custGeom>
              <a:solidFill>
                <a:srgbClr val="000000"/>
              </a:solidFill>
              <a:ln w="9525">
                <a:noFill/>
                <a:round/>
                <a:headEnd/>
                <a:tailEnd/>
              </a:ln>
            </p:spPr>
            <p:txBody>
              <a:bodyPr/>
              <a:lstStyle/>
              <a:p>
                <a:endParaRPr lang="en-US" dirty="0"/>
              </a:p>
            </p:txBody>
          </p:sp>
          <p:sp>
            <p:nvSpPr>
              <p:cNvPr id="100454" name="Freeform 1126"/>
              <p:cNvSpPr>
                <a:spLocks/>
              </p:cNvSpPr>
              <p:nvPr/>
            </p:nvSpPr>
            <p:spPr bwMode="auto">
              <a:xfrm>
                <a:off x="3333" y="3063"/>
                <a:ext cx="27" cy="51"/>
              </a:xfrm>
              <a:custGeom>
                <a:avLst/>
                <a:gdLst/>
                <a:ahLst/>
                <a:cxnLst>
                  <a:cxn ang="0">
                    <a:pos x="27" y="51"/>
                  </a:cxn>
                  <a:cxn ang="0">
                    <a:pos x="27" y="45"/>
                  </a:cxn>
                  <a:cxn ang="0">
                    <a:pos x="27" y="45"/>
                  </a:cxn>
                  <a:cxn ang="0">
                    <a:pos x="20" y="39"/>
                  </a:cxn>
                  <a:cxn ang="0">
                    <a:pos x="20" y="39"/>
                  </a:cxn>
                  <a:cxn ang="0">
                    <a:pos x="20" y="32"/>
                  </a:cxn>
                  <a:cxn ang="0">
                    <a:pos x="20" y="32"/>
                  </a:cxn>
                  <a:cxn ang="0">
                    <a:pos x="14" y="32"/>
                  </a:cxn>
                  <a:cxn ang="0">
                    <a:pos x="14" y="26"/>
                  </a:cxn>
                  <a:cxn ang="0">
                    <a:pos x="14" y="26"/>
                  </a:cxn>
                  <a:cxn ang="0">
                    <a:pos x="7" y="19"/>
                  </a:cxn>
                  <a:cxn ang="0">
                    <a:pos x="7" y="19"/>
                  </a:cxn>
                  <a:cxn ang="0">
                    <a:pos x="7" y="13"/>
                  </a:cxn>
                  <a:cxn ang="0">
                    <a:pos x="7" y="13"/>
                  </a:cxn>
                  <a:cxn ang="0">
                    <a:pos x="0" y="6"/>
                  </a:cxn>
                  <a:cxn ang="0">
                    <a:pos x="0" y="6"/>
                  </a:cxn>
                  <a:cxn ang="0">
                    <a:pos x="0" y="6"/>
                  </a:cxn>
                  <a:cxn ang="0">
                    <a:pos x="0" y="0"/>
                  </a:cxn>
                  <a:cxn ang="0">
                    <a:pos x="0" y="0"/>
                  </a:cxn>
                  <a:cxn ang="0">
                    <a:pos x="0" y="0"/>
                  </a:cxn>
                  <a:cxn ang="0">
                    <a:pos x="0" y="19"/>
                  </a:cxn>
                  <a:cxn ang="0">
                    <a:pos x="7" y="19"/>
                  </a:cxn>
                  <a:cxn ang="0">
                    <a:pos x="7" y="19"/>
                  </a:cxn>
                  <a:cxn ang="0">
                    <a:pos x="7" y="26"/>
                  </a:cxn>
                  <a:cxn ang="0">
                    <a:pos x="7" y="26"/>
                  </a:cxn>
                  <a:cxn ang="0">
                    <a:pos x="7" y="32"/>
                  </a:cxn>
                  <a:cxn ang="0">
                    <a:pos x="14" y="32"/>
                  </a:cxn>
                  <a:cxn ang="0">
                    <a:pos x="14" y="39"/>
                  </a:cxn>
                  <a:cxn ang="0">
                    <a:pos x="14" y="39"/>
                  </a:cxn>
                  <a:cxn ang="0">
                    <a:pos x="14" y="39"/>
                  </a:cxn>
                  <a:cxn ang="0">
                    <a:pos x="20" y="39"/>
                  </a:cxn>
                  <a:cxn ang="0">
                    <a:pos x="20" y="45"/>
                  </a:cxn>
                  <a:cxn ang="0">
                    <a:pos x="20" y="45"/>
                  </a:cxn>
                  <a:cxn ang="0">
                    <a:pos x="20" y="45"/>
                  </a:cxn>
                  <a:cxn ang="0">
                    <a:pos x="27" y="45"/>
                  </a:cxn>
                  <a:cxn ang="0">
                    <a:pos x="27" y="51"/>
                  </a:cxn>
                  <a:cxn ang="0">
                    <a:pos x="27" y="51"/>
                  </a:cxn>
                </a:cxnLst>
                <a:rect l="0" t="0" r="r" b="b"/>
                <a:pathLst>
                  <a:path w="27" h="51">
                    <a:moveTo>
                      <a:pt x="27" y="51"/>
                    </a:moveTo>
                    <a:lnTo>
                      <a:pt x="27" y="51"/>
                    </a:lnTo>
                    <a:lnTo>
                      <a:pt x="27" y="51"/>
                    </a:lnTo>
                    <a:lnTo>
                      <a:pt x="27" y="45"/>
                    </a:lnTo>
                    <a:lnTo>
                      <a:pt x="27" y="45"/>
                    </a:lnTo>
                    <a:lnTo>
                      <a:pt x="27" y="45"/>
                    </a:lnTo>
                    <a:lnTo>
                      <a:pt x="27" y="45"/>
                    </a:lnTo>
                    <a:lnTo>
                      <a:pt x="20" y="39"/>
                    </a:lnTo>
                    <a:lnTo>
                      <a:pt x="20" y="39"/>
                    </a:lnTo>
                    <a:lnTo>
                      <a:pt x="20" y="39"/>
                    </a:lnTo>
                    <a:lnTo>
                      <a:pt x="20" y="39"/>
                    </a:lnTo>
                    <a:lnTo>
                      <a:pt x="20" y="32"/>
                    </a:lnTo>
                    <a:lnTo>
                      <a:pt x="20" y="32"/>
                    </a:lnTo>
                    <a:lnTo>
                      <a:pt x="20" y="32"/>
                    </a:lnTo>
                    <a:lnTo>
                      <a:pt x="14" y="32"/>
                    </a:lnTo>
                    <a:lnTo>
                      <a:pt x="14" y="32"/>
                    </a:lnTo>
                    <a:lnTo>
                      <a:pt x="14" y="26"/>
                    </a:lnTo>
                    <a:lnTo>
                      <a:pt x="14" y="26"/>
                    </a:lnTo>
                    <a:lnTo>
                      <a:pt x="14" y="26"/>
                    </a:lnTo>
                    <a:lnTo>
                      <a:pt x="14" y="26"/>
                    </a:lnTo>
                    <a:lnTo>
                      <a:pt x="14" y="19"/>
                    </a:lnTo>
                    <a:lnTo>
                      <a:pt x="7" y="19"/>
                    </a:lnTo>
                    <a:lnTo>
                      <a:pt x="7" y="19"/>
                    </a:lnTo>
                    <a:lnTo>
                      <a:pt x="7" y="19"/>
                    </a:lnTo>
                    <a:lnTo>
                      <a:pt x="7" y="19"/>
                    </a:lnTo>
                    <a:lnTo>
                      <a:pt x="7" y="13"/>
                    </a:lnTo>
                    <a:lnTo>
                      <a:pt x="7" y="13"/>
                    </a:lnTo>
                    <a:lnTo>
                      <a:pt x="7" y="13"/>
                    </a:lnTo>
                    <a:lnTo>
                      <a:pt x="0" y="13"/>
                    </a:lnTo>
                    <a:lnTo>
                      <a:pt x="0" y="6"/>
                    </a:lnTo>
                    <a:lnTo>
                      <a:pt x="0" y="6"/>
                    </a:lnTo>
                    <a:lnTo>
                      <a:pt x="0" y="6"/>
                    </a:lnTo>
                    <a:lnTo>
                      <a:pt x="0" y="6"/>
                    </a:lnTo>
                    <a:lnTo>
                      <a:pt x="0" y="6"/>
                    </a:lnTo>
                    <a:lnTo>
                      <a:pt x="0" y="6"/>
                    </a:lnTo>
                    <a:lnTo>
                      <a:pt x="0" y="0"/>
                    </a:lnTo>
                    <a:lnTo>
                      <a:pt x="0" y="0"/>
                    </a:lnTo>
                    <a:lnTo>
                      <a:pt x="0" y="0"/>
                    </a:lnTo>
                    <a:lnTo>
                      <a:pt x="0" y="0"/>
                    </a:lnTo>
                    <a:lnTo>
                      <a:pt x="0" y="0"/>
                    </a:lnTo>
                    <a:lnTo>
                      <a:pt x="0" y="0"/>
                    </a:lnTo>
                    <a:lnTo>
                      <a:pt x="0" y="19"/>
                    </a:lnTo>
                    <a:lnTo>
                      <a:pt x="0" y="19"/>
                    </a:lnTo>
                    <a:lnTo>
                      <a:pt x="7" y="19"/>
                    </a:lnTo>
                    <a:lnTo>
                      <a:pt x="7" y="19"/>
                    </a:lnTo>
                    <a:lnTo>
                      <a:pt x="7" y="19"/>
                    </a:lnTo>
                    <a:lnTo>
                      <a:pt x="7" y="26"/>
                    </a:lnTo>
                    <a:lnTo>
                      <a:pt x="7" y="26"/>
                    </a:lnTo>
                    <a:lnTo>
                      <a:pt x="7" y="26"/>
                    </a:lnTo>
                    <a:lnTo>
                      <a:pt x="7" y="26"/>
                    </a:lnTo>
                    <a:lnTo>
                      <a:pt x="7" y="26"/>
                    </a:lnTo>
                    <a:lnTo>
                      <a:pt x="7" y="32"/>
                    </a:lnTo>
                    <a:lnTo>
                      <a:pt x="14" y="32"/>
                    </a:lnTo>
                    <a:lnTo>
                      <a:pt x="14" y="32"/>
                    </a:lnTo>
                    <a:lnTo>
                      <a:pt x="14" y="32"/>
                    </a:lnTo>
                    <a:lnTo>
                      <a:pt x="14" y="39"/>
                    </a:lnTo>
                    <a:lnTo>
                      <a:pt x="14" y="39"/>
                    </a:lnTo>
                    <a:lnTo>
                      <a:pt x="14" y="39"/>
                    </a:lnTo>
                    <a:lnTo>
                      <a:pt x="14" y="39"/>
                    </a:lnTo>
                    <a:lnTo>
                      <a:pt x="14" y="39"/>
                    </a:lnTo>
                    <a:lnTo>
                      <a:pt x="20" y="39"/>
                    </a:lnTo>
                    <a:lnTo>
                      <a:pt x="20" y="39"/>
                    </a:lnTo>
                    <a:lnTo>
                      <a:pt x="20" y="39"/>
                    </a:lnTo>
                    <a:lnTo>
                      <a:pt x="20" y="45"/>
                    </a:lnTo>
                    <a:lnTo>
                      <a:pt x="20" y="45"/>
                    </a:lnTo>
                    <a:lnTo>
                      <a:pt x="20" y="45"/>
                    </a:lnTo>
                    <a:lnTo>
                      <a:pt x="20" y="45"/>
                    </a:lnTo>
                    <a:lnTo>
                      <a:pt x="20" y="45"/>
                    </a:lnTo>
                    <a:lnTo>
                      <a:pt x="27" y="45"/>
                    </a:lnTo>
                    <a:lnTo>
                      <a:pt x="27" y="45"/>
                    </a:lnTo>
                    <a:lnTo>
                      <a:pt x="27" y="51"/>
                    </a:lnTo>
                    <a:lnTo>
                      <a:pt x="27" y="51"/>
                    </a:lnTo>
                    <a:lnTo>
                      <a:pt x="27" y="51"/>
                    </a:lnTo>
                    <a:lnTo>
                      <a:pt x="27" y="51"/>
                    </a:lnTo>
                    <a:lnTo>
                      <a:pt x="27" y="51"/>
                    </a:lnTo>
                    <a:close/>
                  </a:path>
                </a:pathLst>
              </a:custGeom>
              <a:solidFill>
                <a:srgbClr val="000000"/>
              </a:solidFill>
              <a:ln w="9525">
                <a:noFill/>
                <a:round/>
                <a:headEnd/>
                <a:tailEnd/>
              </a:ln>
            </p:spPr>
            <p:txBody>
              <a:bodyPr/>
              <a:lstStyle/>
              <a:p>
                <a:endParaRPr lang="en-US" dirty="0"/>
              </a:p>
            </p:txBody>
          </p:sp>
          <p:sp>
            <p:nvSpPr>
              <p:cNvPr id="100455" name="Freeform 1127"/>
              <p:cNvSpPr>
                <a:spLocks/>
              </p:cNvSpPr>
              <p:nvPr/>
            </p:nvSpPr>
            <p:spPr bwMode="auto">
              <a:xfrm>
                <a:off x="3312" y="2928"/>
                <a:ext cx="41" cy="51"/>
              </a:xfrm>
              <a:custGeom>
                <a:avLst/>
                <a:gdLst/>
                <a:ahLst/>
                <a:cxnLst>
                  <a:cxn ang="0">
                    <a:pos x="41" y="45"/>
                  </a:cxn>
                  <a:cxn ang="0">
                    <a:pos x="41" y="38"/>
                  </a:cxn>
                  <a:cxn ang="0">
                    <a:pos x="35" y="32"/>
                  </a:cxn>
                  <a:cxn ang="0">
                    <a:pos x="41" y="26"/>
                  </a:cxn>
                  <a:cxn ang="0">
                    <a:pos x="35" y="26"/>
                  </a:cxn>
                  <a:cxn ang="0">
                    <a:pos x="35" y="32"/>
                  </a:cxn>
                  <a:cxn ang="0">
                    <a:pos x="35" y="32"/>
                  </a:cxn>
                  <a:cxn ang="0">
                    <a:pos x="35" y="26"/>
                  </a:cxn>
                  <a:cxn ang="0">
                    <a:pos x="35" y="26"/>
                  </a:cxn>
                  <a:cxn ang="0">
                    <a:pos x="35" y="19"/>
                  </a:cxn>
                  <a:cxn ang="0">
                    <a:pos x="35" y="19"/>
                  </a:cxn>
                  <a:cxn ang="0">
                    <a:pos x="28" y="26"/>
                  </a:cxn>
                  <a:cxn ang="0">
                    <a:pos x="28" y="26"/>
                  </a:cxn>
                  <a:cxn ang="0">
                    <a:pos x="28" y="32"/>
                  </a:cxn>
                  <a:cxn ang="0">
                    <a:pos x="28" y="26"/>
                  </a:cxn>
                  <a:cxn ang="0">
                    <a:pos x="28" y="26"/>
                  </a:cxn>
                  <a:cxn ang="0">
                    <a:pos x="28" y="19"/>
                  </a:cxn>
                  <a:cxn ang="0">
                    <a:pos x="28" y="19"/>
                  </a:cxn>
                  <a:cxn ang="0">
                    <a:pos x="35" y="13"/>
                  </a:cxn>
                  <a:cxn ang="0">
                    <a:pos x="35" y="13"/>
                  </a:cxn>
                  <a:cxn ang="0">
                    <a:pos x="28" y="6"/>
                  </a:cxn>
                  <a:cxn ang="0">
                    <a:pos x="28" y="6"/>
                  </a:cxn>
                  <a:cxn ang="0">
                    <a:pos x="21" y="13"/>
                  </a:cxn>
                  <a:cxn ang="0">
                    <a:pos x="21" y="13"/>
                  </a:cxn>
                  <a:cxn ang="0">
                    <a:pos x="14" y="19"/>
                  </a:cxn>
                  <a:cxn ang="0">
                    <a:pos x="14" y="19"/>
                  </a:cxn>
                  <a:cxn ang="0">
                    <a:pos x="14" y="13"/>
                  </a:cxn>
                  <a:cxn ang="0">
                    <a:pos x="14" y="13"/>
                  </a:cxn>
                  <a:cxn ang="0">
                    <a:pos x="14" y="6"/>
                  </a:cxn>
                  <a:cxn ang="0">
                    <a:pos x="14" y="6"/>
                  </a:cxn>
                  <a:cxn ang="0">
                    <a:pos x="14" y="13"/>
                  </a:cxn>
                  <a:cxn ang="0">
                    <a:pos x="7" y="13"/>
                  </a:cxn>
                  <a:cxn ang="0">
                    <a:pos x="14" y="19"/>
                  </a:cxn>
                  <a:cxn ang="0">
                    <a:pos x="14" y="19"/>
                  </a:cxn>
                  <a:cxn ang="0">
                    <a:pos x="14" y="26"/>
                  </a:cxn>
                  <a:cxn ang="0">
                    <a:pos x="14" y="32"/>
                  </a:cxn>
                  <a:cxn ang="0">
                    <a:pos x="14" y="32"/>
                  </a:cxn>
                  <a:cxn ang="0">
                    <a:pos x="7" y="38"/>
                  </a:cxn>
                  <a:cxn ang="0">
                    <a:pos x="7" y="32"/>
                  </a:cxn>
                  <a:cxn ang="0">
                    <a:pos x="7" y="26"/>
                  </a:cxn>
                  <a:cxn ang="0">
                    <a:pos x="7" y="19"/>
                  </a:cxn>
                  <a:cxn ang="0">
                    <a:pos x="7" y="19"/>
                  </a:cxn>
                  <a:cxn ang="0">
                    <a:pos x="7" y="13"/>
                  </a:cxn>
                  <a:cxn ang="0">
                    <a:pos x="7" y="13"/>
                  </a:cxn>
                  <a:cxn ang="0">
                    <a:pos x="7" y="13"/>
                  </a:cxn>
                  <a:cxn ang="0">
                    <a:pos x="7" y="6"/>
                  </a:cxn>
                  <a:cxn ang="0">
                    <a:pos x="14" y="0"/>
                  </a:cxn>
                  <a:cxn ang="0">
                    <a:pos x="14" y="6"/>
                  </a:cxn>
                  <a:cxn ang="0">
                    <a:pos x="7" y="6"/>
                  </a:cxn>
                  <a:cxn ang="0">
                    <a:pos x="0" y="13"/>
                  </a:cxn>
                  <a:cxn ang="0">
                    <a:pos x="0" y="13"/>
                  </a:cxn>
                  <a:cxn ang="0">
                    <a:pos x="0" y="19"/>
                  </a:cxn>
                  <a:cxn ang="0">
                    <a:pos x="0" y="26"/>
                  </a:cxn>
                  <a:cxn ang="0">
                    <a:pos x="7" y="32"/>
                  </a:cxn>
                  <a:cxn ang="0">
                    <a:pos x="7" y="38"/>
                  </a:cxn>
                  <a:cxn ang="0">
                    <a:pos x="7" y="38"/>
                  </a:cxn>
                  <a:cxn ang="0">
                    <a:pos x="21" y="38"/>
                  </a:cxn>
                  <a:cxn ang="0">
                    <a:pos x="21" y="38"/>
                  </a:cxn>
                  <a:cxn ang="0">
                    <a:pos x="28" y="45"/>
                  </a:cxn>
                  <a:cxn ang="0">
                    <a:pos x="35" y="45"/>
                  </a:cxn>
                  <a:cxn ang="0">
                    <a:pos x="41" y="51"/>
                  </a:cxn>
                </a:cxnLst>
                <a:rect l="0" t="0" r="r" b="b"/>
                <a:pathLst>
                  <a:path w="41" h="51">
                    <a:moveTo>
                      <a:pt x="41" y="51"/>
                    </a:moveTo>
                    <a:lnTo>
                      <a:pt x="41" y="51"/>
                    </a:lnTo>
                    <a:lnTo>
                      <a:pt x="41" y="45"/>
                    </a:lnTo>
                    <a:lnTo>
                      <a:pt x="41" y="45"/>
                    </a:lnTo>
                    <a:lnTo>
                      <a:pt x="41" y="45"/>
                    </a:lnTo>
                    <a:lnTo>
                      <a:pt x="41" y="45"/>
                    </a:lnTo>
                    <a:lnTo>
                      <a:pt x="41" y="45"/>
                    </a:lnTo>
                    <a:lnTo>
                      <a:pt x="41" y="38"/>
                    </a:lnTo>
                    <a:lnTo>
                      <a:pt x="41" y="38"/>
                    </a:lnTo>
                    <a:lnTo>
                      <a:pt x="41" y="38"/>
                    </a:lnTo>
                    <a:lnTo>
                      <a:pt x="41" y="38"/>
                    </a:lnTo>
                    <a:lnTo>
                      <a:pt x="35" y="32"/>
                    </a:lnTo>
                    <a:lnTo>
                      <a:pt x="35" y="32"/>
                    </a:lnTo>
                    <a:lnTo>
                      <a:pt x="35" y="32"/>
                    </a:lnTo>
                    <a:lnTo>
                      <a:pt x="41" y="26"/>
                    </a:lnTo>
                    <a:lnTo>
                      <a:pt x="41" y="26"/>
                    </a:lnTo>
                    <a:lnTo>
                      <a:pt x="41" y="26"/>
                    </a:lnTo>
                    <a:lnTo>
                      <a:pt x="41" y="26"/>
                    </a:lnTo>
                    <a:lnTo>
                      <a:pt x="35" y="26"/>
                    </a:lnTo>
                    <a:lnTo>
                      <a:pt x="35" y="26"/>
                    </a:lnTo>
                    <a:lnTo>
                      <a:pt x="35" y="26"/>
                    </a:lnTo>
                    <a:lnTo>
                      <a:pt x="35" y="26"/>
                    </a:lnTo>
                    <a:lnTo>
                      <a:pt x="35" y="32"/>
                    </a:lnTo>
                    <a:lnTo>
                      <a:pt x="35" y="32"/>
                    </a:lnTo>
                    <a:lnTo>
                      <a:pt x="35" y="32"/>
                    </a:lnTo>
                    <a:lnTo>
                      <a:pt x="35" y="32"/>
                    </a:lnTo>
                    <a:lnTo>
                      <a:pt x="35" y="32"/>
                    </a:lnTo>
                    <a:lnTo>
                      <a:pt x="35" y="32"/>
                    </a:lnTo>
                    <a:lnTo>
                      <a:pt x="35" y="26"/>
                    </a:lnTo>
                    <a:lnTo>
                      <a:pt x="35" y="26"/>
                    </a:lnTo>
                    <a:lnTo>
                      <a:pt x="35" y="26"/>
                    </a:lnTo>
                    <a:lnTo>
                      <a:pt x="35" y="26"/>
                    </a:lnTo>
                    <a:lnTo>
                      <a:pt x="35" y="26"/>
                    </a:lnTo>
                    <a:lnTo>
                      <a:pt x="35" y="26"/>
                    </a:lnTo>
                    <a:lnTo>
                      <a:pt x="35" y="26"/>
                    </a:lnTo>
                    <a:lnTo>
                      <a:pt x="35" y="26"/>
                    </a:lnTo>
                    <a:lnTo>
                      <a:pt x="35" y="19"/>
                    </a:lnTo>
                    <a:lnTo>
                      <a:pt x="35" y="19"/>
                    </a:lnTo>
                    <a:lnTo>
                      <a:pt x="35" y="19"/>
                    </a:lnTo>
                    <a:lnTo>
                      <a:pt x="35" y="19"/>
                    </a:lnTo>
                    <a:lnTo>
                      <a:pt x="35" y="19"/>
                    </a:lnTo>
                    <a:lnTo>
                      <a:pt x="35" y="19"/>
                    </a:lnTo>
                    <a:lnTo>
                      <a:pt x="35" y="19"/>
                    </a:lnTo>
                    <a:lnTo>
                      <a:pt x="35" y="19"/>
                    </a:lnTo>
                    <a:lnTo>
                      <a:pt x="35" y="19"/>
                    </a:lnTo>
                    <a:lnTo>
                      <a:pt x="35" y="19"/>
                    </a:lnTo>
                    <a:lnTo>
                      <a:pt x="28" y="19"/>
                    </a:lnTo>
                    <a:lnTo>
                      <a:pt x="28" y="26"/>
                    </a:lnTo>
                    <a:lnTo>
                      <a:pt x="28" y="26"/>
                    </a:lnTo>
                    <a:lnTo>
                      <a:pt x="28" y="26"/>
                    </a:lnTo>
                    <a:lnTo>
                      <a:pt x="28" y="26"/>
                    </a:lnTo>
                    <a:lnTo>
                      <a:pt x="28" y="26"/>
                    </a:lnTo>
                    <a:lnTo>
                      <a:pt x="28" y="26"/>
                    </a:lnTo>
                    <a:lnTo>
                      <a:pt x="28" y="26"/>
                    </a:lnTo>
                    <a:lnTo>
                      <a:pt x="28" y="32"/>
                    </a:lnTo>
                    <a:lnTo>
                      <a:pt x="28" y="32"/>
                    </a:lnTo>
                    <a:lnTo>
                      <a:pt x="28" y="32"/>
                    </a:lnTo>
                    <a:lnTo>
                      <a:pt x="28" y="26"/>
                    </a:lnTo>
                    <a:lnTo>
                      <a:pt x="28" y="26"/>
                    </a:lnTo>
                    <a:lnTo>
                      <a:pt x="28" y="26"/>
                    </a:lnTo>
                    <a:lnTo>
                      <a:pt x="28" y="26"/>
                    </a:lnTo>
                    <a:lnTo>
                      <a:pt x="28" y="26"/>
                    </a:lnTo>
                    <a:lnTo>
                      <a:pt x="28" y="26"/>
                    </a:lnTo>
                    <a:lnTo>
                      <a:pt x="28" y="26"/>
                    </a:lnTo>
                    <a:lnTo>
                      <a:pt x="28" y="26"/>
                    </a:lnTo>
                    <a:lnTo>
                      <a:pt x="28" y="19"/>
                    </a:lnTo>
                    <a:lnTo>
                      <a:pt x="28" y="19"/>
                    </a:lnTo>
                    <a:lnTo>
                      <a:pt x="28" y="19"/>
                    </a:lnTo>
                    <a:lnTo>
                      <a:pt x="28" y="19"/>
                    </a:lnTo>
                    <a:lnTo>
                      <a:pt x="28" y="19"/>
                    </a:lnTo>
                    <a:lnTo>
                      <a:pt x="35" y="19"/>
                    </a:lnTo>
                    <a:lnTo>
                      <a:pt x="28" y="19"/>
                    </a:lnTo>
                    <a:lnTo>
                      <a:pt x="35" y="19"/>
                    </a:lnTo>
                    <a:lnTo>
                      <a:pt x="35" y="19"/>
                    </a:lnTo>
                    <a:lnTo>
                      <a:pt x="35" y="13"/>
                    </a:lnTo>
                    <a:lnTo>
                      <a:pt x="35" y="13"/>
                    </a:lnTo>
                    <a:lnTo>
                      <a:pt x="35" y="13"/>
                    </a:lnTo>
                    <a:lnTo>
                      <a:pt x="35" y="13"/>
                    </a:lnTo>
                    <a:lnTo>
                      <a:pt x="35" y="13"/>
                    </a:lnTo>
                    <a:lnTo>
                      <a:pt x="35" y="13"/>
                    </a:lnTo>
                    <a:lnTo>
                      <a:pt x="35" y="13"/>
                    </a:lnTo>
                    <a:lnTo>
                      <a:pt x="28" y="13"/>
                    </a:lnTo>
                    <a:lnTo>
                      <a:pt x="28" y="6"/>
                    </a:lnTo>
                    <a:lnTo>
                      <a:pt x="28" y="6"/>
                    </a:lnTo>
                    <a:lnTo>
                      <a:pt x="28" y="6"/>
                    </a:lnTo>
                    <a:lnTo>
                      <a:pt x="28" y="6"/>
                    </a:lnTo>
                    <a:lnTo>
                      <a:pt x="28" y="6"/>
                    </a:lnTo>
                    <a:lnTo>
                      <a:pt x="28" y="6"/>
                    </a:lnTo>
                    <a:lnTo>
                      <a:pt x="28" y="6"/>
                    </a:lnTo>
                    <a:lnTo>
                      <a:pt x="28" y="6"/>
                    </a:lnTo>
                    <a:lnTo>
                      <a:pt x="28" y="6"/>
                    </a:lnTo>
                    <a:lnTo>
                      <a:pt x="21" y="13"/>
                    </a:lnTo>
                    <a:lnTo>
                      <a:pt x="21" y="13"/>
                    </a:lnTo>
                    <a:lnTo>
                      <a:pt x="21" y="13"/>
                    </a:lnTo>
                    <a:lnTo>
                      <a:pt x="21" y="13"/>
                    </a:lnTo>
                    <a:lnTo>
                      <a:pt x="21" y="13"/>
                    </a:lnTo>
                    <a:lnTo>
                      <a:pt x="21" y="13"/>
                    </a:lnTo>
                    <a:lnTo>
                      <a:pt x="21" y="13"/>
                    </a:lnTo>
                    <a:lnTo>
                      <a:pt x="21" y="19"/>
                    </a:lnTo>
                    <a:lnTo>
                      <a:pt x="14" y="19"/>
                    </a:lnTo>
                    <a:lnTo>
                      <a:pt x="14" y="19"/>
                    </a:lnTo>
                    <a:lnTo>
                      <a:pt x="14" y="19"/>
                    </a:lnTo>
                    <a:lnTo>
                      <a:pt x="14" y="19"/>
                    </a:lnTo>
                    <a:lnTo>
                      <a:pt x="14" y="19"/>
                    </a:lnTo>
                    <a:lnTo>
                      <a:pt x="14" y="19"/>
                    </a:lnTo>
                    <a:lnTo>
                      <a:pt x="14" y="19"/>
                    </a:lnTo>
                    <a:lnTo>
                      <a:pt x="14" y="19"/>
                    </a:lnTo>
                    <a:lnTo>
                      <a:pt x="14" y="13"/>
                    </a:lnTo>
                    <a:lnTo>
                      <a:pt x="14" y="13"/>
                    </a:lnTo>
                    <a:lnTo>
                      <a:pt x="14" y="13"/>
                    </a:lnTo>
                    <a:lnTo>
                      <a:pt x="14" y="13"/>
                    </a:lnTo>
                    <a:lnTo>
                      <a:pt x="14" y="13"/>
                    </a:lnTo>
                    <a:lnTo>
                      <a:pt x="14" y="13"/>
                    </a:lnTo>
                    <a:lnTo>
                      <a:pt x="14" y="13"/>
                    </a:lnTo>
                    <a:lnTo>
                      <a:pt x="14" y="6"/>
                    </a:lnTo>
                    <a:lnTo>
                      <a:pt x="14" y="6"/>
                    </a:lnTo>
                    <a:lnTo>
                      <a:pt x="14" y="6"/>
                    </a:lnTo>
                    <a:lnTo>
                      <a:pt x="14" y="6"/>
                    </a:lnTo>
                    <a:lnTo>
                      <a:pt x="14" y="6"/>
                    </a:lnTo>
                    <a:lnTo>
                      <a:pt x="14" y="6"/>
                    </a:lnTo>
                    <a:lnTo>
                      <a:pt x="14" y="6"/>
                    </a:lnTo>
                    <a:lnTo>
                      <a:pt x="14" y="6"/>
                    </a:lnTo>
                    <a:lnTo>
                      <a:pt x="14" y="6"/>
                    </a:lnTo>
                    <a:lnTo>
                      <a:pt x="14" y="13"/>
                    </a:lnTo>
                    <a:lnTo>
                      <a:pt x="14" y="13"/>
                    </a:lnTo>
                    <a:lnTo>
                      <a:pt x="14" y="13"/>
                    </a:lnTo>
                    <a:lnTo>
                      <a:pt x="14" y="13"/>
                    </a:lnTo>
                    <a:lnTo>
                      <a:pt x="7" y="13"/>
                    </a:lnTo>
                    <a:lnTo>
                      <a:pt x="7" y="13"/>
                    </a:lnTo>
                    <a:lnTo>
                      <a:pt x="7" y="19"/>
                    </a:lnTo>
                    <a:lnTo>
                      <a:pt x="14" y="19"/>
                    </a:lnTo>
                    <a:lnTo>
                      <a:pt x="14" y="19"/>
                    </a:lnTo>
                    <a:lnTo>
                      <a:pt x="14" y="19"/>
                    </a:lnTo>
                    <a:lnTo>
                      <a:pt x="14" y="19"/>
                    </a:lnTo>
                    <a:lnTo>
                      <a:pt x="14" y="19"/>
                    </a:lnTo>
                    <a:lnTo>
                      <a:pt x="14" y="19"/>
                    </a:lnTo>
                    <a:lnTo>
                      <a:pt x="14" y="26"/>
                    </a:lnTo>
                    <a:lnTo>
                      <a:pt x="14" y="26"/>
                    </a:lnTo>
                    <a:lnTo>
                      <a:pt x="14" y="26"/>
                    </a:lnTo>
                    <a:lnTo>
                      <a:pt x="14" y="26"/>
                    </a:lnTo>
                    <a:lnTo>
                      <a:pt x="14" y="26"/>
                    </a:lnTo>
                    <a:lnTo>
                      <a:pt x="14" y="26"/>
                    </a:lnTo>
                    <a:lnTo>
                      <a:pt x="14" y="32"/>
                    </a:lnTo>
                    <a:lnTo>
                      <a:pt x="14" y="32"/>
                    </a:lnTo>
                    <a:lnTo>
                      <a:pt x="14" y="32"/>
                    </a:lnTo>
                    <a:lnTo>
                      <a:pt x="14" y="32"/>
                    </a:lnTo>
                    <a:lnTo>
                      <a:pt x="14" y="32"/>
                    </a:lnTo>
                    <a:lnTo>
                      <a:pt x="14" y="32"/>
                    </a:lnTo>
                    <a:lnTo>
                      <a:pt x="14" y="32"/>
                    </a:lnTo>
                    <a:lnTo>
                      <a:pt x="14" y="32"/>
                    </a:lnTo>
                    <a:lnTo>
                      <a:pt x="14" y="38"/>
                    </a:lnTo>
                    <a:lnTo>
                      <a:pt x="7" y="38"/>
                    </a:lnTo>
                    <a:lnTo>
                      <a:pt x="7" y="38"/>
                    </a:lnTo>
                    <a:lnTo>
                      <a:pt x="7" y="38"/>
                    </a:lnTo>
                    <a:lnTo>
                      <a:pt x="7" y="38"/>
                    </a:lnTo>
                    <a:lnTo>
                      <a:pt x="7" y="32"/>
                    </a:lnTo>
                    <a:lnTo>
                      <a:pt x="7" y="32"/>
                    </a:lnTo>
                    <a:lnTo>
                      <a:pt x="7" y="32"/>
                    </a:lnTo>
                    <a:lnTo>
                      <a:pt x="7" y="32"/>
                    </a:lnTo>
                    <a:lnTo>
                      <a:pt x="7" y="26"/>
                    </a:lnTo>
                    <a:lnTo>
                      <a:pt x="7" y="26"/>
                    </a:lnTo>
                    <a:lnTo>
                      <a:pt x="7" y="26"/>
                    </a:lnTo>
                    <a:lnTo>
                      <a:pt x="7" y="26"/>
                    </a:lnTo>
                    <a:lnTo>
                      <a:pt x="7" y="19"/>
                    </a:lnTo>
                    <a:lnTo>
                      <a:pt x="7" y="19"/>
                    </a:lnTo>
                    <a:lnTo>
                      <a:pt x="7" y="19"/>
                    </a:lnTo>
                    <a:lnTo>
                      <a:pt x="7" y="19"/>
                    </a:lnTo>
                    <a:lnTo>
                      <a:pt x="7" y="19"/>
                    </a:lnTo>
                    <a:lnTo>
                      <a:pt x="7" y="19"/>
                    </a:lnTo>
                    <a:lnTo>
                      <a:pt x="7" y="13"/>
                    </a:lnTo>
                    <a:lnTo>
                      <a:pt x="7" y="13"/>
                    </a:lnTo>
                    <a:lnTo>
                      <a:pt x="7" y="13"/>
                    </a:lnTo>
                    <a:lnTo>
                      <a:pt x="7" y="13"/>
                    </a:lnTo>
                    <a:lnTo>
                      <a:pt x="7" y="13"/>
                    </a:lnTo>
                    <a:lnTo>
                      <a:pt x="7" y="13"/>
                    </a:lnTo>
                    <a:lnTo>
                      <a:pt x="7" y="13"/>
                    </a:lnTo>
                    <a:lnTo>
                      <a:pt x="7" y="13"/>
                    </a:lnTo>
                    <a:lnTo>
                      <a:pt x="7" y="13"/>
                    </a:lnTo>
                    <a:lnTo>
                      <a:pt x="7" y="13"/>
                    </a:lnTo>
                    <a:lnTo>
                      <a:pt x="7" y="13"/>
                    </a:lnTo>
                    <a:lnTo>
                      <a:pt x="7" y="6"/>
                    </a:lnTo>
                    <a:lnTo>
                      <a:pt x="7" y="6"/>
                    </a:lnTo>
                    <a:lnTo>
                      <a:pt x="7" y="6"/>
                    </a:lnTo>
                    <a:lnTo>
                      <a:pt x="7" y="6"/>
                    </a:lnTo>
                    <a:lnTo>
                      <a:pt x="14" y="6"/>
                    </a:lnTo>
                    <a:lnTo>
                      <a:pt x="14" y="6"/>
                    </a:lnTo>
                    <a:lnTo>
                      <a:pt x="14" y="0"/>
                    </a:lnTo>
                    <a:lnTo>
                      <a:pt x="14" y="0"/>
                    </a:lnTo>
                    <a:lnTo>
                      <a:pt x="14" y="0"/>
                    </a:lnTo>
                    <a:lnTo>
                      <a:pt x="14" y="6"/>
                    </a:lnTo>
                    <a:lnTo>
                      <a:pt x="14" y="6"/>
                    </a:lnTo>
                    <a:lnTo>
                      <a:pt x="14" y="6"/>
                    </a:lnTo>
                    <a:lnTo>
                      <a:pt x="7" y="6"/>
                    </a:lnTo>
                    <a:lnTo>
                      <a:pt x="7" y="6"/>
                    </a:lnTo>
                    <a:lnTo>
                      <a:pt x="7" y="6"/>
                    </a:lnTo>
                    <a:lnTo>
                      <a:pt x="7" y="6"/>
                    </a:lnTo>
                    <a:lnTo>
                      <a:pt x="7" y="6"/>
                    </a:lnTo>
                    <a:lnTo>
                      <a:pt x="7" y="13"/>
                    </a:lnTo>
                    <a:lnTo>
                      <a:pt x="7" y="13"/>
                    </a:lnTo>
                    <a:lnTo>
                      <a:pt x="0" y="13"/>
                    </a:lnTo>
                    <a:lnTo>
                      <a:pt x="0" y="13"/>
                    </a:lnTo>
                    <a:lnTo>
                      <a:pt x="0" y="13"/>
                    </a:lnTo>
                    <a:lnTo>
                      <a:pt x="0" y="13"/>
                    </a:lnTo>
                    <a:lnTo>
                      <a:pt x="0" y="13"/>
                    </a:lnTo>
                    <a:lnTo>
                      <a:pt x="0" y="19"/>
                    </a:lnTo>
                    <a:lnTo>
                      <a:pt x="0" y="19"/>
                    </a:lnTo>
                    <a:lnTo>
                      <a:pt x="0" y="19"/>
                    </a:lnTo>
                    <a:lnTo>
                      <a:pt x="0" y="19"/>
                    </a:lnTo>
                    <a:lnTo>
                      <a:pt x="0" y="26"/>
                    </a:lnTo>
                    <a:lnTo>
                      <a:pt x="0" y="26"/>
                    </a:lnTo>
                    <a:lnTo>
                      <a:pt x="0" y="26"/>
                    </a:lnTo>
                    <a:lnTo>
                      <a:pt x="0" y="26"/>
                    </a:lnTo>
                    <a:lnTo>
                      <a:pt x="0" y="32"/>
                    </a:lnTo>
                    <a:lnTo>
                      <a:pt x="0" y="32"/>
                    </a:lnTo>
                    <a:lnTo>
                      <a:pt x="0" y="32"/>
                    </a:lnTo>
                    <a:lnTo>
                      <a:pt x="7" y="32"/>
                    </a:lnTo>
                    <a:lnTo>
                      <a:pt x="7" y="38"/>
                    </a:lnTo>
                    <a:lnTo>
                      <a:pt x="7" y="38"/>
                    </a:lnTo>
                    <a:lnTo>
                      <a:pt x="7" y="38"/>
                    </a:lnTo>
                    <a:lnTo>
                      <a:pt x="7" y="38"/>
                    </a:lnTo>
                    <a:lnTo>
                      <a:pt x="7" y="38"/>
                    </a:lnTo>
                    <a:lnTo>
                      <a:pt x="7" y="38"/>
                    </a:lnTo>
                    <a:lnTo>
                      <a:pt x="7" y="38"/>
                    </a:lnTo>
                    <a:lnTo>
                      <a:pt x="7" y="38"/>
                    </a:lnTo>
                    <a:lnTo>
                      <a:pt x="14" y="38"/>
                    </a:lnTo>
                    <a:lnTo>
                      <a:pt x="14" y="38"/>
                    </a:lnTo>
                    <a:lnTo>
                      <a:pt x="14" y="38"/>
                    </a:lnTo>
                    <a:lnTo>
                      <a:pt x="21" y="38"/>
                    </a:lnTo>
                    <a:lnTo>
                      <a:pt x="21" y="38"/>
                    </a:lnTo>
                    <a:lnTo>
                      <a:pt x="21" y="38"/>
                    </a:lnTo>
                    <a:lnTo>
                      <a:pt x="21" y="38"/>
                    </a:lnTo>
                    <a:lnTo>
                      <a:pt x="21" y="38"/>
                    </a:lnTo>
                    <a:lnTo>
                      <a:pt x="28" y="38"/>
                    </a:lnTo>
                    <a:lnTo>
                      <a:pt x="28" y="38"/>
                    </a:lnTo>
                    <a:lnTo>
                      <a:pt x="28" y="45"/>
                    </a:lnTo>
                    <a:lnTo>
                      <a:pt x="28" y="45"/>
                    </a:lnTo>
                    <a:lnTo>
                      <a:pt x="28" y="45"/>
                    </a:lnTo>
                    <a:lnTo>
                      <a:pt x="35" y="45"/>
                    </a:lnTo>
                    <a:lnTo>
                      <a:pt x="35" y="45"/>
                    </a:lnTo>
                    <a:lnTo>
                      <a:pt x="35" y="45"/>
                    </a:lnTo>
                    <a:lnTo>
                      <a:pt x="35" y="45"/>
                    </a:lnTo>
                    <a:lnTo>
                      <a:pt x="35" y="45"/>
                    </a:lnTo>
                    <a:lnTo>
                      <a:pt x="41" y="45"/>
                    </a:lnTo>
                    <a:lnTo>
                      <a:pt x="41" y="51"/>
                    </a:lnTo>
                    <a:lnTo>
                      <a:pt x="41" y="51"/>
                    </a:lnTo>
                    <a:lnTo>
                      <a:pt x="41" y="51"/>
                    </a:lnTo>
                    <a:close/>
                  </a:path>
                </a:pathLst>
              </a:custGeom>
              <a:solidFill>
                <a:srgbClr val="000000"/>
              </a:solidFill>
              <a:ln w="9525">
                <a:noFill/>
                <a:round/>
                <a:headEnd/>
                <a:tailEnd/>
              </a:ln>
            </p:spPr>
            <p:txBody>
              <a:bodyPr/>
              <a:lstStyle/>
              <a:p>
                <a:endParaRPr lang="en-US" dirty="0"/>
              </a:p>
            </p:txBody>
          </p:sp>
          <p:sp>
            <p:nvSpPr>
              <p:cNvPr id="100456" name="Freeform 1128"/>
              <p:cNvSpPr>
                <a:spLocks/>
              </p:cNvSpPr>
              <p:nvPr/>
            </p:nvSpPr>
            <p:spPr bwMode="auto">
              <a:xfrm>
                <a:off x="3292" y="2954"/>
                <a:ext cx="13" cy="19"/>
              </a:xfrm>
              <a:custGeom>
                <a:avLst/>
                <a:gdLst/>
                <a:ahLst/>
                <a:cxnLst>
                  <a:cxn ang="0">
                    <a:pos x="13" y="19"/>
                  </a:cxn>
                  <a:cxn ang="0">
                    <a:pos x="7" y="19"/>
                  </a:cxn>
                  <a:cxn ang="0">
                    <a:pos x="7" y="12"/>
                  </a:cxn>
                  <a:cxn ang="0">
                    <a:pos x="7" y="19"/>
                  </a:cxn>
                  <a:cxn ang="0">
                    <a:pos x="7" y="12"/>
                  </a:cxn>
                  <a:cxn ang="0">
                    <a:pos x="0" y="12"/>
                  </a:cxn>
                  <a:cxn ang="0">
                    <a:pos x="0" y="12"/>
                  </a:cxn>
                  <a:cxn ang="0">
                    <a:pos x="0" y="12"/>
                  </a:cxn>
                  <a:cxn ang="0">
                    <a:pos x="0" y="12"/>
                  </a:cxn>
                  <a:cxn ang="0">
                    <a:pos x="0" y="12"/>
                  </a:cxn>
                  <a:cxn ang="0">
                    <a:pos x="0" y="6"/>
                  </a:cxn>
                  <a:cxn ang="0">
                    <a:pos x="0" y="6"/>
                  </a:cxn>
                  <a:cxn ang="0">
                    <a:pos x="0" y="0"/>
                  </a:cxn>
                  <a:cxn ang="0">
                    <a:pos x="0" y="0"/>
                  </a:cxn>
                  <a:cxn ang="0">
                    <a:pos x="0" y="0"/>
                  </a:cxn>
                  <a:cxn ang="0">
                    <a:pos x="0" y="0"/>
                  </a:cxn>
                  <a:cxn ang="0">
                    <a:pos x="7" y="0"/>
                  </a:cxn>
                  <a:cxn ang="0">
                    <a:pos x="7" y="0"/>
                  </a:cxn>
                  <a:cxn ang="0">
                    <a:pos x="7" y="6"/>
                  </a:cxn>
                  <a:cxn ang="0">
                    <a:pos x="7" y="6"/>
                  </a:cxn>
                  <a:cxn ang="0">
                    <a:pos x="7" y="6"/>
                  </a:cxn>
                  <a:cxn ang="0">
                    <a:pos x="13" y="19"/>
                  </a:cxn>
                  <a:cxn ang="0">
                    <a:pos x="13" y="19"/>
                  </a:cxn>
                </a:cxnLst>
                <a:rect l="0" t="0" r="r" b="b"/>
                <a:pathLst>
                  <a:path w="13" h="19">
                    <a:moveTo>
                      <a:pt x="13" y="19"/>
                    </a:moveTo>
                    <a:lnTo>
                      <a:pt x="7" y="19"/>
                    </a:lnTo>
                    <a:lnTo>
                      <a:pt x="7" y="12"/>
                    </a:lnTo>
                    <a:lnTo>
                      <a:pt x="7" y="19"/>
                    </a:lnTo>
                    <a:lnTo>
                      <a:pt x="7" y="12"/>
                    </a:lnTo>
                    <a:lnTo>
                      <a:pt x="0" y="12"/>
                    </a:lnTo>
                    <a:lnTo>
                      <a:pt x="0" y="12"/>
                    </a:lnTo>
                    <a:lnTo>
                      <a:pt x="0" y="12"/>
                    </a:lnTo>
                    <a:lnTo>
                      <a:pt x="0" y="12"/>
                    </a:lnTo>
                    <a:lnTo>
                      <a:pt x="0" y="12"/>
                    </a:lnTo>
                    <a:lnTo>
                      <a:pt x="0" y="6"/>
                    </a:lnTo>
                    <a:lnTo>
                      <a:pt x="0" y="6"/>
                    </a:lnTo>
                    <a:lnTo>
                      <a:pt x="0" y="0"/>
                    </a:lnTo>
                    <a:lnTo>
                      <a:pt x="0" y="0"/>
                    </a:lnTo>
                    <a:lnTo>
                      <a:pt x="0" y="0"/>
                    </a:lnTo>
                    <a:lnTo>
                      <a:pt x="0" y="0"/>
                    </a:lnTo>
                    <a:lnTo>
                      <a:pt x="7" y="0"/>
                    </a:lnTo>
                    <a:lnTo>
                      <a:pt x="7" y="0"/>
                    </a:lnTo>
                    <a:lnTo>
                      <a:pt x="7" y="6"/>
                    </a:lnTo>
                    <a:lnTo>
                      <a:pt x="7" y="6"/>
                    </a:lnTo>
                    <a:lnTo>
                      <a:pt x="7" y="6"/>
                    </a:lnTo>
                    <a:lnTo>
                      <a:pt x="13" y="19"/>
                    </a:lnTo>
                    <a:lnTo>
                      <a:pt x="13" y="19"/>
                    </a:lnTo>
                    <a:close/>
                  </a:path>
                </a:pathLst>
              </a:custGeom>
              <a:solidFill>
                <a:srgbClr val="000000"/>
              </a:solidFill>
              <a:ln w="9525">
                <a:noFill/>
                <a:round/>
                <a:headEnd/>
                <a:tailEnd/>
              </a:ln>
            </p:spPr>
            <p:txBody>
              <a:bodyPr/>
              <a:lstStyle/>
              <a:p>
                <a:endParaRPr lang="en-US" dirty="0"/>
              </a:p>
            </p:txBody>
          </p:sp>
          <p:sp>
            <p:nvSpPr>
              <p:cNvPr id="100457" name="Freeform 1129"/>
              <p:cNvSpPr>
                <a:spLocks/>
              </p:cNvSpPr>
              <p:nvPr/>
            </p:nvSpPr>
            <p:spPr bwMode="auto">
              <a:xfrm>
                <a:off x="3381" y="2979"/>
                <a:ext cx="27" cy="20"/>
              </a:xfrm>
              <a:custGeom>
                <a:avLst/>
                <a:gdLst/>
                <a:ahLst/>
                <a:cxnLst>
                  <a:cxn ang="0">
                    <a:pos x="0" y="20"/>
                  </a:cxn>
                  <a:cxn ang="0">
                    <a:pos x="0" y="20"/>
                  </a:cxn>
                  <a:cxn ang="0">
                    <a:pos x="0" y="20"/>
                  </a:cxn>
                  <a:cxn ang="0">
                    <a:pos x="0" y="20"/>
                  </a:cxn>
                  <a:cxn ang="0">
                    <a:pos x="0" y="20"/>
                  </a:cxn>
                  <a:cxn ang="0">
                    <a:pos x="0" y="13"/>
                  </a:cxn>
                  <a:cxn ang="0">
                    <a:pos x="0" y="13"/>
                  </a:cxn>
                  <a:cxn ang="0">
                    <a:pos x="0" y="13"/>
                  </a:cxn>
                  <a:cxn ang="0">
                    <a:pos x="7" y="13"/>
                  </a:cxn>
                  <a:cxn ang="0">
                    <a:pos x="7" y="13"/>
                  </a:cxn>
                  <a:cxn ang="0">
                    <a:pos x="7" y="7"/>
                  </a:cxn>
                  <a:cxn ang="0">
                    <a:pos x="7" y="7"/>
                  </a:cxn>
                  <a:cxn ang="0">
                    <a:pos x="14" y="7"/>
                  </a:cxn>
                  <a:cxn ang="0">
                    <a:pos x="14" y="7"/>
                  </a:cxn>
                  <a:cxn ang="0">
                    <a:pos x="14" y="7"/>
                  </a:cxn>
                  <a:cxn ang="0">
                    <a:pos x="14" y="7"/>
                  </a:cxn>
                  <a:cxn ang="0">
                    <a:pos x="20" y="7"/>
                  </a:cxn>
                  <a:cxn ang="0">
                    <a:pos x="20" y="7"/>
                  </a:cxn>
                  <a:cxn ang="0">
                    <a:pos x="27" y="7"/>
                  </a:cxn>
                  <a:cxn ang="0">
                    <a:pos x="27" y="7"/>
                  </a:cxn>
                  <a:cxn ang="0">
                    <a:pos x="27" y="7"/>
                  </a:cxn>
                  <a:cxn ang="0">
                    <a:pos x="27" y="7"/>
                  </a:cxn>
                  <a:cxn ang="0">
                    <a:pos x="27" y="7"/>
                  </a:cxn>
                  <a:cxn ang="0">
                    <a:pos x="27" y="7"/>
                  </a:cxn>
                  <a:cxn ang="0">
                    <a:pos x="27" y="7"/>
                  </a:cxn>
                  <a:cxn ang="0">
                    <a:pos x="27" y="7"/>
                  </a:cxn>
                  <a:cxn ang="0">
                    <a:pos x="27" y="7"/>
                  </a:cxn>
                  <a:cxn ang="0">
                    <a:pos x="27" y="7"/>
                  </a:cxn>
                  <a:cxn ang="0">
                    <a:pos x="20" y="0"/>
                  </a:cxn>
                  <a:cxn ang="0">
                    <a:pos x="14" y="7"/>
                  </a:cxn>
                  <a:cxn ang="0">
                    <a:pos x="7" y="7"/>
                  </a:cxn>
                  <a:cxn ang="0">
                    <a:pos x="7" y="7"/>
                  </a:cxn>
                  <a:cxn ang="0">
                    <a:pos x="7" y="7"/>
                  </a:cxn>
                  <a:cxn ang="0">
                    <a:pos x="0" y="7"/>
                  </a:cxn>
                  <a:cxn ang="0">
                    <a:pos x="0" y="7"/>
                  </a:cxn>
                  <a:cxn ang="0">
                    <a:pos x="0" y="7"/>
                  </a:cxn>
                  <a:cxn ang="0">
                    <a:pos x="0" y="7"/>
                  </a:cxn>
                  <a:cxn ang="0">
                    <a:pos x="0" y="20"/>
                  </a:cxn>
                  <a:cxn ang="0">
                    <a:pos x="0" y="20"/>
                  </a:cxn>
                </a:cxnLst>
                <a:rect l="0" t="0" r="r" b="b"/>
                <a:pathLst>
                  <a:path w="27" h="20">
                    <a:moveTo>
                      <a:pt x="0" y="20"/>
                    </a:moveTo>
                    <a:lnTo>
                      <a:pt x="0" y="20"/>
                    </a:lnTo>
                    <a:lnTo>
                      <a:pt x="0" y="20"/>
                    </a:lnTo>
                    <a:lnTo>
                      <a:pt x="0" y="20"/>
                    </a:lnTo>
                    <a:lnTo>
                      <a:pt x="0" y="20"/>
                    </a:lnTo>
                    <a:lnTo>
                      <a:pt x="0" y="13"/>
                    </a:lnTo>
                    <a:lnTo>
                      <a:pt x="0" y="13"/>
                    </a:lnTo>
                    <a:lnTo>
                      <a:pt x="0" y="13"/>
                    </a:lnTo>
                    <a:lnTo>
                      <a:pt x="7" y="13"/>
                    </a:lnTo>
                    <a:lnTo>
                      <a:pt x="7" y="13"/>
                    </a:lnTo>
                    <a:lnTo>
                      <a:pt x="7" y="7"/>
                    </a:lnTo>
                    <a:lnTo>
                      <a:pt x="7" y="7"/>
                    </a:lnTo>
                    <a:lnTo>
                      <a:pt x="14" y="7"/>
                    </a:lnTo>
                    <a:lnTo>
                      <a:pt x="14" y="7"/>
                    </a:lnTo>
                    <a:lnTo>
                      <a:pt x="14" y="7"/>
                    </a:lnTo>
                    <a:lnTo>
                      <a:pt x="14" y="7"/>
                    </a:lnTo>
                    <a:lnTo>
                      <a:pt x="20" y="7"/>
                    </a:lnTo>
                    <a:lnTo>
                      <a:pt x="20" y="7"/>
                    </a:lnTo>
                    <a:lnTo>
                      <a:pt x="27" y="7"/>
                    </a:lnTo>
                    <a:lnTo>
                      <a:pt x="27" y="7"/>
                    </a:lnTo>
                    <a:lnTo>
                      <a:pt x="27" y="7"/>
                    </a:lnTo>
                    <a:lnTo>
                      <a:pt x="27" y="7"/>
                    </a:lnTo>
                    <a:lnTo>
                      <a:pt x="27" y="7"/>
                    </a:lnTo>
                    <a:lnTo>
                      <a:pt x="27" y="7"/>
                    </a:lnTo>
                    <a:lnTo>
                      <a:pt x="27" y="7"/>
                    </a:lnTo>
                    <a:lnTo>
                      <a:pt x="27" y="7"/>
                    </a:lnTo>
                    <a:lnTo>
                      <a:pt x="27" y="7"/>
                    </a:lnTo>
                    <a:lnTo>
                      <a:pt x="27" y="7"/>
                    </a:lnTo>
                    <a:lnTo>
                      <a:pt x="20" y="0"/>
                    </a:lnTo>
                    <a:lnTo>
                      <a:pt x="14" y="7"/>
                    </a:lnTo>
                    <a:lnTo>
                      <a:pt x="7" y="7"/>
                    </a:lnTo>
                    <a:lnTo>
                      <a:pt x="7" y="7"/>
                    </a:lnTo>
                    <a:lnTo>
                      <a:pt x="7" y="7"/>
                    </a:lnTo>
                    <a:lnTo>
                      <a:pt x="0" y="7"/>
                    </a:lnTo>
                    <a:lnTo>
                      <a:pt x="0" y="7"/>
                    </a:lnTo>
                    <a:lnTo>
                      <a:pt x="0" y="7"/>
                    </a:lnTo>
                    <a:lnTo>
                      <a:pt x="0" y="7"/>
                    </a:lnTo>
                    <a:lnTo>
                      <a:pt x="0" y="20"/>
                    </a:lnTo>
                    <a:lnTo>
                      <a:pt x="0" y="20"/>
                    </a:lnTo>
                    <a:close/>
                  </a:path>
                </a:pathLst>
              </a:custGeom>
              <a:solidFill>
                <a:srgbClr val="000000"/>
              </a:solidFill>
              <a:ln w="9525">
                <a:noFill/>
                <a:round/>
                <a:headEnd/>
                <a:tailEnd/>
              </a:ln>
            </p:spPr>
            <p:txBody>
              <a:bodyPr/>
              <a:lstStyle/>
              <a:p>
                <a:endParaRPr lang="en-US" dirty="0"/>
              </a:p>
            </p:txBody>
          </p:sp>
          <p:sp>
            <p:nvSpPr>
              <p:cNvPr id="100458" name="Freeform 1130"/>
              <p:cNvSpPr>
                <a:spLocks/>
              </p:cNvSpPr>
              <p:nvPr/>
            </p:nvSpPr>
            <p:spPr bwMode="auto">
              <a:xfrm>
                <a:off x="3347" y="3050"/>
                <a:ext cx="41" cy="52"/>
              </a:xfrm>
              <a:custGeom>
                <a:avLst/>
                <a:gdLst/>
                <a:ahLst/>
                <a:cxnLst>
                  <a:cxn ang="0">
                    <a:pos x="6" y="19"/>
                  </a:cxn>
                  <a:cxn ang="0">
                    <a:pos x="6" y="13"/>
                  </a:cxn>
                  <a:cxn ang="0">
                    <a:pos x="6" y="13"/>
                  </a:cxn>
                  <a:cxn ang="0">
                    <a:pos x="13" y="13"/>
                  </a:cxn>
                  <a:cxn ang="0">
                    <a:pos x="13" y="13"/>
                  </a:cxn>
                  <a:cxn ang="0">
                    <a:pos x="13" y="6"/>
                  </a:cxn>
                  <a:cxn ang="0">
                    <a:pos x="20" y="6"/>
                  </a:cxn>
                  <a:cxn ang="0">
                    <a:pos x="20" y="6"/>
                  </a:cxn>
                  <a:cxn ang="0">
                    <a:pos x="27" y="6"/>
                  </a:cxn>
                  <a:cxn ang="0">
                    <a:pos x="34" y="0"/>
                  </a:cxn>
                  <a:cxn ang="0">
                    <a:pos x="41" y="6"/>
                  </a:cxn>
                  <a:cxn ang="0">
                    <a:pos x="34" y="6"/>
                  </a:cxn>
                  <a:cxn ang="0">
                    <a:pos x="34" y="6"/>
                  </a:cxn>
                  <a:cxn ang="0">
                    <a:pos x="34" y="13"/>
                  </a:cxn>
                  <a:cxn ang="0">
                    <a:pos x="34" y="13"/>
                  </a:cxn>
                  <a:cxn ang="0">
                    <a:pos x="41" y="13"/>
                  </a:cxn>
                  <a:cxn ang="0">
                    <a:pos x="34" y="13"/>
                  </a:cxn>
                  <a:cxn ang="0">
                    <a:pos x="27" y="19"/>
                  </a:cxn>
                  <a:cxn ang="0">
                    <a:pos x="27" y="19"/>
                  </a:cxn>
                  <a:cxn ang="0">
                    <a:pos x="27" y="19"/>
                  </a:cxn>
                  <a:cxn ang="0">
                    <a:pos x="27" y="19"/>
                  </a:cxn>
                  <a:cxn ang="0">
                    <a:pos x="20" y="19"/>
                  </a:cxn>
                  <a:cxn ang="0">
                    <a:pos x="20" y="19"/>
                  </a:cxn>
                  <a:cxn ang="0">
                    <a:pos x="20" y="26"/>
                  </a:cxn>
                  <a:cxn ang="0">
                    <a:pos x="20" y="26"/>
                  </a:cxn>
                  <a:cxn ang="0">
                    <a:pos x="20" y="32"/>
                  </a:cxn>
                  <a:cxn ang="0">
                    <a:pos x="13" y="32"/>
                  </a:cxn>
                  <a:cxn ang="0">
                    <a:pos x="13" y="32"/>
                  </a:cxn>
                  <a:cxn ang="0">
                    <a:pos x="13" y="39"/>
                  </a:cxn>
                  <a:cxn ang="0">
                    <a:pos x="13" y="52"/>
                  </a:cxn>
                  <a:cxn ang="0">
                    <a:pos x="13" y="45"/>
                  </a:cxn>
                  <a:cxn ang="0">
                    <a:pos x="13" y="45"/>
                  </a:cxn>
                  <a:cxn ang="0">
                    <a:pos x="13" y="39"/>
                  </a:cxn>
                  <a:cxn ang="0">
                    <a:pos x="13" y="39"/>
                  </a:cxn>
                  <a:cxn ang="0">
                    <a:pos x="6" y="39"/>
                  </a:cxn>
                  <a:cxn ang="0">
                    <a:pos x="6" y="39"/>
                  </a:cxn>
                  <a:cxn ang="0">
                    <a:pos x="6" y="39"/>
                  </a:cxn>
                  <a:cxn ang="0">
                    <a:pos x="6" y="32"/>
                  </a:cxn>
                  <a:cxn ang="0">
                    <a:pos x="0" y="32"/>
                  </a:cxn>
                  <a:cxn ang="0">
                    <a:pos x="0" y="32"/>
                  </a:cxn>
                  <a:cxn ang="0">
                    <a:pos x="0" y="32"/>
                  </a:cxn>
                  <a:cxn ang="0">
                    <a:pos x="0" y="26"/>
                  </a:cxn>
                  <a:cxn ang="0">
                    <a:pos x="0" y="26"/>
                  </a:cxn>
                  <a:cxn ang="0">
                    <a:pos x="0" y="26"/>
                  </a:cxn>
                  <a:cxn ang="0">
                    <a:pos x="0" y="19"/>
                  </a:cxn>
                  <a:cxn ang="0">
                    <a:pos x="0" y="19"/>
                  </a:cxn>
                  <a:cxn ang="0">
                    <a:pos x="6" y="19"/>
                  </a:cxn>
                </a:cxnLst>
                <a:rect l="0" t="0" r="r" b="b"/>
                <a:pathLst>
                  <a:path w="41" h="52">
                    <a:moveTo>
                      <a:pt x="6" y="19"/>
                    </a:moveTo>
                    <a:lnTo>
                      <a:pt x="6" y="19"/>
                    </a:lnTo>
                    <a:lnTo>
                      <a:pt x="6" y="19"/>
                    </a:lnTo>
                    <a:lnTo>
                      <a:pt x="6" y="19"/>
                    </a:lnTo>
                    <a:lnTo>
                      <a:pt x="6" y="19"/>
                    </a:lnTo>
                    <a:lnTo>
                      <a:pt x="6" y="13"/>
                    </a:lnTo>
                    <a:lnTo>
                      <a:pt x="6" y="13"/>
                    </a:lnTo>
                    <a:lnTo>
                      <a:pt x="6" y="13"/>
                    </a:lnTo>
                    <a:lnTo>
                      <a:pt x="6" y="13"/>
                    </a:lnTo>
                    <a:lnTo>
                      <a:pt x="6" y="13"/>
                    </a:lnTo>
                    <a:lnTo>
                      <a:pt x="6" y="13"/>
                    </a:lnTo>
                    <a:lnTo>
                      <a:pt x="13" y="13"/>
                    </a:lnTo>
                    <a:lnTo>
                      <a:pt x="13" y="13"/>
                    </a:lnTo>
                    <a:lnTo>
                      <a:pt x="13" y="13"/>
                    </a:lnTo>
                    <a:lnTo>
                      <a:pt x="13" y="13"/>
                    </a:lnTo>
                    <a:lnTo>
                      <a:pt x="13" y="13"/>
                    </a:lnTo>
                    <a:lnTo>
                      <a:pt x="13" y="13"/>
                    </a:lnTo>
                    <a:lnTo>
                      <a:pt x="13" y="6"/>
                    </a:lnTo>
                    <a:lnTo>
                      <a:pt x="20" y="6"/>
                    </a:lnTo>
                    <a:lnTo>
                      <a:pt x="20" y="6"/>
                    </a:lnTo>
                    <a:lnTo>
                      <a:pt x="20" y="6"/>
                    </a:lnTo>
                    <a:lnTo>
                      <a:pt x="20" y="6"/>
                    </a:lnTo>
                    <a:lnTo>
                      <a:pt x="20" y="6"/>
                    </a:lnTo>
                    <a:lnTo>
                      <a:pt x="20" y="6"/>
                    </a:lnTo>
                    <a:lnTo>
                      <a:pt x="20" y="6"/>
                    </a:lnTo>
                    <a:lnTo>
                      <a:pt x="27" y="6"/>
                    </a:lnTo>
                    <a:lnTo>
                      <a:pt x="27" y="6"/>
                    </a:lnTo>
                    <a:lnTo>
                      <a:pt x="27" y="0"/>
                    </a:lnTo>
                    <a:lnTo>
                      <a:pt x="34" y="0"/>
                    </a:lnTo>
                    <a:lnTo>
                      <a:pt x="34" y="0"/>
                    </a:lnTo>
                    <a:lnTo>
                      <a:pt x="34" y="0"/>
                    </a:lnTo>
                    <a:lnTo>
                      <a:pt x="41" y="0"/>
                    </a:lnTo>
                    <a:lnTo>
                      <a:pt x="41" y="6"/>
                    </a:lnTo>
                    <a:lnTo>
                      <a:pt x="41" y="6"/>
                    </a:lnTo>
                    <a:lnTo>
                      <a:pt x="41" y="6"/>
                    </a:lnTo>
                    <a:lnTo>
                      <a:pt x="34" y="6"/>
                    </a:lnTo>
                    <a:lnTo>
                      <a:pt x="34" y="6"/>
                    </a:lnTo>
                    <a:lnTo>
                      <a:pt x="34" y="6"/>
                    </a:lnTo>
                    <a:lnTo>
                      <a:pt x="34" y="6"/>
                    </a:lnTo>
                    <a:lnTo>
                      <a:pt x="34" y="13"/>
                    </a:lnTo>
                    <a:lnTo>
                      <a:pt x="34" y="13"/>
                    </a:lnTo>
                    <a:lnTo>
                      <a:pt x="34" y="13"/>
                    </a:lnTo>
                    <a:lnTo>
                      <a:pt x="34" y="13"/>
                    </a:lnTo>
                    <a:lnTo>
                      <a:pt x="34" y="13"/>
                    </a:lnTo>
                    <a:lnTo>
                      <a:pt x="34" y="13"/>
                    </a:lnTo>
                    <a:lnTo>
                      <a:pt x="34" y="13"/>
                    </a:lnTo>
                    <a:lnTo>
                      <a:pt x="34" y="13"/>
                    </a:lnTo>
                    <a:lnTo>
                      <a:pt x="41" y="13"/>
                    </a:lnTo>
                    <a:lnTo>
                      <a:pt x="41" y="13"/>
                    </a:lnTo>
                    <a:lnTo>
                      <a:pt x="41" y="13"/>
                    </a:lnTo>
                    <a:lnTo>
                      <a:pt x="34" y="13"/>
                    </a:lnTo>
                    <a:lnTo>
                      <a:pt x="34" y="13"/>
                    </a:lnTo>
                    <a:lnTo>
                      <a:pt x="34" y="13"/>
                    </a:lnTo>
                    <a:lnTo>
                      <a:pt x="27" y="19"/>
                    </a:lnTo>
                    <a:lnTo>
                      <a:pt x="27" y="19"/>
                    </a:lnTo>
                    <a:lnTo>
                      <a:pt x="27" y="19"/>
                    </a:lnTo>
                    <a:lnTo>
                      <a:pt x="27" y="19"/>
                    </a:lnTo>
                    <a:lnTo>
                      <a:pt x="27" y="19"/>
                    </a:lnTo>
                    <a:lnTo>
                      <a:pt x="27" y="19"/>
                    </a:lnTo>
                    <a:lnTo>
                      <a:pt x="27" y="19"/>
                    </a:lnTo>
                    <a:lnTo>
                      <a:pt x="27" y="19"/>
                    </a:lnTo>
                    <a:lnTo>
                      <a:pt x="27" y="19"/>
                    </a:lnTo>
                    <a:lnTo>
                      <a:pt x="27" y="19"/>
                    </a:lnTo>
                    <a:lnTo>
                      <a:pt x="27" y="19"/>
                    </a:lnTo>
                    <a:lnTo>
                      <a:pt x="27" y="19"/>
                    </a:lnTo>
                    <a:lnTo>
                      <a:pt x="20" y="19"/>
                    </a:lnTo>
                    <a:lnTo>
                      <a:pt x="20" y="19"/>
                    </a:lnTo>
                    <a:lnTo>
                      <a:pt x="20" y="19"/>
                    </a:lnTo>
                    <a:lnTo>
                      <a:pt x="20" y="19"/>
                    </a:lnTo>
                    <a:lnTo>
                      <a:pt x="20" y="26"/>
                    </a:lnTo>
                    <a:lnTo>
                      <a:pt x="20" y="26"/>
                    </a:lnTo>
                    <a:lnTo>
                      <a:pt x="20" y="26"/>
                    </a:lnTo>
                    <a:lnTo>
                      <a:pt x="20" y="26"/>
                    </a:lnTo>
                    <a:lnTo>
                      <a:pt x="20" y="26"/>
                    </a:lnTo>
                    <a:lnTo>
                      <a:pt x="20" y="26"/>
                    </a:lnTo>
                    <a:lnTo>
                      <a:pt x="20" y="26"/>
                    </a:lnTo>
                    <a:lnTo>
                      <a:pt x="20" y="26"/>
                    </a:lnTo>
                    <a:lnTo>
                      <a:pt x="20" y="32"/>
                    </a:lnTo>
                    <a:lnTo>
                      <a:pt x="20" y="32"/>
                    </a:lnTo>
                    <a:lnTo>
                      <a:pt x="20" y="32"/>
                    </a:lnTo>
                    <a:lnTo>
                      <a:pt x="13" y="32"/>
                    </a:lnTo>
                    <a:lnTo>
                      <a:pt x="13" y="32"/>
                    </a:lnTo>
                    <a:lnTo>
                      <a:pt x="13" y="32"/>
                    </a:lnTo>
                    <a:lnTo>
                      <a:pt x="13" y="32"/>
                    </a:lnTo>
                    <a:lnTo>
                      <a:pt x="13" y="39"/>
                    </a:lnTo>
                    <a:lnTo>
                      <a:pt x="13" y="39"/>
                    </a:lnTo>
                    <a:lnTo>
                      <a:pt x="13" y="39"/>
                    </a:lnTo>
                    <a:lnTo>
                      <a:pt x="13" y="39"/>
                    </a:lnTo>
                    <a:lnTo>
                      <a:pt x="13" y="39"/>
                    </a:lnTo>
                    <a:lnTo>
                      <a:pt x="13" y="52"/>
                    </a:lnTo>
                    <a:lnTo>
                      <a:pt x="13" y="45"/>
                    </a:lnTo>
                    <a:lnTo>
                      <a:pt x="13" y="45"/>
                    </a:lnTo>
                    <a:lnTo>
                      <a:pt x="13" y="45"/>
                    </a:lnTo>
                    <a:lnTo>
                      <a:pt x="13" y="45"/>
                    </a:lnTo>
                    <a:lnTo>
                      <a:pt x="13" y="45"/>
                    </a:lnTo>
                    <a:lnTo>
                      <a:pt x="13" y="45"/>
                    </a:lnTo>
                    <a:lnTo>
                      <a:pt x="13" y="45"/>
                    </a:lnTo>
                    <a:lnTo>
                      <a:pt x="13" y="39"/>
                    </a:lnTo>
                    <a:lnTo>
                      <a:pt x="13" y="39"/>
                    </a:lnTo>
                    <a:lnTo>
                      <a:pt x="13" y="39"/>
                    </a:lnTo>
                    <a:lnTo>
                      <a:pt x="13" y="39"/>
                    </a:lnTo>
                    <a:lnTo>
                      <a:pt x="13" y="39"/>
                    </a:lnTo>
                    <a:lnTo>
                      <a:pt x="13" y="39"/>
                    </a:lnTo>
                    <a:lnTo>
                      <a:pt x="6" y="39"/>
                    </a:lnTo>
                    <a:lnTo>
                      <a:pt x="6" y="39"/>
                    </a:lnTo>
                    <a:lnTo>
                      <a:pt x="6" y="39"/>
                    </a:lnTo>
                    <a:lnTo>
                      <a:pt x="6" y="39"/>
                    </a:lnTo>
                    <a:lnTo>
                      <a:pt x="6" y="39"/>
                    </a:lnTo>
                    <a:lnTo>
                      <a:pt x="6" y="39"/>
                    </a:lnTo>
                    <a:lnTo>
                      <a:pt x="6" y="39"/>
                    </a:lnTo>
                    <a:lnTo>
                      <a:pt x="6" y="39"/>
                    </a:lnTo>
                    <a:lnTo>
                      <a:pt x="6" y="39"/>
                    </a:lnTo>
                    <a:lnTo>
                      <a:pt x="6" y="32"/>
                    </a:lnTo>
                    <a:lnTo>
                      <a:pt x="6" y="32"/>
                    </a:lnTo>
                    <a:lnTo>
                      <a:pt x="6" y="32"/>
                    </a:lnTo>
                    <a:lnTo>
                      <a:pt x="0" y="32"/>
                    </a:lnTo>
                    <a:lnTo>
                      <a:pt x="0" y="32"/>
                    </a:lnTo>
                    <a:lnTo>
                      <a:pt x="0" y="32"/>
                    </a:lnTo>
                    <a:lnTo>
                      <a:pt x="0" y="32"/>
                    </a:lnTo>
                    <a:lnTo>
                      <a:pt x="0" y="32"/>
                    </a:lnTo>
                    <a:lnTo>
                      <a:pt x="0" y="32"/>
                    </a:lnTo>
                    <a:lnTo>
                      <a:pt x="0" y="32"/>
                    </a:lnTo>
                    <a:lnTo>
                      <a:pt x="0" y="32"/>
                    </a:lnTo>
                    <a:lnTo>
                      <a:pt x="0" y="32"/>
                    </a:lnTo>
                    <a:lnTo>
                      <a:pt x="0" y="32"/>
                    </a:lnTo>
                    <a:lnTo>
                      <a:pt x="0" y="26"/>
                    </a:lnTo>
                    <a:lnTo>
                      <a:pt x="0" y="26"/>
                    </a:lnTo>
                    <a:lnTo>
                      <a:pt x="0" y="26"/>
                    </a:lnTo>
                    <a:lnTo>
                      <a:pt x="0" y="26"/>
                    </a:lnTo>
                    <a:lnTo>
                      <a:pt x="0" y="26"/>
                    </a:lnTo>
                    <a:lnTo>
                      <a:pt x="0" y="26"/>
                    </a:lnTo>
                    <a:lnTo>
                      <a:pt x="0" y="26"/>
                    </a:lnTo>
                    <a:lnTo>
                      <a:pt x="0" y="19"/>
                    </a:lnTo>
                    <a:lnTo>
                      <a:pt x="0" y="19"/>
                    </a:lnTo>
                    <a:lnTo>
                      <a:pt x="0" y="19"/>
                    </a:lnTo>
                    <a:lnTo>
                      <a:pt x="0" y="19"/>
                    </a:lnTo>
                    <a:lnTo>
                      <a:pt x="0" y="19"/>
                    </a:lnTo>
                    <a:lnTo>
                      <a:pt x="0" y="19"/>
                    </a:lnTo>
                    <a:lnTo>
                      <a:pt x="0" y="19"/>
                    </a:lnTo>
                    <a:lnTo>
                      <a:pt x="6" y="19"/>
                    </a:lnTo>
                    <a:lnTo>
                      <a:pt x="6" y="19"/>
                    </a:lnTo>
                    <a:lnTo>
                      <a:pt x="6" y="19"/>
                    </a:lnTo>
                    <a:lnTo>
                      <a:pt x="6" y="19"/>
                    </a:lnTo>
                    <a:close/>
                  </a:path>
                </a:pathLst>
              </a:custGeom>
              <a:solidFill>
                <a:srgbClr val="FFBB8F"/>
              </a:solidFill>
              <a:ln w="9525">
                <a:noFill/>
                <a:round/>
                <a:headEnd/>
                <a:tailEnd/>
              </a:ln>
            </p:spPr>
            <p:txBody>
              <a:bodyPr/>
              <a:lstStyle/>
              <a:p>
                <a:endParaRPr lang="en-US" dirty="0"/>
              </a:p>
            </p:txBody>
          </p:sp>
          <p:sp>
            <p:nvSpPr>
              <p:cNvPr id="100459" name="Freeform 1131"/>
              <p:cNvSpPr>
                <a:spLocks/>
              </p:cNvSpPr>
              <p:nvPr/>
            </p:nvSpPr>
            <p:spPr bwMode="auto">
              <a:xfrm>
                <a:off x="3347" y="3050"/>
                <a:ext cx="41" cy="52"/>
              </a:xfrm>
              <a:custGeom>
                <a:avLst/>
                <a:gdLst/>
                <a:ahLst/>
                <a:cxnLst>
                  <a:cxn ang="0">
                    <a:pos x="6" y="19"/>
                  </a:cxn>
                  <a:cxn ang="0">
                    <a:pos x="6" y="13"/>
                  </a:cxn>
                  <a:cxn ang="0">
                    <a:pos x="6" y="13"/>
                  </a:cxn>
                  <a:cxn ang="0">
                    <a:pos x="13" y="13"/>
                  </a:cxn>
                  <a:cxn ang="0">
                    <a:pos x="13" y="13"/>
                  </a:cxn>
                  <a:cxn ang="0">
                    <a:pos x="13" y="6"/>
                  </a:cxn>
                  <a:cxn ang="0">
                    <a:pos x="20" y="6"/>
                  </a:cxn>
                  <a:cxn ang="0">
                    <a:pos x="20" y="6"/>
                  </a:cxn>
                  <a:cxn ang="0">
                    <a:pos x="27" y="6"/>
                  </a:cxn>
                  <a:cxn ang="0">
                    <a:pos x="34" y="0"/>
                  </a:cxn>
                  <a:cxn ang="0">
                    <a:pos x="41" y="6"/>
                  </a:cxn>
                  <a:cxn ang="0">
                    <a:pos x="34" y="6"/>
                  </a:cxn>
                  <a:cxn ang="0">
                    <a:pos x="34" y="6"/>
                  </a:cxn>
                  <a:cxn ang="0">
                    <a:pos x="34" y="13"/>
                  </a:cxn>
                  <a:cxn ang="0">
                    <a:pos x="34" y="13"/>
                  </a:cxn>
                  <a:cxn ang="0">
                    <a:pos x="41" y="13"/>
                  </a:cxn>
                  <a:cxn ang="0">
                    <a:pos x="34" y="13"/>
                  </a:cxn>
                  <a:cxn ang="0">
                    <a:pos x="27" y="19"/>
                  </a:cxn>
                  <a:cxn ang="0">
                    <a:pos x="27" y="19"/>
                  </a:cxn>
                  <a:cxn ang="0">
                    <a:pos x="27" y="19"/>
                  </a:cxn>
                  <a:cxn ang="0">
                    <a:pos x="27" y="19"/>
                  </a:cxn>
                  <a:cxn ang="0">
                    <a:pos x="20" y="19"/>
                  </a:cxn>
                  <a:cxn ang="0">
                    <a:pos x="20" y="19"/>
                  </a:cxn>
                  <a:cxn ang="0">
                    <a:pos x="20" y="26"/>
                  </a:cxn>
                  <a:cxn ang="0">
                    <a:pos x="20" y="26"/>
                  </a:cxn>
                  <a:cxn ang="0">
                    <a:pos x="20" y="32"/>
                  </a:cxn>
                  <a:cxn ang="0">
                    <a:pos x="13" y="32"/>
                  </a:cxn>
                  <a:cxn ang="0">
                    <a:pos x="13" y="32"/>
                  </a:cxn>
                  <a:cxn ang="0">
                    <a:pos x="13" y="39"/>
                  </a:cxn>
                  <a:cxn ang="0">
                    <a:pos x="13" y="52"/>
                  </a:cxn>
                  <a:cxn ang="0">
                    <a:pos x="13" y="45"/>
                  </a:cxn>
                  <a:cxn ang="0">
                    <a:pos x="13" y="45"/>
                  </a:cxn>
                  <a:cxn ang="0">
                    <a:pos x="13" y="39"/>
                  </a:cxn>
                  <a:cxn ang="0">
                    <a:pos x="13" y="39"/>
                  </a:cxn>
                  <a:cxn ang="0">
                    <a:pos x="6" y="39"/>
                  </a:cxn>
                  <a:cxn ang="0">
                    <a:pos x="6" y="39"/>
                  </a:cxn>
                  <a:cxn ang="0">
                    <a:pos x="6" y="39"/>
                  </a:cxn>
                  <a:cxn ang="0">
                    <a:pos x="6" y="32"/>
                  </a:cxn>
                  <a:cxn ang="0">
                    <a:pos x="0" y="32"/>
                  </a:cxn>
                  <a:cxn ang="0">
                    <a:pos x="0" y="32"/>
                  </a:cxn>
                  <a:cxn ang="0">
                    <a:pos x="0" y="32"/>
                  </a:cxn>
                  <a:cxn ang="0">
                    <a:pos x="0" y="26"/>
                  </a:cxn>
                  <a:cxn ang="0">
                    <a:pos x="0" y="26"/>
                  </a:cxn>
                  <a:cxn ang="0">
                    <a:pos x="0" y="26"/>
                  </a:cxn>
                  <a:cxn ang="0">
                    <a:pos x="0" y="19"/>
                  </a:cxn>
                  <a:cxn ang="0">
                    <a:pos x="0" y="19"/>
                  </a:cxn>
                  <a:cxn ang="0">
                    <a:pos x="6" y="19"/>
                  </a:cxn>
                </a:cxnLst>
                <a:rect l="0" t="0" r="r" b="b"/>
                <a:pathLst>
                  <a:path w="41" h="52">
                    <a:moveTo>
                      <a:pt x="6" y="19"/>
                    </a:moveTo>
                    <a:lnTo>
                      <a:pt x="6" y="19"/>
                    </a:lnTo>
                    <a:lnTo>
                      <a:pt x="6" y="19"/>
                    </a:lnTo>
                    <a:lnTo>
                      <a:pt x="6" y="19"/>
                    </a:lnTo>
                    <a:lnTo>
                      <a:pt x="6" y="19"/>
                    </a:lnTo>
                    <a:lnTo>
                      <a:pt x="6" y="13"/>
                    </a:lnTo>
                    <a:lnTo>
                      <a:pt x="6" y="13"/>
                    </a:lnTo>
                    <a:lnTo>
                      <a:pt x="6" y="13"/>
                    </a:lnTo>
                    <a:lnTo>
                      <a:pt x="6" y="13"/>
                    </a:lnTo>
                    <a:lnTo>
                      <a:pt x="6" y="13"/>
                    </a:lnTo>
                    <a:lnTo>
                      <a:pt x="6" y="13"/>
                    </a:lnTo>
                    <a:lnTo>
                      <a:pt x="13" y="13"/>
                    </a:lnTo>
                    <a:lnTo>
                      <a:pt x="13" y="13"/>
                    </a:lnTo>
                    <a:lnTo>
                      <a:pt x="13" y="13"/>
                    </a:lnTo>
                    <a:lnTo>
                      <a:pt x="13" y="13"/>
                    </a:lnTo>
                    <a:lnTo>
                      <a:pt x="13" y="13"/>
                    </a:lnTo>
                    <a:lnTo>
                      <a:pt x="13" y="13"/>
                    </a:lnTo>
                    <a:lnTo>
                      <a:pt x="13" y="6"/>
                    </a:lnTo>
                    <a:lnTo>
                      <a:pt x="20" y="6"/>
                    </a:lnTo>
                    <a:lnTo>
                      <a:pt x="20" y="6"/>
                    </a:lnTo>
                    <a:lnTo>
                      <a:pt x="20" y="6"/>
                    </a:lnTo>
                    <a:lnTo>
                      <a:pt x="20" y="6"/>
                    </a:lnTo>
                    <a:lnTo>
                      <a:pt x="20" y="6"/>
                    </a:lnTo>
                    <a:lnTo>
                      <a:pt x="20" y="6"/>
                    </a:lnTo>
                    <a:lnTo>
                      <a:pt x="20" y="6"/>
                    </a:lnTo>
                    <a:lnTo>
                      <a:pt x="27" y="6"/>
                    </a:lnTo>
                    <a:lnTo>
                      <a:pt x="27" y="6"/>
                    </a:lnTo>
                    <a:lnTo>
                      <a:pt x="27" y="0"/>
                    </a:lnTo>
                    <a:lnTo>
                      <a:pt x="34" y="0"/>
                    </a:lnTo>
                    <a:lnTo>
                      <a:pt x="34" y="0"/>
                    </a:lnTo>
                    <a:lnTo>
                      <a:pt x="34" y="0"/>
                    </a:lnTo>
                    <a:lnTo>
                      <a:pt x="41" y="0"/>
                    </a:lnTo>
                    <a:lnTo>
                      <a:pt x="41" y="6"/>
                    </a:lnTo>
                    <a:lnTo>
                      <a:pt x="41" y="6"/>
                    </a:lnTo>
                    <a:lnTo>
                      <a:pt x="41" y="6"/>
                    </a:lnTo>
                    <a:lnTo>
                      <a:pt x="34" y="6"/>
                    </a:lnTo>
                    <a:lnTo>
                      <a:pt x="34" y="6"/>
                    </a:lnTo>
                    <a:lnTo>
                      <a:pt x="34" y="6"/>
                    </a:lnTo>
                    <a:lnTo>
                      <a:pt x="34" y="6"/>
                    </a:lnTo>
                    <a:lnTo>
                      <a:pt x="34" y="13"/>
                    </a:lnTo>
                    <a:lnTo>
                      <a:pt x="34" y="13"/>
                    </a:lnTo>
                    <a:lnTo>
                      <a:pt x="34" y="13"/>
                    </a:lnTo>
                    <a:lnTo>
                      <a:pt x="34" y="13"/>
                    </a:lnTo>
                    <a:lnTo>
                      <a:pt x="34" y="13"/>
                    </a:lnTo>
                    <a:lnTo>
                      <a:pt x="34" y="13"/>
                    </a:lnTo>
                    <a:lnTo>
                      <a:pt x="34" y="13"/>
                    </a:lnTo>
                    <a:lnTo>
                      <a:pt x="34" y="13"/>
                    </a:lnTo>
                    <a:lnTo>
                      <a:pt x="41" y="13"/>
                    </a:lnTo>
                    <a:lnTo>
                      <a:pt x="41" y="13"/>
                    </a:lnTo>
                    <a:lnTo>
                      <a:pt x="41" y="13"/>
                    </a:lnTo>
                    <a:lnTo>
                      <a:pt x="34" y="13"/>
                    </a:lnTo>
                    <a:lnTo>
                      <a:pt x="34" y="13"/>
                    </a:lnTo>
                    <a:lnTo>
                      <a:pt x="34" y="13"/>
                    </a:lnTo>
                    <a:lnTo>
                      <a:pt x="27" y="19"/>
                    </a:lnTo>
                    <a:lnTo>
                      <a:pt x="27" y="19"/>
                    </a:lnTo>
                    <a:lnTo>
                      <a:pt x="27" y="19"/>
                    </a:lnTo>
                    <a:lnTo>
                      <a:pt x="27" y="19"/>
                    </a:lnTo>
                    <a:lnTo>
                      <a:pt x="27" y="19"/>
                    </a:lnTo>
                    <a:lnTo>
                      <a:pt x="27" y="19"/>
                    </a:lnTo>
                    <a:lnTo>
                      <a:pt x="27" y="19"/>
                    </a:lnTo>
                    <a:lnTo>
                      <a:pt x="27" y="19"/>
                    </a:lnTo>
                    <a:lnTo>
                      <a:pt x="27" y="19"/>
                    </a:lnTo>
                    <a:lnTo>
                      <a:pt x="27" y="19"/>
                    </a:lnTo>
                    <a:lnTo>
                      <a:pt x="27" y="19"/>
                    </a:lnTo>
                    <a:lnTo>
                      <a:pt x="27" y="19"/>
                    </a:lnTo>
                    <a:lnTo>
                      <a:pt x="20" y="19"/>
                    </a:lnTo>
                    <a:lnTo>
                      <a:pt x="20" y="19"/>
                    </a:lnTo>
                    <a:lnTo>
                      <a:pt x="20" y="19"/>
                    </a:lnTo>
                    <a:lnTo>
                      <a:pt x="20" y="19"/>
                    </a:lnTo>
                    <a:lnTo>
                      <a:pt x="20" y="26"/>
                    </a:lnTo>
                    <a:lnTo>
                      <a:pt x="20" y="26"/>
                    </a:lnTo>
                    <a:lnTo>
                      <a:pt x="20" y="26"/>
                    </a:lnTo>
                    <a:lnTo>
                      <a:pt x="20" y="26"/>
                    </a:lnTo>
                    <a:lnTo>
                      <a:pt x="20" y="26"/>
                    </a:lnTo>
                    <a:lnTo>
                      <a:pt x="20" y="26"/>
                    </a:lnTo>
                    <a:lnTo>
                      <a:pt x="20" y="26"/>
                    </a:lnTo>
                    <a:lnTo>
                      <a:pt x="20" y="26"/>
                    </a:lnTo>
                    <a:lnTo>
                      <a:pt x="20" y="32"/>
                    </a:lnTo>
                    <a:lnTo>
                      <a:pt x="20" y="32"/>
                    </a:lnTo>
                    <a:lnTo>
                      <a:pt x="20" y="32"/>
                    </a:lnTo>
                    <a:lnTo>
                      <a:pt x="13" y="32"/>
                    </a:lnTo>
                    <a:lnTo>
                      <a:pt x="13" y="32"/>
                    </a:lnTo>
                    <a:lnTo>
                      <a:pt x="13" y="32"/>
                    </a:lnTo>
                    <a:lnTo>
                      <a:pt x="13" y="32"/>
                    </a:lnTo>
                    <a:lnTo>
                      <a:pt x="13" y="39"/>
                    </a:lnTo>
                    <a:lnTo>
                      <a:pt x="13" y="39"/>
                    </a:lnTo>
                    <a:lnTo>
                      <a:pt x="13" y="39"/>
                    </a:lnTo>
                    <a:lnTo>
                      <a:pt x="13" y="39"/>
                    </a:lnTo>
                    <a:lnTo>
                      <a:pt x="13" y="39"/>
                    </a:lnTo>
                    <a:lnTo>
                      <a:pt x="13" y="52"/>
                    </a:lnTo>
                    <a:lnTo>
                      <a:pt x="13" y="45"/>
                    </a:lnTo>
                    <a:lnTo>
                      <a:pt x="13" y="45"/>
                    </a:lnTo>
                    <a:lnTo>
                      <a:pt x="13" y="45"/>
                    </a:lnTo>
                    <a:lnTo>
                      <a:pt x="13" y="45"/>
                    </a:lnTo>
                    <a:lnTo>
                      <a:pt x="13" y="45"/>
                    </a:lnTo>
                    <a:lnTo>
                      <a:pt x="13" y="45"/>
                    </a:lnTo>
                    <a:lnTo>
                      <a:pt x="13" y="45"/>
                    </a:lnTo>
                    <a:lnTo>
                      <a:pt x="13" y="39"/>
                    </a:lnTo>
                    <a:lnTo>
                      <a:pt x="13" y="39"/>
                    </a:lnTo>
                    <a:lnTo>
                      <a:pt x="13" y="39"/>
                    </a:lnTo>
                    <a:lnTo>
                      <a:pt x="13" y="39"/>
                    </a:lnTo>
                    <a:lnTo>
                      <a:pt x="13" y="39"/>
                    </a:lnTo>
                    <a:lnTo>
                      <a:pt x="13" y="39"/>
                    </a:lnTo>
                    <a:lnTo>
                      <a:pt x="6" y="39"/>
                    </a:lnTo>
                    <a:lnTo>
                      <a:pt x="6" y="39"/>
                    </a:lnTo>
                    <a:lnTo>
                      <a:pt x="6" y="39"/>
                    </a:lnTo>
                    <a:lnTo>
                      <a:pt x="6" y="39"/>
                    </a:lnTo>
                    <a:lnTo>
                      <a:pt x="6" y="39"/>
                    </a:lnTo>
                    <a:lnTo>
                      <a:pt x="6" y="39"/>
                    </a:lnTo>
                    <a:lnTo>
                      <a:pt x="6" y="39"/>
                    </a:lnTo>
                    <a:lnTo>
                      <a:pt x="6" y="39"/>
                    </a:lnTo>
                    <a:lnTo>
                      <a:pt x="6" y="39"/>
                    </a:lnTo>
                    <a:lnTo>
                      <a:pt x="6" y="32"/>
                    </a:lnTo>
                    <a:lnTo>
                      <a:pt x="6" y="32"/>
                    </a:lnTo>
                    <a:lnTo>
                      <a:pt x="6" y="32"/>
                    </a:lnTo>
                    <a:lnTo>
                      <a:pt x="0" y="32"/>
                    </a:lnTo>
                    <a:lnTo>
                      <a:pt x="0" y="32"/>
                    </a:lnTo>
                    <a:lnTo>
                      <a:pt x="0" y="32"/>
                    </a:lnTo>
                    <a:lnTo>
                      <a:pt x="0" y="32"/>
                    </a:lnTo>
                    <a:lnTo>
                      <a:pt x="0" y="32"/>
                    </a:lnTo>
                    <a:lnTo>
                      <a:pt x="0" y="32"/>
                    </a:lnTo>
                    <a:lnTo>
                      <a:pt x="0" y="32"/>
                    </a:lnTo>
                    <a:lnTo>
                      <a:pt x="0" y="32"/>
                    </a:lnTo>
                    <a:lnTo>
                      <a:pt x="0" y="32"/>
                    </a:lnTo>
                    <a:lnTo>
                      <a:pt x="0" y="32"/>
                    </a:lnTo>
                    <a:lnTo>
                      <a:pt x="0" y="26"/>
                    </a:lnTo>
                    <a:lnTo>
                      <a:pt x="0" y="26"/>
                    </a:lnTo>
                    <a:lnTo>
                      <a:pt x="0" y="26"/>
                    </a:lnTo>
                    <a:lnTo>
                      <a:pt x="0" y="26"/>
                    </a:lnTo>
                    <a:lnTo>
                      <a:pt x="0" y="26"/>
                    </a:lnTo>
                    <a:lnTo>
                      <a:pt x="0" y="26"/>
                    </a:lnTo>
                    <a:lnTo>
                      <a:pt x="0" y="26"/>
                    </a:lnTo>
                    <a:lnTo>
                      <a:pt x="0" y="19"/>
                    </a:lnTo>
                    <a:lnTo>
                      <a:pt x="0" y="19"/>
                    </a:lnTo>
                    <a:lnTo>
                      <a:pt x="0" y="19"/>
                    </a:lnTo>
                    <a:lnTo>
                      <a:pt x="0" y="19"/>
                    </a:lnTo>
                    <a:lnTo>
                      <a:pt x="0" y="19"/>
                    </a:lnTo>
                    <a:lnTo>
                      <a:pt x="0" y="19"/>
                    </a:lnTo>
                    <a:lnTo>
                      <a:pt x="0" y="19"/>
                    </a:lnTo>
                    <a:lnTo>
                      <a:pt x="6" y="19"/>
                    </a:lnTo>
                    <a:lnTo>
                      <a:pt x="6" y="19"/>
                    </a:lnTo>
                    <a:lnTo>
                      <a:pt x="6" y="19"/>
                    </a:lnTo>
                    <a:lnTo>
                      <a:pt x="6" y="19"/>
                    </a:lnTo>
                  </a:path>
                </a:pathLst>
              </a:custGeom>
              <a:noFill/>
              <a:ln w="0">
                <a:solidFill>
                  <a:srgbClr val="000000"/>
                </a:solidFill>
                <a:prstDash val="solid"/>
                <a:round/>
                <a:headEnd/>
                <a:tailEnd/>
              </a:ln>
            </p:spPr>
            <p:txBody>
              <a:bodyPr/>
              <a:lstStyle/>
              <a:p>
                <a:endParaRPr lang="en-US" dirty="0"/>
              </a:p>
            </p:txBody>
          </p:sp>
          <p:sp>
            <p:nvSpPr>
              <p:cNvPr id="100460" name="Freeform 1132"/>
              <p:cNvSpPr>
                <a:spLocks/>
              </p:cNvSpPr>
              <p:nvPr/>
            </p:nvSpPr>
            <p:spPr bwMode="auto">
              <a:xfrm>
                <a:off x="3360" y="3063"/>
                <a:ext cx="7" cy="19"/>
              </a:xfrm>
              <a:custGeom>
                <a:avLst/>
                <a:gdLst/>
                <a:ahLst/>
                <a:cxnLst>
                  <a:cxn ang="0">
                    <a:pos x="7" y="0"/>
                  </a:cxn>
                  <a:cxn ang="0">
                    <a:pos x="7" y="0"/>
                  </a:cxn>
                  <a:cxn ang="0">
                    <a:pos x="7" y="0"/>
                  </a:cxn>
                  <a:cxn ang="0">
                    <a:pos x="7" y="0"/>
                  </a:cxn>
                  <a:cxn ang="0">
                    <a:pos x="7" y="0"/>
                  </a:cxn>
                  <a:cxn ang="0">
                    <a:pos x="0" y="0"/>
                  </a:cxn>
                  <a:cxn ang="0">
                    <a:pos x="0" y="6"/>
                  </a:cxn>
                  <a:cxn ang="0">
                    <a:pos x="0" y="6"/>
                  </a:cxn>
                  <a:cxn ang="0">
                    <a:pos x="0" y="6"/>
                  </a:cxn>
                  <a:cxn ang="0">
                    <a:pos x="0" y="6"/>
                  </a:cxn>
                  <a:cxn ang="0">
                    <a:pos x="0" y="6"/>
                  </a:cxn>
                  <a:cxn ang="0">
                    <a:pos x="0" y="6"/>
                  </a:cxn>
                  <a:cxn ang="0">
                    <a:pos x="0" y="13"/>
                  </a:cxn>
                  <a:cxn ang="0">
                    <a:pos x="0" y="13"/>
                  </a:cxn>
                  <a:cxn ang="0">
                    <a:pos x="0" y="13"/>
                  </a:cxn>
                  <a:cxn ang="0">
                    <a:pos x="0" y="13"/>
                  </a:cxn>
                  <a:cxn ang="0">
                    <a:pos x="0" y="13"/>
                  </a:cxn>
                  <a:cxn ang="0">
                    <a:pos x="0" y="13"/>
                  </a:cxn>
                  <a:cxn ang="0">
                    <a:pos x="0" y="13"/>
                  </a:cxn>
                  <a:cxn ang="0">
                    <a:pos x="0" y="19"/>
                  </a:cxn>
                  <a:cxn ang="0">
                    <a:pos x="0" y="19"/>
                  </a:cxn>
                  <a:cxn ang="0">
                    <a:pos x="0" y="19"/>
                  </a:cxn>
                  <a:cxn ang="0">
                    <a:pos x="0" y="19"/>
                  </a:cxn>
                  <a:cxn ang="0">
                    <a:pos x="0" y="19"/>
                  </a:cxn>
                  <a:cxn ang="0">
                    <a:pos x="0" y="13"/>
                  </a:cxn>
                  <a:cxn ang="0">
                    <a:pos x="0" y="13"/>
                  </a:cxn>
                  <a:cxn ang="0">
                    <a:pos x="0" y="13"/>
                  </a:cxn>
                  <a:cxn ang="0">
                    <a:pos x="0" y="13"/>
                  </a:cxn>
                  <a:cxn ang="0">
                    <a:pos x="0" y="13"/>
                  </a:cxn>
                  <a:cxn ang="0">
                    <a:pos x="0" y="13"/>
                  </a:cxn>
                  <a:cxn ang="0">
                    <a:pos x="0" y="13"/>
                  </a:cxn>
                  <a:cxn ang="0">
                    <a:pos x="0" y="6"/>
                  </a:cxn>
                  <a:cxn ang="0">
                    <a:pos x="0" y="6"/>
                  </a:cxn>
                  <a:cxn ang="0">
                    <a:pos x="0" y="6"/>
                  </a:cxn>
                  <a:cxn ang="0">
                    <a:pos x="0" y="6"/>
                  </a:cxn>
                  <a:cxn ang="0">
                    <a:pos x="0" y="6"/>
                  </a:cxn>
                  <a:cxn ang="0">
                    <a:pos x="0" y="6"/>
                  </a:cxn>
                  <a:cxn ang="0">
                    <a:pos x="0" y="6"/>
                  </a:cxn>
                  <a:cxn ang="0">
                    <a:pos x="7" y="0"/>
                  </a:cxn>
                  <a:cxn ang="0">
                    <a:pos x="7" y="0"/>
                  </a:cxn>
                  <a:cxn ang="0">
                    <a:pos x="7" y="0"/>
                  </a:cxn>
                  <a:cxn ang="0">
                    <a:pos x="7" y="0"/>
                  </a:cxn>
                  <a:cxn ang="0">
                    <a:pos x="7" y="0"/>
                  </a:cxn>
                  <a:cxn ang="0">
                    <a:pos x="7" y="0"/>
                  </a:cxn>
                  <a:cxn ang="0">
                    <a:pos x="7" y="0"/>
                  </a:cxn>
                  <a:cxn ang="0">
                    <a:pos x="7" y="0"/>
                  </a:cxn>
                  <a:cxn ang="0">
                    <a:pos x="7" y="0"/>
                  </a:cxn>
                </a:cxnLst>
                <a:rect l="0" t="0" r="r" b="b"/>
                <a:pathLst>
                  <a:path w="7" h="19">
                    <a:moveTo>
                      <a:pt x="7" y="0"/>
                    </a:moveTo>
                    <a:lnTo>
                      <a:pt x="7" y="0"/>
                    </a:lnTo>
                    <a:lnTo>
                      <a:pt x="7" y="0"/>
                    </a:lnTo>
                    <a:lnTo>
                      <a:pt x="7" y="0"/>
                    </a:lnTo>
                    <a:lnTo>
                      <a:pt x="7" y="0"/>
                    </a:lnTo>
                    <a:lnTo>
                      <a:pt x="0" y="0"/>
                    </a:lnTo>
                    <a:lnTo>
                      <a:pt x="0" y="6"/>
                    </a:lnTo>
                    <a:lnTo>
                      <a:pt x="0" y="6"/>
                    </a:lnTo>
                    <a:lnTo>
                      <a:pt x="0" y="6"/>
                    </a:lnTo>
                    <a:lnTo>
                      <a:pt x="0" y="6"/>
                    </a:lnTo>
                    <a:lnTo>
                      <a:pt x="0" y="6"/>
                    </a:lnTo>
                    <a:lnTo>
                      <a:pt x="0" y="6"/>
                    </a:lnTo>
                    <a:lnTo>
                      <a:pt x="0" y="13"/>
                    </a:lnTo>
                    <a:lnTo>
                      <a:pt x="0" y="13"/>
                    </a:lnTo>
                    <a:lnTo>
                      <a:pt x="0" y="13"/>
                    </a:lnTo>
                    <a:lnTo>
                      <a:pt x="0" y="13"/>
                    </a:lnTo>
                    <a:lnTo>
                      <a:pt x="0" y="13"/>
                    </a:lnTo>
                    <a:lnTo>
                      <a:pt x="0" y="13"/>
                    </a:lnTo>
                    <a:lnTo>
                      <a:pt x="0" y="13"/>
                    </a:lnTo>
                    <a:lnTo>
                      <a:pt x="0" y="19"/>
                    </a:lnTo>
                    <a:lnTo>
                      <a:pt x="0" y="19"/>
                    </a:lnTo>
                    <a:lnTo>
                      <a:pt x="0" y="19"/>
                    </a:lnTo>
                    <a:lnTo>
                      <a:pt x="0" y="19"/>
                    </a:lnTo>
                    <a:lnTo>
                      <a:pt x="0" y="19"/>
                    </a:lnTo>
                    <a:lnTo>
                      <a:pt x="0" y="13"/>
                    </a:lnTo>
                    <a:lnTo>
                      <a:pt x="0" y="13"/>
                    </a:lnTo>
                    <a:lnTo>
                      <a:pt x="0" y="13"/>
                    </a:lnTo>
                    <a:lnTo>
                      <a:pt x="0" y="13"/>
                    </a:lnTo>
                    <a:lnTo>
                      <a:pt x="0" y="13"/>
                    </a:lnTo>
                    <a:lnTo>
                      <a:pt x="0" y="13"/>
                    </a:lnTo>
                    <a:lnTo>
                      <a:pt x="0" y="13"/>
                    </a:lnTo>
                    <a:lnTo>
                      <a:pt x="0" y="6"/>
                    </a:lnTo>
                    <a:lnTo>
                      <a:pt x="0" y="6"/>
                    </a:lnTo>
                    <a:lnTo>
                      <a:pt x="0" y="6"/>
                    </a:lnTo>
                    <a:lnTo>
                      <a:pt x="0" y="6"/>
                    </a:lnTo>
                    <a:lnTo>
                      <a:pt x="0" y="6"/>
                    </a:lnTo>
                    <a:lnTo>
                      <a:pt x="0" y="6"/>
                    </a:lnTo>
                    <a:lnTo>
                      <a:pt x="0" y="6"/>
                    </a:lnTo>
                    <a:lnTo>
                      <a:pt x="7" y="0"/>
                    </a:lnTo>
                    <a:lnTo>
                      <a:pt x="7" y="0"/>
                    </a:lnTo>
                    <a:lnTo>
                      <a:pt x="7" y="0"/>
                    </a:lnTo>
                    <a:lnTo>
                      <a:pt x="7" y="0"/>
                    </a:lnTo>
                    <a:lnTo>
                      <a:pt x="7" y="0"/>
                    </a:lnTo>
                    <a:lnTo>
                      <a:pt x="7" y="0"/>
                    </a:lnTo>
                    <a:lnTo>
                      <a:pt x="7" y="0"/>
                    </a:lnTo>
                    <a:lnTo>
                      <a:pt x="7" y="0"/>
                    </a:lnTo>
                    <a:lnTo>
                      <a:pt x="7" y="0"/>
                    </a:lnTo>
                    <a:close/>
                  </a:path>
                </a:pathLst>
              </a:custGeom>
              <a:solidFill>
                <a:srgbClr val="000000"/>
              </a:solidFill>
              <a:ln w="9525">
                <a:noFill/>
                <a:round/>
                <a:headEnd/>
                <a:tailEnd/>
              </a:ln>
            </p:spPr>
            <p:txBody>
              <a:bodyPr/>
              <a:lstStyle/>
              <a:p>
                <a:endParaRPr lang="en-US" dirty="0"/>
              </a:p>
            </p:txBody>
          </p:sp>
          <p:sp>
            <p:nvSpPr>
              <p:cNvPr id="100461" name="Freeform 1133"/>
              <p:cNvSpPr>
                <a:spLocks/>
              </p:cNvSpPr>
              <p:nvPr/>
            </p:nvSpPr>
            <p:spPr bwMode="auto">
              <a:xfrm>
                <a:off x="2523" y="2246"/>
                <a:ext cx="179" cy="141"/>
              </a:xfrm>
              <a:custGeom>
                <a:avLst/>
                <a:gdLst/>
                <a:ahLst/>
                <a:cxnLst>
                  <a:cxn ang="0">
                    <a:pos x="179" y="0"/>
                  </a:cxn>
                  <a:cxn ang="0">
                    <a:pos x="0" y="0"/>
                  </a:cxn>
                  <a:cxn ang="0">
                    <a:pos x="0" y="141"/>
                  </a:cxn>
                  <a:cxn ang="0">
                    <a:pos x="179" y="141"/>
                  </a:cxn>
                  <a:cxn ang="0">
                    <a:pos x="179" y="0"/>
                  </a:cxn>
                  <a:cxn ang="0">
                    <a:pos x="179" y="0"/>
                  </a:cxn>
                </a:cxnLst>
                <a:rect l="0" t="0" r="r" b="b"/>
                <a:pathLst>
                  <a:path w="179" h="141">
                    <a:moveTo>
                      <a:pt x="179" y="0"/>
                    </a:moveTo>
                    <a:lnTo>
                      <a:pt x="0" y="0"/>
                    </a:lnTo>
                    <a:lnTo>
                      <a:pt x="0" y="141"/>
                    </a:lnTo>
                    <a:lnTo>
                      <a:pt x="179" y="141"/>
                    </a:lnTo>
                    <a:lnTo>
                      <a:pt x="179" y="0"/>
                    </a:lnTo>
                    <a:lnTo>
                      <a:pt x="179" y="0"/>
                    </a:lnTo>
                    <a:close/>
                  </a:path>
                </a:pathLst>
              </a:custGeom>
              <a:solidFill>
                <a:srgbClr val="E5B27F"/>
              </a:solidFill>
              <a:ln w="9525">
                <a:noFill/>
                <a:round/>
                <a:headEnd/>
                <a:tailEnd/>
              </a:ln>
            </p:spPr>
            <p:txBody>
              <a:bodyPr/>
              <a:lstStyle/>
              <a:p>
                <a:endParaRPr lang="en-US" dirty="0"/>
              </a:p>
            </p:txBody>
          </p:sp>
          <p:sp>
            <p:nvSpPr>
              <p:cNvPr id="100462" name="Freeform 1134"/>
              <p:cNvSpPr>
                <a:spLocks/>
              </p:cNvSpPr>
              <p:nvPr/>
            </p:nvSpPr>
            <p:spPr bwMode="auto">
              <a:xfrm>
                <a:off x="2523" y="2246"/>
                <a:ext cx="179" cy="141"/>
              </a:xfrm>
              <a:custGeom>
                <a:avLst/>
                <a:gdLst/>
                <a:ahLst/>
                <a:cxnLst>
                  <a:cxn ang="0">
                    <a:pos x="179" y="0"/>
                  </a:cxn>
                  <a:cxn ang="0">
                    <a:pos x="0" y="0"/>
                  </a:cxn>
                  <a:cxn ang="0">
                    <a:pos x="0" y="141"/>
                  </a:cxn>
                  <a:cxn ang="0">
                    <a:pos x="179" y="141"/>
                  </a:cxn>
                  <a:cxn ang="0">
                    <a:pos x="179" y="0"/>
                  </a:cxn>
                  <a:cxn ang="0">
                    <a:pos x="179" y="0"/>
                  </a:cxn>
                </a:cxnLst>
                <a:rect l="0" t="0" r="r" b="b"/>
                <a:pathLst>
                  <a:path w="179" h="141">
                    <a:moveTo>
                      <a:pt x="179" y="0"/>
                    </a:moveTo>
                    <a:lnTo>
                      <a:pt x="0" y="0"/>
                    </a:lnTo>
                    <a:lnTo>
                      <a:pt x="0" y="141"/>
                    </a:lnTo>
                    <a:lnTo>
                      <a:pt x="179" y="141"/>
                    </a:lnTo>
                    <a:lnTo>
                      <a:pt x="179" y="0"/>
                    </a:lnTo>
                    <a:lnTo>
                      <a:pt x="179" y="0"/>
                    </a:lnTo>
                  </a:path>
                </a:pathLst>
              </a:custGeom>
              <a:noFill/>
              <a:ln w="0">
                <a:solidFill>
                  <a:srgbClr val="000000"/>
                </a:solidFill>
                <a:prstDash val="solid"/>
                <a:round/>
                <a:headEnd/>
                <a:tailEnd/>
              </a:ln>
            </p:spPr>
            <p:txBody>
              <a:bodyPr/>
              <a:lstStyle/>
              <a:p>
                <a:endParaRPr lang="en-US" dirty="0"/>
              </a:p>
            </p:txBody>
          </p:sp>
          <p:sp>
            <p:nvSpPr>
              <p:cNvPr id="100463" name="Freeform 1135"/>
              <p:cNvSpPr>
                <a:spLocks/>
              </p:cNvSpPr>
              <p:nvPr/>
            </p:nvSpPr>
            <p:spPr bwMode="auto">
              <a:xfrm>
                <a:off x="2702" y="2252"/>
                <a:ext cx="34" cy="135"/>
              </a:xfrm>
              <a:custGeom>
                <a:avLst/>
                <a:gdLst/>
                <a:ahLst/>
                <a:cxnLst>
                  <a:cxn ang="0">
                    <a:pos x="34" y="13"/>
                  </a:cxn>
                  <a:cxn ang="0">
                    <a:pos x="34" y="110"/>
                  </a:cxn>
                  <a:cxn ang="0">
                    <a:pos x="0" y="135"/>
                  </a:cxn>
                  <a:cxn ang="0">
                    <a:pos x="0" y="0"/>
                  </a:cxn>
                  <a:cxn ang="0">
                    <a:pos x="34" y="13"/>
                  </a:cxn>
                  <a:cxn ang="0">
                    <a:pos x="34" y="13"/>
                  </a:cxn>
                </a:cxnLst>
                <a:rect l="0" t="0" r="r" b="b"/>
                <a:pathLst>
                  <a:path w="34" h="135">
                    <a:moveTo>
                      <a:pt x="34" y="13"/>
                    </a:moveTo>
                    <a:lnTo>
                      <a:pt x="34" y="110"/>
                    </a:lnTo>
                    <a:lnTo>
                      <a:pt x="0" y="135"/>
                    </a:lnTo>
                    <a:lnTo>
                      <a:pt x="0" y="0"/>
                    </a:lnTo>
                    <a:lnTo>
                      <a:pt x="34" y="13"/>
                    </a:lnTo>
                    <a:lnTo>
                      <a:pt x="34" y="13"/>
                    </a:lnTo>
                    <a:close/>
                  </a:path>
                </a:pathLst>
              </a:custGeom>
              <a:solidFill>
                <a:srgbClr val="FFE5B2"/>
              </a:solidFill>
              <a:ln w="9525">
                <a:noFill/>
                <a:round/>
                <a:headEnd/>
                <a:tailEnd/>
              </a:ln>
            </p:spPr>
            <p:txBody>
              <a:bodyPr/>
              <a:lstStyle/>
              <a:p>
                <a:endParaRPr lang="en-US" dirty="0"/>
              </a:p>
            </p:txBody>
          </p:sp>
          <p:sp>
            <p:nvSpPr>
              <p:cNvPr id="100464" name="Freeform 1136"/>
              <p:cNvSpPr>
                <a:spLocks/>
              </p:cNvSpPr>
              <p:nvPr/>
            </p:nvSpPr>
            <p:spPr bwMode="auto">
              <a:xfrm>
                <a:off x="2702" y="2252"/>
                <a:ext cx="34" cy="135"/>
              </a:xfrm>
              <a:custGeom>
                <a:avLst/>
                <a:gdLst/>
                <a:ahLst/>
                <a:cxnLst>
                  <a:cxn ang="0">
                    <a:pos x="34" y="13"/>
                  </a:cxn>
                  <a:cxn ang="0">
                    <a:pos x="34" y="110"/>
                  </a:cxn>
                  <a:cxn ang="0">
                    <a:pos x="0" y="135"/>
                  </a:cxn>
                  <a:cxn ang="0">
                    <a:pos x="0" y="0"/>
                  </a:cxn>
                  <a:cxn ang="0">
                    <a:pos x="34" y="13"/>
                  </a:cxn>
                  <a:cxn ang="0">
                    <a:pos x="34" y="13"/>
                  </a:cxn>
                </a:cxnLst>
                <a:rect l="0" t="0" r="r" b="b"/>
                <a:pathLst>
                  <a:path w="34" h="135">
                    <a:moveTo>
                      <a:pt x="34" y="13"/>
                    </a:moveTo>
                    <a:lnTo>
                      <a:pt x="34" y="110"/>
                    </a:lnTo>
                    <a:lnTo>
                      <a:pt x="0" y="135"/>
                    </a:lnTo>
                    <a:lnTo>
                      <a:pt x="0" y="0"/>
                    </a:lnTo>
                    <a:lnTo>
                      <a:pt x="34" y="13"/>
                    </a:lnTo>
                    <a:lnTo>
                      <a:pt x="34" y="13"/>
                    </a:lnTo>
                  </a:path>
                </a:pathLst>
              </a:custGeom>
              <a:noFill/>
              <a:ln w="0">
                <a:solidFill>
                  <a:srgbClr val="000000"/>
                </a:solidFill>
                <a:prstDash val="solid"/>
                <a:round/>
                <a:headEnd/>
                <a:tailEnd/>
              </a:ln>
            </p:spPr>
            <p:txBody>
              <a:bodyPr/>
              <a:lstStyle/>
              <a:p>
                <a:endParaRPr lang="en-US" dirty="0"/>
              </a:p>
            </p:txBody>
          </p:sp>
          <p:sp>
            <p:nvSpPr>
              <p:cNvPr id="100465" name="Freeform 1137"/>
              <p:cNvSpPr>
                <a:spLocks/>
              </p:cNvSpPr>
              <p:nvPr/>
            </p:nvSpPr>
            <p:spPr bwMode="auto">
              <a:xfrm>
                <a:off x="2523" y="2246"/>
                <a:ext cx="179" cy="135"/>
              </a:xfrm>
              <a:custGeom>
                <a:avLst/>
                <a:gdLst/>
                <a:ahLst/>
                <a:cxnLst>
                  <a:cxn ang="0">
                    <a:pos x="172" y="0"/>
                  </a:cxn>
                  <a:cxn ang="0">
                    <a:pos x="0" y="0"/>
                  </a:cxn>
                  <a:cxn ang="0">
                    <a:pos x="14" y="71"/>
                  </a:cxn>
                  <a:cxn ang="0">
                    <a:pos x="179" y="135"/>
                  </a:cxn>
                  <a:cxn ang="0">
                    <a:pos x="179" y="13"/>
                  </a:cxn>
                  <a:cxn ang="0">
                    <a:pos x="165" y="6"/>
                  </a:cxn>
                  <a:cxn ang="0">
                    <a:pos x="172" y="0"/>
                  </a:cxn>
                  <a:cxn ang="0">
                    <a:pos x="172" y="0"/>
                  </a:cxn>
                </a:cxnLst>
                <a:rect l="0" t="0" r="r" b="b"/>
                <a:pathLst>
                  <a:path w="179" h="135">
                    <a:moveTo>
                      <a:pt x="172" y="0"/>
                    </a:moveTo>
                    <a:lnTo>
                      <a:pt x="0" y="0"/>
                    </a:lnTo>
                    <a:lnTo>
                      <a:pt x="14" y="71"/>
                    </a:lnTo>
                    <a:lnTo>
                      <a:pt x="179" y="135"/>
                    </a:lnTo>
                    <a:lnTo>
                      <a:pt x="179" y="13"/>
                    </a:lnTo>
                    <a:lnTo>
                      <a:pt x="165" y="6"/>
                    </a:lnTo>
                    <a:lnTo>
                      <a:pt x="172" y="0"/>
                    </a:lnTo>
                    <a:lnTo>
                      <a:pt x="172" y="0"/>
                    </a:lnTo>
                    <a:close/>
                  </a:path>
                </a:pathLst>
              </a:custGeom>
              <a:solidFill>
                <a:srgbClr val="E5B27F"/>
              </a:solidFill>
              <a:ln w="9525">
                <a:noFill/>
                <a:round/>
                <a:headEnd/>
                <a:tailEnd/>
              </a:ln>
            </p:spPr>
            <p:txBody>
              <a:bodyPr/>
              <a:lstStyle/>
              <a:p>
                <a:endParaRPr lang="en-US" dirty="0"/>
              </a:p>
            </p:txBody>
          </p:sp>
          <p:sp>
            <p:nvSpPr>
              <p:cNvPr id="100466" name="Freeform 1138"/>
              <p:cNvSpPr>
                <a:spLocks/>
              </p:cNvSpPr>
              <p:nvPr/>
            </p:nvSpPr>
            <p:spPr bwMode="auto">
              <a:xfrm>
                <a:off x="2585" y="2246"/>
                <a:ext cx="151" cy="116"/>
              </a:xfrm>
              <a:custGeom>
                <a:avLst/>
                <a:gdLst/>
                <a:ahLst/>
                <a:cxnLst>
                  <a:cxn ang="0">
                    <a:pos x="151" y="6"/>
                  </a:cxn>
                  <a:cxn ang="0">
                    <a:pos x="117" y="0"/>
                  </a:cxn>
                  <a:cxn ang="0">
                    <a:pos x="0" y="0"/>
                  </a:cxn>
                  <a:cxn ang="0">
                    <a:pos x="75" y="13"/>
                  </a:cxn>
                  <a:cxn ang="0">
                    <a:pos x="117" y="71"/>
                  </a:cxn>
                  <a:cxn ang="0">
                    <a:pos x="117" y="6"/>
                  </a:cxn>
                  <a:cxn ang="0">
                    <a:pos x="137" y="64"/>
                  </a:cxn>
                  <a:cxn ang="0">
                    <a:pos x="151" y="116"/>
                  </a:cxn>
                  <a:cxn ang="0">
                    <a:pos x="151" y="116"/>
                  </a:cxn>
                  <a:cxn ang="0">
                    <a:pos x="151" y="6"/>
                  </a:cxn>
                  <a:cxn ang="0">
                    <a:pos x="151" y="6"/>
                  </a:cxn>
                </a:cxnLst>
                <a:rect l="0" t="0" r="r" b="b"/>
                <a:pathLst>
                  <a:path w="151" h="116">
                    <a:moveTo>
                      <a:pt x="151" y="6"/>
                    </a:moveTo>
                    <a:lnTo>
                      <a:pt x="117" y="0"/>
                    </a:lnTo>
                    <a:lnTo>
                      <a:pt x="0" y="0"/>
                    </a:lnTo>
                    <a:lnTo>
                      <a:pt x="75" y="13"/>
                    </a:lnTo>
                    <a:lnTo>
                      <a:pt x="117" y="71"/>
                    </a:lnTo>
                    <a:lnTo>
                      <a:pt x="117" y="6"/>
                    </a:lnTo>
                    <a:lnTo>
                      <a:pt x="137" y="64"/>
                    </a:lnTo>
                    <a:lnTo>
                      <a:pt x="151" y="116"/>
                    </a:lnTo>
                    <a:lnTo>
                      <a:pt x="151" y="116"/>
                    </a:lnTo>
                    <a:lnTo>
                      <a:pt x="151" y="6"/>
                    </a:lnTo>
                    <a:lnTo>
                      <a:pt x="151" y="6"/>
                    </a:lnTo>
                    <a:close/>
                  </a:path>
                </a:pathLst>
              </a:custGeom>
              <a:solidFill>
                <a:srgbClr val="000000"/>
              </a:solidFill>
              <a:ln w="9525">
                <a:noFill/>
                <a:round/>
                <a:headEnd/>
                <a:tailEnd/>
              </a:ln>
            </p:spPr>
            <p:txBody>
              <a:bodyPr/>
              <a:lstStyle/>
              <a:p>
                <a:endParaRPr lang="en-US" dirty="0"/>
              </a:p>
            </p:txBody>
          </p:sp>
          <p:sp>
            <p:nvSpPr>
              <p:cNvPr id="100467" name="Freeform 1139"/>
              <p:cNvSpPr>
                <a:spLocks/>
              </p:cNvSpPr>
              <p:nvPr/>
            </p:nvSpPr>
            <p:spPr bwMode="auto">
              <a:xfrm>
                <a:off x="2537" y="2574"/>
                <a:ext cx="178" cy="141"/>
              </a:xfrm>
              <a:custGeom>
                <a:avLst/>
                <a:gdLst/>
                <a:ahLst/>
                <a:cxnLst>
                  <a:cxn ang="0">
                    <a:pos x="178" y="0"/>
                  </a:cxn>
                  <a:cxn ang="0">
                    <a:pos x="0" y="0"/>
                  </a:cxn>
                  <a:cxn ang="0">
                    <a:pos x="0" y="141"/>
                  </a:cxn>
                  <a:cxn ang="0">
                    <a:pos x="178" y="141"/>
                  </a:cxn>
                  <a:cxn ang="0">
                    <a:pos x="178" y="0"/>
                  </a:cxn>
                  <a:cxn ang="0">
                    <a:pos x="178" y="0"/>
                  </a:cxn>
                </a:cxnLst>
                <a:rect l="0" t="0" r="r" b="b"/>
                <a:pathLst>
                  <a:path w="178" h="141">
                    <a:moveTo>
                      <a:pt x="178" y="0"/>
                    </a:moveTo>
                    <a:lnTo>
                      <a:pt x="0" y="0"/>
                    </a:lnTo>
                    <a:lnTo>
                      <a:pt x="0" y="141"/>
                    </a:lnTo>
                    <a:lnTo>
                      <a:pt x="178" y="141"/>
                    </a:lnTo>
                    <a:lnTo>
                      <a:pt x="178" y="0"/>
                    </a:lnTo>
                    <a:lnTo>
                      <a:pt x="178" y="0"/>
                    </a:lnTo>
                    <a:close/>
                  </a:path>
                </a:pathLst>
              </a:custGeom>
              <a:solidFill>
                <a:srgbClr val="E5B27F"/>
              </a:solidFill>
              <a:ln w="9525">
                <a:noFill/>
                <a:round/>
                <a:headEnd/>
                <a:tailEnd/>
              </a:ln>
            </p:spPr>
            <p:txBody>
              <a:bodyPr/>
              <a:lstStyle/>
              <a:p>
                <a:endParaRPr lang="en-US" dirty="0"/>
              </a:p>
            </p:txBody>
          </p:sp>
          <p:sp>
            <p:nvSpPr>
              <p:cNvPr id="100468" name="Freeform 1140"/>
              <p:cNvSpPr>
                <a:spLocks/>
              </p:cNvSpPr>
              <p:nvPr/>
            </p:nvSpPr>
            <p:spPr bwMode="auto">
              <a:xfrm>
                <a:off x="2537" y="2574"/>
                <a:ext cx="178" cy="141"/>
              </a:xfrm>
              <a:custGeom>
                <a:avLst/>
                <a:gdLst/>
                <a:ahLst/>
                <a:cxnLst>
                  <a:cxn ang="0">
                    <a:pos x="178" y="0"/>
                  </a:cxn>
                  <a:cxn ang="0">
                    <a:pos x="0" y="0"/>
                  </a:cxn>
                  <a:cxn ang="0">
                    <a:pos x="0" y="141"/>
                  </a:cxn>
                  <a:cxn ang="0">
                    <a:pos x="178" y="141"/>
                  </a:cxn>
                  <a:cxn ang="0">
                    <a:pos x="178" y="0"/>
                  </a:cxn>
                  <a:cxn ang="0">
                    <a:pos x="178" y="0"/>
                  </a:cxn>
                </a:cxnLst>
                <a:rect l="0" t="0" r="r" b="b"/>
                <a:pathLst>
                  <a:path w="178" h="141">
                    <a:moveTo>
                      <a:pt x="178" y="0"/>
                    </a:moveTo>
                    <a:lnTo>
                      <a:pt x="0" y="0"/>
                    </a:lnTo>
                    <a:lnTo>
                      <a:pt x="0" y="141"/>
                    </a:lnTo>
                    <a:lnTo>
                      <a:pt x="178" y="141"/>
                    </a:lnTo>
                    <a:lnTo>
                      <a:pt x="178" y="0"/>
                    </a:lnTo>
                    <a:lnTo>
                      <a:pt x="178" y="0"/>
                    </a:lnTo>
                  </a:path>
                </a:pathLst>
              </a:custGeom>
              <a:noFill/>
              <a:ln w="0">
                <a:solidFill>
                  <a:srgbClr val="000000"/>
                </a:solidFill>
                <a:prstDash val="solid"/>
                <a:round/>
                <a:headEnd/>
                <a:tailEnd/>
              </a:ln>
            </p:spPr>
            <p:txBody>
              <a:bodyPr/>
              <a:lstStyle/>
              <a:p>
                <a:endParaRPr lang="en-US" dirty="0"/>
              </a:p>
            </p:txBody>
          </p:sp>
          <p:sp>
            <p:nvSpPr>
              <p:cNvPr id="100469" name="Freeform 1141"/>
              <p:cNvSpPr>
                <a:spLocks/>
              </p:cNvSpPr>
              <p:nvPr/>
            </p:nvSpPr>
            <p:spPr bwMode="auto">
              <a:xfrm>
                <a:off x="2715" y="2580"/>
                <a:ext cx="35" cy="135"/>
              </a:xfrm>
              <a:custGeom>
                <a:avLst/>
                <a:gdLst/>
                <a:ahLst/>
                <a:cxnLst>
                  <a:cxn ang="0">
                    <a:pos x="35" y="13"/>
                  </a:cxn>
                  <a:cxn ang="0">
                    <a:pos x="35" y="116"/>
                  </a:cxn>
                  <a:cxn ang="0">
                    <a:pos x="0" y="135"/>
                  </a:cxn>
                  <a:cxn ang="0">
                    <a:pos x="0" y="0"/>
                  </a:cxn>
                  <a:cxn ang="0">
                    <a:pos x="35" y="13"/>
                  </a:cxn>
                  <a:cxn ang="0">
                    <a:pos x="35" y="13"/>
                  </a:cxn>
                </a:cxnLst>
                <a:rect l="0" t="0" r="r" b="b"/>
                <a:pathLst>
                  <a:path w="35" h="135">
                    <a:moveTo>
                      <a:pt x="35" y="13"/>
                    </a:moveTo>
                    <a:lnTo>
                      <a:pt x="35" y="116"/>
                    </a:lnTo>
                    <a:lnTo>
                      <a:pt x="0" y="135"/>
                    </a:lnTo>
                    <a:lnTo>
                      <a:pt x="0" y="0"/>
                    </a:lnTo>
                    <a:lnTo>
                      <a:pt x="35" y="13"/>
                    </a:lnTo>
                    <a:lnTo>
                      <a:pt x="35" y="13"/>
                    </a:lnTo>
                    <a:close/>
                  </a:path>
                </a:pathLst>
              </a:custGeom>
              <a:solidFill>
                <a:srgbClr val="FFE5B2"/>
              </a:solidFill>
              <a:ln w="9525">
                <a:noFill/>
                <a:round/>
                <a:headEnd/>
                <a:tailEnd/>
              </a:ln>
            </p:spPr>
            <p:txBody>
              <a:bodyPr/>
              <a:lstStyle/>
              <a:p>
                <a:endParaRPr lang="en-US" dirty="0"/>
              </a:p>
            </p:txBody>
          </p:sp>
          <p:sp>
            <p:nvSpPr>
              <p:cNvPr id="100470" name="Freeform 1142"/>
              <p:cNvSpPr>
                <a:spLocks/>
              </p:cNvSpPr>
              <p:nvPr/>
            </p:nvSpPr>
            <p:spPr bwMode="auto">
              <a:xfrm>
                <a:off x="2715" y="2580"/>
                <a:ext cx="35" cy="135"/>
              </a:xfrm>
              <a:custGeom>
                <a:avLst/>
                <a:gdLst/>
                <a:ahLst/>
                <a:cxnLst>
                  <a:cxn ang="0">
                    <a:pos x="35" y="13"/>
                  </a:cxn>
                  <a:cxn ang="0">
                    <a:pos x="35" y="116"/>
                  </a:cxn>
                  <a:cxn ang="0">
                    <a:pos x="0" y="135"/>
                  </a:cxn>
                  <a:cxn ang="0">
                    <a:pos x="0" y="0"/>
                  </a:cxn>
                  <a:cxn ang="0">
                    <a:pos x="35" y="13"/>
                  </a:cxn>
                  <a:cxn ang="0">
                    <a:pos x="35" y="13"/>
                  </a:cxn>
                </a:cxnLst>
                <a:rect l="0" t="0" r="r" b="b"/>
                <a:pathLst>
                  <a:path w="35" h="135">
                    <a:moveTo>
                      <a:pt x="35" y="13"/>
                    </a:moveTo>
                    <a:lnTo>
                      <a:pt x="35" y="116"/>
                    </a:lnTo>
                    <a:lnTo>
                      <a:pt x="0" y="135"/>
                    </a:lnTo>
                    <a:lnTo>
                      <a:pt x="0" y="0"/>
                    </a:lnTo>
                    <a:lnTo>
                      <a:pt x="35" y="13"/>
                    </a:lnTo>
                    <a:lnTo>
                      <a:pt x="35" y="13"/>
                    </a:lnTo>
                  </a:path>
                </a:pathLst>
              </a:custGeom>
              <a:noFill/>
              <a:ln w="0">
                <a:solidFill>
                  <a:srgbClr val="000000"/>
                </a:solidFill>
                <a:prstDash val="solid"/>
                <a:round/>
                <a:headEnd/>
                <a:tailEnd/>
              </a:ln>
            </p:spPr>
            <p:txBody>
              <a:bodyPr/>
              <a:lstStyle/>
              <a:p>
                <a:endParaRPr lang="en-US" dirty="0"/>
              </a:p>
            </p:txBody>
          </p:sp>
          <p:sp>
            <p:nvSpPr>
              <p:cNvPr id="100471" name="Freeform 1143"/>
              <p:cNvSpPr>
                <a:spLocks/>
              </p:cNvSpPr>
              <p:nvPr/>
            </p:nvSpPr>
            <p:spPr bwMode="auto">
              <a:xfrm>
                <a:off x="2537" y="2580"/>
                <a:ext cx="178" cy="135"/>
              </a:xfrm>
              <a:custGeom>
                <a:avLst/>
                <a:gdLst/>
                <a:ahLst/>
                <a:cxnLst>
                  <a:cxn ang="0">
                    <a:pos x="165" y="0"/>
                  </a:cxn>
                  <a:cxn ang="0">
                    <a:pos x="0" y="0"/>
                  </a:cxn>
                  <a:cxn ang="0">
                    <a:pos x="7" y="65"/>
                  </a:cxn>
                  <a:cxn ang="0">
                    <a:pos x="178" y="135"/>
                  </a:cxn>
                  <a:cxn ang="0">
                    <a:pos x="178" y="7"/>
                  </a:cxn>
                  <a:cxn ang="0">
                    <a:pos x="165" y="0"/>
                  </a:cxn>
                  <a:cxn ang="0">
                    <a:pos x="165" y="0"/>
                  </a:cxn>
                  <a:cxn ang="0">
                    <a:pos x="165" y="0"/>
                  </a:cxn>
                </a:cxnLst>
                <a:rect l="0" t="0" r="r" b="b"/>
                <a:pathLst>
                  <a:path w="178" h="135">
                    <a:moveTo>
                      <a:pt x="165" y="0"/>
                    </a:moveTo>
                    <a:lnTo>
                      <a:pt x="0" y="0"/>
                    </a:lnTo>
                    <a:lnTo>
                      <a:pt x="7" y="65"/>
                    </a:lnTo>
                    <a:lnTo>
                      <a:pt x="178" y="135"/>
                    </a:lnTo>
                    <a:lnTo>
                      <a:pt x="178" y="7"/>
                    </a:lnTo>
                    <a:lnTo>
                      <a:pt x="165" y="0"/>
                    </a:lnTo>
                    <a:lnTo>
                      <a:pt x="165" y="0"/>
                    </a:lnTo>
                    <a:lnTo>
                      <a:pt x="165" y="0"/>
                    </a:lnTo>
                    <a:close/>
                  </a:path>
                </a:pathLst>
              </a:custGeom>
              <a:solidFill>
                <a:srgbClr val="E5B27F"/>
              </a:solidFill>
              <a:ln w="9525">
                <a:noFill/>
                <a:round/>
                <a:headEnd/>
                <a:tailEnd/>
              </a:ln>
            </p:spPr>
            <p:txBody>
              <a:bodyPr/>
              <a:lstStyle/>
              <a:p>
                <a:endParaRPr lang="en-US" dirty="0"/>
              </a:p>
            </p:txBody>
          </p:sp>
          <p:sp>
            <p:nvSpPr>
              <p:cNvPr id="100472" name="Freeform 1144"/>
              <p:cNvSpPr>
                <a:spLocks/>
              </p:cNvSpPr>
              <p:nvPr/>
            </p:nvSpPr>
            <p:spPr bwMode="auto">
              <a:xfrm>
                <a:off x="2599" y="2574"/>
                <a:ext cx="151" cy="122"/>
              </a:xfrm>
              <a:custGeom>
                <a:avLst/>
                <a:gdLst/>
                <a:ahLst/>
                <a:cxnLst>
                  <a:cxn ang="0">
                    <a:pos x="151" y="6"/>
                  </a:cxn>
                  <a:cxn ang="0">
                    <a:pos x="116" y="0"/>
                  </a:cxn>
                  <a:cxn ang="0">
                    <a:pos x="0" y="0"/>
                  </a:cxn>
                  <a:cxn ang="0">
                    <a:pos x="75" y="13"/>
                  </a:cxn>
                  <a:cxn ang="0">
                    <a:pos x="116" y="71"/>
                  </a:cxn>
                  <a:cxn ang="0">
                    <a:pos x="116" y="13"/>
                  </a:cxn>
                  <a:cxn ang="0">
                    <a:pos x="137" y="71"/>
                  </a:cxn>
                  <a:cxn ang="0">
                    <a:pos x="144" y="122"/>
                  </a:cxn>
                  <a:cxn ang="0">
                    <a:pos x="151" y="116"/>
                  </a:cxn>
                  <a:cxn ang="0">
                    <a:pos x="151" y="6"/>
                  </a:cxn>
                  <a:cxn ang="0">
                    <a:pos x="151" y="6"/>
                  </a:cxn>
                </a:cxnLst>
                <a:rect l="0" t="0" r="r" b="b"/>
                <a:pathLst>
                  <a:path w="151" h="122">
                    <a:moveTo>
                      <a:pt x="151" y="6"/>
                    </a:moveTo>
                    <a:lnTo>
                      <a:pt x="116" y="0"/>
                    </a:lnTo>
                    <a:lnTo>
                      <a:pt x="0" y="0"/>
                    </a:lnTo>
                    <a:lnTo>
                      <a:pt x="75" y="13"/>
                    </a:lnTo>
                    <a:lnTo>
                      <a:pt x="116" y="71"/>
                    </a:lnTo>
                    <a:lnTo>
                      <a:pt x="116" y="13"/>
                    </a:lnTo>
                    <a:lnTo>
                      <a:pt x="137" y="71"/>
                    </a:lnTo>
                    <a:lnTo>
                      <a:pt x="144" y="122"/>
                    </a:lnTo>
                    <a:lnTo>
                      <a:pt x="151" y="116"/>
                    </a:lnTo>
                    <a:lnTo>
                      <a:pt x="151" y="6"/>
                    </a:lnTo>
                    <a:lnTo>
                      <a:pt x="151" y="6"/>
                    </a:lnTo>
                    <a:close/>
                  </a:path>
                </a:pathLst>
              </a:custGeom>
              <a:solidFill>
                <a:srgbClr val="000000"/>
              </a:solidFill>
              <a:ln w="9525">
                <a:noFill/>
                <a:round/>
                <a:headEnd/>
                <a:tailEnd/>
              </a:ln>
            </p:spPr>
            <p:txBody>
              <a:bodyPr/>
              <a:lstStyle/>
              <a:p>
                <a:endParaRPr lang="en-US" dirty="0"/>
              </a:p>
            </p:txBody>
          </p:sp>
          <p:sp>
            <p:nvSpPr>
              <p:cNvPr id="100473" name="Freeform 1145"/>
              <p:cNvSpPr>
                <a:spLocks/>
              </p:cNvSpPr>
              <p:nvPr/>
            </p:nvSpPr>
            <p:spPr bwMode="auto">
              <a:xfrm>
                <a:off x="2537" y="2973"/>
                <a:ext cx="185" cy="141"/>
              </a:xfrm>
              <a:custGeom>
                <a:avLst/>
                <a:gdLst/>
                <a:ahLst/>
                <a:cxnLst>
                  <a:cxn ang="0">
                    <a:pos x="185" y="0"/>
                  </a:cxn>
                  <a:cxn ang="0">
                    <a:pos x="0" y="0"/>
                  </a:cxn>
                  <a:cxn ang="0">
                    <a:pos x="0" y="141"/>
                  </a:cxn>
                  <a:cxn ang="0">
                    <a:pos x="185" y="141"/>
                  </a:cxn>
                  <a:cxn ang="0">
                    <a:pos x="185" y="0"/>
                  </a:cxn>
                  <a:cxn ang="0">
                    <a:pos x="185" y="0"/>
                  </a:cxn>
                </a:cxnLst>
                <a:rect l="0" t="0" r="r" b="b"/>
                <a:pathLst>
                  <a:path w="185" h="141">
                    <a:moveTo>
                      <a:pt x="185" y="0"/>
                    </a:moveTo>
                    <a:lnTo>
                      <a:pt x="0" y="0"/>
                    </a:lnTo>
                    <a:lnTo>
                      <a:pt x="0" y="141"/>
                    </a:lnTo>
                    <a:lnTo>
                      <a:pt x="185" y="141"/>
                    </a:lnTo>
                    <a:lnTo>
                      <a:pt x="185" y="0"/>
                    </a:lnTo>
                    <a:lnTo>
                      <a:pt x="185" y="0"/>
                    </a:lnTo>
                    <a:close/>
                  </a:path>
                </a:pathLst>
              </a:custGeom>
              <a:solidFill>
                <a:srgbClr val="E5B27F"/>
              </a:solidFill>
              <a:ln w="9525">
                <a:noFill/>
                <a:round/>
                <a:headEnd/>
                <a:tailEnd/>
              </a:ln>
            </p:spPr>
            <p:txBody>
              <a:bodyPr/>
              <a:lstStyle/>
              <a:p>
                <a:endParaRPr lang="en-US" dirty="0"/>
              </a:p>
            </p:txBody>
          </p:sp>
          <p:sp>
            <p:nvSpPr>
              <p:cNvPr id="100474" name="Freeform 1146"/>
              <p:cNvSpPr>
                <a:spLocks/>
              </p:cNvSpPr>
              <p:nvPr/>
            </p:nvSpPr>
            <p:spPr bwMode="auto">
              <a:xfrm>
                <a:off x="2537" y="2973"/>
                <a:ext cx="185" cy="141"/>
              </a:xfrm>
              <a:custGeom>
                <a:avLst/>
                <a:gdLst/>
                <a:ahLst/>
                <a:cxnLst>
                  <a:cxn ang="0">
                    <a:pos x="185" y="0"/>
                  </a:cxn>
                  <a:cxn ang="0">
                    <a:pos x="0" y="0"/>
                  </a:cxn>
                  <a:cxn ang="0">
                    <a:pos x="0" y="141"/>
                  </a:cxn>
                  <a:cxn ang="0">
                    <a:pos x="185" y="141"/>
                  </a:cxn>
                  <a:cxn ang="0">
                    <a:pos x="185" y="0"/>
                  </a:cxn>
                  <a:cxn ang="0">
                    <a:pos x="185" y="0"/>
                  </a:cxn>
                </a:cxnLst>
                <a:rect l="0" t="0" r="r" b="b"/>
                <a:pathLst>
                  <a:path w="185" h="141">
                    <a:moveTo>
                      <a:pt x="185" y="0"/>
                    </a:moveTo>
                    <a:lnTo>
                      <a:pt x="0" y="0"/>
                    </a:lnTo>
                    <a:lnTo>
                      <a:pt x="0" y="141"/>
                    </a:lnTo>
                    <a:lnTo>
                      <a:pt x="185" y="141"/>
                    </a:lnTo>
                    <a:lnTo>
                      <a:pt x="185" y="0"/>
                    </a:lnTo>
                    <a:lnTo>
                      <a:pt x="185" y="0"/>
                    </a:lnTo>
                  </a:path>
                </a:pathLst>
              </a:custGeom>
              <a:noFill/>
              <a:ln w="0">
                <a:solidFill>
                  <a:srgbClr val="000000"/>
                </a:solidFill>
                <a:prstDash val="solid"/>
                <a:round/>
                <a:headEnd/>
                <a:tailEnd/>
              </a:ln>
            </p:spPr>
            <p:txBody>
              <a:bodyPr/>
              <a:lstStyle/>
              <a:p>
                <a:endParaRPr lang="en-US" dirty="0"/>
              </a:p>
            </p:txBody>
          </p:sp>
          <p:sp>
            <p:nvSpPr>
              <p:cNvPr id="100475" name="Freeform 1147"/>
              <p:cNvSpPr>
                <a:spLocks/>
              </p:cNvSpPr>
              <p:nvPr/>
            </p:nvSpPr>
            <p:spPr bwMode="auto">
              <a:xfrm>
                <a:off x="2722" y="2979"/>
                <a:ext cx="28" cy="135"/>
              </a:xfrm>
              <a:custGeom>
                <a:avLst/>
                <a:gdLst/>
                <a:ahLst/>
                <a:cxnLst>
                  <a:cxn ang="0">
                    <a:pos x="28" y="13"/>
                  </a:cxn>
                  <a:cxn ang="0">
                    <a:pos x="28" y="116"/>
                  </a:cxn>
                  <a:cxn ang="0">
                    <a:pos x="0" y="135"/>
                  </a:cxn>
                  <a:cxn ang="0">
                    <a:pos x="0" y="0"/>
                  </a:cxn>
                  <a:cxn ang="0">
                    <a:pos x="28" y="13"/>
                  </a:cxn>
                  <a:cxn ang="0">
                    <a:pos x="28" y="13"/>
                  </a:cxn>
                </a:cxnLst>
                <a:rect l="0" t="0" r="r" b="b"/>
                <a:pathLst>
                  <a:path w="28" h="135">
                    <a:moveTo>
                      <a:pt x="28" y="13"/>
                    </a:moveTo>
                    <a:lnTo>
                      <a:pt x="28" y="116"/>
                    </a:lnTo>
                    <a:lnTo>
                      <a:pt x="0" y="135"/>
                    </a:lnTo>
                    <a:lnTo>
                      <a:pt x="0" y="0"/>
                    </a:lnTo>
                    <a:lnTo>
                      <a:pt x="28" y="13"/>
                    </a:lnTo>
                    <a:lnTo>
                      <a:pt x="28" y="13"/>
                    </a:lnTo>
                    <a:close/>
                  </a:path>
                </a:pathLst>
              </a:custGeom>
              <a:solidFill>
                <a:srgbClr val="FFE5B2"/>
              </a:solidFill>
              <a:ln w="9525">
                <a:noFill/>
                <a:round/>
                <a:headEnd/>
                <a:tailEnd/>
              </a:ln>
            </p:spPr>
            <p:txBody>
              <a:bodyPr/>
              <a:lstStyle/>
              <a:p>
                <a:endParaRPr lang="en-US" dirty="0"/>
              </a:p>
            </p:txBody>
          </p:sp>
          <p:sp>
            <p:nvSpPr>
              <p:cNvPr id="100476" name="Freeform 1148"/>
              <p:cNvSpPr>
                <a:spLocks/>
              </p:cNvSpPr>
              <p:nvPr/>
            </p:nvSpPr>
            <p:spPr bwMode="auto">
              <a:xfrm>
                <a:off x="2722" y="2979"/>
                <a:ext cx="28" cy="135"/>
              </a:xfrm>
              <a:custGeom>
                <a:avLst/>
                <a:gdLst/>
                <a:ahLst/>
                <a:cxnLst>
                  <a:cxn ang="0">
                    <a:pos x="28" y="13"/>
                  </a:cxn>
                  <a:cxn ang="0">
                    <a:pos x="28" y="116"/>
                  </a:cxn>
                  <a:cxn ang="0">
                    <a:pos x="0" y="135"/>
                  </a:cxn>
                  <a:cxn ang="0">
                    <a:pos x="0" y="0"/>
                  </a:cxn>
                  <a:cxn ang="0">
                    <a:pos x="28" y="13"/>
                  </a:cxn>
                  <a:cxn ang="0">
                    <a:pos x="28" y="13"/>
                  </a:cxn>
                </a:cxnLst>
                <a:rect l="0" t="0" r="r" b="b"/>
                <a:pathLst>
                  <a:path w="28" h="135">
                    <a:moveTo>
                      <a:pt x="28" y="13"/>
                    </a:moveTo>
                    <a:lnTo>
                      <a:pt x="28" y="116"/>
                    </a:lnTo>
                    <a:lnTo>
                      <a:pt x="0" y="135"/>
                    </a:lnTo>
                    <a:lnTo>
                      <a:pt x="0" y="0"/>
                    </a:lnTo>
                    <a:lnTo>
                      <a:pt x="28" y="13"/>
                    </a:lnTo>
                    <a:lnTo>
                      <a:pt x="28" y="13"/>
                    </a:lnTo>
                  </a:path>
                </a:pathLst>
              </a:custGeom>
              <a:noFill/>
              <a:ln w="0">
                <a:solidFill>
                  <a:srgbClr val="000000"/>
                </a:solidFill>
                <a:prstDash val="solid"/>
                <a:round/>
                <a:headEnd/>
                <a:tailEnd/>
              </a:ln>
            </p:spPr>
            <p:txBody>
              <a:bodyPr/>
              <a:lstStyle/>
              <a:p>
                <a:endParaRPr lang="en-US" dirty="0"/>
              </a:p>
            </p:txBody>
          </p:sp>
          <p:sp>
            <p:nvSpPr>
              <p:cNvPr id="100477" name="Freeform 1149"/>
              <p:cNvSpPr>
                <a:spLocks/>
              </p:cNvSpPr>
              <p:nvPr/>
            </p:nvSpPr>
            <p:spPr bwMode="auto">
              <a:xfrm>
                <a:off x="2544" y="2979"/>
                <a:ext cx="171" cy="135"/>
              </a:xfrm>
              <a:custGeom>
                <a:avLst/>
                <a:gdLst/>
                <a:ahLst/>
                <a:cxnLst>
                  <a:cxn ang="0">
                    <a:pos x="164" y="0"/>
                  </a:cxn>
                  <a:cxn ang="0">
                    <a:pos x="0" y="0"/>
                  </a:cxn>
                  <a:cxn ang="0">
                    <a:pos x="7" y="65"/>
                  </a:cxn>
                  <a:cxn ang="0">
                    <a:pos x="171" y="135"/>
                  </a:cxn>
                  <a:cxn ang="0">
                    <a:pos x="171" y="7"/>
                  </a:cxn>
                  <a:cxn ang="0">
                    <a:pos x="164" y="0"/>
                  </a:cxn>
                  <a:cxn ang="0">
                    <a:pos x="164" y="0"/>
                  </a:cxn>
                  <a:cxn ang="0">
                    <a:pos x="164" y="0"/>
                  </a:cxn>
                </a:cxnLst>
                <a:rect l="0" t="0" r="r" b="b"/>
                <a:pathLst>
                  <a:path w="171" h="135">
                    <a:moveTo>
                      <a:pt x="164" y="0"/>
                    </a:moveTo>
                    <a:lnTo>
                      <a:pt x="0" y="0"/>
                    </a:lnTo>
                    <a:lnTo>
                      <a:pt x="7" y="65"/>
                    </a:lnTo>
                    <a:lnTo>
                      <a:pt x="171" y="135"/>
                    </a:lnTo>
                    <a:lnTo>
                      <a:pt x="171" y="7"/>
                    </a:lnTo>
                    <a:lnTo>
                      <a:pt x="164" y="0"/>
                    </a:lnTo>
                    <a:lnTo>
                      <a:pt x="164" y="0"/>
                    </a:lnTo>
                    <a:lnTo>
                      <a:pt x="164" y="0"/>
                    </a:lnTo>
                    <a:close/>
                  </a:path>
                </a:pathLst>
              </a:custGeom>
              <a:solidFill>
                <a:srgbClr val="E5B27F"/>
              </a:solidFill>
              <a:ln w="9525">
                <a:noFill/>
                <a:round/>
                <a:headEnd/>
                <a:tailEnd/>
              </a:ln>
            </p:spPr>
            <p:txBody>
              <a:bodyPr/>
              <a:lstStyle/>
              <a:p>
                <a:endParaRPr lang="en-US" dirty="0"/>
              </a:p>
            </p:txBody>
          </p:sp>
          <p:sp>
            <p:nvSpPr>
              <p:cNvPr id="100478" name="Freeform 1150"/>
              <p:cNvSpPr>
                <a:spLocks/>
              </p:cNvSpPr>
              <p:nvPr/>
            </p:nvSpPr>
            <p:spPr bwMode="auto">
              <a:xfrm>
                <a:off x="2606" y="2973"/>
                <a:ext cx="151" cy="122"/>
              </a:xfrm>
              <a:custGeom>
                <a:avLst/>
                <a:gdLst/>
                <a:ahLst/>
                <a:cxnLst>
                  <a:cxn ang="0">
                    <a:pos x="151" y="6"/>
                  </a:cxn>
                  <a:cxn ang="0">
                    <a:pos x="116" y="0"/>
                  </a:cxn>
                  <a:cxn ang="0">
                    <a:pos x="0" y="0"/>
                  </a:cxn>
                  <a:cxn ang="0">
                    <a:pos x="75" y="13"/>
                  </a:cxn>
                  <a:cxn ang="0">
                    <a:pos x="116" y="71"/>
                  </a:cxn>
                  <a:cxn ang="0">
                    <a:pos x="109" y="13"/>
                  </a:cxn>
                  <a:cxn ang="0">
                    <a:pos x="130" y="71"/>
                  </a:cxn>
                  <a:cxn ang="0">
                    <a:pos x="144" y="122"/>
                  </a:cxn>
                  <a:cxn ang="0">
                    <a:pos x="144" y="116"/>
                  </a:cxn>
                  <a:cxn ang="0">
                    <a:pos x="151" y="6"/>
                  </a:cxn>
                  <a:cxn ang="0">
                    <a:pos x="151" y="6"/>
                  </a:cxn>
                </a:cxnLst>
                <a:rect l="0" t="0" r="r" b="b"/>
                <a:pathLst>
                  <a:path w="151" h="122">
                    <a:moveTo>
                      <a:pt x="151" y="6"/>
                    </a:moveTo>
                    <a:lnTo>
                      <a:pt x="116" y="0"/>
                    </a:lnTo>
                    <a:lnTo>
                      <a:pt x="0" y="0"/>
                    </a:lnTo>
                    <a:lnTo>
                      <a:pt x="75" y="13"/>
                    </a:lnTo>
                    <a:lnTo>
                      <a:pt x="116" y="71"/>
                    </a:lnTo>
                    <a:lnTo>
                      <a:pt x="109" y="13"/>
                    </a:lnTo>
                    <a:lnTo>
                      <a:pt x="130" y="71"/>
                    </a:lnTo>
                    <a:lnTo>
                      <a:pt x="144" y="122"/>
                    </a:lnTo>
                    <a:lnTo>
                      <a:pt x="144" y="116"/>
                    </a:lnTo>
                    <a:lnTo>
                      <a:pt x="151" y="6"/>
                    </a:lnTo>
                    <a:lnTo>
                      <a:pt x="151" y="6"/>
                    </a:lnTo>
                    <a:close/>
                  </a:path>
                </a:pathLst>
              </a:custGeom>
              <a:solidFill>
                <a:srgbClr val="000000"/>
              </a:solidFill>
              <a:ln w="9525">
                <a:noFill/>
                <a:round/>
                <a:headEnd/>
                <a:tailEnd/>
              </a:ln>
            </p:spPr>
            <p:txBody>
              <a:bodyPr/>
              <a:lstStyle/>
              <a:p>
                <a:endParaRPr lang="en-US" dirty="0"/>
              </a:p>
            </p:txBody>
          </p:sp>
          <p:sp>
            <p:nvSpPr>
              <p:cNvPr id="100479" name="Freeform 1151"/>
              <p:cNvSpPr>
                <a:spLocks/>
              </p:cNvSpPr>
              <p:nvPr/>
            </p:nvSpPr>
            <p:spPr bwMode="auto">
              <a:xfrm>
                <a:off x="2345" y="2310"/>
                <a:ext cx="96" cy="90"/>
              </a:xfrm>
              <a:custGeom>
                <a:avLst/>
                <a:gdLst/>
                <a:ahLst/>
                <a:cxnLst>
                  <a:cxn ang="0">
                    <a:pos x="89" y="52"/>
                  </a:cxn>
                  <a:cxn ang="0">
                    <a:pos x="89" y="26"/>
                  </a:cxn>
                  <a:cxn ang="0">
                    <a:pos x="68" y="19"/>
                  </a:cxn>
                  <a:cxn ang="0">
                    <a:pos x="55" y="0"/>
                  </a:cxn>
                  <a:cxn ang="0">
                    <a:pos x="34" y="0"/>
                  </a:cxn>
                  <a:cxn ang="0">
                    <a:pos x="14" y="13"/>
                  </a:cxn>
                  <a:cxn ang="0">
                    <a:pos x="0" y="32"/>
                  </a:cxn>
                  <a:cxn ang="0">
                    <a:pos x="0" y="52"/>
                  </a:cxn>
                  <a:cxn ang="0">
                    <a:pos x="0" y="64"/>
                  </a:cxn>
                  <a:cxn ang="0">
                    <a:pos x="14" y="77"/>
                  </a:cxn>
                  <a:cxn ang="0">
                    <a:pos x="48" y="90"/>
                  </a:cxn>
                  <a:cxn ang="0">
                    <a:pos x="75" y="77"/>
                  </a:cxn>
                  <a:cxn ang="0">
                    <a:pos x="89" y="64"/>
                  </a:cxn>
                  <a:cxn ang="0">
                    <a:pos x="96" y="58"/>
                  </a:cxn>
                  <a:cxn ang="0">
                    <a:pos x="89" y="52"/>
                  </a:cxn>
                  <a:cxn ang="0">
                    <a:pos x="89" y="52"/>
                  </a:cxn>
                </a:cxnLst>
                <a:rect l="0" t="0" r="r" b="b"/>
                <a:pathLst>
                  <a:path w="96" h="90">
                    <a:moveTo>
                      <a:pt x="89" y="52"/>
                    </a:moveTo>
                    <a:lnTo>
                      <a:pt x="89" y="26"/>
                    </a:lnTo>
                    <a:lnTo>
                      <a:pt x="68" y="19"/>
                    </a:lnTo>
                    <a:lnTo>
                      <a:pt x="55" y="0"/>
                    </a:lnTo>
                    <a:lnTo>
                      <a:pt x="34" y="0"/>
                    </a:lnTo>
                    <a:lnTo>
                      <a:pt x="14" y="13"/>
                    </a:lnTo>
                    <a:lnTo>
                      <a:pt x="0" y="32"/>
                    </a:lnTo>
                    <a:lnTo>
                      <a:pt x="0" y="52"/>
                    </a:lnTo>
                    <a:lnTo>
                      <a:pt x="0" y="64"/>
                    </a:lnTo>
                    <a:lnTo>
                      <a:pt x="14" y="77"/>
                    </a:lnTo>
                    <a:lnTo>
                      <a:pt x="48" y="90"/>
                    </a:lnTo>
                    <a:lnTo>
                      <a:pt x="75" y="77"/>
                    </a:lnTo>
                    <a:lnTo>
                      <a:pt x="89" y="64"/>
                    </a:lnTo>
                    <a:lnTo>
                      <a:pt x="96" y="58"/>
                    </a:lnTo>
                    <a:lnTo>
                      <a:pt x="89" y="52"/>
                    </a:lnTo>
                    <a:lnTo>
                      <a:pt x="89" y="52"/>
                    </a:lnTo>
                    <a:close/>
                  </a:path>
                </a:pathLst>
              </a:custGeom>
              <a:solidFill>
                <a:srgbClr val="A86800"/>
              </a:solidFill>
              <a:ln w="9525">
                <a:noFill/>
                <a:round/>
                <a:headEnd/>
                <a:tailEnd/>
              </a:ln>
            </p:spPr>
            <p:txBody>
              <a:bodyPr/>
              <a:lstStyle/>
              <a:p>
                <a:endParaRPr lang="en-US" dirty="0"/>
              </a:p>
            </p:txBody>
          </p:sp>
          <p:sp>
            <p:nvSpPr>
              <p:cNvPr id="100480" name="Freeform 1152"/>
              <p:cNvSpPr>
                <a:spLocks/>
              </p:cNvSpPr>
              <p:nvPr/>
            </p:nvSpPr>
            <p:spPr bwMode="auto">
              <a:xfrm>
                <a:off x="2345" y="2310"/>
                <a:ext cx="96" cy="90"/>
              </a:xfrm>
              <a:custGeom>
                <a:avLst/>
                <a:gdLst/>
                <a:ahLst/>
                <a:cxnLst>
                  <a:cxn ang="0">
                    <a:pos x="89" y="52"/>
                  </a:cxn>
                  <a:cxn ang="0">
                    <a:pos x="89" y="26"/>
                  </a:cxn>
                  <a:cxn ang="0">
                    <a:pos x="68" y="19"/>
                  </a:cxn>
                  <a:cxn ang="0">
                    <a:pos x="55" y="0"/>
                  </a:cxn>
                  <a:cxn ang="0">
                    <a:pos x="34" y="0"/>
                  </a:cxn>
                  <a:cxn ang="0">
                    <a:pos x="14" y="13"/>
                  </a:cxn>
                  <a:cxn ang="0">
                    <a:pos x="0" y="32"/>
                  </a:cxn>
                  <a:cxn ang="0">
                    <a:pos x="0" y="52"/>
                  </a:cxn>
                  <a:cxn ang="0">
                    <a:pos x="0" y="64"/>
                  </a:cxn>
                  <a:cxn ang="0">
                    <a:pos x="14" y="77"/>
                  </a:cxn>
                  <a:cxn ang="0">
                    <a:pos x="48" y="90"/>
                  </a:cxn>
                  <a:cxn ang="0">
                    <a:pos x="75" y="77"/>
                  </a:cxn>
                  <a:cxn ang="0">
                    <a:pos x="89" y="64"/>
                  </a:cxn>
                  <a:cxn ang="0">
                    <a:pos x="96" y="58"/>
                  </a:cxn>
                  <a:cxn ang="0">
                    <a:pos x="89" y="52"/>
                  </a:cxn>
                  <a:cxn ang="0">
                    <a:pos x="89" y="52"/>
                  </a:cxn>
                </a:cxnLst>
                <a:rect l="0" t="0" r="r" b="b"/>
                <a:pathLst>
                  <a:path w="96" h="90">
                    <a:moveTo>
                      <a:pt x="89" y="52"/>
                    </a:moveTo>
                    <a:lnTo>
                      <a:pt x="89" y="26"/>
                    </a:lnTo>
                    <a:lnTo>
                      <a:pt x="68" y="19"/>
                    </a:lnTo>
                    <a:lnTo>
                      <a:pt x="55" y="0"/>
                    </a:lnTo>
                    <a:lnTo>
                      <a:pt x="34" y="0"/>
                    </a:lnTo>
                    <a:lnTo>
                      <a:pt x="14" y="13"/>
                    </a:lnTo>
                    <a:lnTo>
                      <a:pt x="0" y="32"/>
                    </a:lnTo>
                    <a:lnTo>
                      <a:pt x="0" y="52"/>
                    </a:lnTo>
                    <a:lnTo>
                      <a:pt x="0" y="64"/>
                    </a:lnTo>
                    <a:lnTo>
                      <a:pt x="14" y="77"/>
                    </a:lnTo>
                    <a:lnTo>
                      <a:pt x="48" y="90"/>
                    </a:lnTo>
                    <a:lnTo>
                      <a:pt x="75" y="77"/>
                    </a:lnTo>
                    <a:lnTo>
                      <a:pt x="89" y="64"/>
                    </a:lnTo>
                    <a:lnTo>
                      <a:pt x="96" y="58"/>
                    </a:lnTo>
                    <a:lnTo>
                      <a:pt x="89" y="52"/>
                    </a:lnTo>
                    <a:lnTo>
                      <a:pt x="89" y="52"/>
                    </a:lnTo>
                  </a:path>
                </a:pathLst>
              </a:custGeom>
              <a:noFill/>
              <a:ln w="0">
                <a:solidFill>
                  <a:srgbClr val="000000"/>
                </a:solidFill>
                <a:prstDash val="solid"/>
                <a:round/>
                <a:headEnd/>
                <a:tailEnd/>
              </a:ln>
            </p:spPr>
            <p:txBody>
              <a:bodyPr/>
              <a:lstStyle/>
              <a:p>
                <a:endParaRPr lang="en-US" dirty="0"/>
              </a:p>
            </p:txBody>
          </p:sp>
          <p:sp>
            <p:nvSpPr>
              <p:cNvPr id="100481" name="Freeform 1153"/>
              <p:cNvSpPr>
                <a:spLocks/>
              </p:cNvSpPr>
              <p:nvPr/>
            </p:nvSpPr>
            <p:spPr bwMode="auto">
              <a:xfrm>
                <a:off x="2503" y="2214"/>
                <a:ext cx="75" cy="38"/>
              </a:xfrm>
              <a:custGeom>
                <a:avLst/>
                <a:gdLst/>
                <a:ahLst/>
                <a:cxnLst>
                  <a:cxn ang="0">
                    <a:pos x="0" y="0"/>
                  </a:cxn>
                  <a:cxn ang="0">
                    <a:pos x="0" y="6"/>
                  </a:cxn>
                  <a:cxn ang="0">
                    <a:pos x="0" y="6"/>
                  </a:cxn>
                  <a:cxn ang="0">
                    <a:pos x="0" y="13"/>
                  </a:cxn>
                  <a:cxn ang="0">
                    <a:pos x="0" y="13"/>
                  </a:cxn>
                  <a:cxn ang="0">
                    <a:pos x="0" y="13"/>
                  </a:cxn>
                  <a:cxn ang="0">
                    <a:pos x="0" y="19"/>
                  </a:cxn>
                  <a:cxn ang="0">
                    <a:pos x="0" y="19"/>
                  </a:cxn>
                  <a:cxn ang="0">
                    <a:pos x="7" y="25"/>
                  </a:cxn>
                  <a:cxn ang="0">
                    <a:pos x="13" y="25"/>
                  </a:cxn>
                  <a:cxn ang="0">
                    <a:pos x="27" y="25"/>
                  </a:cxn>
                  <a:cxn ang="0">
                    <a:pos x="27" y="25"/>
                  </a:cxn>
                  <a:cxn ang="0">
                    <a:pos x="34" y="32"/>
                  </a:cxn>
                  <a:cxn ang="0">
                    <a:pos x="34" y="32"/>
                  </a:cxn>
                  <a:cxn ang="0">
                    <a:pos x="41" y="38"/>
                  </a:cxn>
                  <a:cxn ang="0">
                    <a:pos x="41" y="38"/>
                  </a:cxn>
                  <a:cxn ang="0">
                    <a:pos x="48" y="38"/>
                  </a:cxn>
                  <a:cxn ang="0">
                    <a:pos x="61" y="38"/>
                  </a:cxn>
                  <a:cxn ang="0">
                    <a:pos x="68" y="38"/>
                  </a:cxn>
                  <a:cxn ang="0">
                    <a:pos x="68" y="38"/>
                  </a:cxn>
                  <a:cxn ang="0">
                    <a:pos x="68" y="32"/>
                  </a:cxn>
                  <a:cxn ang="0">
                    <a:pos x="61" y="32"/>
                  </a:cxn>
                  <a:cxn ang="0">
                    <a:pos x="55" y="32"/>
                  </a:cxn>
                  <a:cxn ang="0">
                    <a:pos x="48" y="32"/>
                  </a:cxn>
                  <a:cxn ang="0">
                    <a:pos x="48" y="25"/>
                  </a:cxn>
                  <a:cxn ang="0">
                    <a:pos x="55" y="25"/>
                  </a:cxn>
                  <a:cxn ang="0">
                    <a:pos x="68" y="32"/>
                  </a:cxn>
                  <a:cxn ang="0">
                    <a:pos x="68" y="32"/>
                  </a:cxn>
                  <a:cxn ang="0">
                    <a:pos x="68" y="32"/>
                  </a:cxn>
                  <a:cxn ang="0">
                    <a:pos x="75" y="32"/>
                  </a:cxn>
                  <a:cxn ang="0">
                    <a:pos x="75" y="32"/>
                  </a:cxn>
                  <a:cxn ang="0">
                    <a:pos x="75" y="25"/>
                  </a:cxn>
                  <a:cxn ang="0">
                    <a:pos x="68" y="25"/>
                  </a:cxn>
                  <a:cxn ang="0">
                    <a:pos x="68" y="25"/>
                  </a:cxn>
                  <a:cxn ang="0">
                    <a:pos x="68" y="25"/>
                  </a:cxn>
                  <a:cxn ang="0">
                    <a:pos x="68" y="19"/>
                  </a:cxn>
                  <a:cxn ang="0">
                    <a:pos x="68" y="19"/>
                  </a:cxn>
                  <a:cxn ang="0">
                    <a:pos x="68" y="13"/>
                  </a:cxn>
                  <a:cxn ang="0">
                    <a:pos x="68" y="13"/>
                  </a:cxn>
                  <a:cxn ang="0">
                    <a:pos x="61" y="13"/>
                  </a:cxn>
                  <a:cxn ang="0">
                    <a:pos x="68" y="6"/>
                  </a:cxn>
                  <a:cxn ang="0">
                    <a:pos x="61" y="6"/>
                  </a:cxn>
                  <a:cxn ang="0">
                    <a:pos x="61" y="6"/>
                  </a:cxn>
                  <a:cxn ang="0">
                    <a:pos x="55" y="0"/>
                  </a:cxn>
                  <a:cxn ang="0">
                    <a:pos x="55" y="0"/>
                  </a:cxn>
                  <a:cxn ang="0">
                    <a:pos x="48" y="0"/>
                  </a:cxn>
                  <a:cxn ang="0">
                    <a:pos x="41" y="0"/>
                  </a:cxn>
                  <a:cxn ang="0">
                    <a:pos x="34" y="6"/>
                  </a:cxn>
                  <a:cxn ang="0">
                    <a:pos x="27" y="6"/>
                  </a:cxn>
                  <a:cxn ang="0">
                    <a:pos x="27" y="0"/>
                  </a:cxn>
                  <a:cxn ang="0">
                    <a:pos x="20" y="0"/>
                  </a:cxn>
                  <a:cxn ang="0">
                    <a:pos x="13" y="0"/>
                  </a:cxn>
                  <a:cxn ang="0">
                    <a:pos x="7" y="0"/>
                  </a:cxn>
                  <a:cxn ang="0">
                    <a:pos x="0" y="0"/>
                  </a:cxn>
                </a:cxnLst>
                <a:rect l="0" t="0" r="r" b="b"/>
                <a:pathLst>
                  <a:path w="75" h="38">
                    <a:moveTo>
                      <a:pt x="0" y="0"/>
                    </a:moveTo>
                    <a:lnTo>
                      <a:pt x="0" y="0"/>
                    </a:lnTo>
                    <a:lnTo>
                      <a:pt x="0" y="0"/>
                    </a:lnTo>
                    <a:lnTo>
                      <a:pt x="0" y="0"/>
                    </a:lnTo>
                    <a:lnTo>
                      <a:pt x="0" y="6"/>
                    </a:lnTo>
                    <a:lnTo>
                      <a:pt x="0" y="6"/>
                    </a:lnTo>
                    <a:lnTo>
                      <a:pt x="0" y="6"/>
                    </a:lnTo>
                    <a:lnTo>
                      <a:pt x="0" y="6"/>
                    </a:lnTo>
                    <a:lnTo>
                      <a:pt x="0" y="6"/>
                    </a:lnTo>
                    <a:lnTo>
                      <a:pt x="0" y="6"/>
                    </a:lnTo>
                    <a:lnTo>
                      <a:pt x="0" y="6"/>
                    </a:lnTo>
                    <a:lnTo>
                      <a:pt x="0" y="13"/>
                    </a:lnTo>
                    <a:lnTo>
                      <a:pt x="0" y="13"/>
                    </a:lnTo>
                    <a:lnTo>
                      <a:pt x="0" y="13"/>
                    </a:lnTo>
                    <a:lnTo>
                      <a:pt x="0" y="13"/>
                    </a:lnTo>
                    <a:lnTo>
                      <a:pt x="0" y="13"/>
                    </a:lnTo>
                    <a:lnTo>
                      <a:pt x="0" y="13"/>
                    </a:lnTo>
                    <a:lnTo>
                      <a:pt x="0" y="13"/>
                    </a:lnTo>
                    <a:lnTo>
                      <a:pt x="0" y="19"/>
                    </a:lnTo>
                    <a:lnTo>
                      <a:pt x="0" y="19"/>
                    </a:lnTo>
                    <a:lnTo>
                      <a:pt x="0" y="19"/>
                    </a:lnTo>
                    <a:lnTo>
                      <a:pt x="0" y="19"/>
                    </a:lnTo>
                    <a:lnTo>
                      <a:pt x="0" y="19"/>
                    </a:lnTo>
                    <a:lnTo>
                      <a:pt x="0" y="19"/>
                    </a:lnTo>
                    <a:lnTo>
                      <a:pt x="0" y="25"/>
                    </a:lnTo>
                    <a:lnTo>
                      <a:pt x="0" y="25"/>
                    </a:lnTo>
                    <a:lnTo>
                      <a:pt x="7" y="25"/>
                    </a:lnTo>
                    <a:lnTo>
                      <a:pt x="7" y="25"/>
                    </a:lnTo>
                    <a:lnTo>
                      <a:pt x="13" y="25"/>
                    </a:lnTo>
                    <a:lnTo>
                      <a:pt x="13" y="25"/>
                    </a:lnTo>
                    <a:lnTo>
                      <a:pt x="20" y="25"/>
                    </a:lnTo>
                    <a:lnTo>
                      <a:pt x="20" y="25"/>
                    </a:lnTo>
                    <a:lnTo>
                      <a:pt x="27" y="25"/>
                    </a:lnTo>
                    <a:lnTo>
                      <a:pt x="27" y="25"/>
                    </a:lnTo>
                    <a:lnTo>
                      <a:pt x="27" y="25"/>
                    </a:lnTo>
                    <a:lnTo>
                      <a:pt x="27" y="25"/>
                    </a:lnTo>
                    <a:lnTo>
                      <a:pt x="34" y="32"/>
                    </a:lnTo>
                    <a:lnTo>
                      <a:pt x="34" y="32"/>
                    </a:lnTo>
                    <a:lnTo>
                      <a:pt x="34" y="32"/>
                    </a:lnTo>
                    <a:lnTo>
                      <a:pt x="34" y="32"/>
                    </a:lnTo>
                    <a:lnTo>
                      <a:pt x="34" y="32"/>
                    </a:lnTo>
                    <a:lnTo>
                      <a:pt x="34" y="32"/>
                    </a:lnTo>
                    <a:lnTo>
                      <a:pt x="41" y="32"/>
                    </a:lnTo>
                    <a:lnTo>
                      <a:pt x="41" y="32"/>
                    </a:lnTo>
                    <a:lnTo>
                      <a:pt x="41" y="38"/>
                    </a:lnTo>
                    <a:lnTo>
                      <a:pt x="41" y="38"/>
                    </a:lnTo>
                    <a:lnTo>
                      <a:pt x="41" y="38"/>
                    </a:lnTo>
                    <a:lnTo>
                      <a:pt x="41" y="38"/>
                    </a:lnTo>
                    <a:lnTo>
                      <a:pt x="41" y="38"/>
                    </a:lnTo>
                    <a:lnTo>
                      <a:pt x="48" y="38"/>
                    </a:lnTo>
                    <a:lnTo>
                      <a:pt x="48" y="38"/>
                    </a:lnTo>
                    <a:lnTo>
                      <a:pt x="55" y="38"/>
                    </a:lnTo>
                    <a:lnTo>
                      <a:pt x="55" y="38"/>
                    </a:lnTo>
                    <a:lnTo>
                      <a:pt x="61" y="38"/>
                    </a:lnTo>
                    <a:lnTo>
                      <a:pt x="61" y="38"/>
                    </a:lnTo>
                    <a:lnTo>
                      <a:pt x="61" y="38"/>
                    </a:lnTo>
                    <a:lnTo>
                      <a:pt x="68" y="38"/>
                    </a:lnTo>
                    <a:lnTo>
                      <a:pt x="68" y="38"/>
                    </a:lnTo>
                    <a:lnTo>
                      <a:pt x="68" y="38"/>
                    </a:lnTo>
                    <a:lnTo>
                      <a:pt x="68" y="38"/>
                    </a:lnTo>
                    <a:lnTo>
                      <a:pt x="68" y="38"/>
                    </a:lnTo>
                    <a:lnTo>
                      <a:pt x="68" y="32"/>
                    </a:lnTo>
                    <a:lnTo>
                      <a:pt x="68" y="32"/>
                    </a:lnTo>
                    <a:lnTo>
                      <a:pt x="61" y="32"/>
                    </a:lnTo>
                    <a:lnTo>
                      <a:pt x="61" y="32"/>
                    </a:lnTo>
                    <a:lnTo>
                      <a:pt x="61" y="32"/>
                    </a:lnTo>
                    <a:lnTo>
                      <a:pt x="55" y="32"/>
                    </a:lnTo>
                    <a:lnTo>
                      <a:pt x="55" y="32"/>
                    </a:lnTo>
                    <a:lnTo>
                      <a:pt x="55" y="32"/>
                    </a:lnTo>
                    <a:lnTo>
                      <a:pt x="55" y="32"/>
                    </a:lnTo>
                    <a:lnTo>
                      <a:pt x="55" y="32"/>
                    </a:lnTo>
                    <a:lnTo>
                      <a:pt x="48" y="32"/>
                    </a:lnTo>
                    <a:lnTo>
                      <a:pt x="48" y="32"/>
                    </a:lnTo>
                    <a:lnTo>
                      <a:pt x="48" y="32"/>
                    </a:lnTo>
                    <a:lnTo>
                      <a:pt x="48" y="25"/>
                    </a:lnTo>
                    <a:lnTo>
                      <a:pt x="48" y="25"/>
                    </a:lnTo>
                    <a:lnTo>
                      <a:pt x="48" y="25"/>
                    </a:lnTo>
                    <a:lnTo>
                      <a:pt x="55" y="25"/>
                    </a:lnTo>
                    <a:lnTo>
                      <a:pt x="61" y="25"/>
                    </a:lnTo>
                    <a:lnTo>
                      <a:pt x="68" y="32"/>
                    </a:lnTo>
                    <a:lnTo>
                      <a:pt x="68" y="32"/>
                    </a:lnTo>
                    <a:lnTo>
                      <a:pt x="68" y="32"/>
                    </a:lnTo>
                    <a:lnTo>
                      <a:pt x="68" y="32"/>
                    </a:lnTo>
                    <a:lnTo>
                      <a:pt x="68" y="32"/>
                    </a:lnTo>
                    <a:lnTo>
                      <a:pt x="68" y="32"/>
                    </a:lnTo>
                    <a:lnTo>
                      <a:pt x="68" y="32"/>
                    </a:lnTo>
                    <a:lnTo>
                      <a:pt x="68" y="32"/>
                    </a:lnTo>
                    <a:lnTo>
                      <a:pt x="68" y="32"/>
                    </a:lnTo>
                    <a:lnTo>
                      <a:pt x="68" y="32"/>
                    </a:lnTo>
                    <a:lnTo>
                      <a:pt x="75" y="32"/>
                    </a:lnTo>
                    <a:lnTo>
                      <a:pt x="75" y="32"/>
                    </a:lnTo>
                    <a:lnTo>
                      <a:pt x="75" y="32"/>
                    </a:lnTo>
                    <a:lnTo>
                      <a:pt x="75" y="32"/>
                    </a:lnTo>
                    <a:lnTo>
                      <a:pt x="75" y="32"/>
                    </a:lnTo>
                    <a:lnTo>
                      <a:pt x="75" y="32"/>
                    </a:lnTo>
                    <a:lnTo>
                      <a:pt x="75" y="25"/>
                    </a:lnTo>
                    <a:lnTo>
                      <a:pt x="75" y="25"/>
                    </a:lnTo>
                    <a:lnTo>
                      <a:pt x="75" y="25"/>
                    </a:lnTo>
                    <a:lnTo>
                      <a:pt x="68" y="25"/>
                    </a:lnTo>
                    <a:lnTo>
                      <a:pt x="68" y="25"/>
                    </a:lnTo>
                    <a:lnTo>
                      <a:pt x="68" y="25"/>
                    </a:lnTo>
                    <a:lnTo>
                      <a:pt x="68" y="25"/>
                    </a:lnTo>
                    <a:lnTo>
                      <a:pt x="68" y="25"/>
                    </a:lnTo>
                    <a:lnTo>
                      <a:pt x="68" y="25"/>
                    </a:lnTo>
                    <a:lnTo>
                      <a:pt x="68" y="25"/>
                    </a:lnTo>
                    <a:lnTo>
                      <a:pt x="68" y="19"/>
                    </a:lnTo>
                    <a:lnTo>
                      <a:pt x="68" y="19"/>
                    </a:lnTo>
                    <a:lnTo>
                      <a:pt x="68" y="19"/>
                    </a:lnTo>
                    <a:lnTo>
                      <a:pt x="68" y="19"/>
                    </a:lnTo>
                    <a:lnTo>
                      <a:pt x="68" y="19"/>
                    </a:lnTo>
                    <a:lnTo>
                      <a:pt x="68" y="19"/>
                    </a:lnTo>
                    <a:lnTo>
                      <a:pt x="68" y="13"/>
                    </a:lnTo>
                    <a:lnTo>
                      <a:pt x="68" y="13"/>
                    </a:lnTo>
                    <a:lnTo>
                      <a:pt x="68" y="13"/>
                    </a:lnTo>
                    <a:lnTo>
                      <a:pt x="68" y="13"/>
                    </a:lnTo>
                    <a:lnTo>
                      <a:pt x="68" y="13"/>
                    </a:lnTo>
                    <a:lnTo>
                      <a:pt x="68" y="13"/>
                    </a:lnTo>
                    <a:lnTo>
                      <a:pt x="61" y="13"/>
                    </a:lnTo>
                    <a:lnTo>
                      <a:pt x="61" y="13"/>
                    </a:lnTo>
                    <a:lnTo>
                      <a:pt x="61" y="13"/>
                    </a:lnTo>
                    <a:lnTo>
                      <a:pt x="68" y="13"/>
                    </a:lnTo>
                    <a:lnTo>
                      <a:pt x="68" y="6"/>
                    </a:lnTo>
                    <a:lnTo>
                      <a:pt x="68" y="6"/>
                    </a:lnTo>
                    <a:lnTo>
                      <a:pt x="61" y="6"/>
                    </a:lnTo>
                    <a:lnTo>
                      <a:pt x="61" y="6"/>
                    </a:lnTo>
                    <a:lnTo>
                      <a:pt x="61" y="6"/>
                    </a:lnTo>
                    <a:lnTo>
                      <a:pt x="61" y="6"/>
                    </a:lnTo>
                    <a:lnTo>
                      <a:pt x="61" y="6"/>
                    </a:lnTo>
                    <a:lnTo>
                      <a:pt x="61" y="6"/>
                    </a:lnTo>
                    <a:lnTo>
                      <a:pt x="61" y="6"/>
                    </a:lnTo>
                    <a:lnTo>
                      <a:pt x="61" y="6"/>
                    </a:lnTo>
                    <a:lnTo>
                      <a:pt x="55" y="0"/>
                    </a:lnTo>
                    <a:lnTo>
                      <a:pt x="55" y="0"/>
                    </a:lnTo>
                    <a:lnTo>
                      <a:pt x="55" y="0"/>
                    </a:lnTo>
                    <a:lnTo>
                      <a:pt x="55" y="0"/>
                    </a:lnTo>
                    <a:lnTo>
                      <a:pt x="55" y="0"/>
                    </a:lnTo>
                    <a:lnTo>
                      <a:pt x="48" y="0"/>
                    </a:lnTo>
                    <a:lnTo>
                      <a:pt x="48" y="0"/>
                    </a:lnTo>
                    <a:lnTo>
                      <a:pt x="48" y="0"/>
                    </a:lnTo>
                    <a:lnTo>
                      <a:pt x="48" y="0"/>
                    </a:lnTo>
                    <a:lnTo>
                      <a:pt x="41" y="0"/>
                    </a:lnTo>
                    <a:lnTo>
                      <a:pt x="41" y="0"/>
                    </a:lnTo>
                    <a:lnTo>
                      <a:pt x="41" y="0"/>
                    </a:lnTo>
                    <a:lnTo>
                      <a:pt x="34" y="6"/>
                    </a:lnTo>
                    <a:lnTo>
                      <a:pt x="34" y="6"/>
                    </a:lnTo>
                    <a:lnTo>
                      <a:pt x="27" y="6"/>
                    </a:lnTo>
                    <a:lnTo>
                      <a:pt x="27" y="6"/>
                    </a:lnTo>
                    <a:lnTo>
                      <a:pt x="27" y="6"/>
                    </a:lnTo>
                    <a:lnTo>
                      <a:pt x="27" y="0"/>
                    </a:lnTo>
                    <a:lnTo>
                      <a:pt x="27" y="0"/>
                    </a:lnTo>
                    <a:lnTo>
                      <a:pt x="20" y="0"/>
                    </a:lnTo>
                    <a:lnTo>
                      <a:pt x="20" y="0"/>
                    </a:lnTo>
                    <a:lnTo>
                      <a:pt x="20" y="0"/>
                    </a:lnTo>
                    <a:lnTo>
                      <a:pt x="20" y="0"/>
                    </a:lnTo>
                    <a:lnTo>
                      <a:pt x="20" y="0"/>
                    </a:lnTo>
                    <a:lnTo>
                      <a:pt x="13" y="0"/>
                    </a:lnTo>
                    <a:lnTo>
                      <a:pt x="13" y="0"/>
                    </a:lnTo>
                    <a:lnTo>
                      <a:pt x="13" y="0"/>
                    </a:lnTo>
                    <a:lnTo>
                      <a:pt x="7" y="0"/>
                    </a:lnTo>
                    <a:lnTo>
                      <a:pt x="7" y="0"/>
                    </a:lnTo>
                    <a:lnTo>
                      <a:pt x="7" y="0"/>
                    </a:lnTo>
                    <a:lnTo>
                      <a:pt x="0" y="0"/>
                    </a:lnTo>
                    <a:lnTo>
                      <a:pt x="0" y="0"/>
                    </a:lnTo>
                    <a:lnTo>
                      <a:pt x="0" y="0"/>
                    </a:lnTo>
                    <a:close/>
                  </a:path>
                </a:pathLst>
              </a:custGeom>
              <a:solidFill>
                <a:srgbClr val="FFBB8F"/>
              </a:solidFill>
              <a:ln w="9525">
                <a:noFill/>
                <a:round/>
                <a:headEnd/>
                <a:tailEnd/>
              </a:ln>
            </p:spPr>
            <p:txBody>
              <a:bodyPr/>
              <a:lstStyle/>
              <a:p>
                <a:endParaRPr lang="en-US" dirty="0"/>
              </a:p>
            </p:txBody>
          </p:sp>
          <p:sp>
            <p:nvSpPr>
              <p:cNvPr id="100482" name="Freeform 1154"/>
              <p:cNvSpPr>
                <a:spLocks/>
              </p:cNvSpPr>
              <p:nvPr/>
            </p:nvSpPr>
            <p:spPr bwMode="auto">
              <a:xfrm>
                <a:off x="2503" y="2214"/>
                <a:ext cx="75" cy="38"/>
              </a:xfrm>
              <a:custGeom>
                <a:avLst/>
                <a:gdLst/>
                <a:ahLst/>
                <a:cxnLst>
                  <a:cxn ang="0">
                    <a:pos x="0" y="0"/>
                  </a:cxn>
                  <a:cxn ang="0">
                    <a:pos x="0" y="6"/>
                  </a:cxn>
                  <a:cxn ang="0">
                    <a:pos x="0" y="6"/>
                  </a:cxn>
                  <a:cxn ang="0">
                    <a:pos x="0" y="13"/>
                  </a:cxn>
                  <a:cxn ang="0">
                    <a:pos x="0" y="13"/>
                  </a:cxn>
                  <a:cxn ang="0">
                    <a:pos x="0" y="13"/>
                  </a:cxn>
                  <a:cxn ang="0">
                    <a:pos x="0" y="19"/>
                  </a:cxn>
                  <a:cxn ang="0">
                    <a:pos x="0" y="19"/>
                  </a:cxn>
                  <a:cxn ang="0">
                    <a:pos x="7" y="25"/>
                  </a:cxn>
                  <a:cxn ang="0">
                    <a:pos x="13" y="25"/>
                  </a:cxn>
                  <a:cxn ang="0">
                    <a:pos x="27" y="25"/>
                  </a:cxn>
                  <a:cxn ang="0">
                    <a:pos x="27" y="25"/>
                  </a:cxn>
                  <a:cxn ang="0">
                    <a:pos x="34" y="32"/>
                  </a:cxn>
                  <a:cxn ang="0">
                    <a:pos x="34" y="32"/>
                  </a:cxn>
                  <a:cxn ang="0">
                    <a:pos x="41" y="38"/>
                  </a:cxn>
                  <a:cxn ang="0">
                    <a:pos x="41" y="38"/>
                  </a:cxn>
                  <a:cxn ang="0">
                    <a:pos x="48" y="38"/>
                  </a:cxn>
                  <a:cxn ang="0">
                    <a:pos x="61" y="38"/>
                  </a:cxn>
                  <a:cxn ang="0">
                    <a:pos x="68" y="38"/>
                  </a:cxn>
                  <a:cxn ang="0">
                    <a:pos x="68" y="38"/>
                  </a:cxn>
                  <a:cxn ang="0">
                    <a:pos x="68" y="32"/>
                  </a:cxn>
                  <a:cxn ang="0">
                    <a:pos x="61" y="32"/>
                  </a:cxn>
                  <a:cxn ang="0">
                    <a:pos x="55" y="32"/>
                  </a:cxn>
                  <a:cxn ang="0">
                    <a:pos x="48" y="32"/>
                  </a:cxn>
                  <a:cxn ang="0">
                    <a:pos x="48" y="25"/>
                  </a:cxn>
                  <a:cxn ang="0">
                    <a:pos x="55" y="25"/>
                  </a:cxn>
                  <a:cxn ang="0">
                    <a:pos x="68" y="32"/>
                  </a:cxn>
                  <a:cxn ang="0">
                    <a:pos x="68" y="32"/>
                  </a:cxn>
                  <a:cxn ang="0">
                    <a:pos x="68" y="32"/>
                  </a:cxn>
                  <a:cxn ang="0">
                    <a:pos x="75" y="32"/>
                  </a:cxn>
                  <a:cxn ang="0">
                    <a:pos x="75" y="32"/>
                  </a:cxn>
                  <a:cxn ang="0">
                    <a:pos x="75" y="25"/>
                  </a:cxn>
                  <a:cxn ang="0">
                    <a:pos x="68" y="25"/>
                  </a:cxn>
                  <a:cxn ang="0">
                    <a:pos x="68" y="25"/>
                  </a:cxn>
                  <a:cxn ang="0">
                    <a:pos x="68" y="25"/>
                  </a:cxn>
                  <a:cxn ang="0">
                    <a:pos x="68" y="19"/>
                  </a:cxn>
                  <a:cxn ang="0">
                    <a:pos x="68" y="19"/>
                  </a:cxn>
                  <a:cxn ang="0">
                    <a:pos x="68" y="13"/>
                  </a:cxn>
                  <a:cxn ang="0">
                    <a:pos x="68" y="13"/>
                  </a:cxn>
                  <a:cxn ang="0">
                    <a:pos x="61" y="13"/>
                  </a:cxn>
                  <a:cxn ang="0">
                    <a:pos x="68" y="6"/>
                  </a:cxn>
                  <a:cxn ang="0">
                    <a:pos x="61" y="6"/>
                  </a:cxn>
                  <a:cxn ang="0">
                    <a:pos x="61" y="6"/>
                  </a:cxn>
                  <a:cxn ang="0">
                    <a:pos x="55" y="0"/>
                  </a:cxn>
                  <a:cxn ang="0">
                    <a:pos x="55" y="0"/>
                  </a:cxn>
                  <a:cxn ang="0">
                    <a:pos x="48" y="0"/>
                  </a:cxn>
                  <a:cxn ang="0">
                    <a:pos x="41" y="0"/>
                  </a:cxn>
                  <a:cxn ang="0">
                    <a:pos x="34" y="6"/>
                  </a:cxn>
                  <a:cxn ang="0">
                    <a:pos x="27" y="6"/>
                  </a:cxn>
                  <a:cxn ang="0">
                    <a:pos x="27" y="0"/>
                  </a:cxn>
                  <a:cxn ang="0">
                    <a:pos x="20" y="0"/>
                  </a:cxn>
                  <a:cxn ang="0">
                    <a:pos x="13" y="0"/>
                  </a:cxn>
                  <a:cxn ang="0">
                    <a:pos x="7" y="0"/>
                  </a:cxn>
                  <a:cxn ang="0">
                    <a:pos x="0" y="0"/>
                  </a:cxn>
                </a:cxnLst>
                <a:rect l="0" t="0" r="r" b="b"/>
                <a:pathLst>
                  <a:path w="75" h="38">
                    <a:moveTo>
                      <a:pt x="0" y="0"/>
                    </a:moveTo>
                    <a:lnTo>
                      <a:pt x="0" y="0"/>
                    </a:lnTo>
                    <a:lnTo>
                      <a:pt x="0" y="0"/>
                    </a:lnTo>
                    <a:lnTo>
                      <a:pt x="0" y="0"/>
                    </a:lnTo>
                    <a:lnTo>
                      <a:pt x="0" y="6"/>
                    </a:lnTo>
                    <a:lnTo>
                      <a:pt x="0" y="6"/>
                    </a:lnTo>
                    <a:lnTo>
                      <a:pt x="0" y="6"/>
                    </a:lnTo>
                    <a:lnTo>
                      <a:pt x="0" y="6"/>
                    </a:lnTo>
                    <a:lnTo>
                      <a:pt x="0" y="6"/>
                    </a:lnTo>
                    <a:lnTo>
                      <a:pt x="0" y="6"/>
                    </a:lnTo>
                    <a:lnTo>
                      <a:pt x="0" y="6"/>
                    </a:lnTo>
                    <a:lnTo>
                      <a:pt x="0" y="13"/>
                    </a:lnTo>
                    <a:lnTo>
                      <a:pt x="0" y="13"/>
                    </a:lnTo>
                    <a:lnTo>
                      <a:pt x="0" y="13"/>
                    </a:lnTo>
                    <a:lnTo>
                      <a:pt x="0" y="13"/>
                    </a:lnTo>
                    <a:lnTo>
                      <a:pt x="0" y="13"/>
                    </a:lnTo>
                    <a:lnTo>
                      <a:pt x="0" y="13"/>
                    </a:lnTo>
                    <a:lnTo>
                      <a:pt x="0" y="13"/>
                    </a:lnTo>
                    <a:lnTo>
                      <a:pt x="0" y="19"/>
                    </a:lnTo>
                    <a:lnTo>
                      <a:pt x="0" y="19"/>
                    </a:lnTo>
                    <a:lnTo>
                      <a:pt x="0" y="19"/>
                    </a:lnTo>
                    <a:lnTo>
                      <a:pt x="0" y="19"/>
                    </a:lnTo>
                    <a:lnTo>
                      <a:pt x="0" y="19"/>
                    </a:lnTo>
                    <a:lnTo>
                      <a:pt x="0" y="19"/>
                    </a:lnTo>
                    <a:lnTo>
                      <a:pt x="0" y="25"/>
                    </a:lnTo>
                    <a:lnTo>
                      <a:pt x="0" y="25"/>
                    </a:lnTo>
                    <a:lnTo>
                      <a:pt x="7" y="25"/>
                    </a:lnTo>
                    <a:lnTo>
                      <a:pt x="7" y="25"/>
                    </a:lnTo>
                    <a:lnTo>
                      <a:pt x="13" y="25"/>
                    </a:lnTo>
                    <a:lnTo>
                      <a:pt x="13" y="25"/>
                    </a:lnTo>
                    <a:lnTo>
                      <a:pt x="20" y="25"/>
                    </a:lnTo>
                    <a:lnTo>
                      <a:pt x="20" y="25"/>
                    </a:lnTo>
                    <a:lnTo>
                      <a:pt x="27" y="25"/>
                    </a:lnTo>
                    <a:lnTo>
                      <a:pt x="27" y="25"/>
                    </a:lnTo>
                    <a:lnTo>
                      <a:pt x="27" y="25"/>
                    </a:lnTo>
                    <a:lnTo>
                      <a:pt x="27" y="25"/>
                    </a:lnTo>
                    <a:lnTo>
                      <a:pt x="34" y="32"/>
                    </a:lnTo>
                    <a:lnTo>
                      <a:pt x="34" y="32"/>
                    </a:lnTo>
                    <a:lnTo>
                      <a:pt x="34" y="32"/>
                    </a:lnTo>
                    <a:lnTo>
                      <a:pt x="34" y="32"/>
                    </a:lnTo>
                    <a:lnTo>
                      <a:pt x="34" y="32"/>
                    </a:lnTo>
                    <a:lnTo>
                      <a:pt x="34" y="32"/>
                    </a:lnTo>
                    <a:lnTo>
                      <a:pt x="41" y="32"/>
                    </a:lnTo>
                    <a:lnTo>
                      <a:pt x="41" y="32"/>
                    </a:lnTo>
                    <a:lnTo>
                      <a:pt x="41" y="38"/>
                    </a:lnTo>
                    <a:lnTo>
                      <a:pt x="41" y="38"/>
                    </a:lnTo>
                    <a:lnTo>
                      <a:pt x="41" y="38"/>
                    </a:lnTo>
                    <a:lnTo>
                      <a:pt x="41" y="38"/>
                    </a:lnTo>
                    <a:lnTo>
                      <a:pt x="41" y="38"/>
                    </a:lnTo>
                    <a:lnTo>
                      <a:pt x="48" y="38"/>
                    </a:lnTo>
                    <a:lnTo>
                      <a:pt x="48" y="38"/>
                    </a:lnTo>
                    <a:lnTo>
                      <a:pt x="55" y="38"/>
                    </a:lnTo>
                    <a:lnTo>
                      <a:pt x="55" y="38"/>
                    </a:lnTo>
                    <a:lnTo>
                      <a:pt x="61" y="38"/>
                    </a:lnTo>
                    <a:lnTo>
                      <a:pt x="61" y="38"/>
                    </a:lnTo>
                    <a:lnTo>
                      <a:pt x="61" y="38"/>
                    </a:lnTo>
                    <a:lnTo>
                      <a:pt x="68" y="38"/>
                    </a:lnTo>
                    <a:lnTo>
                      <a:pt x="68" y="38"/>
                    </a:lnTo>
                    <a:lnTo>
                      <a:pt x="68" y="38"/>
                    </a:lnTo>
                    <a:lnTo>
                      <a:pt x="68" y="38"/>
                    </a:lnTo>
                    <a:lnTo>
                      <a:pt x="68" y="38"/>
                    </a:lnTo>
                    <a:lnTo>
                      <a:pt x="68" y="32"/>
                    </a:lnTo>
                    <a:lnTo>
                      <a:pt x="68" y="32"/>
                    </a:lnTo>
                    <a:lnTo>
                      <a:pt x="61" y="32"/>
                    </a:lnTo>
                    <a:lnTo>
                      <a:pt x="61" y="32"/>
                    </a:lnTo>
                    <a:lnTo>
                      <a:pt x="61" y="32"/>
                    </a:lnTo>
                    <a:lnTo>
                      <a:pt x="55" y="32"/>
                    </a:lnTo>
                    <a:lnTo>
                      <a:pt x="55" y="32"/>
                    </a:lnTo>
                    <a:lnTo>
                      <a:pt x="55" y="32"/>
                    </a:lnTo>
                    <a:lnTo>
                      <a:pt x="55" y="32"/>
                    </a:lnTo>
                    <a:lnTo>
                      <a:pt x="55" y="32"/>
                    </a:lnTo>
                    <a:lnTo>
                      <a:pt x="48" y="32"/>
                    </a:lnTo>
                    <a:lnTo>
                      <a:pt x="48" y="32"/>
                    </a:lnTo>
                    <a:lnTo>
                      <a:pt x="48" y="32"/>
                    </a:lnTo>
                    <a:lnTo>
                      <a:pt x="48" y="25"/>
                    </a:lnTo>
                    <a:lnTo>
                      <a:pt x="48" y="25"/>
                    </a:lnTo>
                    <a:lnTo>
                      <a:pt x="48" y="25"/>
                    </a:lnTo>
                    <a:lnTo>
                      <a:pt x="55" y="25"/>
                    </a:lnTo>
                    <a:lnTo>
                      <a:pt x="61" y="25"/>
                    </a:lnTo>
                    <a:lnTo>
                      <a:pt x="68" y="32"/>
                    </a:lnTo>
                    <a:lnTo>
                      <a:pt x="68" y="32"/>
                    </a:lnTo>
                    <a:lnTo>
                      <a:pt x="68" y="32"/>
                    </a:lnTo>
                    <a:lnTo>
                      <a:pt x="68" y="32"/>
                    </a:lnTo>
                    <a:lnTo>
                      <a:pt x="68" y="32"/>
                    </a:lnTo>
                    <a:lnTo>
                      <a:pt x="68" y="32"/>
                    </a:lnTo>
                    <a:lnTo>
                      <a:pt x="68" y="32"/>
                    </a:lnTo>
                    <a:lnTo>
                      <a:pt x="68" y="32"/>
                    </a:lnTo>
                    <a:lnTo>
                      <a:pt x="68" y="32"/>
                    </a:lnTo>
                    <a:lnTo>
                      <a:pt x="68" y="32"/>
                    </a:lnTo>
                    <a:lnTo>
                      <a:pt x="75" y="32"/>
                    </a:lnTo>
                    <a:lnTo>
                      <a:pt x="75" y="32"/>
                    </a:lnTo>
                    <a:lnTo>
                      <a:pt x="75" y="32"/>
                    </a:lnTo>
                    <a:lnTo>
                      <a:pt x="75" y="32"/>
                    </a:lnTo>
                    <a:lnTo>
                      <a:pt x="75" y="32"/>
                    </a:lnTo>
                    <a:lnTo>
                      <a:pt x="75" y="32"/>
                    </a:lnTo>
                    <a:lnTo>
                      <a:pt x="75" y="25"/>
                    </a:lnTo>
                    <a:lnTo>
                      <a:pt x="75" y="25"/>
                    </a:lnTo>
                    <a:lnTo>
                      <a:pt x="75" y="25"/>
                    </a:lnTo>
                    <a:lnTo>
                      <a:pt x="68" y="25"/>
                    </a:lnTo>
                    <a:lnTo>
                      <a:pt x="68" y="25"/>
                    </a:lnTo>
                    <a:lnTo>
                      <a:pt x="68" y="25"/>
                    </a:lnTo>
                    <a:lnTo>
                      <a:pt x="68" y="25"/>
                    </a:lnTo>
                    <a:lnTo>
                      <a:pt x="68" y="25"/>
                    </a:lnTo>
                    <a:lnTo>
                      <a:pt x="68" y="25"/>
                    </a:lnTo>
                    <a:lnTo>
                      <a:pt x="68" y="25"/>
                    </a:lnTo>
                    <a:lnTo>
                      <a:pt x="68" y="19"/>
                    </a:lnTo>
                    <a:lnTo>
                      <a:pt x="68" y="19"/>
                    </a:lnTo>
                    <a:lnTo>
                      <a:pt x="68" y="19"/>
                    </a:lnTo>
                    <a:lnTo>
                      <a:pt x="68" y="19"/>
                    </a:lnTo>
                    <a:lnTo>
                      <a:pt x="68" y="19"/>
                    </a:lnTo>
                    <a:lnTo>
                      <a:pt x="68" y="19"/>
                    </a:lnTo>
                    <a:lnTo>
                      <a:pt x="68" y="13"/>
                    </a:lnTo>
                    <a:lnTo>
                      <a:pt x="68" y="13"/>
                    </a:lnTo>
                    <a:lnTo>
                      <a:pt x="68" y="13"/>
                    </a:lnTo>
                    <a:lnTo>
                      <a:pt x="68" y="13"/>
                    </a:lnTo>
                    <a:lnTo>
                      <a:pt x="68" y="13"/>
                    </a:lnTo>
                    <a:lnTo>
                      <a:pt x="68" y="13"/>
                    </a:lnTo>
                    <a:lnTo>
                      <a:pt x="61" y="13"/>
                    </a:lnTo>
                    <a:lnTo>
                      <a:pt x="61" y="13"/>
                    </a:lnTo>
                    <a:lnTo>
                      <a:pt x="61" y="13"/>
                    </a:lnTo>
                    <a:lnTo>
                      <a:pt x="68" y="13"/>
                    </a:lnTo>
                    <a:lnTo>
                      <a:pt x="68" y="6"/>
                    </a:lnTo>
                    <a:lnTo>
                      <a:pt x="68" y="6"/>
                    </a:lnTo>
                    <a:lnTo>
                      <a:pt x="61" y="6"/>
                    </a:lnTo>
                    <a:lnTo>
                      <a:pt x="61" y="6"/>
                    </a:lnTo>
                    <a:lnTo>
                      <a:pt x="61" y="6"/>
                    </a:lnTo>
                    <a:lnTo>
                      <a:pt x="61" y="6"/>
                    </a:lnTo>
                    <a:lnTo>
                      <a:pt x="61" y="6"/>
                    </a:lnTo>
                    <a:lnTo>
                      <a:pt x="61" y="6"/>
                    </a:lnTo>
                    <a:lnTo>
                      <a:pt x="61" y="6"/>
                    </a:lnTo>
                    <a:lnTo>
                      <a:pt x="61" y="6"/>
                    </a:lnTo>
                    <a:lnTo>
                      <a:pt x="55" y="0"/>
                    </a:lnTo>
                    <a:lnTo>
                      <a:pt x="55" y="0"/>
                    </a:lnTo>
                    <a:lnTo>
                      <a:pt x="55" y="0"/>
                    </a:lnTo>
                    <a:lnTo>
                      <a:pt x="55" y="0"/>
                    </a:lnTo>
                    <a:lnTo>
                      <a:pt x="55" y="0"/>
                    </a:lnTo>
                    <a:lnTo>
                      <a:pt x="48" y="0"/>
                    </a:lnTo>
                    <a:lnTo>
                      <a:pt x="48" y="0"/>
                    </a:lnTo>
                    <a:lnTo>
                      <a:pt x="48" y="0"/>
                    </a:lnTo>
                    <a:lnTo>
                      <a:pt x="48" y="0"/>
                    </a:lnTo>
                    <a:lnTo>
                      <a:pt x="41" y="0"/>
                    </a:lnTo>
                    <a:lnTo>
                      <a:pt x="41" y="0"/>
                    </a:lnTo>
                    <a:lnTo>
                      <a:pt x="41" y="0"/>
                    </a:lnTo>
                    <a:lnTo>
                      <a:pt x="34" y="6"/>
                    </a:lnTo>
                    <a:lnTo>
                      <a:pt x="34" y="6"/>
                    </a:lnTo>
                    <a:lnTo>
                      <a:pt x="27" y="6"/>
                    </a:lnTo>
                    <a:lnTo>
                      <a:pt x="27" y="6"/>
                    </a:lnTo>
                    <a:lnTo>
                      <a:pt x="27" y="6"/>
                    </a:lnTo>
                    <a:lnTo>
                      <a:pt x="27" y="0"/>
                    </a:lnTo>
                    <a:lnTo>
                      <a:pt x="27" y="0"/>
                    </a:lnTo>
                    <a:lnTo>
                      <a:pt x="20" y="0"/>
                    </a:lnTo>
                    <a:lnTo>
                      <a:pt x="20" y="0"/>
                    </a:lnTo>
                    <a:lnTo>
                      <a:pt x="20" y="0"/>
                    </a:lnTo>
                    <a:lnTo>
                      <a:pt x="20" y="0"/>
                    </a:lnTo>
                    <a:lnTo>
                      <a:pt x="20" y="0"/>
                    </a:lnTo>
                    <a:lnTo>
                      <a:pt x="13" y="0"/>
                    </a:lnTo>
                    <a:lnTo>
                      <a:pt x="13" y="0"/>
                    </a:lnTo>
                    <a:lnTo>
                      <a:pt x="13" y="0"/>
                    </a:lnTo>
                    <a:lnTo>
                      <a:pt x="7" y="0"/>
                    </a:lnTo>
                    <a:lnTo>
                      <a:pt x="7" y="0"/>
                    </a:lnTo>
                    <a:lnTo>
                      <a:pt x="7" y="0"/>
                    </a:lnTo>
                    <a:lnTo>
                      <a:pt x="0"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00483" name="Freeform 1155"/>
              <p:cNvSpPr>
                <a:spLocks/>
              </p:cNvSpPr>
              <p:nvPr/>
            </p:nvSpPr>
            <p:spPr bwMode="auto">
              <a:xfrm>
                <a:off x="2468" y="2374"/>
                <a:ext cx="83" cy="58"/>
              </a:xfrm>
              <a:custGeom>
                <a:avLst/>
                <a:gdLst/>
                <a:ahLst/>
                <a:cxnLst>
                  <a:cxn ang="0">
                    <a:pos x="7" y="58"/>
                  </a:cxn>
                  <a:cxn ang="0">
                    <a:pos x="7" y="52"/>
                  </a:cxn>
                  <a:cxn ang="0">
                    <a:pos x="7" y="52"/>
                  </a:cxn>
                  <a:cxn ang="0">
                    <a:pos x="7" y="46"/>
                  </a:cxn>
                  <a:cxn ang="0">
                    <a:pos x="0" y="46"/>
                  </a:cxn>
                  <a:cxn ang="0">
                    <a:pos x="0" y="39"/>
                  </a:cxn>
                  <a:cxn ang="0">
                    <a:pos x="0" y="39"/>
                  </a:cxn>
                  <a:cxn ang="0">
                    <a:pos x="0" y="39"/>
                  </a:cxn>
                  <a:cxn ang="0">
                    <a:pos x="7" y="39"/>
                  </a:cxn>
                  <a:cxn ang="0">
                    <a:pos x="7" y="33"/>
                  </a:cxn>
                  <a:cxn ang="0">
                    <a:pos x="14" y="33"/>
                  </a:cxn>
                  <a:cxn ang="0">
                    <a:pos x="21" y="33"/>
                  </a:cxn>
                  <a:cxn ang="0">
                    <a:pos x="28" y="26"/>
                  </a:cxn>
                  <a:cxn ang="0">
                    <a:pos x="28" y="26"/>
                  </a:cxn>
                  <a:cxn ang="0">
                    <a:pos x="28" y="26"/>
                  </a:cxn>
                  <a:cxn ang="0">
                    <a:pos x="35" y="26"/>
                  </a:cxn>
                  <a:cxn ang="0">
                    <a:pos x="35" y="20"/>
                  </a:cxn>
                  <a:cxn ang="0">
                    <a:pos x="35" y="20"/>
                  </a:cxn>
                  <a:cxn ang="0">
                    <a:pos x="42" y="20"/>
                  </a:cxn>
                  <a:cxn ang="0">
                    <a:pos x="42" y="20"/>
                  </a:cxn>
                  <a:cxn ang="0">
                    <a:pos x="42" y="13"/>
                  </a:cxn>
                  <a:cxn ang="0">
                    <a:pos x="48" y="13"/>
                  </a:cxn>
                  <a:cxn ang="0">
                    <a:pos x="48" y="13"/>
                  </a:cxn>
                  <a:cxn ang="0">
                    <a:pos x="55" y="7"/>
                  </a:cxn>
                  <a:cxn ang="0">
                    <a:pos x="55" y="7"/>
                  </a:cxn>
                  <a:cxn ang="0">
                    <a:pos x="55" y="7"/>
                  </a:cxn>
                  <a:cxn ang="0">
                    <a:pos x="62" y="7"/>
                  </a:cxn>
                  <a:cxn ang="0">
                    <a:pos x="62" y="0"/>
                  </a:cxn>
                  <a:cxn ang="0">
                    <a:pos x="69" y="0"/>
                  </a:cxn>
                  <a:cxn ang="0">
                    <a:pos x="69" y="0"/>
                  </a:cxn>
                  <a:cxn ang="0">
                    <a:pos x="69" y="0"/>
                  </a:cxn>
                  <a:cxn ang="0">
                    <a:pos x="76" y="0"/>
                  </a:cxn>
                  <a:cxn ang="0">
                    <a:pos x="76" y="0"/>
                  </a:cxn>
                  <a:cxn ang="0">
                    <a:pos x="76" y="0"/>
                  </a:cxn>
                  <a:cxn ang="0">
                    <a:pos x="76" y="0"/>
                  </a:cxn>
                  <a:cxn ang="0">
                    <a:pos x="76" y="7"/>
                  </a:cxn>
                  <a:cxn ang="0">
                    <a:pos x="76" y="7"/>
                  </a:cxn>
                  <a:cxn ang="0">
                    <a:pos x="76" y="13"/>
                  </a:cxn>
                  <a:cxn ang="0">
                    <a:pos x="76" y="13"/>
                  </a:cxn>
                  <a:cxn ang="0">
                    <a:pos x="76" y="13"/>
                  </a:cxn>
                  <a:cxn ang="0">
                    <a:pos x="83" y="20"/>
                  </a:cxn>
                  <a:cxn ang="0">
                    <a:pos x="83" y="20"/>
                  </a:cxn>
                  <a:cxn ang="0">
                    <a:pos x="83" y="20"/>
                  </a:cxn>
                  <a:cxn ang="0">
                    <a:pos x="76" y="20"/>
                  </a:cxn>
                  <a:cxn ang="0">
                    <a:pos x="76" y="26"/>
                  </a:cxn>
                  <a:cxn ang="0">
                    <a:pos x="69" y="26"/>
                  </a:cxn>
                  <a:cxn ang="0">
                    <a:pos x="69" y="33"/>
                  </a:cxn>
                  <a:cxn ang="0">
                    <a:pos x="62" y="33"/>
                  </a:cxn>
                  <a:cxn ang="0">
                    <a:pos x="55" y="33"/>
                  </a:cxn>
                  <a:cxn ang="0">
                    <a:pos x="48" y="33"/>
                  </a:cxn>
                  <a:cxn ang="0">
                    <a:pos x="42" y="39"/>
                  </a:cxn>
                  <a:cxn ang="0">
                    <a:pos x="35" y="39"/>
                  </a:cxn>
                  <a:cxn ang="0">
                    <a:pos x="28" y="46"/>
                  </a:cxn>
                  <a:cxn ang="0">
                    <a:pos x="21" y="46"/>
                  </a:cxn>
                  <a:cxn ang="0">
                    <a:pos x="14" y="52"/>
                  </a:cxn>
                  <a:cxn ang="0">
                    <a:pos x="14" y="58"/>
                  </a:cxn>
                </a:cxnLst>
                <a:rect l="0" t="0" r="r" b="b"/>
                <a:pathLst>
                  <a:path w="83" h="58">
                    <a:moveTo>
                      <a:pt x="7" y="58"/>
                    </a:moveTo>
                    <a:lnTo>
                      <a:pt x="7" y="58"/>
                    </a:lnTo>
                    <a:lnTo>
                      <a:pt x="7" y="58"/>
                    </a:lnTo>
                    <a:lnTo>
                      <a:pt x="7" y="52"/>
                    </a:lnTo>
                    <a:lnTo>
                      <a:pt x="7" y="52"/>
                    </a:lnTo>
                    <a:lnTo>
                      <a:pt x="7" y="52"/>
                    </a:lnTo>
                    <a:lnTo>
                      <a:pt x="7" y="52"/>
                    </a:lnTo>
                    <a:lnTo>
                      <a:pt x="7" y="52"/>
                    </a:lnTo>
                    <a:lnTo>
                      <a:pt x="7" y="52"/>
                    </a:lnTo>
                    <a:lnTo>
                      <a:pt x="7" y="52"/>
                    </a:lnTo>
                    <a:lnTo>
                      <a:pt x="7" y="46"/>
                    </a:lnTo>
                    <a:lnTo>
                      <a:pt x="7" y="46"/>
                    </a:lnTo>
                    <a:lnTo>
                      <a:pt x="7" y="46"/>
                    </a:lnTo>
                    <a:lnTo>
                      <a:pt x="0" y="46"/>
                    </a:lnTo>
                    <a:lnTo>
                      <a:pt x="0" y="46"/>
                    </a:lnTo>
                    <a:lnTo>
                      <a:pt x="0" y="39"/>
                    </a:lnTo>
                    <a:lnTo>
                      <a:pt x="0" y="39"/>
                    </a:lnTo>
                    <a:lnTo>
                      <a:pt x="0" y="39"/>
                    </a:lnTo>
                    <a:lnTo>
                      <a:pt x="0" y="39"/>
                    </a:lnTo>
                    <a:lnTo>
                      <a:pt x="0" y="39"/>
                    </a:lnTo>
                    <a:lnTo>
                      <a:pt x="0" y="39"/>
                    </a:lnTo>
                    <a:lnTo>
                      <a:pt x="0" y="39"/>
                    </a:lnTo>
                    <a:lnTo>
                      <a:pt x="0" y="39"/>
                    </a:lnTo>
                    <a:lnTo>
                      <a:pt x="0" y="39"/>
                    </a:lnTo>
                    <a:lnTo>
                      <a:pt x="0" y="39"/>
                    </a:lnTo>
                    <a:lnTo>
                      <a:pt x="0" y="39"/>
                    </a:lnTo>
                    <a:lnTo>
                      <a:pt x="7" y="39"/>
                    </a:lnTo>
                    <a:lnTo>
                      <a:pt x="7" y="33"/>
                    </a:lnTo>
                    <a:lnTo>
                      <a:pt x="7" y="33"/>
                    </a:lnTo>
                    <a:lnTo>
                      <a:pt x="7" y="33"/>
                    </a:lnTo>
                    <a:lnTo>
                      <a:pt x="7" y="33"/>
                    </a:lnTo>
                    <a:lnTo>
                      <a:pt x="14" y="33"/>
                    </a:lnTo>
                    <a:lnTo>
                      <a:pt x="14" y="33"/>
                    </a:lnTo>
                    <a:lnTo>
                      <a:pt x="14" y="33"/>
                    </a:lnTo>
                    <a:lnTo>
                      <a:pt x="14" y="33"/>
                    </a:lnTo>
                    <a:lnTo>
                      <a:pt x="21" y="33"/>
                    </a:lnTo>
                    <a:lnTo>
                      <a:pt x="21" y="33"/>
                    </a:lnTo>
                    <a:lnTo>
                      <a:pt x="21" y="26"/>
                    </a:lnTo>
                    <a:lnTo>
                      <a:pt x="28" y="26"/>
                    </a:lnTo>
                    <a:lnTo>
                      <a:pt x="28" y="26"/>
                    </a:lnTo>
                    <a:lnTo>
                      <a:pt x="28" y="26"/>
                    </a:lnTo>
                    <a:lnTo>
                      <a:pt x="28" y="26"/>
                    </a:lnTo>
                    <a:lnTo>
                      <a:pt x="28" y="26"/>
                    </a:lnTo>
                    <a:lnTo>
                      <a:pt x="28" y="26"/>
                    </a:lnTo>
                    <a:lnTo>
                      <a:pt x="28" y="26"/>
                    </a:lnTo>
                    <a:lnTo>
                      <a:pt x="35" y="26"/>
                    </a:lnTo>
                    <a:lnTo>
                      <a:pt x="35" y="26"/>
                    </a:lnTo>
                    <a:lnTo>
                      <a:pt x="35" y="26"/>
                    </a:lnTo>
                    <a:lnTo>
                      <a:pt x="35" y="20"/>
                    </a:lnTo>
                    <a:lnTo>
                      <a:pt x="35" y="20"/>
                    </a:lnTo>
                    <a:lnTo>
                      <a:pt x="35" y="20"/>
                    </a:lnTo>
                    <a:lnTo>
                      <a:pt x="35" y="20"/>
                    </a:lnTo>
                    <a:lnTo>
                      <a:pt x="35" y="20"/>
                    </a:lnTo>
                    <a:lnTo>
                      <a:pt x="35" y="20"/>
                    </a:lnTo>
                    <a:lnTo>
                      <a:pt x="42" y="20"/>
                    </a:lnTo>
                    <a:lnTo>
                      <a:pt x="42" y="20"/>
                    </a:lnTo>
                    <a:lnTo>
                      <a:pt x="42" y="20"/>
                    </a:lnTo>
                    <a:lnTo>
                      <a:pt x="42" y="20"/>
                    </a:lnTo>
                    <a:lnTo>
                      <a:pt x="42" y="20"/>
                    </a:lnTo>
                    <a:lnTo>
                      <a:pt x="42" y="20"/>
                    </a:lnTo>
                    <a:lnTo>
                      <a:pt x="42" y="20"/>
                    </a:lnTo>
                    <a:lnTo>
                      <a:pt x="42" y="13"/>
                    </a:lnTo>
                    <a:lnTo>
                      <a:pt x="42" y="13"/>
                    </a:lnTo>
                    <a:lnTo>
                      <a:pt x="48" y="13"/>
                    </a:lnTo>
                    <a:lnTo>
                      <a:pt x="48" y="13"/>
                    </a:lnTo>
                    <a:lnTo>
                      <a:pt x="48" y="13"/>
                    </a:lnTo>
                    <a:lnTo>
                      <a:pt x="48" y="13"/>
                    </a:lnTo>
                    <a:lnTo>
                      <a:pt x="48" y="13"/>
                    </a:lnTo>
                    <a:lnTo>
                      <a:pt x="48" y="13"/>
                    </a:lnTo>
                    <a:lnTo>
                      <a:pt x="55" y="13"/>
                    </a:lnTo>
                    <a:lnTo>
                      <a:pt x="55" y="7"/>
                    </a:lnTo>
                    <a:lnTo>
                      <a:pt x="55" y="7"/>
                    </a:lnTo>
                    <a:lnTo>
                      <a:pt x="55" y="7"/>
                    </a:lnTo>
                    <a:lnTo>
                      <a:pt x="55" y="7"/>
                    </a:lnTo>
                    <a:lnTo>
                      <a:pt x="55" y="7"/>
                    </a:lnTo>
                    <a:lnTo>
                      <a:pt x="55" y="7"/>
                    </a:lnTo>
                    <a:lnTo>
                      <a:pt x="55" y="7"/>
                    </a:lnTo>
                    <a:lnTo>
                      <a:pt x="55" y="7"/>
                    </a:lnTo>
                    <a:lnTo>
                      <a:pt x="62" y="7"/>
                    </a:lnTo>
                    <a:lnTo>
                      <a:pt x="62" y="7"/>
                    </a:lnTo>
                    <a:lnTo>
                      <a:pt x="62" y="7"/>
                    </a:lnTo>
                    <a:lnTo>
                      <a:pt x="62" y="7"/>
                    </a:lnTo>
                    <a:lnTo>
                      <a:pt x="62" y="0"/>
                    </a:lnTo>
                    <a:lnTo>
                      <a:pt x="62" y="0"/>
                    </a:lnTo>
                    <a:lnTo>
                      <a:pt x="62" y="0"/>
                    </a:lnTo>
                    <a:lnTo>
                      <a:pt x="62" y="0"/>
                    </a:lnTo>
                    <a:lnTo>
                      <a:pt x="69" y="0"/>
                    </a:lnTo>
                    <a:lnTo>
                      <a:pt x="69" y="0"/>
                    </a:lnTo>
                    <a:lnTo>
                      <a:pt x="69" y="0"/>
                    </a:lnTo>
                    <a:lnTo>
                      <a:pt x="69" y="0"/>
                    </a:lnTo>
                    <a:lnTo>
                      <a:pt x="69" y="0"/>
                    </a:lnTo>
                    <a:lnTo>
                      <a:pt x="69" y="0"/>
                    </a:lnTo>
                    <a:lnTo>
                      <a:pt x="69" y="0"/>
                    </a:lnTo>
                    <a:lnTo>
                      <a:pt x="69" y="0"/>
                    </a:lnTo>
                    <a:lnTo>
                      <a:pt x="69" y="0"/>
                    </a:lnTo>
                    <a:lnTo>
                      <a:pt x="76" y="0"/>
                    </a:lnTo>
                    <a:lnTo>
                      <a:pt x="76" y="0"/>
                    </a:lnTo>
                    <a:lnTo>
                      <a:pt x="76" y="0"/>
                    </a:lnTo>
                    <a:lnTo>
                      <a:pt x="76" y="0"/>
                    </a:lnTo>
                    <a:lnTo>
                      <a:pt x="76" y="0"/>
                    </a:lnTo>
                    <a:lnTo>
                      <a:pt x="76" y="0"/>
                    </a:lnTo>
                    <a:lnTo>
                      <a:pt x="76" y="0"/>
                    </a:lnTo>
                    <a:lnTo>
                      <a:pt x="76" y="0"/>
                    </a:lnTo>
                    <a:lnTo>
                      <a:pt x="76" y="0"/>
                    </a:lnTo>
                    <a:lnTo>
                      <a:pt x="76" y="0"/>
                    </a:lnTo>
                    <a:lnTo>
                      <a:pt x="76" y="0"/>
                    </a:lnTo>
                    <a:lnTo>
                      <a:pt x="76" y="7"/>
                    </a:lnTo>
                    <a:lnTo>
                      <a:pt x="76" y="7"/>
                    </a:lnTo>
                    <a:lnTo>
                      <a:pt x="76" y="7"/>
                    </a:lnTo>
                    <a:lnTo>
                      <a:pt x="76" y="7"/>
                    </a:lnTo>
                    <a:lnTo>
                      <a:pt x="76" y="7"/>
                    </a:lnTo>
                    <a:lnTo>
                      <a:pt x="76" y="7"/>
                    </a:lnTo>
                    <a:lnTo>
                      <a:pt x="76" y="7"/>
                    </a:lnTo>
                    <a:lnTo>
                      <a:pt x="76" y="13"/>
                    </a:lnTo>
                    <a:lnTo>
                      <a:pt x="76" y="13"/>
                    </a:lnTo>
                    <a:lnTo>
                      <a:pt x="76" y="13"/>
                    </a:lnTo>
                    <a:lnTo>
                      <a:pt x="76" y="13"/>
                    </a:lnTo>
                    <a:lnTo>
                      <a:pt x="76" y="13"/>
                    </a:lnTo>
                    <a:lnTo>
                      <a:pt x="76" y="13"/>
                    </a:lnTo>
                    <a:lnTo>
                      <a:pt x="76" y="13"/>
                    </a:lnTo>
                    <a:lnTo>
                      <a:pt x="76" y="13"/>
                    </a:lnTo>
                    <a:lnTo>
                      <a:pt x="83" y="13"/>
                    </a:lnTo>
                    <a:lnTo>
                      <a:pt x="83" y="20"/>
                    </a:lnTo>
                    <a:lnTo>
                      <a:pt x="83" y="20"/>
                    </a:lnTo>
                    <a:lnTo>
                      <a:pt x="83" y="20"/>
                    </a:lnTo>
                    <a:lnTo>
                      <a:pt x="83" y="20"/>
                    </a:lnTo>
                    <a:lnTo>
                      <a:pt x="83" y="20"/>
                    </a:lnTo>
                    <a:lnTo>
                      <a:pt x="83" y="20"/>
                    </a:lnTo>
                    <a:lnTo>
                      <a:pt x="83" y="20"/>
                    </a:lnTo>
                    <a:lnTo>
                      <a:pt x="76" y="20"/>
                    </a:lnTo>
                    <a:lnTo>
                      <a:pt x="76" y="20"/>
                    </a:lnTo>
                    <a:lnTo>
                      <a:pt x="76" y="20"/>
                    </a:lnTo>
                    <a:lnTo>
                      <a:pt x="76" y="20"/>
                    </a:lnTo>
                    <a:lnTo>
                      <a:pt x="76" y="26"/>
                    </a:lnTo>
                    <a:lnTo>
                      <a:pt x="76" y="26"/>
                    </a:lnTo>
                    <a:lnTo>
                      <a:pt x="76" y="26"/>
                    </a:lnTo>
                    <a:lnTo>
                      <a:pt x="69" y="26"/>
                    </a:lnTo>
                    <a:lnTo>
                      <a:pt x="69" y="26"/>
                    </a:lnTo>
                    <a:lnTo>
                      <a:pt x="69" y="33"/>
                    </a:lnTo>
                    <a:lnTo>
                      <a:pt x="69" y="33"/>
                    </a:lnTo>
                    <a:lnTo>
                      <a:pt x="69" y="33"/>
                    </a:lnTo>
                    <a:lnTo>
                      <a:pt x="69" y="33"/>
                    </a:lnTo>
                    <a:lnTo>
                      <a:pt x="69" y="33"/>
                    </a:lnTo>
                    <a:lnTo>
                      <a:pt x="62" y="33"/>
                    </a:lnTo>
                    <a:lnTo>
                      <a:pt x="62" y="33"/>
                    </a:lnTo>
                    <a:lnTo>
                      <a:pt x="62" y="33"/>
                    </a:lnTo>
                    <a:lnTo>
                      <a:pt x="55" y="33"/>
                    </a:lnTo>
                    <a:lnTo>
                      <a:pt x="55" y="33"/>
                    </a:lnTo>
                    <a:lnTo>
                      <a:pt x="48" y="33"/>
                    </a:lnTo>
                    <a:lnTo>
                      <a:pt x="48" y="33"/>
                    </a:lnTo>
                    <a:lnTo>
                      <a:pt x="42" y="39"/>
                    </a:lnTo>
                    <a:lnTo>
                      <a:pt x="42" y="39"/>
                    </a:lnTo>
                    <a:lnTo>
                      <a:pt x="42" y="39"/>
                    </a:lnTo>
                    <a:lnTo>
                      <a:pt x="35" y="39"/>
                    </a:lnTo>
                    <a:lnTo>
                      <a:pt x="35" y="39"/>
                    </a:lnTo>
                    <a:lnTo>
                      <a:pt x="35" y="39"/>
                    </a:lnTo>
                    <a:lnTo>
                      <a:pt x="28" y="39"/>
                    </a:lnTo>
                    <a:lnTo>
                      <a:pt x="28" y="46"/>
                    </a:lnTo>
                    <a:lnTo>
                      <a:pt x="28" y="46"/>
                    </a:lnTo>
                    <a:lnTo>
                      <a:pt x="21" y="46"/>
                    </a:lnTo>
                    <a:lnTo>
                      <a:pt x="21" y="46"/>
                    </a:lnTo>
                    <a:lnTo>
                      <a:pt x="21" y="46"/>
                    </a:lnTo>
                    <a:lnTo>
                      <a:pt x="21" y="52"/>
                    </a:lnTo>
                    <a:lnTo>
                      <a:pt x="21" y="52"/>
                    </a:lnTo>
                    <a:lnTo>
                      <a:pt x="14" y="52"/>
                    </a:lnTo>
                    <a:lnTo>
                      <a:pt x="14" y="52"/>
                    </a:lnTo>
                    <a:lnTo>
                      <a:pt x="14" y="58"/>
                    </a:lnTo>
                    <a:lnTo>
                      <a:pt x="14" y="58"/>
                    </a:lnTo>
                    <a:lnTo>
                      <a:pt x="7" y="58"/>
                    </a:lnTo>
                    <a:lnTo>
                      <a:pt x="7" y="58"/>
                    </a:lnTo>
                    <a:close/>
                  </a:path>
                </a:pathLst>
              </a:custGeom>
              <a:solidFill>
                <a:srgbClr val="FFBB8F"/>
              </a:solidFill>
              <a:ln w="9525">
                <a:noFill/>
                <a:round/>
                <a:headEnd/>
                <a:tailEnd/>
              </a:ln>
            </p:spPr>
            <p:txBody>
              <a:bodyPr/>
              <a:lstStyle/>
              <a:p>
                <a:endParaRPr lang="en-US" dirty="0"/>
              </a:p>
            </p:txBody>
          </p:sp>
          <p:sp>
            <p:nvSpPr>
              <p:cNvPr id="100484" name="Freeform 1156"/>
              <p:cNvSpPr>
                <a:spLocks/>
              </p:cNvSpPr>
              <p:nvPr/>
            </p:nvSpPr>
            <p:spPr bwMode="auto">
              <a:xfrm>
                <a:off x="2468" y="2374"/>
                <a:ext cx="83" cy="58"/>
              </a:xfrm>
              <a:custGeom>
                <a:avLst/>
                <a:gdLst/>
                <a:ahLst/>
                <a:cxnLst>
                  <a:cxn ang="0">
                    <a:pos x="7" y="58"/>
                  </a:cxn>
                  <a:cxn ang="0">
                    <a:pos x="7" y="52"/>
                  </a:cxn>
                  <a:cxn ang="0">
                    <a:pos x="7" y="52"/>
                  </a:cxn>
                  <a:cxn ang="0">
                    <a:pos x="7" y="46"/>
                  </a:cxn>
                  <a:cxn ang="0">
                    <a:pos x="0" y="46"/>
                  </a:cxn>
                  <a:cxn ang="0">
                    <a:pos x="0" y="39"/>
                  </a:cxn>
                  <a:cxn ang="0">
                    <a:pos x="0" y="39"/>
                  </a:cxn>
                  <a:cxn ang="0">
                    <a:pos x="0" y="39"/>
                  </a:cxn>
                  <a:cxn ang="0">
                    <a:pos x="7" y="39"/>
                  </a:cxn>
                  <a:cxn ang="0">
                    <a:pos x="7" y="33"/>
                  </a:cxn>
                  <a:cxn ang="0">
                    <a:pos x="14" y="33"/>
                  </a:cxn>
                  <a:cxn ang="0">
                    <a:pos x="21" y="33"/>
                  </a:cxn>
                  <a:cxn ang="0">
                    <a:pos x="28" y="26"/>
                  </a:cxn>
                  <a:cxn ang="0">
                    <a:pos x="28" y="26"/>
                  </a:cxn>
                  <a:cxn ang="0">
                    <a:pos x="28" y="26"/>
                  </a:cxn>
                  <a:cxn ang="0">
                    <a:pos x="35" y="26"/>
                  </a:cxn>
                  <a:cxn ang="0">
                    <a:pos x="35" y="20"/>
                  </a:cxn>
                  <a:cxn ang="0">
                    <a:pos x="35" y="20"/>
                  </a:cxn>
                  <a:cxn ang="0">
                    <a:pos x="42" y="20"/>
                  </a:cxn>
                  <a:cxn ang="0">
                    <a:pos x="42" y="20"/>
                  </a:cxn>
                  <a:cxn ang="0">
                    <a:pos x="42" y="13"/>
                  </a:cxn>
                  <a:cxn ang="0">
                    <a:pos x="48" y="13"/>
                  </a:cxn>
                  <a:cxn ang="0">
                    <a:pos x="48" y="13"/>
                  </a:cxn>
                  <a:cxn ang="0">
                    <a:pos x="55" y="7"/>
                  </a:cxn>
                  <a:cxn ang="0">
                    <a:pos x="55" y="7"/>
                  </a:cxn>
                  <a:cxn ang="0">
                    <a:pos x="55" y="7"/>
                  </a:cxn>
                  <a:cxn ang="0">
                    <a:pos x="62" y="7"/>
                  </a:cxn>
                  <a:cxn ang="0">
                    <a:pos x="62" y="0"/>
                  </a:cxn>
                  <a:cxn ang="0">
                    <a:pos x="69" y="0"/>
                  </a:cxn>
                  <a:cxn ang="0">
                    <a:pos x="69" y="0"/>
                  </a:cxn>
                  <a:cxn ang="0">
                    <a:pos x="69" y="0"/>
                  </a:cxn>
                  <a:cxn ang="0">
                    <a:pos x="76" y="0"/>
                  </a:cxn>
                  <a:cxn ang="0">
                    <a:pos x="76" y="0"/>
                  </a:cxn>
                  <a:cxn ang="0">
                    <a:pos x="76" y="0"/>
                  </a:cxn>
                  <a:cxn ang="0">
                    <a:pos x="76" y="0"/>
                  </a:cxn>
                  <a:cxn ang="0">
                    <a:pos x="76" y="7"/>
                  </a:cxn>
                  <a:cxn ang="0">
                    <a:pos x="76" y="7"/>
                  </a:cxn>
                  <a:cxn ang="0">
                    <a:pos x="76" y="13"/>
                  </a:cxn>
                  <a:cxn ang="0">
                    <a:pos x="76" y="13"/>
                  </a:cxn>
                  <a:cxn ang="0">
                    <a:pos x="76" y="13"/>
                  </a:cxn>
                  <a:cxn ang="0">
                    <a:pos x="83" y="20"/>
                  </a:cxn>
                  <a:cxn ang="0">
                    <a:pos x="83" y="20"/>
                  </a:cxn>
                  <a:cxn ang="0">
                    <a:pos x="83" y="20"/>
                  </a:cxn>
                  <a:cxn ang="0">
                    <a:pos x="76" y="20"/>
                  </a:cxn>
                  <a:cxn ang="0">
                    <a:pos x="76" y="26"/>
                  </a:cxn>
                  <a:cxn ang="0">
                    <a:pos x="69" y="26"/>
                  </a:cxn>
                  <a:cxn ang="0">
                    <a:pos x="69" y="33"/>
                  </a:cxn>
                  <a:cxn ang="0">
                    <a:pos x="62" y="33"/>
                  </a:cxn>
                  <a:cxn ang="0">
                    <a:pos x="55" y="33"/>
                  </a:cxn>
                  <a:cxn ang="0">
                    <a:pos x="48" y="33"/>
                  </a:cxn>
                  <a:cxn ang="0">
                    <a:pos x="42" y="39"/>
                  </a:cxn>
                  <a:cxn ang="0">
                    <a:pos x="35" y="39"/>
                  </a:cxn>
                  <a:cxn ang="0">
                    <a:pos x="28" y="46"/>
                  </a:cxn>
                  <a:cxn ang="0">
                    <a:pos x="21" y="46"/>
                  </a:cxn>
                  <a:cxn ang="0">
                    <a:pos x="14" y="52"/>
                  </a:cxn>
                  <a:cxn ang="0">
                    <a:pos x="14" y="58"/>
                  </a:cxn>
                </a:cxnLst>
                <a:rect l="0" t="0" r="r" b="b"/>
                <a:pathLst>
                  <a:path w="83" h="58">
                    <a:moveTo>
                      <a:pt x="7" y="58"/>
                    </a:moveTo>
                    <a:lnTo>
                      <a:pt x="7" y="58"/>
                    </a:lnTo>
                    <a:lnTo>
                      <a:pt x="7" y="58"/>
                    </a:lnTo>
                    <a:lnTo>
                      <a:pt x="7" y="52"/>
                    </a:lnTo>
                    <a:lnTo>
                      <a:pt x="7" y="52"/>
                    </a:lnTo>
                    <a:lnTo>
                      <a:pt x="7" y="52"/>
                    </a:lnTo>
                    <a:lnTo>
                      <a:pt x="7" y="52"/>
                    </a:lnTo>
                    <a:lnTo>
                      <a:pt x="7" y="52"/>
                    </a:lnTo>
                    <a:lnTo>
                      <a:pt x="7" y="52"/>
                    </a:lnTo>
                    <a:lnTo>
                      <a:pt x="7" y="52"/>
                    </a:lnTo>
                    <a:lnTo>
                      <a:pt x="7" y="46"/>
                    </a:lnTo>
                    <a:lnTo>
                      <a:pt x="7" y="46"/>
                    </a:lnTo>
                    <a:lnTo>
                      <a:pt x="7" y="46"/>
                    </a:lnTo>
                    <a:lnTo>
                      <a:pt x="0" y="46"/>
                    </a:lnTo>
                    <a:lnTo>
                      <a:pt x="0" y="46"/>
                    </a:lnTo>
                    <a:lnTo>
                      <a:pt x="0" y="39"/>
                    </a:lnTo>
                    <a:lnTo>
                      <a:pt x="0" y="39"/>
                    </a:lnTo>
                    <a:lnTo>
                      <a:pt x="0" y="39"/>
                    </a:lnTo>
                    <a:lnTo>
                      <a:pt x="0" y="39"/>
                    </a:lnTo>
                    <a:lnTo>
                      <a:pt x="0" y="39"/>
                    </a:lnTo>
                    <a:lnTo>
                      <a:pt x="0" y="39"/>
                    </a:lnTo>
                    <a:lnTo>
                      <a:pt x="0" y="39"/>
                    </a:lnTo>
                    <a:lnTo>
                      <a:pt x="0" y="39"/>
                    </a:lnTo>
                    <a:lnTo>
                      <a:pt x="0" y="39"/>
                    </a:lnTo>
                    <a:lnTo>
                      <a:pt x="0" y="39"/>
                    </a:lnTo>
                    <a:lnTo>
                      <a:pt x="0" y="39"/>
                    </a:lnTo>
                    <a:lnTo>
                      <a:pt x="7" y="39"/>
                    </a:lnTo>
                    <a:lnTo>
                      <a:pt x="7" y="33"/>
                    </a:lnTo>
                    <a:lnTo>
                      <a:pt x="7" y="33"/>
                    </a:lnTo>
                    <a:lnTo>
                      <a:pt x="7" y="33"/>
                    </a:lnTo>
                    <a:lnTo>
                      <a:pt x="7" y="33"/>
                    </a:lnTo>
                    <a:lnTo>
                      <a:pt x="14" y="33"/>
                    </a:lnTo>
                    <a:lnTo>
                      <a:pt x="14" y="33"/>
                    </a:lnTo>
                    <a:lnTo>
                      <a:pt x="14" y="33"/>
                    </a:lnTo>
                    <a:lnTo>
                      <a:pt x="14" y="33"/>
                    </a:lnTo>
                    <a:lnTo>
                      <a:pt x="21" y="33"/>
                    </a:lnTo>
                    <a:lnTo>
                      <a:pt x="21" y="33"/>
                    </a:lnTo>
                    <a:lnTo>
                      <a:pt x="21" y="26"/>
                    </a:lnTo>
                    <a:lnTo>
                      <a:pt x="28" y="26"/>
                    </a:lnTo>
                    <a:lnTo>
                      <a:pt x="28" y="26"/>
                    </a:lnTo>
                    <a:lnTo>
                      <a:pt x="28" y="26"/>
                    </a:lnTo>
                    <a:lnTo>
                      <a:pt x="28" y="26"/>
                    </a:lnTo>
                    <a:lnTo>
                      <a:pt x="28" y="26"/>
                    </a:lnTo>
                    <a:lnTo>
                      <a:pt x="28" y="26"/>
                    </a:lnTo>
                    <a:lnTo>
                      <a:pt x="28" y="26"/>
                    </a:lnTo>
                    <a:lnTo>
                      <a:pt x="35" y="26"/>
                    </a:lnTo>
                    <a:lnTo>
                      <a:pt x="35" y="26"/>
                    </a:lnTo>
                    <a:lnTo>
                      <a:pt x="35" y="26"/>
                    </a:lnTo>
                    <a:lnTo>
                      <a:pt x="35" y="20"/>
                    </a:lnTo>
                    <a:lnTo>
                      <a:pt x="35" y="20"/>
                    </a:lnTo>
                    <a:lnTo>
                      <a:pt x="35" y="20"/>
                    </a:lnTo>
                    <a:lnTo>
                      <a:pt x="35" y="20"/>
                    </a:lnTo>
                    <a:lnTo>
                      <a:pt x="35" y="20"/>
                    </a:lnTo>
                    <a:lnTo>
                      <a:pt x="35" y="20"/>
                    </a:lnTo>
                    <a:lnTo>
                      <a:pt x="42" y="20"/>
                    </a:lnTo>
                    <a:lnTo>
                      <a:pt x="42" y="20"/>
                    </a:lnTo>
                    <a:lnTo>
                      <a:pt x="42" y="20"/>
                    </a:lnTo>
                    <a:lnTo>
                      <a:pt x="42" y="20"/>
                    </a:lnTo>
                    <a:lnTo>
                      <a:pt x="42" y="20"/>
                    </a:lnTo>
                    <a:lnTo>
                      <a:pt x="42" y="20"/>
                    </a:lnTo>
                    <a:lnTo>
                      <a:pt x="42" y="20"/>
                    </a:lnTo>
                    <a:lnTo>
                      <a:pt x="42" y="13"/>
                    </a:lnTo>
                    <a:lnTo>
                      <a:pt x="42" y="13"/>
                    </a:lnTo>
                    <a:lnTo>
                      <a:pt x="48" y="13"/>
                    </a:lnTo>
                    <a:lnTo>
                      <a:pt x="48" y="13"/>
                    </a:lnTo>
                    <a:lnTo>
                      <a:pt x="48" y="13"/>
                    </a:lnTo>
                    <a:lnTo>
                      <a:pt x="48" y="13"/>
                    </a:lnTo>
                    <a:lnTo>
                      <a:pt x="48" y="13"/>
                    </a:lnTo>
                    <a:lnTo>
                      <a:pt x="48" y="13"/>
                    </a:lnTo>
                    <a:lnTo>
                      <a:pt x="55" y="13"/>
                    </a:lnTo>
                    <a:lnTo>
                      <a:pt x="55" y="7"/>
                    </a:lnTo>
                    <a:lnTo>
                      <a:pt x="55" y="7"/>
                    </a:lnTo>
                    <a:lnTo>
                      <a:pt x="55" y="7"/>
                    </a:lnTo>
                    <a:lnTo>
                      <a:pt x="55" y="7"/>
                    </a:lnTo>
                    <a:lnTo>
                      <a:pt x="55" y="7"/>
                    </a:lnTo>
                    <a:lnTo>
                      <a:pt x="55" y="7"/>
                    </a:lnTo>
                    <a:lnTo>
                      <a:pt x="55" y="7"/>
                    </a:lnTo>
                    <a:lnTo>
                      <a:pt x="55" y="7"/>
                    </a:lnTo>
                    <a:lnTo>
                      <a:pt x="62" y="7"/>
                    </a:lnTo>
                    <a:lnTo>
                      <a:pt x="62" y="7"/>
                    </a:lnTo>
                    <a:lnTo>
                      <a:pt x="62" y="7"/>
                    </a:lnTo>
                    <a:lnTo>
                      <a:pt x="62" y="7"/>
                    </a:lnTo>
                    <a:lnTo>
                      <a:pt x="62" y="0"/>
                    </a:lnTo>
                    <a:lnTo>
                      <a:pt x="62" y="0"/>
                    </a:lnTo>
                    <a:lnTo>
                      <a:pt x="62" y="0"/>
                    </a:lnTo>
                    <a:lnTo>
                      <a:pt x="62" y="0"/>
                    </a:lnTo>
                    <a:lnTo>
                      <a:pt x="69" y="0"/>
                    </a:lnTo>
                    <a:lnTo>
                      <a:pt x="69" y="0"/>
                    </a:lnTo>
                    <a:lnTo>
                      <a:pt x="69" y="0"/>
                    </a:lnTo>
                    <a:lnTo>
                      <a:pt x="69" y="0"/>
                    </a:lnTo>
                    <a:lnTo>
                      <a:pt x="69" y="0"/>
                    </a:lnTo>
                    <a:lnTo>
                      <a:pt x="69" y="0"/>
                    </a:lnTo>
                    <a:lnTo>
                      <a:pt x="69" y="0"/>
                    </a:lnTo>
                    <a:lnTo>
                      <a:pt x="69" y="0"/>
                    </a:lnTo>
                    <a:lnTo>
                      <a:pt x="69" y="0"/>
                    </a:lnTo>
                    <a:lnTo>
                      <a:pt x="76" y="0"/>
                    </a:lnTo>
                    <a:lnTo>
                      <a:pt x="76" y="0"/>
                    </a:lnTo>
                    <a:lnTo>
                      <a:pt x="76" y="0"/>
                    </a:lnTo>
                    <a:lnTo>
                      <a:pt x="76" y="0"/>
                    </a:lnTo>
                    <a:lnTo>
                      <a:pt x="76" y="0"/>
                    </a:lnTo>
                    <a:lnTo>
                      <a:pt x="76" y="0"/>
                    </a:lnTo>
                    <a:lnTo>
                      <a:pt x="76" y="0"/>
                    </a:lnTo>
                    <a:lnTo>
                      <a:pt x="76" y="0"/>
                    </a:lnTo>
                    <a:lnTo>
                      <a:pt x="76" y="0"/>
                    </a:lnTo>
                    <a:lnTo>
                      <a:pt x="76" y="0"/>
                    </a:lnTo>
                    <a:lnTo>
                      <a:pt x="76" y="0"/>
                    </a:lnTo>
                    <a:lnTo>
                      <a:pt x="76" y="7"/>
                    </a:lnTo>
                    <a:lnTo>
                      <a:pt x="76" y="7"/>
                    </a:lnTo>
                    <a:lnTo>
                      <a:pt x="76" y="7"/>
                    </a:lnTo>
                    <a:lnTo>
                      <a:pt x="76" y="7"/>
                    </a:lnTo>
                    <a:lnTo>
                      <a:pt x="76" y="7"/>
                    </a:lnTo>
                    <a:lnTo>
                      <a:pt x="76" y="7"/>
                    </a:lnTo>
                    <a:lnTo>
                      <a:pt x="76" y="7"/>
                    </a:lnTo>
                    <a:lnTo>
                      <a:pt x="76" y="13"/>
                    </a:lnTo>
                    <a:lnTo>
                      <a:pt x="76" y="13"/>
                    </a:lnTo>
                    <a:lnTo>
                      <a:pt x="76" y="13"/>
                    </a:lnTo>
                    <a:lnTo>
                      <a:pt x="76" y="13"/>
                    </a:lnTo>
                    <a:lnTo>
                      <a:pt x="76" y="13"/>
                    </a:lnTo>
                    <a:lnTo>
                      <a:pt x="76" y="13"/>
                    </a:lnTo>
                    <a:lnTo>
                      <a:pt x="76" y="13"/>
                    </a:lnTo>
                    <a:lnTo>
                      <a:pt x="76" y="13"/>
                    </a:lnTo>
                    <a:lnTo>
                      <a:pt x="83" y="13"/>
                    </a:lnTo>
                    <a:lnTo>
                      <a:pt x="83" y="20"/>
                    </a:lnTo>
                    <a:lnTo>
                      <a:pt x="83" y="20"/>
                    </a:lnTo>
                    <a:lnTo>
                      <a:pt x="83" y="20"/>
                    </a:lnTo>
                    <a:lnTo>
                      <a:pt x="83" y="20"/>
                    </a:lnTo>
                    <a:lnTo>
                      <a:pt x="83" y="20"/>
                    </a:lnTo>
                    <a:lnTo>
                      <a:pt x="83" y="20"/>
                    </a:lnTo>
                    <a:lnTo>
                      <a:pt x="83" y="20"/>
                    </a:lnTo>
                    <a:lnTo>
                      <a:pt x="76" y="20"/>
                    </a:lnTo>
                    <a:lnTo>
                      <a:pt x="76" y="20"/>
                    </a:lnTo>
                    <a:lnTo>
                      <a:pt x="76" y="20"/>
                    </a:lnTo>
                    <a:lnTo>
                      <a:pt x="76" y="20"/>
                    </a:lnTo>
                    <a:lnTo>
                      <a:pt x="76" y="26"/>
                    </a:lnTo>
                    <a:lnTo>
                      <a:pt x="76" y="26"/>
                    </a:lnTo>
                    <a:lnTo>
                      <a:pt x="76" y="26"/>
                    </a:lnTo>
                    <a:lnTo>
                      <a:pt x="69" y="26"/>
                    </a:lnTo>
                    <a:lnTo>
                      <a:pt x="69" y="26"/>
                    </a:lnTo>
                    <a:lnTo>
                      <a:pt x="69" y="33"/>
                    </a:lnTo>
                    <a:lnTo>
                      <a:pt x="69" y="33"/>
                    </a:lnTo>
                    <a:lnTo>
                      <a:pt x="69" y="33"/>
                    </a:lnTo>
                    <a:lnTo>
                      <a:pt x="69" y="33"/>
                    </a:lnTo>
                    <a:lnTo>
                      <a:pt x="69" y="33"/>
                    </a:lnTo>
                    <a:lnTo>
                      <a:pt x="62" y="33"/>
                    </a:lnTo>
                    <a:lnTo>
                      <a:pt x="62" y="33"/>
                    </a:lnTo>
                    <a:lnTo>
                      <a:pt x="62" y="33"/>
                    </a:lnTo>
                    <a:lnTo>
                      <a:pt x="55" y="33"/>
                    </a:lnTo>
                    <a:lnTo>
                      <a:pt x="55" y="33"/>
                    </a:lnTo>
                    <a:lnTo>
                      <a:pt x="48" y="33"/>
                    </a:lnTo>
                    <a:lnTo>
                      <a:pt x="48" y="33"/>
                    </a:lnTo>
                    <a:lnTo>
                      <a:pt x="42" y="39"/>
                    </a:lnTo>
                    <a:lnTo>
                      <a:pt x="42" y="39"/>
                    </a:lnTo>
                    <a:lnTo>
                      <a:pt x="42" y="39"/>
                    </a:lnTo>
                    <a:lnTo>
                      <a:pt x="35" y="39"/>
                    </a:lnTo>
                    <a:lnTo>
                      <a:pt x="35" y="39"/>
                    </a:lnTo>
                    <a:lnTo>
                      <a:pt x="35" y="39"/>
                    </a:lnTo>
                    <a:lnTo>
                      <a:pt x="28" y="39"/>
                    </a:lnTo>
                    <a:lnTo>
                      <a:pt x="28" y="46"/>
                    </a:lnTo>
                    <a:lnTo>
                      <a:pt x="28" y="46"/>
                    </a:lnTo>
                    <a:lnTo>
                      <a:pt x="21" y="46"/>
                    </a:lnTo>
                    <a:lnTo>
                      <a:pt x="21" y="46"/>
                    </a:lnTo>
                    <a:lnTo>
                      <a:pt x="21" y="46"/>
                    </a:lnTo>
                    <a:lnTo>
                      <a:pt x="21" y="52"/>
                    </a:lnTo>
                    <a:lnTo>
                      <a:pt x="21" y="52"/>
                    </a:lnTo>
                    <a:lnTo>
                      <a:pt x="14" y="52"/>
                    </a:lnTo>
                    <a:lnTo>
                      <a:pt x="14" y="52"/>
                    </a:lnTo>
                    <a:lnTo>
                      <a:pt x="14" y="58"/>
                    </a:lnTo>
                    <a:lnTo>
                      <a:pt x="14" y="58"/>
                    </a:lnTo>
                    <a:lnTo>
                      <a:pt x="7" y="58"/>
                    </a:lnTo>
                    <a:lnTo>
                      <a:pt x="7" y="58"/>
                    </a:lnTo>
                  </a:path>
                </a:pathLst>
              </a:custGeom>
              <a:noFill/>
              <a:ln w="0">
                <a:solidFill>
                  <a:srgbClr val="000000"/>
                </a:solidFill>
                <a:prstDash val="solid"/>
                <a:round/>
                <a:headEnd/>
                <a:tailEnd/>
              </a:ln>
            </p:spPr>
            <p:txBody>
              <a:bodyPr/>
              <a:lstStyle/>
              <a:p>
                <a:endParaRPr lang="en-US" dirty="0"/>
              </a:p>
            </p:txBody>
          </p:sp>
          <p:sp>
            <p:nvSpPr>
              <p:cNvPr id="100485" name="Freeform 1157"/>
              <p:cNvSpPr>
                <a:spLocks/>
              </p:cNvSpPr>
              <p:nvPr/>
            </p:nvSpPr>
            <p:spPr bwMode="auto">
              <a:xfrm>
                <a:off x="2338" y="2201"/>
                <a:ext cx="165" cy="148"/>
              </a:xfrm>
              <a:custGeom>
                <a:avLst/>
                <a:gdLst/>
                <a:ahLst/>
                <a:cxnLst>
                  <a:cxn ang="0">
                    <a:pos x="110" y="71"/>
                  </a:cxn>
                  <a:cxn ang="0">
                    <a:pos x="117" y="77"/>
                  </a:cxn>
                  <a:cxn ang="0">
                    <a:pos x="123" y="90"/>
                  </a:cxn>
                  <a:cxn ang="0">
                    <a:pos x="130" y="96"/>
                  </a:cxn>
                  <a:cxn ang="0">
                    <a:pos x="130" y="109"/>
                  </a:cxn>
                  <a:cxn ang="0">
                    <a:pos x="117" y="116"/>
                  </a:cxn>
                  <a:cxn ang="0">
                    <a:pos x="96" y="122"/>
                  </a:cxn>
                  <a:cxn ang="0">
                    <a:pos x="82" y="122"/>
                  </a:cxn>
                  <a:cxn ang="0">
                    <a:pos x="69" y="122"/>
                  </a:cxn>
                  <a:cxn ang="0">
                    <a:pos x="62" y="116"/>
                  </a:cxn>
                  <a:cxn ang="0">
                    <a:pos x="48" y="109"/>
                  </a:cxn>
                  <a:cxn ang="0">
                    <a:pos x="41" y="116"/>
                  </a:cxn>
                  <a:cxn ang="0">
                    <a:pos x="34" y="116"/>
                  </a:cxn>
                  <a:cxn ang="0">
                    <a:pos x="21" y="122"/>
                  </a:cxn>
                  <a:cxn ang="0">
                    <a:pos x="14" y="128"/>
                  </a:cxn>
                  <a:cxn ang="0">
                    <a:pos x="14" y="128"/>
                  </a:cxn>
                  <a:cxn ang="0">
                    <a:pos x="7" y="141"/>
                  </a:cxn>
                  <a:cxn ang="0">
                    <a:pos x="7" y="148"/>
                  </a:cxn>
                  <a:cxn ang="0">
                    <a:pos x="7" y="148"/>
                  </a:cxn>
                  <a:cxn ang="0">
                    <a:pos x="7" y="141"/>
                  </a:cxn>
                  <a:cxn ang="0">
                    <a:pos x="0" y="128"/>
                  </a:cxn>
                  <a:cxn ang="0">
                    <a:pos x="0" y="116"/>
                  </a:cxn>
                  <a:cxn ang="0">
                    <a:pos x="7" y="109"/>
                  </a:cxn>
                  <a:cxn ang="0">
                    <a:pos x="7" y="103"/>
                  </a:cxn>
                  <a:cxn ang="0">
                    <a:pos x="14" y="96"/>
                  </a:cxn>
                  <a:cxn ang="0">
                    <a:pos x="14" y="90"/>
                  </a:cxn>
                  <a:cxn ang="0">
                    <a:pos x="14" y="83"/>
                  </a:cxn>
                  <a:cxn ang="0">
                    <a:pos x="14" y="77"/>
                  </a:cxn>
                  <a:cxn ang="0">
                    <a:pos x="14" y="71"/>
                  </a:cxn>
                  <a:cxn ang="0">
                    <a:pos x="14" y="71"/>
                  </a:cxn>
                  <a:cxn ang="0">
                    <a:pos x="41" y="45"/>
                  </a:cxn>
                  <a:cxn ang="0">
                    <a:pos x="48" y="38"/>
                  </a:cxn>
                  <a:cxn ang="0">
                    <a:pos x="55" y="38"/>
                  </a:cxn>
                  <a:cxn ang="0">
                    <a:pos x="62" y="32"/>
                  </a:cxn>
                  <a:cxn ang="0">
                    <a:pos x="75" y="19"/>
                  </a:cxn>
                  <a:cxn ang="0">
                    <a:pos x="89" y="6"/>
                  </a:cxn>
                  <a:cxn ang="0">
                    <a:pos x="103" y="0"/>
                  </a:cxn>
                  <a:cxn ang="0">
                    <a:pos x="117" y="0"/>
                  </a:cxn>
                  <a:cxn ang="0">
                    <a:pos x="130" y="0"/>
                  </a:cxn>
                  <a:cxn ang="0">
                    <a:pos x="144" y="0"/>
                  </a:cxn>
                  <a:cxn ang="0">
                    <a:pos x="158" y="0"/>
                  </a:cxn>
                  <a:cxn ang="0">
                    <a:pos x="165" y="13"/>
                  </a:cxn>
                  <a:cxn ang="0">
                    <a:pos x="165" y="19"/>
                  </a:cxn>
                  <a:cxn ang="0">
                    <a:pos x="165" y="26"/>
                  </a:cxn>
                  <a:cxn ang="0">
                    <a:pos x="165" y="26"/>
                  </a:cxn>
                  <a:cxn ang="0">
                    <a:pos x="165" y="32"/>
                  </a:cxn>
                  <a:cxn ang="0">
                    <a:pos x="151" y="38"/>
                  </a:cxn>
                  <a:cxn ang="0">
                    <a:pos x="144" y="45"/>
                  </a:cxn>
                  <a:cxn ang="0">
                    <a:pos x="137" y="38"/>
                  </a:cxn>
                  <a:cxn ang="0">
                    <a:pos x="130" y="32"/>
                  </a:cxn>
                  <a:cxn ang="0">
                    <a:pos x="117" y="38"/>
                  </a:cxn>
                  <a:cxn ang="0">
                    <a:pos x="110" y="45"/>
                  </a:cxn>
                  <a:cxn ang="0">
                    <a:pos x="103" y="45"/>
                  </a:cxn>
                  <a:cxn ang="0">
                    <a:pos x="103" y="51"/>
                  </a:cxn>
                  <a:cxn ang="0">
                    <a:pos x="96" y="58"/>
                  </a:cxn>
                  <a:cxn ang="0">
                    <a:pos x="96" y="58"/>
                  </a:cxn>
                </a:cxnLst>
                <a:rect l="0" t="0" r="r" b="b"/>
                <a:pathLst>
                  <a:path w="165" h="148">
                    <a:moveTo>
                      <a:pt x="103" y="64"/>
                    </a:moveTo>
                    <a:lnTo>
                      <a:pt x="103" y="64"/>
                    </a:lnTo>
                    <a:lnTo>
                      <a:pt x="103" y="64"/>
                    </a:lnTo>
                    <a:lnTo>
                      <a:pt x="103" y="71"/>
                    </a:lnTo>
                    <a:lnTo>
                      <a:pt x="110" y="71"/>
                    </a:lnTo>
                    <a:lnTo>
                      <a:pt x="110" y="71"/>
                    </a:lnTo>
                    <a:lnTo>
                      <a:pt x="110" y="71"/>
                    </a:lnTo>
                    <a:lnTo>
                      <a:pt x="110" y="71"/>
                    </a:lnTo>
                    <a:lnTo>
                      <a:pt x="110" y="71"/>
                    </a:lnTo>
                    <a:lnTo>
                      <a:pt x="117" y="77"/>
                    </a:lnTo>
                    <a:lnTo>
                      <a:pt x="117" y="77"/>
                    </a:lnTo>
                    <a:lnTo>
                      <a:pt x="117" y="77"/>
                    </a:lnTo>
                    <a:lnTo>
                      <a:pt x="117" y="77"/>
                    </a:lnTo>
                    <a:lnTo>
                      <a:pt x="117" y="77"/>
                    </a:lnTo>
                    <a:lnTo>
                      <a:pt x="117" y="77"/>
                    </a:lnTo>
                    <a:lnTo>
                      <a:pt x="117" y="83"/>
                    </a:lnTo>
                    <a:lnTo>
                      <a:pt x="117" y="83"/>
                    </a:lnTo>
                    <a:lnTo>
                      <a:pt x="123" y="83"/>
                    </a:lnTo>
                    <a:lnTo>
                      <a:pt x="123" y="83"/>
                    </a:lnTo>
                    <a:lnTo>
                      <a:pt x="123" y="83"/>
                    </a:lnTo>
                    <a:lnTo>
                      <a:pt x="123" y="90"/>
                    </a:lnTo>
                    <a:lnTo>
                      <a:pt x="123" y="90"/>
                    </a:lnTo>
                    <a:lnTo>
                      <a:pt x="123" y="90"/>
                    </a:lnTo>
                    <a:lnTo>
                      <a:pt x="123" y="90"/>
                    </a:lnTo>
                    <a:lnTo>
                      <a:pt x="123" y="96"/>
                    </a:lnTo>
                    <a:lnTo>
                      <a:pt x="123" y="96"/>
                    </a:lnTo>
                    <a:lnTo>
                      <a:pt x="130" y="96"/>
                    </a:lnTo>
                    <a:lnTo>
                      <a:pt x="130" y="96"/>
                    </a:lnTo>
                    <a:lnTo>
                      <a:pt x="130" y="103"/>
                    </a:lnTo>
                    <a:lnTo>
                      <a:pt x="130" y="103"/>
                    </a:lnTo>
                    <a:lnTo>
                      <a:pt x="130" y="103"/>
                    </a:lnTo>
                    <a:lnTo>
                      <a:pt x="130" y="103"/>
                    </a:lnTo>
                    <a:lnTo>
                      <a:pt x="130" y="109"/>
                    </a:lnTo>
                    <a:lnTo>
                      <a:pt x="130" y="109"/>
                    </a:lnTo>
                    <a:lnTo>
                      <a:pt x="130" y="109"/>
                    </a:lnTo>
                    <a:lnTo>
                      <a:pt x="130" y="103"/>
                    </a:lnTo>
                    <a:lnTo>
                      <a:pt x="123" y="109"/>
                    </a:lnTo>
                    <a:lnTo>
                      <a:pt x="123" y="109"/>
                    </a:lnTo>
                    <a:lnTo>
                      <a:pt x="123" y="109"/>
                    </a:lnTo>
                    <a:lnTo>
                      <a:pt x="123" y="109"/>
                    </a:lnTo>
                    <a:lnTo>
                      <a:pt x="117" y="116"/>
                    </a:lnTo>
                    <a:lnTo>
                      <a:pt x="117" y="116"/>
                    </a:lnTo>
                    <a:lnTo>
                      <a:pt x="117" y="116"/>
                    </a:lnTo>
                    <a:lnTo>
                      <a:pt x="110" y="116"/>
                    </a:lnTo>
                    <a:lnTo>
                      <a:pt x="110" y="116"/>
                    </a:lnTo>
                    <a:lnTo>
                      <a:pt x="103" y="122"/>
                    </a:lnTo>
                    <a:lnTo>
                      <a:pt x="103" y="122"/>
                    </a:lnTo>
                    <a:lnTo>
                      <a:pt x="103" y="122"/>
                    </a:lnTo>
                    <a:lnTo>
                      <a:pt x="96" y="122"/>
                    </a:lnTo>
                    <a:lnTo>
                      <a:pt x="96" y="122"/>
                    </a:lnTo>
                    <a:lnTo>
                      <a:pt x="89" y="122"/>
                    </a:lnTo>
                    <a:lnTo>
                      <a:pt x="89" y="122"/>
                    </a:lnTo>
                    <a:lnTo>
                      <a:pt x="89" y="122"/>
                    </a:lnTo>
                    <a:lnTo>
                      <a:pt x="82" y="122"/>
                    </a:lnTo>
                    <a:lnTo>
                      <a:pt x="82" y="122"/>
                    </a:lnTo>
                    <a:lnTo>
                      <a:pt x="82" y="122"/>
                    </a:lnTo>
                    <a:lnTo>
                      <a:pt x="75" y="122"/>
                    </a:lnTo>
                    <a:lnTo>
                      <a:pt x="75" y="122"/>
                    </a:lnTo>
                    <a:lnTo>
                      <a:pt x="75" y="122"/>
                    </a:lnTo>
                    <a:lnTo>
                      <a:pt x="69" y="122"/>
                    </a:lnTo>
                    <a:lnTo>
                      <a:pt x="69" y="122"/>
                    </a:lnTo>
                    <a:lnTo>
                      <a:pt x="69" y="122"/>
                    </a:lnTo>
                    <a:lnTo>
                      <a:pt x="69" y="122"/>
                    </a:lnTo>
                    <a:lnTo>
                      <a:pt x="69" y="116"/>
                    </a:lnTo>
                    <a:lnTo>
                      <a:pt x="69" y="116"/>
                    </a:lnTo>
                    <a:lnTo>
                      <a:pt x="62" y="116"/>
                    </a:lnTo>
                    <a:lnTo>
                      <a:pt x="62" y="116"/>
                    </a:lnTo>
                    <a:lnTo>
                      <a:pt x="62" y="116"/>
                    </a:lnTo>
                    <a:lnTo>
                      <a:pt x="62" y="116"/>
                    </a:lnTo>
                    <a:lnTo>
                      <a:pt x="62" y="116"/>
                    </a:lnTo>
                    <a:lnTo>
                      <a:pt x="62" y="116"/>
                    </a:lnTo>
                    <a:lnTo>
                      <a:pt x="55" y="116"/>
                    </a:lnTo>
                    <a:lnTo>
                      <a:pt x="55" y="116"/>
                    </a:lnTo>
                    <a:lnTo>
                      <a:pt x="55" y="109"/>
                    </a:lnTo>
                    <a:lnTo>
                      <a:pt x="55" y="109"/>
                    </a:lnTo>
                    <a:lnTo>
                      <a:pt x="48" y="109"/>
                    </a:lnTo>
                    <a:lnTo>
                      <a:pt x="48" y="109"/>
                    </a:lnTo>
                    <a:lnTo>
                      <a:pt x="48" y="109"/>
                    </a:lnTo>
                    <a:lnTo>
                      <a:pt x="48" y="109"/>
                    </a:lnTo>
                    <a:lnTo>
                      <a:pt x="48" y="109"/>
                    </a:lnTo>
                    <a:lnTo>
                      <a:pt x="48" y="109"/>
                    </a:lnTo>
                    <a:lnTo>
                      <a:pt x="41" y="109"/>
                    </a:lnTo>
                    <a:lnTo>
                      <a:pt x="41" y="116"/>
                    </a:lnTo>
                    <a:lnTo>
                      <a:pt x="41" y="116"/>
                    </a:lnTo>
                    <a:lnTo>
                      <a:pt x="41" y="116"/>
                    </a:lnTo>
                    <a:lnTo>
                      <a:pt x="41" y="116"/>
                    </a:lnTo>
                    <a:lnTo>
                      <a:pt x="34" y="116"/>
                    </a:lnTo>
                    <a:lnTo>
                      <a:pt x="34" y="116"/>
                    </a:lnTo>
                    <a:lnTo>
                      <a:pt x="34" y="116"/>
                    </a:lnTo>
                    <a:lnTo>
                      <a:pt x="34" y="116"/>
                    </a:lnTo>
                    <a:lnTo>
                      <a:pt x="34" y="116"/>
                    </a:lnTo>
                    <a:lnTo>
                      <a:pt x="27" y="116"/>
                    </a:lnTo>
                    <a:lnTo>
                      <a:pt x="27" y="116"/>
                    </a:lnTo>
                    <a:lnTo>
                      <a:pt x="27" y="116"/>
                    </a:lnTo>
                    <a:lnTo>
                      <a:pt x="27" y="122"/>
                    </a:lnTo>
                    <a:lnTo>
                      <a:pt x="21" y="122"/>
                    </a:lnTo>
                    <a:lnTo>
                      <a:pt x="21" y="122"/>
                    </a:lnTo>
                    <a:lnTo>
                      <a:pt x="21" y="122"/>
                    </a:lnTo>
                    <a:lnTo>
                      <a:pt x="21" y="122"/>
                    </a:lnTo>
                    <a:lnTo>
                      <a:pt x="21" y="122"/>
                    </a:lnTo>
                    <a:lnTo>
                      <a:pt x="21" y="122"/>
                    </a:lnTo>
                    <a:lnTo>
                      <a:pt x="21" y="122"/>
                    </a:lnTo>
                    <a:lnTo>
                      <a:pt x="21" y="128"/>
                    </a:lnTo>
                    <a:lnTo>
                      <a:pt x="14" y="128"/>
                    </a:lnTo>
                    <a:lnTo>
                      <a:pt x="14" y="128"/>
                    </a:lnTo>
                    <a:lnTo>
                      <a:pt x="14" y="128"/>
                    </a:lnTo>
                    <a:lnTo>
                      <a:pt x="14" y="128"/>
                    </a:lnTo>
                    <a:lnTo>
                      <a:pt x="14" y="128"/>
                    </a:lnTo>
                    <a:lnTo>
                      <a:pt x="14" y="128"/>
                    </a:lnTo>
                    <a:lnTo>
                      <a:pt x="14" y="128"/>
                    </a:lnTo>
                    <a:lnTo>
                      <a:pt x="14" y="128"/>
                    </a:lnTo>
                    <a:lnTo>
                      <a:pt x="14" y="128"/>
                    </a:lnTo>
                    <a:lnTo>
                      <a:pt x="14" y="135"/>
                    </a:lnTo>
                    <a:lnTo>
                      <a:pt x="14" y="135"/>
                    </a:lnTo>
                    <a:lnTo>
                      <a:pt x="14" y="135"/>
                    </a:lnTo>
                    <a:lnTo>
                      <a:pt x="14" y="135"/>
                    </a:lnTo>
                    <a:lnTo>
                      <a:pt x="14" y="135"/>
                    </a:lnTo>
                    <a:lnTo>
                      <a:pt x="14" y="135"/>
                    </a:lnTo>
                    <a:lnTo>
                      <a:pt x="7" y="141"/>
                    </a:lnTo>
                    <a:lnTo>
                      <a:pt x="7" y="141"/>
                    </a:lnTo>
                    <a:lnTo>
                      <a:pt x="7" y="141"/>
                    </a:lnTo>
                    <a:lnTo>
                      <a:pt x="7" y="141"/>
                    </a:lnTo>
                    <a:lnTo>
                      <a:pt x="7" y="148"/>
                    </a:lnTo>
                    <a:lnTo>
                      <a:pt x="7" y="148"/>
                    </a:lnTo>
                    <a:lnTo>
                      <a:pt x="7" y="148"/>
                    </a:lnTo>
                    <a:lnTo>
                      <a:pt x="7" y="148"/>
                    </a:lnTo>
                    <a:lnTo>
                      <a:pt x="7" y="148"/>
                    </a:lnTo>
                    <a:lnTo>
                      <a:pt x="7" y="148"/>
                    </a:lnTo>
                    <a:lnTo>
                      <a:pt x="7" y="148"/>
                    </a:lnTo>
                    <a:lnTo>
                      <a:pt x="7" y="148"/>
                    </a:lnTo>
                    <a:lnTo>
                      <a:pt x="7" y="148"/>
                    </a:lnTo>
                    <a:lnTo>
                      <a:pt x="7" y="148"/>
                    </a:lnTo>
                    <a:lnTo>
                      <a:pt x="7" y="148"/>
                    </a:lnTo>
                    <a:lnTo>
                      <a:pt x="7" y="148"/>
                    </a:lnTo>
                    <a:lnTo>
                      <a:pt x="7" y="148"/>
                    </a:lnTo>
                    <a:lnTo>
                      <a:pt x="7" y="141"/>
                    </a:lnTo>
                    <a:lnTo>
                      <a:pt x="7" y="141"/>
                    </a:lnTo>
                    <a:lnTo>
                      <a:pt x="7" y="141"/>
                    </a:lnTo>
                    <a:lnTo>
                      <a:pt x="7" y="141"/>
                    </a:lnTo>
                    <a:lnTo>
                      <a:pt x="7" y="141"/>
                    </a:lnTo>
                    <a:lnTo>
                      <a:pt x="0" y="141"/>
                    </a:lnTo>
                    <a:lnTo>
                      <a:pt x="0" y="135"/>
                    </a:lnTo>
                    <a:lnTo>
                      <a:pt x="0" y="135"/>
                    </a:lnTo>
                    <a:lnTo>
                      <a:pt x="0" y="135"/>
                    </a:lnTo>
                    <a:lnTo>
                      <a:pt x="0" y="135"/>
                    </a:lnTo>
                    <a:lnTo>
                      <a:pt x="0" y="128"/>
                    </a:lnTo>
                    <a:lnTo>
                      <a:pt x="0" y="128"/>
                    </a:lnTo>
                    <a:lnTo>
                      <a:pt x="0" y="128"/>
                    </a:lnTo>
                    <a:lnTo>
                      <a:pt x="0" y="122"/>
                    </a:lnTo>
                    <a:lnTo>
                      <a:pt x="0" y="122"/>
                    </a:lnTo>
                    <a:lnTo>
                      <a:pt x="0" y="122"/>
                    </a:lnTo>
                    <a:lnTo>
                      <a:pt x="0" y="122"/>
                    </a:lnTo>
                    <a:lnTo>
                      <a:pt x="0" y="116"/>
                    </a:lnTo>
                    <a:lnTo>
                      <a:pt x="0" y="116"/>
                    </a:lnTo>
                    <a:lnTo>
                      <a:pt x="0" y="116"/>
                    </a:lnTo>
                    <a:lnTo>
                      <a:pt x="7" y="116"/>
                    </a:lnTo>
                    <a:lnTo>
                      <a:pt x="7" y="116"/>
                    </a:lnTo>
                    <a:lnTo>
                      <a:pt x="7" y="109"/>
                    </a:lnTo>
                    <a:lnTo>
                      <a:pt x="7" y="109"/>
                    </a:lnTo>
                    <a:lnTo>
                      <a:pt x="7" y="109"/>
                    </a:lnTo>
                    <a:lnTo>
                      <a:pt x="7" y="109"/>
                    </a:lnTo>
                    <a:lnTo>
                      <a:pt x="7" y="109"/>
                    </a:lnTo>
                    <a:lnTo>
                      <a:pt x="7" y="109"/>
                    </a:lnTo>
                    <a:lnTo>
                      <a:pt x="7" y="109"/>
                    </a:lnTo>
                    <a:lnTo>
                      <a:pt x="7" y="109"/>
                    </a:lnTo>
                    <a:lnTo>
                      <a:pt x="7" y="109"/>
                    </a:lnTo>
                    <a:lnTo>
                      <a:pt x="7" y="103"/>
                    </a:lnTo>
                    <a:lnTo>
                      <a:pt x="7" y="103"/>
                    </a:lnTo>
                    <a:lnTo>
                      <a:pt x="7" y="103"/>
                    </a:lnTo>
                    <a:lnTo>
                      <a:pt x="7" y="103"/>
                    </a:lnTo>
                    <a:lnTo>
                      <a:pt x="7" y="103"/>
                    </a:lnTo>
                    <a:lnTo>
                      <a:pt x="14" y="103"/>
                    </a:lnTo>
                    <a:lnTo>
                      <a:pt x="14" y="96"/>
                    </a:lnTo>
                    <a:lnTo>
                      <a:pt x="14" y="96"/>
                    </a:lnTo>
                    <a:lnTo>
                      <a:pt x="14" y="96"/>
                    </a:lnTo>
                    <a:lnTo>
                      <a:pt x="14" y="96"/>
                    </a:lnTo>
                    <a:lnTo>
                      <a:pt x="14" y="96"/>
                    </a:lnTo>
                    <a:lnTo>
                      <a:pt x="7" y="96"/>
                    </a:lnTo>
                    <a:lnTo>
                      <a:pt x="14" y="90"/>
                    </a:lnTo>
                    <a:lnTo>
                      <a:pt x="14" y="90"/>
                    </a:lnTo>
                    <a:lnTo>
                      <a:pt x="14" y="90"/>
                    </a:lnTo>
                    <a:lnTo>
                      <a:pt x="14" y="90"/>
                    </a:lnTo>
                    <a:lnTo>
                      <a:pt x="7" y="90"/>
                    </a:lnTo>
                    <a:lnTo>
                      <a:pt x="7" y="90"/>
                    </a:lnTo>
                    <a:lnTo>
                      <a:pt x="7" y="90"/>
                    </a:lnTo>
                    <a:lnTo>
                      <a:pt x="14" y="83"/>
                    </a:lnTo>
                    <a:lnTo>
                      <a:pt x="7" y="83"/>
                    </a:lnTo>
                    <a:lnTo>
                      <a:pt x="14" y="83"/>
                    </a:lnTo>
                    <a:lnTo>
                      <a:pt x="14" y="83"/>
                    </a:lnTo>
                    <a:lnTo>
                      <a:pt x="14" y="83"/>
                    </a:lnTo>
                    <a:lnTo>
                      <a:pt x="14" y="83"/>
                    </a:lnTo>
                    <a:lnTo>
                      <a:pt x="14" y="83"/>
                    </a:lnTo>
                    <a:lnTo>
                      <a:pt x="14" y="77"/>
                    </a:lnTo>
                    <a:lnTo>
                      <a:pt x="14" y="77"/>
                    </a:lnTo>
                    <a:lnTo>
                      <a:pt x="14" y="77"/>
                    </a:lnTo>
                    <a:lnTo>
                      <a:pt x="14" y="77"/>
                    </a:lnTo>
                    <a:lnTo>
                      <a:pt x="14" y="77"/>
                    </a:lnTo>
                    <a:lnTo>
                      <a:pt x="14" y="77"/>
                    </a:lnTo>
                    <a:lnTo>
                      <a:pt x="14" y="77"/>
                    </a:lnTo>
                    <a:lnTo>
                      <a:pt x="14" y="77"/>
                    </a:lnTo>
                    <a:lnTo>
                      <a:pt x="14" y="77"/>
                    </a:lnTo>
                    <a:lnTo>
                      <a:pt x="14" y="77"/>
                    </a:lnTo>
                    <a:lnTo>
                      <a:pt x="14" y="71"/>
                    </a:lnTo>
                    <a:lnTo>
                      <a:pt x="14" y="71"/>
                    </a:lnTo>
                    <a:lnTo>
                      <a:pt x="14" y="71"/>
                    </a:lnTo>
                    <a:lnTo>
                      <a:pt x="14" y="71"/>
                    </a:lnTo>
                    <a:lnTo>
                      <a:pt x="14" y="71"/>
                    </a:lnTo>
                    <a:lnTo>
                      <a:pt x="14" y="71"/>
                    </a:lnTo>
                    <a:lnTo>
                      <a:pt x="14" y="71"/>
                    </a:lnTo>
                    <a:lnTo>
                      <a:pt x="14" y="71"/>
                    </a:lnTo>
                    <a:lnTo>
                      <a:pt x="34" y="51"/>
                    </a:lnTo>
                    <a:lnTo>
                      <a:pt x="41" y="45"/>
                    </a:lnTo>
                    <a:lnTo>
                      <a:pt x="41" y="45"/>
                    </a:lnTo>
                    <a:lnTo>
                      <a:pt x="41" y="45"/>
                    </a:lnTo>
                    <a:lnTo>
                      <a:pt x="41" y="45"/>
                    </a:lnTo>
                    <a:lnTo>
                      <a:pt x="41" y="45"/>
                    </a:lnTo>
                    <a:lnTo>
                      <a:pt x="41" y="45"/>
                    </a:lnTo>
                    <a:lnTo>
                      <a:pt x="48" y="45"/>
                    </a:lnTo>
                    <a:lnTo>
                      <a:pt x="48" y="45"/>
                    </a:lnTo>
                    <a:lnTo>
                      <a:pt x="48" y="45"/>
                    </a:lnTo>
                    <a:lnTo>
                      <a:pt x="48" y="38"/>
                    </a:lnTo>
                    <a:lnTo>
                      <a:pt x="48" y="38"/>
                    </a:lnTo>
                    <a:lnTo>
                      <a:pt x="48" y="38"/>
                    </a:lnTo>
                    <a:lnTo>
                      <a:pt x="48" y="38"/>
                    </a:lnTo>
                    <a:lnTo>
                      <a:pt x="48" y="38"/>
                    </a:lnTo>
                    <a:lnTo>
                      <a:pt x="48" y="38"/>
                    </a:lnTo>
                    <a:lnTo>
                      <a:pt x="48" y="38"/>
                    </a:lnTo>
                    <a:lnTo>
                      <a:pt x="48" y="38"/>
                    </a:lnTo>
                    <a:lnTo>
                      <a:pt x="55" y="38"/>
                    </a:lnTo>
                    <a:lnTo>
                      <a:pt x="55" y="38"/>
                    </a:lnTo>
                    <a:lnTo>
                      <a:pt x="55" y="38"/>
                    </a:lnTo>
                    <a:lnTo>
                      <a:pt x="55" y="38"/>
                    </a:lnTo>
                    <a:lnTo>
                      <a:pt x="55" y="38"/>
                    </a:lnTo>
                    <a:lnTo>
                      <a:pt x="55" y="32"/>
                    </a:lnTo>
                    <a:lnTo>
                      <a:pt x="55" y="32"/>
                    </a:lnTo>
                    <a:lnTo>
                      <a:pt x="55" y="32"/>
                    </a:lnTo>
                    <a:lnTo>
                      <a:pt x="55" y="32"/>
                    </a:lnTo>
                    <a:lnTo>
                      <a:pt x="62" y="32"/>
                    </a:lnTo>
                    <a:lnTo>
                      <a:pt x="62" y="26"/>
                    </a:lnTo>
                    <a:lnTo>
                      <a:pt x="62" y="26"/>
                    </a:lnTo>
                    <a:lnTo>
                      <a:pt x="69" y="26"/>
                    </a:lnTo>
                    <a:lnTo>
                      <a:pt x="69" y="26"/>
                    </a:lnTo>
                    <a:lnTo>
                      <a:pt x="69" y="26"/>
                    </a:lnTo>
                    <a:lnTo>
                      <a:pt x="69" y="19"/>
                    </a:lnTo>
                    <a:lnTo>
                      <a:pt x="75" y="19"/>
                    </a:lnTo>
                    <a:lnTo>
                      <a:pt x="75" y="19"/>
                    </a:lnTo>
                    <a:lnTo>
                      <a:pt x="75" y="19"/>
                    </a:lnTo>
                    <a:lnTo>
                      <a:pt x="82" y="13"/>
                    </a:lnTo>
                    <a:lnTo>
                      <a:pt x="82" y="13"/>
                    </a:lnTo>
                    <a:lnTo>
                      <a:pt x="82" y="13"/>
                    </a:lnTo>
                    <a:lnTo>
                      <a:pt x="82" y="13"/>
                    </a:lnTo>
                    <a:lnTo>
                      <a:pt x="89" y="6"/>
                    </a:lnTo>
                    <a:lnTo>
                      <a:pt x="89" y="6"/>
                    </a:lnTo>
                    <a:lnTo>
                      <a:pt x="89" y="6"/>
                    </a:lnTo>
                    <a:lnTo>
                      <a:pt x="96" y="6"/>
                    </a:lnTo>
                    <a:lnTo>
                      <a:pt x="96" y="6"/>
                    </a:lnTo>
                    <a:lnTo>
                      <a:pt x="96" y="6"/>
                    </a:lnTo>
                    <a:lnTo>
                      <a:pt x="103" y="0"/>
                    </a:lnTo>
                    <a:lnTo>
                      <a:pt x="103" y="0"/>
                    </a:lnTo>
                    <a:lnTo>
                      <a:pt x="110" y="0"/>
                    </a:lnTo>
                    <a:lnTo>
                      <a:pt x="110" y="0"/>
                    </a:lnTo>
                    <a:lnTo>
                      <a:pt x="110" y="0"/>
                    </a:lnTo>
                    <a:lnTo>
                      <a:pt x="110" y="0"/>
                    </a:lnTo>
                    <a:lnTo>
                      <a:pt x="117" y="0"/>
                    </a:lnTo>
                    <a:lnTo>
                      <a:pt x="117" y="0"/>
                    </a:lnTo>
                    <a:lnTo>
                      <a:pt x="117" y="0"/>
                    </a:lnTo>
                    <a:lnTo>
                      <a:pt x="123" y="0"/>
                    </a:lnTo>
                    <a:lnTo>
                      <a:pt x="123" y="0"/>
                    </a:lnTo>
                    <a:lnTo>
                      <a:pt x="123" y="0"/>
                    </a:lnTo>
                    <a:lnTo>
                      <a:pt x="130" y="0"/>
                    </a:lnTo>
                    <a:lnTo>
                      <a:pt x="130" y="0"/>
                    </a:lnTo>
                    <a:lnTo>
                      <a:pt x="130" y="0"/>
                    </a:lnTo>
                    <a:lnTo>
                      <a:pt x="130" y="0"/>
                    </a:lnTo>
                    <a:lnTo>
                      <a:pt x="130" y="0"/>
                    </a:lnTo>
                    <a:lnTo>
                      <a:pt x="137" y="0"/>
                    </a:lnTo>
                    <a:lnTo>
                      <a:pt x="137" y="0"/>
                    </a:lnTo>
                    <a:lnTo>
                      <a:pt x="137" y="0"/>
                    </a:lnTo>
                    <a:lnTo>
                      <a:pt x="137" y="0"/>
                    </a:lnTo>
                    <a:lnTo>
                      <a:pt x="144" y="0"/>
                    </a:lnTo>
                    <a:lnTo>
                      <a:pt x="144" y="0"/>
                    </a:lnTo>
                    <a:lnTo>
                      <a:pt x="144" y="0"/>
                    </a:lnTo>
                    <a:lnTo>
                      <a:pt x="144" y="0"/>
                    </a:lnTo>
                    <a:lnTo>
                      <a:pt x="151" y="0"/>
                    </a:lnTo>
                    <a:lnTo>
                      <a:pt x="151" y="0"/>
                    </a:lnTo>
                    <a:lnTo>
                      <a:pt x="151" y="0"/>
                    </a:lnTo>
                    <a:lnTo>
                      <a:pt x="151" y="0"/>
                    </a:lnTo>
                    <a:lnTo>
                      <a:pt x="158" y="0"/>
                    </a:lnTo>
                    <a:lnTo>
                      <a:pt x="158" y="6"/>
                    </a:lnTo>
                    <a:lnTo>
                      <a:pt x="158" y="6"/>
                    </a:lnTo>
                    <a:lnTo>
                      <a:pt x="158" y="6"/>
                    </a:lnTo>
                    <a:lnTo>
                      <a:pt x="165" y="6"/>
                    </a:lnTo>
                    <a:lnTo>
                      <a:pt x="165" y="6"/>
                    </a:lnTo>
                    <a:lnTo>
                      <a:pt x="165" y="6"/>
                    </a:lnTo>
                    <a:lnTo>
                      <a:pt x="165" y="13"/>
                    </a:lnTo>
                    <a:lnTo>
                      <a:pt x="165" y="13"/>
                    </a:lnTo>
                    <a:lnTo>
                      <a:pt x="165" y="13"/>
                    </a:lnTo>
                    <a:lnTo>
                      <a:pt x="165" y="13"/>
                    </a:lnTo>
                    <a:lnTo>
                      <a:pt x="165" y="13"/>
                    </a:lnTo>
                    <a:lnTo>
                      <a:pt x="165" y="13"/>
                    </a:lnTo>
                    <a:lnTo>
                      <a:pt x="165" y="13"/>
                    </a:lnTo>
                    <a:lnTo>
                      <a:pt x="165" y="19"/>
                    </a:lnTo>
                    <a:lnTo>
                      <a:pt x="165" y="19"/>
                    </a:lnTo>
                    <a:lnTo>
                      <a:pt x="165" y="19"/>
                    </a:lnTo>
                    <a:lnTo>
                      <a:pt x="165" y="19"/>
                    </a:lnTo>
                    <a:lnTo>
                      <a:pt x="165" y="19"/>
                    </a:lnTo>
                    <a:lnTo>
                      <a:pt x="165" y="19"/>
                    </a:lnTo>
                    <a:lnTo>
                      <a:pt x="165" y="26"/>
                    </a:lnTo>
                    <a:lnTo>
                      <a:pt x="165" y="26"/>
                    </a:lnTo>
                    <a:lnTo>
                      <a:pt x="165" y="26"/>
                    </a:lnTo>
                    <a:lnTo>
                      <a:pt x="165" y="26"/>
                    </a:lnTo>
                    <a:lnTo>
                      <a:pt x="165" y="26"/>
                    </a:lnTo>
                    <a:lnTo>
                      <a:pt x="165" y="26"/>
                    </a:lnTo>
                    <a:lnTo>
                      <a:pt x="165" y="26"/>
                    </a:lnTo>
                    <a:lnTo>
                      <a:pt x="165" y="26"/>
                    </a:lnTo>
                    <a:lnTo>
                      <a:pt x="165" y="26"/>
                    </a:lnTo>
                    <a:lnTo>
                      <a:pt x="165" y="32"/>
                    </a:lnTo>
                    <a:lnTo>
                      <a:pt x="165" y="32"/>
                    </a:lnTo>
                    <a:lnTo>
                      <a:pt x="165" y="32"/>
                    </a:lnTo>
                    <a:lnTo>
                      <a:pt x="165" y="32"/>
                    </a:lnTo>
                    <a:lnTo>
                      <a:pt x="165" y="32"/>
                    </a:lnTo>
                    <a:lnTo>
                      <a:pt x="165" y="32"/>
                    </a:lnTo>
                    <a:lnTo>
                      <a:pt x="165" y="32"/>
                    </a:lnTo>
                    <a:lnTo>
                      <a:pt x="165" y="32"/>
                    </a:lnTo>
                    <a:lnTo>
                      <a:pt x="165" y="38"/>
                    </a:lnTo>
                    <a:lnTo>
                      <a:pt x="165" y="38"/>
                    </a:lnTo>
                    <a:lnTo>
                      <a:pt x="165" y="38"/>
                    </a:lnTo>
                    <a:lnTo>
                      <a:pt x="158" y="38"/>
                    </a:lnTo>
                    <a:lnTo>
                      <a:pt x="158" y="38"/>
                    </a:lnTo>
                    <a:lnTo>
                      <a:pt x="151" y="38"/>
                    </a:lnTo>
                    <a:lnTo>
                      <a:pt x="151" y="38"/>
                    </a:lnTo>
                    <a:lnTo>
                      <a:pt x="151" y="38"/>
                    </a:lnTo>
                    <a:lnTo>
                      <a:pt x="151" y="38"/>
                    </a:lnTo>
                    <a:lnTo>
                      <a:pt x="144" y="38"/>
                    </a:lnTo>
                    <a:lnTo>
                      <a:pt x="144" y="45"/>
                    </a:lnTo>
                    <a:lnTo>
                      <a:pt x="144" y="45"/>
                    </a:lnTo>
                    <a:lnTo>
                      <a:pt x="144" y="45"/>
                    </a:lnTo>
                    <a:lnTo>
                      <a:pt x="137" y="45"/>
                    </a:lnTo>
                    <a:lnTo>
                      <a:pt x="137" y="45"/>
                    </a:lnTo>
                    <a:lnTo>
                      <a:pt x="137" y="38"/>
                    </a:lnTo>
                    <a:lnTo>
                      <a:pt x="137" y="38"/>
                    </a:lnTo>
                    <a:lnTo>
                      <a:pt x="137" y="38"/>
                    </a:lnTo>
                    <a:lnTo>
                      <a:pt x="137" y="38"/>
                    </a:lnTo>
                    <a:lnTo>
                      <a:pt x="137" y="38"/>
                    </a:lnTo>
                    <a:lnTo>
                      <a:pt x="137" y="38"/>
                    </a:lnTo>
                    <a:lnTo>
                      <a:pt x="137" y="38"/>
                    </a:lnTo>
                    <a:lnTo>
                      <a:pt x="130" y="38"/>
                    </a:lnTo>
                    <a:lnTo>
                      <a:pt x="130" y="38"/>
                    </a:lnTo>
                    <a:lnTo>
                      <a:pt x="130" y="38"/>
                    </a:lnTo>
                    <a:lnTo>
                      <a:pt x="130" y="38"/>
                    </a:lnTo>
                    <a:lnTo>
                      <a:pt x="130" y="32"/>
                    </a:lnTo>
                    <a:lnTo>
                      <a:pt x="130" y="32"/>
                    </a:lnTo>
                    <a:lnTo>
                      <a:pt x="123" y="32"/>
                    </a:lnTo>
                    <a:lnTo>
                      <a:pt x="123" y="38"/>
                    </a:lnTo>
                    <a:lnTo>
                      <a:pt x="123" y="38"/>
                    </a:lnTo>
                    <a:lnTo>
                      <a:pt x="123" y="38"/>
                    </a:lnTo>
                    <a:lnTo>
                      <a:pt x="123" y="38"/>
                    </a:lnTo>
                    <a:lnTo>
                      <a:pt x="117" y="38"/>
                    </a:lnTo>
                    <a:lnTo>
                      <a:pt x="117" y="38"/>
                    </a:lnTo>
                    <a:lnTo>
                      <a:pt x="117" y="38"/>
                    </a:lnTo>
                    <a:lnTo>
                      <a:pt x="117" y="38"/>
                    </a:lnTo>
                    <a:lnTo>
                      <a:pt x="117" y="45"/>
                    </a:lnTo>
                    <a:lnTo>
                      <a:pt x="110" y="45"/>
                    </a:lnTo>
                    <a:lnTo>
                      <a:pt x="110" y="45"/>
                    </a:lnTo>
                    <a:lnTo>
                      <a:pt x="110" y="45"/>
                    </a:lnTo>
                    <a:lnTo>
                      <a:pt x="110" y="45"/>
                    </a:lnTo>
                    <a:lnTo>
                      <a:pt x="110" y="45"/>
                    </a:lnTo>
                    <a:lnTo>
                      <a:pt x="110" y="45"/>
                    </a:lnTo>
                    <a:lnTo>
                      <a:pt x="103" y="45"/>
                    </a:lnTo>
                    <a:lnTo>
                      <a:pt x="103" y="45"/>
                    </a:lnTo>
                    <a:lnTo>
                      <a:pt x="103" y="45"/>
                    </a:lnTo>
                    <a:lnTo>
                      <a:pt x="103" y="45"/>
                    </a:lnTo>
                    <a:lnTo>
                      <a:pt x="103" y="45"/>
                    </a:lnTo>
                    <a:lnTo>
                      <a:pt x="103" y="51"/>
                    </a:lnTo>
                    <a:lnTo>
                      <a:pt x="103" y="51"/>
                    </a:lnTo>
                    <a:lnTo>
                      <a:pt x="103" y="51"/>
                    </a:lnTo>
                    <a:lnTo>
                      <a:pt x="103" y="51"/>
                    </a:lnTo>
                    <a:lnTo>
                      <a:pt x="103" y="51"/>
                    </a:lnTo>
                    <a:lnTo>
                      <a:pt x="103" y="51"/>
                    </a:lnTo>
                    <a:lnTo>
                      <a:pt x="103" y="51"/>
                    </a:lnTo>
                    <a:lnTo>
                      <a:pt x="96" y="51"/>
                    </a:lnTo>
                    <a:lnTo>
                      <a:pt x="96" y="51"/>
                    </a:lnTo>
                    <a:lnTo>
                      <a:pt x="96" y="51"/>
                    </a:lnTo>
                    <a:lnTo>
                      <a:pt x="96" y="58"/>
                    </a:lnTo>
                    <a:lnTo>
                      <a:pt x="96" y="58"/>
                    </a:lnTo>
                    <a:lnTo>
                      <a:pt x="96" y="58"/>
                    </a:lnTo>
                    <a:lnTo>
                      <a:pt x="96" y="58"/>
                    </a:lnTo>
                    <a:lnTo>
                      <a:pt x="96" y="58"/>
                    </a:lnTo>
                    <a:lnTo>
                      <a:pt x="96" y="58"/>
                    </a:lnTo>
                    <a:lnTo>
                      <a:pt x="96" y="58"/>
                    </a:lnTo>
                    <a:lnTo>
                      <a:pt x="96" y="58"/>
                    </a:lnTo>
                    <a:lnTo>
                      <a:pt x="96" y="58"/>
                    </a:lnTo>
                    <a:lnTo>
                      <a:pt x="96" y="58"/>
                    </a:lnTo>
                    <a:lnTo>
                      <a:pt x="96" y="58"/>
                    </a:lnTo>
                    <a:lnTo>
                      <a:pt x="89" y="58"/>
                    </a:lnTo>
                    <a:lnTo>
                      <a:pt x="89" y="58"/>
                    </a:lnTo>
                    <a:lnTo>
                      <a:pt x="89" y="58"/>
                    </a:lnTo>
                    <a:lnTo>
                      <a:pt x="103" y="64"/>
                    </a:lnTo>
                    <a:lnTo>
                      <a:pt x="103" y="64"/>
                    </a:lnTo>
                    <a:close/>
                  </a:path>
                </a:pathLst>
              </a:custGeom>
              <a:solidFill>
                <a:srgbClr val="D9B200"/>
              </a:solidFill>
              <a:ln w="9525">
                <a:noFill/>
                <a:round/>
                <a:headEnd/>
                <a:tailEnd/>
              </a:ln>
            </p:spPr>
            <p:txBody>
              <a:bodyPr/>
              <a:lstStyle/>
              <a:p>
                <a:endParaRPr lang="en-US" dirty="0"/>
              </a:p>
            </p:txBody>
          </p:sp>
          <p:sp>
            <p:nvSpPr>
              <p:cNvPr id="100486" name="Freeform 1158"/>
              <p:cNvSpPr>
                <a:spLocks/>
              </p:cNvSpPr>
              <p:nvPr/>
            </p:nvSpPr>
            <p:spPr bwMode="auto">
              <a:xfrm>
                <a:off x="2338" y="2201"/>
                <a:ext cx="165" cy="148"/>
              </a:xfrm>
              <a:custGeom>
                <a:avLst/>
                <a:gdLst/>
                <a:ahLst/>
                <a:cxnLst>
                  <a:cxn ang="0">
                    <a:pos x="110" y="71"/>
                  </a:cxn>
                  <a:cxn ang="0">
                    <a:pos x="117" y="77"/>
                  </a:cxn>
                  <a:cxn ang="0">
                    <a:pos x="123" y="90"/>
                  </a:cxn>
                  <a:cxn ang="0">
                    <a:pos x="130" y="96"/>
                  </a:cxn>
                  <a:cxn ang="0">
                    <a:pos x="130" y="109"/>
                  </a:cxn>
                  <a:cxn ang="0">
                    <a:pos x="117" y="116"/>
                  </a:cxn>
                  <a:cxn ang="0">
                    <a:pos x="96" y="122"/>
                  </a:cxn>
                  <a:cxn ang="0">
                    <a:pos x="82" y="122"/>
                  </a:cxn>
                  <a:cxn ang="0">
                    <a:pos x="69" y="122"/>
                  </a:cxn>
                  <a:cxn ang="0">
                    <a:pos x="62" y="116"/>
                  </a:cxn>
                  <a:cxn ang="0">
                    <a:pos x="48" y="109"/>
                  </a:cxn>
                  <a:cxn ang="0">
                    <a:pos x="41" y="116"/>
                  </a:cxn>
                  <a:cxn ang="0">
                    <a:pos x="34" y="116"/>
                  </a:cxn>
                  <a:cxn ang="0">
                    <a:pos x="21" y="122"/>
                  </a:cxn>
                  <a:cxn ang="0">
                    <a:pos x="14" y="128"/>
                  </a:cxn>
                  <a:cxn ang="0">
                    <a:pos x="14" y="128"/>
                  </a:cxn>
                  <a:cxn ang="0">
                    <a:pos x="7" y="141"/>
                  </a:cxn>
                  <a:cxn ang="0">
                    <a:pos x="7" y="148"/>
                  </a:cxn>
                  <a:cxn ang="0">
                    <a:pos x="7" y="148"/>
                  </a:cxn>
                  <a:cxn ang="0">
                    <a:pos x="7" y="141"/>
                  </a:cxn>
                  <a:cxn ang="0">
                    <a:pos x="0" y="128"/>
                  </a:cxn>
                  <a:cxn ang="0">
                    <a:pos x="0" y="116"/>
                  </a:cxn>
                  <a:cxn ang="0">
                    <a:pos x="7" y="109"/>
                  </a:cxn>
                  <a:cxn ang="0">
                    <a:pos x="7" y="103"/>
                  </a:cxn>
                  <a:cxn ang="0">
                    <a:pos x="14" y="96"/>
                  </a:cxn>
                  <a:cxn ang="0">
                    <a:pos x="14" y="90"/>
                  </a:cxn>
                  <a:cxn ang="0">
                    <a:pos x="14" y="83"/>
                  </a:cxn>
                  <a:cxn ang="0">
                    <a:pos x="14" y="77"/>
                  </a:cxn>
                  <a:cxn ang="0">
                    <a:pos x="14" y="71"/>
                  </a:cxn>
                  <a:cxn ang="0">
                    <a:pos x="14" y="71"/>
                  </a:cxn>
                  <a:cxn ang="0">
                    <a:pos x="41" y="45"/>
                  </a:cxn>
                  <a:cxn ang="0">
                    <a:pos x="48" y="38"/>
                  </a:cxn>
                  <a:cxn ang="0">
                    <a:pos x="55" y="38"/>
                  </a:cxn>
                  <a:cxn ang="0">
                    <a:pos x="62" y="32"/>
                  </a:cxn>
                  <a:cxn ang="0">
                    <a:pos x="75" y="19"/>
                  </a:cxn>
                  <a:cxn ang="0">
                    <a:pos x="89" y="6"/>
                  </a:cxn>
                  <a:cxn ang="0">
                    <a:pos x="103" y="0"/>
                  </a:cxn>
                  <a:cxn ang="0">
                    <a:pos x="117" y="0"/>
                  </a:cxn>
                  <a:cxn ang="0">
                    <a:pos x="130" y="0"/>
                  </a:cxn>
                  <a:cxn ang="0">
                    <a:pos x="144" y="0"/>
                  </a:cxn>
                  <a:cxn ang="0">
                    <a:pos x="158" y="0"/>
                  </a:cxn>
                  <a:cxn ang="0">
                    <a:pos x="165" y="13"/>
                  </a:cxn>
                  <a:cxn ang="0">
                    <a:pos x="165" y="19"/>
                  </a:cxn>
                  <a:cxn ang="0">
                    <a:pos x="165" y="26"/>
                  </a:cxn>
                  <a:cxn ang="0">
                    <a:pos x="165" y="26"/>
                  </a:cxn>
                  <a:cxn ang="0">
                    <a:pos x="165" y="32"/>
                  </a:cxn>
                  <a:cxn ang="0">
                    <a:pos x="151" y="38"/>
                  </a:cxn>
                  <a:cxn ang="0">
                    <a:pos x="144" y="45"/>
                  </a:cxn>
                  <a:cxn ang="0">
                    <a:pos x="137" y="38"/>
                  </a:cxn>
                  <a:cxn ang="0">
                    <a:pos x="130" y="32"/>
                  </a:cxn>
                  <a:cxn ang="0">
                    <a:pos x="117" y="38"/>
                  </a:cxn>
                  <a:cxn ang="0">
                    <a:pos x="110" y="45"/>
                  </a:cxn>
                  <a:cxn ang="0">
                    <a:pos x="103" y="45"/>
                  </a:cxn>
                  <a:cxn ang="0">
                    <a:pos x="103" y="51"/>
                  </a:cxn>
                  <a:cxn ang="0">
                    <a:pos x="96" y="58"/>
                  </a:cxn>
                  <a:cxn ang="0">
                    <a:pos x="96" y="58"/>
                  </a:cxn>
                </a:cxnLst>
                <a:rect l="0" t="0" r="r" b="b"/>
                <a:pathLst>
                  <a:path w="165" h="148">
                    <a:moveTo>
                      <a:pt x="103" y="64"/>
                    </a:moveTo>
                    <a:lnTo>
                      <a:pt x="103" y="64"/>
                    </a:lnTo>
                    <a:lnTo>
                      <a:pt x="103" y="64"/>
                    </a:lnTo>
                    <a:lnTo>
                      <a:pt x="103" y="71"/>
                    </a:lnTo>
                    <a:lnTo>
                      <a:pt x="110" y="71"/>
                    </a:lnTo>
                    <a:lnTo>
                      <a:pt x="110" y="71"/>
                    </a:lnTo>
                    <a:lnTo>
                      <a:pt x="110" y="71"/>
                    </a:lnTo>
                    <a:lnTo>
                      <a:pt x="110" y="71"/>
                    </a:lnTo>
                    <a:lnTo>
                      <a:pt x="110" y="71"/>
                    </a:lnTo>
                    <a:lnTo>
                      <a:pt x="117" y="77"/>
                    </a:lnTo>
                    <a:lnTo>
                      <a:pt x="117" y="77"/>
                    </a:lnTo>
                    <a:lnTo>
                      <a:pt x="117" y="77"/>
                    </a:lnTo>
                    <a:lnTo>
                      <a:pt x="117" y="77"/>
                    </a:lnTo>
                    <a:lnTo>
                      <a:pt x="117" y="77"/>
                    </a:lnTo>
                    <a:lnTo>
                      <a:pt x="117" y="77"/>
                    </a:lnTo>
                    <a:lnTo>
                      <a:pt x="117" y="83"/>
                    </a:lnTo>
                    <a:lnTo>
                      <a:pt x="117" y="83"/>
                    </a:lnTo>
                    <a:lnTo>
                      <a:pt x="123" y="83"/>
                    </a:lnTo>
                    <a:lnTo>
                      <a:pt x="123" y="83"/>
                    </a:lnTo>
                    <a:lnTo>
                      <a:pt x="123" y="83"/>
                    </a:lnTo>
                    <a:lnTo>
                      <a:pt x="123" y="90"/>
                    </a:lnTo>
                    <a:lnTo>
                      <a:pt x="123" y="90"/>
                    </a:lnTo>
                    <a:lnTo>
                      <a:pt x="123" y="90"/>
                    </a:lnTo>
                    <a:lnTo>
                      <a:pt x="123" y="90"/>
                    </a:lnTo>
                    <a:lnTo>
                      <a:pt x="123" y="96"/>
                    </a:lnTo>
                    <a:lnTo>
                      <a:pt x="123" y="96"/>
                    </a:lnTo>
                    <a:lnTo>
                      <a:pt x="130" y="96"/>
                    </a:lnTo>
                    <a:lnTo>
                      <a:pt x="130" y="96"/>
                    </a:lnTo>
                    <a:lnTo>
                      <a:pt x="130" y="103"/>
                    </a:lnTo>
                    <a:lnTo>
                      <a:pt x="130" y="103"/>
                    </a:lnTo>
                    <a:lnTo>
                      <a:pt x="130" y="103"/>
                    </a:lnTo>
                    <a:lnTo>
                      <a:pt x="130" y="103"/>
                    </a:lnTo>
                    <a:lnTo>
                      <a:pt x="130" y="109"/>
                    </a:lnTo>
                    <a:lnTo>
                      <a:pt x="130" y="109"/>
                    </a:lnTo>
                    <a:lnTo>
                      <a:pt x="130" y="109"/>
                    </a:lnTo>
                    <a:lnTo>
                      <a:pt x="130" y="103"/>
                    </a:lnTo>
                    <a:lnTo>
                      <a:pt x="123" y="109"/>
                    </a:lnTo>
                    <a:lnTo>
                      <a:pt x="123" y="109"/>
                    </a:lnTo>
                    <a:lnTo>
                      <a:pt x="123" y="109"/>
                    </a:lnTo>
                    <a:lnTo>
                      <a:pt x="123" y="109"/>
                    </a:lnTo>
                    <a:lnTo>
                      <a:pt x="117" y="116"/>
                    </a:lnTo>
                    <a:lnTo>
                      <a:pt x="117" y="116"/>
                    </a:lnTo>
                    <a:lnTo>
                      <a:pt x="117" y="116"/>
                    </a:lnTo>
                    <a:lnTo>
                      <a:pt x="110" y="116"/>
                    </a:lnTo>
                    <a:lnTo>
                      <a:pt x="110" y="116"/>
                    </a:lnTo>
                    <a:lnTo>
                      <a:pt x="103" y="122"/>
                    </a:lnTo>
                    <a:lnTo>
                      <a:pt x="103" y="122"/>
                    </a:lnTo>
                    <a:lnTo>
                      <a:pt x="103" y="122"/>
                    </a:lnTo>
                    <a:lnTo>
                      <a:pt x="96" y="122"/>
                    </a:lnTo>
                    <a:lnTo>
                      <a:pt x="96" y="122"/>
                    </a:lnTo>
                    <a:lnTo>
                      <a:pt x="89" y="122"/>
                    </a:lnTo>
                    <a:lnTo>
                      <a:pt x="89" y="122"/>
                    </a:lnTo>
                    <a:lnTo>
                      <a:pt x="89" y="122"/>
                    </a:lnTo>
                    <a:lnTo>
                      <a:pt x="82" y="122"/>
                    </a:lnTo>
                    <a:lnTo>
                      <a:pt x="82" y="122"/>
                    </a:lnTo>
                    <a:lnTo>
                      <a:pt x="82" y="122"/>
                    </a:lnTo>
                    <a:lnTo>
                      <a:pt x="75" y="122"/>
                    </a:lnTo>
                    <a:lnTo>
                      <a:pt x="75" y="122"/>
                    </a:lnTo>
                    <a:lnTo>
                      <a:pt x="75" y="122"/>
                    </a:lnTo>
                    <a:lnTo>
                      <a:pt x="69" y="122"/>
                    </a:lnTo>
                    <a:lnTo>
                      <a:pt x="69" y="122"/>
                    </a:lnTo>
                    <a:lnTo>
                      <a:pt x="69" y="122"/>
                    </a:lnTo>
                    <a:lnTo>
                      <a:pt x="69" y="122"/>
                    </a:lnTo>
                    <a:lnTo>
                      <a:pt x="69" y="116"/>
                    </a:lnTo>
                    <a:lnTo>
                      <a:pt x="69" y="116"/>
                    </a:lnTo>
                    <a:lnTo>
                      <a:pt x="62" y="116"/>
                    </a:lnTo>
                    <a:lnTo>
                      <a:pt x="62" y="116"/>
                    </a:lnTo>
                    <a:lnTo>
                      <a:pt x="62" y="116"/>
                    </a:lnTo>
                    <a:lnTo>
                      <a:pt x="62" y="116"/>
                    </a:lnTo>
                    <a:lnTo>
                      <a:pt x="62" y="116"/>
                    </a:lnTo>
                    <a:lnTo>
                      <a:pt x="62" y="116"/>
                    </a:lnTo>
                    <a:lnTo>
                      <a:pt x="55" y="116"/>
                    </a:lnTo>
                    <a:lnTo>
                      <a:pt x="55" y="116"/>
                    </a:lnTo>
                    <a:lnTo>
                      <a:pt x="55" y="109"/>
                    </a:lnTo>
                    <a:lnTo>
                      <a:pt x="55" y="109"/>
                    </a:lnTo>
                    <a:lnTo>
                      <a:pt x="48" y="109"/>
                    </a:lnTo>
                    <a:lnTo>
                      <a:pt x="48" y="109"/>
                    </a:lnTo>
                    <a:lnTo>
                      <a:pt x="48" y="109"/>
                    </a:lnTo>
                    <a:lnTo>
                      <a:pt x="48" y="109"/>
                    </a:lnTo>
                    <a:lnTo>
                      <a:pt x="48" y="109"/>
                    </a:lnTo>
                    <a:lnTo>
                      <a:pt x="48" y="109"/>
                    </a:lnTo>
                    <a:lnTo>
                      <a:pt x="41" y="109"/>
                    </a:lnTo>
                    <a:lnTo>
                      <a:pt x="41" y="116"/>
                    </a:lnTo>
                    <a:lnTo>
                      <a:pt x="41" y="116"/>
                    </a:lnTo>
                    <a:lnTo>
                      <a:pt x="41" y="116"/>
                    </a:lnTo>
                    <a:lnTo>
                      <a:pt x="41" y="116"/>
                    </a:lnTo>
                    <a:lnTo>
                      <a:pt x="34" y="116"/>
                    </a:lnTo>
                    <a:lnTo>
                      <a:pt x="34" y="116"/>
                    </a:lnTo>
                    <a:lnTo>
                      <a:pt x="34" y="116"/>
                    </a:lnTo>
                    <a:lnTo>
                      <a:pt x="34" y="116"/>
                    </a:lnTo>
                    <a:lnTo>
                      <a:pt x="34" y="116"/>
                    </a:lnTo>
                    <a:lnTo>
                      <a:pt x="27" y="116"/>
                    </a:lnTo>
                    <a:lnTo>
                      <a:pt x="27" y="116"/>
                    </a:lnTo>
                    <a:lnTo>
                      <a:pt x="27" y="116"/>
                    </a:lnTo>
                    <a:lnTo>
                      <a:pt x="27" y="122"/>
                    </a:lnTo>
                    <a:lnTo>
                      <a:pt x="21" y="122"/>
                    </a:lnTo>
                    <a:lnTo>
                      <a:pt x="21" y="122"/>
                    </a:lnTo>
                    <a:lnTo>
                      <a:pt x="21" y="122"/>
                    </a:lnTo>
                    <a:lnTo>
                      <a:pt x="21" y="122"/>
                    </a:lnTo>
                    <a:lnTo>
                      <a:pt x="21" y="122"/>
                    </a:lnTo>
                    <a:lnTo>
                      <a:pt x="21" y="122"/>
                    </a:lnTo>
                    <a:lnTo>
                      <a:pt x="21" y="122"/>
                    </a:lnTo>
                    <a:lnTo>
                      <a:pt x="21" y="128"/>
                    </a:lnTo>
                    <a:lnTo>
                      <a:pt x="14" y="128"/>
                    </a:lnTo>
                    <a:lnTo>
                      <a:pt x="14" y="128"/>
                    </a:lnTo>
                    <a:lnTo>
                      <a:pt x="14" y="128"/>
                    </a:lnTo>
                    <a:lnTo>
                      <a:pt x="14" y="128"/>
                    </a:lnTo>
                    <a:lnTo>
                      <a:pt x="14" y="128"/>
                    </a:lnTo>
                    <a:lnTo>
                      <a:pt x="14" y="128"/>
                    </a:lnTo>
                    <a:lnTo>
                      <a:pt x="14" y="128"/>
                    </a:lnTo>
                    <a:lnTo>
                      <a:pt x="14" y="128"/>
                    </a:lnTo>
                    <a:lnTo>
                      <a:pt x="14" y="128"/>
                    </a:lnTo>
                    <a:lnTo>
                      <a:pt x="14" y="135"/>
                    </a:lnTo>
                    <a:lnTo>
                      <a:pt x="14" y="135"/>
                    </a:lnTo>
                    <a:lnTo>
                      <a:pt x="14" y="135"/>
                    </a:lnTo>
                    <a:lnTo>
                      <a:pt x="14" y="135"/>
                    </a:lnTo>
                    <a:lnTo>
                      <a:pt x="14" y="135"/>
                    </a:lnTo>
                    <a:lnTo>
                      <a:pt x="14" y="135"/>
                    </a:lnTo>
                    <a:lnTo>
                      <a:pt x="7" y="141"/>
                    </a:lnTo>
                    <a:lnTo>
                      <a:pt x="7" y="141"/>
                    </a:lnTo>
                    <a:lnTo>
                      <a:pt x="7" y="141"/>
                    </a:lnTo>
                    <a:lnTo>
                      <a:pt x="7" y="141"/>
                    </a:lnTo>
                    <a:lnTo>
                      <a:pt x="7" y="148"/>
                    </a:lnTo>
                    <a:lnTo>
                      <a:pt x="7" y="148"/>
                    </a:lnTo>
                    <a:lnTo>
                      <a:pt x="7" y="148"/>
                    </a:lnTo>
                    <a:lnTo>
                      <a:pt x="7" y="148"/>
                    </a:lnTo>
                    <a:lnTo>
                      <a:pt x="7" y="148"/>
                    </a:lnTo>
                    <a:lnTo>
                      <a:pt x="7" y="148"/>
                    </a:lnTo>
                    <a:lnTo>
                      <a:pt x="7" y="148"/>
                    </a:lnTo>
                    <a:lnTo>
                      <a:pt x="7" y="148"/>
                    </a:lnTo>
                    <a:lnTo>
                      <a:pt x="7" y="148"/>
                    </a:lnTo>
                    <a:lnTo>
                      <a:pt x="7" y="148"/>
                    </a:lnTo>
                    <a:lnTo>
                      <a:pt x="7" y="148"/>
                    </a:lnTo>
                    <a:lnTo>
                      <a:pt x="7" y="148"/>
                    </a:lnTo>
                    <a:lnTo>
                      <a:pt x="7" y="148"/>
                    </a:lnTo>
                    <a:lnTo>
                      <a:pt x="7" y="141"/>
                    </a:lnTo>
                    <a:lnTo>
                      <a:pt x="7" y="141"/>
                    </a:lnTo>
                    <a:lnTo>
                      <a:pt x="7" y="141"/>
                    </a:lnTo>
                    <a:lnTo>
                      <a:pt x="7" y="141"/>
                    </a:lnTo>
                    <a:lnTo>
                      <a:pt x="7" y="141"/>
                    </a:lnTo>
                    <a:lnTo>
                      <a:pt x="0" y="141"/>
                    </a:lnTo>
                    <a:lnTo>
                      <a:pt x="0" y="135"/>
                    </a:lnTo>
                    <a:lnTo>
                      <a:pt x="0" y="135"/>
                    </a:lnTo>
                    <a:lnTo>
                      <a:pt x="0" y="135"/>
                    </a:lnTo>
                    <a:lnTo>
                      <a:pt x="0" y="135"/>
                    </a:lnTo>
                    <a:lnTo>
                      <a:pt x="0" y="128"/>
                    </a:lnTo>
                    <a:lnTo>
                      <a:pt x="0" y="128"/>
                    </a:lnTo>
                    <a:lnTo>
                      <a:pt x="0" y="128"/>
                    </a:lnTo>
                    <a:lnTo>
                      <a:pt x="0" y="122"/>
                    </a:lnTo>
                    <a:lnTo>
                      <a:pt x="0" y="122"/>
                    </a:lnTo>
                    <a:lnTo>
                      <a:pt x="0" y="122"/>
                    </a:lnTo>
                    <a:lnTo>
                      <a:pt x="0" y="122"/>
                    </a:lnTo>
                    <a:lnTo>
                      <a:pt x="0" y="116"/>
                    </a:lnTo>
                    <a:lnTo>
                      <a:pt x="0" y="116"/>
                    </a:lnTo>
                    <a:lnTo>
                      <a:pt x="0" y="116"/>
                    </a:lnTo>
                    <a:lnTo>
                      <a:pt x="7" y="116"/>
                    </a:lnTo>
                    <a:lnTo>
                      <a:pt x="7" y="116"/>
                    </a:lnTo>
                    <a:lnTo>
                      <a:pt x="7" y="109"/>
                    </a:lnTo>
                    <a:lnTo>
                      <a:pt x="7" y="109"/>
                    </a:lnTo>
                    <a:lnTo>
                      <a:pt x="7" y="109"/>
                    </a:lnTo>
                    <a:lnTo>
                      <a:pt x="7" y="109"/>
                    </a:lnTo>
                    <a:lnTo>
                      <a:pt x="7" y="109"/>
                    </a:lnTo>
                    <a:lnTo>
                      <a:pt x="7" y="109"/>
                    </a:lnTo>
                    <a:lnTo>
                      <a:pt x="7" y="109"/>
                    </a:lnTo>
                    <a:lnTo>
                      <a:pt x="7" y="109"/>
                    </a:lnTo>
                    <a:lnTo>
                      <a:pt x="7" y="109"/>
                    </a:lnTo>
                    <a:lnTo>
                      <a:pt x="7" y="103"/>
                    </a:lnTo>
                    <a:lnTo>
                      <a:pt x="7" y="103"/>
                    </a:lnTo>
                    <a:lnTo>
                      <a:pt x="7" y="103"/>
                    </a:lnTo>
                    <a:lnTo>
                      <a:pt x="7" y="103"/>
                    </a:lnTo>
                    <a:lnTo>
                      <a:pt x="7" y="103"/>
                    </a:lnTo>
                    <a:lnTo>
                      <a:pt x="14" y="103"/>
                    </a:lnTo>
                    <a:lnTo>
                      <a:pt x="14" y="96"/>
                    </a:lnTo>
                    <a:lnTo>
                      <a:pt x="14" y="96"/>
                    </a:lnTo>
                    <a:lnTo>
                      <a:pt x="14" y="96"/>
                    </a:lnTo>
                    <a:lnTo>
                      <a:pt x="14" y="96"/>
                    </a:lnTo>
                    <a:lnTo>
                      <a:pt x="14" y="96"/>
                    </a:lnTo>
                    <a:lnTo>
                      <a:pt x="7" y="96"/>
                    </a:lnTo>
                    <a:lnTo>
                      <a:pt x="14" y="90"/>
                    </a:lnTo>
                    <a:lnTo>
                      <a:pt x="14" y="90"/>
                    </a:lnTo>
                    <a:lnTo>
                      <a:pt x="14" y="90"/>
                    </a:lnTo>
                    <a:lnTo>
                      <a:pt x="14" y="90"/>
                    </a:lnTo>
                    <a:lnTo>
                      <a:pt x="7" y="90"/>
                    </a:lnTo>
                    <a:lnTo>
                      <a:pt x="7" y="90"/>
                    </a:lnTo>
                    <a:lnTo>
                      <a:pt x="7" y="90"/>
                    </a:lnTo>
                    <a:lnTo>
                      <a:pt x="14" y="83"/>
                    </a:lnTo>
                    <a:lnTo>
                      <a:pt x="7" y="83"/>
                    </a:lnTo>
                    <a:lnTo>
                      <a:pt x="14" y="83"/>
                    </a:lnTo>
                    <a:lnTo>
                      <a:pt x="14" y="83"/>
                    </a:lnTo>
                    <a:lnTo>
                      <a:pt x="14" y="83"/>
                    </a:lnTo>
                    <a:lnTo>
                      <a:pt x="14" y="83"/>
                    </a:lnTo>
                    <a:lnTo>
                      <a:pt x="14" y="83"/>
                    </a:lnTo>
                    <a:lnTo>
                      <a:pt x="14" y="77"/>
                    </a:lnTo>
                    <a:lnTo>
                      <a:pt x="14" y="77"/>
                    </a:lnTo>
                    <a:lnTo>
                      <a:pt x="14" y="77"/>
                    </a:lnTo>
                    <a:lnTo>
                      <a:pt x="14" y="77"/>
                    </a:lnTo>
                    <a:lnTo>
                      <a:pt x="14" y="77"/>
                    </a:lnTo>
                    <a:lnTo>
                      <a:pt x="14" y="77"/>
                    </a:lnTo>
                    <a:lnTo>
                      <a:pt x="14" y="77"/>
                    </a:lnTo>
                    <a:lnTo>
                      <a:pt x="14" y="77"/>
                    </a:lnTo>
                    <a:lnTo>
                      <a:pt x="14" y="77"/>
                    </a:lnTo>
                    <a:lnTo>
                      <a:pt x="14" y="77"/>
                    </a:lnTo>
                    <a:lnTo>
                      <a:pt x="14" y="71"/>
                    </a:lnTo>
                    <a:lnTo>
                      <a:pt x="14" y="71"/>
                    </a:lnTo>
                    <a:lnTo>
                      <a:pt x="14" y="71"/>
                    </a:lnTo>
                    <a:lnTo>
                      <a:pt x="14" y="71"/>
                    </a:lnTo>
                    <a:lnTo>
                      <a:pt x="14" y="71"/>
                    </a:lnTo>
                    <a:lnTo>
                      <a:pt x="14" y="71"/>
                    </a:lnTo>
                    <a:lnTo>
                      <a:pt x="14" y="71"/>
                    </a:lnTo>
                    <a:lnTo>
                      <a:pt x="14" y="71"/>
                    </a:lnTo>
                    <a:lnTo>
                      <a:pt x="34" y="51"/>
                    </a:lnTo>
                    <a:lnTo>
                      <a:pt x="41" y="45"/>
                    </a:lnTo>
                    <a:lnTo>
                      <a:pt x="41" y="45"/>
                    </a:lnTo>
                    <a:lnTo>
                      <a:pt x="41" y="45"/>
                    </a:lnTo>
                    <a:lnTo>
                      <a:pt x="41" y="45"/>
                    </a:lnTo>
                    <a:lnTo>
                      <a:pt x="41" y="45"/>
                    </a:lnTo>
                    <a:lnTo>
                      <a:pt x="41" y="45"/>
                    </a:lnTo>
                    <a:lnTo>
                      <a:pt x="48" y="45"/>
                    </a:lnTo>
                    <a:lnTo>
                      <a:pt x="48" y="45"/>
                    </a:lnTo>
                    <a:lnTo>
                      <a:pt x="48" y="45"/>
                    </a:lnTo>
                    <a:lnTo>
                      <a:pt x="48" y="38"/>
                    </a:lnTo>
                    <a:lnTo>
                      <a:pt x="48" y="38"/>
                    </a:lnTo>
                    <a:lnTo>
                      <a:pt x="48" y="38"/>
                    </a:lnTo>
                    <a:lnTo>
                      <a:pt x="48" y="38"/>
                    </a:lnTo>
                    <a:lnTo>
                      <a:pt x="48" y="38"/>
                    </a:lnTo>
                    <a:lnTo>
                      <a:pt x="48" y="38"/>
                    </a:lnTo>
                    <a:lnTo>
                      <a:pt x="48" y="38"/>
                    </a:lnTo>
                    <a:lnTo>
                      <a:pt x="48" y="38"/>
                    </a:lnTo>
                    <a:lnTo>
                      <a:pt x="55" y="38"/>
                    </a:lnTo>
                    <a:lnTo>
                      <a:pt x="55" y="38"/>
                    </a:lnTo>
                    <a:lnTo>
                      <a:pt x="55" y="38"/>
                    </a:lnTo>
                    <a:lnTo>
                      <a:pt x="55" y="38"/>
                    </a:lnTo>
                    <a:lnTo>
                      <a:pt x="55" y="38"/>
                    </a:lnTo>
                    <a:lnTo>
                      <a:pt x="55" y="32"/>
                    </a:lnTo>
                    <a:lnTo>
                      <a:pt x="55" y="32"/>
                    </a:lnTo>
                    <a:lnTo>
                      <a:pt x="55" y="32"/>
                    </a:lnTo>
                    <a:lnTo>
                      <a:pt x="55" y="32"/>
                    </a:lnTo>
                    <a:lnTo>
                      <a:pt x="62" y="32"/>
                    </a:lnTo>
                    <a:lnTo>
                      <a:pt x="62" y="26"/>
                    </a:lnTo>
                    <a:lnTo>
                      <a:pt x="62" y="26"/>
                    </a:lnTo>
                    <a:lnTo>
                      <a:pt x="69" y="26"/>
                    </a:lnTo>
                    <a:lnTo>
                      <a:pt x="69" y="26"/>
                    </a:lnTo>
                    <a:lnTo>
                      <a:pt x="69" y="26"/>
                    </a:lnTo>
                    <a:lnTo>
                      <a:pt x="69" y="19"/>
                    </a:lnTo>
                    <a:lnTo>
                      <a:pt x="75" y="19"/>
                    </a:lnTo>
                    <a:lnTo>
                      <a:pt x="75" y="19"/>
                    </a:lnTo>
                    <a:lnTo>
                      <a:pt x="75" y="19"/>
                    </a:lnTo>
                    <a:lnTo>
                      <a:pt x="82" y="13"/>
                    </a:lnTo>
                    <a:lnTo>
                      <a:pt x="82" y="13"/>
                    </a:lnTo>
                    <a:lnTo>
                      <a:pt x="82" y="13"/>
                    </a:lnTo>
                    <a:lnTo>
                      <a:pt x="82" y="13"/>
                    </a:lnTo>
                    <a:lnTo>
                      <a:pt x="89" y="6"/>
                    </a:lnTo>
                    <a:lnTo>
                      <a:pt x="89" y="6"/>
                    </a:lnTo>
                    <a:lnTo>
                      <a:pt x="89" y="6"/>
                    </a:lnTo>
                    <a:lnTo>
                      <a:pt x="96" y="6"/>
                    </a:lnTo>
                    <a:lnTo>
                      <a:pt x="96" y="6"/>
                    </a:lnTo>
                    <a:lnTo>
                      <a:pt x="96" y="6"/>
                    </a:lnTo>
                    <a:lnTo>
                      <a:pt x="103" y="0"/>
                    </a:lnTo>
                    <a:lnTo>
                      <a:pt x="103" y="0"/>
                    </a:lnTo>
                    <a:lnTo>
                      <a:pt x="110" y="0"/>
                    </a:lnTo>
                    <a:lnTo>
                      <a:pt x="110" y="0"/>
                    </a:lnTo>
                    <a:lnTo>
                      <a:pt x="110" y="0"/>
                    </a:lnTo>
                    <a:lnTo>
                      <a:pt x="110" y="0"/>
                    </a:lnTo>
                    <a:lnTo>
                      <a:pt x="117" y="0"/>
                    </a:lnTo>
                    <a:lnTo>
                      <a:pt x="117" y="0"/>
                    </a:lnTo>
                    <a:lnTo>
                      <a:pt x="117" y="0"/>
                    </a:lnTo>
                    <a:lnTo>
                      <a:pt x="123" y="0"/>
                    </a:lnTo>
                    <a:lnTo>
                      <a:pt x="123" y="0"/>
                    </a:lnTo>
                    <a:lnTo>
                      <a:pt x="123" y="0"/>
                    </a:lnTo>
                    <a:lnTo>
                      <a:pt x="130" y="0"/>
                    </a:lnTo>
                    <a:lnTo>
                      <a:pt x="130" y="0"/>
                    </a:lnTo>
                    <a:lnTo>
                      <a:pt x="130" y="0"/>
                    </a:lnTo>
                    <a:lnTo>
                      <a:pt x="130" y="0"/>
                    </a:lnTo>
                    <a:lnTo>
                      <a:pt x="130" y="0"/>
                    </a:lnTo>
                    <a:lnTo>
                      <a:pt x="137" y="0"/>
                    </a:lnTo>
                    <a:lnTo>
                      <a:pt x="137" y="0"/>
                    </a:lnTo>
                    <a:lnTo>
                      <a:pt x="137" y="0"/>
                    </a:lnTo>
                    <a:lnTo>
                      <a:pt x="137" y="0"/>
                    </a:lnTo>
                    <a:lnTo>
                      <a:pt x="144" y="0"/>
                    </a:lnTo>
                    <a:lnTo>
                      <a:pt x="144" y="0"/>
                    </a:lnTo>
                    <a:lnTo>
                      <a:pt x="144" y="0"/>
                    </a:lnTo>
                    <a:lnTo>
                      <a:pt x="144" y="0"/>
                    </a:lnTo>
                    <a:lnTo>
                      <a:pt x="151" y="0"/>
                    </a:lnTo>
                    <a:lnTo>
                      <a:pt x="151" y="0"/>
                    </a:lnTo>
                    <a:lnTo>
                      <a:pt x="151" y="0"/>
                    </a:lnTo>
                    <a:lnTo>
                      <a:pt x="151" y="0"/>
                    </a:lnTo>
                    <a:lnTo>
                      <a:pt x="158" y="0"/>
                    </a:lnTo>
                    <a:lnTo>
                      <a:pt x="158" y="6"/>
                    </a:lnTo>
                    <a:lnTo>
                      <a:pt x="158" y="6"/>
                    </a:lnTo>
                    <a:lnTo>
                      <a:pt x="158" y="6"/>
                    </a:lnTo>
                    <a:lnTo>
                      <a:pt x="165" y="6"/>
                    </a:lnTo>
                    <a:lnTo>
                      <a:pt x="165" y="6"/>
                    </a:lnTo>
                    <a:lnTo>
                      <a:pt x="165" y="6"/>
                    </a:lnTo>
                    <a:lnTo>
                      <a:pt x="165" y="13"/>
                    </a:lnTo>
                    <a:lnTo>
                      <a:pt x="165" y="13"/>
                    </a:lnTo>
                    <a:lnTo>
                      <a:pt x="165" y="13"/>
                    </a:lnTo>
                    <a:lnTo>
                      <a:pt x="165" y="13"/>
                    </a:lnTo>
                    <a:lnTo>
                      <a:pt x="165" y="13"/>
                    </a:lnTo>
                    <a:lnTo>
                      <a:pt x="165" y="13"/>
                    </a:lnTo>
                    <a:lnTo>
                      <a:pt x="165" y="13"/>
                    </a:lnTo>
                    <a:lnTo>
                      <a:pt x="165" y="19"/>
                    </a:lnTo>
                    <a:lnTo>
                      <a:pt x="165" y="19"/>
                    </a:lnTo>
                    <a:lnTo>
                      <a:pt x="165" y="19"/>
                    </a:lnTo>
                    <a:lnTo>
                      <a:pt x="165" y="19"/>
                    </a:lnTo>
                    <a:lnTo>
                      <a:pt x="165" y="19"/>
                    </a:lnTo>
                    <a:lnTo>
                      <a:pt x="165" y="19"/>
                    </a:lnTo>
                    <a:lnTo>
                      <a:pt x="165" y="26"/>
                    </a:lnTo>
                    <a:lnTo>
                      <a:pt x="165" y="26"/>
                    </a:lnTo>
                    <a:lnTo>
                      <a:pt x="165" y="26"/>
                    </a:lnTo>
                    <a:lnTo>
                      <a:pt x="165" y="26"/>
                    </a:lnTo>
                    <a:lnTo>
                      <a:pt x="165" y="26"/>
                    </a:lnTo>
                    <a:lnTo>
                      <a:pt x="165" y="26"/>
                    </a:lnTo>
                    <a:lnTo>
                      <a:pt x="165" y="26"/>
                    </a:lnTo>
                    <a:lnTo>
                      <a:pt x="165" y="26"/>
                    </a:lnTo>
                    <a:lnTo>
                      <a:pt x="165" y="26"/>
                    </a:lnTo>
                    <a:lnTo>
                      <a:pt x="165" y="32"/>
                    </a:lnTo>
                    <a:lnTo>
                      <a:pt x="165" y="32"/>
                    </a:lnTo>
                    <a:lnTo>
                      <a:pt x="165" y="32"/>
                    </a:lnTo>
                    <a:lnTo>
                      <a:pt x="165" y="32"/>
                    </a:lnTo>
                    <a:lnTo>
                      <a:pt x="165" y="32"/>
                    </a:lnTo>
                    <a:lnTo>
                      <a:pt x="165" y="32"/>
                    </a:lnTo>
                    <a:lnTo>
                      <a:pt x="165" y="32"/>
                    </a:lnTo>
                    <a:lnTo>
                      <a:pt x="165" y="32"/>
                    </a:lnTo>
                    <a:lnTo>
                      <a:pt x="165" y="38"/>
                    </a:lnTo>
                    <a:lnTo>
                      <a:pt x="165" y="38"/>
                    </a:lnTo>
                    <a:lnTo>
                      <a:pt x="165" y="38"/>
                    </a:lnTo>
                    <a:lnTo>
                      <a:pt x="158" y="38"/>
                    </a:lnTo>
                    <a:lnTo>
                      <a:pt x="158" y="38"/>
                    </a:lnTo>
                    <a:lnTo>
                      <a:pt x="151" y="38"/>
                    </a:lnTo>
                    <a:lnTo>
                      <a:pt x="151" y="38"/>
                    </a:lnTo>
                    <a:lnTo>
                      <a:pt x="151" y="38"/>
                    </a:lnTo>
                    <a:lnTo>
                      <a:pt x="151" y="38"/>
                    </a:lnTo>
                    <a:lnTo>
                      <a:pt x="144" y="38"/>
                    </a:lnTo>
                    <a:lnTo>
                      <a:pt x="144" y="45"/>
                    </a:lnTo>
                    <a:lnTo>
                      <a:pt x="144" y="45"/>
                    </a:lnTo>
                    <a:lnTo>
                      <a:pt x="144" y="45"/>
                    </a:lnTo>
                    <a:lnTo>
                      <a:pt x="137" y="45"/>
                    </a:lnTo>
                    <a:lnTo>
                      <a:pt x="137" y="45"/>
                    </a:lnTo>
                    <a:lnTo>
                      <a:pt x="137" y="38"/>
                    </a:lnTo>
                    <a:lnTo>
                      <a:pt x="137" y="38"/>
                    </a:lnTo>
                    <a:lnTo>
                      <a:pt x="137" y="38"/>
                    </a:lnTo>
                    <a:lnTo>
                      <a:pt x="137" y="38"/>
                    </a:lnTo>
                    <a:lnTo>
                      <a:pt x="137" y="38"/>
                    </a:lnTo>
                    <a:lnTo>
                      <a:pt x="137" y="38"/>
                    </a:lnTo>
                    <a:lnTo>
                      <a:pt x="137" y="38"/>
                    </a:lnTo>
                    <a:lnTo>
                      <a:pt x="130" y="38"/>
                    </a:lnTo>
                    <a:lnTo>
                      <a:pt x="130" y="38"/>
                    </a:lnTo>
                    <a:lnTo>
                      <a:pt x="130" y="38"/>
                    </a:lnTo>
                    <a:lnTo>
                      <a:pt x="130" y="38"/>
                    </a:lnTo>
                    <a:lnTo>
                      <a:pt x="130" y="32"/>
                    </a:lnTo>
                    <a:lnTo>
                      <a:pt x="130" y="32"/>
                    </a:lnTo>
                    <a:lnTo>
                      <a:pt x="123" y="32"/>
                    </a:lnTo>
                    <a:lnTo>
                      <a:pt x="123" y="38"/>
                    </a:lnTo>
                    <a:lnTo>
                      <a:pt x="123" y="38"/>
                    </a:lnTo>
                    <a:lnTo>
                      <a:pt x="123" y="38"/>
                    </a:lnTo>
                    <a:lnTo>
                      <a:pt x="123" y="38"/>
                    </a:lnTo>
                    <a:lnTo>
                      <a:pt x="117" y="38"/>
                    </a:lnTo>
                    <a:lnTo>
                      <a:pt x="117" y="38"/>
                    </a:lnTo>
                    <a:lnTo>
                      <a:pt x="117" y="38"/>
                    </a:lnTo>
                    <a:lnTo>
                      <a:pt x="117" y="38"/>
                    </a:lnTo>
                    <a:lnTo>
                      <a:pt x="117" y="45"/>
                    </a:lnTo>
                    <a:lnTo>
                      <a:pt x="110" y="45"/>
                    </a:lnTo>
                    <a:lnTo>
                      <a:pt x="110" y="45"/>
                    </a:lnTo>
                    <a:lnTo>
                      <a:pt x="110" y="45"/>
                    </a:lnTo>
                    <a:lnTo>
                      <a:pt x="110" y="45"/>
                    </a:lnTo>
                    <a:lnTo>
                      <a:pt x="110" y="45"/>
                    </a:lnTo>
                    <a:lnTo>
                      <a:pt x="110" y="45"/>
                    </a:lnTo>
                    <a:lnTo>
                      <a:pt x="103" y="45"/>
                    </a:lnTo>
                    <a:lnTo>
                      <a:pt x="103" y="45"/>
                    </a:lnTo>
                    <a:lnTo>
                      <a:pt x="103" y="45"/>
                    </a:lnTo>
                    <a:lnTo>
                      <a:pt x="103" y="45"/>
                    </a:lnTo>
                    <a:lnTo>
                      <a:pt x="103" y="45"/>
                    </a:lnTo>
                    <a:lnTo>
                      <a:pt x="103" y="51"/>
                    </a:lnTo>
                    <a:lnTo>
                      <a:pt x="103" y="51"/>
                    </a:lnTo>
                    <a:lnTo>
                      <a:pt x="103" y="51"/>
                    </a:lnTo>
                    <a:lnTo>
                      <a:pt x="103" y="51"/>
                    </a:lnTo>
                    <a:lnTo>
                      <a:pt x="103" y="51"/>
                    </a:lnTo>
                    <a:lnTo>
                      <a:pt x="103" y="51"/>
                    </a:lnTo>
                    <a:lnTo>
                      <a:pt x="103" y="51"/>
                    </a:lnTo>
                    <a:lnTo>
                      <a:pt x="96" y="51"/>
                    </a:lnTo>
                    <a:lnTo>
                      <a:pt x="96" y="51"/>
                    </a:lnTo>
                    <a:lnTo>
                      <a:pt x="96" y="51"/>
                    </a:lnTo>
                    <a:lnTo>
                      <a:pt x="96" y="58"/>
                    </a:lnTo>
                    <a:lnTo>
                      <a:pt x="96" y="58"/>
                    </a:lnTo>
                    <a:lnTo>
                      <a:pt x="96" y="58"/>
                    </a:lnTo>
                    <a:lnTo>
                      <a:pt x="96" y="58"/>
                    </a:lnTo>
                    <a:lnTo>
                      <a:pt x="96" y="58"/>
                    </a:lnTo>
                    <a:lnTo>
                      <a:pt x="96" y="58"/>
                    </a:lnTo>
                    <a:lnTo>
                      <a:pt x="96" y="58"/>
                    </a:lnTo>
                    <a:lnTo>
                      <a:pt x="96" y="58"/>
                    </a:lnTo>
                    <a:lnTo>
                      <a:pt x="96" y="58"/>
                    </a:lnTo>
                    <a:lnTo>
                      <a:pt x="96" y="58"/>
                    </a:lnTo>
                    <a:lnTo>
                      <a:pt x="96" y="58"/>
                    </a:lnTo>
                    <a:lnTo>
                      <a:pt x="89" y="58"/>
                    </a:lnTo>
                    <a:lnTo>
                      <a:pt x="89" y="58"/>
                    </a:lnTo>
                    <a:lnTo>
                      <a:pt x="89" y="58"/>
                    </a:lnTo>
                    <a:lnTo>
                      <a:pt x="103" y="64"/>
                    </a:lnTo>
                    <a:lnTo>
                      <a:pt x="103" y="64"/>
                    </a:lnTo>
                  </a:path>
                </a:pathLst>
              </a:custGeom>
              <a:noFill/>
              <a:ln w="0">
                <a:solidFill>
                  <a:srgbClr val="000000"/>
                </a:solidFill>
                <a:prstDash val="solid"/>
                <a:round/>
                <a:headEnd/>
                <a:tailEnd/>
              </a:ln>
            </p:spPr>
            <p:txBody>
              <a:bodyPr/>
              <a:lstStyle/>
              <a:p>
                <a:endParaRPr lang="en-US" dirty="0"/>
              </a:p>
            </p:txBody>
          </p:sp>
          <p:sp>
            <p:nvSpPr>
              <p:cNvPr id="100487" name="Freeform 1159"/>
              <p:cNvSpPr>
                <a:spLocks/>
              </p:cNvSpPr>
              <p:nvPr/>
            </p:nvSpPr>
            <p:spPr bwMode="auto">
              <a:xfrm>
                <a:off x="2338" y="2252"/>
                <a:ext cx="48" cy="103"/>
              </a:xfrm>
              <a:custGeom>
                <a:avLst/>
                <a:gdLst/>
                <a:ahLst/>
                <a:cxnLst>
                  <a:cxn ang="0">
                    <a:pos x="41" y="20"/>
                  </a:cxn>
                  <a:cxn ang="0">
                    <a:pos x="41" y="20"/>
                  </a:cxn>
                  <a:cxn ang="0">
                    <a:pos x="34" y="20"/>
                  </a:cxn>
                  <a:cxn ang="0">
                    <a:pos x="34" y="26"/>
                  </a:cxn>
                  <a:cxn ang="0">
                    <a:pos x="41" y="32"/>
                  </a:cxn>
                  <a:cxn ang="0">
                    <a:pos x="34" y="26"/>
                  </a:cxn>
                  <a:cxn ang="0">
                    <a:pos x="34" y="39"/>
                  </a:cxn>
                  <a:cxn ang="0">
                    <a:pos x="34" y="39"/>
                  </a:cxn>
                  <a:cxn ang="0">
                    <a:pos x="27" y="32"/>
                  </a:cxn>
                  <a:cxn ang="0">
                    <a:pos x="27" y="26"/>
                  </a:cxn>
                  <a:cxn ang="0">
                    <a:pos x="27" y="32"/>
                  </a:cxn>
                  <a:cxn ang="0">
                    <a:pos x="27" y="39"/>
                  </a:cxn>
                  <a:cxn ang="0">
                    <a:pos x="34" y="45"/>
                  </a:cxn>
                  <a:cxn ang="0">
                    <a:pos x="41" y="52"/>
                  </a:cxn>
                  <a:cxn ang="0">
                    <a:pos x="41" y="58"/>
                  </a:cxn>
                  <a:cxn ang="0">
                    <a:pos x="41" y="58"/>
                  </a:cxn>
                  <a:cxn ang="0">
                    <a:pos x="41" y="58"/>
                  </a:cxn>
                  <a:cxn ang="0">
                    <a:pos x="34" y="52"/>
                  </a:cxn>
                  <a:cxn ang="0">
                    <a:pos x="27" y="39"/>
                  </a:cxn>
                  <a:cxn ang="0">
                    <a:pos x="21" y="39"/>
                  </a:cxn>
                  <a:cxn ang="0">
                    <a:pos x="21" y="45"/>
                  </a:cxn>
                  <a:cxn ang="0">
                    <a:pos x="21" y="52"/>
                  </a:cxn>
                  <a:cxn ang="0">
                    <a:pos x="21" y="52"/>
                  </a:cxn>
                  <a:cxn ang="0">
                    <a:pos x="27" y="58"/>
                  </a:cxn>
                  <a:cxn ang="0">
                    <a:pos x="27" y="65"/>
                  </a:cxn>
                  <a:cxn ang="0">
                    <a:pos x="27" y="71"/>
                  </a:cxn>
                  <a:cxn ang="0">
                    <a:pos x="21" y="77"/>
                  </a:cxn>
                  <a:cxn ang="0">
                    <a:pos x="14" y="77"/>
                  </a:cxn>
                  <a:cxn ang="0">
                    <a:pos x="14" y="84"/>
                  </a:cxn>
                  <a:cxn ang="0">
                    <a:pos x="14" y="84"/>
                  </a:cxn>
                  <a:cxn ang="0">
                    <a:pos x="7" y="90"/>
                  </a:cxn>
                  <a:cxn ang="0">
                    <a:pos x="7" y="97"/>
                  </a:cxn>
                  <a:cxn ang="0">
                    <a:pos x="7" y="103"/>
                  </a:cxn>
                  <a:cxn ang="0">
                    <a:pos x="7" y="97"/>
                  </a:cxn>
                  <a:cxn ang="0">
                    <a:pos x="0" y="97"/>
                  </a:cxn>
                  <a:cxn ang="0">
                    <a:pos x="0" y="90"/>
                  </a:cxn>
                  <a:cxn ang="0">
                    <a:pos x="0" y="77"/>
                  </a:cxn>
                  <a:cxn ang="0">
                    <a:pos x="0" y="71"/>
                  </a:cxn>
                  <a:cxn ang="0">
                    <a:pos x="0" y="65"/>
                  </a:cxn>
                  <a:cxn ang="0">
                    <a:pos x="7" y="58"/>
                  </a:cxn>
                  <a:cxn ang="0">
                    <a:pos x="7" y="58"/>
                  </a:cxn>
                  <a:cxn ang="0">
                    <a:pos x="7" y="52"/>
                  </a:cxn>
                  <a:cxn ang="0">
                    <a:pos x="7" y="45"/>
                  </a:cxn>
                  <a:cxn ang="0">
                    <a:pos x="7" y="39"/>
                  </a:cxn>
                  <a:cxn ang="0">
                    <a:pos x="7" y="32"/>
                  </a:cxn>
                  <a:cxn ang="0">
                    <a:pos x="14" y="32"/>
                  </a:cxn>
                  <a:cxn ang="0">
                    <a:pos x="14" y="26"/>
                  </a:cxn>
                  <a:cxn ang="0">
                    <a:pos x="14" y="26"/>
                  </a:cxn>
                  <a:cxn ang="0">
                    <a:pos x="14" y="20"/>
                  </a:cxn>
                  <a:cxn ang="0">
                    <a:pos x="34" y="0"/>
                  </a:cxn>
                  <a:cxn ang="0">
                    <a:pos x="34" y="0"/>
                  </a:cxn>
                  <a:cxn ang="0">
                    <a:pos x="34" y="7"/>
                  </a:cxn>
                  <a:cxn ang="0">
                    <a:pos x="34" y="7"/>
                  </a:cxn>
                  <a:cxn ang="0">
                    <a:pos x="41" y="13"/>
                  </a:cxn>
                  <a:cxn ang="0">
                    <a:pos x="48" y="13"/>
                  </a:cxn>
                  <a:cxn ang="0">
                    <a:pos x="48" y="13"/>
                  </a:cxn>
                </a:cxnLst>
                <a:rect l="0" t="0" r="r" b="b"/>
                <a:pathLst>
                  <a:path w="48" h="103">
                    <a:moveTo>
                      <a:pt x="48" y="20"/>
                    </a:moveTo>
                    <a:lnTo>
                      <a:pt x="48" y="20"/>
                    </a:lnTo>
                    <a:lnTo>
                      <a:pt x="48" y="20"/>
                    </a:lnTo>
                    <a:lnTo>
                      <a:pt x="41" y="20"/>
                    </a:lnTo>
                    <a:lnTo>
                      <a:pt x="41" y="20"/>
                    </a:lnTo>
                    <a:lnTo>
                      <a:pt x="41" y="20"/>
                    </a:lnTo>
                    <a:lnTo>
                      <a:pt x="41" y="20"/>
                    </a:lnTo>
                    <a:lnTo>
                      <a:pt x="41" y="20"/>
                    </a:lnTo>
                    <a:lnTo>
                      <a:pt x="41" y="20"/>
                    </a:lnTo>
                    <a:lnTo>
                      <a:pt x="41" y="20"/>
                    </a:lnTo>
                    <a:lnTo>
                      <a:pt x="41" y="20"/>
                    </a:lnTo>
                    <a:lnTo>
                      <a:pt x="41" y="20"/>
                    </a:lnTo>
                    <a:lnTo>
                      <a:pt x="34" y="20"/>
                    </a:lnTo>
                    <a:lnTo>
                      <a:pt x="34" y="20"/>
                    </a:lnTo>
                    <a:lnTo>
                      <a:pt x="34" y="20"/>
                    </a:lnTo>
                    <a:lnTo>
                      <a:pt x="34" y="20"/>
                    </a:lnTo>
                    <a:lnTo>
                      <a:pt x="34" y="20"/>
                    </a:lnTo>
                    <a:lnTo>
                      <a:pt x="34" y="20"/>
                    </a:lnTo>
                    <a:lnTo>
                      <a:pt x="34" y="20"/>
                    </a:lnTo>
                    <a:lnTo>
                      <a:pt x="34" y="26"/>
                    </a:lnTo>
                    <a:lnTo>
                      <a:pt x="34" y="26"/>
                    </a:lnTo>
                    <a:lnTo>
                      <a:pt x="41" y="26"/>
                    </a:lnTo>
                    <a:lnTo>
                      <a:pt x="41" y="26"/>
                    </a:lnTo>
                    <a:lnTo>
                      <a:pt x="41" y="32"/>
                    </a:lnTo>
                    <a:lnTo>
                      <a:pt x="41" y="32"/>
                    </a:lnTo>
                    <a:lnTo>
                      <a:pt x="41" y="32"/>
                    </a:lnTo>
                    <a:lnTo>
                      <a:pt x="41" y="32"/>
                    </a:lnTo>
                    <a:lnTo>
                      <a:pt x="41" y="26"/>
                    </a:lnTo>
                    <a:lnTo>
                      <a:pt x="41" y="26"/>
                    </a:lnTo>
                    <a:lnTo>
                      <a:pt x="34" y="26"/>
                    </a:lnTo>
                    <a:lnTo>
                      <a:pt x="34" y="26"/>
                    </a:lnTo>
                    <a:lnTo>
                      <a:pt x="34" y="26"/>
                    </a:lnTo>
                    <a:lnTo>
                      <a:pt x="34" y="26"/>
                    </a:lnTo>
                    <a:lnTo>
                      <a:pt x="41" y="39"/>
                    </a:lnTo>
                    <a:lnTo>
                      <a:pt x="34" y="39"/>
                    </a:lnTo>
                    <a:lnTo>
                      <a:pt x="34" y="39"/>
                    </a:lnTo>
                    <a:lnTo>
                      <a:pt x="34" y="39"/>
                    </a:lnTo>
                    <a:lnTo>
                      <a:pt x="34" y="39"/>
                    </a:lnTo>
                    <a:lnTo>
                      <a:pt x="34" y="39"/>
                    </a:lnTo>
                    <a:lnTo>
                      <a:pt x="34" y="39"/>
                    </a:lnTo>
                    <a:lnTo>
                      <a:pt x="34" y="32"/>
                    </a:lnTo>
                    <a:lnTo>
                      <a:pt x="34" y="32"/>
                    </a:lnTo>
                    <a:lnTo>
                      <a:pt x="27" y="32"/>
                    </a:lnTo>
                    <a:lnTo>
                      <a:pt x="27" y="32"/>
                    </a:lnTo>
                    <a:lnTo>
                      <a:pt x="27" y="32"/>
                    </a:lnTo>
                    <a:lnTo>
                      <a:pt x="27" y="32"/>
                    </a:lnTo>
                    <a:lnTo>
                      <a:pt x="27" y="26"/>
                    </a:lnTo>
                    <a:lnTo>
                      <a:pt x="27" y="26"/>
                    </a:lnTo>
                    <a:lnTo>
                      <a:pt x="27" y="26"/>
                    </a:lnTo>
                    <a:lnTo>
                      <a:pt x="27" y="26"/>
                    </a:lnTo>
                    <a:lnTo>
                      <a:pt x="27" y="26"/>
                    </a:lnTo>
                    <a:lnTo>
                      <a:pt x="27" y="26"/>
                    </a:lnTo>
                    <a:lnTo>
                      <a:pt x="27" y="32"/>
                    </a:lnTo>
                    <a:lnTo>
                      <a:pt x="27" y="32"/>
                    </a:lnTo>
                    <a:lnTo>
                      <a:pt x="27" y="32"/>
                    </a:lnTo>
                    <a:lnTo>
                      <a:pt x="27" y="32"/>
                    </a:lnTo>
                    <a:lnTo>
                      <a:pt x="27" y="32"/>
                    </a:lnTo>
                    <a:lnTo>
                      <a:pt x="27" y="32"/>
                    </a:lnTo>
                    <a:lnTo>
                      <a:pt x="27" y="39"/>
                    </a:lnTo>
                    <a:lnTo>
                      <a:pt x="27" y="39"/>
                    </a:lnTo>
                    <a:lnTo>
                      <a:pt x="27" y="39"/>
                    </a:lnTo>
                    <a:lnTo>
                      <a:pt x="27" y="39"/>
                    </a:lnTo>
                    <a:lnTo>
                      <a:pt x="34" y="39"/>
                    </a:lnTo>
                    <a:lnTo>
                      <a:pt x="34" y="45"/>
                    </a:lnTo>
                    <a:lnTo>
                      <a:pt x="34" y="45"/>
                    </a:lnTo>
                    <a:lnTo>
                      <a:pt x="34" y="45"/>
                    </a:lnTo>
                    <a:lnTo>
                      <a:pt x="34" y="45"/>
                    </a:lnTo>
                    <a:lnTo>
                      <a:pt x="34" y="52"/>
                    </a:lnTo>
                    <a:lnTo>
                      <a:pt x="34" y="52"/>
                    </a:lnTo>
                    <a:lnTo>
                      <a:pt x="41" y="52"/>
                    </a:lnTo>
                    <a:lnTo>
                      <a:pt x="41" y="52"/>
                    </a:lnTo>
                    <a:lnTo>
                      <a:pt x="41" y="52"/>
                    </a:lnTo>
                    <a:lnTo>
                      <a:pt x="41" y="58"/>
                    </a:lnTo>
                    <a:lnTo>
                      <a:pt x="41" y="58"/>
                    </a:lnTo>
                    <a:lnTo>
                      <a:pt x="41" y="58"/>
                    </a:lnTo>
                    <a:lnTo>
                      <a:pt x="41" y="58"/>
                    </a:lnTo>
                    <a:lnTo>
                      <a:pt x="41" y="58"/>
                    </a:lnTo>
                    <a:lnTo>
                      <a:pt x="41" y="58"/>
                    </a:lnTo>
                    <a:lnTo>
                      <a:pt x="41" y="58"/>
                    </a:lnTo>
                    <a:lnTo>
                      <a:pt x="41" y="58"/>
                    </a:lnTo>
                    <a:lnTo>
                      <a:pt x="41" y="58"/>
                    </a:lnTo>
                    <a:lnTo>
                      <a:pt x="41" y="58"/>
                    </a:lnTo>
                    <a:lnTo>
                      <a:pt x="41" y="58"/>
                    </a:lnTo>
                    <a:lnTo>
                      <a:pt x="41" y="58"/>
                    </a:lnTo>
                    <a:lnTo>
                      <a:pt x="41" y="58"/>
                    </a:lnTo>
                    <a:lnTo>
                      <a:pt x="41" y="58"/>
                    </a:lnTo>
                    <a:lnTo>
                      <a:pt x="34" y="58"/>
                    </a:lnTo>
                    <a:lnTo>
                      <a:pt x="34" y="52"/>
                    </a:lnTo>
                    <a:lnTo>
                      <a:pt x="34" y="52"/>
                    </a:lnTo>
                    <a:lnTo>
                      <a:pt x="34" y="52"/>
                    </a:lnTo>
                    <a:lnTo>
                      <a:pt x="27" y="52"/>
                    </a:lnTo>
                    <a:lnTo>
                      <a:pt x="27" y="45"/>
                    </a:lnTo>
                    <a:lnTo>
                      <a:pt x="27" y="45"/>
                    </a:lnTo>
                    <a:lnTo>
                      <a:pt x="27" y="45"/>
                    </a:lnTo>
                    <a:lnTo>
                      <a:pt x="27" y="39"/>
                    </a:lnTo>
                    <a:lnTo>
                      <a:pt x="27" y="39"/>
                    </a:lnTo>
                    <a:lnTo>
                      <a:pt x="21" y="39"/>
                    </a:lnTo>
                    <a:lnTo>
                      <a:pt x="21" y="39"/>
                    </a:lnTo>
                    <a:lnTo>
                      <a:pt x="21" y="39"/>
                    </a:lnTo>
                    <a:lnTo>
                      <a:pt x="21" y="39"/>
                    </a:lnTo>
                    <a:lnTo>
                      <a:pt x="21" y="39"/>
                    </a:lnTo>
                    <a:lnTo>
                      <a:pt x="21" y="39"/>
                    </a:lnTo>
                    <a:lnTo>
                      <a:pt x="21" y="45"/>
                    </a:lnTo>
                    <a:lnTo>
                      <a:pt x="21" y="45"/>
                    </a:lnTo>
                    <a:lnTo>
                      <a:pt x="21" y="45"/>
                    </a:lnTo>
                    <a:lnTo>
                      <a:pt x="21" y="45"/>
                    </a:lnTo>
                    <a:lnTo>
                      <a:pt x="21" y="45"/>
                    </a:lnTo>
                    <a:lnTo>
                      <a:pt x="21" y="45"/>
                    </a:lnTo>
                    <a:lnTo>
                      <a:pt x="21" y="52"/>
                    </a:lnTo>
                    <a:lnTo>
                      <a:pt x="21" y="52"/>
                    </a:lnTo>
                    <a:lnTo>
                      <a:pt x="21" y="52"/>
                    </a:lnTo>
                    <a:lnTo>
                      <a:pt x="21" y="52"/>
                    </a:lnTo>
                    <a:lnTo>
                      <a:pt x="21" y="52"/>
                    </a:lnTo>
                    <a:lnTo>
                      <a:pt x="21" y="52"/>
                    </a:lnTo>
                    <a:lnTo>
                      <a:pt x="21" y="52"/>
                    </a:lnTo>
                    <a:lnTo>
                      <a:pt x="21" y="58"/>
                    </a:lnTo>
                    <a:lnTo>
                      <a:pt x="27" y="58"/>
                    </a:lnTo>
                    <a:lnTo>
                      <a:pt x="27" y="58"/>
                    </a:lnTo>
                    <a:lnTo>
                      <a:pt x="27" y="58"/>
                    </a:lnTo>
                    <a:lnTo>
                      <a:pt x="27" y="58"/>
                    </a:lnTo>
                    <a:lnTo>
                      <a:pt x="27" y="58"/>
                    </a:lnTo>
                    <a:lnTo>
                      <a:pt x="27" y="58"/>
                    </a:lnTo>
                    <a:lnTo>
                      <a:pt x="27" y="65"/>
                    </a:lnTo>
                    <a:lnTo>
                      <a:pt x="27" y="65"/>
                    </a:lnTo>
                    <a:lnTo>
                      <a:pt x="27" y="65"/>
                    </a:lnTo>
                    <a:lnTo>
                      <a:pt x="27" y="65"/>
                    </a:lnTo>
                    <a:lnTo>
                      <a:pt x="27" y="65"/>
                    </a:lnTo>
                    <a:lnTo>
                      <a:pt x="27" y="65"/>
                    </a:lnTo>
                    <a:lnTo>
                      <a:pt x="27" y="71"/>
                    </a:lnTo>
                    <a:lnTo>
                      <a:pt x="27" y="71"/>
                    </a:lnTo>
                    <a:lnTo>
                      <a:pt x="27" y="71"/>
                    </a:lnTo>
                    <a:lnTo>
                      <a:pt x="21" y="71"/>
                    </a:lnTo>
                    <a:lnTo>
                      <a:pt x="21" y="71"/>
                    </a:lnTo>
                    <a:lnTo>
                      <a:pt x="21" y="71"/>
                    </a:lnTo>
                    <a:lnTo>
                      <a:pt x="21" y="77"/>
                    </a:lnTo>
                    <a:lnTo>
                      <a:pt x="21" y="77"/>
                    </a:lnTo>
                    <a:lnTo>
                      <a:pt x="21" y="77"/>
                    </a:lnTo>
                    <a:lnTo>
                      <a:pt x="21" y="77"/>
                    </a:lnTo>
                    <a:lnTo>
                      <a:pt x="14" y="77"/>
                    </a:lnTo>
                    <a:lnTo>
                      <a:pt x="14" y="77"/>
                    </a:lnTo>
                    <a:lnTo>
                      <a:pt x="14" y="77"/>
                    </a:lnTo>
                    <a:lnTo>
                      <a:pt x="14" y="77"/>
                    </a:lnTo>
                    <a:lnTo>
                      <a:pt x="14" y="77"/>
                    </a:lnTo>
                    <a:lnTo>
                      <a:pt x="14" y="77"/>
                    </a:lnTo>
                    <a:lnTo>
                      <a:pt x="14" y="84"/>
                    </a:lnTo>
                    <a:lnTo>
                      <a:pt x="14" y="84"/>
                    </a:lnTo>
                    <a:lnTo>
                      <a:pt x="14" y="84"/>
                    </a:lnTo>
                    <a:lnTo>
                      <a:pt x="14" y="84"/>
                    </a:lnTo>
                    <a:lnTo>
                      <a:pt x="14" y="84"/>
                    </a:lnTo>
                    <a:lnTo>
                      <a:pt x="14" y="84"/>
                    </a:lnTo>
                    <a:lnTo>
                      <a:pt x="14" y="84"/>
                    </a:lnTo>
                    <a:lnTo>
                      <a:pt x="14" y="90"/>
                    </a:lnTo>
                    <a:lnTo>
                      <a:pt x="7" y="90"/>
                    </a:lnTo>
                    <a:lnTo>
                      <a:pt x="7" y="90"/>
                    </a:lnTo>
                    <a:lnTo>
                      <a:pt x="7" y="90"/>
                    </a:lnTo>
                    <a:lnTo>
                      <a:pt x="7" y="90"/>
                    </a:lnTo>
                    <a:lnTo>
                      <a:pt x="7" y="97"/>
                    </a:lnTo>
                    <a:lnTo>
                      <a:pt x="7" y="97"/>
                    </a:lnTo>
                    <a:lnTo>
                      <a:pt x="7" y="97"/>
                    </a:lnTo>
                    <a:lnTo>
                      <a:pt x="7" y="97"/>
                    </a:lnTo>
                    <a:lnTo>
                      <a:pt x="7" y="103"/>
                    </a:lnTo>
                    <a:lnTo>
                      <a:pt x="7" y="103"/>
                    </a:lnTo>
                    <a:lnTo>
                      <a:pt x="7" y="103"/>
                    </a:lnTo>
                    <a:lnTo>
                      <a:pt x="7" y="103"/>
                    </a:lnTo>
                    <a:lnTo>
                      <a:pt x="7" y="103"/>
                    </a:lnTo>
                    <a:lnTo>
                      <a:pt x="7" y="103"/>
                    </a:lnTo>
                    <a:lnTo>
                      <a:pt x="7" y="97"/>
                    </a:lnTo>
                    <a:lnTo>
                      <a:pt x="7" y="97"/>
                    </a:lnTo>
                    <a:lnTo>
                      <a:pt x="7" y="97"/>
                    </a:lnTo>
                    <a:lnTo>
                      <a:pt x="7" y="97"/>
                    </a:lnTo>
                    <a:lnTo>
                      <a:pt x="7" y="97"/>
                    </a:lnTo>
                    <a:lnTo>
                      <a:pt x="0" y="97"/>
                    </a:lnTo>
                    <a:lnTo>
                      <a:pt x="0" y="97"/>
                    </a:lnTo>
                    <a:lnTo>
                      <a:pt x="0" y="97"/>
                    </a:lnTo>
                    <a:lnTo>
                      <a:pt x="0" y="97"/>
                    </a:lnTo>
                    <a:lnTo>
                      <a:pt x="0" y="97"/>
                    </a:lnTo>
                    <a:lnTo>
                      <a:pt x="0" y="90"/>
                    </a:lnTo>
                    <a:lnTo>
                      <a:pt x="0" y="90"/>
                    </a:lnTo>
                    <a:lnTo>
                      <a:pt x="0" y="90"/>
                    </a:lnTo>
                    <a:lnTo>
                      <a:pt x="0" y="90"/>
                    </a:lnTo>
                    <a:lnTo>
                      <a:pt x="0" y="84"/>
                    </a:lnTo>
                    <a:lnTo>
                      <a:pt x="0" y="84"/>
                    </a:lnTo>
                    <a:lnTo>
                      <a:pt x="0" y="84"/>
                    </a:lnTo>
                    <a:lnTo>
                      <a:pt x="0" y="84"/>
                    </a:lnTo>
                    <a:lnTo>
                      <a:pt x="0" y="77"/>
                    </a:lnTo>
                    <a:lnTo>
                      <a:pt x="0" y="77"/>
                    </a:lnTo>
                    <a:lnTo>
                      <a:pt x="0" y="77"/>
                    </a:lnTo>
                    <a:lnTo>
                      <a:pt x="0" y="71"/>
                    </a:lnTo>
                    <a:lnTo>
                      <a:pt x="0" y="71"/>
                    </a:lnTo>
                    <a:lnTo>
                      <a:pt x="0" y="71"/>
                    </a:lnTo>
                    <a:lnTo>
                      <a:pt x="0" y="71"/>
                    </a:lnTo>
                    <a:lnTo>
                      <a:pt x="0" y="65"/>
                    </a:lnTo>
                    <a:lnTo>
                      <a:pt x="0" y="65"/>
                    </a:lnTo>
                    <a:lnTo>
                      <a:pt x="0" y="65"/>
                    </a:lnTo>
                    <a:lnTo>
                      <a:pt x="0" y="65"/>
                    </a:lnTo>
                    <a:lnTo>
                      <a:pt x="0" y="65"/>
                    </a:lnTo>
                    <a:lnTo>
                      <a:pt x="7" y="65"/>
                    </a:lnTo>
                    <a:lnTo>
                      <a:pt x="7" y="58"/>
                    </a:lnTo>
                    <a:lnTo>
                      <a:pt x="7" y="58"/>
                    </a:lnTo>
                    <a:lnTo>
                      <a:pt x="7" y="58"/>
                    </a:lnTo>
                    <a:lnTo>
                      <a:pt x="7" y="58"/>
                    </a:lnTo>
                    <a:lnTo>
                      <a:pt x="7" y="58"/>
                    </a:lnTo>
                    <a:lnTo>
                      <a:pt x="7" y="58"/>
                    </a:lnTo>
                    <a:lnTo>
                      <a:pt x="7" y="58"/>
                    </a:lnTo>
                    <a:lnTo>
                      <a:pt x="7" y="58"/>
                    </a:lnTo>
                    <a:lnTo>
                      <a:pt x="7" y="52"/>
                    </a:lnTo>
                    <a:lnTo>
                      <a:pt x="7" y="52"/>
                    </a:lnTo>
                    <a:lnTo>
                      <a:pt x="7" y="52"/>
                    </a:lnTo>
                    <a:lnTo>
                      <a:pt x="7" y="52"/>
                    </a:lnTo>
                    <a:lnTo>
                      <a:pt x="7" y="52"/>
                    </a:lnTo>
                    <a:lnTo>
                      <a:pt x="7" y="52"/>
                    </a:lnTo>
                    <a:lnTo>
                      <a:pt x="7" y="45"/>
                    </a:lnTo>
                    <a:lnTo>
                      <a:pt x="7" y="45"/>
                    </a:lnTo>
                    <a:lnTo>
                      <a:pt x="7" y="45"/>
                    </a:lnTo>
                    <a:lnTo>
                      <a:pt x="7" y="45"/>
                    </a:lnTo>
                    <a:lnTo>
                      <a:pt x="7" y="45"/>
                    </a:lnTo>
                    <a:lnTo>
                      <a:pt x="7" y="45"/>
                    </a:lnTo>
                    <a:lnTo>
                      <a:pt x="7" y="45"/>
                    </a:lnTo>
                    <a:lnTo>
                      <a:pt x="7" y="39"/>
                    </a:lnTo>
                    <a:lnTo>
                      <a:pt x="7" y="39"/>
                    </a:lnTo>
                    <a:lnTo>
                      <a:pt x="7" y="39"/>
                    </a:lnTo>
                    <a:lnTo>
                      <a:pt x="7" y="39"/>
                    </a:lnTo>
                    <a:lnTo>
                      <a:pt x="7" y="39"/>
                    </a:lnTo>
                    <a:lnTo>
                      <a:pt x="7" y="39"/>
                    </a:lnTo>
                    <a:lnTo>
                      <a:pt x="7" y="32"/>
                    </a:lnTo>
                    <a:lnTo>
                      <a:pt x="7" y="32"/>
                    </a:lnTo>
                    <a:lnTo>
                      <a:pt x="14" y="32"/>
                    </a:lnTo>
                    <a:lnTo>
                      <a:pt x="14" y="32"/>
                    </a:lnTo>
                    <a:lnTo>
                      <a:pt x="14" y="32"/>
                    </a:lnTo>
                    <a:lnTo>
                      <a:pt x="14" y="32"/>
                    </a:lnTo>
                    <a:lnTo>
                      <a:pt x="14" y="32"/>
                    </a:lnTo>
                    <a:lnTo>
                      <a:pt x="14" y="26"/>
                    </a:lnTo>
                    <a:lnTo>
                      <a:pt x="14" y="26"/>
                    </a:lnTo>
                    <a:lnTo>
                      <a:pt x="14" y="26"/>
                    </a:lnTo>
                    <a:lnTo>
                      <a:pt x="14" y="26"/>
                    </a:lnTo>
                    <a:lnTo>
                      <a:pt x="14" y="26"/>
                    </a:lnTo>
                    <a:lnTo>
                      <a:pt x="14" y="26"/>
                    </a:lnTo>
                    <a:lnTo>
                      <a:pt x="14" y="26"/>
                    </a:lnTo>
                    <a:lnTo>
                      <a:pt x="14" y="26"/>
                    </a:lnTo>
                    <a:lnTo>
                      <a:pt x="14" y="26"/>
                    </a:lnTo>
                    <a:lnTo>
                      <a:pt x="14" y="26"/>
                    </a:lnTo>
                    <a:lnTo>
                      <a:pt x="14" y="26"/>
                    </a:lnTo>
                    <a:lnTo>
                      <a:pt x="14" y="20"/>
                    </a:lnTo>
                    <a:lnTo>
                      <a:pt x="14" y="20"/>
                    </a:lnTo>
                    <a:lnTo>
                      <a:pt x="14" y="20"/>
                    </a:lnTo>
                    <a:lnTo>
                      <a:pt x="14" y="20"/>
                    </a:lnTo>
                    <a:lnTo>
                      <a:pt x="14" y="20"/>
                    </a:lnTo>
                    <a:lnTo>
                      <a:pt x="14" y="20"/>
                    </a:lnTo>
                    <a:lnTo>
                      <a:pt x="41" y="0"/>
                    </a:lnTo>
                    <a:lnTo>
                      <a:pt x="34" y="0"/>
                    </a:lnTo>
                    <a:lnTo>
                      <a:pt x="34" y="0"/>
                    </a:lnTo>
                    <a:lnTo>
                      <a:pt x="34" y="0"/>
                    </a:lnTo>
                    <a:lnTo>
                      <a:pt x="34" y="0"/>
                    </a:lnTo>
                    <a:lnTo>
                      <a:pt x="34" y="0"/>
                    </a:lnTo>
                    <a:lnTo>
                      <a:pt x="34" y="0"/>
                    </a:lnTo>
                    <a:lnTo>
                      <a:pt x="34" y="0"/>
                    </a:lnTo>
                    <a:lnTo>
                      <a:pt x="34" y="7"/>
                    </a:lnTo>
                    <a:lnTo>
                      <a:pt x="34" y="7"/>
                    </a:lnTo>
                    <a:lnTo>
                      <a:pt x="34" y="7"/>
                    </a:lnTo>
                    <a:lnTo>
                      <a:pt x="34" y="7"/>
                    </a:lnTo>
                    <a:lnTo>
                      <a:pt x="34" y="7"/>
                    </a:lnTo>
                    <a:lnTo>
                      <a:pt x="34" y="7"/>
                    </a:lnTo>
                    <a:lnTo>
                      <a:pt x="34" y="7"/>
                    </a:lnTo>
                    <a:lnTo>
                      <a:pt x="34" y="7"/>
                    </a:lnTo>
                    <a:lnTo>
                      <a:pt x="34" y="7"/>
                    </a:lnTo>
                    <a:lnTo>
                      <a:pt x="34" y="7"/>
                    </a:lnTo>
                    <a:lnTo>
                      <a:pt x="34" y="7"/>
                    </a:lnTo>
                    <a:lnTo>
                      <a:pt x="34" y="7"/>
                    </a:lnTo>
                    <a:lnTo>
                      <a:pt x="41" y="7"/>
                    </a:lnTo>
                    <a:lnTo>
                      <a:pt x="41" y="13"/>
                    </a:lnTo>
                    <a:lnTo>
                      <a:pt x="41" y="13"/>
                    </a:lnTo>
                    <a:lnTo>
                      <a:pt x="41" y="13"/>
                    </a:lnTo>
                    <a:lnTo>
                      <a:pt x="41" y="13"/>
                    </a:lnTo>
                    <a:lnTo>
                      <a:pt x="41" y="13"/>
                    </a:lnTo>
                    <a:lnTo>
                      <a:pt x="48" y="13"/>
                    </a:lnTo>
                    <a:lnTo>
                      <a:pt x="48" y="13"/>
                    </a:lnTo>
                    <a:lnTo>
                      <a:pt x="48" y="13"/>
                    </a:lnTo>
                    <a:lnTo>
                      <a:pt x="48" y="13"/>
                    </a:lnTo>
                    <a:lnTo>
                      <a:pt x="48" y="13"/>
                    </a:lnTo>
                    <a:lnTo>
                      <a:pt x="48" y="13"/>
                    </a:lnTo>
                    <a:lnTo>
                      <a:pt x="48" y="20"/>
                    </a:lnTo>
                    <a:lnTo>
                      <a:pt x="48" y="20"/>
                    </a:lnTo>
                    <a:close/>
                  </a:path>
                </a:pathLst>
              </a:custGeom>
              <a:solidFill>
                <a:srgbClr val="000000"/>
              </a:solidFill>
              <a:ln w="9525">
                <a:noFill/>
                <a:round/>
                <a:headEnd/>
                <a:tailEnd/>
              </a:ln>
            </p:spPr>
            <p:txBody>
              <a:bodyPr/>
              <a:lstStyle/>
              <a:p>
                <a:endParaRPr lang="en-US" dirty="0"/>
              </a:p>
            </p:txBody>
          </p:sp>
          <p:sp>
            <p:nvSpPr>
              <p:cNvPr id="100488" name="Freeform 1160"/>
              <p:cNvSpPr>
                <a:spLocks/>
              </p:cNvSpPr>
              <p:nvPr/>
            </p:nvSpPr>
            <p:spPr bwMode="auto">
              <a:xfrm>
                <a:off x="2386" y="2233"/>
                <a:ext cx="27" cy="13"/>
              </a:xfrm>
              <a:custGeom>
                <a:avLst/>
                <a:gdLst/>
                <a:ahLst/>
                <a:cxnLst>
                  <a:cxn ang="0">
                    <a:pos x="27" y="13"/>
                  </a:cxn>
                  <a:cxn ang="0">
                    <a:pos x="27" y="13"/>
                  </a:cxn>
                  <a:cxn ang="0">
                    <a:pos x="27" y="6"/>
                  </a:cxn>
                  <a:cxn ang="0">
                    <a:pos x="21" y="6"/>
                  </a:cxn>
                  <a:cxn ang="0">
                    <a:pos x="21" y="6"/>
                  </a:cxn>
                  <a:cxn ang="0">
                    <a:pos x="21" y="6"/>
                  </a:cxn>
                  <a:cxn ang="0">
                    <a:pos x="14" y="6"/>
                  </a:cxn>
                  <a:cxn ang="0">
                    <a:pos x="14" y="6"/>
                  </a:cxn>
                  <a:cxn ang="0">
                    <a:pos x="14" y="6"/>
                  </a:cxn>
                  <a:cxn ang="0">
                    <a:pos x="7" y="6"/>
                  </a:cxn>
                  <a:cxn ang="0">
                    <a:pos x="7" y="6"/>
                  </a:cxn>
                  <a:cxn ang="0">
                    <a:pos x="7" y="6"/>
                  </a:cxn>
                  <a:cxn ang="0">
                    <a:pos x="0" y="6"/>
                  </a:cxn>
                  <a:cxn ang="0">
                    <a:pos x="0" y="6"/>
                  </a:cxn>
                  <a:cxn ang="0">
                    <a:pos x="0" y="6"/>
                  </a:cxn>
                  <a:cxn ang="0">
                    <a:pos x="0" y="6"/>
                  </a:cxn>
                  <a:cxn ang="0">
                    <a:pos x="7" y="6"/>
                  </a:cxn>
                  <a:cxn ang="0">
                    <a:pos x="7" y="6"/>
                  </a:cxn>
                  <a:cxn ang="0">
                    <a:pos x="7" y="6"/>
                  </a:cxn>
                  <a:cxn ang="0">
                    <a:pos x="7" y="0"/>
                  </a:cxn>
                  <a:cxn ang="0">
                    <a:pos x="14" y="0"/>
                  </a:cxn>
                  <a:cxn ang="0">
                    <a:pos x="14" y="0"/>
                  </a:cxn>
                  <a:cxn ang="0">
                    <a:pos x="14" y="0"/>
                  </a:cxn>
                  <a:cxn ang="0">
                    <a:pos x="14" y="0"/>
                  </a:cxn>
                  <a:cxn ang="0">
                    <a:pos x="21" y="0"/>
                  </a:cxn>
                  <a:cxn ang="0">
                    <a:pos x="21" y="0"/>
                  </a:cxn>
                  <a:cxn ang="0">
                    <a:pos x="27" y="0"/>
                  </a:cxn>
                  <a:cxn ang="0">
                    <a:pos x="27" y="0"/>
                  </a:cxn>
                  <a:cxn ang="0">
                    <a:pos x="27" y="13"/>
                  </a:cxn>
                  <a:cxn ang="0">
                    <a:pos x="27" y="13"/>
                  </a:cxn>
                </a:cxnLst>
                <a:rect l="0" t="0" r="r" b="b"/>
                <a:pathLst>
                  <a:path w="27" h="13">
                    <a:moveTo>
                      <a:pt x="27" y="13"/>
                    </a:moveTo>
                    <a:lnTo>
                      <a:pt x="27" y="13"/>
                    </a:lnTo>
                    <a:lnTo>
                      <a:pt x="27" y="6"/>
                    </a:lnTo>
                    <a:lnTo>
                      <a:pt x="21" y="6"/>
                    </a:lnTo>
                    <a:lnTo>
                      <a:pt x="21" y="6"/>
                    </a:lnTo>
                    <a:lnTo>
                      <a:pt x="21" y="6"/>
                    </a:lnTo>
                    <a:lnTo>
                      <a:pt x="14" y="6"/>
                    </a:lnTo>
                    <a:lnTo>
                      <a:pt x="14" y="6"/>
                    </a:lnTo>
                    <a:lnTo>
                      <a:pt x="14" y="6"/>
                    </a:lnTo>
                    <a:lnTo>
                      <a:pt x="7" y="6"/>
                    </a:lnTo>
                    <a:lnTo>
                      <a:pt x="7" y="6"/>
                    </a:lnTo>
                    <a:lnTo>
                      <a:pt x="7" y="6"/>
                    </a:lnTo>
                    <a:lnTo>
                      <a:pt x="0" y="6"/>
                    </a:lnTo>
                    <a:lnTo>
                      <a:pt x="0" y="6"/>
                    </a:lnTo>
                    <a:lnTo>
                      <a:pt x="0" y="6"/>
                    </a:lnTo>
                    <a:lnTo>
                      <a:pt x="0" y="6"/>
                    </a:lnTo>
                    <a:lnTo>
                      <a:pt x="7" y="6"/>
                    </a:lnTo>
                    <a:lnTo>
                      <a:pt x="7" y="6"/>
                    </a:lnTo>
                    <a:lnTo>
                      <a:pt x="7" y="6"/>
                    </a:lnTo>
                    <a:lnTo>
                      <a:pt x="7" y="0"/>
                    </a:lnTo>
                    <a:lnTo>
                      <a:pt x="14" y="0"/>
                    </a:lnTo>
                    <a:lnTo>
                      <a:pt x="14" y="0"/>
                    </a:lnTo>
                    <a:lnTo>
                      <a:pt x="14" y="0"/>
                    </a:lnTo>
                    <a:lnTo>
                      <a:pt x="14" y="0"/>
                    </a:lnTo>
                    <a:lnTo>
                      <a:pt x="21" y="0"/>
                    </a:lnTo>
                    <a:lnTo>
                      <a:pt x="21" y="0"/>
                    </a:lnTo>
                    <a:lnTo>
                      <a:pt x="27" y="0"/>
                    </a:lnTo>
                    <a:lnTo>
                      <a:pt x="27" y="0"/>
                    </a:lnTo>
                    <a:lnTo>
                      <a:pt x="27" y="13"/>
                    </a:lnTo>
                    <a:lnTo>
                      <a:pt x="27" y="13"/>
                    </a:lnTo>
                    <a:close/>
                  </a:path>
                </a:pathLst>
              </a:custGeom>
              <a:solidFill>
                <a:srgbClr val="000000"/>
              </a:solidFill>
              <a:ln w="9525">
                <a:noFill/>
                <a:round/>
                <a:headEnd/>
                <a:tailEnd/>
              </a:ln>
            </p:spPr>
            <p:txBody>
              <a:bodyPr/>
              <a:lstStyle/>
              <a:p>
                <a:endParaRPr lang="en-US" dirty="0"/>
              </a:p>
            </p:txBody>
          </p:sp>
          <p:sp>
            <p:nvSpPr>
              <p:cNvPr id="100489" name="Freeform 1161"/>
              <p:cNvSpPr>
                <a:spLocks/>
              </p:cNvSpPr>
              <p:nvPr/>
            </p:nvSpPr>
            <p:spPr bwMode="auto">
              <a:xfrm>
                <a:off x="2482" y="2220"/>
                <a:ext cx="7" cy="19"/>
              </a:xfrm>
              <a:custGeom>
                <a:avLst/>
                <a:gdLst/>
                <a:ahLst/>
                <a:cxnLst>
                  <a:cxn ang="0">
                    <a:pos x="7" y="19"/>
                  </a:cxn>
                  <a:cxn ang="0">
                    <a:pos x="7" y="19"/>
                  </a:cxn>
                  <a:cxn ang="0">
                    <a:pos x="7" y="19"/>
                  </a:cxn>
                  <a:cxn ang="0">
                    <a:pos x="7" y="19"/>
                  </a:cxn>
                  <a:cxn ang="0">
                    <a:pos x="0" y="19"/>
                  </a:cxn>
                  <a:cxn ang="0">
                    <a:pos x="0" y="19"/>
                  </a:cxn>
                  <a:cxn ang="0">
                    <a:pos x="0" y="19"/>
                  </a:cxn>
                  <a:cxn ang="0">
                    <a:pos x="0" y="19"/>
                  </a:cxn>
                  <a:cxn ang="0">
                    <a:pos x="0" y="19"/>
                  </a:cxn>
                  <a:cxn ang="0">
                    <a:pos x="0" y="19"/>
                  </a:cxn>
                  <a:cxn ang="0">
                    <a:pos x="0" y="19"/>
                  </a:cxn>
                  <a:cxn ang="0">
                    <a:pos x="0" y="19"/>
                  </a:cxn>
                  <a:cxn ang="0">
                    <a:pos x="0" y="19"/>
                  </a:cxn>
                  <a:cxn ang="0">
                    <a:pos x="0" y="13"/>
                  </a:cxn>
                  <a:cxn ang="0">
                    <a:pos x="0" y="13"/>
                  </a:cxn>
                  <a:cxn ang="0">
                    <a:pos x="0" y="13"/>
                  </a:cxn>
                  <a:cxn ang="0">
                    <a:pos x="0" y="13"/>
                  </a:cxn>
                  <a:cxn ang="0">
                    <a:pos x="0" y="13"/>
                  </a:cxn>
                  <a:cxn ang="0">
                    <a:pos x="0" y="13"/>
                  </a:cxn>
                  <a:cxn ang="0">
                    <a:pos x="0" y="13"/>
                  </a:cxn>
                  <a:cxn ang="0">
                    <a:pos x="0" y="13"/>
                  </a:cxn>
                  <a:cxn ang="0">
                    <a:pos x="0" y="13"/>
                  </a:cxn>
                  <a:cxn ang="0">
                    <a:pos x="0" y="13"/>
                  </a:cxn>
                  <a:cxn ang="0">
                    <a:pos x="7" y="7"/>
                  </a:cxn>
                  <a:cxn ang="0">
                    <a:pos x="7" y="7"/>
                  </a:cxn>
                  <a:cxn ang="0">
                    <a:pos x="0" y="7"/>
                  </a:cxn>
                  <a:cxn ang="0">
                    <a:pos x="0" y="7"/>
                  </a:cxn>
                  <a:cxn ang="0">
                    <a:pos x="0" y="7"/>
                  </a:cxn>
                  <a:cxn ang="0">
                    <a:pos x="0" y="7"/>
                  </a:cxn>
                  <a:cxn ang="0">
                    <a:pos x="0" y="0"/>
                  </a:cxn>
                  <a:cxn ang="0">
                    <a:pos x="0" y="0"/>
                  </a:cxn>
                  <a:cxn ang="0">
                    <a:pos x="0" y="0"/>
                  </a:cxn>
                  <a:cxn ang="0">
                    <a:pos x="0" y="0"/>
                  </a:cxn>
                  <a:cxn ang="0">
                    <a:pos x="0" y="0"/>
                  </a:cxn>
                  <a:cxn ang="0">
                    <a:pos x="7" y="0"/>
                  </a:cxn>
                  <a:cxn ang="0">
                    <a:pos x="7" y="7"/>
                  </a:cxn>
                  <a:cxn ang="0">
                    <a:pos x="7" y="7"/>
                  </a:cxn>
                  <a:cxn ang="0">
                    <a:pos x="7" y="7"/>
                  </a:cxn>
                  <a:cxn ang="0">
                    <a:pos x="7" y="7"/>
                  </a:cxn>
                  <a:cxn ang="0">
                    <a:pos x="7" y="19"/>
                  </a:cxn>
                  <a:cxn ang="0">
                    <a:pos x="7" y="19"/>
                  </a:cxn>
                </a:cxnLst>
                <a:rect l="0" t="0" r="r" b="b"/>
                <a:pathLst>
                  <a:path w="7" h="19">
                    <a:moveTo>
                      <a:pt x="7" y="19"/>
                    </a:moveTo>
                    <a:lnTo>
                      <a:pt x="7" y="19"/>
                    </a:lnTo>
                    <a:lnTo>
                      <a:pt x="7" y="19"/>
                    </a:lnTo>
                    <a:lnTo>
                      <a:pt x="7" y="19"/>
                    </a:lnTo>
                    <a:lnTo>
                      <a:pt x="0" y="19"/>
                    </a:lnTo>
                    <a:lnTo>
                      <a:pt x="0" y="19"/>
                    </a:lnTo>
                    <a:lnTo>
                      <a:pt x="0" y="19"/>
                    </a:lnTo>
                    <a:lnTo>
                      <a:pt x="0" y="19"/>
                    </a:lnTo>
                    <a:lnTo>
                      <a:pt x="0" y="19"/>
                    </a:lnTo>
                    <a:lnTo>
                      <a:pt x="0" y="19"/>
                    </a:lnTo>
                    <a:lnTo>
                      <a:pt x="0" y="19"/>
                    </a:lnTo>
                    <a:lnTo>
                      <a:pt x="0" y="19"/>
                    </a:lnTo>
                    <a:lnTo>
                      <a:pt x="0" y="19"/>
                    </a:lnTo>
                    <a:lnTo>
                      <a:pt x="0" y="13"/>
                    </a:lnTo>
                    <a:lnTo>
                      <a:pt x="0" y="13"/>
                    </a:lnTo>
                    <a:lnTo>
                      <a:pt x="0" y="13"/>
                    </a:lnTo>
                    <a:lnTo>
                      <a:pt x="0" y="13"/>
                    </a:lnTo>
                    <a:lnTo>
                      <a:pt x="0" y="13"/>
                    </a:lnTo>
                    <a:lnTo>
                      <a:pt x="0" y="13"/>
                    </a:lnTo>
                    <a:lnTo>
                      <a:pt x="0" y="13"/>
                    </a:lnTo>
                    <a:lnTo>
                      <a:pt x="0" y="13"/>
                    </a:lnTo>
                    <a:lnTo>
                      <a:pt x="0" y="13"/>
                    </a:lnTo>
                    <a:lnTo>
                      <a:pt x="0" y="13"/>
                    </a:lnTo>
                    <a:lnTo>
                      <a:pt x="7" y="7"/>
                    </a:lnTo>
                    <a:lnTo>
                      <a:pt x="7" y="7"/>
                    </a:lnTo>
                    <a:lnTo>
                      <a:pt x="0" y="7"/>
                    </a:lnTo>
                    <a:lnTo>
                      <a:pt x="0" y="7"/>
                    </a:lnTo>
                    <a:lnTo>
                      <a:pt x="0" y="7"/>
                    </a:lnTo>
                    <a:lnTo>
                      <a:pt x="0" y="7"/>
                    </a:lnTo>
                    <a:lnTo>
                      <a:pt x="0" y="0"/>
                    </a:lnTo>
                    <a:lnTo>
                      <a:pt x="0" y="0"/>
                    </a:lnTo>
                    <a:lnTo>
                      <a:pt x="0" y="0"/>
                    </a:lnTo>
                    <a:lnTo>
                      <a:pt x="0" y="0"/>
                    </a:lnTo>
                    <a:lnTo>
                      <a:pt x="0" y="0"/>
                    </a:lnTo>
                    <a:lnTo>
                      <a:pt x="7" y="0"/>
                    </a:lnTo>
                    <a:lnTo>
                      <a:pt x="7" y="7"/>
                    </a:lnTo>
                    <a:lnTo>
                      <a:pt x="7" y="7"/>
                    </a:lnTo>
                    <a:lnTo>
                      <a:pt x="7" y="7"/>
                    </a:lnTo>
                    <a:lnTo>
                      <a:pt x="7" y="7"/>
                    </a:lnTo>
                    <a:lnTo>
                      <a:pt x="7" y="19"/>
                    </a:lnTo>
                    <a:lnTo>
                      <a:pt x="7" y="19"/>
                    </a:lnTo>
                    <a:close/>
                  </a:path>
                </a:pathLst>
              </a:custGeom>
              <a:solidFill>
                <a:srgbClr val="000000"/>
              </a:solidFill>
              <a:ln w="9525">
                <a:noFill/>
                <a:round/>
                <a:headEnd/>
                <a:tailEnd/>
              </a:ln>
            </p:spPr>
            <p:txBody>
              <a:bodyPr/>
              <a:lstStyle/>
              <a:p>
                <a:endParaRPr lang="en-US" dirty="0"/>
              </a:p>
            </p:txBody>
          </p:sp>
          <p:sp>
            <p:nvSpPr>
              <p:cNvPr id="100490" name="Freeform 1162"/>
              <p:cNvSpPr>
                <a:spLocks/>
              </p:cNvSpPr>
              <p:nvPr/>
            </p:nvSpPr>
            <p:spPr bwMode="auto">
              <a:xfrm>
                <a:off x="2413" y="2201"/>
                <a:ext cx="28" cy="58"/>
              </a:xfrm>
              <a:custGeom>
                <a:avLst/>
                <a:gdLst/>
                <a:ahLst/>
                <a:cxnLst>
                  <a:cxn ang="0">
                    <a:pos x="7" y="45"/>
                  </a:cxn>
                  <a:cxn ang="0">
                    <a:pos x="7" y="51"/>
                  </a:cxn>
                  <a:cxn ang="0">
                    <a:pos x="14" y="51"/>
                  </a:cxn>
                  <a:cxn ang="0">
                    <a:pos x="14" y="51"/>
                  </a:cxn>
                  <a:cxn ang="0">
                    <a:pos x="14" y="51"/>
                  </a:cxn>
                  <a:cxn ang="0">
                    <a:pos x="14" y="58"/>
                  </a:cxn>
                  <a:cxn ang="0">
                    <a:pos x="21" y="58"/>
                  </a:cxn>
                  <a:cxn ang="0">
                    <a:pos x="21" y="58"/>
                  </a:cxn>
                  <a:cxn ang="0">
                    <a:pos x="21" y="51"/>
                  </a:cxn>
                  <a:cxn ang="0">
                    <a:pos x="21" y="51"/>
                  </a:cxn>
                  <a:cxn ang="0">
                    <a:pos x="28" y="51"/>
                  </a:cxn>
                  <a:cxn ang="0">
                    <a:pos x="28" y="51"/>
                  </a:cxn>
                  <a:cxn ang="0">
                    <a:pos x="28" y="45"/>
                  </a:cxn>
                  <a:cxn ang="0">
                    <a:pos x="28" y="45"/>
                  </a:cxn>
                  <a:cxn ang="0">
                    <a:pos x="28" y="38"/>
                  </a:cxn>
                  <a:cxn ang="0">
                    <a:pos x="28" y="32"/>
                  </a:cxn>
                  <a:cxn ang="0">
                    <a:pos x="28" y="32"/>
                  </a:cxn>
                  <a:cxn ang="0">
                    <a:pos x="28" y="26"/>
                  </a:cxn>
                  <a:cxn ang="0">
                    <a:pos x="28" y="19"/>
                  </a:cxn>
                  <a:cxn ang="0">
                    <a:pos x="28" y="13"/>
                  </a:cxn>
                  <a:cxn ang="0">
                    <a:pos x="28" y="13"/>
                  </a:cxn>
                  <a:cxn ang="0">
                    <a:pos x="28" y="6"/>
                  </a:cxn>
                  <a:cxn ang="0">
                    <a:pos x="21" y="0"/>
                  </a:cxn>
                  <a:cxn ang="0">
                    <a:pos x="21" y="0"/>
                  </a:cxn>
                  <a:cxn ang="0">
                    <a:pos x="14" y="6"/>
                  </a:cxn>
                  <a:cxn ang="0">
                    <a:pos x="14" y="6"/>
                  </a:cxn>
                  <a:cxn ang="0">
                    <a:pos x="21" y="13"/>
                  </a:cxn>
                  <a:cxn ang="0">
                    <a:pos x="21" y="13"/>
                  </a:cxn>
                  <a:cxn ang="0">
                    <a:pos x="21" y="19"/>
                  </a:cxn>
                  <a:cxn ang="0">
                    <a:pos x="28" y="26"/>
                  </a:cxn>
                  <a:cxn ang="0">
                    <a:pos x="28" y="32"/>
                  </a:cxn>
                  <a:cxn ang="0">
                    <a:pos x="28" y="32"/>
                  </a:cxn>
                  <a:cxn ang="0">
                    <a:pos x="28" y="38"/>
                  </a:cxn>
                  <a:cxn ang="0">
                    <a:pos x="28" y="45"/>
                  </a:cxn>
                  <a:cxn ang="0">
                    <a:pos x="28" y="45"/>
                  </a:cxn>
                  <a:cxn ang="0">
                    <a:pos x="28" y="45"/>
                  </a:cxn>
                  <a:cxn ang="0">
                    <a:pos x="21" y="45"/>
                  </a:cxn>
                  <a:cxn ang="0">
                    <a:pos x="28" y="38"/>
                  </a:cxn>
                  <a:cxn ang="0">
                    <a:pos x="28" y="38"/>
                  </a:cxn>
                  <a:cxn ang="0">
                    <a:pos x="21" y="38"/>
                  </a:cxn>
                  <a:cxn ang="0">
                    <a:pos x="21" y="32"/>
                  </a:cxn>
                  <a:cxn ang="0">
                    <a:pos x="21" y="32"/>
                  </a:cxn>
                  <a:cxn ang="0">
                    <a:pos x="14" y="32"/>
                  </a:cxn>
                  <a:cxn ang="0">
                    <a:pos x="21" y="38"/>
                  </a:cxn>
                  <a:cxn ang="0">
                    <a:pos x="21" y="38"/>
                  </a:cxn>
                  <a:cxn ang="0">
                    <a:pos x="21" y="45"/>
                  </a:cxn>
                  <a:cxn ang="0">
                    <a:pos x="21" y="45"/>
                  </a:cxn>
                  <a:cxn ang="0">
                    <a:pos x="21" y="51"/>
                  </a:cxn>
                  <a:cxn ang="0">
                    <a:pos x="21" y="51"/>
                  </a:cxn>
                  <a:cxn ang="0">
                    <a:pos x="21" y="51"/>
                  </a:cxn>
                  <a:cxn ang="0">
                    <a:pos x="21" y="51"/>
                  </a:cxn>
                  <a:cxn ang="0">
                    <a:pos x="14" y="45"/>
                  </a:cxn>
                  <a:cxn ang="0">
                    <a:pos x="14" y="38"/>
                  </a:cxn>
                  <a:cxn ang="0">
                    <a:pos x="14" y="38"/>
                  </a:cxn>
                  <a:cxn ang="0">
                    <a:pos x="14" y="32"/>
                  </a:cxn>
                  <a:cxn ang="0">
                    <a:pos x="0" y="32"/>
                  </a:cxn>
                  <a:cxn ang="0">
                    <a:pos x="0" y="45"/>
                  </a:cxn>
                </a:cxnLst>
                <a:rect l="0" t="0" r="r" b="b"/>
                <a:pathLst>
                  <a:path w="28" h="58">
                    <a:moveTo>
                      <a:pt x="0" y="45"/>
                    </a:moveTo>
                    <a:lnTo>
                      <a:pt x="0" y="45"/>
                    </a:lnTo>
                    <a:lnTo>
                      <a:pt x="7" y="45"/>
                    </a:lnTo>
                    <a:lnTo>
                      <a:pt x="7" y="45"/>
                    </a:lnTo>
                    <a:lnTo>
                      <a:pt x="7" y="45"/>
                    </a:lnTo>
                    <a:lnTo>
                      <a:pt x="7" y="51"/>
                    </a:lnTo>
                    <a:lnTo>
                      <a:pt x="14" y="51"/>
                    </a:lnTo>
                    <a:lnTo>
                      <a:pt x="7" y="51"/>
                    </a:lnTo>
                    <a:lnTo>
                      <a:pt x="14" y="51"/>
                    </a:lnTo>
                    <a:lnTo>
                      <a:pt x="14" y="51"/>
                    </a:lnTo>
                    <a:lnTo>
                      <a:pt x="14" y="51"/>
                    </a:lnTo>
                    <a:lnTo>
                      <a:pt x="14" y="51"/>
                    </a:lnTo>
                    <a:lnTo>
                      <a:pt x="14" y="51"/>
                    </a:lnTo>
                    <a:lnTo>
                      <a:pt x="14" y="51"/>
                    </a:lnTo>
                    <a:lnTo>
                      <a:pt x="14" y="51"/>
                    </a:lnTo>
                    <a:lnTo>
                      <a:pt x="14" y="51"/>
                    </a:lnTo>
                    <a:lnTo>
                      <a:pt x="14" y="58"/>
                    </a:lnTo>
                    <a:lnTo>
                      <a:pt x="14" y="58"/>
                    </a:lnTo>
                    <a:lnTo>
                      <a:pt x="14" y="58"/>
                    </a:lnTo>
                    <a:lnTo>
                      <a:pt x="14" y="58"/>
                    </a:lnTo>
                    <a:lnTo>
                      <a:pt x="21" y="58"/>
                    </a:lnTo>
                    <a:lnTo>
                      <a:pt x="21" y="58"/>
                    </a:lnTo>
                    <a:lnTo>
                      <a:pt x="21" y="58"/>
                    </a:lnTo>
                    <a:lnTo>
                      <a:pt x="21" y="58"/>
                    </a:lnTo>
                    <a:lnTo>
                      <a:pt x="21" y="58"/>
                    </a:lnTo>
                    <a:lnTo>
                      <a:pt x="21" y="58"/>
                    </a:lnTo>
                    <a:lnTo>
                      <a:pt x="21" y="51"/>
                    </a:lnTo>
                    <a:lnTo>
                      <a:pt x="21" y="51"/>
                    </a:lnTo>
                    <a:lnTo>
                      <a:pt x="21" y="51"/>
                    </a:lnTo>
                    <a:lnTo>
                      <a:pt x="21" y="51"/>
                    </a:lnTo>
                    <a:lnTo>
                      <a:pt x="28" y="51"/>
                    </a:lnTo>
                    <a:lnTo>
                      <a:pt x="28" y="51"/>
                    </a:lnTo>
                    <a:lnTo>
                      <a:pt x="28" y="51"/>
                    </a:lnTo>
                    <a:lnTo>
                      <a:pt x="28" y="51"/>
                    </a:lnTo>
                    <a:lnTo>
                      <a:pt x="28" y="51"/>
                    </a:lnTo>
                    <a:lnTo>
                      <a:pt x="28" y="51"/>
                    </a:lnTo>
                    <a:lnTo>
                      <a:pt x="28" y="45"/>
                    </a:lnTo>
                    <a:lnTo>
                      <a:pt x="28" y="45"/>
                    </a:lnTo>
                    <a:lnTo>
                      <a:pt x="28" y="45"/>
                    </a:lnTo>
                    <a:lnTo>
                      <a:pt x="28" y="45"/>
                    </a:lnTo>
                    <a:lnTo>
                      <a:pt x="28" y="45"/>
                    </a:lnTo>
                    <a:lnTo>
                      <a:pt x="28" y="45"/>
                    </a:lnTo>
                    <a:lnTo>
                      <a:pt x="28" y="45"/>
                    </a:lnTo>
                    <a:lnTo>
                      <a:pt x="28" y="38"/>
                    </a:lnTo>
                    <a:lnTo>
                      <a:pt x="28" y="38"/>
                    </a:lnTo>
                    <a:lnTo>
                      <a:pt x="28" y="38"/>
                    </a:lnTo>
                    <a:lnTo>
                      <a:pt x="28" y="38"/>
                    </a:lnTo>
                    <a:lnTo>
                      <a:pt x="28" y="32"/>
                    </a:lnTo>
                    <a:lnTo>
                      <a:pt x="28" y="32"/>
                    </a:lnTo>
                    <a:lnTo>
                      <a:pt x="28" y="32"/>
                    </a:lnTo>
                    <a:lnTo>
                      <a:pt x="28" y="32"/>
                    </a:lnTo>
                    <a:lnTo>
                      <a:pt x="28" y="26"/>
                    </a:lnTo>
                    <a:lnTo>
                      <a:pt x="28" y="26"/>
                    </a:lnTo>
                    <a:lnTo>
                      <a:pt x="28" y="26"/>
                    </a:lnTo>
                    <a:lnTo>
                      <a:pt x="28" y="26"/>
                    </a:lnTo>
                    <a:lnTo>
                      <a:pt x="28" y="19"/>
                    </a:lnTo>
                    <a:lnTo>
                      <a:pt x="28" y="19"/>
                    </a:lnTo>
                    <a:lnTo>
                      <a:pt x="28" y="19"/>
                    </a:lnTo>
                    <a:lnTo>
                      <a:pt x="28" y="19"/>
                    </a:lnTo>
                    <a:lnTo>
                      <a:pt x="28" y="13"/>
                    </a:lnTo>
                    <a:lnTo>
                      <a:pt x="28" y="13"/>
                    </a:lnTo>
                    <a:lnTo>
                      <a:pt x="28" y="13"/>
                    </a:lnTo>
                    <a:lnTo>
                      <a:pt x="28" y="13"/>
                    </a:lnTo>
                    <a:lnTo>
                      <a:pt x="28" y="6"/>
                    </a:lnTo>
                    <a:lnTo>
                      <a:pt x="28" y="6"/>
                    </a:lnTo>
                    <a:lnTo>
                      <a:pt x="28" y="6"/>
                    </a:lnTo>
                    <a:lnTo>
                      <a:pt x="28" y="6"/>
                    </a:lnTo>
                    <a:lnTo>
                      <a:pt x="28" y="6"/>
                    </a:lnTo>
                    <a:lnTo>
                      <a:pt x="21" y="0"/>
                    </a:lnTo>
                    <a:lnTo>
                      <a:pt x="21" y="0"/>
                    </a:lnTo>
                    <a:lnTo>
                      <a:pt x="21" y="0"/>
                    </a:lnTo>
                    <a:lnTo>
                      <a:pt x="21" y="0"/>
                    </a:lnTo>
                    <a:lnTo>
                      <a:pt x="21" y="0"/>
                    </a:lnTo>
                    <a:lnTo>
                      <a:pt x="14" y="0"/>
                    </a:lnTo>
                    <a:lnTo>
                      <a:pt x="14" y="6"/>
                    </a:lnTo>
                    <a:lnTo>
                      <a:pt x="14" y="6"/>
                    </a:lnTo>
                    <a:lnTo>
                      <a:pt x="14" y="6"/>
                    </a:lnTo>
                    <a:lnTo>
                      <a:pt x="14" y="6"/>
                    </a:lnTo>
                    <a:lnTo>
                      <a:pt x="21" y="6"/>
                    </a:lnTo>
                    <a:lnTo>
                      <a:pt x="21" y="6"/>
                    </a:lnTo>
                    <a:lnTo>
                      <a:pt x="21" y="13"/>
                    </a:lnTo>
                    <a:lnTo>
                      <a:pt x="21" y="13"/>
                    </a:lnTo>
                    <a:lnTo>
                      <a:pt x="21" y="13"/>
                    </a:lnTo>
                    <a:lnTo>
                      <a:pt x="21" y="13"/>
                    </a:lnTo>
                    <a:lnTo>
                      <a:pt x="21" y="19"/>
                    </a:lnTo>
                    <a:lnTo>
                      <a:pt x="21" y="19"/>
                    </a:lnTo>
                    <a:lnTo>
                      <a:pt x="21" y="19"/>
                    </a:lnTo>
                    <a:lnTo>
                      <a:pt x="28" y="19"/>
                    </a:lnTo>
                    <a:lnTo>
                      <a:pt x="28" y="26"/>
                    </a:lnTo>
                    <a:lnTo>
                      <a:pt x="28" y="26"/>
                    </a:lnTo>
                    <a:lnTo>
                      <a:pt x="28" y="26"/>
                    </a:lnTo>
                    <a:lnTo>
                      <a:pt x="28" y="32"/>
                    </a:lnTo>
                    <a:lnTo>
                      <a:pt x="28" y="32"/>
                    </a:lnTo>
                    <a:lnTo>
                      <a:pt x="28" y="32"/>
                    </a:lnTo>
                    <a:lnTo>
                      <a:pt x="28" y="32"/>
                    </a:lnTo>
                    <a:lnTo>
                      <a:pt x="28" y="32"/>
                    </a:lnTo>
                    <a:lnTo>
                      <a:pt x="28" y="38"/>
                    </a:lnTo>
                    <a:lnTo>
                      <a:pt x="28" y="38"/>
                    </a:lnTo>
                    <a:lnTo>
                      <a:pt x="28" y="38"/>
                    </a:lnTo>
                    <a:lnTo>
                      <a:pt x="28" y="38"/>
                    </a:lnTo>
                    <a:lnTo>
                      <a:pt x="28" y="38"/>
                    </a:lnTo>
                    <a:lnTo>
                      <a:pt x="28" y="45"/>
                    </a:lnTo>
                    <a:lnTo>
                      <a:pt x="28" y="45"/>
                    </a:lnTo>
                    <a:lnTo>
                      <a:pt x="28" y="45"/>
                    </a:lnTo>
                    <a:lnTo>
                      <a:pt x="28" y="45"/>
                    </a:lnTo>
                    <a:lnTo>
                      <a:pt x="28" y="45"/>
                    </a:lnTo>
                    <a:lnTo>
                      <a:pt x="28" y="45"/>
                    </a:lnTo>
                    <a:lnTo>
                      <a:pt x="28" y="45"/>
                    </a:lnTo>
                    <a:lnTo>
                      <a:pt x="21" y="45"/>
                    </a:lnTo>
                    <a:lnTo>
                      <a:pt x="21" y="45"/>
                    </a:lnTo>
                    <a:lnTo>
                      <a:pt x="21" y="45"/>
                    </a:lnTo>
                    <a:lnTo>
                      <a:pt x="28" y="45"/>
                    </a:lnTo>
                    <a:lnTo>
                      <a:pt x="28" y="45"/>
                    </a:lnTo>
                    <a:lnTo>
                      <a:pt x="28" y="38"/>
                    </a:lnTo>
                    <a:lnTo>
                      <a:pt x="28" y="38"/>
                    </a:lnTo>
                    <a:lnTo>
                      <a:pt x="28" y="38"/>
                    </a:lnTo>
                    <a:lnTo>
                      <a:pt x="28" y="38"/>
                    </a:lnTo>
                    <a:lnTo>
                      <a:pt x="28" y="38"/>
                    </a:lnTo>
                    <a:lnTo>
                      <a:pt x="21" y="38"/>
                    </a:lnTo>
                    <a:lnTo>
                      <a:pt x="21" y="38"/>
                    </a:lnTo>
                    <a:lnTo>
                      <a:pt x="21" y="38"/>
                    </a:lnTo>
                    <a:lnTo>
                      <a:pt x="21" y="32"/>
                    </a:lnTo>
                    <a:lnTo>
                      <a:pt x="21" y="32"/>
                    </a:lnTo>
                    <a:lnTo>
                      <a:pt x="21" y="32"/>
                    </a:lnTo>
                    <a:lnTo>
                      <a:pt x="21" y="32"/>
                    </a:lnTo>
                    <a:lnTo>
                      <a:pt x="21" y="32"/>
                    </a:lnTo>
                    <a:lnTo>
                      <a:pt x="21" y="32"/>
                    </a:lnTo>
                    <a:lnTo>
                      <a:pt x="14" y="32"/>
                    </a:lnTo>
                    <a:lnTo>
                      <a:pt x="14" y="32"/>
                    </a:lnTo>
                    <a:lnTo>
                      <a:pt x="14" y="32"/>
                    </a:lnTo>
                    <a:lnTo>
                      <a:pt x="14" y="38"/>
                    </a:lnTo>
                    <a:lnTo>
                      <a:pt x="21" y="38"/>
                    </a:lnTo>
                    <a:lnTo>
                      <a:pt x="21" y="38"/>
                    </a:lnTo>
                    <a:lnTo>
                      <a:pt x="21" y="38"/>
                    </a:lnTo>
                    <a:lnTo>
                      <a:pt x="21" y="38"/>
                    </a:lnTo>
                    <a:lnTo>
                      <a:pt x="21" y="45"/>
                    </a:lnTo>
                    <a:lnTo>
                      <a:pt x="21" y="45"/>
                    </a:lnTo>
                    <a:lnTo>
                      <a:pt x="21" y="45"/>
                    </a:lnTo>
                    <a:lnTo>
                      <a:pt x="21" y="45"/>
                    </a:lnTo>
                    <a:lnTo>
                      <a:pt x="21" y="45"/>
                    </a:lnTo>
                    <a:lnTo>
                      <a:pt x="21" y="45"/>
                    </a:lnTo>
                    <a:lnTo>
                      <a:pt x="21" y="51"/>
                    </a:lnTo>
                    <a:lnTo>
                      <a:pt x="21" y="51"/>
                    </a:lnTo>
                    <a:lnTo>
                      <a:pt x="21" y="51"/>
                    </a:lnTo>
                    <a:lnTo>
                      <a:pt x="21" y="51"/>
                    </a:lnTo>
                    <a:lnTo>
                      <a:pt x="21" y="51"/>
                    </a:lnTo>
                    <a:lnTo>
                      <a:pt x="21" y="51"/>
                    </a:lnTo>
                    <a:lnTo>
                      <a:pt x="21" y="58"/>
                    </a:lnTo>
                    <a:lnTo>
                      <a:pt x="21" y="58"/>
                    </a:lnTo>
                    <a:lnTo>
                      <a:pt x="21" y="51"/>
                    </a:lnTo>
                    <a:lnTo>
                      <a:pt x="21" y="51"/>
                    </a:lnTo>
                    <a:lnTo>
                      <a:pt x="21" y="51"/>
                    </a:lnTo>
                    <a:lnTo>
                      <a:pt x="21" y="51"/>
                    </a:lnTo>
                    <a:lnTo>
                      <a:pt x="21" y="51"/>
                    </a:lnTo>
                    <a:lnTo>
                      <a:pt x="21" y="45"/>
                    </a:lnTo>
                    <a:lnTo>
                      <a:pt x="14" y="45"/>
                    </a:lnTo>
                    <a:lnTo>
                      <a:pt x="14" y="45"/>
                    </a:lnTo>
                    <a:lnTo>
                      <a:pt x="14" y="45"/>
                    </a:lnTo>
                    <a:lnTo>
                      <a:pt x="14" y="38"/>
                    </a:lnTo>
                    <a:lnTo>
                      <a:pt x="14" y="38"/>
                    </a:lnTo>
                    <a:lnTo>
                      <a:pt x="14" y="38"/>
                    </a:lnTo>
                    <a:lnTo>
                      <a:pt x="14" y="38"/>
                    </a:lnTo>
                    <a:lnTo>
                      <a:pt x="14" y="32"/>
                    </a:lnTo>
                    <a:lnTo>
                      <a:pt x="14" y="32"/>
                    </a:lnTo>
                    <a:lnTo>
                      <a:pt x="14" y="32"/>
                    </a:lnTo>
                    <a:lnTo>
                      <a:pt x="7" y="32"/>
                    </a:lnTo>
                    <a:lnTo>
                      <a:pt x="7" y="32"/>
                    </a:lnTo>
                    <a:lnTo>
                      <a:pt x="0" y="32"/>
                    </a:lnTo>
                    <a:lnTo>
                      <a:pt x="0" y="32"/>
                    </a:lnTo>
                    <a:lnTo>
                      <a:pt x="0" y="45"/>
                    </a:lnTo>
                    <a:lnTo>
                      <a:pt x="0" y="45"/>
                    </a:lnTo>
                    <a:close/>
                  </a:path>
                </a:pathLst>
              </a:custGeom>
              <a:solidFill>
                <a:srgbClr val="000000"/>
              </a:solidFill>
              <a:ln w="9525">
                <a:noFill/>
                <a:round/>
                <a:headEnd/>
                <a:tailEnd/>
              </a:ln>
            </p:spPr>
            <p:txBody>
              <a:bodyPr/>
              <a:lstStyle/>
              <a:p>
                <a:endParaRPr lang="en-US" dirty="0"/>
              </a:p>
            </p:txBody>
          </p:sp>
          <p:sp>
            <p:nvSpPr>
              <p:cNvPr id="100491" name="Freeform 1163"/>
              <p:cNvSpPr>
                <a:spLocks/>
              </p:cNvSpPr>
              <p:nvPr/>
            </p:nvSpPr>
            <p:spPr bwMode="auto">
              <a:xfrm>
                <a:off x="2352" y="2336"/>
                <a:ext cx="123" cy="122"/>
              </a:xfrm>
              <a:custGeom>
                <a:avLst/>
                <a:gdLst/>
                <a:ahLst/>
                <a:cxnLst>
                  <a:cxn ang="0">
                    <a:pos x="109" y="77"/>
                  </a:cxn>
                  <a:cxn ang="0">
                    <a:pos x="103" y="77"/>
                  </a:cxn>
                  <a:cxn ang="0">
                    <a:pos x="96" y="77"/>
                  </a:cxn>
                  <a:cxn ang="0">
                    <a:pos x="89" y="84"/>
                  </a:cxn>
                  <a:cxn ang="0">
                    <a:pos x="82" y="90"/>
                  </a:cxn>
                  <a:cxn ang="0">
                    <a:pos x="82" y="84"/>
                  </a:cxn>
                  <a:cxn ang="0">
                    <a:pos x="75" y="77"/>
                  </a:cxn>
                  <a:cxn ang="0">
                    <a:pos x="75" y="71"/>
                  </a:cxn>
                  <a:cxn ang="0">
                    <a:pos x="75" y="71"/>
                  </a:cxn>
                  <a:cxn ang="0">
                    <a:pos x="75" y="64"/>
                  </a:cxn>
                  <a:cxn ang="0">
                    <a:pos x="75" y="64"/>
                  </a:cxn>
                  <a:cxn ang="0">
                    <a:pos x="75" y="58"/>
                  </a:cxn>
                  <a:cxn ang="0">
                    <a:pos x="82" y="51"/>
                  </a:cxn>
                  <a:cxn ang="0">
                    <a:pos x="89" y="38"/>
                  </a:cxn>
                  <a:cxn ang="0">
                    <a:pos x="96" y="32"/>
                  </a:cxn>
                  <a:cxn ang="0">
                    <a:pos x="96" y="26"/>
                  </a:cxn>
                  <a:cxn ang="0">
                    <a:pos x="103" y="19"/>
                  </a:cxn>
                  <a:cxn ang="0">
                    <a:pos x="109" y="0"/>
                  </a:cxn>
                  <a:cxn ang="0">
                    <a:pos x="103" y="0"/>
                  </a:cxn>
                  <a:cxn ang="0">
                    <a:pos x="89" y="6"/>
                  </a:cxn>
                  <a:cxn ang="0">
                    <a:pos x="89" y="6"/>
                  </a:cxn>
                  <a:cxn ang="0">
                    <a:pos x="89" y="13"/>
                  </a:cxn>
                  <a:cxn ang="0">
                    <a:pos x="96" y="19"/>
                  </a:cxn>
                  <a:cxn ang="0">
                    <a:pos x="89" y="19"/>
                  </a:cxn>
                  <a:cxn ang="0">
                    <a:pos x="89" y="19"/>
                  </a:cxn>
                  <a:cxn ang="0">
                    <a:pos x="82" y="26"/>
                  </a:cxn>
                  <a:cxn ang="0">
                    <a:pos x="82" y="32"/>
                  </a:cxn>
                  <a:cxn ang="0">
                    <a:pos x="82" y="38"/>
                  </a:cxn>
                  <a:cxn ang="0">
                    <a:pos x="82" y="45"/>
                  </a:cxn>
                  <a:cxn ang="0">
                    <a:pos x="75" y="45"/>
                  </a:cxn>
                  <a:cxn ang="0">
                    <a:pos x="55" y="58"/>
                  </a:cxn>
                  <a:cxn ang="0">
                    <a:pos x="41" y="58"/>
                  </a:cxn>
                  <a:cxn ang="0">
                    <a:pos x="27" y="58"/>
                  </a:cxn>
                  <a:cxn ang="0">
                    <a:pos x="13" y="51"/>
                  </a:cxn>
                  <a:cxn ang="0">
                    <a:pos x="7" y="45"/>
                  </a:cxn>
                  <a:cxn ang="0">
                    <a:pos x="0" y="51"/>
                  </a:cxn>
                  <a:cxn ang="0">
                    <a:pos x="7" y="64"/>
                  </a:cxn>
                  <a:cxn ang="0">
                    <a:pos x="7" y="71"/>
                  </a:cxn>
                  <a:cxn ang="0">
                    <a:pos x="13" y="77"/>
                  </a:cxn>
                  <a:cxn ang="0">
                    <a:pos x="13" y="90"/>
                  </a:cxn>
                  <a:cxn ang="0">
                    <a:pos x="20" y="96"/>
                  </a:cxn>
                  <a:cxn ang="0">
                    <a:pos x="27" y="103"/>
                  </a:cxn>
                  <a:cxn ang="0">
                    <a:pos x="41" y="103"/>
                  </a:cxn>
                  <a:cxn ang="0">
                    <a:pos x="48" y="109"/>
                  </a:cxn>
                  <a:cxn ang="0">
                    <a:pos x="55" y="109"/>
                  </a:cxn>
                  <a:cxn ang="0">
                    <a:pos x="68" y="122"/>
                  </a:cxn>
                  <a:cxn ang="0">
                    <a:pos x="82" y="122"/>
                  </a:cxn>
                  <a:cxn ang="0">
                    <a:pos x="96" y="122"/>
                  </a:cxn>
                  <a:cxn ang="0">
                    <a:pos x="103" y="116"/>
                  </a:cxn>
                  <a:cxn ang="0">
                    <a:pos x="109" y="116"/>
                  </a:cxn>
                  <a:cxn ang="0">
                    <a:pos x="116" y="109"/>
                  </a:cxn>
                  <a:cxn ang="0">
                    <a:pos x="123" y="103"/>
                  </a:cxn>
                  <a:cxn ang="0">
                    <a:pos x="123" y="103"/>
                  </a:cxn>
                  <a:cxn ang="0">
                    <a:pos x="123" y="96"/>
                  </a:cxn>
                  <a:cxn ang="0">
                    <a:pos x="123" y="90"/>
                  </a:cxn>
                  <a:cxn ang="0">
                    <a:pos x="116" y="77"/>
                  </a:cxn>
                  <a:cxn ang="0">
                    <a:pos x="116" y="77"/>
                  </a:cxn>
                </a:cxnLst>
                <a:rect l="0" t="0" r="r" b="b"/>
                <a:pathLst>
                  <a:path w="123" h="122">
                    <a:moveTo>
                      <a:pt x="116" y="77"/>
                    </a:moveTo>
                    <a:lnTo>
                      <a:pt x="116" y="77"/>
                    </a:lnTo>
                    <a:lnTo>
                      <a:pt x="116" y="77"/>
                    </a:lnTo>
                    <a:lnTo>
                      <a:pt x="109" y="77"/>
                    </a:lnTo>
                    <a:lnTo>
                      <a:pt x="109" y="77"/>
                    </a:lnTo>
                    <a:lnTo>
                      <a:pt x="109" y="77"/>
                    </a:lnTo>
                    <a:lnTo>
                      <a:pt x="109" y="77"/>
                    </a:lnTo>
                    <a:lnTo>
                      <a:pt x="109" y="77"/>
                    </a:lnTo>
                    <a:lnTo>
                      <a:pt x="109" y="77"/>
                    </a:lnTo>
                    <a:lnTo>
                      <a:pt x="103" y="77"/>
                    </a:lnTo>
                    <a:lnTo>
                      <a:pt x="103" y="77"/>
                    </a:lnTo>
                    <a:lnTo>
                      <a:pt x="103" y="77"/>
                    </a:lnTo>
                    <a:lnTo>
                      <a:pt x="103" y="77"/>
                    </a:lnTo>
                    <a:lnTo>
                      <a:pt x="103" y="77"/>
                    </a:lnTo>
                    <a:lnTo>
                      <a:pt x="103" y="77"/>
                    </a:lnTo>
                    <a:lnTo>
                      <a:pt x="103" y="77"/>
                    </a:lnTo>
                    <a:lnTo>
                      <a:pt x="96" y="77"/>
                    </a:lnTo>
                    <a:lnTo>
                      <a:pt x="96" y="77"/>
                    </a:lnTo>
                    <a:lnTo>
                      <a:pt x="96" y="77"/>
                    </a:lnTo>
                    <a:lnTo>
                      <a:pt x="96" y="77"/>
                    </a:lnTo>
                    <a:lnTo>
                      <a:pt x="96" y="77"/>
                    </a:lnTo>
                    <a:lnTo>
                      <a:pt x="89" y="84"/>
                    </a:lnTo>
                    <a:lnTo>
                      <a:pt x="89" y="84"/>
                    </a:lnTo>
                    <a:lnTo>
                      <a:pt x="89" y="84"/>
                    </a:lnTo>
                    <a:lnTo>
                      <a:pt x="89" y="84"/>
                    </a:lnTo>
                    <a:lnTo>
                      <a:pt x="89" y="84"/>
                    </a:lnTo>
                    <a:lnTo>
                      <a:pt x="89" y="84"/>
                    </a:lnTo>
                    <a:lnTo>
                      <a:pt x="89" y="84"/>
                    </a:lnTo>
                    <a:lnTo>
                      <a:pt x="89" y="84"/>
                    </a:lnTo>
                    <a:lnTo>
                      <a:pt x="89" y="84"/>
                    </a:lnTo>
                    <a:lnTo>
                      <a:pt x="89" y="84"/>
                    </a:lnTo>
                    <a:lnTo>
                      <a:pt x="89" y="84"/>
                    </a:lnTo>
                    <a:lnTo>
                      <a:pt x="89" y="90"/>
                    </a:lnTo>
                    <a:lnTo>
                      <a:pt x="89" y="90"/>
                    </a:lnTo>
                    <a:lnTo>
                      <a:pt x="82" y="90"/>
                    </a:lnTo>
                    <a:lnTo>
                      <a:pt x="82" y="90"/>
                    </a:lnTo>
                    <a:lnTo>
                      <a:pt x="82" y="90"/>
                    </a:lnTo>
                    <a:lnTo>
                      <a:pt x="82" y="84"/>
                    </a:lnTo>
                    <a:lnTo>
                      <a:pt x="82" y="84"/>
                    </a:lnTo>
                    <a:lnTo>
                      <a:pt x="82" y="84"/>
                    </a:lnTo>
                    <a:lnTo>
                      <a:pt x="82" y="84"/>
                    </a:lnTo>
                    <a:lnTo>
                      <a:pt x="82" y="84"/>
                    </a:lnTo>
                    <a:lnTo>
                      <a:pt x="82" y="84"/>
                    </a:lnTo>
                    <a:lnTo>
                      <a:pt x="82" y="84"/>
                    </a:lnTo>
                    <a:lnTo>
                      <a:pt x="82" y="84"/>
                    </a:lnTo>
                    <a:lnTo>
                      <a:pt x="82" y="77"/>
                    </a:lnTo>
                    <a:lnTo>
                      <a:pt x="82" y="77"/>
                    </a:lnTo>
                    <a:lnTo>
                      <a:pt x="82" y="77"/>
                    </a:lnTo>
                    <a:lnTo>
                      <a:pt x="75" y="77"/>
                    </a:lnTo>
                    <a:lnTo>
                      <a:pt x="75" y="77"/>
                    </a:lnTo>
                    <a:lnTo>
                      <a:pt x="75" y="77"/>
                    </a:lnTo>
                    <a:lnTo>
                      <a:pt x="75" y="77"/>
                    </a:lnTo>
                    <a:lnTo>
                      <a:pt x="75" y="77"/>
                    </a:lnTo>
                    <a:lnTo>
                      <a:pt x="75" y="77"/>
                    </a:lnTo>
                    <a:lnTo>
                      <a:pt x="75" y="77"/>
                    </a:lnTo>
                    <a:lnTo>
                      <a:pt x="75" y="71"/>
                    </a:lnTo>
                    <a:lnTo>
                      <a:pt x="75" y="71"/>
                    </a:lnTo>
                    <a:lnTo>
                      <a:pt x="75" y="71"/>
                    </a:lnTo>
                    <a:lnTo>
                      <a:pt x="75" y="71"/>
                    </a:lnTo>
                    <a:lnTo>
                      <a:pt x="75" y="71"/>
                    </a:lnTo>
                    <a:lnTo>
                      <a:pt x="75" y="71"/>
                    </a:lnTo>
                    <a:lnTo>
                      <a:pt x="75" y="71"/>
                    </a:lnTo>
                    <a:lnTo>
                      <a:pt x="75" y="71"/>
                    </a:lnTo>
                    <a:lnTo>
                      <a:pt x="75" y="71"/>
                    </a:lnTo>
                    <a:lnTo>
                      <a:pt x="75" y="71"/>
                    </a:lnTo>
                    <a:lnTo>
                      <a:pt x="75" y="71"/>
                    </a:lnTo>
                    <a:lnTo>
                      <a:pt x="75" y="71"/>
                    </a:lnTo>
                    <a:lnTo>
                      <a:pt x="75" y="64"/>
                    </a:lnTo>
                    <a:lnTo>
                      <a:pt x="75" y="64"/>
                    </a:lnTo>
                    <a:lnTo>
                      <a:pt x="75" y="64"/>
                    </a:lnTo>
                    <a:lnTo>
                      <a:pt x="75" y="64"/>
                    </a:lnTo>
                    <a:lnTo>
                      <a:pt x="75" y="64"/>
                    </a:lnTo>
                    <a:lnTo>
                      <a:pt x="75" y="64"/>
                    </a:lnTo>
                    <a:lnTo>
                      <a:pt x="75" y="64"/>
                    </a:lnTo>
                    <a:lnTo>
                      <a:pt x="75" y="64"/>
                    </a:lnTo>
                    <a:lnTo>
                      <a:pt x="75" y="64"/>
                    </a:lnTo>
                    <a:lnTo>
                      <a:pt x="75" y="64"/>
                    </a:lnTo>
                    <a:lnTo>
                      <a:pt x="75" y="64"/>
                    </a:lnTo>
                    <a:lnTo>
                      <a:pt x="75" y="58"/>
                    </a:lnTo>
                    <a:lnTo>
                      <a:pt x="75" y="58"/>
                    </a:lnTo>
                    <a:lnTo>
                      <a:pt x="75" y="58"/>
                    </a:lnTo>
                    <a:lnTo>
                      <a:pt x="75" y="58"/>
                    </a:lnTo>
                    <a:lnTo>
                      <a:pt x="75" y="58"/>
                    </a:lnTo>
                    <a:lnTo>
                      <a:pt x="75" y="58"/>
                    </a:lnTo>
                    <a:lnTo>
                      <a:pt x="75" y="51"/>
                    </a:lnTo>
                    <a:lnTo>
                      <a:pt x="75" y="51"/>
                    </a:lnTo>
                    <a:lnTo>
                      <a:pt x="82" y="51"/>
                    </a:lnTo>
                    <a:lnTo>
                      <a:pt x="82" y="51"/>
                    </a:lnTo>
                    <a:lnTo>
                      <a:pt x="82" y="51"/>
                    </a:lnTo>
                    <a:lnTo>
                      <a:pt x="82" y="51"/>
                    </a:lnTo>
                    <a:lnTo>
                      <a:pt x="82" y="51"/>
                    </a:lnTo>
                    <a:lnTo>
                      <a:pt x="82" y="45"/>
                    </a:lnTo>
                    <a:lnTo>
                      <a:pt x="82" y="45"/>
                    </a:lnTo>
                    <a:lnTo>
                      <a:pt x="82" y="45"/>
                    </a:lnTo>
                    <a:lnTo>
                      <a:pt x="82" y="45"/>
                    </a:lnTo>
                    <a:lnTo>
                      <a:pt x="82" y="45"/>
                    </a:lnTo>
                    <a:lnTo>
                      <a:pt x="89" y="45"/>
                    </a:lnTo>
                    <a:lnTo>
                      <a:pt x="89" y="38"/>
                    </a:lnTo>
                    <a:lnTo>
                      <a:pt x="89" y="38"/>
                    </a:lnTo>
                    <a:lnTo>
                      <a:pt x="89" y="38"/>
                    </a:lnTo>
                    <a:lnTo>
                      <a:pt x="89" y="38"/>
                    </a:lnTo>
                    <a:lnTo>
                      <a:pt x="89" y="38"/>
                    </a:lnTo>
                    <a:lnTo>
                      <a:pt x="89" y="38"/>
                    </a:lnTo>
                    <a:lnTo>
                      <a:pt x="89" y="38"/>
                    </a:lnTo>
                    <a:lnTo>
                      <a:pt x="96" y="32"/>
                    </a:lnTo>
                    <a:lnTo>
                      <a:pt x="96" y="32"/>
                    </a:lnTo>
                    <a:lnTo>
                      <a:pt x="96" y="32"/>
                    </a:lnTo>
                    <a:lnTo>
                      <a:pt x="96" y="32"/>
                    </a:lnTo>
                    <a:lnTo>
                      <a:pt x="96" y="32"/>
                    </a:lnTo>
                    <a:lnTo>
                      <a:pt x="96" y="32"/>
                    </a:lnTo>
                    <a:lnTo>
                      <a:pt x="96" y="32"/>
                    </a:lnTo>
                    <a:lnTo>
                      <a:pt x="96" y="26"/>
                    </a:lnTo>
                    <a:lnTo>
                      <a:pt x="103" y="26"/>
                    </a:lnTo>
                    <a:lnTo>
                      <a:pt x="103" y="26"/>
                    </a:lnTo>
                    <a:lnTo>
                      <a:pt x="103" y="26"/>
                    </a:lnTo>
                    <a:lnTo>
                      <a:pt x="103" y="26"/>
                    </a:lnTo>
                    <a:lnTo>
                      <a:pt x="103" y="19"/>
                    </a:lnTo>
                    <a:lnTo>
                      <a:pt x="103" y="19"/>
                    </a:lnTo>
                    <a:lnTo>
                      <a:pt x="103" y="19"/>
                    </a:lnTo>
                    <a:lnTo>
                      <a:pt x="103" y="19"/>
                    </a:lnTo>
                    <a:lnTo>
                      <a:pt x="103" y="19"/>
                    </a:lnTo>
                    <a:lnTo>
                      <a:pt x="103" y="13"/>
                    </a:lnTo>
                    <a:lnTo>
                      <a:pt x="103" y="13"/>
                    </a:lnTo>
                    <a:lnTo>
                      <a:pt x="109" y="13"/>
                    </a:lnTo>
                    <a:lnTo>
                      <a:pt x="109" y="0"/>
                    </a:lnTo>
                    <a:lnTo>
                      <a:pt x="109" y="0"/>
                    </a:lnTo>
                    <a:lnTo>
                      <a:pt x="109" y="0"/>
                    </a:lnTo>
                    <a:lnTo>
                      <a:pt x="109" y="0"/>
                    </a:lnTo>
                    <a:lnTo>
                      <a:pt x="109" y="0"/>
                    </a:lnTo>
                    <a:lnTo>
                      <a:pt x="103" y="0"/>
                    </a:lnTo>
                    <a:lnTo>
                      <a:pt x="103" y="0"/>
                    </a:lnTo>
                    <a:lnTo>
                      <a:pt x="103" y="0"/>
                    </a:lnTo>
                    <a:lnTo>
                      <a:pt x="103" y="0"/>
                    </a:lnTo>
                    <a:lnTo>
                      <a:pt x="103" y="0"/>
                    </a:lnTo>
                    <a:lnTo>
                      <a:pt x="96" y="0"/>
                    </a:lnTo>
                    <a:lnTo>
                      <a:pt x="96" y="0"/>
                    </a:lnTo>
                    <a:lnTo>
                      <a:pt x="96" y="6"/>
                    </a:lnTo>
                    <a:lnTo>
                      <a:pt x="96" y="6"/>
                    </a:lnTo>
                    <a:lnTo>
                      <a:pt x="96" y="6"/>
                    </a:lnTo>
                    <a:lnTo>
                      <a:pt x="89" y="6"/>
                    </a:lnTo>
                    <a:lnTo>
                      <a:pt x="89" y="6"/>
                    </a:lnTo>
                    <a:lnTo>
                      <a:pt x="89" y="6"/>
                    </a:lnTo>
                    <a:lnTo>
                      <a:pt x="89" y="6"/>
                    </a:lnTo>
                    <a:lnTo>
                      <a:pt x="89" y="6"/>
                    </a:lnTo>
                    <a:lnTo>
                      <a:pt x="89" y="6"/>
                    </a:lnTo>
                    <a:lnTo>
                      <a:pt x="89" y="6"/>
                    </a:lnTo>
                    <a:lnTo>
                      <a:pt x="89" y="6"/>
                    </a:lnTo>
                    <a:lnTo>
                      <a:pt x="89" y="6"/>
                    </a:lnTo>
                    <a:lnTo>
                      <a:pt x="89" y="6"/>
                    </a:lnTo>
                    <a:lnTo>
                      <a:pt x="89" y="6"/>
                    </a:lnTo>
                    <a:lnTo>
                      <a:pt x="89" y="6"/>
                    </a:lnTo>
                    <a:lnTo>
                      <a:pt x="89" y="13"/>
                    </a:lnTo>
                    <a:lnTo>
                      <a:pt x="89" y="13"/>
                    </a:lnTo>
                    <a:lnTo>
                      <a:pt x="89" y="13"/>
                    </a:lnTo>
                    <a:lnTo>
                      <a:pt x="96" y="13"/>
                    </a:lnTo>
                    <a:lnTo>
                      <a:pt x="96" y="13"/>
                    </a:lnTo>
                    <a:lnTo>
                      <a:pt x="96" y="13"/>
                    </a:lnTo>
                    <a:lnTo>
                      <a:pt x="96" y="13"/>
                    </a:lnTo>
                    <a:lnTo>
                      <a:pt x="96" y="13"/>
                    </a:lnTo>
                    <a:lnTo>
                      <a:pt x="96" y="13"/>
                    </a:lnTo>
                    <a:lnTo>
                      <a:pt x="96" y="19"/>
                    </a:lnTo>
                    <a:lnTo>
                      <a:pt x="96" y="19"/>
                    </a:lnTo>
                    <a:lnTo>
                      <a:pt x="96" y="19"/>
                    </a:lnTo>
                    <a:lnTo>
                      <a:pt x="96" y="19"/>
                    </a:lnTo>
                    <a:lnTo>
                      <a:pt x="96" y="19"/>
                    </a:lnTo>
                    <a:lnTo>
                      <a:pt x="96" y="19"/>
                    </a:lnTo>
                    <a:lnTo>
                      <a:pt x="89" y="19"/>
                    </a:lnTo>
                    <a:lnTo>
                      <a:pt x="89" y="19"/>
                    </a:lnTo>
                    <a:lnTo>
                      <a:pt x="89" y="19"/>
                    </a:lnTo>
                    <a:lnTo>
                      <a:pt x="89" y="19"/>
                    </a:lnTo>
                    <a:lnTo>
                      <a:pt x="89" y="19"/>
                    </a:lnTo>
                    <a:lnTo>
                      <a:pt x="89" y="19"/>
                    </a:lnTo>
                    <a:lnTo>
                      <a:pt x="89" y="19"/>
                    </a:lnTo>
                    <a:lnTo>
                      <a:pt x="89" y="19"/>
                    </a:lnTo>
                    <a:lnTo>
                      <a:pt x="89" y="19"/>
                    </a:lnTo>
                    <a:lnTo>
                      <a:pt x="89" y="19"/>
                    </a:lnTo>
                    <a:lnTo>
                      <a:pt x="89" y="19"/>
                    </a:lnTo>
                    <a:lnTo>
                      <a:pt x="89" y="26"/>
                    </a:lnTo>
                    <a:lnTo>
                      <a:pt x="82" y="26"/>
                    </a:lnTo>
                    <a:lnTo>
                      <a:pt x="82" y="26"/>
                    </a:lnTo>
                    <a:lnTo>
                      <a:pt x="82" y="26"/>
                    </a:lnTo>
                    <a:lnTo>
                      <a:pt x="82" y="26"/>
                    </a:lnTo>
                    <a:lnTo>
                      <a:pt x="82" y="26"/>
                    </a:lnTo>
                    <a:lnTo>
                      <a:pt x="82" y="26"/>
                    </a:lnTo>
                    <a:lnTo>
                      <a:pt x="82" y="26"/>
                    </a:lnTo>
                    <a:lnTo>
                      <a:pt x="82" y="26"/>
                    </a:lnTo>
                    <a:lnTo>
                      <a:pt x="82" y="26"/>
                    </a:lnTo>
                    <a:lnTo>
                      <a:pt x="82" y="26"/>
                    </a:lnTo>
                    <a:lnTo>
                      <a:pt x="82" y="32"/>
                    </a:lnTo>
                    <a:lnTo>
                      <a:pt x="82" y="32"/>
                    </a:lnTo>
                    <a:lnTo>
                      <a:pt x="82" y="32"/>
                    </a:lnTo>
                    <a:lnTo>
                      <a:pt x="82" y="32"/>
                    </a:lnTo>
                    <a:lnTo>
                      <a:pt x="82" y="32"/>
                    </a:lnTo>
                    <a:lnTo>
                      <a:pt x="82" y="32"/>
                    </a:lnTo>
                    <a:lnTo>
                      <a:pt x="82" y="32"/>
                    </a:lnTo>
                    <a:lnTo>
                      <a:pt x="82" y="38"/>
                    </a:lnTo>
                    <a:lnTo>
                      <a:pt x="82" y="38"/>
                    </a:lnTo>
                    <a:lnTo>
                      <a:pt x="82" y="38"/>
                    </a:lnTo>
                    <a:lnTo>
                      <a:pt x="82" y="38"/>
                    </a:lnTo>
                    <a:lnTo>
                      <a:pt x="82" y="38"/>
                    </a:lnTo>
                    <a:lnTo>
                      <a:pt x="82" y="38"/>
                    </a:lnTo>
                    <a:lnTo>
                      <a:pt x="82" y="45"/>
                    </a:lnTo>
                    <a:lnTo>
                      <a:pt x="82" y="45"/>
                    </a:lnTo>
                    <a:lnTo>
                      <a:pt x="82" y="45"/>
                    </a:lnTo>
                    <a:lnTo>
                      <a:pt x="75" y="45"/>
                    </a:lnTo>
                    <a:lnTo>
                      <a:pt x="75" y="45"/>
                    </a:lnTo>
                    <a:lnTo>
                      <a:pt x="75" y="45"/>
                    </a:lnTo>
                    <a:lnTo>
                      <a:pt x="75" y="45"/>
                    </a:lnTo>
                    <a:lnTo>
                      <a:pt x="75" y="45"/>
                    </a:lnTo>
                    <a:lnTo>
                      <a:pt x="75" y="45"/>
                    </a:lnTo>
                    <a:lnTo>
                      <a:pt x="68" y="45"/>
                    </a:lnTo>
                    <a:lnTo>
                      <a:pt x="68" y="51"/>
                    </a:lnTo>
                    <a:lnTo>
                      <a:pt x="61" y="51"/>
                    </a:lnTo>
                    <a:lnTo>
                      <a:pt x="61" y="51"/>
                    </a:lnTo>
                    <a:lnTo>
                      <a:pt x="55" y="51"/>
                    </a:lnTo>
                    <a:lnTo>
                      <a:pt x="55" y="58"/>
                    </a:lnTo>
                    <a:lnTo>
                      <a:pt x="55" y="58"/>
                    </a:lnTo>
                    <a:lnTo>
                      <a:pt x="48" y="58"/>
                    </a:lnTo>
                    <a:lnTo>
                      <a:pt x="48" y="58"/>
                    </a:lnTo>
                    <a:lnTo>
                      <a:pt x="48" y="58"/>
                    </a:lnTo>
                    <a:lnTo>
                      <a:pt x="48" y="58"/>
                    </a:lnTo>
                    <a:lnTo>
                      <a:pt x="41" y="58"/>
                    </a:lnTo>
                    <a:lnTo>
                      <a:pt x="41" y="58"/>
                    </a:lnTo>
                    <a:lnTo>
                      <a:pt x="41" y="58"/>
                    </a:lnTo>
                    <a:lnTo>
                      <a:pt x="34" y="58"/>
                    </a:lnTo>
                    <a:lnTo>
                      <a:pt x="34" y="58"/>
                    </a:lnTo>
                    <a:lnTo>
                      <a:pt x="34" y="58"/>
                    </a:lnTo>
                    <a:lnTo>
                      <a:pt x="34" y="58"/>
                    </a:lnTo>
                    <a:lnTo>
                      <a:pt x="34" y="58"/>
                    </a:lnTo>
                    <a:lnTo>
                      <a:pt x="27" y="58"/>
                    </a:lnTo>
                    <a:lnTo>
                      <a:pt x="27" y="58"/>
                    </a:lnTo>
                    <a:lnTo>
                      <a:pt x="27" y="58"/>
                    </a:lnTo>
                    <a:lnTo>
                      <a:pt x="27" y="58"/>
                    </a:lnTo>
                    <a:lnTo>
                      <a:pt x="20" y="58"/>
                    </a:lnTo>
                    <a:lnTo>
                      <a:pt x="20" y="58"/>
                    </a:lnTo>
                    <a:lnTo>
                      <a:pt x="20" y="58"/>
                    </a:lnTo>
                    <a:lnTo>
                      <a:pt x="20" y="51"/>
                    </a:lnTo>
                    <a:lnTo>
                      <a:pt x="13" y="51"/>
                    </a:lnTo>
                    <a:lnTo>
                      <a:pt x="13" y="51"/>
                    </a:lnTo>
                    <a:lnTo>
                      <a:pt x="13" y="51"/>
                    </a:lnTo>
                    <a:lnTo>
                      <a:pt x="7" y="51"/>
                    </a:lnTo>
                    <a:lnTo>
                      <a:pt x="7" y="51"/>
                    </a:lnTo>
                    <a:lnTo>
                      <a:pt x="7" y="51"/>
                    </a:lnTo>
                    <a:lnTo>
                      <a:pt x="7" y="45"/>
                    </a:lnTo>
                    <a:lnTo>
                      <a:pt x="7" y="45"/>
                    </a:lnTo>
                    <a:lnTo>
                      <a:pt x="7" y="45"/>
                    </a:lnTo>
                    <a:lnTo>
                      <a:pt x="0" y="45"/>
                    </a:lnTo>
                    <a:lnTo>
                      <a:pt x="0" y="45"/>
                    </a:lnTo>
                    <a:lnTo>
                      <a:pt x="0" y="45"/>
                    </a:lnTo>
                    <a:lnTo>
                      <a:pt x="0" y="45"/>
                    </a:lnTo>
                    <a:lnTo>
                      <a:pt x="0" y="51"/>
                    </a:lnTo>
                    <a:lnTo>
                      <a:pt x="0" y="51"/>
                    </a:lnTo>
                    <a:lnTo>
                      <a:pt x="0" y="51"/>
                    </a:lnTo>
                    <a:lnTo>
                      <a:pt x="0" y="51"/>
                    </a:lnTo>
                    <a:lnTo>
                      <a:pt x="0" y="58"/>
                    </a:lnTo>
                    <a:lnTo>
                      <a:pt x="7" y="58"/>
                    </a:lnTo>
                    <a:lnTo>
                      <a:pt x="7" y="58"/>
                    </a:lnTo>
                    <a:lnTo>
                      <a:pt x="7" y="64"/>
                    </a:lnTo>
                    <a:lnTo>
                      <a:pt x="7" y="64"/>
                    </a:lnTo>
                    <a:lnTo>
                      <a:pt x="7" y="64"/>
                    </a:lnTo>
                    <a:lnTo>
                      <a:pt x="7" y="64"/>
                    </a:lnTo>
                    <a:lnTo>
                      <a:pt x="7" y="64"/>
                    </a:lnTo>
                    <a:lnTo>
                      <a:pt x="7" y="71"/>
                    </a:lnTo>
                    <a:lnTo>
                      <a:pt x="7" y="71"/>
                    </a:lnTo>
                    <a:lnTo>
                      <a:pt x="7" y="71"/>
                    </a:lnTo>
                    <a:lnTo>
                      <a:pt x="7" y="71"/>
                    </a:lnTo>
                    <a:lnTo>
                      <a:pt x="7" y="71"/>
                    </a:lnTo>
                    <a:lnTo>
                      <a:pt x="7" y="71"/>
                    </a:lnTo>
                    <a:lnTo>
                      <a:pt x="7" y="77"/>
                    </a:lnTo>
                    <a:lnTo>
                      <a:pt x="13" y="77"/>
                    </a:lnTo>
                    <a:lnTo>
                      <a:pt x="13" y="77"/>
                    </a:lnTo>
                    <a:lnTo>
                      <a:pt x="13" y="77"/>
                    </a:lnTo>
                    <a:lnTo>
                      <a:pt x="13" y="77"/>
                    </a:lnTo>
                    <a:lnTo>
                      <a:pt x="13" y="84"/>
                    </a:lnTo>
                    <a:lnTo>
                      <a:pt x="13" y="84"/>
                    </a:lnTo>
                    <a:lnTo>
                      <a:pt x="13" y="84"/>
                    </a:lnTo>
                    <a:lnTo>
                      <a:pt x="13" y="84"/>
                    </a:lnTo>
                    <a:lnTo>
                      <a:pt x="13" y="84"/>
                    </a:lnTo>
                    <a:lnTo>
                      <a:pt x="13" y="90"/>
                    </a:lnTo>
                    <a:lnTo>
                      <a:pt x="13" y="90"/>
                    </a:lnTo>
                    <a:lnTo>
                      <a:pt x="13" y="90"/>
                    </a:lnTo>
                    <a:lnTo>
                      <a:pt x="13" y="90"/>
                    </a:lnTo>
                    <a:lnTo>
                      <a:pt x="13" y="90"/>
                    </a:lnTo>
                    <a:lnTo>
                      <a:pt x="13" y="90"/>
                    </a:lnTo>
                    <a:lnTo>
                      <a:pt x="13" y="90"/>
                    </a:lnTo>
                    <a:lnTo>
                      <a:pt x="20" y="90"/>
                    </a:lnTo>
                    <a:lnTo>
                      <a:pt x="20" y="96"/>
                    </a:lnTo>
                    <a:lnTo>
                      <a:pt x="20" y="96"/>
                    </a:lnTo>
                    <a:lnTo>
                      <a:pt x="20" y="96"/>
                    </a:lnTo>
                    <a:lnTo>
                      <a:pt x="20" y="96"/>
                    </a:lnTo>
                    <a:lnTo>
                      <a:pt x="27" y="96"/>
                    </a:lnTo>
                    <a:lnTo>
                      <a:pt x="27" y="96"/>
                    </a:lnTo>
                    <a:lnTo>
                      <a:pt x="27" y="103"/>
                    </a:lnTo>
                    <a:lnTo>
                      <a:pt x="27" y="103"/>
                    </a:lnTo>
                    <a:lnTo>
                      <a:pt x="34" y="103"/>
                    </a:lnTo>
                    <a:lnTo>
                      <a:pt x="34" y="103"/>
                    </a:lnTo>
                    <a:lnTo>
                      <a:pt x="41" y="103"/>
                    </a:lnTo>
                    <a:lnTo>
                      <a:pt x="41" y="103"/>
                    </a:lnTo>
                    <a:lnTo>
                      <a:pt x="41" y="103"/>
                    </a:lnTo>
                    <a:lnTo>
                      <a:pt x="41" y="103"/>
                    </a:lnTo>
                    <a:lnTo>
                      <a:pt x="41" y="103"/>
                    </a:lnTo>
                    <a:lnTo>
                      <a:pt x="41" y="103"/>
                    </a:lnTo>
                    <a:lnTo>
                      <a:pt x="41" y="103"/>
                    </a:lnTo>
                    <a:lnTo>
                      <a:pt x="41" y="109"/>
                    </a:lnTo>
                    <a:lnTo>
                      <a:pt x="48" y="109"/>
                    </a:lnTo>
                    <a:lnTo>
                      <a:pt x="48" y="109"/>
                    </a:lnTo>
                    <a:lnTo>
                      <a:pt x="48" y="109"/>
                    </a:lnTo>
                    <a:lnTo>
                      <a:pt x="48" y="109"/>
                    </a:lnTo>
                    <a:lnTo>
                      <a:pt x="48" y="109"/>
                    </a:lnTo>
                    <a:lnTo>
                      <a:pt x="48" y="109"/>
                    </a:lnTo>
                    <a:lnTo>
                      <a:pt x="48" y="109"/>
                    </a:lnTo>
                    <a:lnTo>
                      <a:pt x="48" y="109"/>
                    </a:lnTo>
                    <a:lnTo>
                      <a:pt x="48" y="109"/>
                    </a:lnTo>
                    <a:lnTo>
                      <a:pt x="48" y="109"/>
                    </a:lnTo>
                    <a:lnTo>
                      <a:pt x="55" y="109"/>
                    </a:lnTo>
                    <a:lnTo>
                      <a:pt x="55" y="116"/>
                    </a:lnTo>
                    <a:lnTo>
                      <a:pt x="55" y="116"/>
                    </a:lnTo>
                    <a:lnTo>
                      <a:pt x="61" y="116"/>
                    </a:lnTo>
                    <a:lnTo>
                      <a:pt x="61" y="116"/>
                    </a:lnTo>
                    <a:lnTo>
                      <a:pt x="61" y="116"/>
                    </a:lnTo>
                    <a:lnTo>
                      <a:pt x="61" y="122"/>
                    </a:lnTo>
                    <a:lnTo>
                      <a:pt x="68" y="122"/>
                    </a:lnTo>
                    <a:lnTo>
                      <a:pt x="68" y="122"/>
                    </a:lnTo>
                    <a:lnTo>
                      <a:pt x="68" y="122"/>
                    </a:lnTo>
                    <a:lnTo>
                      <a:pt x="68" y="122"/>
                    </a:lnTo>
                    <a:lnTo>
                      <a:pt x="75" y="122"/>
                    </a:lnTo>
                    <a:lnTo>
                      <a:pt x="75" y="122"/>
                    </a:lnTo>
                    <a:lnTo>
                      <a:pt x="75" y="122"/>
                    </a:lnTo>
                    <a:lnTo>
                      <a:pt x="82" y="122"/>
                    </a:lnTo>
                    <a:lnTo>
                      <a:pt x="82" y="122"/>
                    </a:lnTo>
                    <a:lnTo>
                      <a:pt x="89" y="122"/>
                    </a:lnTo>
                    <a:lnTo>
                      <a:pt x="89" y="122"/>
                    </a:lnTo>
                    <a:lnTo>
                      <a:pt x="89" y="122"/>
                    </a:lnTo>
                    <a:lnTo>
                      <a:pt x="89" y="122"/>
                    </a:lnTo>
                    <a:lnTo>
                      <a:pt x="96" y="122"/>
                    </a:lnTo>
                    <a:lnTo>
                      <a:pt x="96" y="122"/>
                    </a:lnTo>
                    <a:lnTo>
                      <a:pt x="96" y="116"/>
                    </a:lnTo>
                    <a:lnTo>
                      <a:pt x="96" y="116"/>
                    </a:lnTo>
                    <a:lnTo>
                      <a:pt x="96" y="116"/>
                    </a:lnTo>
                    <a:lnTo>
                      <a:pt x="96" y="116"/>
                    </a:lnTo>
                    <a:lnTo>
                      <a:pt x="103" y="116"/>
                    </a:lnTo>
                    <a:lnTo>
                      <a:pt x="103" y="116"/>
                    </a:lnTo>
                    <a:lnTo>
                      <a:pt x="103" y="116"/>
                    </a:lnTo>
                    <a:lnTo>
                      <a:pt x="103" y="116"/>
                    </a:lnTo>
                    <a:lnTo>
                      <a:pt x="103" y="116"/>
                    </a:lnTo>
                    <a:lnTo>
                      <a:pt x="103" y="116"/>
                    </a:lnTo>
                    <a:lnTo>
                      <a:pt x="103" y="116"/>
                    </a:lnTo>
                    <a:lnTo>
                      <a:pt x="103" y="116"/>
                    </a:lnTo>
                    <a:lnTo>
                      <a:pt x="103" y="116"/>
                    </a:lnTo>
                    <a:lnTo>
                      <a:pt x="109" y="116"/>
                    </a:lnTo>
                    <a:lnTo>
                      <a:pt x="109" y="116"/>
                    </a:lnTo>
                    <a:lnTo>
                      <a:pt x="109" y="116"/>
                    </a:lnTo>
                    <a:lnTo>
                      <a:pt x="109" y="116"/>
                    </a:lnTo>
                    <a:lnTo>
                      <a:pt x="116" y="109"/>
                    </a:lnTo>
                    <a:lnTo>
                      <a:pt x="116" y="109"/>
                    </a:lnTo>
                    <a:lnTo>
                      <a:pt x="116" y="109"/>
                    </a:lnTo>
                    <a:lnTo>
                      <a:pt x="116" y="109"/>
                    </a:lnTo>
                    <a:lnTo>
                      <a:pt x="116" y="109"/>
                    </a:lnTo>
                    <a:lnTo>
                      <a:pt x="116" y="109"/>
                    </a:lnTo>
                    <a:lnTo>
                      <a:pt x="123" y="109"/>
                    </a:lnTo>
                    <a:lnTo>
                      <a:pt x="123" y="103"/>
                    </a:lnTo>
                    <a:lnTo>
                      <a:pt x="123" y="103"/>
                    </a:lnTo>
                    <a:lnTo>
                      <a:pt x="123" y="103"/>
                    </a:lnTo>
                    <a:lnTo>
                      <a:pt x="123" y="103"/>
                    </a:lnTo>
                    <a:lnTo>
                      <a:pt x="123" y="103"/>
                    </a:lnTo>
                    <a:lnTo>
                      <a:pt x="123" y="103"/>
                    </a:lnTo>
                    <a:lnTo>
                      <a:pt x="123" y="103"/>
                    </a:lnTo>
                    <a:lnTo>
                      <a:pt x="123" y="103"/>
                    </a:lnTo>
                    <a:lnTo>
                      <a:pt x="123" y="103"/>
                    </a:lnTo>
                    <a:lnTo>
                      <a:pt x="123" y="103"/>
                    </a:lnTo>
                    <a:lnTo>
                      <a:pt x="123" y="103"/>
                    </a:lnTo>
                    <a:lnTo>
                      <a:pt x="123" y="103"/>
                    </a:lnTo>
                    <a:lnTo>
                      <a:pt x="123" y="103"/>
                    </a:lnTo>
                    <a:lnTo>
                      <a:pt x="123" y="103"/>
                    </a:lnTo>
                    <a:lnTo>
                      <a:pt x="123" y="96"/>
                    </a:lnTo>
                    <a:lnTo>
                      <a:pt x="123" y="96"/>
                    </a:lnTo>
                    <a:lnTo>
                      <a:pt x="123" y="96"/>
                    </a:lnTo>
                    <a:lnTo>
                      <a:pt x="123" y="96"/>
                    </a:lnTo>
                    <a:lnTo>
                      <a:pt x="123" y="96"/>
                    </a:lnTo>
                    <a:lnTo>
                      <a:pt x="123" y="90"/>
                    </a:lnTo>
                    <a:lnTo>
                      <a:pt x="123" y="90"/>
                    </a:lnTo>
                    <a:lnTo>
                      <a:pt x="123" y="90"/>
                    </a:lnTo>
                    <a:lnTo>
                      <a:pt x="123" y="90"/>
                    </a:lnTo>
                    <a:lnTo>
                      <a:pt x="123" y="90"/>
                    </a:lnTo>
                    <a:lnTo>
                      <a:pt x="123" y="90"/>
                    </a:lnTo>
                    <a:lnTo>
                      <a:pt x="123" y="84"/>
                    </a:lnTo>
                    <a:lnTo>
                      <a:pt x="123" y="84"/>
                    </a:lnTo>
                    <a:lnTo>
                      <a:pt x="123" y="84"/>
                    </a:lnTo>
                    <a:lnTo>
                      <a:pt x="123" y="84"/>
                    </a:lnTo>
                    <a:lnTo>
                      <a:pt x="123" y="84"/>
                    </a:lnTo>
                    <a:lnTo>
                      <a:pt x="116" y="84"/>
                    </a:lnTo>
                    <a:lnTo>
                      <a:pt x="116" y="77"/>
                    </a:lnTo>
                    <a:lnTo>
                      <a:pt x="116" y="77"/>
                    </a:lnTo>
                    <a:lnTo>
                      <a:pt x="116" y="77"/>
                    </a:lnTo>
                    <a:lnTo>
                      <a:pt x="116" y="77"/>
                    </a:lnTo>
                    <a:lnTo>
                      <a:pt x="116" y="77"/>
                    </a:lnTo>
                    <a:lnTo>
                      <a:pt x="116" y="77"/>
                    </a:lnTo>
                    <a:lnTo>
                      <a:pt x="116" y="77"/>
                    </a:lnTo>
                    <a:lnTo>
                      <a:pt x="116" y="77"/>
                    </a:lnTo>
                    <a:lnTo>
                      <a:pt x="116" y="77"/>
                    </a:lnTo>
                    <a:lnTo>
                      <a:pt x="116" y="77"/>
                    </a:lnTo>
                    <a:lnTo>
                      <a:pt x="116" y="77"/>
                    </a:lnTo>
                    <a:close/>
                  </a:path>
                </a:pathLst>
              </a:custGeom>
              <a:solidFill>
                <a:srgbClr val="D9B200"/>
              </a:solidFill>
              <a:ln w="9525">
                <a:noFill/>
                <a:round/>
                <a:headEnd/>
                <a:tailEnd/>
              </a:ln>
            </p:spPr>
            <p:txBody>
              <a:bodyPr/>
              <a:lstStyle/>
              <a:p>
                <a:endParaRPr lang="en-US" dirty="0"/>
              </a:p>
            </p:txBody>
          </p:sp>
          <p:sp>
            <p:nvSpPr>
              <p:cNvPr id="100492" name="Freeform 1164"/>
              <p:cNvSpPr>
                <a:spLocks/>
              </p:cNvSpPr>
              <p:nvPr/>
            </p:nvSpPr>
            <p:spPr bwMode="auto">
              <a:xfrm>
                <a:off x="2352" y="2336"/>
                <a:ext cx="123" cy="122"/>
              </a:xfrm>
              <a:custGeom>
                <a:avLst/>
                <a:gdLst/>
                <a:ahLst/>
                <a:cxnLst>
                  <a:cxn ang="0">
                    <a:pos x="109" y="77"/>
                  </a:cxn>
                  <a:cxn ang="0">
                    <a:pos x="103" y="77"/>
                  </a:cxn>
                  <a:cxn ang="0">
                    <a:pos x="96" y="77"/>
                  </a:cxn>
                  <a:cxn ang="0">
                    <a:pos x="89" y="84"/>
                  </a:cxn>
                  <a:cxn ang="0">
                    <a:pos x="82" y="90"/>
                  </a:cxn>
                  <a:cxn ang="0">
                    <a:pos x="82" y="84"/>
                  </a:cxn>
                  <a:cxn ang="0">
                    <a:pos x="75" y="77"/>
                  </a:cxn>
                  <a:cxn ang="0">
                    <a:pos x="75" y="71"/>
                  </a:cxn>
                  <a:cxn ang="0">
                    <a:pos x="75" y="71"/>
                  </a:cxn>
                  <a:cxn ang="0">
                    <a:pos x="75" y="64"/>
                  </a:cxn>
                  <a:cxn ang="0">
                    <a:pos x="75" y="64"/>
                  </a:cxn>
                  <a:cxn ang="0">
                    <a:pos x="75" y="58"/>
                  </a:cxn>
                  <a:cxn ang="0">
                    <a:pos x="82" y="51"/>
                  </a:cxn>
                  <a:cxn ang="0">
                    <a:pos x="89" y="38"/>
                  </a:cxn>
                  <a:cxn ang="0">
                    <a:pos x="96" y="32"/>
                  </a:cxn>
                  <a:cxn ang="0">
                    <a:pos x="96" y="26"/>
                  </a:cxn>
                  <a:cxn ang="0">
                    <a:pos x="103" y="19"/>
                  </a:cxn>
                  <a:cxn ang="0">
                    <a:pos x="109" y="0"/>
                  </a:cxn>
                  <a:cxn ang="0">
                    <a:pos x="103" y="0"/>
                  </a:cxn>
                  <a:cxn ang="0">
                    <a:pos x="89" y="6"/>
                  </a:cxn>
                  <a:cxn ang="0">
                    <a:pos x="89" y="6"/>
                  </a:cxn>
                  <a:cxn ang="0">
                    <a:pos x="89" y="13"/>
                  </a:cxn>
                  <a:cxn ang="0">
                    <a:pos x="96" y="19"/>
                  </a:cxn>
                  <a:cxn ang="0">
                    <a:pos x="89" y="19"/>
                  </a:cxn>
                  <a:cxn ang="0">
                    <a:pos x="89" y="19"/>
                  </a:cxn>
                  <a:cxn ang="0">
                    <a:pos x="82" y="26"/>
                  </a:cxn>
                  <a:cxn ang="0">
                    <a:pos x="82" y="32"/>
                  </a:cxn>
                  <a:cxn ang="0">
                    <a:pos x="82" y="38"/>
                  </a:cxn>
                  <a:cxn ang="0">
                    <a:pos x="82" y="45"/>
                  </a:cxn>
                  <a:cxn ang="0">
                    <a:pos x="75" y="45"/>
                  </a:cxn>
                  <a:cxn ang="0">
                    <a:pos x="55" y="58"/>
                  </a:cxn>
                  <a:cxn ang="0">
                    <a:pos x="41" y="58"/>
                  </a:cxn>
                  <a:cxn ang="0">
                    <a:pos x="27" y="58"/>
                  </a:cxn>
                  <a:cxn ang="0">
                    <a:pos x="13" y="51"/>
                  </a:cxn>
                  <a:cxn ang="0">
                    <a:pos x="7" y="45"/>
                  </a:cxn>
                  <a:cxn ang="0">
                    <a:pos x="0" y="51"/>
                  </a:cxn>
                  <a:cxn ang="0">
                    <a:pos x="7" y="64"/>
                  </a:cxn>
                  <a:cxn ang="0">
                    <a:pos x="7" y="71"/>
                  </a:cxn>
                  <a:cxn ang="0">
                    <a:pos x="13" y="77"/>
                  </a:cxn>
                  <a:cxn ang="0">
                    <a:pos x="13" y="90"/>
                  </a:cxn>
                  <a:cxn ang="0">
                    <a:pos x="20" y="96"/>
                  </a:cxn>
                  <a:cxn ang="0">
                    <a:pos x="27" y="103"/>
                  </a:cxn>
                  <a:cxn ang="0">
                    <a:pos x="41" y="103"/>
                  </a:cxn>
                  <a:cxn ang="0">
                    <a:pos x="48" y="109"/>
                  </a:cxn>
                  <a:cxn ang="0">
                    <a:pos x="55" y="109"/>
                  </a:cxn>
                  <a:cxn ang="0">
                    <a:pos x="68" y="122"/>
                  </a:cxn>
                  <a:cxn ang="0">
                    <a:pos x="82" y="122"/>
                  </a:cxn>
                  <a:cxn ang="0">
                    <a:pos x="96" y="122"/>
                  </a:cxn>
                  <a:cxn ang="0">
                    <a:pos x="103" y="116"/>
                  </a:cxn>
                  <a:cxn ang="0">
                    <a:pos x="109" y="116"/>
                  </a:cxn>
                  <a:cxn ang="0">
                    <a:pos x="116" y="109"/>
                  </a:cxn>
                  <a:cxn ang="0">
                    <a:pos x="123" y="103"/>
                  </a:cxn>
                  <a:cxn ang="0">
                    <a:pos x="123" y="103"/>
                  </a:cxn>
                  <a:cxn ang="0">
                    <a:pos x="123" y="96"/>
                  </a:cxn>
                  <a:cxn ang="0">
                    <a:pos x="123" y="90"/>
                  </a:cxn>
                  <a:cxn ang="0">
                    <a:pos x="116" y="77"/>
                  </a:cxn>
                  <a:cxn ang="0">
                    <a:pos x="116" y="77"/>
                  </a:cxn>
                </a:cxnLst>
                <a:rect l="0" t="0" r="r" b="b"/>
                <a:pathLst>
                  <a:path w="123" h="122">
                    <a:moveTo>
                      <a:pt x="116" y="77"/>
                    </a:moveTo>
                    <a:lnTo>
                      <a:pt x="116" y="77"/>
                    </a:lnTo>
                    <a:lnTo>
                      <a:pt x="116" y="77"/>
                    </a:lnTo>
                    <a:lnTo>
                      <a:pt x="109" y="77"/>
                    </a:lnTo>
                    <a:lnTo>
                      <a:pt x="109" y="77"/>
                    </a:lnTo>
                    <a:lnTo>
                      <a:pt x="109" y="77"/>
                    </a:lnTo>
                    <a:lnTo>
                      <a:pt x="109" y="77"/>
                    </a:lnTo>
                    <a:lnTo>
                      <a:pt x="109" y="77"/>
                    </a:lnTo>
                    <a:lnTo>
                      <a:pt x="109" y="77"/>
                    </a:lnTo>
                    <a:lnTo>
                      <a:pt x="103" y="77"/>
                    </a:lnTo>
                    <a:lnTo>
                      <a:pt x="103" y="77"/>
                    </a:lnTo>
                    <a:lnTo>
                      <a:pt x="103" y="77"/>
                    </a:lnTo>
                    <a:lnTo>
                      <a:pt x="103" y="77"/>
                    </a:lnTo>
                    <a:lnTo>
                      <a:pt x="103" y="77"/>
                    </a:lnTo>
                    <a:lnTo>
                      <a:pt x="103" y="77"/>
                    </a:lnTo>
                    <a:lnTo>
                      <a:pt x="103" y="77"/>
                    </a:lnTo>
                    <a:lnTo>
                      <a:pt x="96" y="77"/>
                    </a:lnTo>
                    <a:lnTo>
                      <a:pt x="96" y="77"/>
                    </a:lnTo>
                    <a:lnTo>
                      <a:pt x="96" y="77"/>
                    </a:lnTo>
                    <a:lnTo>
                      <a:pt x="96" y="77"/>
                    </a:lnTo>
                    <a:lnTo>
                      <a:pt x="96" y="77"/>
                    </a:lnTo>
                    <a:lnTo>
                      <a:pt x="89" y="84"/>
                    </a:lnTo>
                    <a:lnTo>
                      <a:pt x="89" y="84"/>
                    </a:lnTo>
                    <a:lnTo>
                      <a:pt x="89" y="84"/>
                    </a:lnTo>
                    <a:lnTo>
                      <a:pt x="89" y="84"/>
                    </a:lnTo>
                    <a:lnTo>
                      <a:pt x="89" y="84"/>
                    </a:lnTo>
                    <a:lnTo>
                      <a:pt x="89" y="84"/>
                    </a:lnTo>
                    <a:lnTo>
                      <a:pt x="89" y="84"/>
                    </a:lnTo>
                    <a:lnTo>
                      <a:pt x="89" y="84"/>
                    </a:lnTo>
                    <a:lnTo>
                      <a:pt x="89" y="84"/>
                    </a:lnTo>
                    <a:lnTo>
                      <a:pt x="89" y="84"/>
                    </a:lnTo>
                    <a:lnTo>
                      <a:pt x="89" y="84"/>
                    </a:lnTo>
                    <a:lnTo>
                      <a:pt x="89" y="90"/>
                    </a:lnTo>
                    <a:lnTo>
                      <a:pt x="89" y="90"/>
                    </a:lnTo>
                    <a:lnTo>
                      <a:pt x="82" y="90"/>
                    </a:lnTo>
                    <a:lnTo>
                      <a:pt x="82" y="90"/>
                    </a:lnTo>
                    <a:lnTo>
                      <a:pt x="82" y="90"/>
                    </a:lnTo>
                    <a:lnTo>
                      <a:pt x="82" y="84"/>
                    </a:lnTo>
                    <a:lnTo>
                      <a:pt x="82" y="84"/>
                    </a:lnTo>
                    <a:lnTo>
                      <a:pt x="82" y="84"/>
                    </a:lnTo>
                    <a:lnTo>
                      <a:pt x="82" y="84"/>
                    </a:lnTo>
                    <a:lnTo>
                      <a:pt x="82" y="84"/>
                    </a:lnTo>
                    <a:lnTo>
                      <a:pt x="82" y="84"/>
                    </a:lnTo>
                    <a:lnTo>
                      <a:pt x="82" y="84"/>
                    </a:lnTo>
                    <a:lnTo>
                      <a:pt x="82" y="84"/>
                    </a:lnTo>
                    <a:lnTo>
                      <a:pt x="82" y="77"/>
                    </a:lnTo>
                    <a:lnTo>
                      <a:pt x="82" y="77"/>
                    </a:lnTo>
                    <a:lnTo>
                      <a:pt x="82" y="77"/>
                    </a:lnTo>
                    <a:lnTo>
                      <a:pt x="75" y="77"/>
                    </a:lnTo>
                    <a:lnTo>
                      <a:pt x="75" y="77"/>
                    </a:lnTo>
                    <a:lnTo>
                      <a:pt x="75" y="77"/>
                    </a:lnTo>
                    <a:lnTo>
                      <a:pt x="75" y="77"/>
                    </a:lnTo>
                    <a:lnTo>
                      <a:pt x="75" y="77"/>
                    </a:lnTo>
                    <a:lnTo>
                      <a:pt x="75" y="77"/>
                    </a:lnTo>
                    <a:lnTo>
                      <a:pt x="75" y="77"/>
                    </a:lnTo>
                    <a:lnTo>
                      <a:pt x="75" y="71"/>
                    </a:lnTo>
                    <a:lnTo>
                      <a:pt x="75" y="71"/>
                    </a:lnTo>
                    <a:lnTo>
                      <a:pt x="75" y="71"/>
                    </a:lnTo>
                    <a:lnTo>
                      <a:pt x="75" y="71"/>
                    </a:lnTo>
                    <a:lnTo>
                      <a:pt x="75" y="71"/>
                    </a:lnTo>
                    <a:lnTo>
                      <a:pt x="75" y="71"/>
                    </a:lnTo>
                    <a:lnTo>
                      <a:pt x="75" y="71"/>
                    </a:lnTo>
                    <a:lnTo>
                      <a:pt x="75" y="71"/>
                    </a:lnTo>
                    <a:lnTo>
                      <a:pt x="75" y="71"/>
                    </a:lnTo>
                    <a:lnTo>
                      <a:pt x="75" y="71"/>
                    </a:lnTo>
                    <a:lnTo>
                      <a:pt x="75" y="71"/>
                    </a:lnTo>
                    <a:lnTo>
                      <a:pt x="75" y="71"/>
                    </a:lnTo>
                    <a:lnTo>
                      <a:pt x="75" y="64"/>
                    </a:lnTo>
                    <a:lnTo>
                      <a:pt x="75" y="64"/>
                    </a:lnTo>
                    <a:lnTo>
                      <a:pt x="75" y="64"/>
                    </a:lnTo>
                    <a:lnTo>
                      <a:pt x="75" y="64"/>
                    </a:lnTo>
                    <a:lnTo>
                      <a:pt x="75" y="64"/>
                    </a:lnTo>
                    <a:lnTo>
                      <a:pt x="75" y="64"/>
                    </a:lnTo>
                    <a:lnTo>
                      <a:pt x="75" y="64"/>
                    </a:lnTo>
                    <a:lnTo>
                      <a:pt x="75" y="64"/>
                    </a:lnTo>
                    <a:lnTo>
                      <a:pt x="75" y="64"/>
                    </a:lnTo>
                    <a:lnTo>
                      <a:pt x="75" y="64"/>
                    </a:lnTo>
                    <a:lnTo>
                      <a:pt x="75" y="64"/>
                    </a:lnTo>
                    <a:lnTo>
                      <a:pt x="75" y="58"/>
                    </a:lnTo>
                    <a:lnTo>
                      <a:pt x="75" y="58"/>
                    </a:lnTo>
                    <a:lnTo>
                      <a:pt x="75" y="58"/>
                    </a:lnTo>
                    <a:lnTo>
                      <a:pt x="75" y="58"/>
                    </a:lnTo>
                    <a:lnTo>
                      <a:pt x="75" y="58"/>
                    </a:lnTo>
                    <a:lnTo>
                      <a:pt x="75" y="58"/>
                    </a:lnTo>
                    <a:lnTo>
                      <a:pt x="75" y="51"/>
                    </a:lnTo>
                    <a:lnTo>
                      <a:pt x="75" y="51"/>
                    </a:lnTo>
                    <a:lnTo>
                      <a:pt x="82" y="51"/>
                    </a:lnTo>
                    <a:lnTo>
                      <a:pt x="82" y="51"/>
                    </a:lnTo>
                    <a:lnTo>
                      <a:pt x="82" y="51"/>
                    </a:lnTo>
                    <a:lnTo>
                      <a:pt x="82" y="51"/>
                    </a:lnTo>
                    <a:lnTo>
                      <a:pt x="82" y="51"/>
                    </a:lnTo>
                    <a:lnTo>
                      <a:pt x="82" y="45"/>
                    </a:lnTo>
                    <a:lnTo>
                      <a:pt x="82" y="45"/>
                    </a:lnTo>
                    <a:lnTo>
                      <a:pt x="82" y="45"/>
                    </a:lnTo>
                    <a:lnTo>
                      <a:pt x="82" y="45"/>
                    </a:lnTo>
                    <a:lnTo>
                      <a:pt x="82" y="45"/>
                    </a:lnTo>
                    <a:lnTo>
                      <a:pt x="89" y="45"/>
                    </a:lnTo>
                    <a:lnTo>
                      <a:pt x="89" y="38"/>
                    </a:lnTo>
                    <a:lnTo>
                      <a:pt x="89" y="38"/>
                    </a:lnTo>
                    <a:lnTo>
                      <a:pt x="89" y="38"/>
                    </a:lnTo>
                    <a:lnTo>
                      <a:pt x="89" y="38"/>
                    </a:lnTo>
                    <a:lnTo>
                      <a:pt x="89" y="38"/>
                    </a:lnTo>
                    <a:lnTo>
                      <a:pt x="89" y="38"/>
                    </a:lnTo>
                    <a:lnTo>
                      <a:pt x="89" y="38"/>
                    </a:lnTo>
                    <a:lnTo>
                      <a:pt x="96" y="32"/>
                    </a:lnTo>
                    <a:lnTo>
                      <a:pt x="96" y="32"/>
                    </a:lnTo>
                    <a:lnTo>
                      <a:pt x="96" y="32"/>
                    </a:lnTo>
                    <a:lnTo>
                      <a:pt x="96" y="32"/>
                    </a:lnTo>
                    <a:lnTo>
                      <a:pt x="96" y="32"/>
                    </a:lnTo>
                    <a:lnTo>
                      <a:pt x="96" y="32"/>
                    </a:lnTo>
                    <a:lnTo>
                      <a:pt x="96" y="32"/>
                    </a:lnTo>
                    <a:lnTo>
                      <a:pt x="96" y="26"/>
                    </a:lnTo>
                    <a:lnTo>
                      <a:pt x="103" y="26"/>
                    </a:lnTo>
                    <a:lnTo>
                      <a:pt x="103" y="26"/>
                    </a:lnTo>
                    <a:lnTo>
                      <a:pt x="103" y="26"/>
                    </a:lnTo>
                    <a:lnTo>
                      <a:pt x="103" y="26"/>
                    </a:lnTo>
                    <a:lnTo>
                      <a:pt x="103" y="19"/>
                    </a:lnTo>
                    <a:lnTo>
                      <a:pt x="103" y="19"/>
                    </a:lnTo>
                    <a:lnTo>
                      <a:pt x="103" y="19"/>
                    </a:lnTo>
                    <a:lnTo>
                      <a:pt x="103" y="19"/>
                    </a:lnTo>
                    <a:lnTo>
                      <a:pt x="103" y="19"/>
                    </a:lnTo>
                    <a:lnTo>
                      <a:pt x="103" y="13"/>
                    </a:lnTo>
                    <a:lnTo>
                      <a:pt x="103" y="13"/>
                    </a:lnTo>
                    <a:lnTo>
                      <a:pt x="109" y="13"/>
                    </a:lnTo>
                    <a:lnTo>
                      <a:pt x="109" y="0"/>
                    </a:lnTo>
                    <a:lnTo>
                      <a:pt x="109" y="0"/>
                    </a:lnTo>
                    <a:lnTo>
                      <a:pt x="109" y="0"/>
                    </a:lnTo>
                    <a:lnTo>
                      <a:pt x="109" y="0"/>
                    </a:lnTo>
                    <a:lnTo>
                      <a:pt x="109" y="0"/>
                    </a:lnTo>
                    <a:lnTo>
                      <a:pt x="103" y="0"/>
                    </a:lnTo>
                    <a:lnTo>
                      <a:pt x="103" y="0"/>
                    </a:lnTo>
                    <a:lnTo>
                      <a:pt x="103" y="0"/>
                    </a:lnTo>
                    <a:lnTo>
                      <a:pt x="103" y="0"/>
                    </a:lnTo>
                    <a:lnTo>
                      <a:pt x="103" y="0"/>
                    </a:lnTo>
                    <a:lnTo>
                      <a:pt x="96" y="0"/>
                    </a:lnTo>
                    <a:lnTo>
                      <a:pt x="96" y="0"/>
                    </a:lnTo>
                    <a:lnTo>
                      <a:pt x="96" y="6"/>
                    </a:lnTo>
                    <a:lnTo>
                      <a:pt x="96" y="6"/>
                    </a:lnTo>
                    <a:lnTo>
                      <a:pt x="96" y="6"/>
                    </a:lnTo>
                    <a:lnTo>
                      <a:pt x="89" y="6"/>
                    </a:lnTo>
                    <a:lnTo>
                      <a:pt x="89" y="6"/>
                    </a:lnTo>
                    <a:lnTo>
                      <a:pt x="89" y="6"/>
                    </a:lnTo>
                    <a:lnTo>
                      <a:pt x="89" y="6"/>
                    </a:lnTo>
                    <a:lnTo>
                      <a:pt x="89" y="6"/>
                    </a:lnTo>
                    <a:lnTo>
                      <a:pt x="89" y="6"/>
                    </a:lnTo>
                    <a:lnTo>
                      <a:pt x="89" y="6"/>
                    </a:lnTo>
                    <a:lnTo>
                      <a:pt x="89" y="6"/>
                    </a:lnTo>
                    <a:lnTo>
                      <a:pt x="89" y="6"/>
                    </a:lnTo>
                    <a:lnTo>
                      <a:pt x="89" y="6"/>
                    </a:lnTo>
                    <a:lnTo>
                      <a:pt x="89" y="6"/>
                    </a:lnTo>
                    <a:lnTo>
                      <a:pt x="89" y="6"/>
                    </a:lnTo>
                    <a:lnTo>
                      <a:pt x="89" y="13"/>
                    </a:lnTo>
                    <a:lnTo>
                      <a:pt x="89" y="13"/>
                    </a:lnTo>
                    <a:lnTo>
                      <a:pt x="89" y="13"/>
                    </a:lnTo>
                    <a:lnTo>
                      <a:pt x="96" y="13"/>
                    </a:lnTo>
                    <a:lnTo>
                      <a:pt x="96" y="13"/>
                    </a:lnTo>
                    <a:lnTo>
                      <a:pt x="96" y="13"/>
                    </a:lnTo>
                    <a:lnTo>
                      <a:pt x="96" y="13"/>
                    </a:lnTo>
                    <a:lnTo>
                      <a:pt x="96" y="13"/>
                    </a:lnTo>
                    <a:lnTo>
                      <a:pt x="96" y="13"/>
                    </a:lnTo>
                    <a:lnTo>
                      <a:pt x="96" y="19"/>
                    </a:lnTo>
                    <a:lnTo>
                      <a:pt x="96" y="19"/>
                    </a:lnTo>
                    <a:lnTo>
                      <a:pt x="96" y="19"/>
                    </a:lnTo>
                    <a:lnTo>
                      <a:pt x="96" y="19"/>
                    </a:lnTo>
                    <a:lnTo>
                      <a:pt x="96" y="19"/>
                    </a:lnTo>
                    <a:lnTo>
                      <a:pt x="96" y="19"/>
                    </a:lnTo>
                    <a:lnTo>
                      <a:pt x="89" y="19"/>
                    </a:lnTo>
                    <a:lnTo>
                      <a:pt x="89" y="19"/>
                    </a:lnTo>
                    <a:lnTo>
                      <a:pt x="89" y="19"/>
                    </a:lnTo>
                    <a:lnTo>
                      <a:pt x="89" y="19"/>
                    </a:lnTo>
                    <a:lnTo>
                      <a:pt x="89" y="19"/>
                    </a:lnTo>
                    <a:lnTo>
                      <a:pt x="89" y="19"/>
                    </a:lnTo>
                    <a:lnTo>
                      <a:pt x="89" y="19"/>
                    </a:lnTo>
                    <a:lnTo>
                      <a:pt x="89" y="19"/>
                    </a:lnTo>
                    <a:lnTo>
                      <a:pt x="89" y="19"/>
                    </a:lnTo>
                    <a:lnTo>
                      <a:pt x="89" y="19"/>
                    </a:lnTo>
                    <a:lnTo>
                      <a:pt x="89" y="19"/>
                    </a:lnTo>
                    <a:lnTo>
                      <a:pt x="89" y="26"/>
                    </a:lnTo>
                    <a:lnTo>
                      <a:pt x="82" y="26"/>
                    </a:lnTo>
                    <a:lnTo>
                      <a:pt x="82" y="26"/>
                    </a:lnTo>
                    <a:lnTo>
                      <a:pt x="82" y="26"/>
                    </a:lnTo>
                    <a:lnTo>
                      <a:pt x="82" y="26"/>
                    </a:lnTo>
                    <a:lnTo>
                      <a:pt x="82" y="26"/>
                    </a:lnTo>
                    <a:lnTo>
                      <a:pt x="82" y="26"/>
                    </a:lnTo>
                    <a:lnTo>
                      <a:pt x="82" y="26"/>
                    </a:lnTo>
                    <a:lnTo>
                      <a:pt x="82" y="26"/>
                    </a:lnTo>
                    <a:lnTo>
                      <a:pt x="82" y="26"/>
                    </a:lnTo>
                    <a:lnTo>
                      <a:pt x="82" y="26"/>
                    </a:lnTo>
                    <a:lnTo>
                      <a:pt x="82" y="32"/>
                    </a:lnTo>
                    <a:lnTo>
                      <a:pt x="82" y="32"/>
                    </a:lnTo>
                    <a:lnTo>
                      <a:pt x="82" y="32"/>
                    </a:lnTo>
                    <a:lnTo>
                      <a:pt x="82" y="32"/>
                    </a:lnTo>
                    <a:lnTo>
                      <a:pt x="82" y="32"/>
                    </a:lnTo>
                    <a:lnTo>
                      <a:pt x="82" y="32"/>
                    </a:lnTo>
                    <a:lnTo>
                      <a:pt x="82" y="32"/>
                    </a:lnTo>
                    <a:lnTo>
                      <a:pt x="82" y="38"/>
                    </a:lnTo>
                    <a:lnTo>
                      <a:pt x="82" y="38"/>
                    </a:lnTo>
                    <a:lnTo>
                      <a:pt x="82" y="38"/>
                    </a:lnTo>
                    <a:lnTo>
                      <a:pt x="82" y="38"/>
                    </a:lnTo>
                    <a:lnTo>
                      <a:pt x="82" y="38"/>
                    </a:lnTo>
                    <a:lnTo>
                      <a:pt x="82" y="38"/>
                    </a:lnTo>
                    <a:lnTo>
                      <a:pt x="82" y="45"/>
                    </a:lnTo>
                    <a:lnTo>
                      <a:pt x="82" y="45"/>
                    </a:lnTo>
                    <a:lnTo>
                      <a:pt x="82" y="45"/>
                    </a:lnTo>
                    <a:lnTo>
                      <a:pt x="75" y="45"/>
                    </a:lnTo>
                    <a:lnTo>
                      <a:pt x="75" y="45"/>
                    </a:lnTo>
                    <a:lnTo>
                      <a:pt x="75" y="45"/>
                    </a:lnTo>
                    <a:lnTo>
                      <a:pt x="75" y="45"/>
                    </a:lnTo>
                    <a:lnTo>
                      <a:pt x="75" y="45"/>
                    </a:lnTo>
                    <a:lnTo>
                      <a:pt x="75" y="45"/>
                    </a:lnTo>
                    <a:lnTo>
                      <a:pt x="68" y="45"/>
                    </a:lnTo>
                    <a:lnTo>
                      <a:pt x="68" y="51"/>
                    </a:lnTo>
                    <a:lnTo>
                      <a:pt x="61" y="51"/>
                    </a:lnTo>
                    <a:lnTo>
                      <a:pt x="61" y="51"/>
                    </a:lnTo>
                    <a:lnTo>
                      <a:pt x="55" y="51"/>
                    </a:lnTo>
                    <a:lnTo>
                      <a:pt x="55" y="58"/>
                    </a:lnTo>
                    <a:lnTo>
                      <a:pt x="55" y="58"/>
                    </a:lnTo>
                    <a:lnTo>
                      <a:pt x="48" y="58"/>
                    </a:lnTo>
                    <a:lnTo>
                      <a:pt x="48" y="58"/>
                    </a:lnTo>
                    <a:lnTo>
                      <a:pt x="48" y="58"/>
                    </a:lnTo>
                    <a:lnTo>
                      <a:pt x="48" y="58"/>
                    </a:lnTo>
                    <a:lnTo>
                      <a:pt x="41" y="58"/>
                    </a:lnTo>
                    <a:lnTo>
                      <a:pt x="41" y="58"/>
                    </a:lnTo>
                    <a:lnTo>
                      <a:pt x="41" y="58"/>
                    </a:lnTo>
                    <a:lnTo>
                      <a:pt x="34" y="58"/>
                    </a:lnTo>
                    <a:lnTo>
                      <a:pt x="34" y="58"/>
                    </a:lnTo>
                    <a:lnTo>
                      <a:pt x="34" y="58"/>
                    </a:lnTo>
                    <a:lnTo>
                      <a:pt x="34" y="58"/>
                    </a:lnTo>
                    <a:lnTo>
                      <a:pt x="34" y="58"/>
                    </a:lnTo>
                    <a:lnTo>
                      <a:pt x="27" y="58"/>
                    </a:lnTo>
                    <a:lnTo>
                      <a:pt x="27" y="58"/>
                    </a:lnTo>
                    <a:lnTo>
                      <a:pt x="27" y="58"/>
                    </a:lnTo>
                    <a:lnTo>
                      <a:pt x="27" y="58"/>
                    </a:lnTo>
                    <a:lnTo>
                      <a:pt x="20" y="58"/>
                    </a:lnTo>
                    <a:lnTo>
                      <a:pt x="20" y="58"/>
                    </a:lnTo>
                    <a:lnTo>
                      <a:pt x="20" y="58"/>
                    </a:lnTo>
                    <a:lnTo>
                      <a:pt x="20" y="51"/>
                    </a:lnTo>
                    <a:lnTo>
                      <a:pt x="13" y="51"/>
                    </a:lnTo>
                    <a:lnTo>
                      <a:pt x="13" y="51"/>
                    </a:lnTo>
                    <a:lnTo>
                      <a:pt x="13" y="51"/>
                    </a:lnTo>
                    <a:lnTo>
                      <a:pt x="7" y="51"/>
                    </a:lnTo>
                    <a:lnTo>
                      <a:pt x="7" y="51"/>
                    </a:lnTo>
                    <a:lnTo>
                      <a:pt x="7" y="51"/>
                    </a:lnTo>
                    <a:lnTo>
                      <a:pt x="7" y="45"/>
                    </a:lnTo>
                    <a:lnTo>
                      <a:pt x="7" y="45"/>
                    </a:lnTo>
                    <a:lnTo>
                      <a:pt x="7" y="45"/>
                    </a:lnTo>
                    <a:lnTo>
                      <a:pt x="0" y="45"/>
                    </a:lnTo>
                    <a:lnTo>
                      <a:pt x="0" y="45"/>
                    </a:lnTo>
                    <a:lnTo>
                      <a:pt x="0" y="45"/>
                    </a:lnTo>
                    <a:lnTo>
                      <a:pt x="0" y="45"/>
                    </a:lnTo>
                    <a:lnTo>
                      <a:pt x="0" y="51"/>
                    </a:lnTo>
                    <a:lnTo>
                      <a:pt x="0" y="51"/>
                    </a:lnTo>
                    <a:lnTo>
                      <a:pt x="0" y="51"/>
                    </a:lnTo>
                    <a:lnTo>
                      <a:pt x="0" y="51"/>
                    </a:lnTo>
                    <a:lnTo>
                      <a:pt x="0" y="58"/>
                    </a:lnTo>
                    <a:lnTo>
                      <a:pt x="7" y="58"/>
                    </a:lnTo>
                    <a:lnTo>
                      <a:pt x="7" y="58"/>
                    </a:lnTo>
                    <a:lnTo>
                      <a:pt x="7" y="64"/>
                    </a:lnTo>
                    <a:lnTo>
                      <a:pt x="7" y="64"/>
                    </a:lnTo>
                    <a:lnTo>
                      <a:pt x="7" y="64"/>
                    </a:lnTo>
                    <a:lnTo>
                      <a:pt x="7" y="64"/>
                    </a:lnTo>
                    <a:lnTo>
                      <a:pt x="7" y="64"/>
                    </a:lnTo>
                    <a:lnTo>
                      <a:pt x="7" y="71"/>
                    </a:lnTo>
                    <a:lnTo>
                      <a:pt x="7" y="71"/>
                    </a:lnTo>
                    <a:lnTo>
                      <a:pt x="7" y="71"/>
                    </a:lnTo>
                    <a:lnTo>
                      <a:pt x="7" y="71"/>
                    </a:lnTo>
                    <a:lnTo>
                      <a:pt x="7" y="71"/>
                    </a:lnTo>
                    <a:lnTo>
                      <a:pt x="7" y="71"/>
                    </a:lnTo>
                    <a:lnTo>
                      <a:pt x="7" y="77"/>
                    </a:lnTo>
                    <a:lnTo>
                      <a:pt x="13" y="77"/>
                    </a:lnTo>
                    <a:lnTo>
                      <a:pt x="13" y="77"/>
                    </a:lnTo>
                    <a:lnTo>
                      <a:pt x="13" y="77"/>
                    </a:lnTo>
                    <a:lnTo>
                      <a:pt x="13" y="77"/>
                    </a:lnTo>
                    <a:lnTo>
                      <a:pt x="13" y="84"/>
                    </a:lnTo>
                    <a:lnTo>
                      <a:pt x="13" y="84"/>
                    </a:lnTo>
                    <a:lnTo>
                      <a:pt x="13" y="84"/>
                    </a:lnTo>
                    <a:lnTo>
                      <a:pt x="13" y="84"/>
                    </a:lnTo>
                    <a:lnTo>
                      <a:pt x="13" y="84"/>
                    </a:lnTo>
                    <a:lnTo>
                      <a:pt x="13" y="90"/>
                    </a:lnTo>
                    <a:lnTo>
                      <a:pt x="13" y="90"/>
                    </a:lnTo>
                    <a:lnTo>
                      <a:pt x="13" y="90"/>
                    </a:lnTo>
                    <a:lnTo>
                      <a:pt x="13" y="90"/>
                    </a:lnTo>
                    <a:lnTo>
                      <a:pt x="13" y="90"/>
                    </a:lnTo>
                    <a:lnTo>
                      <a:pt x="13" y="90"/>
                    </a:lnTo>
                    <a:lnTo>
                      <a:pt x="13" y="90"/>
                    </a:lnTo>
                    <a:lnTo>
                      <a:pt x="20" y="90"/>
                    </a:lnTo>
                    <a:lnTo>
                      <a:pt x="20" y="96"/>
                    </a:lnTo>
                    <a:lnTo>
                      <a:pt x="20" y="96"/>
                    </a:lnTo>
                    <a:lnTo>
                      <a:pt x="20" y="96"/>
                    </a:lnTo>
                    <a:lnTo>
                      <a:pt x="20" y="96"/>
                    </a:lnTo>
                    <a:lnTo>
                      <a:pt x="27" y="96"/>
                    </a:lnTo>
                    <a:lnTo>
                      <a:pt x="27" y="96"/>
                    </a:lnTo>
                    <a:lnTo>
                      <a:pt x="27" y="103"/>
                    </a:lnTo>
                    <a:lnTo>
                      <a:pt x="27" y="103"/>
                    </a:lnTo>
                    <a:lnTo>
                      <a:pt x="34" y="103"/>
                    </a:lnTo>
                    <a:lnTo>
                      <a:pt x="34" y="103"/>
                    </a:lnTo>
                    <a:lnTo>
                      <a:pt x="41" y="103"/>
                    </a:lnTo>
                    <a:lnTo>
                      <a:pt x="41" y="103"/>
                    </a:lnTo>
                    <a:lnTo>
                      <a:pt x="41" y="103"/>
                    </a:lnTo>
                    <a:lnTo>
                      <a:pt x="41" y="103"/>
                    </a:lnTo>
                    <a:lnTo>
                      <a:pt x="41" y="103"/>
                    </a:lnTo>
                    <a:lnTo>
                      <a:pt x="41" y="103"/>
                    </a:lnTo>
                    <a:lnTo>
                      <a:pt x="41" y="103"/>
                    </a:lnTo>
                    <a:lnTo>
                      <a:pt x="41" y="109"/>
                    </a:lnTo>
                    <a:lnTo>
                      <a:pt x="48" y="109"/>
                    </a:lnTo>
                    <a:lnTo>
                      <a:pt x="48" y="109"/>
                    </a:lnTo>
                    <a:lnTo>
                      <a:pt x="48" y="109"/>
                    </a:lnTo>
                    <a:lnTo>
                      <a:pt x="48" y="109"/>
                    </a:lnTo>
                    <a:lnTo>
                      <a:pt x="48" y="109"/>
                    </a:lnTo>
                    <a:lnTo>
                      <a:pt x="48" y="109"/>
                    </a:lnTo>
                    <a:lnTo>
                      <a:pt x="48" y="109"/>
                    </a:lnTo>
                    <a:lnTo>
                      <a:pt x="48" y="109"/>
                    </a:lnTo>
                    <a:lnTo>
                      <a:pt x="48" y="109"/>
                    </a:lnTo>
                    <a:lnTo>
                      <a:pt x="48" y="109"/>
                    </a:lnTo>
                    <a:lnTo>
                      <a:pt x="55" y="109"/>
                    </a:lnTo>
                    <a:lnTo>
                      <a:pt x="55" y="116"/>
                    </a:lnTo>
                    <a:lnTo>
                      <a:pt x="55" y="116"/>
                    </a:lnTo>
                    <a:lnTo>
                      <a:pt x="61" y="116"/>
                    </a:lnTo>
                    <a:lnTo>
                      <a:pt x="61" y="116"/>
                    </a:lnTo>
                    <a:lnTo>
                      <a:pt x="61" y="116"/>
                    </a:lnTo>
                    <a:lnTo>
                      <a:pt x="61" y="122"/>
                    </a:lnTo>
                    <a:lnTo>
                      <a:pt x="68" y="122"/>
                    </a:lnTo>
                    <a:lnTo>
                      <a:pt x="68" y="122"/>
                    </a:lnTo>
                    <a:lnTo>
                      <a:pt x="68" y="122"/>
                    </a:lnTo>
                    <a:lnTo>
                      <a:pt x="68" y="122"/>
                    </a:lnTo>
                    <a:lnTo>
                      <a:pt x="75" y="122"/>
                    </a:lnTo>
                    <a:lnTo>
                      <a:pt x="75" y="122"/>
                    </a:lnTo>
                    <a:lnTo>
                      <a:pt x="75" y="122"/>
                    </a:lnTo>
                    <a:lnTo>
                      <a:pt x="82" y="122"/>
                    </a:lnTo>
                    <a:lnTo>
                      <a:pt x="82" y="122"/>
                    </a:lnTo>
                    <a:lnTo>
                      <a:pt x="89" y="122"/>
                    </a:lnTo>
                    <a:lnTo>
                      <a:pt x="89" y="122"/>
                    </a:lnTo>
                    <a:lnTo>
                      <a:pt x="89" y="122"/>
                    </a:lnTo>
                    <a:lnTo>
                      <a:pt x="89" y="122"/>
                    </a:lnTo>
                    <a:lnTo>
                      <a:pt x="96" y="122"/>
                    </a:lnTo>
                    <a:lnTo>
                      <a:pt x="96" y="122"/>
                    </a:lnTo>
                    <a:lnTo>
                      <a:pt x="96" y="116"/>
                    </a:lnTo>
                    <a:lnTo>
                      <a:pt x="96" y="116"/>
                    </a:lnTo>
                    <a:lnTo>
                      <a:pt x="96" y="116"/>
                    </a:lnTo>
                    <a:lnTo>
                      <a:pt x="96" y="116"/>
                    </a:lnTo>
                    <a:lnTo>
                      <a:pt x="103" y="116"/>
                    </a:lnTo>
                    <a:lnTo>
                      <a:pt x="103" y="116"/>
                    </a:lnTo>
                    <a:lnTo>
                      <a:pt x="103" y="116"/>
                    </a:lnTo>
                    <a:lnTo>
                      <a:pt x="103" y="116"/>
                    </a:lnTo>
                    <a:lnTo>
                      <a:pt x="103" y="116"/>
                    </a:lnTo>
                    <a:lnTo>
                      <a:pt x="103" y="116"/>
                    </a:lnTo>
                    <a:lnTo>
                      <a:pt x="103" y="116"/>
                    </a:lnTo>
                    <a:lnTo>
                      <a:pt x="103" y="116"/>
                    </a:lnTo>
                    <a:lnTo>
                      <a:pt x="103" y="116"/>
                    </a:lnTo>
                    <a:lnTo>
                      <a:pt x="109" y="116"/>
                    </a:lnTo>
                    <a:lnTo>
                      <a:pt x="109" y="116"/>
                    </a:lnTo>
                    <a:lnTo>
                      <a:pt x="109" y="116"/>
                    </a:lnTo>
                    <a:lnTo>
                      <a:pt x="109" y="116"/>
                    </a:lnTo>
                    <a:lnTo>
                      <a:pt x="116" y="109"/>
                    </a:lnTo>
                    <a:lnTo>
                      <a:pt x="116" y="109"/>
                    </a:lnTo>
                    <a:lnTo>
                      <a:pt x="116" y="109"/>
                    </a:lnTo>
                    <a:lnTo>
                      <a:pt x="116" y="109"/>
                    </a:lnTo>
                    <a:lnTo>
                      <a:pt x="116" y="109"/>
                    </a:lnTo>
                    <a:lnTo>
                      <a:pt x="116" y="109"/>
                    </a:lnTo>
                    <a:lnTo>
                      <a:pt x="123" y="109"/>
                    </a:lnTo>
                    <a:lnTo>
                      <a:pt x="123" y="103"/>
                    </a:lnTo>
                    <a:lnTo>
                      <a:pt x="123" y="103"/>
                    </a:lnTo>
                    <a:lnTo>
                      <a:pt x="123" y="103"/>
                    </a:lnTo>
                    <a:lnTo>
                      <a:pt x="123" y="103"/>
                    </a:lnTo>
                    <a:lnTo>
                      <a:pt x="123" y="103"/>
                    </a:lnTo>
                    <a:lnTo>
                      <a:pt x="123" y="103"/>
                    </a:lnTo>
                    <a:lnTo>
                      <a:pt x="123" y="103"/>
                    </a:lnTo>
                    <a:lnTo>
                      <a:pt x="123" y="103"/>
                    </a:lnTo>
                    <a:lnTo>
                      <a:pt x="123" y="103"/>
                    </a:lnTo>
                    <a:lnTo>
                      <a:pt x="123" y="103"/>
                    </a:lnTo>
                    <a:lnTo>
                      <a:pt x="123" y="103"/>
                    </a:lnTo>
                    <a:lnTo>
                      <a:pt x="123" y="103"/>
                    </a:lnTo>
                    <a:lnTo>
                      <a:pt x="123" y="103"/>
                    </a:lnTo>
                    <a:lnTo>
                      <a:pt x="123" y="103"/>
                    </a:lnTo>
                    <a:lnTo>
                      <a:pt x="123" y="96"/>
                    </a:lnTo>
                    <a:lnTo>
                      <a:pt x="123" y="96"/>
                    </a:lnTo>
                    <a:lnTo>
                      <a:pt x="123" y="96"/>
                    </a:lnTo>
                    <a:lnTo>
                      <a:pt x="123" y="96"/>
                    </a:lnTo>
                    <a:lnTo>
                      <a:pt x="123" y="96"/>
                    </a:lnTo>
                    <a:lnTo>
                      <a:pt x="123" y="90"/>
                    </a:lnTo>
                    <a:lnTo>
                      <a:pt x="123" y="90"/>
                    </a:lnTo>
                    <a:lnTo>
                      <a:pt x="123" y="90"/>
                    </a:lnTo>
                    <a:lnTo>
                      <a:pt x="123" y="90"/>
                    </a:lnTo>
                    <a:lnTo>
                      <a:pt x="123" y="90"/>
                    </a:lnTo>
                    <a:lnTo>
                      <a:pt x="123" y="90"/>
                    </a:lnTo>
                    <a:lnTo>
                      <a:pt x="123" y="84"/>
                    </a:lnTo>
                    <a:lnTo>
                      <a:pt x="123" y="84"/>
                    </a:lnTo>
                    <a:lnTo>
                      <a:pt x="123" y="84"/>
                    </a:lnTo>
                    <a:lnTo>
                      <a:pt x="123" y="84"/>
                    </a:lnTo>
                    <a:lnTo>
                      <a:pt x="123" y="84"/>
                    </a:lnTo>
                    <a:lnTo>
                      <a:pt x="116" y="84"/>
                    </a:lnTo>
                    <a:lnTo>
                      <a:pt x="116" y="77"/>
                    </a:lnTo>
                    <a:lnTo>
                      <a:pt x="116" y="77"/>
                    </a:lnTo>
                    <a:lnTo>
                      <a:pt x="116" y="77"/>
                    </a:lnTo>
                    <a:lnTo>
                      <a:pt x="116" y="77"/>
                    </a:lnTo>
                    <a:lnTo>
                      <a:pt x="116" y="77"/>
                    </a:lnTo>
                    <a:lnTo>
                      <a:pt x="116" y="77"/>
                    </a:lnTo>
                    <a:lnTo>
                      <a:pt x="116" y="77"/>
                    </a:lnTo>
                    <a:lnTo>
                      <a:pt x="116" y="77"/>
                    </a:lnTo>
                    <a:lnTo>
                      <a:pt x="116" y="77"/>
                    </a:lnTo>
                    <a:lnTo>
                      <a:pt x="116" y="77"/>
                    </a:lnTo>
                    <a:lnTo>
                      <a:pt x="116" y="77"/>
                    </a:lnTo>
                  </a:path>
                </a:pathLst>
              </a:custGeom>
              <a:noFill/>
              <a:ln w="0">
                <a:solidFill>
                  <a:srgbClr val="000000"/>
                </a:solidFill>
                <a:prstDash val="solid"/>
                <a:round/>
                <a:headEnd/>
                <a:tailEnd/>
              </a:ln>
            </p:spPr>
            <p:txBody>
              <a:bodyPr/>
              <a:lstStyle/>
              <a:p>
                <a:endParaRPr lang="en-US" dirty="0"/>
              </a:p>
            </p:txBody>
          </p:sp>
          <p:sp>
            <p:nvSpPr>
              <p:cNvPr id="100493" name="Freeform 1165"/>
              <p:cNvSpPr>
                <a:spLocks/>
              </p:cNvSpPr>
              <p:nvPr/>
            </p:nvSpPr>
            <p:spPr bwMode="auto">
              <a:xfrm>
                <a:off x="2372" y="2394"/>
                <a:ext cx="35" cy="58"/>
              </a:xfrm>
              <a:custGeom>
                <a:avLst/>
                <a:gdLst/>
                <a:ahLst/>
                <a:cxnLst>
                  <a:cxn ang="0">
                    <a:pos x="28" y="58"/>
                  </a:cxn>
                  <a:cxn ang="0">
                    <a:pos x="28" y="51"/>
                  </a:cxn>
                  <a:cxn ang="0">
                    <a:pos x="28" y="51"/>
                  </a:cxn>
                  <a:cxn ang="0">
                    <a:pos x="21" y="51"/>
                  </a:cxn>
                  <a:cxn ang="0">
                    <a:pos x="21" y="51"/>
                  </a:cxn>
                  <a:cxn ang="0">
                    <a:pos x="21" y="51"/>
                  </a:cxn>
                  <a:cxn ang="0">
                    <a:pos x="21" y="45"/>
                  </a:cxn>
                  <a:cxn ang="0">
                    <a:pos x="21" y="45"/>
                  </a:cxn>
                  <a:cxn ang="0">
                    <a:pos x="21" y="45"/>
                  </a:cxn>
                  <a:cxn ang="0">
                    <a:pos x="14" y="45"/>
                  </a:cxn>
                  <a:cxn ang="0">
                    <a:pos x="7" y="45"/>
                  </a:cxn>
                  <a:cxn ang="0">
                    <a:pos x="7" y="45"/>
                  </a:cxn>
                  <a:cxn ang="0">
                    <a:pos x="0" y="38"/>
                  </a:cxn>
                  <a:cxn ang="0">
                    <a:pos x="7" y="0"/>
                  </a:cxn>
                  <a:cxn ang="0">
                    <a:pos x="7" y="0"/>
                  </a:cxn>
                  <a:cxn ang="0">
                    <a:pos x="14" y="0"/>
                  </a:cxn>
                  <a:cxn ang="0">
                    <a:pos x="14" y="0"/>
                  </a:cxn>
                  <a:cxn ang="0">
                    <a:pos x="14" y="6"/>
                  </a:cxn>
                  <a:cxn ang="0">
                    <a:pos x="14" y="6"/>
                  </a:cxn>
                  <a:cxn ang="0">
                    <a:pos x="14" y="6"/>
                  </a:cxn>
                  <a:cxn ang="0">
                    <a:pos x="14" y="13"/>
                  </a:cxn>
                  <a:cxn ang="0">
                    <a:pos x="21" y="13"/>
                  </a:cxn>
                  <a:cxn ang="0">
                    <a:pos x="21" y="13"/>
                  </a:cxn>
                  <a:cxn ang="0">
                    <a:pos x="21" y="13"/>
                  </a:cxn>
                  <a:cxn ang="0">
                    <a:pos x="14" y="19"/>
                  </a:cxn>
                  <a:cxn ang="0">
                    <a:pos x="14" y="19"/>
                  </a:cxn>
                  <a:cxn ang="0">
                    <a:pos x="14" y="19"/>
                  </a:cxn>
                  <a:cxn ang="0">
                    <a:pos x="14" y="26"/>
                  </a:cxn>
                  <a:cxn ang="0">
                    <a:pos x="14" y="26"/>
                  </a:cxn>
                  <a:cxn ang="0">
                    <a:pos x="21" y="26"/>
                  </a:cxn>
                  <a:cxn ang="0">
                    <a:pos x="21" y="26"/>
                  </a:cxn>
                  <a:cxn ang="0">
                    <a:pos x="28" y="26"/>
                  </a:cxn>
                  <a:cxn ang="0">
                    <a:pos x="28" y="32"/>
                  </a:cxn>
                  <a:cxn ang="0">
                    <a:pos x="28" y="58"/>
                  </a:cxn>
                </a:cxnLst>
                <a:rect l="0" t="0" r="r" b="b"/>
                <a:pathLst>
                  <a:path w="35" h="58">
                    <a:moveTo>
                      <a:pt x="28" y="58"/>
                    </a:moveTo>
                    <a:lnTo>
                      <a:pt x="28" y="58"/>
                    </a:lnTo>
                    <a:lnTo>
                      <a:pt x="28" y="51"/>
                    </a:lnTo>
                    <a:lnTo>
                      <a:pt x="28" y="51"/>
                    </a:lnTo>
                    <a:lnTo>
                      <a:pt x="28" y="51"/>
                    </a:lnTo>
                    <a:lnTo>
                      <a:pt x="28" y="51"/>
                    </a:lnTo>
                    <a:lnTo>
                      <a:pt x="21" y="51"/>
                    </a:lnTo>
                    <a:lnTo>
                      <a:pt x="21" y="51"/>
                    </a:lnTo>
                    <a:lnTo>
                      <a:pt x="21" y="51"/>
                    </a:lnTo>
                    <a:lnTo>
                      <a:pt x="21" y="51"/>
                    </a:lnTo>
                    <a:lnTo>
                      <a:pt x="21" y="51"/>
                    </a:lnTo>
                    <a:lnTo>
                      <a:pt x="21" y="51"/>
                    </a:lnTo>
                    <a:lnTo>
                      <a:pt x="21" y="51"/>
                    </a:lnTo>
                    <a:lnTo>
                      <a:pt x="21" y="45"/>
                    </a:lnTo>
                    <a:lnTo>
                      <a:pt x="21" y="45"/>
                    </a:lnTo>
                    <a:lnTo>
                      <a:pt x="21" y="45"/>
                    </a:lnTo>
                    <a:lnTo>
                      <a:pt x="21" y="45"/>
                    </a:lnTo>
                    <a:lnTo>
                      <a:pt x="21" y="45"/>
                    </a:lnTo>
                    <a:lnTo>
                      <a:pt x="21" y="45"/>
                    </a:lnTo>
                    <a:lnTo>
                      <a:pt x="14" y="45"/>
                    </a:lnTo>
                    <a:lnTo>
                      <a:pt x="14" y="45"/>
                    </a:lnTo>
                    <a:lnTo>
                      <a:pt x="7" y="45"/>
                    </a:lnTo>
                    <a:lnTo>
                      <a:pt x="7" y="45"/>
                    </a:lnTo>
                    <a:lnTo>
                      <a:pt x="7" y="45"/>
                    </a:lnTo>
                    <a:lnTo>
                      <a:pt x="0" y="38"/>
                    </a:lnTo>
                    <a:lnTo>
                      <a:pt x="0" y="38"/>
                    </a:lnTo>
                    <a:lnTo>
                      <a:pt x="7" y="0"/>
                    </a:lnTo>
                    <a:lnTo>
                      <a:pt x="7" y="0"/>
                    </a:lnTo>
                    <a:lnTo>
                      <a:pt x="7" y="0"/>
                    </a:lnTo>
                    <a:lnTo>
                      <a:pt x="7" y="0"/>
                    </a:lnTo>
                    <a:lnTo>
                      <a:pt x="7" y="0"/>
                    </a:lnTo>
                    <a:lnTo>
                      <a:pt x="14" y="0"/>
                    </a:lnTo>
                    <a:lnTo>
                      <a:pt x="14" y="0"/>
                    </a:lnTo>
                    <a:lnTo>
                      <a:pt x="14" y="0"/>
                    </a:lnTo>
                    <a:lnTo>
                      <a:pt x="14" y="0"/>
                    </a:lnTo>
                    <a:lnTo>
                      <a:pt x="14" y="6"/>
                    </a:lnTo>
                    <a:lnTo>
                      <a:pt x="14" y="6"/>
                    </a:lnTo>
                    <a:lnTo>
                      <a:pt x="14" y="6"/>
                    </a:lnTo>
                    <a:lnTo>
                      <a:pt x="14" y="6"/>
                    </a:lnTo>
                    <a:lnTo>
                      <a:pt x="14" y="6"/>
                    </a:lnTo>
                    <a:lnTo>
                      <a:pt x="14" y="6"/>
                    </a:lnTo>
                    <a:lnTo>
                      <a:pt x="14" y="13"/>
                    </a:lnTo>
                    <a:lnTo>
                      <a:pt x="14" y="13"/>
                    </a:lnTo>
                    <a:lnTo>
                      <a:pt x="21" y="13"/>
                    </a:lnTo>
                    <a:lnTo>
                      <a:pt x="21" y="13"/>
                    </a:lnTo>
                    <a:lnTo>
                      <a:pt x="21" y="13"/>
                    </a:lnTo>
                    <a:lnTo>
                      <a:pt x="21" y="13"/>
                    </a:lnTo>
                    <a:lnTo>
                      <a:pt x="21" y="13"/>
                    </a:lnTo>
                    <a:lnTo>
                      <a:pt x="14" y="19"/>
                    </a:lnTo>
                    <a:lnTo>
                      <a:pt x="14" y="19"/>
                    </a:lnTo>
                    <a:lnTo>
                      <a:pt x="14" y="19"/>
                    </a:lnTo>
                    <a:lnTo>
                      <a:pt x="14" y="19"/>
                    </a:lnTo>
                    <a:lnTo>
                      <a:pt x="14" y="19"/>
                    </a:lnTo>
                    <a:lnTo>
                      <a:pt x="14" y="19"/>
                    </a:lnTo>
                    <a:lnTo>
                      <a:pt x="14" y="26"/>
                    </a:lnTo>
                    <a:lnTo>
                      <a:pt x="14" y="26"/>
                    </a:lnTo>
                    <a:lnTo>
                      <a:pt x="14" y="26"/>
                    </a:lnTo>
                    <a:lnTo>
                      <a:pt x="14" y="26"/>
                    </a:lnTo>
                    <a:lnTo>
                      <a:pt x="14" y="26"/>
                    </a:lnTo>
                    <a:lnTo>
                      <a:pt x="21" y="26"/>
                    </a:lnTo>
                    <a:lnTo>
                      <a:pt x="21" y="26"/>
                    </a:lnTo>
                    <a:lnTo>
                      <a:pt x="21" y="26"/>
                    </a:lnTo>
                    <a:lnTo>
                      <a:pt x="21" y="26"/>
                    </a:lnTo>
                    <a:lnTo>
                      <a:pt x="28" y="26"/>
                    </a:lnTo>
                    <a:lnTo>
                      <a:pt x="28" y="26"/>
                    </a:lnTo>
                    <a:lnTo>
                      <a:pt x="28" y="32"/>
                    </a:lnTo>
                    <a:lnTo>
                      <a:pt x="35" y="32"/>
                    </a:lnTo>
                    <a:lnTo>
                      <a:pt x="28" y="58"/>
                    </a:lnTo>
                    <a:lnTo>
                      <a:pt x="28" y="58"/>
                    </a:lnTo>
                    <a:close/>
                  </a:path>
                </a:pathLst>
              </a:custGeom>
              <a:solidFill>
                <a:srgbClr val="000000"/>
              </a:solidFill>
              <a:ln w="9525">
                <a:noFill/>
                <a:round/>
                <a:headEnd/>
                <a:tailEnd/>
              </a:ln>
            </p:spPr>
            <p:txBody>
              <a:bodyPr/>
              <a:lstStyle/>
              <a:p>
                <a:endParaRPr lang="en-US" dirty="0"/>
              </a:p>
            </p:txBody>
          </p:sp>
          <p:sp>
            <p:nvSpPr>
              <p:cNvPr id="100494" name="Freeform 1166"/>
              <p:cNvSpPr>
                <a:spLocks/>
              </p:cNvSpPr>
              <p:nvPr/>
            </p:nvSpPr>
            <p:spPr bwMode="auto">
              <a:xfrm>
                <a:off x="2400" y="2413"/>
                <a:ext cx="55" cy="45"/>
              </a:xfrm>
              <a:custGeom>
                <a:avLst/>
                <a:gdLst/>
                <a:ahLst/>
                <a:cxnLst>
                  <a:cxn ang="0">
                    <a:pos x="7" y="39"/>
                  </a:cxn>
                  <a:cxn ang="0">
                    <a:pos x="20" y="45"/>
                  </a:cxn>
                  <a:cxn ang="0">
                    <a:pos x="34" y="45"/>
                  </a:cxn>
                  <a:cxn ang="0">
                    <a:pos x="41" y="45"/>
                  </a:cxn>
                  <a:cxn ang="0">
                    <a:pos x="48" y="39"/>
                  </a:cxn>
                  <a:cxn ang="0">
                    <a:pos x="55" y="39"/>
                  </a:cxn>
                  <a:cxn ang="0">
                    <a:pos x="55" y="39"/>
                  </a:cxn>
                  <a:cxn ang="0">
                    <a:pos x="55" y="32"/>
                  </a:cxn>
                  <a:cxn ang="0">
                    <a:pos x="55" y="19"/>
                  </a:cxn>
                  <a:cxn ang="0">
                    <a:pos x="48" y="13"/>
                  </a:cxn>
                  <a:cxn ang="0">
                    <a:pos x="48" y="7"/>
                  </a:cxn>
                  <a:cxn ang="0">
                    <a:pos x="41" y="0"/>
                  </a:cxn>
                  <a:cxn ang="0">
                    <a:pos x="41" y="7"/>
                  </a:cxn>
                  <a:cxn ang="0">
                    <a:pos x="41" y="13"/>
                  </a:cxn>
                  <a:cxn ang="0">
                    <a:pos x="48" y="19"/>
                  </a:cxn>
                  <a:cxn ang="0">
                    <a:pos x="55" y="32"/>
                  </a:cxn>
                  <a:cxn ang="0">
                    <a:pos x="55" y="32"/>
                  </a:cxn>
                  <a:cxn ang="0">
                    <a:pos x="48" y="32"/>
                  </a:cxn>
                  <a:cxn ang="0">
                    <a:pos x="41" y="26"/>
                  </a:cxn>
                  <a:cxn ang="0">
                    <a:pos x="41" y="19"/>
                  </a:cxn>
                  <a:cxn ang="0">
                    <a:pos x="34" y="19"/>
                  </a:cxn>
                  <a:cxn ang="0">
                    <a:pos x="41" y="26"/>
                  </a:cxn>
                  <a:cxn ang="0">
                    <a:pos x="41" y="26"/>
                  </a:cxn>
                  <a:cxn ang="0">
                    <a:pos x="41" y="32"/>
                  </a:cxn>
                  <a:cxn ang="0">
                    <a:pos x="41" y="32"/>
                  </a:cxn>
                  <a:cxn ang="0">
                    <a:pos x="41" y="39"/>
                  </a:cxn>
                  <a:cxn ang="0">
                    <a:pos x="41" y="45"/>
                  </a:cxn>
                  <a:cxn ang="0">
                    <a:pos x="34" y="39"/>
                  </a:cxn>
                  <a:cxn ang="0">
                    <a:pos x="34" y="39"/>
                  </a:cxn>
                  <a:cxn ang="0">
                    <a:pos x="34" y="32"/>
                  </a:cxn>
                  <a:cxn ang="0">
                    <a:pos x="34" y="26"/>
                  </a:cxn>
                  <a:cxn ang="0">
                    <a:pos x="34" y="26"/>
                  </a:cxn>
                  <a:cxn ang="0">
                    <a:pos x="27" y="32"/>
                  </a:cxn>
                  <a:cxn ang="0">
                    <a:pos x="27" y="39"/>
                  </a:cxn>
                  <a:cxn ang="0">
                    <a:pos x="27" y="39"/>
                  </a:cxn>
                  <a:cxn ang="0">
                    <a:pos x="27" y="32"/>
                  </a:cxn>
                  <a:cxn ang="0">
                    <a:pos x="27" y="26"/>
                  </a:cxn>
                  <a:cxn ang="0">
                    <a:pos x="27" y="26"/>
                  </a:cxn>
                  <a:cxn ang="0">
                    <a:pos x="27" y="26"/>
                  </a:cxn>
                  <a:cxn ang="0">
                    <a:pos x="27" y="32"/>
                  </a:cxn>
                  <a:cxn ang="0">
                    <a:pos x="27" y="39"/>
                  </a:cxn>
                  <a:cxn ang="0">
                    <a:pos x="27" y="39"/>
                  </a:cxn>
                  <a:cxn ang="0">
                    <a:pos x="20" y="45"/>
                  </a:cxn>
                  <a:cxn ang="0">
                    <a:pos x="20" y="45"/>
                  </a:cxn>
                  <a:cxn ang="0">
                    <a:pos x="20" y="39"/>
                  </a:cxn>
                  <a:cxn ang="0">
                    <a:pos x="20" y="32"/>
                  </a:cxn>
                  <a:cxn ang="0">
                    <a:pos x="20" y="13"/>
                  </a:cxn>
                  <a:cxn ang="0">
                    <a:pos x="13" y="19"/>
                  </a:cxn>
                  <a:cxn ang="0">
                    <a:pos x="7" y="26"/>
                  </a:cxn>
                  <a:cxn ang="0">
                    <a:pos x="0" y="26"/>
                  </a:cxn>
                  <a:cxn ang="0">
                    <a:pos x="7" y="19"/>
                  </a:cxn>
                  <a:cxn ang="0">
                    <a:pos x="13" y="19"/>
                  </a:cxn>
                  <a:cxn ang="0">
                    <a:pos x="20" y="13"/>
                  </a:cxn>
                  <a:cxn ang="0">
                    <a:pos x="20" y="13"/>
                  </a:cxn>
                  <a:cxn ang="0">
                    <a:pos x="20" y="7"/>
                  </a:cxn>
                  <a:cxn ang="0">
                    <a:pos x="7" y="13"/>
                  </a:cxn>
                </a:cxnLst>
                <a:rect l="0" t="0" r="r" b="b"/>
                <a:pathLst>
                  <a:path w="55" h="45">
                    <a:moveTo>
                      <a:pt x="0" y="39"/>
                    </a:moveTo>
                    <a:lnTo>
                      <a:pt x="0" y="39"/>
                    </a:lnTo>
                    <a:lnTo>
                      <a:pt x="7" y="39"/>
                    </a:lnTo>
                    <a:lnTo>
                      <a:pt x="7" y="39"/>
                    </a:lnTo>
                    <a:lnTo>
                      <a:pt x="7" y="39"/>
                    </a:lnTo>
                    <a:lnTo>
                      <a:pt x="13" y="39"/>
                    </a:lnTo>
                    <a:lnTo>
                      <a:pt x="13" y="45"/>
                    </a:lnTo>
                    <a:lnTo>
                      <a:pt x="13" y="45"/>
                    </a:lnTo>
                    <a:lnTo>
                      <a:pt x="13" y="45"/>
                    </a:lnTo>
                    <a:lnTo>
                      <a:pt x="20" y="45"/>
                    </a:lnTo>
                    <a:lnTo>
                      <a:pt x="20" y="45"/>
                    </a:lnTo>
                    <a:lnTo>
                      <a:pt x="20" y="45"/>
                    </a:lnTo>
                    <a:lnTo>
                      <a:pt x="27" y="45"/>
                    </a:lnTo>
                    <a:lnTo>
                      <a:pt x="27" y="45"/>
                    </a:lnTo>
                    <a:lnTo>
                      <a:pt x="34" y="45"/>
                    </a:lnTo>
                    <a:lnTo>
                      <a:pt x="34" y="45"/>
                    </a:lnTo>
                    <a:lnTo>
                      <a:pt x="34" y="45"/>
                    </a:lnTo>
                    <a:lnTo>
                      <a:pt x="41" y="45"/>
                    </a:lnTo>
                    <a:lnTo>
                      <a:pt x="41" y="45"/>
                    </a:lnTo>
                    <a:lnTo>
                      <a:pt x="41" y="45"/>
                    </a:lnTo>
                    <a:lnTo>
                      <a:pt x="41" y="45"/>
                    </a:lnTo>
                    <a:lnTo>
                      <a:pt x="48" y="45"/>
                    </a:lnTo>
                    <a:lnTo>
                      <a:pt x="48" y="39"/>
                    </a:lnTo>
                    <a:lnTo>
                      <a:pt x="48" y="39"/>
                    </a:lnTo>
                    <a:lnTo>
                      <a:pt x="48" y="39"/>
                    </a:lnTo>
                    <a:lnTo>
                      <a:pt x="48" y="39"/>
                    </a:lnTo>
                    <a:lnTo>
                      <a:pt x="48" y="39"/>
                    </a:lnTo>
                    <a:lnTo>
                      <a:pt x="48" y="39"/>
                    </a:lnTo>
                    <a:lnTo>
                      <a:pt x="55" y="39"/>
                    </a:lnTo>
                    <a:lnTo>
                      <a:pt x="55" y="39"/>
                    </a:lnTo>
                    <a:lnTo>
                      <a:pt x="55" y="39"/>
                    </a:lnTo>
                    <a:lnTo>
                      <a:pt x="55" y="39"/>
                    </a:lnTo>
                    <a:lnTo>
                      <a:pt x="55" y="39"/>
                    </a:lnTo>
                    <a:lnTo>
                      <a:pt x="55" y="39"/>
                    </a:lnTo>
                    <a:lnTo>
                      <a:pt x="55" y="39"/>
                    </a:lnTo>
                    <a:lnTo>
                      <a:pt x="55" y="32"/>
                    </a:lnTo>
                    <a:lnTo>
                      <a:pt x="55" y="32"/>
                    </a:lnTo>
                    <a:lnTo>
                      <a:pt x="55" y="32"/>
                    </a:lnTo>
                    <a:lnTo>
                      <a:pt x="55" y="32"/>
                    </a:lnTo>
                    <a:lnTo>
                      <a:pt x="55" y="32"/>
                    </a:lnTo>
                    <a:lnTo>
                      <a:pt x="55" y="26"/>
                    </a:lnTo>
                    <a:lnTo>
                      <a:pt x="55" y="26"/>
                    </a:lnTo>
                    <a:lnTo>
                      <a:pt x="55" y="26"/>
                    </a:lnTo>
                    <a:lnTo>
                      <a:pt x="55" y="19"/>
                    </a:lnTo>
                    <a:lnTo>
                      <a:pt x="55" y="19"/>
                    </a:lnTo>
                    <a:lnTo>
                      <a:pt x="55" y="19"/>
                    </a:lnTo>
                    <a:lnTo>
                      <a:pt x="55" y="19"/>
                    </a:lnTo>
                    <a:lnTo>
                      <a:pt x="48" y="13"/>
                    </a:lnTo>
                    <a:lnTo>
                      <a:pt x="48" y="13"/>
                    </a:lnTo>
                    <a:lnTo>
                      <a:pt x="48" y="13"/>
                    </a:lnTo>
                    <a:lnTo>
                      <a:pt x="48" y="13"/>
                    </a:lnTo>
                    <a:lnTo>
                      <a:pt x="48" y="7"/>
                    </a:lnTo>
                    <a:lnTo>
                      <a:pt x="48" y="7"/>
                    </a:lnTo>
                    <a:lnTo>
                      <a:pt x="48" y="7"/>
                    </a:lnTo>
                    <a:lnTo>
                      <a:pt x="48" y="7"/>
                    </a:lnTo>
                    <a:lnTo>
                      <a:pt x="48" y="7"/>
                    </a:lnTo>
                    <a:lnTo>
                      <a:pt x="48" y="7"/>
                    </a:lnTo>
                    <a:lnTo>
                      <a:pt x="41" y="7"/>
                    </a:lnTo>
                    <a:lnTo>
                      <a:pt x="41" y="7"/>
                    </a:lnTo>
                    <a:lnTo>
                      <a:pt x="41" y="0"/>
                    </a:lnTo>
                    <a:lnTo>
                      <a:pt x="41" y="0"/>
                    </a:lnTo>
                    <a:lnTo>
                      <a:pt x="41" y="0"/>
                    </a:lnTo>
                    <a:lnTo>
                      <a:pt x="41" y="0"/>
                    </a:lnTo>
                    <a:lnTo>
                      <a:pt x="41" y="7"/>
                    </a:lnTo>
                    <a:lnTo>
                      <a:pt x="41" y="7"/>
                    </a:lnTo>
                    <a:lnTo>
                      <a:pt x="41" y="7"/>
                    </a:lnTo>
                    <a:lnTo>
                      <a:pt x="41" y="7"/>
                    </a:lnTo>
                    <a:lnTo>
                      <a:pt x="41" y="7"/>
                    </a:lnTo>
                    <a:lnTo>
                      <a:pt x="41" y="13"/>
                    </a:lnTo>
                    <a:lnTo>
                      <a:pt x="41" y="13"/>
                    </a:lnTo>
                    <a:lnTo>
                      <a:pt x="41" y="13"/>
                    </a:lnTo>
                    <a:lnTo>
                      <a:pt x="48" y="13"/>
                    </a:lnTo>
                    <a:lnTo>
                      <a:pt x="48" y="19"/>
                    </a:lnTo>
                    <a:lnTo>
                      <a:pt x="48" y="19"/>
                    </a:lnTo>
                    <a:lnTo>
                      <a:pt x="48" y="19"/>
                    </a:lnTo>
                    <a:lnTo>
                      <a:pt x="48" y="26"/>
                    </a:lnTo>
                    <a:lnTo>
                      <a:pt x="48" y="26"/>
                    </a:lnTo>
                    <a:lnTo>
                      <a:pt x="48" y="32"/>
                    </a:lnTo>
                    <a:lnTo>
                      <a:pt x="48" y="32"/>
                    </a:lnTo>
                    <a:lnTo>
                      <a:pt x="55" y="32"/>
                    </a:lnTo>
                    <a:lnTo>
                      <a:pt x="55" y="32"/>
                    </a:lnTo>
                    <a:lnTo>
                      <a:pt x="55" y="32"/>
                    </a:lnTo>
                    <a:lnTo>
                      <a:pt x="55" y="32"/>
                    </a:lnTo>
                    <a:lnTo>
                      <a:pt x="55" y="32"/>
                    </a:lnTo>
                    <a:lnTo>
                      <a:pt x="55" y="32"/>
                    </a:lnTo>
                    <a:lnTo>
                      <a:pt x="55" y="32"/>
                    </a:lnTo>
                    <a:lnTo>
                      <a:pt x="55" y="32"/>
                    </a:lnTo>
                    <a:lnTo>
                      <a:pt x="48" y="32"/>
                    </a:lnTo>
                    <a:lnTo>
                      <a:pt x="48" y="32"/>
                    </a:lnTo>
                    <a:lnTo>
                      <a:pt x="48" y="32"/>
                    </a:lnTo>
                    <a:lnTo>
                      <a:pt x="48" y="32"/>
                    </a:lnTo>
                    <a:lnTo>
                      <a:pt x="48" y="32"/>
                    </a:lnTo>
                    <a:lnTo>
                      <a:pt x="48" y="32"/>
                    </a:lnTo>
                    <a:lnTo>
                      <a:pt x="48" y="26"/>
                    </a:lnTo>
                    <a:lnTo>
                      <a:pt x="41" y="26"/>
                    </a:lnTo>
                    <a:lnTo>
                      <a:pt x="41" y="26"/>
                    </a:lnTo>
                    <a:lnTo>
                      <a:pt x="41" y="26"/>
                    </a:lnTo>
                    <a:lnTo>
                      <a:pt x="41" y="26"/>
                    </a:lnTo>
                    <a:lnTo>
                      <a:pt x="41" y="19"/>
                    </a:lnTo>
                    <a:lnTo>
                      <a:pt x="41" y="19"/>
                    </a:lnTo>
                    <a:lnTo>
                      <a:pt x="41" y="19"/>
                    </a:lnTo>
                    <a:lnTo>
                      <a:pt x="34" y="19"/>
                    </a:lnTo>
                    <a:lnTo>
                      <a:pt x="34" y="19"/>
                    </a:lnTo>
                    <a:lnTo>
                      <a:pt x="34" y="19"/>
                    </a:lnTo>
                    <a:lnTo>
                      <a:pt x="34" y="19"/>
                    </a:lnTo>
                    <a:lnTo>
                      <a:pt x="41" y="19"/>
                    </a:lnTo>
                    <a:lnTo>
                      <a:pt x="41" y="19"/>
                    </a:lnTo>
                    <a:lnTo>
                      <a:pt x="41" y="26"/>
                    </a:lnTo>
                    <a:lnTo>
                      <a:pt x="41" y="26"/>
                    </a:lnTo>
                    <a:lnTo>
                      <a:pt x="41" y="26"/>
                    </a:lnTo>
                    <a:lnTo>
                      <a:pt x="41" y="26"/>
                    </a:lnTo>
                    <a:lnTo>
                      <a:pt x="41" y="26"/>
                    </a:lnTo>
                    <a:lnTo>
                      <a:pt x="41" y="26"/>
                    </a:lnTo>
                    <a:lnTo>
                      <a:pt x="41" y="26"/>
                    </a:lnTo>
                    <a:lnTo>
                      <a:pt x="41" y="26"/>
                    </a:lnTo>
                    <a:lnTo>
                      <a:pt x="41" y="26"/>
                    </a:lnTo>
                    <a:lnTo>
                      <a:pt x="41" y="26"/>
                    </a:lnTo>
                    <a:lnTo>
                      <a:pt x="41" y="26"/>
                    </a:lnTo>
                    <a:lnTo>
                      <a:pt x="41" y="32"/>
                    </a:lnTo>
                    <a:lnTo>
                      <a:pt x="41" y="32"/>
                    </a:lnTo>
                    <a:lnTo>
                      <a:pt x="41" y="32"/>
                    </a:lnTo>
                    <a:lnTo>
                      <a:pt x="41" y="32"/>
                    </a:lnTo>
                    <a:lnTo>
                      <a:pt x="41" y="32"/>
                    </a:lnTo>
                    <a:lnTo>
                      <a:pt x="41" y="32"/>
                    </a:lnTo>
                    <a:lnTo>
                      <a:pt x="41" y="32"/>
                    </a:lnTo>
                    <a:lnTo>
                      <a:pt x="41" y="39"/>
                    </a:lnTo>
                    <a:lnTo>
                      <a:pt x="41" y="39"/>
                    </a:lnTo>
                    <a:lnTo>
                      <a:pt x="41" y="39"/>
                    </a:lnTo>
                    <a:lnTo>
                      <a:pt x="41" y="39"/>
                    </a:lnTo>
                    <a:lnTo>
                      <a:pt x="41" y="39"/>
                    </a:lnTo>
                    <a:lnTo>
                      <a:pt x="41" y="39"/>
                    </a:lnTo>
                    <a:lnTo>
                      <a:pt x="41" y="39"/>
                    </a:lnTo>
                    <a:lnTo>
                      <a:pt x="41" y="39"/>
                    </a:lnTo>
                    <a:lnTo>
                      <a:pt x="41" y="39"/>
                    </a:lnTo>
                    <a:lnTo>
                      <a:pt x="41" y="45"/>
                    </a:lnTo>
                    <a:lnTo>
                      <a:pt x="41" y="45"/>
                    </a:lnTo>
                    <a:lnTo>
                      <a:pt x="41" y="45"/>
                    </a:lnTo>
                    <a:lnTo>
                      <a:pt x="34" y="45"/>
                    </a:lnTo>
                    <a:lnTo>
                      <a:pt x="34" y="39"/>
                    </a:lnTo>
                    <a:lnTo>
                      <a:pt x="34" y="39"/>
                    </a:lnTo>
                    <a:lnTo>
                      <a:pt x="34" y="39"/>
                    </a:lnTo>
                    <a:lnTo>
                      <a:pt x="34" y="39"/>
                    </a:lnTo>
                    <a:lnTo>
                      <a:pt x="34" y="39"/>
                    </a:lnTo>
                    <a:lnTo>
                      <a:pt x="34" y="39"/>
                    </a:lnTo>
                    <a:lnTo>
                      <a:pt x="34" y="39"/>
                    </a:lnTo>
                    <a:lnTo>
                      <a:pt x="34" y="39"/>
                    </a:lnTo>
                    <a:lnTo>
                      <a:pt x="34" y="32"/>
                    </a:lnTo>
                    <a:lnTo>
                      <a:pt x="34" y="32"/>
                    </a:lnTo>
                    <a:lnTo>
                      <a:pt x="34" y="32"/>
                    </a:lnTo>
                    <a:lnTo>
                      <a:pt x="34" y="32"/>
                    </a:lnTo>
                    <a:lnTo>
                      <a:pt x="34" y="32"/>
                    </a:lnTo>
                    <a:lnTo>
                      <a:pt x="34" y="32"/>
                    </a:lnTo>
                    <a:lnTo>
                      <a:pt x="34" y="26"/>
                    </a:lnTo>
                    <a:lnTo>
                      <a:pt x="34" y="26"/>
                    </a:lnTo>
                    <a:lnTo>
                      <a:pt x="34" y="26"/>
                    </a:lnTo>
                    <a:lnTo>
                      <a:pt x="34" y="26"/>
                    </a:lnTo>
                    <a:lnTo>
                      <a:pt x="34" y="26"/>
                    </a:lnTo>
                    <a:lnTo>
                      <a:pt x="34" y="26"/>
                    </a:lnTo>
                    <a:lnTo>
                      <a:pt x="34" y="26"/>
                    </a:lnTo>
                    <a:lnTo>
                      <a:pt x="34" y="26"/>
                    </a:lnTo>
                    <a:lnTo>
                      <a:pt x="34" y="26"/>
                    </a:lnTo>
                    <a:lnTo>
                      <a:pt x="34" y="32"/>
                    </a:lnTo>
                    <a:lnTo>
                      <a:pt x="27" y="32"/>
                    </a:lnTo>
                    <a:lnTo>
                      <a:pt x="27" y="32"/>
                    </a:lnTo>
                    <a:lnTo>
                      <a:pt x="27" y="32"/>
                    </a:lnTo>
                    <a:lnTo>
                      <a:pt x="27" y="32"/>
                    </a:lnTo>
                    <a:lnTo>
                      <a:pt x="27" y="32"/>
                    </a:lnTo>
                    <a:lnTo>
                      <a:pt x="27" y="32"/>
                    </a:lnTo>
                    <a:lnTo>
                      <a:pt x="27" y="39"/>
                    </a:lnTo>
                    <a:lnTo>
                      <a:pt x="27" y="39"/>
                    </a:lnTo>
                    <a:lnTo>
                      <a:pt x="27" y="39"/>
                    </a:lnTo>
                    <a:lnTo>
                      <a:pt x="27" y="39"/>
                    </a:lnTo>
                    <a:lnTo>
                      <a:pt x="27" y="39"/>
                    </a:lnTo>
                    <a:lnTo>
                      <a:pt x="27" y="39"/>
                    </a:lnTo>
                    <a:lnTo>
                      <a:pt x="27" y="39"/>
                    </a:lnTo>
                    <a:lnTo>
                      <a:pt x="27" y="32"/>
                    </a:lnTo>
                    <a:lnTo>
                      <a:pt x="27" y="32"/>
                    </a:lnTo>
                    <a:lnTo>
                      <a:pt x="27" y="32"/>
                    </a:lnTo>
                    <a:lnTo>
                      <a:pt x="27" y="32"/>
                    </a:lnTo>
                    <a:lnTo>
                      <a:pt x="27" y="32"/>
                    </a:lnTo>
                    <a:lnTo>
                      <a:pt x="27" y="32"/>
                    </a:lnTo>
                    <a:lnTo>
                      <a:pt x="27" y="26"/>
                    </a:lnTo>
                    <a:lnTo>
                      <a:pt x="27" y="26"/>
                    </a:lnTo>
                    <a:lnTo>
                      <a:pt x="27" y="26"/>
                    </a:lnTo>
                    <a:lnTo>
                      <a:pt x="27" y="26"/>
                    </a:lnTo>
                    <a:lnTo>
                      <a:pt x="27" y="26"/>
                    </a:lnTo>
                    <a:lnTo>
                      <a:pt x="34" y="26"/>
                    </a:lnTo>
                    <a:lnTo>
                      <a:pt x="34" y="19"/>
                    </a:lnTo>
                    <a:lnTo>
                      <a:pt x="34" y="26"/>
                    </a:lnTo>
                    <a:lnTo>
                      <a:pt x="27" y="26"/>
                    </a:lnTo>
                    <a:lnTo>
                      <a:pt x="27" y="26"/>
                    </a:lnTo>
                    <a:lnTo>
                      <a:pt x="27" y="26"/>
                    </a:lnTo>
                    <a:lnTo>
                      <a:pt x="27" y="26"/>
                    </a:lnTo>
                    <a:lnTo>
                      <a:pt x="27" y="26"/>
                    </a:lnTo>
                    <a:lnTo>
                      <a:pt x="27" y="26"/>
                    </a:lnTo>
                    <a:lnTo>
                      <a:pt x="27" y="26"/>
                    </a:lnTo>
                    <a:lnTo>
                      <a:pt x="27" y="26"/>
                    </a:lnTo>
                    <a:lnTo>
                      <a:pt x="27" y="32"/>
                    </a:lnTo>
                    <a:lnTo>
                      <a:pt x="27" y="32"/>
                    </a:lnTo>
                    <a:lnTo>
                      <a:pt x="27" y="32"/>
                    </a:lnTo>
                    <a:lnTo>
                      <a:pt x="27" y="32"/>
                    </a:lnTo>
                    <a:lnTo>
                      <a:pt x="27" y="32"/>
                    </a:lnTo>
                    <a:lnTo>
                      <a:pt x="27" y="32"/>
                    </a:lnTo>
                    <a:lnTo>
                      <a:pt x="27" y="32"/>
                    </a:lnTo>
                    <a:lnTo>
                      <a:pt x="27" y="39"/>
                    </a:lnTo>
                    <a:lnTo>
                      <a:pt x="27" y="39"/>
                    </a:lnTo>
                    <a:lnTo>
                      <a:pt x="27" y="39"/>
                    </a:lnTo>
                    <a:lnTo>
                      <a:pt x="27" y="39"/>
                    </a:lnTo>
                    <a:lnTo>
                      <a:pt x="27" y="39"/>
                    </a:lnTo>
                    <a:lnTo>
                      <a:pt x="27" y="39"/>
                    </a:lnTo>
                    <a:lnTo>
                      <a:pt x="27" y="39"/>
                    </a:lnTo>
                    <a:lnTo>
                      <a:pt x="20" y="45"/>
                    </a:lnTo>
                    <a:lnTo>
                      <a:pt x="20" y="45"/>
                    </a:lnTo>
                    <a:lnTo>
                      <a:pt x="20" y="45"/>
                    </a:lnTo>
                    <a:lnTo>
                      <a:pt x="20" y="45"/>
                    </a:lnTo>
                    <a:lnTo>
                      <a:pt x="20" y="45"/>
                    </a:lnTo>
                    <a:lnTo>
                      <a:pt x="20" y="45"/>
                    </a:lnTo>
                    <a:lnTo>
                      <a:pt x="20" y="45"/>
                    </a:lnTo>
                    <a:lnTo>
                      <a:pt x="20" y="45"/>
                    </a:lnTo>
                    <a:lnTo>
                      <a:pt x="20" y="45"/>
                    </a:lnTo>
                    <a:lnTo>
                      <a:pt x="20" y="39"/>
                    </a:lnTo>
                    <a:lnTo>
                      <a:pt x="20" y="39"/>
                    </a:lnTo>
                    <a:lnTo>
                      <a:pt x="20" y="39"/>
                    </a:lnTo>
                    <a:lnTo>
                      <a:pt x="20" y="39"/>
                    </a:lnTo>
                    <a:lnTo>
                      <a:pt x="20" y="39"/>
                    </a:lnTo>
                    <a:lnTo>
                      <a:pt x="20" y="39"/>
                    </a:lnTo>
                    <a:lnTo>
                      <a:pt x="20" y="39"/>
                    </a:lnTo>
                    <a:lnTo>
                      <a:pt x="20" y="32"/>
                    </a:lnTo>
                    <a:lnTo>
                      <a:pt x="20" y="32"/>
                    </a:lnTo>
                    <a:lnTo>
                      <a:pt x="20" y="32"/>
                    </a:lnTo>
                    <a:lnTo>
                      <a:pt x="20" y="26"/>
                    </a:lnTo>
                    <a:lnTo>
                      <a:pt x="20" y="26"/>
                    </a:lnTo>
                    <a:lnTo>
                      <a:pt x="20" y="19"/>
                    </a:lnTo>
                    <a:lnTo>
                      <a:pt x="20" y="19"/>
                    </a:lnTo>
                    <a:lnTo>
                      <a:pt x="20" y="13"/>
                    </a:lnTo>
                    <a:lnTo>
                      <a:pt x="20" y="13"/>
                    </a:lnTo>
                    <a:lnTo>
                      <a:pt x="20" y="13"/>
                    </a:lnTo>
                    <a:lnTo>
                      <a:pt x="13" y="13"/>
                    </a:lnTo>
                    <a:lnTo>
                      <a:pt x="13" y="13"/>
                    </a:lnTo>
                    <a:lnTo>
                      <a:pt x="13" y="19"/>
                    </a:lnTo>
                    <a:lnTo>
                      <a:pt x="13" y="19"/>
                    </a:lnTo>
                    <a:lnTo>
                      <a:pt x="13" y="19"/>
                    </a:lnTo>
                    <a:lnTo>
                      <a:pt x="7" y="19"/>
                    </a:lnTo>
                    <a:lnTo>
                      <a:pt x="7" y="19"/>
                    </a:lnTo>
                    <a:lnTo>
                      <a:pt x="7" y="26"/>
                    </a:lnTo>
                    <a:lnTo>
                      <a:pt x="7" y="26"/>
                    </a:lnTo>
                    <a:lnTo>
                      <a:pt x="7" y="26"/>
                    </a:lnTo>
                    <a:lnTo>
                      <a:pt x="7" y="26"/>
                    </a:lnTo>
                    <a:lnTo>
                      <a:pt x="0" y="26"/>
                    </a:lnTo>
                    <a:lnTo>
                      <a:pt x="0" y="26"/>
                    </a:lnTo>
                    <a:lnTo>
                      <a:pt x="0" y="26"/>
                    </a:lnTo>
                    <a:lnTo>
                      <a:pt x="0" y="26"/>
                    </a:lnTo>
                    <a:lnTo>
                      <a:pt x="0" y="26"/>
                    </a:lnTo>
                    <a:lnTo>
                      <a:pt x="7" y="26"/>
                    </a:lnTo>
                    <a:lnTo>
                      <a:pt x="7" y="19"/>
                    </a:lnTo>
                    <a:lnTo>
                      <a:pt x="7" y="19"/>
                    </a:lnTo>
                    <a:lnTo>
                      <a:pt x="7" y="19"/>
                    </a:lnTo>
                    <a:lnTo>
                      <a:pt x="7" y="19"/>
                    </a:lnTo>
                    <a:lnTo>
                      <a:pt x="7" y="19"/>
                    </a:lnTo>
                    <a:lnTo>
                      <a:pt x="13" y="19"/>
                    </a:lnTo>
                    <a:lnTo>
                      <a:pt x="13" y="13"/>
                    </a:lnTo>
                    <a:lnTo>
                      <a:pt x="13" y="13"/>
                    </a:lnTo>
                    <a:lnTo>
                      <a:pt x="13" y="13"/>
                    </a:lnTo>
                    <a:lnTo>
                      <a:pt x="13" y="13"/>
                    </a:lnTo>
                    <a:lnTo>
                      <a:pt x="20" y="13"/>
                    </a:lnTo>
                    <a:lnTo>
                      <a:pt x="20" y="13"/>
                    </a:lnTo>
                    <a:lnTo>
                      <a:pt x="20" y="13"/>
                    </a:lnTo>
                    <a:lnTo>
                      <a:pt x="20" y="13"/>
                    </a:lnTo>
                    <a:lnTo>
                      <a:pt x="20" y="13"/>
                    </a:lnTo>
                    <a:lnTo>
                      <a:pt x="20" y="13"/>
                    </a:lnTo>
                    <a:lnTo>
                      <a:pt x="20" y="13"/>
                    </a:lnTo>
                    <a:lnTo>
                      <a:pt x="20" y="13"/>
                    </a:lnTo>
                    <a:lnTo>
                      <a:pt x="20" y="13"/>
                    </a:lnTo>
                    <a:lnTo>
                      <a:pt x="20" y="7"/>
                    </a:lnTo>
                    <a:lnTo>
                      <a:pt x="20" y="7"/>
                    </a:lnTo>
                    <a:lnTo>
                      <a:pt x="13" y="7"/>
                    </a:lnTo>
                    <a:lnTo>
                      <a:pt x="13" y="7"/>
                    </a:lnTo>
                    <a:lnTo>
                      <a:pt x="13" y="13"/>
                    </a:lnTo>
                    <a:lnTo>
                      <a:pt x="7" y="13"/>
                    </a:lnTo>
                    <a:lnTo>
                      <a:pt x="7" y="13"/>
                    </a:lnTo>
                    <a:lnTo>
                      <a:pt x="0" y="13"/>
                    </a:lnTo>
                    <a:lnTo>
                      <a:pt x="0" y="39"/>
                    </a:lnTo>
                    <a:lnTo>
                      <a:pt x="0" y="39"/>
                    </a:lnTo>
                    <a:close/>
                  </a:path>
                </a:pathLst>
              </a:custGeom>
              <a:solidFill>
                <a:srgbClr val="000000"/>
              </a:solidFill>
              <a:ln w="9525">
                <a:noFill/>
                <a:round/>
                <a:headEnd/>
                <a:tailEnd/>
              </a:ln>
            </p:spPr>
            <p:txBody>
              <a:bodyPr/>
              <a:lstStyle/>
              <a:p>
                <a:endParaRPr lang="en-US" dirty="0"/>
              </a:p>
            </p:txBody>
          </p:sp>
          <p:sp>
            <p:nvSpPr>
              <p:cNvPr id="100495" name="Freeform 1167"/>
              <p:cNvSpPr>
                <a:spLocks/>
              </p:cNvSpPr>
              <p:nvPr/>
            </p:nvSpPr>
            <p:spPr bwMode="auto">
              <a:xfrm>
                <a:off x="2434" y="2336"/>
                <a:ext cx="27" cy="51"/>
              </a:xfrm>
              <a:custGeom>
                <a:avLst/>
                <a:gdLst/>
                <a:ahLst/>
                <a:cxnLst>
                  <a:cxn ang="0">
                    <a:pos x="0" y="51"/>
                  </a:cxn>
                  <a:cxn ang="0">
                    <a:pos x="0" y="45"/>
                  </a:cxn>
                  <a:cxn ang="0">
                    <a:pos x="0" y="38"/>
                  </a:cxn>
                  <a:cxn ang="0">
                    <a:pos x="7" y="38"/>
                  </a:cxn>
                  <a:cxn ang="0">
                    <a:pos x="7" y="38"/>
                  </a:cxn>
                  <a:cxn ang="0">
                    <a:pos x="7" y="32"/>
                  </a:cxn>
                  <a:cxn ang="0">
                    <a:pos x="7" y="32"/>
                  </a:cxn>
                  <a:cxn ang="0">
                    <a:pos x="14" y="26"/>
                  </a:cxn>
                  <a:cxn ang="0">
                    <a:pos x="14" y="26"/>
                  </a:cxn>
                  <a:cxn ang="0">
                    <a:pos x="14" y="19"/>
                  </a:cxn>
                  <a:cxn ang="0">
                    <a:pos x="21" y="19"/>
                  </a:cxn>
                  <a:cxn ang="0">
                    <a:pos x="21" y="13"/>
                  </a:cxn>
                  <a:cxn ang="0">
                    <a:pos x="21" y="13"/>
                  </a:cxn>
                  <a:cxn ang="0">
                    <a:pos x="21" y="13"/>
                  </a:cxn>
                  <a:cxn ang="0">
                    <a:pos x="27" y="6"/>
                  </a:cxn>
                  <a:cxn ang="0">
                    <a:pos x="27" y="0"/>
                  </a:cxn>
                  <a:cxn ang="0">
                    <a:pos x="27" y="0"/>
                  </a:cxn>
                  <a:cxn ang="0">
                    <a:pos x="27" y="0"/>
                  </a:cxn>
                  <a:cxn ang="0">
                    <a:pos x="27" y="0"/>
                  </a:cxn>
                  <a:cxn ang="0">
                    <a:pos x="27" y="0"/>
                  </a:cxn>
                  <a:cxn ang="0">
                    <a:pos x="27" y="13"/>
                  </a:cxn>
                  <a:cxn ang="0">
                    <a:pos x="21" y="19"/>
                  </a:cxn>
                  <a:cxn ang="0">
                    <a:pos x="21" y="19"/>
                  </a:cxn>
                  <a:cxn ang="0">
                    <a:pos x="21" y="19"/>
                  </a:cxn>
                  <a:cxn ang="0">
                    <a:pos x="21" y="26"/>
                  </a:cxn>
                  <a:cxn ang="0">
                    <a:pos x="21" y="26"/>
                  </a:cxn>
                  <a:cxn ang="0">
                    <a:pos x="14" y="32"/>
                  </a:cxn>
                  <a:cxn ang="0">
                    <a:pos x="14" y="32"/>
                  </a:cxn>
                  <a:cxn ang="0">
                    <a:pos x="14" y="32"/>
                  </a:cxn>
                  <a:cxn ang="0">
                    <a:pos x="14" y="38"/>
                  </a:cxn>
                  <a:cxn ang="0">
                    <a:pos x="7" y="38"/>
                  </a:cxn>
                  <a:cxn ang="0">
                    <a:pos x="7" y="38"/>
                  </a:cxn>
                  <a:cxn ang="0">
                    <a:pos x="7" y="38"/>
                  </a:cxn>
                  <a:cxn ang="0">
                    <a:pos x="0" y="45"/>
                  </a:cxn>
                  <a:cxn ang="0">
                    <a:pos x="0" y="45"/>
                  </a:cxn>
                  <a:cxn ang="0">
                    <a:pos x="0" y="45"/>
                  </a:cxn>
                  <a:cxn ang="0">
                    <a:pos x="0" y="51"/>
                  </a:cxn>
                </a:cxnLst>
                <a:rect l="0" t="0" r="r" b="b"/>
                <a:pathLst>
                  <a:path w="27" h="51">
                    <a:moveTo>
                      <a:pt x="0" y="51"/>
                    </a:moveTo>
                    <a:lnTo>
                      <a:pt x="0" y="51"/>
                    </a:lnTo>
                    <a:lnTo>
                      <a:pt x="0" y="45"/>
                    </a:lnTo>
                    <a:lnTo>
                      <a:pt x="0" y="45"/>
                    </a:lnTo>
                    <a:lnTo>
                      <a:pt x="0" y="45"/>
                    </a:lnTo>
                    <a:lnTo>
                      <a:pt x="0" y="38"/>
                    </a:lnTo>
                    <a:lnTo>
                      <a:pt x="0" y="38"/>
                    </a:lnTo>
                    <a:lnTo>
                      <a:pt x="7" y="38"/>
                    </a:lnTo>
                    <a:lnTo>
                      <a:pt x="7" y="38"/>
                    </a:lnTo>
                    <a:lnTo>
                      <a:pt x="7" y="38"/>
                    </a:lnTo>
                    <a:lnTo>
                      <a:pt x="7" y="32"/>
                    </a:lnTo>
                    <a:lnTo>
                      <a:pt x="7" y="32"/>
                    </a:lnTo>
                    <a:lnTo>
                      <a:pt x="7" y="32"/>
                    </a:lnTo>
                    <a:lnTo>
                      <a:pt x="7" y="32"/>
                    </a:lnTo>
                    <a:lnTo>
                      <a:pt x="14" y="26"/>
                    </a:lnTo>
                    <a:lnTo>
                      <a:pt x="14" y="26"/>
                    </a:lnTo>
                    <a:lnTo>
                      <a:pt x="14" y="26"/>
                    </a:lnTo>
                    <a:lnTo>
                      <a:pt x="14" y="26"/>
                    </a:lnTo>
                    <a:lnTo>
                      <a:pt x="14" y="26"/>
                    </a:lnTo>
                    <a:lnTo>
                      <a:pt x="14" y="19"/>
                    </a:lnTo>
                    <a:lnTo>
                      <a:pt x="14" y="19"/>
                    </a:lnTo>
                    <a:lnTo>
                      <a:pt x="21" y="19"/>
                    </a:lnTo>
                    <a:lnTo>
                      <a:pt x="21" y="19"/>
                    </a:lnTo>
                    <a:lnTo>
                      <a:pt x="21" y="13"/>
                    </a:lnTo>
                    <a:lnTo>
                      <a:pt x="21" y="13"/>
                    </a:lnTo>
                    <a:lnTo>
                      <a:pt x="21" y="13"/>
                    </a:lnTo>
                    <a:lnTo>
                      <a:pt x="21" y="13"/>
                    </a:lnTo>
                    <a:lnTo>
                      <a:pt x="21" y="13"/>
                    </a:lnTo>
                    <a:lnTo>
                      <a:pt x="27" y="6"/>
                    </a:lnTo>
                    <a:lnTo>
                      <a:pt x="27" y="6"/>
                    </a:lnTo>
                    <a:lnTo>
                      <a:pt x="27" y="6"/>
                    </a:lnTo>
                    <a:lnTo>
                      <a:pt x="27" y="0"/>
                    </a:lnTo>
                    <a:lnTo>
                      <a:pt x="27" y="0"/>
                    </a:lnTo>
                    <a:lnTo>
                      <a:pt x="27" y="0"/>
                    </a:lnTo>
                    <a:lnTo>
                      <a:pt x="27" y="0"/>
                    </a:lnTo>
                    <a:lnTo>
                      <a:pt x="27" y="0"/>
                    </a:lnTo>
                    <a:lnTo>
                      <a:pt x="27" y="0"/>
                    </a:lnTo>
                    <a:lnTo>
                      <a:pt x="27" y="0"/>
                    </a:lnTo>
                    <a:lnTo>
                      <a:pt x="27" y="0"/>
                    </a:lnTo>
                    <a:lnTo>
                      <a:pt x="27" y="0"/>
                    </a:lnTo>
                    <a:lnTo>
                      <a:pt x="27" y="0"/>
                    </a:lnTo>
                    <a:lnTo>
                      <a:pt x="27" y="13"/>
                    </a:lnTo>
                    <a:lnTo>
                      <a:pt x="21" y="13"/>
                    </a:lnTo>
                    <a:lnTo>
                      <a:pt x="21" y="19"/>
                    </a:lnTo>
                    <a:lnTo>
                      <a:pt x="21" y="19"/>
                    </a:lnTo>
                    <a:lnTo>
                      <a:pt x="21" y="19"/>
                    </a:lnTo>
                    <a:lnTo>
                      <a:pt x="21" y="19"/>
                    </a:lnTo>
                    <a:lnTo>
                      <a:pt x="21" y="19"/>
                    </a:lnTo>
                    <a:lnTo>
                      <a:pt x="21" y="26"/>
                    </a:lnTo>
                    <a:lnTo>
                      <a:pt x="21" y="26"/>
                    </a:lnTo>
                    <a:lnTo>
                      <a:pt x="21" y="26"/>
                    </a:lnTo>
                    <a:lnTo>
                      <a:pt x="21" y="26"/>
                    </a:lnTo>
                    <a:lnTo>
                      <a:pt x="14" y="32"/>
                    </a:lnTo>
                    <a:lnTo>
                      <a:pt x="14" y="32"/>
                    </a:lnTo>
                    <a:lnTo>
                      <a:pt x="14" y="32"/>
                    </a:lnTo>
                    <a:lnTo>
                      <a:pt x="14" y="32"/>
                    </a:lnTo>
                    <a:lnTo>
                      <a:pt x="14" y="32"/>
                    </a:lnTo>
                    <a:lnTo>
                      <a:pt x="14" y="32"/>
                    </a:lnTo>
                    <a:lnTo>
                      <a:pt x="14" y="38"/>
                    </a:lnTo>
                    <a:lnTo>
                      <a:pt x="14" y="38"/>
                    </a:lnTo>
                    <a:lnTo>
                      <a:pt x="7" y="38"/>
                    </a:lnTo>
                    <a:lnTo>
                      <a:pt x="7" y="38"/>
                    </a:lnTo>
                    <a:lnTo>
                      <a:pt x="7" y="38"/>
                    </a:lnTo>
                    <a:lnTo>
                      <a:pt x="7" y="38"/>
                    </a:lnTo>
                    <a:lnTo>
                      <a:pt x="7" y="38"/>
                    </a:lnTo>
                    <a:lnTo>
                      <a:pt x="7" y="38"/>
                    </a:lnTo>
                    <a:lnTo>
                      <a:pt x="7" y="45"/>
                    </a:lnTo>
                    <a:lnTo>
                      <a:pt x="0" y="45"/>
                    </a:lnTo>
                    <a:lnTo>
                      <a:pt x="0" y="45"/>
                    </a:lnTo>
                    <a:lnTo>
                      <a:pt x="0" y="45"/>
                    </a:lnTo>
                    <a:lnTo>
                      <a:pt x="0" y="45"/>
                    </a:lnTo>
                    <a:lnTo>
                      <a:pt x="0" y="45"/>
                    </a:lnTo>
                    <a:lnTo>
                      <a:pt x="0" y="51"/>
                    </a:lnTo>
                    <a:lnTo>
                      <a:pt x="0" y="51"/>
                    </a:lnTo>
                    <a:lnTo>
                      <a:pt x="0" y="51"/>
                    </a:lnTo>
                    <a:close/>
                  </a:path>
                </a:pathLst>
              </a:custGeom>
              <a:solidFill>
                <a:srgbClr val="000000"/>
              </a:solidFill>
              <a:ln w="9525">
                <a:noFill/>
                <a:round/>
                <a:headEnd/>
                <a:tailEnd/>
              </a:ln>
            </p:spPr>
            <p:txBody>
              <a:bodyPr/>
              <a:lstStyle/>
              <a:p>
                <a:endParaRPr lang="en-US" dirty="0"/>
              </a:p>
            </p:txBody>
          </p:sp>
          <p:sp>
            <p:nvSpPr>
              <p:cNvPr id="100496" name="Freeform 1168"/>
              <p:cNvSpPr>
                <a:spLocks/>
              </p:cNvSpPr>
              <p:nvPr/>
            </p:nvSpPr>
            <p:spPr bwMode="auto">
              <a:xfrm>
                <a:off x="2441" y="2201"/>
                <a:ext cx="41" cy="45"/>
              </a:xfrm>
              <a:custGeom>
                <a:avLst/>
                <a:gdLst/>
                <a:ahLst/>
                <a:cxnLst>
                  <a:cxn ang="0">
                    <a:pos x="0" y="45"/>
                  </a:cxn>
                  <a:cxn ang="0">
                    <a:pos x="0" y="38"/>
                  </a:cxn>
                  <a:cxn ang="0">
                    <a:pos x="0" y="32"/>
                  </a:cxn>
                  <a:cxn ang="0">
                    <a:pos x="0" y="26"/>
                  </a:cxn>
                  <a:cxn ang="0">
                    <a:pos x="7" y="26"/>
                  </a:cxn>
                  <a:cxn ang="0">
                    <a:pos x="7" y="26"/>
                  </a:cxn>
                  <a:cxn ang="0">
                    <a:pos x="7" y="26"/>
                  </a:cxn>
                  <a:cxn ang="0">
                    <a:pos x="7" y="26"/>
                  </a:cxn>
                  <a:cxn ang="0">
                    <a:pos x="7" y="19"/>
                  </a:cxn>
                  <a:cxn ang="0">
                    <a:pos x="7" y="19"/>
                  </a:cxn>
                  <a:cxn ang="0">
                    <a:pos x="7" y="19"/>
                  </a:cxn>
                  <a:cxn ang="0">
                    <a:pos x="14" y="19"/>
                  </a:cxn>
                  <a:cxn ang="0">
                    <a:pos x="14" y="26"/>
                  </a:cxn>
                  <a:cxn ang="0">
                    <a:pos x="14" y="26"/>
                  </a:cxn>
                  <a:cxn ang="0">
                    <a:pos x="14" y="26"/>
                  </a:cxn>
                  <a:cxn ang="0">
                    <a:pos x="14" y="19"/>
                  </a:cxn>
                  <a:cxn ang="0">
                    <a:pos x="14" y="19"/>
                  </a:cxn>
                  <a:cxn ang="0">
                    <a:pos x="7" y="13"/>
                  </a:cxn>
                  <a:cxn ang="0">
                    <a:pos x="7" y="13"/>
                  </a:cxn>
                  <a:cxn ang="0">
                    <a:pos x="7" y="6"/>
                  </a:cxn>
                  <a:cxn ang="0">
                    <a:pos x="14" y="6"/>
                  </a:cxn>
                  <a:cxn ang="0">
                    <a:pos x="14" y="6"/>
                  </a:cxn>
                  <a:cxn ang="0">
                    <a:pos x="14" y="6"/>
                  </a:cxn>
                  <a:cxn ang="0">
                    <a:pos x="20" y="13"/>
                  </a:cxn>
                  <a:cxn ang="0">
                    <a:pos x="20" y="13"/>
                  </a:cxn>
                  <a:cxn ang="0">
                    <a:pos x="27" y="13"/>
                  </a:cxn>
                  <a:cxn ang="0">
                    <a:pos x="27" y="13"/>
                  </a:cxn>
                  <a:cxn ang="0">
                    <a:pos x="27" y="13"/>
                  </a:cxn>
                  <a:cxn ang="0">
                    <a:pos x="27" y="6"/>
                  </a:cxn>
                  <a:cxn ang="0">
                    <a:pos x="27" y="6"/>
                  </a:cxn>
                  <a:cxn ang="0">
                    <a:pos x="27" y="6"/>
                  </a:cxn>
                  <a:cxn ang="0">
                    <a:pos x="27" y="13"/>
                  </a:cxn>
                  <a:cxn ang="0">
                    <a:pos x="27" y="19"/>
                  </a:cxn>
                  <a:cxn ang="0">
                    <a:pos x="27" y="19"/>
                  </a:cxn>
                  <a:cxn ang="0">
                    <a:pos x="27" y="26"/>
                  </a:cxn>
                  <a:cxn ang="0">
                    <a:pos x="27" y="26"/>
                  </a:cxn>
                  <a:cxn ang="0">
                    <a:pos x="27" y="32"/>
                  </a:cxn>
                  <a:cxn ang="0">
                    <a:pos x="27" y="32"/>
                  </a:cxn>
                  <a:cxn ang="0">
                    <a:pos x="34" y="32"/>
                  </a:cxn>
                  <a:cxn ang="0">
                    <a:pos x="34" y="26"/>
                  </a:cxn>
                  <a:cxn ang="0">
                    <a:pos x="34" y="19"/>
                  </a:cxn>
                  <a:cxn ang="0">
                    <a:pos x="34" y="13"/>
                  </a:cxn>
                  <a:cxn ang="0">
                    <a:pos x="34" y="13"/>
                  </a:cxn>
                  <a:cxn ang="0">
                    <a:pos x="34" y="13"/>
                  </a:cxn>
                  <a:cxn ang="0">
                    <a:pos x="34" y="6"/>
                  </a:cxn>
                  <a:cxn ang="0">
                    <a:pos x="27" y="6"/>
                  </a:cxn>
                  <a:cxn ang="0">
                    <a:pos x="27" y="0"/>
                  </a:cxn>
                  <a:cxn ang="0">
                    <a:pos x="27" y="0"/>
                  </a:cxn>
                  <a:cxn ang="0">
                    <a:pos x="34" y="6"/>
                  </a:cxn>
                  <a:cxn ang="0">
                    <a:pos x="34" y="13"/>
                  </a:cxn>
                  <a:cxn ang="0">
                    <a:pos x="41" y="13"/>
                  </a:cxn>
                  <a:cxn ang="0">
                    <a:pos x="41" y="19"/>
                  </a:cxn>
                  <a:cxn ang="0">
                    <a:pos x="41" y="26"/>
                  </a:cxn>
                  <a:cxn ang="0">
                    <a:pos x="34" y="32"/>
                  </a:cxn>
                  <a:cxn ang="0">
                    <a:pos x="34" y="38"/>
                  </a:cxn>
                  <a:cxn ang="0">
                    <a:pos x="34" y="38"/>
                  </a:cxn>
                  <a:cxn ang="0">
                    <a:pos x="20" y="32"/>
                  </a:cxn>
                  <a:cxn ang="0">
                    <a:pos x="20" y="38"/>
                  </a:cxn>
                  <a:cxn ang="0">
                    <a:pos x="14" y="38"/>
                  </a:cxn>
                  <a:cxn ang="0">
                    <a:pos x="7" y="45"/>
                  </a:cxn>
                  <a:cxn ang="0">
                    <a:pos x="0" y="45"/>
                  </a:cxn>
                </a:cxnLst>
                <a:rect l="0" t="0" r="r" b="b"/>
                <a:pathLst>
                  <a:path w="41" h="45">
                    <a:moveTo>
                      <a:pt x="0" y="45"/>
                    </a:moveTo>
                    <a:lnTo>
                      <a:pt x="0" y="45"/>
                    </a:lnTo>
                    <a:lnTo>
                      <a:pt x="0" y="45"/>
                    </a:lnTo>
                    <a:lnTo>
                      <a:pt x="0" y="45"/>
                    </a:lnTo>
                    <a:lnTo>
                      <a:pt x="0" y="45"/>
                    </a:lnTo>
                    <a:lnTo>
                      <a:pt x="0" y="45"/>
                    </a:lnTo>
                    <a:lnTo>
                      <a:pt x="0" y="38"/>
                    </a:lnTo>
                    <a:lnTo>
                      <a:pt x="0" y="38"/>
                    </a:lnTo>
                    <a:lnTo>
                      <a:pt x="0" y="38"/>
                    </a:lnTo>
                    <a:lnTo>
                      <a:pt x="0" y="38"/>
                    </a:lnTo>
                    <a:lnTo>
                      <a:pt x="0" y="32"/>
                    </a:lnTo>
                    <a:lnTo>
                      <a:pt x="0" y="32"/>
                    </a:lnTo>
                    <a:lnTo>
                      <a:pt x="0" y="32"/>
                    </a:lnTo>
                    <a:lnTo>
                      <a:pt x="0" y="26"/>
                    </a:lnTo>
                    <a:lnTo>
                      <a:pt x="0" y="26"/>
                    </a:lnTo>
                    <a:lnTo>
                      <a:pt x="0" y="26"/>
                    </a:lnTo>
                    <a:lnTo>
                      <a:pt x="0" y="19"/>
                    </a:lnTo>
                    <a:lnTo>
                      <a:pt x="0" y="26"/>
                    </a:lnTo>
                    <a:lnTo>
                      <a:pt x="7" y="26"/>
                    </a:lnTo>
                    <a:lnTo>
                      <a:pt x="7" y="26"/>
                    </a:lnTo>
                    <a:lnTo>
                      <a:pt x="7" y="26"/>
                    </a:lnTo>
                    <a:lnTo>
                      <a:pt x="7" y="26"/>
                    </a:lnTo>
                    <a:lnTo>
                      <a:pt x="7" y="26"/>
                    </a:lnTo>
                    <a:lnTo>
                      <a:pt x="7" y="26"/>
                    </a:lnTo>
                    <a:lnTo>
                      <a:pt x="7" y="32"/>
                    </a:lnTo>
                    <a:lnTo>
                      <a:pt x="7" y="26"/>
                    </a:lnTo>
                    <a:lnTo>
                      <a:pt x="7" y="26"/>
                    </a:lnTo>
                    <a:lnTo>
                      <a:pt x="7" y="26"/>
                    </a:lnTo>
                    <a:lnTo>
                      <a:pt x="7" y="26"/>
                    </a:lnTo>
                    <a:lnTo>
                      <a:pt x="7" y="26"/>
                    </a:lnTo>
                    <a:lnTo>
                      <a:pt x="7" y="26"/>
                    </a:lnTo>
                    <a:lnTo>
                      <a:pt x="7" y="26"/>
                    </a:lnTo>
                    <a:lnTo>
                      <a:pt x="7" y="26"/>
                    </a:lnTo>
                    <a:lnTo>
                      <a:pt x="7" y="19"/>
                    </a:lnTo>
                    <a:lnTo>
                      <a:pt x="7" y="19"/>
                    </a:lnTo>
                    <a:lnTo>
                      <a:pt x="7" y="19"/>
                    </a:lnTo>
                    <a:lnTo>
                      <a:pt x="7" y="19"/>
                    </a:lnTo>
                    <a:lnTo>
                      <a:pt x="7" y="19"/>
                    </a:lnTo>
                    <a:lnTo>
                      <a:pt x="7" y="19"/>
                    </a:lnTo>
                    <a:lnTo>
                      <a:pt x="7" y="19"/>
                    </a:lnTo>
                    <a:lnTo>
                      <a:pt x="7" y="19"/>
                    </a:lnTo>
                    <a:lnTo>
                      <a:pt x="7" y="19"/>
                    </a:lnTo>
                    <a:lnTo>
                      <a:pt x="7" y="19"/>
                    </a:lnTo>
                    <a:lnTo>
                      <a:pt x="7" y="19"/>
                    </a:lnTo>
                    <a:lnTo>
                      <a:pt x="7" y="19"/>
                    </a:lnTo>
                    <a:lnTo>
                      <a:pt x="7" y="19"/>
                    </a:lnTo>
                    <a:lnTo>
                      <a:pt x="7" y="19"/>
                    </a:lnTo>
                    <a:lnTo>
                      <a:pt x="14" y="19"/>
                    </a:lnTo>
                    <a:lnTo>
                      <a:pt x="14" y="19"/>
                    </a:lnTo>
                    <a:lnTo>
                      <a:pt x="14" y="26"/>
                    </a:lnTo>
                    <a:lnTo>
                      <a:pt x="14" y="26"/>
                    </a:lnTo>
                    <a:lnTo>
                      <a:pt x="14" y="26"/>
                    </a:lnTo>
                    <a:lnTo>
                      <a:pt x="14" y="26"/>
                    </a:lnTo>
                    <a:lnTo>
                      <a:pt x="14" y="26"/>
                    </a:lnTo>
                    <a:lnTo>
                      <a:pt x="14" y="26"/>
                    </a:lnTo>
                    <a:lnTo>
                      <a:pt x="14" y="26"/>
                    </a:lnTo>
                    <a:lnTo>
                      <a:pt x="14" y="26"/>
                    </a:lnTo>
                    <a:lnTo>
                      <a:pt x="14" y="26"/>
                    </a:lnTo>
                    <a:lnTo>
                      <a:pt x="14" y="26"/>
                    </a:lnTo>
                    <a:lnTo>
                      <a:pt x="14" y="26"/>
                    </a:lnTo>
                    <a:lnTo>
                      <a:pt x="14" y="26"/>
                    </a:lnTo>
                    <a:lnTo>
                      <a:pt x="14" y="26"/>
                    </a:lnTo>
                    <a:lnTo>
                      <a:pt x="14" y="19"/>
                    </a:lnTo>
                    <a:lnTo>
                      <a:pt x="14" y="19"/>
                    </a:lnTo>
                    <a:lnTo>
                      <a:pt x="14" y="19"/>
                    </a:lnTo>
                    <a:lnTo>
                      <a:pt x="14" y="19"/>
                    </a:lnTo>
                    <a:lnTo>
                      <a:pt x="14" y="19"/>
                    </a:lnTo>
                    <a:lnTo>
                      <a:pt x="14" y="19"/>
                    </a:lnTo>
                    <a:lnTo>
                      <a:pt x="7" y="19"/>
                    </a:lnTo>
                    <a:lnTo>
                      <a:pt x="7" y="19"/>
                    </a:lnTo>
                    <a:lnTo>
                      <a:pt x="7" y="13"/>
                    </a:lnTo>
                    <a:lnTo>
                      <a:pt x="7" y="13"/>
                    </a:lnTo>
                    <a:lnTo>
                      <a:pt x="7" y="13"/>
                    </a:lnTo>
                    <a:lnTo>
                      <a:pt x="7" y="13"/>
                    </a:lnTo>
                    <a:lnTo>
                      <a:pt x="7" y="13"/>
                    </a:lnTo>
                    <a:lnTo>
                      <a:pt x="7" y="13"/>
                    </a:lnTo>
                    <a:lnTo>
                      <a:pt x="7" y="13"/>
                    </a:lnTo>
                    <a:lnTo>
                      <a:pt x="7" y="13"/>
                    </a:lnTo>
                    <a:lnTo>
                      <a:pt x="7" y="13"/>
                    </a:lnTo>
                    <a:lnTo>
                      <a:pt x="7" y="6"/>
                    </a:lnTo>
                    <a:lnTo>
                      <a:pt x="7" y="6"/>
                    </a:lnTo>
                    <a:lnTo>
                      <a:pt x="7" y="6"/>
                    </a:lnTo>
                    <a:lnTo>
                      <a:pt x="7" y="6"/>
                    </a:lnTo>
                    <a:lnTo>
                      <a:pt x="14" y="6"/>
                    </a:lnTo>
                    <a:lnTo>
                      <a:pt x="14" y="6"/>
                    </a:lnTo>
                    <a:lnTo>
                      <a:pt x="14" y="6"/>
                    </a:lnTo>
                    <a:lnTo>
                      <a:pt x="14" y="6"/>
                    </a:lnTo>
                    <a:lnTo>
                      <a:pt x="14" y="6"/>
                    </a:lnTo>
                    <a:lnTo>
                      <a:pt x="14" y="6"/>
                    </a:lnTo>
                    <a:lnTo>
                      <a:pt x="14" y="6"/>
                    </a:lnTo>
                    <a:lnTo>
                      <a:pt x="14" y="6"/>
                    </a:lnTo>
                    <a:lnTo>
                      <a:pt x="14" y="6"/>
                    </a:lnTo>
                    <a:lnTo>
                      <a:pt x="20" y="6"/>
                    </a:lnTo>
                    <a:lnTo>
                      <a:pt x="20" y="13"/>
                    </a:lnTo>
                    <a:lnTo>
                      <a:pt x="20" y="13"/>
                    </a:lnTo>
                    <a:lnTo>
                      <a:pt x="20" y="13"/>
                    </a:lnTo>
                    <a:lnTo>
                      <a:pt x="20" y="13"/>
                    </a:lnTo>
                    <a:lnTo>
                      <a:pt x="20" y="13"/>
                    </a:lnTo>
                    <a:lnTo>
                      <a:pt x="20" y="13"/>
                    </a:lnTo>
                    <a:lnTo>
                      <a:pt x="20" y="13"/>
                    </a:lnTo>
                    <a:lnTo>
                      <a:pt x="27" y="13"/>
                    </a:lnTo>
                    <a:lnTo>
                      <a:pt x="27" y="13"/>
                    </a:lnTo>
                    <a:lnTo>
                      <a:pt x="27" y="13"/>
                    </a:lnTo>
                    <a:lnTo>
                      <a:pt x="27" y="13"/>
                    </a:lnTo>
                    <a:lnTo>
                      <a:pt x="27" y="13"/>
                    </a:lnTo>
                    <a:lnTo>
                      <a:pt x="27" y="13"/>
                    </a:lnTo>
                    <a:lnTo>
                      <a:pt x="27" y="13"/>
                    </a:lnTo>
                    <a:lnTo>
                      <a:pt x="27" y="13"/>
                    </a:lnTo>
                    <a:lnTo>
                      <a:pt x="27" y="13"/>
                    </a:lnTo>
                    <a:lnTo>
                      <a:pt x="27" y="13"/>
                    </a:lnTo>
                    <a:lnTo>
                      <a:pt x="27" y="13"/>
                    </a:lnTo>
                    <a:lnTo>
                      <a:pt x="27" y="13"/>
                    </a:lnTo>
                    <a:lnTo>
                      <a:pt x="27" y="6"/>
                    </a:lnTo>
                    <a:lnTo>
                      <a:pt x="27" y="6"/>
                    </a:lnTo>
                    <a:lnTo>
                      <a:pt x="27" y="6"/>
                    </a:lnTo>
                    <a:lnTo>
                      <a:pt x="27" y="6"/>
                    </a:lnTo>
                    <a:lnTo>
                      <a:pt x="27" y="6"/>
                    </a:lnTo>
                    <a:lnTo>
                      <a:pt x="27" y="6"/>
                    </a:lnTo>
                    <a:lnTo>
                      <a:pt x="27" y="6"/>
                    </a:lnTo>
                    <a:lnTo>
                      <a:pt x="27" y="6"/>
                    </a:lnTo>
                    <a:lnTo>
                      <a:pt x="27" y="6"/>
                    </a:lnTo>
                    <a:lnTo>
                      <a:pt x="27" y="6"/>
                    </a:lnTo>
                    <a:lnTo>
                      <a:pt x="27" y="6"/>
                    </a:lnTo>
                    <a:lnTo>
                      <a:pt x="27" y="6"/>
                    </a:lnTo>
                    <a:lnTo>
                      <a:pt x="27" y="13"/>
                    </a:lnTo>
                    <a:lnTo>
                      <a:pt x="27" y="13"/>
                    </a:lnTo>
                    <a:lnTo>
                      <a:pt x="27" y="13"/>
                    </a:lnTo>
                    <a:lnTo>
                      <a:pt x="27" y="13"/>
                    </a:lnTo>
                    <a:lnTo>
                      <a:pt x="27" y="13"/>
                    </a:lnTo>
                    <a:lnTo>
                      <a:pt x="27" y="13"/>
                    </a:lnTo>
                    <a:lnTo>
                      <a:pt x="27" y="13"/>
                    </a:lnTo>
                    <a:lnTo>
                      <a:pt x="27" y="19"/>
                    </a:lnTo>
                    <a:lnTo>
                      <a:pt x="27" y="19"/>
                    </a:lnTo>
                    <a:lnTo>
                      <a:pt x="27" y="19"/>
                    </a:lnTo>
                    <a:lnTo>
                      <a:pt x="27" y="19"/>
                    </a:lnTo>
                    <a:lnTo>
                      <a:pt x="27" y="19"/>
                    </a:lnTo>
                    <a:lnTo>
                      <a:pt x="27" y="19"/>
                    </a:lnTo>
                    <a:lnTo>
                      <a:pt x="27" y="19"/>
                    </a:lnTo>
                    <a:lnTo>
                      <a:pt x="27" y="26"/>
                    </a:lnTo>
                    <a:lnTo>
                      <a:pt x="27" y="26"/>
                    </a:lnTo>
                    <a:lnTo>
                      <a:pt x="27" y="26"/>
                    </a:lnTo>
                    <a:lnTo>
                      <a:pt x="27" y="26"/>
                    </a:lnTo>
                    <a:lnTo>
                      <a:pt x="27" y="26"/>
                    </a:lnTo>
                    <a:lnTo>
                      <a:pt x="27" y="26"/>
                    </a:lnTo>
                    <a:lnTo>
                      <a:pt x="27" y="26"/>
                    </a:lnTo>
                    <a:lnTo>
                      <a:pt x="27" y="26"/>
                    </a:lnTo>
                    <a:lnTo>
                      <a:pt x="27" y="32"/>
                    </a:lnTo>
                    <a:lnTo>
                      <a:pt x="27" y="32"/>
                    </a:lnTo>
                    <a:lnTo>
                      <a:pt x="27" y="32"/>
                    </a:lnTo>
                    <a:lnTo>
                      <a:pt x="27" y="32"/>
                    </a:lnTo>
                    <a:lnTo>
                      <a:pt x="27" y="32"/>
                    </a:lnTo>
                    <a:lnTo>
                      <a:pt x="27" y="32"/>
                    </a:lnTo>
                    <a:lnTo>
                      <a:pt x="34" y="32"/>
                    </a:lnTo>
                    <a:lnTo>
                      <a:pt x="34" y="32"/>
                    </a:lnTo>
                    <a:lnTo>
                      <a:pt x="34" y="32"/>
                    </a:lnTo>
                    <a:lnTo>
                      <a:pt x="34" y="32"/>
                    </a:lnTo>
                    <a:lnTo>
                      <a:pt x="34" y="32"/>
                    </a:lnTo>
                    <a:lnTo>
                      <a:pt x="34" y="32"/>
                    </a:lnTo>
                    <a:lnTo>
                      <a:pt x="34" y="26"/>
                    </a:lnTo>
                    <a:lnTo>
                      <a:pt x="34" y="26"/>
                    </a:lnTo>
                    <a:lnTo>
                      <a:pt x="34" y="26"/>
                    </a:lnTo>
                    <a:lnTo>
                      <a:pt x="34" y="26"/>
                    </a:lnTo>
                    <a:lnTo>
                      <a:pt x="34" y="19"/>
                    </a:lnTo>
                    <a:lnTo>
                      <a:pt x="34" y="19"/>
                    </a:lnTo>
                    <a:lnTo>
                      <a:pt x="34" y="19"/>
                    </a:lnTo>
                    <a:lnTo>
                      <a:pt x="34" y="13"/>
                    </a:lnTo>
                    <a:lnTo>
                      <a:pt x="34" y="13"/>
                    </a:lnTo>
                    <a:lnTo>
                      <a:pt x="34" y="13"/>
                    </a:lnTo>
                    <a:lnTo>
                      <a:pt x="34" y="13"/>
                    </a:lnTo>
                    <a:lnTo>
                      <a:pt x="34" y="13"/>
                    </a:lnTo>
                    <a:lnTo>
                      <a:pt x="34" y="13"/>
                    </a:lnTo>
                    <a:lnTo>
                      <a:pt x="34" y="13"/>
                    </a:lnTo>
                    <a:lnTo>
                      <a:pt x="34" y="13"/>
                    </a:lnTo>
                    <a:lnTo>
                      <a:pt x="34" y="13"/>
                    </a:lnTo>
                    <a:lnTo>
                      <a:pt x="34" y="13"/>
                    </a:lnTo>
                    <a:lnTo>
                      <a:pt x="34" y="13"/>
                    </a:lnTo>
                    <a:lnTo>
                      <a:pt x="34" y="6"/>
                    </a:lnTo>
                    <a:lnTo>
                      <a:pt x="34" y="6"/>
                    </a:lnTo>
                    <a:lnTo>
                      <a:pt x="34" y="6"/>
                    </a:lnTo>
                    <a:lnTo>
                      <a:pt x="34" y="6"/>
                    </a:lnTo>
                    <a:lnTo>
                      <a:pt x="34" y="6"/>
                    </a:lnTo>
                    <a:lnTo>
                      <a:pt x="34" y="6"/>
                    </a:lnTo>
                    <a:lnTo>
                      <a:pt x="34" y="6"/>
                    </a:lnTo>
                    <a:lnTo>
                      <a:pt x="27" y="6"/>
                    </a:lnTo>
                    <a:lnTo>
                      <a:pt x="27" y="0"/>
                    </a:lnTo>
                    <a:lnTo>
                      <a:pt x="27" y="0"/>
                    </a:lnTo>
                    <a:lnTo>
                      <a:pt x="27" y="0"/>
                    </a:lnTo>
                    <a:lnTo>
                      <a:pt x="27" y="0"/>
                    </a:lnTo>
                    <a:lnTo>
                      <a:pt x="27" y="0"/>
                    </a:lnTo>
                    <a:lnTo>
                      <a:pt x="27" y="0"/>
                    </a:lnTo>
                    <a:lnTo>
                      <a:pt x="27" y="0"/>
                    </a:lnTo>
                    <a:lnTo>
                      <a:pt x="27" y="0"/>
                    </a:lnTo>
                    <a:lnTo>
                      <a:pt x="27" y="0"/>
                    </a:lnTo>
                    <a:lnTo>
                      <a:pt x="34" y="6"/>
                    </a:lnTo>
                    <a:lnTo>
                      <a:pt x="34" y="6"/>
                    </a:lnTo>
                    <a:lnTo>
                      <a:pt x="34" y="6"/>
                    </a:lnTo>
                    <a:lnTo>
                      <a:pt x="34" y="6"/>
                    </a:lnTo>
                    <a:lnTo>
                      <a:pt x="34" y="6"/>
                    </a:lnTo>
                    <a:lnTo>
                      <a:pt x="34" y="6"/>
                    </a:lnTo>
                    <a:lnTo>
                      <a:pt x="34" y="13"/>
                    </a:lnTo>
                    <a:lnTo>
                      <a:pt x="41" y="13"/>
                    </a:lnTo>
                    <a:lnTo>
                      <a:pt x="41" y="13"/>
                    </a:lnTo>
                    <a:lnTo>
                      <a:pt x="41" y="13"/>
                    </a:lnTo>
                    <a:lnTo>
                      <a:pt x="41" y="13"/>
                    </a:lnTo>
                    <a:lnTo>
                      <a:pt x="41" y="13"/>
                    </a:lnTo>
                    <a:lnTo>
                      <a:pt x="41" y="13"/>
                    </a:lnTo>
                    <a:lnTo>
                      <a:pt x="41" y="19"/>
                    </a:lnTo>
                    <a:lnTo>
                      <a:pt x="41" y="19"/>
                    </a:lnTo>
                    <a:lnTo>
                      <a:pt x="41" y="19"/>
                    </a:lnTo>
                    <a:lnTo>
                      <a:pt x="41" y="19"/>
                    </a:lnTo>
                    <a:lnTo>
                      <a:pt x="41" y="26"/>
                    </a:lnTo>
                    <a:lnTo>
                      <a:pt x="41" y="26"/>
                    </a:lnTo>
                    <a:lnTo>
                      <a:pt x="41" y="26"/>
                    </a:lnTo>
                    <a:lnTo>
                      <a:pt x="41" y="32"/>
                    </a:lnTo>
                    <a:lnTo>
                      <a:pt x="34" y="32"/>
                    </a:lnTo>
                    <a:lnTo>
                      <a:pt x="34" y="32"/>
                    </a:lnTo>
                    <a:lnTo>
                      <a:pt x="34" y="32"/>
                    </a:lnTo>
                    <a:lnTo>
                      <a:pt x="34" y="38"/>
                    </a:lnTo>
                    <a:lnTo>
                      <a:pt x="34" y="38"/>
                    </a:lnTo>
                    <a:lnTo>
                      <a:pt x="34" y="38"/>
                    </a:lnTo>
                    <a:lnTo>
                      <a:pt x="34" y="38"/>
                    </a:lnTo>
                    <a:lnTo>
                      <a:pt x="34" y="38"/>
                    </a:lnTo>
                    <a:lnTo>
                      <a:pt x="34" y="38"/>
                    </a:lnTo>
                    <a:lnTo>
                      <a:pt x="34" y="38"/>
                    </a:lnTo>
                    <a:lnTo>
                      <a:pt x="27" y="38"/>
                    </a:lnTo>
                    <a:lnTo>
                      <a:pt x="27" y="38"/>
                    </a:lnTo>
                    <a:lnTo>
                      <a:pt x="27" y="32"/>
                    </a:lnTo>
                    <a:lnTo>
                      <a:pt x="20" y="32"/>
                    </a:lnTo>
                    <a:lnTo>
                      <a:pt x="20" y="32"/>
                    </a:lnTo>
                    <a:lnTo>
                      <a:pt x="20" y="38"/>
                    </a:lnTo>
                    <a:lnTo>
                      <a:pt x="20" y="38"/>
                    </a:lnTo>
                    <a:lnTo>
                      <a:pt x="20" y="38"/>
                    </a:lnTo>
                    <a:lnTo>
                      <a:pt x="14" y="38"/>
                    </a:lnTo>
                    <a:lnTo>
                      <a:pt x="14" y="38"/>
                    </a:lnTo>
                    <a:lnTo>
                      <a:pt x="14" y="38"/>
                    </a:lnTo>
                    <a:lnTo>
                      <a:pt x="14" y="38"/>
                    </a:lnTo>
                    <a:lnTo>
                      <a:pt x="14" y="38"/>
                    </a:lnTo>
                    <a:lnTo>
                      <a:pt x="7" y="45"/>
                    </a:lnTo>
                    <a:lnTo>
                      <a:pt x="7" y="45"/>
                    </a:lnTo>
                    <a:lnTo>
                      <a:pt x="7" y="45"/>
                    </a:lnTo>
                    <a:lnTo>
                      <a:pt x="7" y="45"/>
                    </a:lnTo>
                    <a:lnTo>
                      <a:pt x="0" y="45"/>
                    </a:lnTo>
                    <a:lnTo>
                      <a:pt x="0" y="45"/>
                    </a:lnTo>
                    <a:lnTo>
                      <a:pt x="0" y="45"/>
                    </a:lnTo>
                    <a:lnTo>
                      <a:pt x="0" y="45"/>
                    </a:lnTo>
                    <a:lnTo>
                      <a:pt x="0" y="45"/>
                    </a:lnTo>
                    <a:close/>
                  </a:path>
                </a:pathLst>
              </a:custGeom>
              <a:solidFill>
                <a:srgbClr val="000000"/>
              </a:solidFill>
              <a:ln w="9525">
                <a:noFill/>
                <a:round/>
                <a:headEnd/>
                <a:tailEnd/>
              </a:ln>
            </p:spPr>
            <p:txBody>
              <a:bodyPr/>
              <a:lstStyle/>
              <a:p>
                <a:endParaRPr lang="en-US" dirty="0"/>
              </a:p>
            </p:txBody>
          </p:sp>
          <p:sp>
            <p:nvSpPr>
              <p:cNvPr id="100497" name="Freeform 1169"/>
              <p:cNvSpPr>
                <a:spLocks/>
              </p:cNvSpPr>
              <p:nvPr/>
            </p:nvSpPr>
            <p:spPr bwMode="auto">
              <a:xfrm>
                <a:off x="2489" y="2227"/>
                <a:ext cx="14" cy="12"/>
              </a:xfrm>
              <a:custGeom>
                <a:avLst/>
                <a:gdLst/>
                <a:ahLst/>
                <a:cxnLst>
                  <a:cxn ang="0">
                    <a:pos x="0" y="12"/>
                  </a:cxn>
                  <a:cxn ang="0">
                    <a:pos x="7" y="12"/>
                  </a:cxn>
                  <a:cxn ang="0">
                    <a:pos x="7" y="12"/>
                  </a:cxn>
                  <a:cxn ang="0">
                    <a:pos x="7" y="12"/>
                  </a:cxn>
                  <a:cxn ang="0">
                    <a:pos x="7" y="12"/>
                  </a:cxn>
                  <a:cxn ang="0">
                    <a:pos x="14" y="12"/>
                  </a:cxn>
                  <a:cxn ang="0">
                    <a:pos x="14" y="12"/>
                  </a:cxn>
                  <a:cxn ang="0">
                    <a:pos x="14" y="12"/>
                  </a:cxn>
                  <a:cxn ang="0">
                    <a:pos x="14" y="12"/>
                  </a:cxn>
                  <a:cxn ang="0">
                    <a:pos x="14" y="6"/>
                  </a:cxn>
                  <a:cxn ang="0">
                    <a:pos x="14" y="6"/>
                  </a:cxn>
                  <a:cxn ang="0">
                    <a:pos x="14" y="6"/>
                  </a:cxn>
                  <a:cxn ang="0">
                    <a:pos x="14" y="0"/>
                  </a:cxn>
                  <a:cxn ang="0">
                    <a:pos x="14" y="0"/>
                  </a:cxn>
                  <a:cxn ang="0">
                    <a:pos x="14" y="0"/>
                  </a:cxn>
                  <a:cxn ang="0">
                    <a:pos x="14" y="0"/>
                  </a:cxn>
                  <a:cxn ang="0">
                    <a:pos x="7" y="0"/>
                  </a:cxn>
                  <a:cxn ang="0">
                    <a:pos x="7" y="0"/>
                  </a:cxn>
                  <a:cxn ang="0">
                    <a:pos x="7" y="0"/>
                  </a:cxn>
                  <a:cxn ang="0">
                    <a:pos x="7" y="0"/>
                  </a:cxn>
                  <a:cxn ang="0">
                    <a:pos x="0" y="0"/>
                  </a:cxn>
                  <a:cxn ang="0">
                    <a:pos x="0" y="12"/>
                  </a:cxn>
                  <a:cxn ang="0">
                    <a:pos x="0" y="12"/>
                  </a:cxn>
                </a:cxnLst>
                <a:rect l="0" t="0" r="r" b="b"/>
                <a:pathLst>
                  <a:path w="14" h="12">
                    <a:moveTo>
                      <a:pt x="0" y="12"/>
                    </a:moveTo>
                    <a:lnTo>
                      <a:pt x="7" y="12"/>
                    </a:lnTo>
                    <a:lnTo>
                      <a:pt x="7" y="12"/>
                    </a:lnTo>
                    <a:lnTo>
                      <a:pt x="7" y="12"/>
                    </a:lnTo>
                    <a:lnTo>
                      <a:pt x="7" y="12"/>
                    </a:lnTo>
                    <a:lnTo>
                      <a:pt x="14" y="12"/>
                    </a:lnTo>
                    <a:lnTo>
                      <a:pt x="14" y="12"/>
                    </a:lnTo>
                    <a:lnTo>
                      <a:pt x="14" y="12"/>
                    </a:lnTo>
                    <a:lnTo>
                      <a:pt x="14" y="12"/>
                    </a:lnTo>
                    <a:lnTo>
                      <a:pt x="14" y="6"/>
                    </a:lnTo>
                    <a:lnTo>
                      <a:pt x="14" y="6"/>
                    </a:lnTo>
                    <a:lnTo>
                      <a:pt x="14" y="6"/>
                    </a:lnTo>
                    <a:lnTo>
                      <a:pt x="14" y="0"/>
                    </a:lnTo>
                    <a:lnTo>
                      <a:pt x="14" y="0"/>
                    </a:lnTo>
                    <a:lnTo>
                      <a:pt x="14" y="0"/>
                    </a:lnTo>
                    <a:lnTo>
                      <a:pt x="14" y="0"/>
                    </a:lnTo>
                    <a:lnTo>
                      <a:pt x="7" y="0"/>
                    </a:lnTo>
                    <a:lnTo>
                      <a:pt x="7" y="0"/>
                    </a:lnTo>
                    <a:lnTo>
                      <a:pt x="7" y="0"/>
                    </a:lnTo>
                    <a:lnTo>
                      <a:pt x="7" y="0"/>
                    </a:lnTo>
                    <a:lnTo>
                      <a:pt x="0" y="0"/>
                    </a:lnTo>
                    <a:lnTo>
                      <a:pt x="0" y="12"/>
                    </a:lnTo>
                    <a:lnTo>
                      <a:pt x="0" y="12"/>
                    </a:lnTo>
                    <a:close/>
                  </a:path>
                </a:pathLst>
              </a:custGeom>
              <a:solidFill>
                <a:srgbClr val="000000"/>
              </a:solidFill>
              <a:ln w="9525">
                <a:noFill/>
                <a:round/>
                <a:headEnd/>
                <a:tailEnd/>
              </a:ln>
            </p:spPr>
            <p:txBody>
              <a:bodyPr/>
              <a:lstStyle/>
              <a:p>
                <a:endParaRPr lang="en-US" dirty="0"/>
              </a:p>
            </p:txBody>
          </p:sp>
          <p:sp>
            <p:nvSpPr>
              <p:cNvPr id="100498" name="Freeform 1170"/>
              <p:cNvSpPr>
                <a:spLocks/>
              </p:cNvSpPr>
              <p:nvPr/>
            </p:nvSpPr>
            <p:spPr bwMode="auto">
              <a:xfrm>
                <a:off x="2386" y="2252"/>
                <a:ext cx="27" cy="20"/>
              </a:xfrm>
              <a:custGeom>
                <a:avLst/>
                <a:gdLst/>
                <a:ahLst/>
                <a:cxnLst>
                  <a:cxn ang="0">
                    <a:pos x="27" y="20"/>
                  </a:cxn>
                  <a:cxn ang="0">
                    <a:pos x="27" y="20"/>
                  </a:cxn>
                  <a:cxn ang="0">
                    <a:pos x="27" y="13"/>
                  </a:cxn>
                  <a:cxn ang="0">
                    <a:pos x="27" y="13"/>
                  </a:cxn>
                  <a:cxn ang="0">
                    <a:pos x="27" y="13"/>
                  </a:cxn>
                  <a:cxn ang="0">
                    <a:pos x="27" y="13"/>
                  </a:cxn>
                  <a:cxn ang="0">
                    <a:pos x="27" y="13"/>
                  </a:cxn>
                  <a:cxn ang="0">
                    <a:pos x="21" y="13"/>
                  </a:cxn>
                  <a:cxn ang="0">
                    <a:pos x="21" y="7"/>
                  </a:cxn>
                  <a:cxn ang="0">
                    <a:pos x="21" y="7"/>
                  </a:cxn>
                  <a:cxn ang="0">
                    <a:pos x="21" y="7"/>
                  </a:cxn>
                  <a:cxn ang="0">
                    <a:pos x="21" y="7"/>
                  </a:cxn>
                  <a:cxn ang="0">
                    <a:pos x="14" y="7"/>
                  </a:cxn>
                  <a:cxn ang="0">
                    <a:pos x="14" y="7"/>
                  </a:cxn>
                  <a:cxn ang="0">
                    <a:pos x="14" y="7"/>
                  </a:cxn>
                  <a:cxn ang="0">
                    <a:pos x="7" y="7"/>
                  </a:cxn>
                  <a:cxn ang="0">
                    <a:pos x="7" y="7"/>
                  </a:cxn>
                  <a:cxn ang="0">
                    <a:pos x="7" y="7"/>
                  </a:cxn>
                  <a:cxn ang="0">
                    <a:pos x="0" y="0"/>
                  </a:cxn>
                  <a:cxn ang="0">
                    <a:pos x="0" y="7"/>
                  </a:cxn>
                  <a:cxn ang="0">
                    <a:pos x="0" y="7"/>
                  </a:cxn>
                  <a:cxn ang="0">
                    <a:pos x="0" y="7"/>
                  </a:cxn>
                  <a:cxn ang="0">
                    <a:pos x="0" y="0"/>
                  </a:cxn>
                  <a:cxn ang="0">
                    <a:pos x="0" y="0"/>
                  </a:cxn>
                  <a:cxn ang="0">
                    <a:pos x="0" y="0"/>
                  </a:cxn>
                  <a:cxn ang="0">
                    <a:pos x="0" y="0"/>
                  </a:cxn>
                  <a:cxn ang="0">
                    <a:pos x="0" y="0"/>
                  </a:cxn>
                  <a:cxn ang="0">
                    <a:pos x="0" y="0"/>
                  </a:cxn>
                  <a:cxn ang="0">
                    <a:pos x="7" y="0"/>
                  </a:cxn>
                  <a:cxn ang="0">
                    <a:pos x="14" y="0"/>
                  </a:cxn>
                  <a:cxn ang="0">
                    <a:pos x="14" y="0"/>
                  </a:cxn>
                  <a:cxn ang="0">
                    <a:pos x="21" y="0"/>
                  </a:cxn>
                  <a:cxn ang="0">
                    <a:pos x="21" y="0"/>
                  </a:cxn>
                  <a:cxn ang="0">
                    <a:pos x="27" y="0"/>
                  </a:cxn>
                  <a:cxn ang="0">
                    <a:pos x="27" y="0"/>
                  </a:cxn>
                  <a:cxn ang="0">
                    <a:pos x="27" y="7"/>
                  </a:cxn>
                  <a:cxn ang="0">
                    <a:pos x="27" y="7"/>
                  </a:cxn>
                  <a:cxn ang="0">
                    <a:pos x="27" y="20"/>
                  </a:cxn>
                  <a:cxn ang="0">
                    <a:pos x="27" y="20"/>
                  </a:cxn>
                </a:cxnLst>
                <a:rect l="0" t="0" r="r" b="b"/>
                <a:pathLst>
                  <a:path w="27" h="20">
                    <a:moveTo>
                      <a:pt x="27" y="20"/>
                    </a:moveTo>
                    <a:lnTo>
                      <a:pt x="27" y="20"/>
                    </a:lnTo>
                    <a:lnTo>
                      <a:pt x="27" y="13"/>
                    </a:lnTo>
                    <a:lnTo>
                      <a:pt x="27" y="13"/>
                    </a:lnTo>
                    <a:lnTo>
                      <a:pt x="27" y="13"/>
                    </a:lnTo>
                    <a:lnTo>
                      <a:pt x="27" y="13"/>
                    </a:lnTo>
                    <a:lnTo>
                      <a:pt x="27" y="13"/>
                    </a:lnTo>
                    <a:lnTo>
                      <a:pt x="21" y="13"/>
                    </a:lnTo>
                    <a:lnTo>
                      <a:pt x="21" y="7"/>
                    </a:lnTo>
                    <a:lnTo>
                      <a:pt x="21" y="7"/>
                    </a:lnTo>
                    <a:lnTo>
                      <a:pt x="21" y="7"/>
                    </a:lnTo>
                    <a:lnTo>
                      <a:pt x="21" y="7"/>
                    </a:lnTo>
                    <a:lnTo>
                      <a:pt x="14" y="7"/>
                    </a:lnTo>
                    <a:lnTo>
                      <a:pt x="14" y="7"/>
                    </a:lnTo>
                    <a:lnTo>
                      <a:pt x="14" y="7"/>
                    </a:lnTo>
                    <a:lnTo>
                      <a:pt x="7" y="7"/>
                    </a:lnTo>
                    <a:lnTo>
                      <a:pt x="7" y="7"/>
                    </a:lnTo>
                    <a:lnTo>
                      <a:pt x="7" y="7"/>
                    </a:lnTo>
                    <a:lnTo>
                      <a:pt x="0" y="0"/>
                    </a:lnTo>
                    <a:lnTo>
                      <a:pt x="0" y="7"/>
                    </a:lnTo>
                    <a:lnTo>
                      <a:pt x="0" y="7"/>
                    </a:lnTo>
                    <a:lnTo>
                      <a:pt x="0" y="7"/>
                    </a:lnTo>
                    <a:lnTo>
                      <a:pt x="0" y="0"/>
                    </a:lnTo>
                    <a:lnTo>
                      <a:pt x="0" y="0"/>
                    </a:lnTo>
                    <a:lnTo>
                      <a:pt x="0" y="0"/>
                    </a:lnTo>
                    <a:lnTo>
                      <a:pt x="0" y="0"/>
                    </a:lnTo>
                    <a:lnTo>
                      <a:pt x="0" y="0"/>
                    </a:lnTo>
                    <a:lnTo>
                      <a:pt x="0" y="0"/>
                    </a:lnTo>
                    <a:lnTo>
                      <a:pt x="7" y="0"/>
                    </a:lnTo>
                    <a:lnTo>
                      <a:pt x="14" y="0"/>
                    </a:lnTo>
                    <a:lnTo>
                      <a:pt x="14" y="0"/>
                    </a:lnTo>
                    <a:lnTo>
                      <a:pt x="21" y="0"/>
                    </a:lnTo>
                    <a:lnTo>
                      <a:pt x="21" y="0"/>
                    </a:lnTo>
                    <a:lnTo>
                      <a:pt x="27" y="0"/>
                    </a:lnTo>
                    <a:lnTo>
                      <a:pt x="27" y="0"/>
                    </a:lnTo>
                    <a:lnTo>
                      <a:pt x="27" y="7"/>
                    </a:lnTo>
                    <a:lnTo>
                      <a:pt x="27" y="7"/>
                    </a:lnTo>
                    <a:lnTo>
                      <a:pt x="27" y="20"/>
                    </a:lnTo>
                    <a:lnTo>
                      <a:pt x="27" y="20"/>
                    </a:lnTo>
                    <a:close/>
                  </a:path>
                </a:pathLst>
              </a:custGeom>
              <a:solidFill>
                <a:srgbClr val="000000"/>
              </a:solidFill>
              <a:ln w="9525">
                <a:noFill/>
                <a:round/>
                <a:headEnd/>
                <a:tailEnd/>
              </a:ln>
            </p:spPr>
            <p:txBody>
              <a:bodyPr/>
              <a:lstStyle/>
              <a:p>
                <a:endParaRPr lang="en-US" dirty="0"/>
              </a:p>
            </p:txBody>
          </p:sp>
          <p:sp>
            <p:nvSpPr>
              <p:cNvPr id="100499" name="Freeform 1171"/>
              <p:cNvSpPr>
                <a:spLocks/>
              </p:cNvSpPr>
              <p:nvPr/>
            </p:nvSpPr>
            <p:spPr bwMode="auto">
              <a:xfrm>
                <a:off x="2407" y="2323"/>
                <a:ext cx="41" cy="45"/>
              </a:xfrm>
              <a:custGeom>
                <a:avLst/>
                <a:gdLst/>
                <a:ahLst/>
                <a:cxnLst>
                  <a:cxn ang="0">
                    <a:pos x="34" y="13"/>
                  </a:cxn>
                  <a:cxn ang="0">
                    <a:pos x="34" y="13"/>
                  </a:cxn>
                  <a:cxn ang="0">
                    <a:pos x="34" y="13"/>
                  </a:cxn>
                  <a:cxn ang="0">
                    <a:pos x="27" y="13"/>
                  </a:cxn>
                  <a:cxn ang="0">
                    <a:pos x="27" y="6"/>
                  </a:cxn>
                  <a:cxn ang="0">
                    <a:pos x="20" y="6"/>
                  </a:cxn>
                  <a:cxn ang="0">
                    <a:pos x="20" y="6"/>
                  </a:cxn>
                  <a:cxn ang="0">
                    <a:pos x="20" y="6"/>
                  </a:cxn>
                  <a:cxn ang="0">
                    <a:pos x="13" y="0"/>
                  </a:cxn>
                  <a:cxn ang="0">
                    <a:pos x="6" y="0"/>
                  </a:cxn>
                  <a:cxn ang="0">
                    <a:pos x="0" y="0"/>
                  </a:cxn>
                  <a:cxn ang="0">
                    <a:pos x="0" y="6"/>
                  </a:cxn>
                  <a:cxn ang="0">
                    <a:pos x="0" y="6"/>
                  </a:cxn>
                  <a:cxn ang="0">
                    <a:pos x="6" y="6"/>
                  </a:cxn>
                  <a:cxn ang="0">
                    <a:pos x="6" y="13"/>
                  </a:cxn>
                  <a:cxn ang="0">
                    <a:pos x="0" y="13"/>
                  </a:cxn>
                  <a:cxn ang="0">
                    <a:pos x="0" y="13"/>
                  </a:cxn>
                  <a:cxn ang="0">
                    <a:pos x="13" y="13"/>
                  </a:cxn>
                  <a:cxn ang="0">
                    <a:pos x="13" y="13"/>
                  </a:cxn>
                  <a:cxn ang="0">
                    <a:pos x="13" y="19"/>
                  </a:cxn>
                  <a:cxn ang="0">
                    <a:pos x="13" y="19"/>
                  </a:cxn>
                  <a:cxn ang="0">
                    <a:pos x="20" y="19"/>
                  </a:cxn>
                  <a:cxn ang="0">
                    <a:pos x="20" y="19"/>
                  </a:cxn>
                  <a:cxn ang="0">
                    <a:pos x="20" y="19"/>
                  </a:cxn>
                  <a:cxn ang="0">
                    <a:pos x="20" y="26"/>
                  </a:cxn>
                  <a:cxn ang="0">
                    <a:pos x="20" y="26"/>
                  </a:cxn>
                  <a:cxn ang="0">
                    <a:pos x="20" y="32"/>
                  </a:cxn>
                  <a:cxn ang="0">
                    <a:pos x="27" y="32"/>
                  </a:cxn>
                  <a:cxn ang="0">
                    <a:pos x="27" y="39"/>
                  </a:cxn>
                  <a:cxn ang="0">
                    <a:pos x="27" y="45"/>
                  </a:cxn>
                  <a:cxn ang="0">
                    <a:pos x="27" y="45"/>
                  </a:cxn>
                  <a:cxn ang="0">
                    <a:pos x="27" y="39"/>
                  </a:cxn>
                  <a:cxn ang="0">
                    <a:pos x="27" y="39"/>
                  </a:cxn>
                  <a:cxn ang="0">
                    <a:pos x="27" y="39"/>
                  </a:cxn>
                  <a:cxn ang="0">
                    <a:pos x="34" y="32"/>
                  </a:cxn>
                  <a:cxn ang="0">
                    <a:pos x="34" y="32"/>
                  </a:cxn>
                  <a:cxn ang="0">
                    <a:pos x="34" y="32"/>
                  </a:cxn>
                  <a:cxn ang="0">
                    <a:pos x="34" y="32"/>
                  </a:cxn>
                  <a:cxn ang="0">
                    <a:pos x="41" y="32"/>
                  </a:cxn>
                  <a:cxn ang="0">
                    <a:pos x="41" y="32"/>
                  </a:cxn>
                  <a:cxn ang="0">
                    <a:pos x="41" y="26"/>
                  </a:cxn>
                  <a:cxn ang="0">
                    <a:pos x="41" y="26"/>
                  </a:cxn>
                  <a:cxn ang="0">
                    <a:pos x="41" y="26"/>
                  </a:cxn>
                  <a:cxn ang="0">
                    <a:pos x="41" y="19"/>
                  </a:cxn>
                  <a:cxn ang="0">
                    <a:pos x="41" y="19"/>
                  </a:cxn>
                  <a:cxn ang="0">
                    <a:pos x="34" y="19"/>
                  </a:cxn>
                  <a:cxn ang="0">
                    <a:pos x="34" y="19"/>
                  </a:cxn>
                </a:cxnLst>
                <a:rect l="0" t="0" r="r" b="b"/>
                <a:pathLst>
                  <a:path w="41" h="45">
                    <a:moveTo>
                      <a:pt x="34" y="19"/>
                    </a:moveTo>
                    <a:lnTo>
                      <a:pt x="34" y="13"/>
                    </a:lnTo>
                    <a:lnTo>
                      <a:pt x="34" y="13"/>
                    </a:lnTo>
                    <a:lnTo>
                      <a:pt x="34" y="13"/>
                    </a:lnTo>
                    <a:lnTo>
                      <a:pt x="34" y="13"/>
                    </a:lnTo>
                    <a:lnTo>
                      <a:pt x="34" y="13"/>
                    </a:lnTo>
                    <a:lnTo>
                      <a:pt x="34" y="13"/>
                    </a:lnTo>
                    <a:lnTo>
                      <a:pt x="34" y="13"/>
                    </a:lnTo>
                    <a:lnTo>
                      <a:pt x="34" y="13"/>
                    </a:lnTo>
                    <a:lnTo>
                      <a:pt x="34" y="13"/>
                    </a:lnTo>
                    <a:lnTo>
                      <a:pt x="34" y="13"/>
                    </a:lnTo>
                    <a:lnTo>
                      <a:pt x="27" y="13"/>
                    </a:lnTo>
                    <a:lnTo>
                      <a:pt x="27" y="13"/>
                    </a:lnTo>
                    <a:lnTo>
                      <a:pt x="27" y="13"/>
                    </a:lnTo>
                    <a:lnTo>
                      <a:pt x="27" y="6"/>
                    </a:lnTo>
                    <a:lnTo>
                      <a:pt x="27" y="6"/>
                    </a:lnTo>
                    <a:lnTo>
                      <a:pt x="27" y="6"/>
                    </a:lnTo>
                    <a:lnTo>
                      <a:pt x="20" y="6"/>
                    </a:lnTo>
                    <a:lnTo>
                      <a:pt x="20" y="6"/>
                    </a:lnTo>
                    <a:lnTo>
                      <a:pt x="20" y="6"/>
                    </a:lnTo>
                    <a:lnTo>
                      <a:pt x="20" y="6"/>
                    </a:lnTo>
                    <a:lnTo>
                      <a:pt x="20" y="6"/>
                    </a:lnTo>
                    <a:lnTo>
                      <a:pt x="20" y="6"/>
                    </a:lnTo>
                    <a:lnTo>
                      <a:pt x="20" y="6"/>
                    </a:lnTo>
                    <a:lnTo>
                      <a:pt x="20" y="0"/>
                    </a:lnTo>
                    <a:lnTo>
                      <a:pt x="13" y="0"/>
                    </a:lnTo>
                    <a:lnTo>
                      <a:pt x="13" y="0"/>
                    </a:lnTo>
                    <a:lnTo>
                      <a:pt x="13" y="0"/>
                    </a:lnTo>
                    <a:lnTo>
                      <a:pt x="6" y="0"/>
                    </a:lnTo>
                    <a:lnTo>
                      <a:pt x="6" y="0"/>
                    </a:lnTo>
                    <a:lnTo>
                      <a:pt x="6" y="0"/>
                    </a:lnTo>
                    <a:lnTo>
                      <a:pt x="0" y="0"/>
                    </a:lnTo>
                    <a:lnTo>
                      <a:pt x="0" y="0"/>
                    </a:lnTo>
                    <a:lnTo>
                      <a:pt x="0" y="0"/>
                    </a:lnTo>
                    <a:lnTo>
                      <a:pt x="0" y="6"/>
                    </a:lnTo>
                    <a:lnTo>
                      <a:pt x="0" y="6"/>
                    </a:lnTo>
                    <a:lnTo>
                      <a:pt x="0" y="6"/>
                    </a:lnTo>
                    <a:lnTo>
                      <a:pt x="6" y="6"/>
                    </a:lnTo>
                    <a:lnTo>
                      <a:pt x="0" y="6"/>
                    </a:lnTo>
                    <a:lnTo>
                      <a:pt x="6" y="6"/>
                    </a:lnTo>
                    <a:lnTo>
                      <a:pt x="6" y="6"/>
                    </a:lnTo>
                    <a:lnTo>
                      <a:pt x="6" y="6"/>
                    </a:lnTo>
                    <a:lnTo>
                      <a:pt x="6" y="13"/>
                    </a:lnTo>
                    <a:lnTo>
                      <a:pt x="6" y="13"/>
                    </a:lnTo>
                    <a:lnTo>
                      <a:pt x="6" y="13"/>
                    </a:lnTo>
                    <a:lnTo>
                      <a:pt x="0" y="13"/>
                    </a:lnTo>
                    <a:lnTo>
                      <a:pt x="0" y="13"/>
                    </a:lnTo>
                    <a:lnTo>
                      <a:pt x="0" y="13"/>
                    </a:lnTo>
                    <a:lnTo>
                      <a:pt x="0" y="13"/>
                    </a:lnTo>
                    <a:lnTo>
                      <a:pt x="0" y="13"/>
                    </a:lnTo>
                    <a:lnTo>
                      <a:pt x="0" y="13"/>
                    </a:lnTo>
                    <a:lnTo>
                      <a:pt x="6" y="13"/>
                    </a:lnTo>
                    <a:lnTo>
                      <a:pt x="6" y="13"/>
                    </a:lnTo>
                    <a:lnTo>
                      <a:pt x="13" y="13"/>
                    </a:lnTo>
                    <a:lnTo>
                      <a:pt x="13" y="13"/>
                    </a:lnTo>
                    <a:lnTo>
                      <a:pt x="13" y="13"/>
                    </a:lnTo>
                    <a:lnTo>
                      <a:pt x="13" y="13"/>
                    </a:lnTo>
                    <a:lnTo>
                      <a:pt x="13" y="13"/>
                    </a:lnTo>
                    <a:lnTo>
                      <a:pt x="13" y="13"/>
                    </a:lnTo>
                    <a:lnTo>
                      <a:pt x="13" y="19"/>
                    </a:lnTo>
                    <a:lnTo>
                      <a:pt x="13" y="19"/>
                    </a:lnTo>
                    <a:lnTo>
                      <a:pt x="13" y="19"/>
                    </a:lnTo>
                    <a:lnTo>
                      <a:pt x="13" y="19"/>
                    </a:lnTo>
                    <a:lnTo>
                      <a:pt x="13" y="19"/>
                    </a:lnTo>
                    <a:lnTo>
                      <a:pt x="13" y="19"/>
                    </a:lnTo>
                    <a:lnTo>
                      <a:pt x="20" y="19"/>
                    </a:lnTo>
                    <a:lnTo>
                      <a:pt x="20" y="19"/>
                    </a:lnTo>
                    <a:lnTo>
                      <a:pt x="20" y="19"/>
                    </a:lnTo>
                    <a:lnTo>
                      <a:pt x="20" y="19"/>
                    </a:lnTo>
                    <a:lnTo>
                      <a:pt x="20" y="19"/>
                    </a:lnTo>
                    <a:lnTo>
                      <a:pt x="20" y="19"/>
                    </a:lnTo>
                    <a:lnTo>
                      <a:pt x="20" y="19"/>
                    </a:lnTo>
                    <a:lnTo>
                      <a:pt x="20" y="19"/>
                    </a:lnTo>
                    <a:lnTo>
                      <a:pt x="20" y="26"/>
                    </a:lnTo>
                    <a:lnTo>
                      <a:pt x="20" y="26"/>
                    </a:lnTo>
                    <a:lnTo>
                      <a:pt x="20" y="26"/>
                    </a:lnTo>
                    <a:lnTo>
                      <a:pt x="20" y="26"/>
                    </a:lnTo>
                    <a:lnTo>
                      <a:pt x="20" y="26"/>
                    </a:lnTo>
                    <a:lnTo>
                      <a:pt x="20" y="26"/>
                    </a:lnTo>
                    <a:lnTo>
                      <a:pt x="20" y="32"/>
                    </a:lnTo>
                    <a:lnTo>
                      <a:pt x="20" y="32"/>
                    </a:lnTo>
                    <a:lnTo>
                      <a:pt x="27" y="32"/>
                    </a:lnTo>
                    <a:lnTo>
                      <a:pt x="27" y="32"/>
                    </a:lnTo>
                    <a:lnTo>
                      <a:pt x="27" y="32"/>
                    </a:lnTo>
                    <a:lnTo>
                      <a:pt x="27" y="32"/>
                    </a:lnTo>
                    <a:lnTo>
                      <a:pt x="27" y="32"/>
                    </a:lnTo>
                    <a:lnTo>
                      <a:pt x="27" y="39"/>
                    </a:lnTo>
                    <a:lnTo>
                      <a:pt x="27" y="39"/>
                    </a:lnTo>
                    <a:lnTo>
                      <a:pt x="27" y="39"/>
                    </a:lnTo>
                    <a:lnTo>
                      <a:pt x="27" y="45"/>
                    </a:lnTo>
                    <a:lnTo>
                      <a:pt x="27" y="45"/>
                    </a:lnTo>
                    <a:lnTo>
                      <a:pt x="27" y="45"/>
                    </a:lnTo>
                    <a:lnTo>
                      <a:pt x="27" y="45"/>
                    </a:lnTo>
                    <a:lnTo>
                      <a:pt x="27" y="45"/>
                    </a:lnTo>
                    <a:lnTo>
                      <a:pt x="27" y="45"/>
                    </a:lnTo>
                    <a:lnTo>
                      <a:pt x="27" y="39"/>
                    </a:lnTo>
                    <a:lnTo>
                      <a:pt x="27" y="39"/>
                    </a:lnTo>
                    <a:lnTo>
                      <a:pt x="27" y="39"/>
                    </a:lnTo>
                    <a:lnTo>
                      <a:pt x="27" y="39"/>
                    </a:lnTo>
                    <a:lnTo>
                      <a:pt x="27" y="39"/>
                    </a:lnTo>
                    <a:lnTo>
                      <a:pt x="27" y="39"/>
                    </a:lnTo>
                    <a:lnTo>
                      <a:pt x="27" y="39"/>
                    </a:lnTo>
                    <a:lnTo>
                      <a:pt x="27" y="39"/>
                    </a:lnTo>
                    <a:lnTo>
                      <a:pt x="27" y="39"/>
                    </a:lnTo>
                    <a:lnTo>
                      <a:pt x="34" y="32"/>
                    </a:lnTo>
                    <a:lnTo>
                      <a:pt x="34" y="32"/>
                    </a:lnTo>
                    <a:lnTo>
                      <a:pt x="34" y="32"/>
                    </a:lnTo>
                    <a:lnTo>
                      <a:pt x="34" y="32"/>
                    </a:lnTo>
                    <a:lnTo>
                      <a:pt x="34" y="32"/>
                    </a:lnTo>
                    <a:lnTo>
                      <a:pt x="34" y="32"/>
                    </a:lnTo>
                    <a:lnTo>
                      <a:pt x="34" y="32"/>
                    </a:lnTo>
                    <a:lnTo>
                      <a:pt x="34" y="32"/>
                    </a:lnTo>
                    <a:lnTo>
                      <a:pt x="34" y="32"/>
                    </a:lnTo>
                    <a:lnTo>
                      <a:pt x="34" y="32"/>
                    </a:lnTo>
                    <a:lnTo>
                      <a:pt x="34" y="32"/>
                    </a:lnTo>
                    <a:lnTo>
                      <a:pt x="34" y="32"/>
                    </a:lnTo>
                    <a:lnTo>
                      <a:pt x="41" y="32"/>
                    </a:lnTo>
                    <a:lnTo>
                      <a:pt x="41" y="32"/>
                    </a:lnTo>
                    <a:lnTo>
                      <a:pt x="41" y="32"/>
                    </a:lnTo>
                    <a:lnTo>
                      <a:pt x="41" y="32"/>
                    </a:lnTo>
                    <a:lnTo>
                      <a:pt x="41" y="32"/>
                    </a:lnTo>
                    <a:lnTo>
                      <a:pt x="41" y="32"/>
                    </a:lnTo>
                    <a:lnTo>
                      <a:pt x="41" y="26"/>
                    </a:lnTo>
                    <a:lnTo>
                      <a:pt x="41" y="26"/>
                    </a:lnTo>
                    <a:lnTo>
                      <a:pt x="41" y="26"/>
                    </a:lnTo>
                    <a:lnTo>
                      <a:pt x="41" y="26"/>
                    </a:lnTo>
                    <a:lnTo>
                      <a:pt x="41" y="26"/>
                    </a:lnTo>
                    <a:lnTo>
                      <a:pt x="41" y="26"/>
                    </a:lnTo>
                    <a:lnTo>
                      <a:pt x="41" y="26"/>
                    </a:lnTo>
                    <a:lnTo>
                      <a:pt x="34" y="26"/>
                    </a:lnTo>
                    <a:lnTo>
                      <a:pt x="41" y="19"/>
                    </a:lnTo>
                    <a:lnTo>
                      <a:pt x="41" y="19"/>
                    </a:lnTo>
                    <a:lnTo>
                      <a:pt x="41" y="19"/>
                    </a:lnTo>
                    <a:lnTo>
                      <a:pt x="41" y="19"/>
                    </a:lnTo>
                    <a:lnTo>
                      <a:pt x="41" y="19"/>
                    </a:lnTo>
                    <a:lnTo>
                      <a:pt x="34" y="19"/>
                    </a:lnTo>
                    <a:lnTo>
                      <a:pt x="34" y="19"/>
                    </a:lnTo>
                    <a:lnTo>
                      <a:pt x="34" y="19"/>
                    </a:lnTo>
                    <a:lnTo>
                      <a:pt x="34" y="19"/>
                    </a:lnTo>
                    <a:lnTo>
                      <a:pt x="34" y="19"/>
                    </a:lnTo>
                    <a:lnTo>
                      <a:pt x="34" y="19"/>
                    </a:lnTo>
                    <a:lnTo>
                      <a:pt x="34" y="19"/>
                    </a:lnTo>
                    <a:lnTo>
                      <a:pt x="34" y="19"/>
                    </a:lnTo>
                    <a:close/>
                  </a:path>
                </a:pathLst>
              </a:custGeom>
              <a:solidFill>
                <a:srgbClr val="FFBB8F"/>
              </a:solidFill>
              <a:ln w="9525">
                <a:noFill/>
                <a:round/>
                <a:headEnd/>
                <a:tailEnd/>
              </a:ln>
            </p:spPr>
            <p:txBody>
              <a:bodyPr/>
              <a:lstStyle/>
              <a:p>
                <a:endParaRPr lang="en-US" dirty="0"/>
              </a:p>
            </p:txBody>
          </p:sp>
          <p:sp>
            <p:nvSpPr>
              <p:cNvPr id="100500" name="Freeform 1172"/>
              <p:cNvSpPr>
                <a:spLocks/>
              </p:cNvSpPr>
              <p:nvPr/>
            </p:nvSpPr>
            <p:spPr bwMode="auto">
              <a:xfrm>
                <a:off x="2407" y="2323"/>
                <a:ext cx="41" cy="45"/>
              </a:xfrm>
              <a:custGeom>
                <a:avLst/>
                <a:gdLst/>
                <a:ahLst/>
                <a:cxnLst>
                  <a:cxn ang="0">
                    <a:pos x="34" y="13"/>
                  </a:cxn>
                  <a:cxn ang="0">
                    <a:pos x="34" y="13"/>
                  </a:cxn>
                  <a:cxn ang="0">
                    <a:pos x="34" y="13"/>
                  </a:cxn>
                  <a:cxn ang="0">
                    <a:pos x="27" y="13"/>
                  </a:cxn>
                  <a:cxn ang="0">
                    <a:pos x="27" y="6"/>
                  </a:cxn>
                  <a:cxn ang="0">
                    <a:pos x="20" y="6"/>
                  </a:cxn>
                  <a:cxn ang="0">
                    <a:pos x="20" y="6"/>
                  </a:cxn>
                  <a:cxn ang="0">
                    <a:pos x="20" y="6"/>
                  </a:cxn>
                  <a:cxn ang="0">
                    <a:pos x="13" y="0"/>
                  </a:cxn>
                  <a:cxn ang="0">
                    <a:pos x="6" y="0"/>
                  </a:cxn>
                  <a:cxn ang="0">
                    <a:pos x="0" y="0"/>
                  </a:cxn>
                  <a:cxn ang="0">
                    <a:pos x="0" y="6"/>
                  </a:cxn>
                  <a:cxn ang="0">
                    <a:pos x="0" y="6"/>
                  </a:cxn>
                  <a:cxn ang="0">
                    <a:pos x="6" y="6"/>
                  </a:cxn>
                  <a:cxn ang="0">
                    <a:pos x="6" y="13"/>
                  </a:cxn>
                  <a:cxn ang="0">
                    <a:pos x="0" y="13"/>
                  </a:cxn>
                  <a:cxn ang="0">
                    <a:pos x="0" y="13"/>
                  </a:cxn>
                  <a:cxn ang="0">
                    <a:pos x="13" y="13"/>
                  </a:cxn>
                  <a:cxn ang="0">
                    <a:pos x="13" y="13"/>
                  </a:cxn>
                  <a:cxn ang="0">
                    <a:pos x="13" y="19"/>
                  </a:cxn>
                  <a:cxn ang="0">
                    <a:pos x="13" y="19"/>
                  </a:cxn>
                  <a:cxn ang="0">
                    <a:pos x="20" y="19"/>
                  </a:cxn>
                  <a:cxn ang="0">
                    <a:pos x="20" y="19"/>
                  </a:cxn>
                  <a:cxn ang="0">
                    <a:pos x="20" y="19"/>
                  </a:cxn>
                  <a:cxn ang="0">
                    <a:pos x="20" y="26"/>
                  </a:cxn>
                  <a:cxn ang="0">
                    <a:pos x="20" y="26"/>
                  </a:cxn>
                  <a:cxn ang="0">
                    <a:pos x="20" y="32"/>
                  </a:cxn>
                  <a:cxn ang="0">
                    <a:pos x="27" y="32"/>
                  </a:cxn>
                  <a:cxn ang="0">
                    <a:pos x="27" y="39"/>
                  </a:cxn>
                  <a:cxn ang="0">
                    <a:pos x="27" y="45"/>
                  </a:cxn>
                  <a:cxn ang="0">
                    <a:pos x="27" y="45"/>
                  </a:cxn>
                  <a:cxn ang="0">
                    <a:pos x="27" y="39"/>
                  </a:cxn>
                  <a:cxn ang="0">
                    <a:pos x="27" y="39"/>
                  </a:cxn>
                  <a:cxn ang="0">
                    <a:pos x="27" y="39"/>
                  </a:cxn>
                  <a:cxn ang="0">
                    <a:pos x="34" y="32"/>
                  </a:cxn>
                  <a:cxn ang="0">
                    <a:pos x="34" y="32"/>
                  </a:cxn>
                  <a:cxn ang="0">
                    <a:pos x="34" y="32"/>
                  </a:cxn>
                  <a:cxn ang="0">
                    <a:pos x="34" y="32"/>
                  </a:cxn>
                  <a:cxn ang="0">
                    <a:pos x="41" y="32"/>
                  </a:cxn>
                  <a:cxn ang="0">
                    <a:pos x="41" y="32"/>
                  </a:cxn>
                  <a:cxn ang="0">
                    <a:pos x="41" y="26"/>
                  </a:cxn>
                  <a:cxn ang="0">
                    <a:pos x="41" y="26"/>
                  </a:cxn>
                  <a:cxn ang="0">
                    <a:pos x="41" y="26"/>
                  </a:cxn>
                  <a:cxn ang="0">
                    <a:pos x="41" y="19"/>
                  </a:cxn>
                  <a:cxn ang="0">
                    <a:pos x="41" y="19"/>
                  </a:cxn>
                  <a:cxn ang="0">
                    <a:pos x="34" y="19"/>
                  </a:cxn>
                  <a:cxn ang="0">
                    <a:pos x="34" y="19"/>
                  </a:cxn>
                </a:cxnLst>
                <a:rect l="0" t="0" r="r" b="b"/>
                <a:pathLst>
                  <a:path w="41" h="45">
                    <a:moveTo>
                      <a:pt x="34" y="19"/>
                    </a:moveTo>
                    <a:lnTo>
                      <a:pt x="34" y="13"/>
                    </a:lnTo>
                    <a:lnTo>
                      <a:pt x="34" y="13"/>
                    </a:lnTo>
                    <a:lnTo>
                      <a:pt x="34" y="13"/>
                    </a:lnTo>
                    <a:lnTo>
                      <a:pt x="34" y="13"/>
                    </a:lnTo>
                    <a:lnTo>
                      <a:pt x="34" y="13"/>
                    </a:lnTo>
                    <a:lnTo>
                      <a:pt x="34" y="13"/>
                    </a:lnTo>
                    <a:lnTo>
                      <a:pt x="34" y="13"/>
                    </a:lnTo>
                    <a:lnTo>
                      <a:pt x="34" y="13"/>
                    </a:lnTo>
                    <a:lnTo>
                      <a:pt x="34" y="13"/>
                    </a:lnTo>
                    <a:lnTo>
                      <a:pt x="34" y="13"/>
                    </a:lnTo>
                    <a:lnTo>
                      <a:pt x="27" y="13"/>
                    </a:lnTo>
                    <a:lnTo>
                      <a:pt x="27" y="13"/>
                    </a:lnTo>
                    <a:lnTo>
                      <a:pt x="27" y="13"/>
                    </a:lnTo>
                    <a:lnTo>
                      <a:pt x="27" y="6"/>
                    </a:lnTo>
                    <a:lnTo>
                      <a:pt x="27" y="6"/>
                    </a:lnTo>
                    <a:lnTo>
                      <a:pt x="27" y="6"/>
                    </a:lnTo>
                    <a:lnTo>
                      <a:pt x="20" y="6"/>
                    </a:lnTo>
                    <a:lnTo>
                      <a:pt x="20" y="6"/>
                    </a:lnTo>
                    <a:lnTo>
                      <a:pt x="20" y="6"/>
                    </a:lnTo>
                    <a:lnTo>
                      <a:pt x="20" y="6"/>
                    </a:lnTo>
                    <a:lnTo>
                      <a:pt x="20" y="6"/>
                    </a:lnTo>
                    <a:lnTo>
                      <a:pt x="20" y="6"/>
                    </a:lnTo>
                    <a:lnTo>
                      <a:pt x="20" y="6"/>
                    </a:lnTo>
                    <a:lnTo>
                      <a:pt x="20" y="0"/>
                    </a:lnTo>
                    <a:lnTo>
                      <a:pt x="13" y="0"/>
                    </a:lnTo>
                    <a:lnTo>
                      <a:pt x="13" y="0"/>
                    </a:lnTo>
                    <a:lnTo>
                      <a:pt x="13" y="0"/>
                    </a:lnTo>
                    <a:lnTo>
                      <a:pt x="6" y="0"/>
                    </a:lnTo>
                    <a:lnTo>
                      <a:pt x="6" y="0"/>
                    </a:lnTo>
                    <a:lnTo>
                      <a:pt x="6" y="0"/>
                    </a:lnTo>
                    <a:lnTo>
                      <a:pt x="0" y="0"/>
                    </a:lnTo>
                    <a:lnTo>
                      <a:pt x="0" y="0"/>
                    </a:lnTo>
                    <a:lnTo>
                      <a:pt x="0" y="0"/>
                    </a:lnTo>
                    <a:lnTo>
                      <a:pt x="0" y="6"/>
                    </a:lnTo>
                    <a:lnTo>
                      <a:pt x="0" y="6"/>
                    </a:lnTo>
                    <a:lnTo>
                      <a:pt x="0" y="6"/>
                    </a:lnTo>
                    <a:lnTo>
                      <a:pt x="6" y="6"/>
                    </a:lnTo>
                    <a:lnTo>
                      <a:pt x="0" y="6"/>
                    </a:lnTo>
                    <a:lnTo>
                      <a:pt x="6" y="6"/>
                    </a:lnTo>
                    <a:lnTo>
                      <a:pt x="6" y="6"/>
                    </a:lnTo>
                    <a:lnTo>
                      <a:pt x="6" y="6"/>
                    </a:lnTo>
                    <a:lnTo>
                      <a:pt x="6" y="13"/>
                    </a:lnTo>
                    <a:lnTo>
                      <a:pt x="6" y="13"/>
                    </a:lnTo>
                    <a:lnTo>
                      <a:pt x="6" y="13"/>
                    </a:lnTo>
                    <a:lnTo>
                      <a:pt x="0" y="13"/>
                    </a:lnTo>
                    <a:lnTo>
                      <a:pt x="0" y="13"/>
                    </a:lnTo>
                    <a:lnTo>
                      <a:pt x="0" y="13"/>
                    </a:lnTo>
                    <a:lnTo>
                      <a:pt x="0" y="13"/>
                    </a:lnTo>
                    <a:lnTo>
                      <a:pt x="0" y="13"/>
                    </a:lnTo>
                    <a:lnTo>
                      <a:pt x="0" y="13"/>
                    </a:lnTo>
                    <a:lnTo>
                      <a:pt x="6" y="13"/>
                    </a:lnTo>
                    <a:lnTo>
                      <a:pt x="6" y="13"/>
                    </a:lnTo>
                    <a:lnTo>
                      <a:pt x="13" y="13"/>
                    </a:lnTo>
                    <a:lnTo>
                      <a:pt x="13" y="13"/>
                    </a:lnTo>
                    <a:lnTo>
                      <a:pt x="13" y="13"/>
                    </a:lnTo>
                    <a:lnTo>
                      <a:pt x="13" y="13"/>
                    </a:lnTo>
                    <a:lnTo>
                      <a:pt x="13" y="13"/>
                    </a:lnTo>
                    <a:lnTo>
                      <a:pt x="13" y="13"/>
                    </a:lnTo>
                    <a:lnTo>
                      <a:pt x="13" y="19"/>
                    </a:lnTo>
                    <a:lnTo>
                      <a:pt x="13" y="19"/>
                    </a:lnTo>
                    <a:lnTo>
                      <a:pt x="13" y="19"/>
                    </a:lnTo>
                    <a:lnTo>
                      <a:pt x="13" y="19"/>
                    </a:lnTo>
                    <a:lnTo>
                      <a:pt x="13" y="19"/>
                    </a:lnTo>
                    <a:lnTo>
                      <a:pt x="13" y="19"/>
                    </a:lnTo>
                    <a:lnTo>
                      <a:pt x="20" y="19"/>
                    </a:lnTo>
                    <a:lnTo>
                      <a:pt x="20" y="19"/>
                    </a:lnTo>
                    <a:lnTo>
                      <a:pt x="20" y="19"/>
                    </a:lnTo>
                    <a:lnTo>
                      <a:pt x="20" y="19"/>
                    </a:lnTo>
                    <a:lnTo>
                      <a:pt x="20" y="19"/>
                    </a:lnTo>
                    <a:lnTo>
                      <a:pt x="20" y="19"/>
                    </a:lnTo>
                    <a:lnTo>
                      <a:pt x="20" y="19"/>
                    </a:lnTo>
                    <a:lnTo>
                      <a:pt x="20" y="19"/>
                    </a:lnTo>
                    <a:lnTo>
                      <a:pt x="20" y="26"/>
                    </a:lnTo>
                    <a:lnTo>
                      <a:pt x="20" y="26"/>
                    </a:lnTo>
                    <a:lnTo>
                      <a:pt x="20" y="26"/>
                    </a:lnTo>
                    <a:lnTo>
                      <a:pt x="20" y="26"/>
                    </a:lnTo>
                    <a:lnTo>
                      <a:pt x="20" y="26"/>
                    </a:lnTo>
                    <a:lnTo>
                      <a:pt x="20" y="26"/>
                    </a:lnTo>
                    <a:lnTo>
                      <a:pt x="20" y="32"/>
                    </a:lnTo>
                    <a:lnTo>
                      <a:pt x="20" y="32"/>
                    </a:lnTo>
                    <a:lnTo>
                      <a:pt x="27" y="32"/>
                    </a:lnTo>
                    <a:lnTo>
                      <a:pt x="27" y="32"/>
                    </a:lnTo>
                    <a:lnTo>
                      <a:pt x="27" y="32"/>
                    </a:lnTo>
                    <a:lnTo>
                      <a:pt x="27" y="32"/>
                    </a:lnTo>
                    <a:lnTo>
                      <a:pt x="27" y="32"/>
                    </a:lnTo>
                    <a:lnTo>
                      <a:pt x="27" y="39"/>
                    </a:lnTo>
                    <a:lnTo>
                      <a:pt x="27" y="39"/>
                    </a:lnTo>
                    <a:lnTo>
                      <a:pt x="27" y="39"/>
                    </a:lnTo>
                    <a:lnTo>
                      <a:pt x="27" y="45"/>
                    </a:lnTo>
                    <a:lnTo>
                      <a:pt x="27" y="45"/>
                    </a:lnTo>
                    <a:lnTo>
                      <a:pt x="27" y="45"/>
                    </a:lnTo>
                    <a:lnTo>
                      <a:pt x="27" y="45"/>
                    </a:lnTo>
                    <a:lnTo>
                      <a:pt x="27" y="45"/>
                    </a:lnTo>
                    <a:lnTo>
                      <a:pt x="27" y="45"/>
                    </a:lnTo>
                    <a:lnTo>
                      <a:pt x="27" y="39"/>
                    </a:lnTo>
                    <a:lnTo>
                      <a:pt x="27" y="39"/>
                    </a:lnTo>
                    <a:lnTo>
                      <a:pt x="27" y="39"/>
                    </a:lnTo>
                    <a:lnTo>
                      <a:pt x="27" y="39"/>
                    </a:lnTo>
                    <a:lnTo>
                      <a:pt x="27" y="39"/>
                    </a:lnTo>
                    <a:lnTo>
                      <a:pt x="27" y="39"/>
                    </a:lnTo>
                    <a:lnTo>
                      <a:pt x="27" y="39"/>
                    </a:lnTo>
                    <a:lnTo>
                      <a:pt x="27" y="39"/>
                    </a:lnTo>
                    <a:lnTo>
                      <a:pt x="27" y="39"/>
                    </a:lnTo>
                    <a:lnTo>
                      <a:pt x="34" y="32"/>
                    </a:lnTo>
                    <a:lnTo>
                      <a:pt x="34" y="32"/>
                    </a:lnTo>
                    <a:lnTo>
                      <a:pt x="34" y="32"/>
                    </a:lnTo>
                    <a:lnTo>
                      <a:pt x="34" y="32"/>
                    </a:lnTo>
                    <a:lnTo>
                      <a:pt x="34" y="32"/>
                    </a:lnTo>
                    <a:lnTo>
                      <a:pt x="34" y="32"/>
                    </a:lnTo>
                    <a:lnTo>
                      <a:pt x="34" y="32"/>
                    </a:lnTo>
                    <a:lnTo>
                      <a:pt x="34" y="32"/>
                    </a:lnTo>
                    <a:lnTo>
                      <a:pt x="34" y="32"/>
                    </a:lnTo>
                    <a:lnTo>
                      <a:pt x="34" y="32"/>
                    </a:lnTo>
                    <a:lnTo>
                      <a:pt x="34" y="32"/>
                    </a:lnTo>
                    <a:lnTo>
                      <a:pt x="34" y="32"/>
                    </a:lnTo>
                    <a:lnTo>
                      <a:pt x="41" y="32"/>
                    </a:lnTo>
                    <a:lnTo>
                      <a:pt x="41" y="32"/>
                    </a:lnTo>
                    <a:lnTo>
                      <a:pt x="41" y="32"/>
                    </a:lnTo>
                    <a:lnTo>
                      <a:pt x="41" y="32"/>
                    </a:lnTo>
                    <a:lnTo>
                      <a:pt x="41" y="32"/>
                    </a:lnTo>
                    <a:lnTo>
                      <a:pt x="41" y="32"/>
                    </a:lnTo>
                    <a:lnTo>
                      <a:pt x="41" y="26"/>
                    </a:lnTo>
                    <a:lnTo>
                      <a:pt x="41" y="26"/>
                    </a:lnTo>
                    <a:lnTo>
                      <a:pt x="41" y="26"/>
                    </a:lnTo>
                    <a:lnTo>
                      <a:pt x="41" y="26"/>
                    </a:lnTo>
                    <a:lnTo>
                      <a:pt x="41" y="26"/>
                    </a:lnTo>
                    <a:lnTo>
                      <a:pt x="41" y="26"/>
                    </a:lnTo>
                    <a:lnTo>
                      <a:pt x="41" y="26"/>
                    </a:lnTo>
                    <a:lnTo>
                      <a:pt x="34" y="26"/>
                    </a:lnTo>
                    <a:lnTo>
                      <a:pt x="41" y="19"/>
                    </a:lnTo>
                    <a:lnTo>
                      <a:pt x="41" y="19"/>
                    </a:lnTo>
                    <a:lnTo>
                      <a:pt x="41" y="19"/>
                    </a:lnTo>
                    <a:lnTo>
                      <a:pt x="41" y="19"/>
                    </a:lnTo>
                    <a:lnTo>
                      <a:pt x="41" y="19"/>
                    </a:lnTo>
                    <a:lnTo>
                      <a:pt x="34" y="19"/>
                    </a:lnTo>
                    <a:lnTo>
                      <a:pt x="34" y="19"/>
                    </a:lnTo>
                    <a:lnTo>
                      <a:pt x="34" y="19"/>
                    </a:lnTo>
                    <a:lnTo>
                      <a:pt x="34" y="19"/>
                    </a:lnTo>
                    <a:lnTo>
                      <a:pt x="34" y="19"/>
                    </a:lnTo>
                    <a:lnTo>
                      <a:pt x="34" y="19"/>
                    </a:lnTo>
                    <a:lnTo>
                      <a:pt x="34" y="19"/>
                    </a:lnTo>
                    <a:lnTo>
                      <a:pt x="34" y="19"/>
                    </a:lnTo>
                  </a:path>
                </a:pathLst>
              </a:custGeom>
              <a:noFill/>
              <a:ln w="0">
                <a:solidFill>
                  <a:srgbClr val="000000"/>
                </a:solidFill>
                <a:prstDash val="solid"/>
                <a:round/>
                <a:headEnd/>
                <a:tailEnd/>
              </a:ln>
            </p:spPr>
            <p:txBody>
              <a:bodyPr/>
              <a:lstStyle/>
              <a:p>
                <a:endParaRPr lang="en-US" dirty="0"/>
              </a:p>
            </p:txBody>
          </p:sp>
          <p:sp>
            <p:nvSpPr>
              <p:cNvPr id="100501" name="Freeform 1173"/>
              <p:cNvSpPr>
                <a:spLocks/>
              </p:cNvSpPr>
              <p:nvPr/>
            </p:nvSpPr>
            <p:spPr bwMode="auto">
              <a:xfrm>
                <a:off x="2427" y="2329"/>
                <a:ext cx="7" cy="20"/>
              </a:xfrm>
              <a:custGeom>
                <a:avLst/>
                <a:gdLst/>
                <a:ahLst/>
                <a:cxnLst>
                  <a:cxn ang="0">
                    <a:pos x="0" y="0"/>
                  </a:cxn>
                  <a:cxn ang="0">
                    <a:pos x="0" y="0"/>
                  </a:cxn>
                  <a:cxn ang="0">
                    <a:pos x="0" y="7"/>
                  </a:cxn>
                  <a:cxn ang="0">
                    <a:pos x="0" y="7"/>
                  </a:cxn>
                  <a:cxn ang="0">
                    <a:pos x="0" y="7"/>
                  </a:cxn>
                  <a:cxn ang="0">
                    <a:pos x="0" y="7"/>
                  </a:cxn>
                  <a:cxn ang="0">
                    <a:pos x="7" y="7"/>
                  </a:cxn>
                  <a:cxn ang="0">
                    <a:pos x="7" y="7"/>
                  </a:cxn>
                  <a:cxn ang="0">
                    <a:pos x="7" y="13"/>
                  </a:cxn>
                  <a:cxn ang="0">
                    <a:pos x="7" y="13"/>
                  </a:cxn>
                  <a:cxn ang="0">
                    <a:pos x="7" y="13"/>
                  </a:cxn>
                  <a:cxn ang="0">
                    <a:pos x="7" y="13"/>
                  </a:cxn>
                  <a:cxn ang="0">
                    <a:pos x="7" y="13"/>
                  </a:cxn>
                  <a:cxn ang="0">
                    <a:pos x="7" y="13"/>
                  </a:cxn>
                  <a:cxn ang="0">
                    <a:pos x="7" y="20"/>
                  </a:cxn>
                  <a:cxn ang="0">
                    <a:pos x="7" y="20"/>
                  </a:cxn>
                  <a:cxn ang="0">
                    <a:pos x="7" y="20"/>
                  </a:cxn>
                  <a:cxn ang="0">
                    <a:pos x="7" y="20"/>
                  </a:cxn>
                  <a:cxn ang="0">
                    <a:pos x="7" y="20"/>
                  </a:cxn>
                  <a:cxn ang="0">
                    <a:pos x="7" y="20"/>
                  </a:cxn>
                  <a:cxn ang="0">
                    <a:pos x="7" y="20"/>
                  </a:cxn>
                  <a:cxn ang="0">
                    <a:pos x="7" y="20"/>
                  </a:cxn>
                  <a:cxn ang="0">
                    <a:pos x="7" y="20"/>
                  </a:cxn>
                  <a:cxn ang="0">
                    <a:pos x="7" y="20"/>
                  </a:cxn>
                  <a:cxn ang="0">
                    <a:pos x="7" y="20"/>
                  </a:cxn>
                  <a:cxn ang="0">
                    <a:pos x="7" y="20"/>
                  </a:cxn>
                  <a:cxn ang="0">
                    <a:pos x="7" y="20"/>
                  </a:cxn>
                  <a:cxn ang="0">
                    <a:pos x="7" y="20"/>
                  </a:cxn>
                  <a:cxn ang="0">
                    <a:pos x="7" y="20"/>
                  </a:cxn>
                  <a:cxn ang="0">
                    <a:pos x="7" y="13"/>
                  </a:cxn>
                  <a:cxn ang="0">
                    <a:pos x="7" y="13"/>
                  </a:cxn>
                  <a:cxn ang="0">
                    <a:pos x="7" y="13"/>
                  </a:cxn>
                  <a:cxn ang="0">
                    <a:pos x="7" y="13"/>
                  </a:cxn>
                  <a:cxn ang="0">
                    <a:pos x="7" y="13"/>
                  </a:cxn>
                  <a:cxn ang="0">
                    <a:pos x="7" y="13"/>
                  </a:cxn>
                  <a:cxn ang="0">
                    <a:pos x="7" y="7"/>
                  </a:cxn>
                  <a:cxn ang="0">
                    <a:pos x="7" y="7"/>
                  </a:cxn>
                  <a:cxn ang="0">
                    <a:pos x="7" y="7"/>
                  </a:cxn>
                  <a:cxn ang="0">
                    <a:pos x="0" y="7"/>
                  </a:cxn>
                  <a:cxn ang="0">
                    <a:pos x="0" y="7"/>
                  </a:cxn>
                  <a:cxn ang="0">
                    <a:pos x="0" y="7"/>
                  </a:cxn>
                  <a:cxn ang="0">
                    <a:pos x="0" y="7"/>
                  </a:cxn>
                  <a:cxn ang="0">
                    <a:pos x="0" y="7"/>
                  </a:cxn>
                  <a:cxn ang="0">
                    <a:pos x="0" y="0"/>
                  </a:cxn>
                  <a:cxn ang="0">
                    <a:pos x="0" y="0"/>
                  </a:cxn>
                  <a:cxn ang="0">
                    <a:pos x="0" y="0"/>
                  </a:cxn>
                  <a:cxn ang="0">
                    <a:pos x="0" y="0"/>
                  </a:cxn>
                </a:cxnLst>
                <a:rect l="0" t="0" r="r" b="b"/>
                <a:pathLst>
                  <a:path w="7" h="20">
                    <a:moveTo>
                      <a:pt x="0" y="0"/>
                    </a:moveTo>
                    <a:lnTo>
                      <a:pt x="0" y="0"/>
                    </a:lnTo>
                    <a:lnTo>
                      <a:pt x="0" y="7"/>
                    </a:lnTo>
                    <a:lnTo>
                      <a:pt x="0" y="7"/>
                    </a:lnTo>
                    <a:lnTo>
                      <a:pt x="0" y="7"/>
                    </a:lnTo>
                    <a:lnTo>
                      <a:pt x="0" y="7"/>
                    </a:lnTo>
                    <a:lnTo>
                      <a:pt x="7" y="7"/>
                    </a:lnTo>
                    <a:lnTo>
                      <a:pt x="7" y="7"/>
                    </a:lnTo>
                    <a:lnTo>
                      <a:pt x="7" y="13"/>
                    </a:lnTo>
                    <a:lnTo>
                      <a:pt x="7" y="13"/>
                    </a:lnTo>
                    <a:lnTo>
                      <a:pt x="7" y="13"/>
                    </a:lnTo>
                    <a:lnTo>
                      <a:pt x="7" y="13"/>
                    </a:lnTo>
                    <a:lnTo>
                      <a:pt x="7" y="13"/>
                    </a:lnTo>
                    <a:lnTo>
                      <a:pt x="7" y="13"/>
                    </a:lnTo>
                    <a:lnTo>
                      <a:pt x="7" y="20"/>
                    </a:lnTo>
                    <a:lnTo>
                      <a:pt x="7" y="20"/>
                    </a:lnTo>
                    <a:lnTo>
                      <a:pt x="7" y="20"/>
                    </a:lnTo>
                    <a:lnTo>
                      <a:pt x="7" y="20"/>
                    </a:lnTo>
                    <a:lnTo>
                      <a:pt x="7" y="20"/>
                    </a:lnTo>
                    <a:lnTo>
                      <a:pt x="7" y="20"/>
                    </a:lnTo>
                    <a:lnTo>
                      <a:pt x="7" y="20"/>
                    </a:lnTo>
                    <a:lnTo>
                      <a:pt x="7" y="20"/>
                    </a:lnTo>
                    <a:lnTo>
                      <a:pt x="7" y="20"/>
                    </a:lnTo>
                    <a:lnTo>
                      <a:pt x="7" y="20"/>
                    </a:lnTo>
                    <a:lnTo>
                      <a:pt x="7" y="20"/>
                    </a:lnTo>
                    <a:lnTo>
                      <a:pt x="7" y="20"/>
                    </a:lnTo>
                    <a:lnTo>
                      <a:pt x="7" y="20"/>
                    </a:lnTo>
                    <a:lnTo>
                      <a:pt x="7" y="20"/>
                    </a:lnTo>
                    <a:lnTo>
                      <a:pt x="7" y="20"/>
                    </a:lnTo>
                    <a:lnTo>
                      <a:pt x="7" y="13"/>
                    </a:lnTo>
                    <a:lnTo>
                      <a:pt x="7" y="13"/>
                    </a:lnTo>
                    <a:lnTo>
                      <a:pt x="7" y="13"/>
                    </a:lnTo>
                    <a:lnTo>
                      <a:pt x="7" y="13"/>
                    </a:lnTo>
                    <a:lnTo>
                      <a:pt x="7" y="13"/>
                    </a:lnTo>
                    <a:lnTo>
                      <a:pt x="7" y="13"/>
                    </a:lnTo>
                    <a:lnTo>
                      <a:pt x="7" y="7"/>
                    </a:lnTo>
                    <a:lnTo>
                      <a:pt x="7" y="7"/>
                    </a:lnTo>
                    <a:lnTo>
                      <a:pt x="7" y="7"/>
                    </a:lnTo>
                    <a:lnTo>
                      <a:pt x="0" y="7"/>
                    </a:lnTo>
                    <a:lnTo>
                      <a:pt x="0" y="7"/>
                    </a:lnTo>
                    <a:lnTo>
                      <a:pt x="0" y="7"/>
                    </a:lnTo>
                    <a:lnTo>
                      <a:pt x="0" y="7"/>
                    </a:lnTo>
                    <a:lnTo>
                      <a:pt x="0" y="7"/>
                    </a:lnTo>
                    <a:lnTo>
                      <a:pt x="0" y="0"/>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00502" name="Freeform 1174"/>
              <p:cNvSpPr>
                <a:spLocks/>
              </p:cNvSpPr>
              <p:nvPr/>
            </p:nvSpPr>
            <p:spPr bwMode="auto">
              <a:xfrm>
                <a:off x="2345" y="2638"/>
                <a:ext cx="96" cy="90"/>
              </a:xfrm>
              <a:custGeom>
                <a:avLst/>
                <a:gdLst/>
                <a:ahLst/>
                <a:cxnLst>
                  <a:cxn ang="0">
                    <a:pos x="89" y="52"/>
                  </a:cxn>
                  <a:cxn ang="0">
                    <a:pos x="89" y="32"/>
                  </a:cxn>
                  <a:cxn ang="0">
                    <a:pos x="68" y="20"/>
                  </a:cxn>
                  <a:cxn ang="0">
                    <a:pos x="55" y="7"/>
                  </a:cxn>
                  <a:cxn ang="0">
                    <a:pos x="34" y="0"/>
                  </a:cxn>
                  <a:cxn ang="0">
                    <a:pos x="14" y="13"/>
                  </a:cxn>
                  <a:cxn ang="0">
                    <a:pos x="0" y="32"/>
                  </a:cxn>
                  <a:cxn ang="0">
                    <a:pos x="0" y="52"/>
                  </a:cxn>
                  <a:cxn ang="0">
                    <a:pos x="0" y="65"/>
                  </a:cxn>
                  <a:cxn ang="0">
                    <a:pos x="14" y="77"/>
                  </a:cxn>
                  <a:cxn ang="0">
                    <a:pos x="48" y="90"/>
                  </a:cxn>
                  <a:cxn ang="0">
                    <a:pos x="75" y="84"/>
                  </a:cxn>
                  <a:cxn ang="0">
                    <a:pos x="89" y="71"/>
                  </a:cxn>
                  <a:cxn ang="0">
                    <a:pos x="96" y="58"/>
                  </a:cxn>
                  <a:cxn ang="0">
                    <a:pos x="89" y="52"/>
                  </a:cxn>
                  <a:cxn ang="0">
                    <a:pos x="89" y="52"/>
                  </a:cxn>
                </a:cxnLst>
                <a:rect l="0" t="0" r="r" b="b"/>
                <a:pathLst>
                  <a:path w="96" h="90">
                    <a:moveTo>
                      <a:pt x="89" y="52"/>
                    </a:moveTo>
                    <a:lnTo>
                      <a:pt x="89" y="32"/>
                    </a:lnTo>
                    <a:lnTo>
                      <a:pt x="68" y="20"/>
                    </a:lnTo>
                    <a:lnTo>
                      <a:pt x="55" y="7"/>
                    </a:lnTo>
                    <a:lnTo>
                      <a:pt x="34" y="0"/>
                    </a:lnTo>
                    <a:lnTo>
                      <a:pt x="14" y="13"/>
                    </a:lnTo>
                    <a:lnTo>
                      <a:pt x="0" y="32"/>
                    </a:lnTo>
                    <a:lnTo>
                      <a:pt x="0" y="52"/>
                    </a:lnTo>
                    <a:lnTo>
                      <a:pt x="0" y="65"/>
                    </a:lnTo>
                    <a:lnTo>
                      <a:pt x="14" y="77"/>
                    </a:lnTo>
                    <a:lnTo>
                      <a:pt x="48" y="90"/>
                    </a:lnTo>
                    <a:lnTo>
                      <a:pt x="75" y="84"/>
                    </a:lnTo>
                    <a:lnTo>
                      <a:pt x="89" y="71"/>
                    </a:lnTo>
                    <a:lnTo>
                      <a:pt x="96" y="58"/>
                    </a:lnTo>
                    <a:lnTo>
                      <a:pt x="89" y="52"/>
                    </a:lnTo>
                    <a:lnTo>
                      <a:pt x="89" y="52"/>
                    </a:lnTo>
                    <a:close/>
                  </a:path>
                </a:pathLst>
              </a:custGeom>
              <a:solidFill>
                <a:srgbClr val="000000"/>
              </a:solidFill>
              <a:ln w="9525">
                <a:noFill/>
                <a:round/>
                <a:headEnd/>
                <a:tailEnd/>
              </a:ln>
            </p:spPr>
            <p:txBody>
              <a:bodyPr/>
              <a:lstStyle/>
              <a:p>
                <a:endParaRPr lang="en-US" dirty="0"/>
              </a:p>
            </p:txBody>
          </p:sp>
          <p:sp>
            <p:nvSpPr>
              <p:cNvPr id="100503" name="Freeform 1175"/>
              <p:cNvSpPr>
                <a:spLocks/>
              </p:cNvSpPr>
              <p:nvPr/>
            </p:nvSpPr>
            <p:spPr bwMode="auto">
              <a:xfrm>
                <a:off x="2345" y="2638"/>
                <a:ext cx="96" cy="90"/>
              </a:xfrm>
              <a:custGeom>
                <a:avLst/>
                <a:gdLst/>
                <a:ahLst/>
                <a:cxnLst>
                  <a:cxn ang="0">
                    <a:pos x="89" y="52"/>
                  </a:cxn>
                  <a:cxn ang="0">
                    <a:pos x="89" y="32"/>
                  </a:cxn>
                  <a:cxn ang="0">
                    <a:pos x="68" y="20"/>
                  </a:cxn>
                  <a:cxn ang="0">
                    <a:pos x="55" y="7"/>
                  </a:cxn>
                  <a:cxn ang="0">
                    <a:pos x="34" y="0"/>
                  </a:cxn>
                  <a:cxn ang="0">
                    <a:pos x="14" y="13"/>
                  </a:cxn>
                  <a:cxn ang="0">
                    <a:pos x="0" y="32"/>
                  </a:cxn>
                  <a:cxn ang="0">
                    <a:pos x="0" y="52"/>
                  </a:cxn>
                  <a:cxn ang="0">
                    <a:pos x="0" y="65"/>
                  </a:cxn>
                  <a:cxn ang="0">
                    <a:pos x="14" y="77"/>
                  </a:cxn>
                  <a:cxn ang="0">
                    <a:pos x="48" y="90"/>
                  </a:cxn>
                  <a:cxn ang="0">
                    <a:pos x="75" y="84"/>
                  </a:cxn>
                  <a:cxn ang="0">
                    <a:pos x="89" y="71"/>
                  </a:cxn>
                  <a:cxn ang="0">
                    <a:pos x="96" y="58"/>
                  </a:cxn>
                  <a:cxn ang="0">
                    <a:pos x="89" y="52"/>
                  </a:cxn>
                  <a:cxn ang="0">
                    <a:pos x="89" y="52"/>
                  </a:cxn>
                </a:cxnLst>
                <a:rect l="0" t="0" r="r" b="b"/>
                <a:pathLst>
                  <a:path w="96" h="90">
                    <a:moveTo>
                      <a:pt x="89" y="52"/>
                    </a:moveTo>
                    <a:lnTo>
                      <a:pt x="89" y="32"/>
                    </a:lnTo>
                    <a:lnTo>
                      <a:pt x="68" y="20"/>
                    </a:lnTo>
                    <a:lnTo>
                      <a:pt x="55" y="7"/>
                    </a:lnTo>
                    <a:lnTo>
                      <a:pt x="34" y="0"/>
                    </a:lnTo>
                    <a:lnTo>
                      <a:pt x="14" y="13"/>
                    </a:lnTo>
                    <a:lnTo>
                      <a:pt x="0" y="32"/>
                    </a:lnTo>
                    <a:lnTo>
                      <a:pt x="0" y="52"/>
                    </a:lnTo>
                    <a:lnTo>
                      <a:pt x="0" y="65"/>
                    </a:lnTo>
                    <a:lnTo>
                      <a:pt x="14" y="77"/>
                    </a:lnTo>
                    <a:lnTo>
                      <a:pt x="48" y="90"/>
                    </a:lnTo>
                    <a:lnTo>
                      <a:pt x="75" y="84"/>
                    </a:lnTo>
                    <a:lnTo>
                      <a:pt x="89" y="71"/>
                    </a:lnTo>
                    <a:lnTo>
                      <a:pt x="96" y="58"/>
                    </a:lnTo>
                    <a:lnTo>
                      <a:pt x="89" y="52"/>
                    </a:lnTo>
                    <a:lnTo>
                      <a:pt x="89" y="52"/>
                    </a:lnTo>
                  </a:path>
                </a:pathLst>
              </a:custGeom>
              <a:noFill/>
              <a:ln w="0">
                <a:solidFill>
                  <a:srgbClr val="000000"/>
                </a:solidFill>
                <a:prstDash val="solid"/>
                <a:round/>
                <a:headEnd/>
                <a:tailEnd/>
              </a:ln>
            </p:spPr>
            <p:txBody>
              <a:bodyPr/>
              <a:lstStyle/>
              <a:p>
                <a:endParaRPr lang="en-US" dirty="0"/>
              </a:p>
            </p:txBody>
          </p:sp>
          <p:sp>
            <p:nvSpPr>
              <p:cNvPr id="100504" name="Freeform 1176"/>
              <p:cNvSpPr>
                <a:spLocks/>
              </p:cNvSpPr>
              <p:nvPr/>
            </p:nvSpPr>
            <p:spPr bwMode="auto">
              <a:xfrm>
                <a:off x="2503" y="2542"/>
                <a:ext cx="75" cy="38"/>
              </a:xfrm>
              <a:custGeom>
                <a:avLst/>
                <a:gdLst/>
                <a:ahLst/>
                <a:cxnLst>
                  <a:cxn ang="0">
                    <a:pos x="0" y="6"/>
                  </a:cxn>
                  <a:cxn ang="0">
                    <a:pos x="0" y="6"/>
                  </a:cxn>
                  <a:cxn ang="0">
                    <a:pos x="0" y="13"/>
                  </a:cxn>
                  <a:cxn ang="0">
                    <a:pos x="0" y="13"/>
                  </a:cxn>
                  <a:cxn ang="0">
                    <a:pos x="0" y="19"/>
                  </a:cxn>
                  <a:cxn ang="0">
                    <a:pos x="0" y="19"/>
                  </a:cxn>
                  <a:cxn ang="0">
                    <a:pos x="0" y="19"/>
                  </a:cxn>
                  <a:cxn ang="0">
                    <a:pos x="0" y="26"/>
                  </a:cxn>
                  <a:cxn ang="0">
                    <a:pos x="7" y="26"/>
                  </a:cxn>
                  <a:cxn ang="0">
                    <a:pos x="13" y="26"/>
                  </a:cxn>
                  <a:cxn ang="0">
                    <a:pos x="27" y="32"/>
                  </a:cxn>
                  <a:cxn ang="0">
                    <a:pos x="27" y="32"/>
                  </a:cxn>
                  <a:cxn ang="0">
                    <a:pos x="34" y="32"/>
                  </a:cxn>
                  <a:cxn ang="0">
                    <a:pos x="34" y="38"/>
                  </a:cxn>
                  <a:cxn ang="0">
                    <a:pos x="41" y="38"/>
                  </a:cxn>
                  <a:cxn ang="0">
                    <a:pos x="41" y="38"/>
                  </a:cxn>
                  <a:cxn ang="0">
                    <a:pos x="48" y="38"/>
                  </a:cxn>
                  <a:cxn ang="0">
                    <a:pos x="61" y="38"/>
                  </a:cxn>
                  <a:cxn ang="0">
                    <a:pos x="68" y="38"/>
                  </a:cxn>
                  <a:cxn ang="0">
                    <a:pos x="68" y="38"/>
                  </a:cxn>
                  <a:cxn ang="0">
                    <a:pos x="68" y="38"/>
                  </a:cxn>
                  <a:cxn ang="0">
                    <a:pos x="61" y="32"/>
                  </a:cxn>
                  <a:cxn ang="0">
                    <a:pos x="55" y="32"/>
                  </a:cxn>
                  <a:cxn ang="0">
                    <a:pos x="48" y="32"/>
                  </a:cxn>
                  <a:cxn ang="0">
                    <a:pos x="48" y="32"/>
                  </a:cxn>
                  <a:cxn ang="0">
                    <a:pos x="55" y="32"/>
                  </a:cxn>
                  <a:cxn ang="0">
                    <a:pos x="68" y="32"/>
                  </a:cxn>
                  <a:cxn ang="0">
                    <a:pos x="68" y="38"/>
                  </a:cxn>
                  <a:cxn ang="0">
                    <a:pos x="68" y="38"/>
                  </a:cxn>
                  <a:cxn ang="0">
                    <a:pos x="75" y="38"/>
                  </a:cxn>
                  <a:cxn ang="0">
                    <a:pos x="75" y="32"/>
                  </a:cxn>
                  <a:cxn ang="0">
                    <a:pos x="75" y="32"/>
                  </a:cxn>
                  <a:cxn ang="0">
                    <a:pos x="68" y="32"/>
                  </a:cxn>
                  <a:cxn ang="0">
                    <a:pos x="68" y="26"/>
                  </a:cxn>
                  <a:cxn ang="0">
                    <a:pos x="68" y="26"/>
                  </a:cxn>
                  <a:cxn ang="0">
                    <a:pos x="68" y="26"/>
                  </a:cxn>
                  <a:cxn ang="0">
                    <a:pos x="68" y="19"/>
                  </a:cxn>
                  <a:cxn ang="0">
                    <a:pos x="68" y="19"/>
                  </a:cxn>
                  <a:cxn ang="0">
                    <a:pos x="68" y="13"/>
                  </a:cxn>
                  <a:cxn ang="0">
                    <a:pos x="61" y="13"/>
                  </a:cxn>
                  <a:cxn ang="0">
                    <a:pos x="68" y="13"/>
                  </a:cxn>
                  <a:cxn ang="0">
                    <a:pos x="61" y="13"/>
                  </a:cxn>
                  <a:cxn ang="0">
                    <a:pos x="61" y="6"/>
                  </a:cxn>
                  <a:cxn ang="0">
                    <a:pos x="55" y="6"/>
                  </a:cxn>
                  <a:cxn ang="0">
                    <a:pos x="55" y="6"/>
                  </a:cxn>
                  <a:cxn ang="0">
                    <a:pos x="48" y="0"/>
                  </a:cxn>
                  <a:cxn ang="0">
                    <a:pos x="41" y="6"/>
                  </a:cxn>
                  <a:cxn ang="0">
                    <a:pos x="34" y="6"/>
                  </a:cxn>
                  <a:cxn ang="0">
                    <a:pos x="27" y="6"/>
                  </a:cxn>
                  <a:cxn ang="0">
                    <a:pos x="27" y="6"/>
                  </a:cxn>
                  <a:cxn ang="0">
                    <a:pos x="20" y="6"/>
                  </a:cxn>
                  <a:cxn ang="0">
                    <a:pos x="13" y="6"/>
                  </a:cxn>
                  <a:cxn ang="0">
                    <a:pos x="7" y="6"/>
                  </a:cxn>
                  <a:cxn ang="0">
                    <a:pos x="0" y="6"/>
                  </a:cxn>
                </a:cxnLst>
                <a:rect l="0" t="0" r="r" b="b"/>
                <a:pathLst>
                  <a:path w="75" h="38">
                    <a:moveTo>
                      <a:pt x="0" y="0"/>
                    </a:moveTo>
                    <a:lnTo>
                      <a:pt x="0" y="6"/>
                    </a:lnTo>
                    <a:lnTo>
                      <a:pt x="0" y="6"/>
                    </a:lnTo>
                    <a:lnTo>
                      <a:pt x="0" y="6"/>
                    </a:lnTo>
                    <a:lnTo>
                      <a:pt x="0" y="6"/>
                    </a:lnTo>
                    <a:lnTo>
                      <a:pt x="0" y="6"/>
                    </a:lnTo>
                    <a:lnTo>
                      <a:pt x="0" y="6"/>
                    </a:lnTo>
                    <a:lnTo>
                      <a:pt x="0" y="6"/>
                    </a:lnTo>
                    <a:lnTo>
                      <a:pt x="0" y="13"/>
                    </a:lnTo>
                    <a:lnTo>
                      <a:pt x="0" y="13"/>
                    </a:lnTo>
                    <a:lnTo>
                      <a:pt x="0" y="13"/>
                    </a:lnTo>
                    <a:lnTo>
                      <a:pt x="0" y="13"/>
                    </a:lnTo>
                    <a:lnTo>
                      <a:pt x="0" y="13"/>
                    </a:lnTo>
                    <a:lnTo>
                      <a:pt x="0" y="13"/>
                    </a:lnTo>
                    <a:lnTo>
                      <a:pt x="0" y="19"/>
                    </a:lnTo>
                    <a:lnTo>
                      <a:pt x="0" y="19"/>
                    </a:lnTo>
                    <a:lnTo>
                      <a:pt x="0" y="19"/>
                    </a:lnTo>
                    <a:lnTo>
                      <a:pt x="0" y="19"/>
                    </a:lnTo>
                    <a:lnTo>
                      <a:pt x="0" y="19"/>
                    </a:lnTo>
                    <a:lnTo>
                      <a:pt x="0" y="19"/>
                    </a:lnTo>
                    <a:lnTo>
                      <a:pt x="0" y="19"/>
                    </a:lnTo>
                    <a:lnTo>
                      <a:pt x="0" y="26"/>
                    </a:lnTo>
                    <a:lnTo>
                      <a:pt x="0" y="26"/>
                    </a:lnTo>
                    <a:lnTo>
                      <a:pt x="0" y="26"/>
                    </a:lnTo>
                    <a:lnTo>
                      <a:pt x="0" y="26"/>
                    </a:lnTo>
                    <a:lnTo>
                      <a:pt x="0" y="26"/>
                    </a:lnTo>
                    <a:lnTo>
                      <a:pt x="7" y="26"/>
                    </a:lnTo>
                    <a:lnTo>
                      <a:pt x="7" y="26"/>
                    </a:lnTo>
                    <a:lnTo>
                      <a:pt x="13" y="26"/>
                    </a:lnTo>
                    <a:lnTo>
                      <a:pt x="13" y="26"/>
                    </a:lnTo>
                    <a:lnTo>
                      <a:pt x="20" y="26"/>
                    </a:lnTo>
                    <a:lnTo>
                      <a:pt x="20" y="26"/>
                    </a:lnTo>
                    <a:lnTo>
                      <a:pt x="27" y="32"/>
                    </a:lnTo>
                    <a:lnTo>
                      <a:pt x="27" y="32"/>
                    </a:lnTo>
                    <a:lnTo>
                      <a:pt x="27" y="32"/>
                    </a:lnTo>
                    <a:lnTo>
                      <a:pt x="27" y="32"/>
                    </a:lnTo>
                    <a:lnTo>
                      <a:pt x="34" y="32"/>
                    </a:lnTo>
                    <a:lnTo>
                      <a:pt x="34" y="32"/>
                    </a:lnTo>
                    <a:lnTo>
                      <a:pt x="34" y="32"/>
                    </a:lnTo>
                    <a:lnTo>
                      <a:pt x="34" y="32"/>
                    </a:lnTo>
                    <a:lnTo>
                      <a:pt x="34" y="32"/>
                    </a:lnTo>
                    <a:lnTo>
                      <a:pt x="34" y="38"/>
                    </a:lnTo>
                    <a:lnTo>
                      <a:pt x="41" y="38"/>
                    </a:lnTo>
                    <a:lnTo>
                      <a:pt x="41" y="38"/>
                    </a:lnTo>
                    <a:lnTo>
                      <a:pt x="41" y="38"/>
                    </a:lnTo>
                    <a:lnTo>
                      <a:pt x="41" y="38"/>
                    </a:lnTo>
                    <a:lnTo>
                      <a:pt x="41" y="38"/>
                    </a:lnTo>
                    <a:lnTo>
                      <a:pt x="41" y="38"/>
                    </a:lnTo>
                    <a:lnTo>
                      <a:pt x="41" y="38"/>
                    </a:lnTo>
                    <a:lnTo>
                      <a:pt x="48" y="38"/>
                    </a:lnTo>
                    <a:lnTo>
                      <a:pt x="48" y="38"/>
                    </a:lnTo>
                    <a:lnTo>
                      <a:pt x="55" y="38"/>
                    </a:lnTo>
                    <a:lnTo>
                      <a:pt x="55" y="38"/>
                    </a:lnTo>
                    <a:lnTo>
                      <a:pt x="61" y="38"/>
                    </a:lnTo>
                    <a:lnTo>
                      <a:pt x="61" y="38"/>
                    </a:lnTo>
                    <a:lnTo>
                      <a:pt x="61" y="38"/>
                    </a:lnTo>
                    <a:lnTo>
                      <a:pt x="68" y="38"/>
                    </a:lnTo>
                    <a:lnTo>
                      <a:pt x="68" y="38"/>
                    </a:lnTo>
                    <a:lnTo>
                      <a:pt x="68" y="38"/>
                    </a:lnTo>
                    <a:lnTo>
                      <a:pt x="68" y="38"/>
                    </a:lnTo>
                    <a:lnTo>
                      <a:pt x="68" y="38"/>
                    </a:lnTo>
                    <a:lnTo>
                      <a:pt x="68" y="38"/>
                    </a:lnTo>
                    <a:lnTo>
                      <a:pt x="68" y="38"/>
                    </a:lnTo>
                    <a:lnTo>
                      <a:pt x="61" y="38"/>
                    </a:lnTo>
                    <a:lnTo>
                      <a:pt x="61" y="32"/>
                    </a:lnTo>
                    <a:lnTo>
                      <a:pt x="61" y="32"/>
                    </a:lnTo>
                    <a:lnTo>
                      <a:pt x="55" y="32"/>
                    </a:lnTo>
                    <a:lnTo>
                      <a:pt x="55" y="32"/>
                    </a:lnTo>
                    <a:lnTo>
                      <a:pt x="55" y="32"/>
                    </a:lnTo>
                    <a:lnTo>
                      <a:pt x="55" y="32"/>
                    </a:lnTo>
                    <a:lnTo>
                      <a:pt x="55" y="32"/>
                    </a:lnTo>
                    <a:lnTo>
                      <a:pt x="48" y="32"/>
                    </a:lnTo>
                    <a:lnTo>
                      <a:pt x="48" y="32"/>
                    </a:lnTo>
                    <a:lnTo>
                      <a:pt x="48" y="32"/>
                    </a:lnTo>
                    <a:lnTo>
                      <a:pt x="48" y="32"/>
                    </a:lnTo>
                    <a:lnTo>
                      <a:pt x="48" y="32"/>
                    </a:lnTo>
                    <a:lnTo>
                      <a:pt x="48" y="32"/>
                    </a:lnTo>
                    <a:lnTo>
                      <a:pt x="55" y="32"/>
                    </a:lnTo>
                    <a:lnTo>
                      <a:pt x="61" y="32"/>
                    </a:lnTo>
                    <a:lnTo>
                      <a:pt x="68" y="32"/>
                    </a:lnTo>
                    <a:lnTo>
                      <a:pt x="68" y="32"/>
                    </a:lnTo>
                    <a:lnTo>
                      <a:pt x="68" y="32"/>
                    </a:lnTo>
                    <a:lnTo>
                      <a:pt x="68" y="32"/>
                    </a:lnTo>
                    <a:lnTo>
                      <a:pt x="68" y="38"/>
                    </a:lnTo>
                    <a:lnTo>
                      <a:pt x="68" y="38"/>
                    </a:lnTo>
                    <a:lnTo>
                      <a:pt x="68" y="38"/>
                    </a:lnTo>
                    <a:lnTo>
                      <a:pt x="68" y="38"/>
                    </a:lnTo>
                    <a:lnTo>
                      <a:pt x="68" y="38"/>
                    </a:lnTo>
                    <a:lnTo>
                      <a:pt x="68" y="38"/>
                    </a:lnTo>
                    <a:lnTo>
                      <a:pt x="75" y="38"/>
                    </a:lnTo>
                    <a:lnTo>
                      <a:pt x="75" y="38"/>
                    </a:lnTo>
                    <a:lnTo>
                      <a:pt x="75" y="32"/>
                    </a:lnTo>
                    <a:lnTo>
                      <a:pt x="75" y="32"/>
                    </a:lnTo>
                    <a:lnTo>
                      <a:pt x="75" y="32"/>
                    </a:lnTo>
                    <a:lnTo>
                      <a:pt x="75" y="32"/>
                    </a:lnTo>
                    <a:lnTo>
                      <a:pt x="75" y="32"/>
                    </a:lnTo>
                    <a:lnTo>
                      <a:pt x="75" y="32"/>
                    </a:lnTo>
                    <a:lnTo>
                      <a:pt x="75" y="32"/>
                    </a:lnTo>
                    <a:lnTo>
                      <a:pt x="68" y="32"/>
                    </a:lnTo>
                    <a:lnTo>
                      <a:pt x="68" y="32"/>
                    </a:lnTo>
                    <a:lnTo>
                      <a:pt x="68" y="26"/>
                    </a:lnTo>
                    <a:lnTo>
                      <a:pt x="68" y="26"/>
                    </a:lnTo>
                    <a:lnTo>
                      <a:pt x="68" y="26"/>
                    </a:lnTo>
                    <a:lnTo>
                      <a:pt x="68" y="26"/>
                    </a:lnTo>
                    <a:lnTo>
                      <a:pt x="68" y="26"/>
                    </a:lnTo>
                    <a:lnTo>
                      <a:pt x="68" y="26"/>
                    </a:lnTo>
                    <a:lnTo>
                      <a:pt x="68" y="26"/>
                    </a:lnTo>
                    <a:lnTo>
                      <a:pt x="68" y="26"/>
                    </a:lnTo>
                    <a:lnTo>
                      <a:pt x="68" y="26"/>
                    </a:lnTo>
                    <a:lnTo>
                      <a:pt x="68" y="19"/>
                    </a:lnTo>
                    <a:lnTo>
                      <a:pt x="68" y="19"/>
                    </a:lnTo>
                    <a:lnTo>
                      <a:pt x="68" y="19"/>
                    </a:lnTo>
                    <a:lnTo>
                      <a:pt x="68" y="19"/>
                    </a:lnTo>
                    <a:lnTo>
                      <a:pt x="68" y="19"/>
                    </a:lnTo>
                    <a:lnTo>
                      <a:pt x="68" y="19"/>
                    </a:lnTo>
                    <a:lnTo>
                      <a:pt x="68" y="19"/>
                    </a:lnTo>
                    <a:lnTo>
                      <a:pt x="68" y="13"/>
                    </a:lnTo>
                    <a:lnTo>
                      <a:pt x="61" y="13"/>
                    </a:lnTo>
                    <a:lnTo>
                      <a:pt x="61" y="13"/>
                    </a:lnTo>
                    <a:lnTo>
                      <a:pt x="61" y="13"/>
                    </a:lnTo>
                    <a:lnTo>
                      <a:pt x="68" y="13"/>
                    </a:lnTo>
                    <a:lnTo>
                      <a:pt x="68" y="13"/>
                    </a:lnTo>
                    <a:lnTo>
                      <a:pt x="68" y="13"/>
                    </a:lnTo>
                    <a:lnTo>
                      <a:pt x="61" y="13"/>
                    </a:lnTo>
                    <a:lnTo>
                      <a:pt x="61" y="13"/>
                    </a:lnTo>
                    <a:lnTo>
                      <a:pt x="61" y="13"/>
                    </a:lnTo>
                    <a:lnTo>
                      <a:pt x="61" y="13"/>
                    </a:lnTo>
                    <a:lnTo>
                      <a:pt x="61" y="13"/>
                    </a:lnTo>
                    <a:lnTo>
                      <a:pt x="61" y="6"/>
                    </a:lnTo>
                    <a:lnTo>
                      <a:pt x="61" y="6"/>
                    </a:lnTo>
                    <a:lnTo>
                      <a:pt x="61" y="6"/>
                    </a:lnTo>
                    <a:lnTo>
                      <a:pt x="55" y="6"/>
                    </a:lnTo>
                    <a:lnTo>
                      <a:pt x="55" y="6"/>
                    </a:lnTo>
                    <a:lnTo>
                      <a:pt x="55" y="6"/>
                    </a:lnTo>
                    <a:lnTo>
                      <a:pt x="55" y="6"/>
                    </a:lnTo>
                    <a:lnTo>
                      <a:pt x="55" y="6"/>
                    </a:lnTo>
                    <a:lnTo>
                      <a:pt x="48" y="0"/>
                    </a:lnTo>
                    <a:lnTo>
                      <a:pt x="48" y="0"/>
                    </a:lnTo>
                    <a:lnTo>
                      <a:pt x="48" y="0"/>
                    </a:lnTo>
                    <a:lnTo>
                      <a:pt x="48" y="6"/>
                    </a:lnTo>
                    <a:lnTo>
                      <a:pt x="41" y="6"/>
                    </a:lnTo>
                    <a:lnTo>
                      <a:pt x="41" y="6"/>
                    </a:lnTo>
                    <a:lnTo>
                      <a:pt x="41" y="6"/>
                    </a:lnTo>
                    <a:lnTo>
                      <a:pt x="34" y="6"/>
                    </a:lnTo>
                    <a:lnTo>
                      <a:pt x="34" y="6"/>
                    </a:lnTo>
                    <a:lnTo>
                      <a:pt x="27" y="6"/>
                    </a:lnTo>
                    <a:lnTo>
                      <a:pt x="27" y="6"/>
                    </a:lnTo>
                    <a:lnTo>
                      <a:pt x="27" y="6"/>
                    </a:lnTo>
                    <a:lnTo>
                      <a:pt x="27" y="6"/>
                    </a:lnTo>
                    <a:lnTo>
                      <a:pt x="27" y="6"/>
                    </a:lnTo>
                    <a:lnTo>
                      <a:pt x="20" y="6"/>
                    </a:lnTo>
                    <a:lnTo>
                      <a:pt x="20" y="6"/>
                    </a:lnTo>
                    <a:lnTo>
                      <a:pt x="20" y="6"/>
                    </a:lnTo>
                    <a:lnTo>
                      <a:pt x="20" y="6"/>
                    </a:lnTo>
                    <a:lnTo>
                      <a:pt x="20" y="6"/>
                    </a:lnTo>
                    <a:lnTo>
                      <a:pt x="13" y="6"/>
                    </a:lnTo>
                    <a:lnTo>
                      <a:pt x="13" y="6"/>
                    </a:lnTo>
                    <a:lnTo>
                      <a:pt x="13" y="6"/>
                    </a:lnTo>
                    <a:lnTo>
                      <a:pt x="7" y="6"/>
                    </a:lnTo>
                    <a:lnTo>
                      <a:pt x="7" y="6"/>
                    </a:lnTo>
                    <a:lnTo>
                      <a:pt x="7" y="6"/>
                    </a:lnTo>
                    <a:lnTo>
                      <a:pt x="0" y="6"/>
                    </a:lnTo>
                    <a:lnTo>
                      <a:pt x="0" y="0"/>
                    </a:lnTo>
                    <a:lnTo>
                      <a:pt x="0" y="0"/>
                    </a:lnTo>
                    <a:close/>
                  </a:path>
                </a:pathLst>
              </a:custGeom>
              <a:solidFill>
                <a:srgbClr val="FFBB8F"/>
              </a:solidFill>
              <a:ln w="9525">
                <a:noFill/>
                <a:round/>
                <a:headEnd/>
                <a:tailEnd/>
              </a:ln>
            </p:spPr>
            <p:txBody>
              <a:bodyPr/>
              <a:lstStyle/>
              <a:p>
                <a:endParaRPr lang="en-US" dirty="0"/>
              </a:p>
            </p:txBody>
          </p:sp>
          <p:sp>
            <p:nvSpPr>
              <p:cNvPr id="100505" name="Freeform 1177"/>
              <p:cNvSpPr>
                <a:spLocks/>
              </p:cNvSpPr>
              <p:nvPr/>
            </p:nvSpPr>
            <p:spPr bwMode="auto">
              <a:xfrm>
                <a:off x="2503" y="2542"/>
                <a:ext cx="75" cy="38"/>
              </a:xfrm>
              <a:custGeom>
                <a:avLst/>
                <a:gdLst/>
                <a:ahLst/>
                <a:cxnLst>
                  <a:cxn ang="0">
                    <a:pos x="0" y="6"/>
                  </a:cxn>
                  <a:cxn ang="0">
                    <a:pos x="0" y="6"/>
                  </a:cxn>
                  <a:cxn ang="0">
                    <a:pos x="0" y="13"/>
                  </a:cxn>
                  <a:cxn ang="0">
                    <a:pos x="0" y="13"/>
                  </a:cxn>
                  <a:cxn ang="0">
                    <a:pos x="0" y="19"/>
                  </a:cxn>
                  <a:cxn ang="0">
                    <a:pos x="0" y="19"/>
                  </a:cxn>
                  <a:cxn ang="0">
                    <a:pos x="0" y="19"/>
                  </a:cxn>
                  <a:cxn ang="0">
                    <a:pos x="0" y="26"/>
                  </a:cxn>
                  <a:cxn ang="0">
                    <a:pos x="7" y="26"/>
                  </a:cxn>
                  <a:cxn ang="0">
                    <a:pos x="13" y="26"/>
                  </a:cxn>
                  <a:cxn ang="0">
                    <a:pos x="27" y="32"/>
                  </a:cxn>
                  <a:cxn ang="0">
                    <a:pos x="27" y="32"/>
                  </a:cxn>
                  <a:cxn ang="0">
                    <a:pos x="34" y="32"/>
                  </a:cxn>
                  <a:cxn ang="0">
                    <a:pos x="34" y="38"/>
                  </a:cxn>
                  <a:cxn ang="0">
                    <a:pos x="41" y="38"/>
                  </a:cxn>
                  <a:cxn ang="0">
                    <a:pos x="41" y="38"/>
                  </a:cxn>
                  <a:cxn ang="0">
                    <a:pos x="48" y="38"/>
                  </a:cxn>
                  <a:cxn ang="0">
                    <a:pos x="61" y="38"/>
                  </a:cxn>
                  <a:cxn ang="0">
                    <a:pos x="68" y="38"/>
                  </a:cxn>
                  <a:cxn ang="0">
                    <a:pos x="68" y="38"/>
                  </a:cxn>
                  <a:cxn ang="0">
                    <a:pos x="68" y="38"/>
                  </a:cxn>
                  <a:cxn ang="0">
                    <a:pos x="61" y="32"/>
                  </a:cxn>
                  <a:cxn ang="0">
                    <a:pos x="55" y="32"/>
                  </a:cxn>
                  <a:cxn ang="0">
                    <a:pos x="48" y="32"/>
                  </a:cxn>
                  <a:cxn ang="0">
                    <a:pos x="48" y="32"/>
                  </a:cxn>
                  <a:cxn ang="0">
                    <a:pos x="55" y="32"/>
                  </a:cxn>
                  <a:cxn ang="0">
                    <a:pos x="68" y="32"/>
                  </a:cxn>
                  <a:cxn ang="0">
                    <a:pos x="68" y="38"/>
                  </a:cxn>
                  <a:cxn ang="0">
                    <a:pos x="68" y="38"/>
                  </a:cxn>
                  <a:cxn ang="0">
                    <a:pos x="75" y="38"/>
                  </a:cxn>
                  <a:cxn ang="0">
                    <a:pos x="75" y="32"/>
                  </a:cxn>
                  <a:cxn ang="0">
                    <a:pos x="75" y="32"/>
                  </a:cxn>
                  <a:cxn ang="0">
                    <a:pos x="68" y="32"/>
                  </a:cxn>
                  <a:cxn ang="0">
                    <a:pos x="68" y="26"/>
                  </a:cxn>
                  <a:cxn ang="0">
                    <a:pos x="68" y="26"/>
                  </a:cxn>
                  <a:cxn ang="0">
                    <a:pos x="68" y="26"/>
                  </a:cxn>
                  <a:cxn ang="0">
                    <a:pos x="68" y="19"/>
                  </a:cxn>
                  <a:cxn ang="0">
                    <a:pos x="68" y="19"/>
                  </a:cxn>
                  <a:cxn ang="0">
                    <a:pos x="68" y="13"/>
                  </a:cxn>
                  <a:cxn ang="0">
                    <a:pos x="61" y="13"/>
                  </a:cxn>
                  <a:cxn ang="0">
                    <a:pos x="68" y="13"/>
                  </a:cxn>
                  <a:cxn ang="0">
                    <a:pos x="61" y="13"/>
                  </a:cxn>
                  <a:cxn ang="0">
                    <a:pos x="61" y="6"/>
                  </a:cxn>
                  <a:cxn ang="0">
                    <a:pos x="55" y="6"/>
                  </a:cxn>
                  <a:cxn ang="0">
                    <a:pos x="55" y="6"/>
                  </a:cxn>
                  <a:cxn ang="0">
                    <a:pos x="48" y="0"/>
                  </a:cxn>
                  <a:cxn ang="0">
                    <a:pos x="41" y="6"/>
                  </a:cxn>
                  <a:cxn ang="0">
                    <a:pos x="34" y="6"/>
                  </a:cxn>
                  <a:cxn ang="0">
                    <a:pos x="27" y="6"/>
                  </a:cxn>
                  <a:cxn ang="0">
                    <a:pos x="27" y="6"/>
                  </a:cxn>
                  <a:cxn ang="0">
                    <a:pos x="20" y="6"/>
                  </a:cxn>
                  <a:cxn ang="0">
                    <a:pos x="13" y="6"/>
                  </a:cxn>
                  <a:cxn ang="0">
                    <a:pos x="7" y="6"/>
                  </a:cxn>
                  <a:cxn ang="0">
                    <a:pos x="0" y="6"/>
                  </a:cxn>
                </a:cxnLst>
                <a:rect l="0" t="0" r="r" b="b"/>
                <a:pathLst>
                  <a:path w="75" h="38">
                    <a:moveTo>
                      <a:pt x="0" y="0"/>
                    </a:moveTo>
                    <a:lnTo>
                      <a:pt x="0" y="6"/>
                    </a:lnTo>
                    <a:lnTo>
                      <a:pt x="0" y="6"/>
                    </a:lnTo>
                    <a:lnTo>
                      <a:pt x="0" y="6"/>
                    </a:lnTo>
                    <a:lnTo>
                      <a:pt x="0" y="6"/>
                    </a:lnTo>
                    <a:lnTo>
                      <a:pt x="0" y="6"/>
                    </a:lnTo>
                    <a:lnTo>
                      <a:pt x="0" y="6"/>
                    </a:lnTo>
                    <a:lnTo>
                      <a:pt x="0" y="6"/>
                    </a:lnTo>
                    <a:lnTo>
                      <a:pt x="0" y="13"/>
                    </a:lnTo>
                    <a:lnTo>
                      <a:pt x="0" y="13"/>
                    </a:lnTo>
                    <a:lnTo>
                      <a:pt x="0" y="13"/>
                    </a:lnTo>
                    <a:lnTo>
                      <a:pt x="0" y="13"/>
                    </a:lnTo>
                    <a:lnTo>
                      <a:pt x="0" y="13"/>
                    </a:lnTo>
                    <a:lnTo>
                      <a:pt x="0" y="13"/>
                    </a:lnTo>
                    <a:lnTo>
                      <a:pt x="0" y="19"/>
                    </a:lnTo>
                    <a:lnTo>
                      <a:pt x="0" y="19"/>
                    </a:lnTo>
                    <a:lnTo>
                      <a:pt x="0" y="19"/>
                    </a:lnTo>
                    <a:lnTo>
                      <a:pt x="0" y="19"/>
                    </a:lnTo>
                    <a:lnTo>
                      <a:pt x="0" y="19"/>
                    </a:lnTo>
                    <a:lnTo>
                      <a:pt x="0" y="19"/>
                    </a:lnTo>
                    <a:lnTo>
                      <a:pt x="0" y="19"/>
                    </a:lnTo>
                    <a:lnTo>
                      <a:pt x="0" y="26"/>
                    </a:lnTo>
                    <a:lnTo>
                      <a:pt x="0" y="26"/>
                    </a:lnTo>
                    <a:lnTo>
                      <a:pt x="0" y="26"/>
                    </a:lnTo>
                    <a:lnTo>
                      <a:pt x="0" y="26"/>
                    </a:lnTo>
                    <a:lnTo>
                      <a:pt x="0" y="26"/>
                    </a:lnTo>
                    <a:lnTo>
                      <a:pt x="7" y="26"/>
                    </a:lnTo>
                    <a:lnTo>
                      <a:pt x="7" y="26"/>
                    </a:lnTo>
                    <a:lnTo>
                      <a:pt x="13" y="26"/>
                    </a:lnTo>
                    <a:lnTo>
                      <a:pt x="13" y="26"/>
                    </a:lnTo>
                    <a:lnTo>
                      <a:pt x="20" y="26"/>
                    </a:lnTo>
                    <a:lnTo>
                      <a:pt x="20" y="26"/>
                    </a:lnTo>
                    <a:lnTo>
                      <a:pt x="27" y="32"/>
                    </a:lnTo>
                    <a:lnTo>
                      <a:pt x="27" y="32"/>
                    </a:lnTo>
                    <a:lnTo>
                      <a:pt x="27" y="32"/>
                    </a:lnTo>
                    <a:lnTo>
                      <a:pt x="27" y="32"/>
                    </a:lnTo>
                    <a:lnTo>
                      <a:pt x="34" y="32"/>
                    </a:lnTo>
                    <a:lnTo>
                      <a:pt x="34" y="32"/>
                    </a:lnTo>
                    <a:lnTo>
                      <a:pt x="34" y="32"/>
                    </a:lnTo>
                    <a:lnTo>
                      <a:pt x="34" y="32"/>
                    </a:lnTo>
                    <a:lnTo>
                      <a:pt x="34" y="32"/>
                    </a:lnTo>
                    <a:lnTo>
                      <a:pt x="34" y="38"/>
                    </a:lnTo>
                    <a:lnTo>
                      <a:pt x="41" y="38"/>
                    </a:lnTo>
                    <a:lnTo>
                      <a:pt x="41" y="38"/>
                    </a:lnTo>
                    <a:lnTo>
                      <a:pt x="41" y="38"/>
                    </a:lnTo>
                    <a:lnTo>
                      <a:pt x="41" y="38"/>
                    </a:lnTo>
                    <a:lnTo>
                      <a:pt x="41" y="38"/>
                    </a:lnTo>
                    <a:lnTo>
                      <a:pt x="41" y="38"/>
                    </a:lnTo>
                    <a:lnTo>
                      <a:pt x="41" y="38"/>
                    </a:lnTo>
                    <a:lnTo>
                      <a:pt x="48" y="38"/>
                    </a:lnTo>
                    <a:lnTo>
                      <a:pt x="48" y="38"/>
                    </a:lnTo>
                    <a:lnTo>
                      <a:pt x="55" y="38"/>
                    </a:lnTo>
                    <a:lnTo>
                      <a:pt x="55" y="38"/>
                    </a:lnTo>
                    <a:lnTo>
                      <a:pt x="61" y="38"/>
                    </a:lnTo>
                    <a:lnTo>
                      <a:pt x="61" y="38"/>
                    </a:lnTo>
                    <a:lnTo>
                      <a:pt x="61" y="38"/>
                    </a:lnTo>
                    <a:lnTo>
                      <a:pt x="68" y="38"/>
                    </a:lnTo>
                    <a:lnTo>
                      <a:pt x="68" y="38"/>
                    </a:lnTo>
                    <a:lnTo>
                      <a:pt x="68" y="38"/>
                    </a:lnTo>
                    <a:lnTo>
                      <a:pt x="68" y="38"/>
                    </a:lnTo>
                    <a:lnTo>
                      <a:pt x="68" y="38"/>
                    </a:lnTo>
                    <a:lnTo>
                      <a:pt x="68" y="38"/>
                    </a:lnTo>
                    <a:lnTo>
                      <a:pt x="68" y="38"/>
                    </a:lnTo>
                    <a:lnTo>
                      <a:pt x="61" y="38"/>
                    </a:lnTo>
                    <a:lnTo>
                      <a:pt x="61" y="32"/>
                    </a:lnTo>
                    <a:lnTo>
                      <a:pt x="61" y="32"/>
                    </a:lnTo>
                    <a:lnTo>
                      <a:pt x="55" y="32"/>
                    </a:lnTo>
                    <a:lnTo>
                      <a:pt x="55" y="32"/>
                    </a:lnTo>
                    <a:lnTo>
                      <a:pt x="55" y="32"/>
                    </a:lnTo>
                    <a:lnTo>
                      <a:pt x="55" y="32"/>
                    </a:lnTo>
                    <a:lnTo>
                      <a:pt x="55" y="32"/>
                    </a:lnTo>
                    <a:lnTo>
                      <a:pt x="48" y="32"/>
                    </a:lnTo>
                    <a:lnTo>
                      <a:pt x="48" y="32"/>
                    </a:lnTo>
                    <a:lnTo>
                      <a:pt x="48" y="32"/>
                    </a:lnTo>
                    <a:lnTo>
                      <a:pt x="48" y="32"/>
                    </a:lnTo>
                    <a:lnTo>
                      <a:pt x="48" y="32"/>
                    </a:lnTo>
                    <a:lnTo>
                      <a:pt x="48" y="32"/>
                    </a:lnTo>
                    <a:lnTo>
                      <a:pt x="55" y="32"/>
                    </a:lnTo>
                    <a:lnTo>
                      <a:pt x="61" y="32"/>
                    </a:lnTo>
                    <a:lnTo>
                      <a:pt x="68" y="32"/>
                    </a:lnTo>
                    <a:lnTo>
                      <a:pt x="68" y="32"/>
                    </a:lnTo>
                    <a:lnTo>
                      <a:pt x="68" y="32"/>
                    </a:lnTo>
                    <a:lnTo>
                      <a:pt x="68" y="32"/>
                    </a:lnTo>
                    <a:lnTo>
                      <a:pt x="68" y="38"/>
                    </a:lnTo>
                    <a:lnTo>
                      <a:pt x="68" y="38"/>
                    </a:lnTo>
                    <a:lnTo>
                      <a:pt x="68" y="38"/>
                    </a:lnTo>
                    <a:lnTo>
                      <a:pt x="68" y="38"/>
                    </a:lnTo>
                    <a:lnTo>
                      <a:pt x="68" y="38"/>
                    </a:lnTo>
                    <a:lnTo>
                      <a:pt x="68" y="38"/>
                    </a:lnTo>
                    <a:lnTo>
                      <a:pt x="75" y="38"/>
                    </a:lnTo>
                    <a:lnTo>
                      <a:pt x="75" y="38"/>
                    </a:lnTo>
                    <a:lnTo>
                      <a:pt x="75" y="32"/>
                    </a:lnTo>
                    <a:lnTo>
                      <a:pt x="75" y="32"/>
                    </a:lnTo>
                    <a:lnTo>
                      <a:pt x="75" y="32"/>
                    </a:lnTo>
                    <a:lnTo>
                      <a:pt x="75" y="32"/>
                    </a:lnTo>
                    <a:lnTo>
                      <a:pt x="75" y="32"/>
                    </a:lnTo>
                    <a:lnTo>
                      <a:pt x="75" y="32"/>
                    </a:lnTo>
                    <a:lnTo>
                      <a:pt x="75" y="32"/>
                    </a:lnTo>
                    <a:lnTo>
                      <a:pt x="68" y="32"/>
                    </a:lnTo>
                    <a:lnTo>
                      <a:pt x="68" y="32"/>
                    </a:lnTo>
                    <a:lnTo>
                      <a:pt x="68" y="26"/>
                    </a:lnTo>
                    <a:lnTo>
                      <a:pt x="68" y="26"/>
                    </a:lnTo>
                    <a:lnTo>
                      <a:pt x="68" y="26"/>
                    </a:lnTo>
                    <a:lnTo>
                      <a:pt x="68" y="26"/>
                    </a:lnTo>
                    <a:lnTo>
                      <a:pt x="68" y="26"/>
                    </a:lnTo>
                    <a:lnTo>
                      <a:pt x="68" y="26"/>
                    </a:lnTo>
                    <a:lnTo>
                      <a:pt x="68" y="26"/>
                    </a:lnTo>
                    <a:lnTo>
                      <a:pt x="68" y="26"/>
                    </a:lnTo>
                    <a:lnTo>
                      <a:pt x="68" y="26"/>
                    </a:lnTo>
                    <a:lnTo>
                      <a:pt x="68" y="19"/>
                    </a:lnTo>
                    <a:lnTo>
                      <a:pt x="68" y="19"/>
                    </a:lnTo>
                    <a:lnTo>
                      <a:pt x="68" y="19"/>
                    </a:lnTo>
                    <a:lnTo>
                      <a:pt x="68" y="19"/>
                    </a:lnTo>
                    <a:lnTo>
                      <a:pt x="68" y="19"/>
                    </a:lnTo>
                    <a:lnTo>
                      <a:pt x="68" y="19"/>
                    </a:lnTo>
                    <a:lnTo>
                      <a:pt x="68" y="19"/>
                    </a:lnTo>
                    <a:lnTo>
                      <a:pt x="68" y="13"/>
                    </a:lnTo>
                    <a:lnTo>
                      <a:pt x="61" y="13"/>
                    </a:lnTo>
                    <a:lnTo>
                      <a:pt x="61" y="13"/>
                    </a:lnTo>
                    <a:lnTo>
                      <a:pt x="61" y="13"/>
                    </a:lnTo>
                    <a:lnTo>
                      <a:pt x="68" y="13"/>
                    </a:lnTo>
                    <a:lnTo>
                      <a:pt x="68" y="13"/>
                    </a:lnTo>
                    <a:lnTo>
                      <a:pt x="68" y="13"/>
                    </a:lnTo>
                    <a:lnTo>
                      <a:pt x="61" y="13"/>
                    </a:lnTo>
                    <a:lnTo>
                      <a:pt x="61" y="13"/>
                    </a:lnTo>
                    <a:lnTo>
                      <a:pt x="61" y="13"/>
                    </a:lnTo>
                    <a:lnTo>
                      <a:pt x="61" y="13"/>
                    </a:lnTo>
                    <a:lnTo>
                      <a:pt x="61" y="13"/>
                    </a:lnTo>
                    <a:lnTo>
                      <a:pt x="61" y="6"/>
                    </a:lnTo>
                    <a:lnTo>
                      <a:pt x="61" y="6"/>
                    </a:lnTo>
                    <a:lnTo>
                      <a:pt x="61" y="6"/>
                    </a:lnTo>
                    <a:lnTo>
                      <a:pt x="55" y="6"/>
                    </a:lnTo>
                    <a:lnTo>
                      <a:pt x="55" y="6"/>
                    </a:lnTo>
                    <a:lnTo>
                      <a:pt x="55" y="6"/>
                    </a:lnTo>
                    <a:lnTo>
                      <a:pt x="55" y="6"/>
                    </a:lnTo>
                    <a:lnTo>
                      <a:pt x="55" y="6"/>
                    </a:lnTo>
                    <a:lnTo>
                      <a:pt x="48" y="0"/>
                    </a:lnTo>
                    <a:lnTo>
                      <a:pt x="48" y="0"/>
                    </a:lnTo>
                    <a:lnTo>
                      <a:pt x="48" y="0"/>
                    </a:lnTo>
                    <a:lnTo>
                      <a:pt x="48" y="6"/>
                    </a:lnTo>
                    <a:lnTo>
                      <a:pt x="41" y="6"/>
                    </a:lnTo>
                    <a:lnTo>
                      <a:pt x="41" y="6"/>
                    </a:lnTo>
                    <a:lnTo>
                      <a:pt x="41" y="6"/>
                    </a:lnTo>
                    <a:lnTo>
                      <a:pt x="34" y="6"/>
                    </a:lnTo>
                    <a:lnTo>
                      <a:pt x="34" y="6"/>
                    </a:lnTo>
                    <a:lnTo>
                      <a:pt x="27" y="6"/>
                    </a:lnTo>
                    <a:lnTo>
                      <a:pt x="27" y="6"/>
                    </a:lnTo>
                    <a:lnTo>
                      <a:pt x="27" y="6"/>
                    </a:lnTo>
                    <a:lnTo>
                      <a:pt x="27" y="6"/>
                    </a:lnTo>
                    <a:lnTo>
                      <a:pt x="27" y="6"/>
                    </a:lnTo>
                    <a:lnTo>
                      <a:pt x="20" y="6"/>
                    </a:lnTo>
                    <a:lnTo>
                      <a:pt x="20" y="6"/>
                    </a:lnTo>
                    <a:lnTo>
                      <a:pt x="20" y="6"/>
                    </a:lnTo>
                    <a:lnTo>
                      <a:pt x="20" y="6"/>
                    </a:lnTo>
                    <a:lnTo>
                      <a:pt x="20" y="6"/>
                    </a:lnTo>
                    <a:lnTo>
                      <a:pt x="13" y="6"/>
                    </a:lnTo>
                    <a:lnTo>
                      <a:pt x="13" y="6"/>
                    </a:lnTo>
                    <a:lnTo>
                      <a:pt x="13" y="6"/>
                    </a:lnTo>
                    <a:lnTo>
                      <a:pt x="7" y="6"/>
                    </a:lnTo>
                    <a:lnTo>
                      <a:pt x="7" y="6"/>
                    </a:lnTo>
                    <a:lnTo>
                      <a:pt x="7" y="6"/>
                    </a:lnTo>
                    <a:lnTo>
                      <a:pt x="0" y="6"/>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00506" name="Freeform 1178"/>
              <p:cNvSpPr>
                <a:spLocks/>
              </p:cNvSpPr>
              <p:nvPr/>
            </p:nvSpPr>
            <p:spPr bwMode="auto">
              <a:xfrm>
                <a:off x="2468" y="2709"/>
                <a:ext cx="83" cy="58"/>
              </a:xfrm>
              <a:custGeom>
                <a:avLst/>
                <a:gdLst/>
                <a:ahLst/>
                <a:cxnLst>
                  <a:cxn ang="0">
                    <a:pos x="7" y="52"/>
                  </a:cxn>
                  <a:cxn ang="0">
                    <a:pos x="7" y="52"/>
                  </a:cxn>
                  <a:cxn ang="0">
                    <a:pos x="7" y="45"/>
                  </a:cxn>
                  <a:cxn ang="0">
                    <a:pos x="7" y="45"/>
                  </a:cxn>
                  <a:cxn ang="0">
                    <a:pos x="0" y="39"/>
                  </a:cxn>
                  <a:cxn ang="0">
                    <a:pos x="0" y="39"/>
                  </a:cxn>
                  <a:cxn ang="0">
                    <a:pos x="0" y="32"/>
                  </a:cxn>
                  <a:cxn ang="0">
                    <a:pos x="0" y="32"/>
                  </a:cxn>
                  <a:cxn ang="0">
                    <a:pos x="7" y="32"/>
                  </a:cxn>
                  <a:cxn ang="0">
                    <a:pos x="7" y="32"/>
                  </a:cxn>
                  <a:cxn ang="0">
                    <a:pos x="14" y="26"/>
                  </a:cxn>
                  <a:cxn ang="0">
                    <a:pos x="21" y="26"/>
                  </a:cxn>
                  <a:cxn ang="0">
                    <a:pos x="28" y="26"/>
                  </a:cxn>
                  <a:cxn ang="0">
                    <a:pos x="28" y="26"/>
                  </a:cxn>
                  <a:cxn ang="0">
                    <a:pos x="28" y="19"/>
                  </a:cxn>
                  <a:cxn ang="0">
                    <a:pos x="35" y="19"/>
                  </a:cxn>
                  <a:cxn ang="0">
                    <a:pos x="35" y="19"/>
                  </a:cxn>
                  <a:cxn ang="0">
                    <a:pos x="35" y="19"/>
                  </a:cxn>
                  <a:cxn ang="0">
                    <a:pos x="42" y="13"/>
                  </a:cxn>
                  <a:cxn ang="0">
                    <a:pos x="42" y="13"/>
                  </a:cxn>
                  <a:cxn ang="0">
                    <a:pos x="42" y="13"/>
                  </a:cxn>
                  <a:cxn ang="0">
                    <a:pos x="48" y="13"/>
                  </a:cxn>
                  <a:cxn ang="0">
                    <a:pos x="48" y="6"/>
                  </a:cxn>
                  <a:cxn ang="0">
                    <a:pos x="55" y="6"/>
                  </a:cxn>
                  <a:cxn ang="0">
                    <a:pos x="55" y="6"/>
                  </a:cxn>
                  <a:cxn ang="0">
                    <a:pos x="55" y="6"/>
                  </a:cxn>
                  <a:cxn ang="0">
                    <a:pos x="62" y="0"/>
                  </a:cxn>
                  <a:cxn ang="0">
                    <a:pos x="62" y="0"/>
                  </a:cxn>
                  <a:cxn ang="0">
                    <a:pos x="69" y="0"/>
                  </a:cxn>
                  <a:cxn ang="0">
                    <a:pos x="69" y="0"/>
                  </a:cxn>
                  <a:cxn ang="0">
                    <a:pos x="69" y="0"/>
                  </a:cxn>
                  <a:cxn ang="0">
                    <a:pos x="76" y="0"/>
                  </a:cxn>
                  <a:cxn ang="0">
                    <a:pos x="76" y="0"/>
                  </a:cxn>
                  <a:cxn ang="0">
                    <a:pos x="76" y="0"/>
                  </a:cxn>
                  <a:cxn ang="0">
                    <a:pos x="76" y="0"/>
                  </a:cxn>
                  <a:cxn ang="0">
                    <a:pos x="76" y="0"/>
                  </a:cxn>
                  <a:cxn ang="0">
                    <a:pos x="76" y="6"/>
                  </a:cxn>
                  <a:cxn ang="0">
                    <a:pos x="76" y="6"/>
                  </a:cxn>
                  <a:cxn ang="0">
                    <a:pos x="76" y="13"/>
                  </a:cxn>
                  <a:cxn ang="0">
                    <a:pos x="76" y="13"/>
                  </a:cxn>
                  <a:cxn ang="0">
                    <a:pos x="83" y="13"/>
                  </a:cxn>
                  <a:cxn ang="0">
                    <a:pos x="83" y="13"/>
                  </a:cxn>
                  <a:cxn ang="0">
                    <a:pos x="83" y="19"/>
                  </a:cxn>
                  <a:cxn ang="0">
                    <a:pos x="76" y="19"/>
                  </a:cxn>
                  <a:cxn ang="0">
                    <a:pos x="76" y="19"/>
                  </a:cxn>
                  <a:cxn ang="0">
                    <a:pos x="69" y="26"/>
                  </a:cxn>
                  <a:cxn ang="0">
                    <a:pos x="69" y="26"/>
                  </a:cxn>
                  <a:cxn ang="0">
                    <a:pos x="62" y="32"/>
                  </a:cxn>
                  <a:cxn ang="0">
                    <a:pos x="55" y="32"/>
                  </a:cxn>
                  <a:cxn ang="0">
                    <a:pos x="48" y="32"/>
                  </a:cxn>
                  <a:cxn ang="0">
                    <a:pos x="42" y="32"/>
                  </a:cxn>
                  <a:cxn ang="0">
                    <a:pos x="35" y="39"/>
                  </a:cxn>
                  <a:cxn ang="0">
                    <a:pos x="28" y="39"/>
                  </a:cxn>
                  <a:cxn ang="0">
                    <a:pos x="21" y="45"/>
                  </a:cxn>
                  <a:cxn ang="0">
                    <a:pos x="14" y="52"/>
                  </a:cxn>
                  <a:cxn ang="0">
                    <a:pos x="14" y="52"/>
                  </a:cxn>
                </a:cxnLst>
                <a:rect l="0" t="0" r="r" b="b"/>
                <a:pathLst>
                  <a:path w="83" h="58">
                    <a:moveTo>
                      <a:pt x="7" y="58"/>
                    </a:moveTo>
                    <a:lnTo>
                      <a:pt x="7" y="52"/>
                    </a:lnTo>
                    <a:lnTo>
                      <a:pt x="7" y="52"/>
                    </a:lnTo>
                    <a:lnTo>
                      <a:pt x="7" y="52"/>
                    </a:lnTo>
                    <a:lnTo>
                      <a:pt x="7" y="52"/>
                    </a:lnTo>
                    <a:lnTo>
                      <a:pt x="7" y="52"/>
                    </a:lnTo>
                    <a:lnTo>
                      <a:pt x="7" y="45"/>
                    </a:lnTo>
                    <a:lnTo>
                      <a:pt x="7" y="45"/>
                    </a:lnTo>
                    <a:lnTo>
                      <a:pt x="7" y="45"/>
                    </a:lnTo>
                    <a:lnTo>
                      <a:pt x="7" y="45"/>
                    </a:lnTo>
                    <a:lnTo>
                      <a:pt x="7" y="45"/>
                    </a:lnTo>
                    <a:lnTo>
                      <a:pt x="7" y="45"/>
                    </a:lnTo>
                    <a:lnTo>
                      <a:pt x="7" y="45"/>
                    </a:lnTo>
                    <a:lnTo>
                      <a:pt x="0" y="39"/>
                    </a:lnTo>
                    <a:lnTo>
                      <a:pt x="0" y="39"/>
                    </a:lnTo>
                    <a:lnTo>
                      <a:pt x="0" y="39"/>
                    </a:lnTo>
                    <a:lnTo>
                      <a:pt x="0" y="39"/>
                    </a:lnTo>
                    <a:lnTo>
                      <a:pt x="0" y="39"/>
                    </a:lnTo>
                    <a:lnTo>
                      <a:pt x="0" y="39"/>
                    </a:lnTo>
                    <a:lnTo>
                      <a:pt x="0" y="39"/>
                    </a:lnTo>
                    <a:lnTo>
                      <a:pt x="0" y="32"/>
                    </a:lnTo>
                    <a:lnTo>
                      <a:pt x="0" y="32"/>
                    </a:lnTo>
                    <a:lnTo>
                      <a:pt x="0" y="32"/>
                    </a:lnTo>
                    <a:lnTo>
                      <a:pt x="0" y="32"/>
                    </a:lnTo>
                    <a:lnTo>
                      <a:pt x="0" y="32"/>
                    </a:lnTo>
                    <a:lnTo>
                      <a:pt x="0" y="32"/>
                    </a:lnTo>
                    <a:lnTo>
                      <a:pt x="7" y="32"/>
                    </a:lnTo>
                    <a:lnTo>
                      <a:pt x="7" y="32"/>
                    </a:lnTo>
                    <a:lnTo>
                      <a:pt x="7" y="32"/>
                    </a:lnTo>
                    <a:lnTo>
                      <a:pt x="7" y="32"/>
                    </a:lnTo>
                    <a:lnTo>
                      <a:pt x="7" y="32"/>
                    </a:lnTo>
                    <a:lnTo>
                      <a:pt x="14" y="32"/>
                    </a:lnTo>
                    <a:lnTo>
                      <a:pt x="14" y="26"/>
                    </a:lnTo>
                    <a:lnTo>
                      <a:pt x="14" y="26"/>
                    </a:lnTo>
                    <a:lnTo>
                      <a:pt x="14" y="26"/>
                    </a:lnTo>
                    <a:lnTo>
                      <a:pt x="21" y="26"/>
                    </a:lnTo>
                    <a:lnTo>
                      <a:pt x="21" y="26"/>
                    </a:lnTo>
                    <a:lnTo>
                      <a:pt x="21" y="26"/>
                    </a:lnTo>
                    <a:lnTo>
                      <a:pt x="28" y="26"/>
                    </a:lnTo>
                    <a:lnTo>
                      <a:pt x="28" y="26"/>
                    </a:lnTo>
                    <a:lnTo>
                      <a:pt x="28" y="26"/>
                    </a:lnTo>
                    <a:lnTo>
                      <a:pt x="28" y="26"/>
                    </a:lnTo>
                    <a:lnTo>
                      <a:pt x="28" y="26"/>
                    </a:lnTo>
                    <a:lnTo>
                      <a:pt x="28" y="19"/>
                    </a:lnTo>
                    <a:lnTo>
                      <a:pt x="28" y="19"/>
                    </a:lnTo>
                    <a:lnTo>
                      <a:pt x="35" y="19"/>
                    </a:lnTo>
                    <a:lnTo>
                      <a:pt x="35" y="19"/>
                    </a:lnTo>
                    <a:lnTo>
                      <a:pt x="35" y="19"/>
                    </a:lnTo>
                    <a:lnTo>
                      <a:pt x="35" y="19"/>
                    </a:lnTo>
                    <a:lnTo>
                      <a:pt x="35" y="19"/>
                    </a:lnTo>
                    <a:lnTo>
                      <a:pt x="35" y="19"/>
                    </a:lnTo>
                    <a:lnTo>
                      <a:pt x="35" y="19"/>
                    </a:lnTo>
                    <a:lnTo>
                      <a:pt x="35" y="19"/>
                    </a:lnTo>
                    <a:lnTo>
                      <a:pt x="35" y="19"/>
                    </a:lnTo>
                    <a:lnTo>
                      <a:pt x="42" y="19"/>
                    </a:lnTo>
                    <a:lnTo>
                      <a:pt x="42" y="13"/>
                    </a:lnTo>
                    <a:lnTo>
                      <a:pt x="42" y="13"/>
                    </a:lnTo>
                    <a:lnTo>
                      <a:pt x="42" y="13"/>
                    </a:lnTo>
                    <a:lnTo>
                      <a:pt x="42" y="13"/>
                    </a:lnTo>
                    <a:lnTo>
                      <a:pt x="42" y="13"/>
                    </a:lnTo>
                    <a:lnTo>
                      <a:pt x="42" y="13"/>
                    </a:lnTo>
                    <a:lnTo>
                      <a:pt x="42" y="13"/>
                    </a:lnTo>
                    <a:lnTo>
                      <a:pt x="42" y="13"/>
                    </a:lnTo>
                    <a:lnTo>
                      <a:pt x="48" y="13"/>
                    </a:lnTo>
                    <a:lnTo>
                      <a:pt x="48" y="13"/>
                    </a:lnTo>
                    <a:lnTo>
                      <a:pt x="48" y="13"/>
                    </a:lnTo>
                    <a:lnTo>
                      <a:pt x="48" y="6"/>
                    </a:lnTo>
                    <a:lnTo>
                      <a:pt x="48" y="6"/>
                    </a:lnTo>
                    <a:lnTo>
                      <a:pt x="48" y="6"/>
                    </a:lnTo>
                    <a:lnTo>
                      <a:pt x="55" y="6"/>
                    </a:lnTo>
                    <a:lnTo>
                      <a:pt x="55" y="6"/>
                    </a:lnTo>
                    <a:lnTo>
                      <a:pt x="55" y="6"/>
                    </a:lnTo>
                    <a:lnTo>
                      <a:pt x="55" y="6"/>
                    </a:lnTo>
                    <a:lnTo>
                      <a:pt x="55" y="6"/>
                    </a:lnTo>
                    <a:lnTo>
                      <a:pt x="55" y="6"/>
                    </a:lnTo>
                    <a:lnTo>
                      <a:pt x="55" y="6"/>
                    </a:lnTo>
                    <a:lnTo>
                      <a:pt x="55" y="6"/>
                    </a:lnTo>
                    <a:lnTo>
                      <a:pt x="55" y="6"/>
                    </a:lnTo>
                    <a:lnTo>
                      <a:pt x="62" y="6"/>
                    </a:lnTo>
                    <a:lnTo>
                      <a:pt x="62" y="0"/>
                    </a:lnTo>
                    <a:lnTo>
                      <a:pt x="62" y="0"/>
                    </a:lnTo>
                    <a:lnTo>
                      <a:pt x="62" y="0"/>
                    </a:lnTo>
                    <a:lnTo>
                      <a:pt x="62" y="0"/>
                    </a:lnTo>
                    <a:lnTo>
                      <a:pt x="62" y="0"/>
                    </a:lnTo>
                    <a:lnTo>
                      <a:pt x="62" y="0"/>
                    </a:lnTo>
                    <a:lnTo>
                      <a:pt x="62" y="0"/>
                    </a:lnTo>
                    <a:lnTo>
                      <a:pt x="69" y="0"/>
                    </a:lnTo>
                    <a:lnTo>
                      <a:pt x="69" y="0"/>
                    </a:lnTo>
                    <a:lnTo>
                      <a:pt x="69" y="0"/>
                    </a:lnTo>
                    <a:lnTo>
                      <a:pt x="69" y="0"/>
                    </a:lnTo>
                    <a:lnTo>
                      <a:pt x="69" y="0"/>
                    </a:lnTo>
                    <a:lnTo>
                      <a:pt x="69" y="0"/>
                    </a:lnTo>
                    <a:lnTo>
                      <a:pt x="69" y="0"/>
                    </a:lnTo>
                    <a:lnTo>
                      <a:pt x="69" y="0"/>
                    </a:lnTo>
                    <a:lnTo>
                      <a:pt x="69" y="0"/>
                    </a:lnTo>
                    <a:lnTo>
                      <a:pt x="76" y="0"/>
                    </a:lnTo>
                    <a:lnTo>
                      <a:pt x="76" y="0"/>
                    </a:lnTo>
                    <a:lnTo>
                      <a:pt x="76" y="0"/>
                    </a:lnTo>
                    <a:lnTo>
                      <a:pt x="76" y="0"/>
                    </a:lnTo>
                    <a:lnTo>
                      <a:pt x="76" y="0"/>
                    </a:lnTo>
                    <a:lnTo>
                      <a:pt x="76" y="0"/>
                    </a:lnTo>
                    <a:lnTo>
                      <a:pt x="76" y="0"/>
                    </a:lnTo>
                    <a:lnTo>
                      <a:pt x="76" y="0"/>
                    </a:lnTo>
                    <a:lnTo>
                      <a:pt x="76" y="0"/>
                    </a:lnTo>
                    <a:lnTo>
                      <a:pt x="76" y="0"/>
                    </a:lnTo>
                    <a:lnTo>
                      <a:pt x="76" y="0"/>
                    </a:lnTo>
                    <a:lnTo>
                      <a:pt x="76" y="0"/>
                    </a:lnTo>
                    <a:lnTo>
                      <a:pt x="76" y="0"/>
                    </a:lnTo>
                    <a:lnTo>
                      <a:pt x="76" y="0"/>
                    </a:lnTo>
                    <a:lnTo>
                      <a:pt x="76" y="6"/>
                    </a:lnTo>
                    <a:lnTo>
                      <a:pt x="76" y="6"/>
                    </a:lnTo>
                    <a:lnTo>
                      <a:pt x="76" y="6"/>
                    </a:lnTo>
                    <a:lnTo>
                      <a:pt x="76" y="6"/>
                    </a:lnTo>
                    <a:lnTo>
                      <a:pt x="76" y="6"/>
                    </a:lnTo>
                    <a:lnTo>
                      <a:pt x="76" y="6"/>
                    </a:lnTo>
                    <a:lnTo>
                      <a:pt x="76" y="6"/>
                    </a:lnTo>
                    <a:lnTo>
                      <a:pt x="76" y="13"/>
                    </a:lnTo>
                    <a:lnTo>
                      <a:pt x="76" y="13"/>
                    </a:lnTo>
                    <a:lnTo>
                      <a:pt x="76" y="13"/>
                    </a:lnTo>
                    <a:lnTo>
                      <a:pt x="76" y="13"/>
                    </a:lnTo>
                    <a:lnTo>
                      <a:pt x="76" y="13"/>
                    </a:lnTo>
                    <a:lnTo>
                      <a:pt x="83" y="13"/>
                    </a:lnTo>
                    <a:lnTo>
                      <a:pt x="83" y="13"/>
                    </a:lnTo>
                    <a:lnTo>
                      <a:pt x="83" y="13"/>
                    </a:lnTo>
                    <a:lnTo>
                      <a:pt x="83" y="13"/>
                    </a:lnTo>
                    <a:lnTo>
                      <a:pt x="83" y="13"/>
                    </a:lnTo>
                    <a:lnTo>
                      <a:pt x="83" y="13"/>
                    </a:lnTo>
                    <a:lnTo>
                      <a:pt x="83" y="13"/>
                    </a:lnTo>
                    <a:lnTo>
                      <a:pt x="83" y="19"/>
                    </a:lnTo>
                    <a:lnTo>
                      <a:pt x="76" y="19"/>
                    </a:lnTo>
                    <a:lnTo>
                      <a:pt x="76" y="19"/>
                    </a:lnTo>
                    <a:lnTo>
                      <a:pt x="76" y="19"/>
                    </a:lnTo>
                    <a:lnTo>
                      <a:pt x="76" y="19"/>
                    </a:lnTo>
                    <a:lnTo>
                      <a:pt x="76" y="19"/>
                    </a:lnTo>
                    <a:lnTo>
                      <a:pt x="76" y="19"/>
                    </a:lnTo>
                    <a:lnTo>
                      <a:pt x="76" y="19"/>
                    </a:lnTo>
                    <a:lnTo>
                      <a:pt x="69" y="26"/>
                    </a:lnTo>
                    <a:lnTo>
                      <a:pt x="69" y="26"/>
                    </a:lnTo>
                    <a:lnTo>
                      <a:pt x="69" y="26"/>
                    </a:lnTo>
                    <a:lnTo>
                      <a:pt x="69" y="26"/>
                    </a:lnTo>
                    <a:lnTo>
                      <a:pt x="69" y="26"/>
                    </a:lnTo>
                    <a:lnTo>
                      <a:pt x="69" y="26"/>
                    </a:lnTo>
                    <a:lnTo>
                      <a:pt x="69" y="32"/>
                    </a:lnTo>
                    <a:lnTo>
                      <a:pt x="62" y="32"/>
                    </a:lnTo>
                    <a:lnTo>
                      <a:pt x="62" y="32"/>
                    </a:lnTo>
                    <a:lnTo>
                      <a:pt x="62" y="32"/>
                    </a:lnTo>
                    <a:lnTo>
                      <a:pt x="55" y="32"/>
                    </a:lnTo>
                    <a:lnTo>
                      <a:pt x="55" y="32"/>
                    </a:lnTo>
                    <a:lnTo>
                      <a:pt x="48" y="32"/>
                    </a:lnTo>
                    <a:lnTo>
                      <a:pt x="48" y="32"/>
                    </a:lnTo>
                    <a:lnTo>
                      <a:pt x="42" y="32"/>
                    </a:lnTo>
                    <a:lnTo>
                      <a:pt x="42" y="32"/>
                    </a:lnTo>
                    <a:lnTo>
                      <a:pt x="42" y="32"/>
                    </a:lnTo>
                    <a:lnTo>
                      <a:pt x="35" y="32"/>
                    </a:lnTo>
                    <a:lnTo>
                      <a:pt x="35" y="39"/>
                    </a:lnTo>
                    <a:lnTo>
                      <a:pt x="35" y="39"/>
                    </a:lnTo>
                    <a:lnTo>
                      <a:pt x="28" y="39"/>
                    </a:lnTo>
                    <a:lnTo>
                      <a:pt x="28" y="39"/>
                    </a:lnTo>
                    <a:lnTo>
                      <a:pt x="28" y="39"/>
                    </a:lnTo>
                    <a:lnTo>
                      <a:pt x="21" y="39"/>
                    </a:lnTo>
                    <a:lnTo>
                      <a:pt x="21" y="45"/>
                    </a:lnTo>
                    <a:lnTo>
                      <a:pt x="21" y="45"/>
                    </a:lnTo>
                    <a:lnTo>
                      <a:pt x="21" y="45"/>
                    </a:lnTo>
                    <a:lnTo>
                      <a:pt x="21" y="45"/>
                    </a:lnTo>
                    <a:lnTo>
                      <a:pt x="14" y="52"/>
                    </a:lnTo>
                    <a:lnTo>
                      <a:pt x="14" y="52"/>
                    </a:lnTo>
                    <a:lnTo>
                      <a:pt x="14" y="52"/>
                    </a:lnTo>
                    <a:lnTo>
                      <a:pt x="14" y="52"/>
                    </a:lnTo>
                    <a:lnTo>
                      <a:pt x="7" y="58"/>
                    </a:lnTo>
                    <a:lnTo>
                      <a:pt x="7" y="58"/>
                    </a:lnTo>
                    <a:close/>
                  </a:path>
                </a:pathLst>
              </a:custGeom>
              <a:solidFill>
                <a:srgbClr val="FFBB8F"/>
              </a:solidFill>
              <a:ln w="9525">
                <a:noFill/>
                <a:round/>
                <a:headEnd/>
                <a:tailEnd/>
              </a:ln>
            </p:spPr>
            <p:txBody>
              <a:bodyPr/>
              <a:lstStyle/>
              <a:p>
                <a:endParaRPr lang="en-US" dirty="0"/>
              </a:p>
            </p:txBody>
          </p:sp>
          <p:sp>
            <p:nvSpPr>
              <p:cNvPr id="100507" name="Freeform 1179"/>
              <p:cNvSpPr>
                <a:spLocks/>
              </p:cNvSpPr>
              <p:nvPr/>
            </p:nvSpPr>
            <p:spPr bwMode="auto">
              <a:xfrm>
                <a:off x="2468" y="2709"/>
                <a:ext cx="83" cy="58"/>
              </a:xfrm>
              <a:custGeom>
                <a:avLst/>
                <a:gdLst/>
                <a:ahLst/>
                <a:cxnLst>
                  <a:cxn ang="0">
                    <a:pos x="7" y="52"/>
                  </a:cxn>
                  <a:cxn ang="0">
                    <a:pos x="7" y="52"/>
                  </a:cxn>
                  <a:cxn ang="0">
                    <a:pos x="7" y="45"/>
                  </a:cxn>
                  <a:cxn ang="0">
                    <a:pos x="7" y="45"/>
                  </a:cxn>
                  <a:cxn ang="0">
                    <a:pos x="0" y="39"/>
                  </a:cxn>
                  <a:cxn ang="0">
                    <a:pos x="0" y="39"/>
                  </a:cxn>
                  <a:cxn ang="0">
                    <a:pos x="0" y="32"/>
                  </a:cxn>
                  <a:cxn ang="0">
                    <a:pos x="0" y="32"/>
                  </a:cxn>
                  <a:cxn ang="0">
                    <a:pos x="7" y="32"/>
                  </a:cxn>
                  <a:cxn ang="0">
                    <a:pos x="7" y="32"/>
                  </a:cxn>
                  <a:cxn ang="0">
                    <a:pos x="14" y="26"/>
                  </a:cxn>
                  <a:cxn ang="0">
                    <a:pos x="21" y="26"/>
                  </a:cxn>
                  <a:cxn ang="0">
                    <a:pos x="28" y="26"/>
                  </a:cxn>
                  <a:cxn ang="0">
                    <a:pos x="28" y="26"/>
                  </a:cxn>
                  <a:cxn ang="0">
                    <a:pos x="28" y="19"/>
                  </a:cxn>
                  <a:cxn ang="0">
                    <a:pos x="35" y="19"/>
                  </a:cxn>
                  <a:cxn ang="0">
                    <a:pos x="35" y="19"/>
                  </a:cxn>
                  <a:cxn ang="0">
                    <a:pos x="35" y="19"/>
                  </a:cxn>
                  <a:cxn ang="0">
                    <a:pos x="42" y="13"/>
                  </a:cxn>
                  <a:cxn ang="0">
                    <a:pos x="42" y="13"/>
                  </a:cxn>
                  <a:cxn ang="0">
                    <a:pos x="42" y="13"/>
                  </a:cxn>
                  <a:cxn ang="0">
                    <a:pos x="48" y="13"/>
                  </a:cxn>
                  <a:cxn ang="0">
                    <a:pos x="48" y="6"/>
                  </a:cxn>
                  <a:cxn ang="0">
                    <a:pos x="55" y="6"/>
                  </a:cxn>
                  <a:cxn ang="0">
                    <a:pos x="55" y="6"/>
                  </a:cxn>
                  <a:cxn ang="0">
                    <a:pos x="55" y="6"/>
                  </a:cxn>
                  <a:cxn ang="0">
                    <a:pos x="62" y="0"/>
                  </a:cxn>
                  <a:cxn ang="0">
                    <a:pos x="62" y="0"/>
                  </a:cxn>
                  <a:cxn ang="0">
                    <a:pos x="69" y="0"/>
                  </a:cxn>
                  <a:cxn ang="0">
                    <a:pos x="69" y="0"/>
                  </a:cxn>
                  <a:cxn ang="0">
                    <a:pos x="69" y="0"/>
                  </a:cxn>
                  <a:cxn ang="0">
                    <a:pos x="76" y="0"/>
                  </a:cxn>
                  <a:cxn ang="0">
                    <a:pos x="76" y="0"/>
                  </a:cxn>
                  <a:cxn ang="0">
                    <a:pos x="76" y="0"/>
                  </a:cxn>
                  <a:cxn ang="0">
                    <a:pos x="76" y="0"/>
                  </a:cxn>
                  <a:cxn ang="0">
                    <a:pos x="76" y="0"/>
                  </a:cxn>
                  <a:cxn ang="0">
                    <a:pos x="76" y="6"/>
                  </a:cxn>
                  <a:cxn ang="0">
                    <a:pos x="76" y="6"/>
                  </a:cxn>
                  <a:cxn ang="0">
                    <a:pos x="76" y="13"/>
                  </a:cxn>
                  <a:cxn ang="0">
                    <a:pos x="76" y="13"/>
                  </a:cxn>
                  <a:cxn ang="0">
                    <a:pos x="83" y="13"/>
                  </a:cxn>
                  <a:cxn ang="0">
                    <a:pos x="83" y="13"/>
                  </a:cxn>
                  <a:cxn ang="0">
                    <a:pos x="83" y="19"/>
                  </a:cxn>
                  <a:cxn ang="0">
                    <a:pos x="76" y="19"/>
                  </a:cxn>
                  <a:cxn ang="0">
                    <a:pos x="76" y="19"/>
                  </a:cxn>
                  <a:cxn ang="0">
                    <a:pos x="69" y="26"/>
                  </a:cxn>
                  <a:cxn ang="0">
                    <a:pos x="69" y="26"/>
                  </a:cxn>
                  <a:cxn ang="0">
                    <a:pos x="62" y="32"/>
                  </a:cxn>
                  <a:cxn ang="0">
                    <a:pos x="55" y="32"/>
                  </a:cxn>
                  <a:cxn ang="0">
                    <a:pos x="48" y="32"/>
                  </a:cxn>
                  <a:cxn ang="0">
                    <a:pos x="42" y="32"/>
                  </a:cxn>
                  <a:cxn ang="0">
                    <a:pos x="35" y="39"/>
                  </a:cxn>
                  <a:cxn ang="0">
                    <a:pos x="28" y="39"/>
                  </a:cxn>
                  <a:cxn ang="0">
                    <a:pos x="21" y="45"/>
                  </a:cxn>
                  <a:cxn ang="0">
                    <a:pos x="14" y="52"/>
                  </a:cxn>
                  <a:cxn ang="0">
                    <a:pos x="14" y="52"/>
                  </a:cxn>
                </a:cxnLst>
                <a:rect l="0" t="0" r="r" b="b"/>
                <a:pathLst>
                  <a:path w="83" h="58">
                    <a:moveTo>
                      <a:pt x="7" y="58"/>
                    </a:moveTo>
                    <a:lnTo>
                      <a:pt x="7" y="52"/>
                    </a:lnTo>
                    <a:lnTo>
                      <a:pt x="7" y="52"/>
                    </a:lnTo>
                    <a:lnTo>
                      <a:pt x="7" y="52"/>
                    </a:lnTo>
                    <a:lnTo>
                      <a:pt x="7" y="52"/>
                    </a:lnTo>
                    <a:lnTo>
                      <a:pt x="7" y="52"/>
                    </a:lnTo>
                    <a:lnTo>
                      <a:pt x="7" y="45"/>
                    </a:lnTo>
                    <a:lnTo>
                      <a:pt x="7" y="45"/>
                    </a:lnTo>
                    <a:lnTo>
                      <a:pt x="7" y="45"/>
                    </a:lnTo>
                    <a:lnTo>
                      <a:pt x="7" y="45"/>
                    </a:lnTo>
                    <a:lnTo>
                      <a:pt x="7" y="45"/>
                    </a:lnTo>
                    <a:lnTo>
                      <a:pt x="7" y="45"/>
                    </a:lnTo>
                    <a:lnTo>
                      <a:pt x="7" y="45"/>
                    </a:lnTo>
                    <a:lnTo>
                      <a:pt x="0" y="39"/>
                    </a:lnTo>
                    <a:lnTo>
                      <a:pt x="0" y="39"/>
                    </a:lnTo>
                    <a:lnTo>
                      <a:pt x="0" y="39"/>
                    </a:lnTo>
                    <a:lnTo>
                      <a:pt x="0" y="39"/>
                    </a:lnTo>
                    <a:lnTo>
                      <a:pt x="0" y="39"/>
                    </a:lnTo>
                    <a:lnTo>
                      <a:pt x="0" y="39"/>
                    </a:lnTo>
                    <a:lnTo>
                      <a:pt x="0" y="39"/>
                    </a:lnTo>
                    <a:lnTo>
                      <a:pt x="0" y="32"/>
                    </a:lnTo>
                    <a:lnTo>
                      <a:pt x="0" y="32"/>
                    </a:lnTo>
                    <a:lnTo>
                      <a:pt x="0" y="32"/>
                    </a:lnTo>
                    <a:lnTo>
                      <a:pt x="0" y="32"/>
                    </a:lnTo>
                    <a:lnTo>
                      <a:pt x="0" y="32"/>
                    </a:lnTo>
                    <a:lnTo>
                      <a:pt x="0" y="32"/>
                    </a:lnTo>
                    <a:lnTo>
                      <a:pt x="7" y="32"/>
                    </a:lnTo>
                    <a:lnTo>
                      <a:pt x="7" y="32"/>
                    </a:lnTo>
                    <a:lnTo>
                      <a:pt x="7" y="32"/>
                    </a:lnTo>
                    <a:lnTo>
                      <a:pt x="7" y="32"/>
                    </a:lnTo>
                    <a:lnTo>
                      <a:pt x="7" y="32"/>
                    </a:lnTo>
                    <a:lnTo>
                      <a:pt x="14" y="32"/>
                    </a:lnTo>
                    <a:lnTo>
                      <a:pt x="14" y="26"/>
                    </a:lnTo>
                    <a:lnTo>
                      <a:pt x="14" y="26"/>
                    </a:lnTo>
                    <a:lnTo>
                      <a:pt x="14" y="26"/>
                    </a:lnTo>
                    <a:lnTo>
                      <a:pt x="21" y="26"/>
                    </a:lnTo>
                    <a:lnTo>
                      <a:pt x="21" y="26"/>
                    </a:lnTo>
                    <a:lnTo>
                      <a:pt x="21" y="26"/>
                    </a:lnTo>
                    <a:lnTo>
                      <a:pt x="28" y="26"/>
                    </a:lnTo>
                    <a:lnTo>
                      <a:pt x="28" y="26"/>
                    </a:lnTo>
                    <a:lnTo>
                      <a:pt x="28" y="26"/>
                    </a:lnTo>
                    <a:lnTo>
                      <a:pt x="28" y="26"/>
                    </a:lnTo>
                    <a:lnTo>
                      <a:pt x="28" y="26"/>
                    </a:lnTo>
                    <a:lnTo>
                      <a:pt x="28" y="19"/>
                    </a:lnTo>
                    <a:lnTo>
                      <a:pt x="28" y="19"/>
                    </a:lnTo>
                    <a:lnTo>
                      <a:pt x="35" y="19"/>
                    </a:lnTo>
                    <a:lnTo>
                      <a:pt x="35" y="19"/>
                    </a:lnTo>
                    <a:lnTo>
                      <a:pt x="35" y="19"/>
                    </a:lnTo>
                    <a:lnTo>
                      <a:pt x="35" y="19"/>
                    </a:lnTo>
                    <a:lnTo>
                      <a:pt x="35" y="19"/>
                    </a:lnTo>
                    <a:lnTo>
                      <a:pt x="35" y="19"/>
                    </a:lnTo>
                    <a:lnTo>
                      <a:pt x="35" y="19"/>
                    </a:lnTo>
                    <a:lnTo>
                      <a:pt x="35" y="19"/>
                    </a:lnTo>
                    <a:lnTo>
                      <a:pt x="35" y="19"/>
                    </a:lnTo>
                    <a:lnTo>
                      <a:pt x="42" y="19"/>
                    </a:lnTo>
                    <a:lnTo>
                      <a:pt x="42" y="13"/>
                    </a:lnTo>
                    <a:lnTo>
                      <a:pt x="42" y="13"/>
                    </a:lnTo>
                    <a:lnTo>
                      <a:pt x="42" y="13"/>
                    </a:lnTo>
                    <a:lnTo>
                      <a:pt x="42" y="13"/>
                    </a:lnTo>
                    <a:lnTo>
                      <a:pt x="42" y="13"/>
                    </a:lnTo>
                    <a:lnTo>
                      <a:pt x="42" y="13"/>
                    </a:lnTo>
                    <a:lnTo>
                      <a:pt x="42" y="13"/>
                    </a:lnTo>
                    <a:lnTo>
                      <a:pt x="42" y="13"/>
                    </a:lnTo>
                    <a:lnTo>
                      <a:pt x="48" y="13"/>
                    </a:lnTo>
                    <a:lnTo>
                      <a:pt x="48" y="13"/>
                    </a:lnTo>
                    <a:lnTo>
                      <a:pt x="48" y="13"/>
                    </a:lnTo>
                    <a:lnTo>
                      <a:pt x="48" y="6"/>
                    </a:lnTo>
                    <a:lnTo>
                      <a:pt x="48" y="6"/>
                    </a:lnTo>
                    <a:lnTo>
                      <a:pt x="48" y="6"/>
                    </a:lnTo>
                    <a:lnTo>
                      <a:pt x="55" y="6"/>
                    </a:lnTo>
                    <a:lnTo>
                      <a:pt x="55" y="6"/>
                    </a:lnTo>
                    <a:lnTo>
                      <a:pt x="55" y="6"/>
                    </a:lnTo>
                    <a:lnTo>
                      <a:pt x="55" y="6"/>
                    </a:lnTo>
                    <a:lnTo>
                      <a:pt x="55" y="6"/>
                    </a:lnTo>
                    <a:lnTo>
                      <a:pt x="55" y="6"/>
                    </a:lnTo>
                    <a:lnTo>
                      <a:pt x="55" y="6"/>
                    </a:lnTo>
                    <a:lnTo>
                      <a:pt x="55" y="6"/>
                    </a:lnTo>
                    <a:lnTo>
                      <a:pt x="55" y="6"/>
                    </a:lnTo>
                    <a:lnTo>
                      <a:pt x="62" y="6"/>
                    </a:lnTo>
                    <a:lnTo>
                      <a:pt x="62" y="0"/>
                    </a:lnTo>
                    <a:lnTo>
                      <a:pt x="62" y="0"/>
                    </a:lnTo>
                    <a:lnTo>
                      <a:pt x="62" y="0"/>
                    </a:lnTo>
                    <a:lnTo>
                      <a:pt x="62" y="0"/>
                    </a:lnTo>
                    <a:lnTo>
                      <a:pt x="62" y="0"/>
                    </a:lnTo>
                    <a:lnTo>
                      <a:pt x="62" y="0"/>
                    </a:lnTo>
                    <a:lnTo>
                      <a:pt x="62" y="0"/>
                    </a:lnTo>
                    <a:lnTo>
                      <a:pt x="69" y="0"/>
                    </a:lnTo>
                    <a:lnTo>
                      <a:pt x="69" y="0"/>
                    </a:lnTo>
                    <a:lnTo>
                      <a:pt x="69" y="0"/>
                    </a:lnTo>
                    <a:lnTo>
                      <a:pt x="69" y="0"/>
                    </a:lnTo>
                    <a:lnTo>
                      <a:pt x="69" y="0"/>
                    </a:lnTo>
                    <a:lnTo>
                      <a:pt x="69" y="0"/>
                    </a:lnTo>
                    <a:lnTo>
                      <a:pt x="69" y="0"/>
                    </a:lnTo>
                    <a:lnTo>
                      <a:pt x="69" y="0"/>
                    </a:lnTo>
                    <a:lnTo>
                      <a:pt x="69" y="0"/>
                    </a:lnTo>
                    <a:lnTo>
                      <a:pt x="76" y="0"/>
                    </a:lnTo>
                    <a:lnTo>
                      <a:pt x="76" y="0"/>
                    </a:lnTo>
                    <a:lnTo>
                      <a:pt x="76" y="0"/>
                    </a:lnTo>
                    <a:lnTo>
                      <a:pt x="76" y="0"/>
                    </a:lnTo>
                    <a:lnTo>
                      <a:pt x="76" y="0"/>
                    </a:lnTo>
                    <a:lnTo>
                      <a:pt x="76" y="0"/>
                    </a:lnTo>
                    <a:lnTo>
                      <a:pt x="76" y="0"/>
                    </a:lnTo>
                    <a:lnTo>
                      <a:pt x="76" y="0"/>
                    </a:lnTo>
                    <a:lnTo>
                      <a:pt x="76" y="0"/>
                    </a:lnTo>
                    <a:lnTo>
                      <a:pt x="76" y="0"/>
                    </a:lnTo>
                    <a:lnTo>
                      <a:pt x="76" y="0"/>
                    </a:lnTo>
                    <a:lnTo>
                      <a:pt x="76" y="0"/>
                    </a:lnTo>
                    <a:lnTo>
                      <a:pt x="76" y="0"/>
                    </a:lnTo>
                    <a:lnTo>
                      <a:pt x="76" y="0"/>
                    </a:lnTo>
                    <a:lnTo>
                      <a:pt x="76" y="6"/>
                    </a:lnTo>
                    <a:lnTo>
                      <a:pt x="76" y="6"/>
                    </a:lnTo>
                    <a:lnTo>
                      <a:pt x="76" y="6"/>
                    </a:lnTo>
                    <a:lnTo>
                      <a:pt x="76" y="6"/>
                    </a:lnTo>
                    <a:lnTo>
                      <a:pt x="76" y="6"/>
                    </a:lnTo>
                    <a:lnTo>
                      <a:pt x="76" y="6"/>
                    </a:lnTo>
                    <a:lnTo>
                      <a:pt x="76" y="6"/>
                    </a:lnTo>
                    <a:lnTo>
                      <a:pt x="76" y="13"/>
                    </a:lnTo>
                    <a:lnTo>
                      <a:pt x="76" y="13"/>
                    </a:lnTo>
                    <a:lnTo>
                      <a:pt x="76" y="13"/>
                    </a:lnTo>
                    <a:lnTo>
                      <a:pt x="76" y="13"/>
                    </a:lnTo>
                    <a:lnTo>
                      <a:pt x="76" y="13"/>
                    </a:lnTo>
                    <a:lnTo>
                      <a:pt x="83" y="13"/>
                    </a:lnTo>
                    <a:lnTo>
                      <a:pt x="83" y="13"/>
                    </a:lnTo>
                    <a:lnTo>
                      <a:pt x="83" y="13"/>
                    </a:lnTo>
                    <a:lnTo>
                      <a:pt x="83" y="13"/>
                    </a:lnTo>
                    <a:lnTo>
                      <a:pt x="83" y="13"/>
                    </a:lnTo>
                    <a:lnTo>
                      <a:pt x="83" y="13"/>
                    </a:lnTo>
                    <a:lnTo>
                      <a:pt x="83" y="13"/>
                    </a:lnTo>
                    <a:lnTo>
                      <a:pt x="83" y="19"/>
                    </a:lnTo>
                    <a:lnTo>
                      <a:pt x="76" y="19"/>
                    </a:lnTo>
                    <a:lnTo>
                      <a:pt x="76" y="19"/>
                    </a:lnTo>
                    <a:lnTo>
                      <a:pt x="76" y="19"/>
                    </a:lnTo>
                    <a:lnTo>
                      <a:pt x="76" y="19"/>
                    </a:lnTo>
                    <a:lnTo>
                      <a:pt x="76" y="19"/>
                    </a:lnTo>
                    <a:lnTo>
                      <a:pt x="76" y="19"/>
                    </a:lnTo>
                    <a:lnTo>
                      <a:pt x="76" y="19"/>
                    </a:lnTo>
                    <a:lnTo>
                      <a:pt x="69" y="26"/>
                    </a:lnTo>
                    <a:lnTo>
                      <a:pt x="69" y="26"/>
                    </a:lnTo>
                    <a:lnTo>
                      <a:pt x="69" y="26"/>
                    </a:lnTo>
                    <a:lnTo>
                      <a:pt x="69" y="26"/>
                    </a:lnTo>
                    <a:lnTo>
                      <a:pt x="69" y="26"/>
                    </a:lnTo>
                    <a:lnTo>
                      <a:pt x="69" y="26"/>
                    </a:lnTo>
                    <a:lnTo>
                      <a:pt x="69" y="32"/>
                    </a:lnTo>
                    <a:lnTo>
                      <a:pt x="62" y="32"/>
                    </a:lnTo>
                    <a:lnTo>
                      <a:pt x="62" y="32"/>
                    </a:lnTo>
                    <a:lnTo>
                      <a:pt x="62" y="32"/>
                    </a:lnTo>
                    <a:lnTo>
                      <a:pt x="55" y="32"/>
                    </a:lnTo>
                    <a:lnTo>
                      <a:pt x="55" y="32"/>
                    </a:lnTo>
                    <a:lnTo>
                      <a:pt x="48" y="32"/>
                    </a:lnTo>
                    <a:lnTo>
                      <a:pt x="48" y="32"/>
                    </a:lnTo>
                    <a:lnTo>
                      <a:pt x="42" y="32"/>
                    </a:lnTo>
                    <a:lnTo>
                      <a:pt x="42" y="32"/>
                    </a:lnTo>
                    <a:lnTo>
                      <a:pt x="42" y="32"/>
                    </a:lnTo>
                    <a:lnTo>
                      <a:pt x="35" y="32"/>
                    </a:lnTo>
                    <a:lnTo>
                      <a:pt x="35" y="39"/>
                    </a:lnTo>
                    <a:lnTo>
                      <a:pt x="35" y="39"/>
                    </a:lnTo>
                    <a:lnTo>
                      <a:pt x="28" y="39"/>
                    </a:lnTo>
                    <a:lnTo>
                      <a:pt x="28" y="39"/>
                    </a:lnTo>
                    <a:lnTo>
                      <a:pt x="28" y="39"/>
                    </a:lnTo>
                    <a:lnTo>
                      <a:pt x="21" y="39"/>
                    </a:lnTo>
                    <a:lnTo>
                      <a:pt x="21" y="45"/>
                    </a:lnTo>
                    <a:lnTo>
                      <a:pt x="21" y="45"/>
                    </a:lnTo>
                    <a:lnTo>
                      <a:pt x="21" y="45"/>
                    </a:lnTo>
                    <a:lnTo>
                      <a:pt x="21" y="45"/>
                    </a:lnTo>
                    <a:lnTo>
                      <a:pt x="14" y="52"/>
                    </a:lnTo>
                    <a:lnTo>
                      <a:pt x="14" y="52"/>
                    </a:lnTo>
                    <a:lnTo>
                      <a:pt x="14" y="52"/>
                    </a:lnTo>
                    <a:lnTo>
                      <a:pt x="14" y="52"/>
                    </a:lnTo>
                    <a:lnTo>
                      <a:pt x="7" y="58"/>
                    </a:lnTo>
                    <a:lnTo>
                      <a:pt x="7" y="58"/>
                    </a:lnTo>
                  </a:path>
                </a:pathLst>
              </a:custGeom>
              <a:noFill/>
              <a:ln w="0">
                <a:solidFill>
                  <a:srgbClr val="000000"/>
                </a:solidFill>
                <a:prstDash val="solid"/>
                <a:round/>
                <a:headEnd/>
                <a:tailEnd/>
              </a:ln>
            </p:spPr>
            <p:txBody>
              <a:bodyPr/>
              <a:lstStyle/>
              <a:p>
                <a:endParaRPr lang="en-US" dirty="0"/>
              </a:p>
            </p:txBody>
          </p:sp>
          <p:sp>
            <p:nvSpPr>
              <p:cNvPr id="100508" name="Freeform 1180"/>
              <p:cNvSpPr>
                <a:spLocks/>
              </p:cNvSpPr>
              <p:nvPr/>
            </p:nvSpPr>
            <p:spPr bwMode="auto">
              <a:xfrm>
                <a:off x="2338" y="2529"/>
                <a:ext cx="165" cy="154"/>
              </a:xfrm>
              <a:custGeom>
                <a:avLst/>
                <a:gdLst/>
                <a:ahLst/>
                <a:cxnLst>
                  <a:cxn ang="0">
                    <a:pos x="110" y="77"/>
                  </a:cxn>
                  <a:cxn ang="0">
                    <a:pos x="117" y="84"/>
                  </a:cxn>
                  <a:cxn ang="0">
                    <a:pos x="123" y="90"/>
                  </a:cxn>
                  <a:cxn ang="0">
                    <a:pos x="130" y="103"/>
                  </a:cxn>
                  <a:cxn ang="0">
                    <a:pos x="130" y="109"/>
                  </a:cxn>
                  <a:cxn ang="0">
                    <a:pos x="117" y="116"/>
                  </a:cxn>
                  <a:cxn ang="0">
                    <a:pos x="96" y="122"/>
                  </a:cxn>
                  <a:cxn ang="0">
                    <a:pos x="82" y="129"/>
                  </a:cxn>
                  <a:cxn ang="0">
                    <a:pos x="69" y="122"/>
                  </a:cxn>
                  <a:cxn ang="0">
                    <a:pos x="62" y="116"/>
                  </a:cxn>
                  <a:cxn ang="0">
                    <a:pos x="48" y="116"/>
                  </a:cxn>
                  <a:cxn ang="0">
                    <a:pos x="41" y="116"/>
                  </a:cxn>
                  <a:cxn ang="0">
                    <a:pos x="34" y="122"/>
                  </a:cxn>
                  <a:cxn ang="0">
                    <a:pos x="21" y="122"/>
                  </a:cxn>
                  <a:cxn ang="0">
                    <a:pos x="14" y="129"/>
                  </a:cxn>
                  <a:cxn ang="0">
                    <a:pos x="14" y="135"/>
                  </a:cxn>
                  <a:cxn ang="0">
                    <a:pos x="7" y="141"/>
                  </a:cxn>
                  <a:cxn ang="0">
                    <a:pos x="7" y="154"/>
                  </a:cxn>
                  <a:cxn ang="0">
                    <a:pos x="7" y="148"/>
                  </a:cxn>
                  <a:cxn ang="0">
                    <a:pos x="7" y="141"/>
                  </a:cxn>
                  <a:cxn ang="0">
                    <a:pos x="0" y="135"/>
                  </a:cxn>
                  <a:cxn ang="0">
                    <a:pos x="0" y="122"/>
                  </a:cxn>
                  <a:cxn ang="0">
                    <a:pos x="7" y="116"/>
                  </a:cxn>
                  <a:cxn ang="0">
                    <a:pos x="7" y="109"/>
                  </a:cxn>
                  <a:cxn ang="0">
                    <a:pos x="14" y="103"/>
                  </a:cxn>
                  <a:cxn ang="0">
                    <a:pos x="14" y="96"/>
                  </a:cxn>
                  <a:cxn ang="0">
                    <a:pos x="14" y="84"/>
                  </a:cxn>
                  <a:cxn ang="0">
                    <a:pos x="14" y="84"/>
                  </a:cxn>
                  <a:cxn ang="0">
                    <a:pos x="14" y="77"/>
                  </a:cxn>
                  <a:cxn ang="0">
                    <a:pos x="14" y="71"/>
                  </a:cxn>
                  <a:cxn ang="0">
                    <a:pos x="41" y="45"/>
                  </a:cxn>
                  <a:cxn ang="0">
                    <a:pos x="48" y="45"/>
                  </a:cxn>
                  <a:cxn ang="0">
                    <a:pos x="55" y="39"/>
                  </a:cxn>
                  <a:cxn ang="0">
                    <a:pos x="62" y="32"/>
                  </a:cxn>
                  <a:cxn ang="0">
                    <a:pos x="75" y="26"/>
                  </a:cxn>
                  <a:cxn ang="0">
                    <a:pos x="89" y="13"/>
                  </a:cxn>
                  <a:cxn ang="0">
                    <a:pos x="103" y="6"/>
                  </a:cxn>
                  <a:cxn ang="0">
                    <a:pos x="117" y="6"/>
                  </a:cxn>
                  <a:cxn ang="0">
                    <a:pos x="130" y="0"/>
                  </a:cxn>
                  <a:cxn ang="0">
                    <a:pos x="144" y="0"/>
                  </a:cxn>
                  <a:cxn ang="0">
                    <a:pos x="158" y="6"/>
                  </a:cxn>
                  <a:cxn ang="0">
                    <a:pos x="165" y="13"/>
                  </a:cxn>
                  <a:cxn ang="0">
                    <a:pos x="165" y="19"/>
                  </a:cxn>
                  <a:cxn ang="0">
                    <a:pos x="165" y="26"/>
                  </a:cxn>
                  <a:cxn ang="0">
                    <a:pos x="165" y="32"/>
                  </a:cxn>
                  <a:cxn ang="0">
                    <a:pos x="165" y="39"/>
                  </a:cxn>
                  <a:cxn ang="0">
                    <a:pos x="151" y="39"/>
                  </a:cxn>
                  <a:cxn ang="0">
                    <a:pos x="144" y="45"/>
                  </a:cxn>
                  <a:cxn ang="0">
                    <a:pos x="137" y="39"/>
                  </a:cxn>
                  <a:cxn ang="0">
                    <a:pos x="130" y="39"/>
                  </a:cxn>
                  <a:cxn ang="0">
                    <a:pos x="117" y="45"/>
                  </a:cxn>
                  <a:cxn ang="0">
                    <a:pos x="110" y="45"/>
                  </a:cxn>
                  <a:cxn ang="0">
                    <a:pos x="103" y="51"/>
                  </a:cxn>
                  <a:cxn ang="0">
                    <a:pos x="103" y="58"/>
                  </a:cxn>
                  <a:cxn ang="0">
                    <a:pos x="96" y="58"/>
                  </a:cxn>
                  <a:cxn ang="0">
                    <a:pos x="96" y="64"/>
                  </a:cxn>
                </a:cxnLst>
                <a:rect l="0" t="0" r="r" b="b"/>
                <a:pathLst>
                  <a:path w="165" h="154">
                    <a:moveTo>
                      <a:pt x="103" y="71"/>
                    </a:moveTo>
                    <a:lnTo>
                      <a:pt x="103" y="71"/>
                    </a:lnTo>
                    <a:lnTo>
                      <a:pt x="103" y="71"/>
                    </a:lnTo>
                    <a:lnTo>
                      <a:pt x="103" y="71"/>
                    </a:lnTo>
                    <a:lnTo>
                      <a:pt x="110" y="71"/>
                    </a:lnTo>
                    <a:lnTo>
                      <a:pt x="110" y="71"/>
                    </a:lnTo>
                    <a:lnTo>
                      <a:pt x="110" y="77"/>
                    </a:lnTo>
                    <a:lnTo>
                      <a:pt x="110" y="77"/>
                    </a:lnTo>
                    <a:lnTo>
                      <a:pt x="110" y="77"/>
                    </a:lnTo>
                    <a:lnTo>
                      <a:pt x="117" y="77"/>
                    </a:lnTo>
                    <a:lnTo>
                      <a:pt x="117" y="77"/>
                    </a:lnTo>
                    <a:lnTo>
                      <a:pt x="117" y="77"/>
                    </a:lnTo>
                    <a:lnTo>
                      <a:pt x="117" y="84"/>
                    </a:lnTo>
                    <a:lnTo>
                      <a:pt x="117" y="84"/>
                    </a:lnTo>
                    <a:lnTo>
                      <a:pt x="117" y="84"/>
                    </a:lnTo>
                    <a:lnTo>
                      <a:pt x="117" y="84"/>
                    </a:lnTo>
                    <a:lnTo>
                      <a:pt x="117" y="84"/>
                    </a:lnTo>
                    <a:lnTo>
                      <a:pt x="123" y="84"/>
                    </a:lnTo>
                    <a:lnTo>
                      <a:pt x="123" y="90"/>
                    </a:lnTo>
                    <a:lnTo>
                      <a:pt x="123" y="90"/>
                    </a:lnTo>
                    <a:lnTo>
                      <a:pt x="123" y="90"/>
                    </a:lnTo>
                    <a:lnTo>
                      <a:pt x="123" y="90"/>
                    </a:lnTo>
                    <a:lnTo>
                      <a:pt x="123" y="96"/>
                    </a:lnTo>
                    <a:lnTo>
                      <a:pt x="123" y="96"/>
                    </a:lnTo>
                    <a:lnTo>
                      <a:pt x="123" y="96"/>
                    </a:lnTo>
                    <a:lnTo>
                      <a:pt x="123" y="96"/>
                    </a:lnTo>
                    <a:lnTo>
                      <a:pt x="130" y="103"/>
                    </a:lnTo>
                    <a:lnTo>
                      <a:pt x="130" y="103"/>
                    </a:lnTo>
                    <a:lnTo>
                      <a:pt x="130" y="103"/>
                    </a:lnTo>
                    <a:lnTo>
                      <a:pt x="130" y="103"/>
                    </a:lnTo>
                    <a:lnTo>
                      <a:pt x="130" y="109"/>
                    </a:lnTo>
                    <a:lnTo>
                      <a:pt x="130" y="109"/>
                    </a:lnTo>
                    <a:lnTo>
                      <a:pt x="130" y="109"/>
                    </a:lnTo>
                    <a:lnTo>
                      <a:pt x="130" y="109"/>
                    </a:lnTo>
                    <a:lnTo>
                      <a:pt x="130" y="109"/>
                    </a:lnTo>
                    <a:lnTo>
                      <a:pt x="130" y="109"/>
                    </a:lnTo>
                    <a:lnTo>
                      <a:pt x="123" y="109"/>
                    </a:lnTo>
                    <a:lnTo>
                      <a:pt x="123" y="109"/>
                    </a:lnTo>
                    <a:lnTo>
                      <a:pt x="123" y="116"/>
                    </a:lnTo>
                    <a:lnTo>
                      <a:pt x="123" y="116"/>
                    </a:lnTo>
                    <a:lnTo>
                      <a:pt x="117" y="116"/>
                    </a:lnTo>
                    <a:lnTo>
                      <a:pt x="117" y="116"/>
                    </a:lnTo>
                    <a:lnTo>
                      <a:pt x="117" y="122"/>
                    </a:lnTo>
                    <a:lnTo>
                      <a:pt x="110" y="122"/>
                    </a:lnTo>
                    <a:lnTo>
                      <a:pt x="110" y="122"/>
                    </a:lnTo>
                    <a:lnTo>
                      <a:pt x="103" y="122"/>
                    </a:lnTo>
                    <a:lnTo>
                      <a:pt x="103" y="122"/>
                    </a:lnTo>
                    <a:lnTo>
                      <a:pt x="103" y="122"/>
                    </a:lnTo>
                    <a:lnTo>
                      <a:pt x="96" y="122"/>
                    </a:lnTo>
                    <a:lnTo>
                      <a:pt x="96" y="129"/>
                    </a:lnTo>
                    <a:lnTo>
                      <a:pt x="89" y="129"/>
                    </a:lnTo>
                    <a:lnTo>
                      <a:pt x="89" y="129"/>
                    </a:lnTo>
                    <a:lnTo>
                      <a:pt x="89" y="129"/>
                    </a:lnTo>
                    <a:lnTo>
                      <a:pt x="82" y="129"/>
                    </a:lnTo>
                    <a:lnTo>
                      <a:pt x="82" y="129"/>
                    </a:lnTo>
                    <a:lnTo>
                      <a:pt x="82" y="129"/>
                    </a:lnTo>
                    <a:lnTo>
                      <a:pt x="75" y="122"/>
                    </a:lnTo>
                    <a:lnTo>
                      <a:pt x="75" y="122"/>
                    </a:lnTo>
                    <a:lnTo>
                      <a:pt x="75" y="122"/>
                    </a:lnTo>
                    <a:lnTo>
                      <a:pt x="69" y="122"/>
                    </a:lnTo>
                    <a:lnTo>
                      <a:pt x="69" y="122"/>
                    </a:lnTo>
                    <a:lnTo>
                      <a:pt x="69" y="122"/>
                    </a:lnTo>
                    <a:lnTo>
                      <a:pt x="69" y="122"/>
                    </a:lnTo>
                    <a:lnTo>
                      <a:pt x="69" y="122"/>
                    </a:lnTo>
                    <a:lnTo>
                      <a:pt x="69" y="122"/>
                    </a:lnTo>
                    <a:lnTo>
                      <a:pt x="62" y="122"/>
                    </a:lnTo>
                    <a:lnTo>
                      <a:pt x="62" y="122"/>
                    </a:lnTo>
                    <a:lnTo>
                      <a:pt x="62" y="122"/>
                    </a:lnTo>
                    <a:lnTo>
                      <a:pt x="62" y="116"/>
                    </a:lnTo>
                    <a:lnTo>
                      <a:pt x="62" y="116"/>
                    </a:lnTo>
                    <a:lnTo>
                      <a:pt x="62" y="116"/>
                    </a:lnTo>
                    <a:lnTo>
                      <a:pt x="55" y="116"/>
                    </a:lnTo>
                    <a:lnTo>
                      <a:pt x="55" y="116"/>
                    </a:lnTo>
                    <a:lnTo>
                      <a:pt x="55" y="116"/>
                    </a:lnTo>
                    <a:lnTo>
                      <a:pt x="55" y="116"/>
                    </a:lnTo>
                    <a:lnTo>
                      <a:pt x="48" y="116"/>
                    </a:lnTo>
                    <a:lnTo>
                      <a:pt x="48" y="116"/>
                    </a:lnTo>
                    <a:lnTo>
                      <a:pt x="48" y="116"/>
                    </a:lnTo>
                    <a:lnTo>
                      <a:pt x="48" y="116"/>
                    </a:lnTo>
                    <a:lnTo>
                      <a:pt x="48" y="116"/>
                    </a:lnTo>
                    <a:lnTo>
                      <a:pt x="48" y="116"/>
                    </a:lnTo>
                    <a:lnTo>
                      <a:pt x="41" y="116"/>
                    </a:lnTo>
                    <a:lnTo>
                      <a:pt x="41" y="116"/>
                    </a:lnTo>
                    <a:lnTo>
                      <a:pt x="41" y="116"/>
                    </a:lnTo>
                    <a:lnTo>
                      <a:pt x="41" y="116"/>
                    </a:lnTo>
                    <a:lnTo>
                      <a:pt x="41" y="116"/>
                    </a:lnTo>
                    <a:lnTo>
                      <a:pt x="34" y="116"/>
                    </a:lnTo>
                    <a:lnTo>
                      <a:pt x="34" y="116"/>
                    </a:lnTo>
                    <a:lnTo>
                      <a:pt x="34" y="116"/>
                    </a:lnTo>
                    <a:lnTo>
                      <a:pt x="34" y="116"/>
                    </a:lnTo>
                    <a:lnTo>
                      <a:pt x="34" y="122"/>
                    </a:lnTo>
                    <a:lnTo>
                      <a:pt x="27" y="122"/>
                    </a:lnTo>
                    <a:lnTo>
                      <a:pt x="27" y="122"/>
                    </a:lnTo>
                    <a:lnTo>
                      <a:pt x="27" y="122"/>
                    </a:lnTo>
                    <a:lnTo>
                      <a:pt x="27" y="122"/>
                    </a:lnTo>
                    <a:lnTo>
                      <a:pt x="21" y="122"/>
                    </a:lnTo>
                    <a:lnTo>
                      <a:pt x="21" y="122"/>
                    </a:lnTo>
                    <a:lnTo>
                      <a:pt x="21" y="122"/>
                    </a:lnTo>
                    <a:lnTo>
                      <a:pt x="21" y="129"/>
                    </a:lnTo>
                    <a:lnTo>
                      <a:pt x="21" y="129"/>
                    </a:lnTo>
                    <a:lnTo>
                      <a:pt x="21" y="129"/>
                    </a:lnTo>
                    <a:lnTo>
                      <a:pt x="21" y="129"/>
                    </a:lnTo>
                    <a:lnTo>
                      <a:pt x="21" y="129"/>
                    </a:lnTo>
                    <a:lnTo>
                      <a:pt x="14" y="129"/>
                    </a:lnTo>
                    <a:lnTo>
                      <a:pt x="14" y="129"/>
                    </a:lnTo>
                    <a:lnTo>
                      <a:pt x="14" y="129"/>
                    </a:lnTo>
                    <a:lnTo>
                      <a:pt x="14" y="129"/>
                    </a:lnTo>
                    <a:lnTo>
                      <a:pt x="14" y="135"/>
                    </a:lnTo>
                    <a:lnTo>
                      <a:pt x="14" y="135"/>
                    </a:lnTo>
                    <a:lnTo>
                      <a:pt x="14" y="135"/>
                    </a:lnTo>
                    <a:lnTo>
                      <a:pt x="14" y="135"/>
                    </a:lnTo>
                    <a:lnTo>
                      <a:pt x="14" y="135"/>
                    </a:lnTo>
                    <a:lnTo>
                      <a:pt x="14" y="135"/>
                    </a:lnTo>
                    <a:lnTo>
                      <a:pt x="14" y="135"/>
                    </a:lnTo>
                    <a:lnTo>
                      <a:pt x="14" y="135"/>
                    </a:lnTo>
                    <a:lnTo>
                      <a:pt x="14" y="141"/>
                    </a:lnTo>
                    <a:lnTo>
                      <a:pt x="14" y="141"/>
                    </a:lnTo>
                    <a:lnTo>
                      <a:pt x="14" y="141"/>
                    </a:lnTo>
                    <a:lnTo>
                      <a:pt x="7" y="141"/>
                    </a:lnTo>
                    <a:lnTo>
                      <a:pt x="7" y="141"/>
                    </a:lnTo>
                    <a:lnTo>
                      <a:pt x="7" y="148"/>
                    </a:lnTo>
                    <a:lnTo>
                      <a:pt x="7" y="148"/>
                    </a:lnTo>
                    <a:lnTo>
                      <a:pt x="7" y="148"/>
                    </a:lnTo>
                    <a:lnTo>
                      <a:pt x="7" y="154"/>
                    </a:lnTo>
                    <a:lnTo>
                      <a:pt x="7" y="154"/>
                    </a:lnTo>
                    <a:lnTo>
                      <a:pt x="7" y="154"/>
                    </a:lnTo>
                    <a:lnTo>
                      <a:pt x="7" y="154"/>
                    </a:lnTo>
                    <a:lnTo>
                      <a:pt x="7" y="154"/>
                    </a:lnTo>
                    <a:lnTo>
                      <a:pt x="7" y="154"/>
                    </a:lnTo>
                    <a:lnTo>
                      <a:pt x="7" y="154"/>
                    </a:lnTo>
                    <a:lnTo>
                      <a:pt x="7" y="154"/>
                    </a:lnTo>
                    <a:lnTo>
                      <a:pt x="7" y="148"/>
                    </a:lnTo>
                    <a:lnTo>
                      <a:pt x="7" y="148"/>
                    </a:lnTo>
                    <a:lnTo>
                      <a:pt x="7" y="148"/>
                    </a:lnTo>
                    <a:lnTo>
                      <a:pt x="7" y="148"/>
                    </a:lnTo>
                    <a:lnTo>
                      <a:pt x="7" y="148"/>
                    </a:lnTo>
                    <a:lnTo>
                      <a:pt x="7" y="148"/>
                    </a:lnTo>
                    <a:lnTo>
                      <a:pt x="7" y="148"/>
                    </a:lnTo>
                    <a:lnTo>
                      <a:pt x="7" y="148"/>
                    </a:lnTo>
                    <a:lnTo>
                      <a:pt x="7" y="141"/>
                    </a:lnTo>
                    <a:lnTo>
                      <a:pt x="0" y="141"/>
                    </a:lnTo>
                    <a:lnTo>
                      <a:pt x="0" y="141"/>
                    </a:lnTo>
                    <a:lnTo>
                      <a:pt x="0" y="141"/>
                    </a:lnTo>
                    <a:lnTo>
                      <a:pt x="0" y="135"/>
                    </a:lnTo>
                    <a:lnTo>
                      <a:pt x="0" y="135"/>
                    </a:lnTo>
                    <a:lnTo>
                      <a:pt x="0" y="135"/>
                    </a:lnTo>
                    <a:lnTo>
                      <a:pt x="0" y="135"/>
                    </a:lnTo>
                    <a:lnTo>
                      <a:pt x="0" y="129"/>
                    </a:lnTo>
                    <a:lnTo>
                      <a:pt x="0" y="129"/>
                    </a:lnTo>
                    <a:lnTo>
                      <a:pt x="0" y="129"/>
                    </a:lnTo>
                    <a:lnTo>
                      <a:pt x="0" y="122"/>
                    </a:lnTo>
                    <a:lnTo>
                      <a:pt x="0" y="122"/>
                    </a:lnTo>
                    <a:lnTo>
                      <a:pt x="0" y="122"/>
                    </a:lnTo>
                    <a:lnTo>
                      <a:pt x="0" y="122"/>
                    </a:lnTo>
                    <a:lnTo>
                      <a:pt x="0" y="116"/>
                    </a:lnTo>
                    <a:lnTo>
                      <a:pt x="7" y="116"/>
                    </a:lnTo>
                    <a:lnTo>
                      <a:pt x="7" y="116"/>
                    </a:lnTo>
                    <a:lnTo>
                      <a:pt x="7" y="116"/>
                    </a:lnTo>
                    <a:lnTo>
                      <a:pt x="7" y="116"/>
                    </a:lnTo>
                    <a:lnTo>
                      <a:pt x="7" y="116"/>
                    </a:lnTo>
                    <a:lnTo>
                      <a:pt x="7" y="116"/>
                    </a:lnTo>
                    <a:lnTo>
                      <a:pt x="7" y="116"/>
                    </a:lnTo>
                    <a:lnTo>
                      <a:pt x="7" y="109"/>
                    </a:lnTo>
                    <a:lnTo>
                      <a:pt x="7" y="109"/>
                    </a:lnTo>
                    <a:lnTo>
                      <a:pt x="7" y="109"/>
                    </a:lnTo>
                    <a:lnTo>
                      <a:pt x="7" y="109"/>
                    </a:lnTo>
                    <a:lnTo>
                      <a:pt x="7" y="109"/>
                    </a:lnTo>
                    <a:lnTo>
                      <a:pt x="7" y="109"/>
                    </a:lnTo>
                    <a:lnTo>
                      <a:pt x="7" y="109"/>
                    </a:lnTo>
                    <a:lnTo>
                      <a:pt x="7" y="103"/>
                    </a:lnTo>
                    <a:lnTo>
                      <a:pt x="7" y="103"/>
                    </a:lnTo>
                    <a:lnTo>
                      <a:pt x="14" y="103"/>
                    </a:lnTo>
                    <a:lnTo>
                      <a:pt x="14" y="103"/>
                    </a:lnTo>
                    <a:lnTo>
                      <a:pt x="14" y="103"/>
                    </a:lnTo>
                    <a:lnTo>
                      <a:pt x="14" y="103"/>
                    </a:lnTo>
                    <a:lnTo>
                      <a:pt x="14" y="96"/>
                    </a:lnTo>
                    <a:lnTo>
                      <a:pt x="14" y="96"/>
                    </a:lnTo>
                    <a:lnTo>
                      <a:pt x="7" y="96"/>
                    </a:lnTo>
                    <a:lnTo>
                      <a:pt x="14" y="96"/>
                    </a:lnTo>
                    <a:lnTo>
                      <a:pt x="14" y="96"/>
                    </a:lnTo>
                    <a:lnTo>
                      <a:pt x="14" y="96"/>
                    </a:lnTo>
                    <a:lnTo>
                      <a:pt x="14" y="96"/>
                    </a:lnTo>
                    <a:lnTo>
                      <a:pt x="7" y="90"/>
                    </a:lnTo>
                    <a:lnTo>
                      <a:pt x="7" y="90"/>
                    </a:lnTo>
                    <a:lnTo>
                      <a:pt x="7" y="90"/>
                    </a:lnTo>
                    <a:lnTo>
                      <a:pt x="14" y="90"/>
                    </a:lnTo>
                    <a:lnTo>
                      <a:pt x="7" y="90"/>
                    </a:lnTo>
                    <a:lnTo>
                      <a:pt x="14" y="90"/>
                    </a:lnTo>
                    <a:lnTo>
                      <a:pt x="14" y="84"/>
                    </a:lnTo>
                    <a:lnTo>
                      <a:pt x="14" y="84"/>
                    </a:lnTo>
                    <a:lnTo>
                      <a:pt x="14" y="84"/>
                    </a:lnTo>
                    <a:lnTo>
                      <a:pt x="14" y="84"/>
                    </a:lnTo>
                    <a:lnTo>
                      <a:pt x="14" y="84"/>
                    </a:lnTo>
                    <a:lnTo>
                      <a:pt x="14" y="84"/>
                    </a:lnTo>
                    <a:lnTo>
                      <a:pt x="14" y="84"/>
                    </a:lnTo>
                    <a:lnTo>
                      <a:pt x="14" y="84"/>
                    </a:lnTo>
                    <a:lnTo>
                      <a:pt x="14" y="77"/>
                    </a:lnTo>
                    <a:lnTo>
                      <a:pt x="14" y="77"/>
                    </a:lnTo>
                    <a:lnTo>
                      <a:pt x="14" y="77"/>
                    </a:lnTo>
                    <a:lnTo>
                      <a:pt x="14" y="77"/>
                    </a:lnTo>
                    <a:lnTo>
                      <a:pt x="14" y="77"/>
                    </a:lnTo>
                    <a:lnTo>
                      <a:pt x="14" y="77"/>
                    </a:lnTo>
                    <a:lnTo>
                      <a:pt x="14" y="77"/>
                    </a:lnTo>
                    <a:lnTo>
                      <a:pt x="14" y="77"/>
                    </a:lnTo>
                    <a:lnTo>
                      <a:pt x="14" y="77"/>
                    </a:lnTo>
                    <a:lnTo>
                      <a:pt x="14" y="77"/>
                    </a:lnTo>
                    <a:lnTo>
                      <a:pt x="14" y="77"/>
                    </a:lnTo>
                    <a:lnTo>
                      <a:pt x="14" y="77"/>
                    </a:lnTo>
                    <a:lnTo>
                      <a:pt x="14" y="71"/>
                    </a:lnTo>
                    <a:lnTo>
                      <a:pt x="14" y="71"/>
                    </a:lnTo>
                    <a:lnTo>
                      <a:pt x="34" y="51"/>
                    </a:lnTo>
                    <a:lnTo>
                      <a:pt x="41" y="51"/>
                    </a:lnTo>
                    <a:lnTo>
                      <a:pt x="41" y="51"/>
                    </a:lnTo>
                    <a:lnTo>
                      <a:pt x="41" y="51"/>
                    </a:lnTo>
                    <a:lnTo>
                      <a:pt x="41" y="45"/>
                    </a:lnTo>
                    <a:lnTo>
                      <a:pt x="41" y="45"/>
                    </a:lnTo>
                    <a:lnTo>
                      <a:pt x="41" y="45"/>
                    </a:lnTo>
                    <a:lnTo>
                      <a:pt x="48" y="45"/>
                    </a:lnTo>
                    <a:lnTo>
                      <a:pt x="48" y="45"/>
                    </a:lnTo>
                    <a:lnTo>
                      <a:pt x="48" y="45"/>
                    </a:lnTo>
                    <a:lnTo>
                      <a:pt x="48" y="45"/>
                    </a:lnTo>
                    <a:lnTo>
                      <a:pt x="48" y="45"/>
                    </a:lnTo>
                    <a:lnTo>
                      <a:pt x="48" y="45"/>
                    </a:lnTo>
                    <a:lnTo>
                      <a:pt x="48" y="45"/>
                    </a:lnTo>
                    <a:lnTo>
                      <a:pt x="48" y="45"/>
                    </a:lnTo>
                    <a:lnTo>
                      <a:pt x="48" y="45"/>
                    </a:lnTo>
                    <a:lnTo>
                      <a:pt x="48" y="39"/>
                    </a:lnTo>
                    <a:lnTo>
                      <a:pt x="48" y="39"/>
                    </a:lnTo>
                    <a:lnTo>
                      <a:pt x="55" y="39"/>
                    </a:lnTo>
                    <a:lnTo>
                      <a:pt x="55" y="39"/>
                    </a:lnTo>
                    <a:lnTo>
                      <a:pt x="55" y="39"/>
                    </a:lnTo>
                    <a:lnTo>
                      <a:pt x="55" y="39"/>
                    </a:lnTo>
                    <a:lnTo>
                      <a:pt x="55" y="39"/>
                    </a:lnTo>
                    <a:lnTo>
                      <a:pt x="55" y="39"/>
                    </a:lnTo>
                    <a:lnTo>
                      <a:pt x="55" y="39"/>
                    </a:lnTo>
                    <a:lnTo>
                      <a:pt x="55" y="39"/>
                    </a:lnTo>
                    <a:lnTo>
                      <a:pt x="55" y="39"/>
                    </a:lnTo>
                    <a:lnTo>
                      <a:pt x="62" y="32"/>
                    </a:lnTo>
                    <a:lnTo>
                      <a:pt x="62" y="32"/>
                    </a:lnTo>
                    <a:lnTo>
                      <a:pt x="62" y="32"/>
                    </a:lnTo>
                    <a:lnTo>
                      <a:pt x="69" y="32"/>
                    </a:lnTo>
                    <a:lnTo>
                      <a:pt x="69" y="26"/>
                    </a:lnTo>
                    <a:lnTo>
                      <a:pt x="69" y="26"/>
                    </a:lnTo>
                    <a:lnTo>
                      <a:pt x="69" y="26"/>
                    </a:lnTo>
                    <a:lnTo>
                      <a:pt x="75" y="26"/>
                    </a:lnTo>
                    <a:lnTo>
                      <a:pt x="75" y="19"/>
                    </a:lnTo>
                    <a:lnTo>
                      <a:pt x="75" y="19"/>
                    </a:lnTo>
                    <a:lnTo>
                      <a:pt x="82" y="19"/>
                    </a:lnTo>
                    <a:lnTo>
                      <a:pt x="82" y="19"/>
                    </a:lnTo>
                    <a:lnTo>
                      <a:pt x="82" y="13"/>
                    </a:lnTo>
                    <a:lnTo>
                      <a:pt x="82" y="13"/>
                    </a:lnTo>
                    <a:lnTo>
                      <a:pt x="89" y="13"/>
                    </a:lnTo>
                    <a:lnTo>
                      <a:pt x="89" y="6"/>
                    </a:lnTo>
                    <a:lnTo>
                      <a:pt x="89" y="6"/>
                    </a:lnTo>
                    <a:lnTo>
                      <a:pt x="96" y="6"/>
                    </a:lnTo>
                    <a:lnTo>
                      <a:pt x="96" y="6"/>
                    </a:lnTo>
                    <a:lnTo>
                      <a:pt x="96" y="6"/>
                    </a:lnTo>
                    <a:lnTo>
                      <a:pt x="103" y="6"/>
                    </a:lnTo>
                    <a:lnTo>
                      <a:pt x="103" y="6"/>
                    </a:lnTo>
                    <a:lnTo>
                      <a:pt x="110" y="6"/>
                    </a:lnTo>
                    <a:lnTo>
                      <a:pt x="110" y="6"/>
                    </a:lnTo>
                    <a:lnTo>
                      <a:pt x="110" y="6"/>
                    </a:lnTo>
                    <a:lnTo>
                      <a:pt x="110" y="6"/>
                    </a:lnTo>
                    <a:lnTo>
                      <a:pt x="117" y="6"/>
                    </a:lnTo>
                    <a:lnTo>
                      <a:pt x="117" y="6"/>
                    </a:lnTo>
                    <a:lnTo>
                      <a:pt x="117" y="6"/>
                    </a:lnTo>
                    <a:lnTo>
                      <a:pt x="123" y="6"/>
                    </a:lnTo>
                    <a:lnTo>
                      <a:pt x="123" y="6"/>
                    </a:lnTo>
                    <a:lnTo>
                      <a:pt x="123" y="6"/>
                    </a:lnTo>
                    <a:lnTo>
                      <a:pt x="130" y="6"/>
                    </a:lnTo>
                    <a:lnTo>
                      <a:pt x="130" y="6"/>
                    </a:lnTo>
                    <a:lnTo>
                      <a:pt x="130" y="6"/>
                    </a:lnTo>
                    <a:lnTo>
                      <a:pt x="130" y="0"/>
                    </a:lnTo>
                    <a:lnTo>
                      <a:pt x="130" y="0"/>
                    </a:lnTo>
                    <a:lnTo>
                      <a:pt x="137" y="0"/>
                    </a:lnTo>
                    <a:lnTo>
                      <a:pt x="137" y="0"/>
                    </a:lnTo>
                    <a:lnTo>
                      <a:pt x="137" y="0"/>
                    </a:lnTo>
                    <a:lnTo>
                      <a:pt x="137" y="0"/>
                    </a:lnTo>
                    <a:lnTo>
                      <a:pt x="144" y="0"/>
                    </a:lnTo>
                    <a:lnTo>
                      <a:pt x="144" y="0"/>
                    </a:lnTo>
                    <a:lnTo>
                      <a:pt x="144" y="6"/>
                    </a:lnTo>
                    <a:lnTo>
                      <a:pt x="144" y="6"/>
                    </a:lnTo>
                    <a:lnTo>
                      <a:pt x="151" y="6"/>
                    </a:lnTo>
                    <a:lnTo>
                      <a:pt x="151" y="6"/>
                    </a:lnTo>
                    <a:lnTo>
                      <a:pt x="151" y="6"/>
                    </a:lnTo>
                    <a:lnTo>
                      <a:pt x="151" y="6"/>
                    </a:lnTo>
                    <a:lnTo>
                      <a:pt x="158" y="6"/>
                    </a:lnTo>
                    <a:lnTo>
                      <a:pt x="158" y="6"/>
                    </a:lnTo>
                    <a:lnTo>
                      <a:pt x="158" y="6"/>
                    </a:lnTo>
                    <a:lnTo>
                      <a:pt x="158" y="6"/>
                    </a:lnTo>
                    <a:lnTo>
                      <a:pt x="165" y="6"/>
                    </a:lnTo>
                    <a:lnTo>
                      <a:pt x="165" y="13"/>
                    </a:lnTo>
                    <a:lnTo>
                      <a:pt x="165" y="13"/>
                    </a:lnTo>
                    <a:lnTo>
                      <a:pt x="165" y="13"/>
                    </a:lnTo>
                    <a:lnTo>
                      <a:pt x="165" y="13"/>
                    </a:lnTo>
                    <a:lnTo>
                      <a:pt x="165" y="13"/>
                    </a:lnTo>
                    <a:lnTo>
                      <a:pt x="165" y="19"/>
                    </a:lnTo>
                    <a:lnTo>
                      <a:pt x="165" y="19"/>
                    </a:lnTo>
                    <a:lnTo>
                      <a:pt x="165" y="19"/>
                    </a:lnTo>
                    <a:lnTo>
                      <a:pt x="165" y="19"/>
                    </a:lnTo>
                    <a:lnTo>
                      <a:pt x="165" y="19"/>
                    </a:lnTo>
                    <a:lnTo>
                      <a:pt x="165" y="19"/>
                    </a:lnTo>
                    <a:lnTo>
                      <a:pt x="165" y="19"/>
                    </a:lnTo>
                    <a:lnTo>
                      <a:pt x="165" y="26"/>
                    </a:lnTo>
                    <a:lnTo>
                      <a:pt x="165" y="26"/>
                    </a:lnTo>
                    <a:lnTo>
                      <a:pt x="165" y="26"/>
                    </a:lnTo>
                    <a:lnTo>
                      <a:pt x="165" y="26"/>
                    </a:lnTo>
                    <a:lnTo>
                      <a:pt x="165" y="26"/>
                    </a:lnTo>
                    <a:lnTo>
                      <a:pt x="165" y="26"/>
                    </a:lnTo>
                    <a:lnTo>
                      <a:pt x="165" y="26"/>
                    </a:lnTo>
                    <a:lnTo>
                      <a:pt x="165" y="32"/>
                    </a:lnTo>
                    <a:lnTo>
                      <a:pt x="165" y="32"/>
                    </a:lnTo>
                    <a:lnTo>
                      <a:pt x="165" y="32"/>
                    </a:lnTo>
                    <a:lnTo>
                      <a:pt x="165" y="32"/>
                    </a:lnTo>
                    <a:lnTo>
                      <a:pt x="165" y="32"/>
                    </a:lnTo>
                    <a:lnTo>
                      <a:pt x="165" y="32"/>
                    </a:lnTo>
                    <a:lnTo>
                      <a:pt x="165" y="32"/>
                    </a:lnTo>
                    <a:lnTo>
                      <a:pt x="165" y="32"/>
                    </a:lnTo>
                    <a:lnTo>
                      <a:pt x="165" y="39"/>
                    </a:lnTo>
                    <a:lnTo>
                      <a:pt x="165" y="39"/>
                    </a:lnTo>
                    <a:lnTo>
                      <a:pt x="165" y="39"/>
                    </a:lnTo>
                    <a:lnTo>
                      <a:pt x="165" y="39"/>
                    </a:lnTo>
                    <a:lnTo>
                      <a:pt x="165" y="39"/>
                    </a:lnTo>
                    <a:lnTo>
                      <a:pt x="165" y="39"/>
                    </a:lnTo>
                    <a:lnTo>
                      <a:pt x="165" y="39"/>
                    </a:lnTo>
                    <a:lnTo>
                      <a:pt x="165" y="39"/>
                    </a:lnTo>
                    <a:lnTo>
                      <a:pt x="158" y="39"/>
                    </a:lnTo>
                    <a:lnTo>
                      <a:pt x="158" y="39"/>
                    </a:lnTo>
                    <a:lnTo>
                      <a:pt x="151" y="39"/>
                    </a:lnTo>
                    <a:lnTo>
                      <a:pt x="151" y="45"/>
                    </a:lnTo>
                    <a:lnTo>
                      <a:pt x="151" y="45"/>
                    </a:lnTo>
                    <a:lnTo>
                      <a:pt x="151" y="45"/>
                    </a:lnTo>
                    <a:lnTo>
                      <a:pt x="144" y="45"/>
                    </a:lnTo>
                    <a:lnTo>
                      <a:pt x="144" y="45"/>
                    </a:lnTo>
                    <a:lnTo>
                      <a:pt x="144" y="45"/>
                    </a:lnTo>
                    <a:lnTo>
                      <a:pt x="144" y="45"/>
                    </a:lnTo>
                    <a:lnTo>
                      <a:pt x="137" y="45"/>
                    </a:lnTo>
                    <a:lnTo>
                      <a:pt x="137" y="45"/>
                    </a:lnTo>
                    <a:lnTo>
                      <a:pt x="137" y="45"/>
                    </a:lnTo>
                    <a:lnTo>
                      <a:pt x="137" y="45"/>
                    </a:lnTo>
                    <a:lnTo>
                      <a:pt x="137" y="45"/>
                    </a:lnTo>
                    <a:lnTo>
                      <a:pt x="137" y="45"/>
                    </a:lnTo>
                    <a:lnTo>
                      <a:pt x="137" y="39"/>
                    </a:lnTo>
                    <a:lnTo>
                      <a:pt x="137" y="39"/>
                    </a:lnTo>
                    <a:lnTo>
                      <a:pt x="137" y="39"/>
                    </a:lnTo>
                    <a:lnTo>
                      <a:pt x="130" y="39"/>
                    </a:lnTo>
                    <a:lnTo>
                      <a:pt x="130" y="39"/>
                    </a:lnTo>
                    <a:lnTo>
                      <a:pt x="130" y="39"/>
                    </a:lnTo>
                    <a:lnTo>
                      <a:pt x="130" y="39"/>
                    </a:lnTo>
                    <a:lnTo>
                      <a:pt x="130" y="39"/>
                    </a:lnTo>
                    <a:lnTo>
                      <a:pt x="130" y="39"/>
                    </a:lnTo>
                    <a:lnTo>
                      <a:pt x="123" y="39"/>
                    </a:lnTo>
                    <a:lnTo>
                      <a:pt x="123" y="39"/>
                    </a:lnTo>
                    <a:lnTo>
                      <a:pt x="123" y="39"/>
                    </a:lnTo>
                    <a:lnTo>
                      <a:pt x="123" y="39"/>
                    </a:lnTo>
                    <a:lnTo>
                      <a:pt x="123" y="39"/>
                    </a:lnTo>
                    <a:lnTo>
                      <a:pt x="117" y="45"/>
                    </a:lnTo>
                    <a:lnTo>
                      <a:pt x="117" y="45"/>
                    </a:lnTo>
                    <a:lnTo>
                      <a:pt x="117" y="45"/>
                    </a:lnTo>
                    <a:lnTo>
                      <a:pt x="117" y="45"/>
                    </a:lnTo>
                    <a:lnTo>
                      <a:pt x="117" y="45"/>
                    </a:lnTo>
                    <a:lnTo>
                      <a:pt x="110" y="45"/>
                    </a:lnTo>
                    <a:lnTo>
                      <a:pt x="110" y="45"/>
                    </a:lnTo>
                    <a:lnTo>
                      <a:pt x="110" y="45"/>
                    </a:lnTo>
                    <a:lnTo>
                      <a:pt x="110" y="45"/>
                    </a:lnTo>
                    <a:lnTo>
                      <a:pt x="110" y="51"/>
                    </a:lnTo>
                    <a:lnTo>
                      <a:pt x="110" y="51"/>
                    </a:lnTo>
                    <a:lnTo>
                      <a:pt x="103" y="51"/>
                    </a:lnTo>
                    <a:lnTo>
                      <a:pt x="103" y="51"/>
                    </a:lnTo>
                    <a:lnTo>
                      <a:pt x="103" y="51"/>
                    </a:lnTo>
                    <a:lnTo>
                      <a:pt x="103" y="51"/>
                    </a:lnTo>
                    <a:lnTo>
                      <a:pt x="103" y="51"/>
                    </a:lnTo>
                    <a:lnTo>
                      <a:pt x="103" y="51"/>
                    </a:lnTo>
                    <a:lnTo>
                      <a:pt x="103" y="51"/>
                    </a:lnTo>
                    <a:lnTo>
                      <a:pt x="103" y="51"/>
                    </a:lnTo>
                    <a:lnTo>
                      <a:pt x="103" y="51"/>
                    </a:lnTo>
                    <a:lnTo>
                      <a:pt x="103" y="51"/>
                    </a:lnTo>
                    <a:lnTo>
                      <a:pt x="103" y="58"/>
                    </a:lnTo>
                    <a:lnTo>
                      <a:pt x="96" y="58"/>
                    </a:lnTo>
                    <a:lnTo>
                      <a:pt x="96" y="58"/>
                    </a:lnTo>
                    <a:lnTo>
                      <a:pt x="96" y="58"/>
                    </a:lnTo>
                    <a:lnTo>
                      <a:pt x="96" y="58"/>
                    </a:lnTo>
                    <a:lnTo>
                      <a:pt x="96" y="58"/>
                    </a:lnTo>
                    <a:lnTo>
                      <a:pt x="96" y="58"/>
                    </a:lnTo>
                    <a:lnTo>
                      <a:pt x="96" y="58"/>
                    </a:lnTo>
                    <a:lnTo>
                      <a:pt x="96" y="58"/>
                    </a:lnTo>
                    <a:lnTo>
                      <a:pt x="96" y="58"/>
                    </a:lnTo>
                    <a:lnTo>
                      <a:pt x="96" y="58"/>
                    </a:lnTo>
                    <a:lnTo>
                      <a:pt x="96" y="58"/>
                    </a:lnTo>
                    <a:lnTo>
                      <a:pt x="96" y="58"/>
                    </a:lnTo>
                    <a:lnTo>
                      <a:pt x="96" y="58"/>
                    </a:lnTo>
                    <a:lnTo>
                      <a:pt x="96" y="64"/>
                    </a:lnTo>
                    <a:lnTo>
                      <a:pt x="96" y="64"/>
                    </a:lnTo>
                    <a:lnTo>
                      <a:pt x="89" y="64"/>
                    </a:lnTo>
                    <a:lnTo>
                      <a:pt x="89" y="64"/>
                    </a:lnTo>
                    <a:lnTo>
                      <a:pt x="89" y="64"/>
                    </a:lnTo>
                    <a:lnTo>
                      <a:pt x="103" y="71"/>
                    </a:lnTo>
                    <a:lnTo>
                      <a:pt x="103" y="71"/>
                    </a:lnTo>
                    <a:close/>
                  </a:path>
                </a:pathLst>
              </a:custGeom>
              <a:solidFill>
                <a:srgbClr val="6A7DA5"/>
              </a:solidFill>
              <a:ln w="9525">
                <a:noFill/>
                <a:round/>
                <a:headEnd/>
                <a:tailEnd/>
              </a:ln>
            </p:spPr>
            <p:txBody>
              <a:bodyPr/>
              <a:lstStyle/>
              <a:p>
                <a:endParaRPr lang="en-US" dirty="0"/>
              </a:p>
            </p:txBody>
          </p:sp>
          <p:sp>
            <p:nvSpPr>
              <p:cNvPr id="100509" name="Freeform 1181"/>
              <p:cNvSpPr>
                <a:spLocks/>
              </p:cNvSpPr>
              <p:nvPr/>
            </p:nvSpPr>
            <p:spPr bwMode="auto">
              <a:xfrm>
                <a:off x="2338" y="2529"/>
                <a:ext cx="165" cy="154"/>
              </a:xfrm>
              <a:custGeom>
                <a:avLst/>
                <a:gdLst/>
                <a:ahLst/>
                <a:cxnLst>
                  <a:cxn ang="0">
                    <a:pos x="110" y="77"/>
                  </a:cxn>
                  <a:cxn ang="0">
                    <a:pos x="117" y="84"/>
                  </a:cxn>
                  <a:cxn ang="0">
                    <a:pos x="123" y="90"/>
                  </a:cxn>
                  <a:cxn ang="0">
                    <a:pos x="130" y="103"/>
                  </a:cxn>
                  <a:cxn ang="0">
                    <a:pos x="130" y="109"/>
                  </a:cxn>
                  <a:cxn ang="0">
                    <a:pos x="117" y="116"/>
                  </a:cxn>
                  <a:cxn ang="0">
                    <a:pos x="96" y="122"/>
                  </a:cxn>
                  <a:cxn ang="0">
                    <a:pos x="82" y="129"/>
                  </a:cxn>
                  <a:cxn ang="0">
                    <a:pos x="69" y="122"/>
                  </a:cxn>
                  <a:cxn ang="0">
                    <a:pos x="62" y="116"/>
                  </a:cxn>
                  <a:cxn ang="0">
                    <a:pos x="48" y="116"/>
                  </a:cxn>
                  <a:cxn ang="0">
                    <a:pos x="41" y="116"/>
                  </a:cxn>
                  <a:cxn ang="0">
                    <a:pos x="34" y="122"/>
                  </a:cxn>
                  <a:cxn ang="0">
                    <a:pos x="21" y="122"/>
                  </a:cxn>
                  <a:cxn ang="0">
                    <a:pos x="14" y="129"/>
                  </a:cxn>
                  <a:cxn ang="0">
                    <a:pos x="14" y="135"/>
                  </a:cxn>
                  <a:cxn ang="0">
                    <a:pos x="7" y="141"/>
                  </a:cxn>
                  <a:cxn ang="0">
                    <a:pos x="7" y="154"/>
                  </a:cxn>
                  <a:cxn ang="0">
                    <a:pos x="7" y="148"/>
                  </a:cxn>
                  <a:cxn ang="0">
                    <a:pos x="7" y="141"/>
                  </a:cxn>
                  <a:cxn ang="0">
                    <a:pos x="0" y="135"/>
                  </a:cxn>
                  <a:cxn ang="0">
                    <a:pos x="0" y="122"/>
                  </a:cxn>
                  <a:cxn ang="0">
                    <a:pos x="7" y="116"/>
                  </a:cxn>
                  <a:cxn ang="0">
                    <a:pos x="7" y="109"/>
                  </a:cxn>
                  <a:cxn ang="0">
                    <a:pos x="14" y="103"/>
                  </a:cxn>
                  <a:cxn ang="0">
                    <a:pos x="14" y="96"/>
                  </a:cxn>
                  <a:cxn ang="0">
                    <a:pos x="14" y="84"/>
                  </a:cxn>
                  <a:cxn ang="0">
                    <a:pos x="14" y="84"/>
                  </a:cxn>
                  <a:cxn ang="0">
                    <a:pos x="14" y="77"/>
                  </a:cxn>
                  <a:cxn ang="0">
                    <a:pos x="14" y="71"/>
                  </a:cxn>
                  <a:cxn ang="0">
                    <a:pos x="41" y="45"/>
                  </a:cxn>
                  <a:cxn ang="0">
                    <a:pos x="48" y="45"/>
                  </a:cxn>
                  <a:cxn ang="0">
                    <a:pos x="55" y="39"/>
                  </a:cxn>
                  <a:cxn ang="0">
                    <a:pos x="62" y="32"/>
                  </a:cxn>
                  <a:cxn ang="0">
                    <a:pos x="75" y="26"/>
                  </a:cxn>
                  <a:cxn ang="0">
                    <a:pos x="89" y="13"/>
                  </a:cxn>
                  <a:cxn ang="0">
                    <a:pos x="103" y="6"/>
                  </a:cxn>
                  <a:cxn ang="0">
                    <a:pos x="117" y="6"/>
                  </a:cxn>
                  <a:cxn ang="0">
                    <a:pos x="130" y="0"/>
                  </a:cxn>
                  <a:cxn ang="0">
                    <a:pos x="144" y="0"/>
                  </a:cxn>
                  <a:cxn ang="0">
                    <a:pos x="158" y="6"/>
                  </a:cxn>
                  <a:cxn ang="0">
                    <a:pos x="165" y="13"/>
                  </a:cxn>
                  <a:cxn ang="0">
                    <a:pos x="165" y="19"/>
                  </a:cxn>
                  <a:cxn ang="0">
                    <a:pos x="165" y="26"/>
                  </a:cxn>
                  <a:cxn ang="0">
                    <a:pos x="165" y="32"/>
                  </a:cxn>
                  <a:cxn ang="0">
                    <a:pos x="165" y="39"/>
                  </a:cxn>
                  <a:cxn ang="0">
                    <a:pos x="151" y="39"/>
                  </a:cxn>
                  <a:cxn ang="0">
                    <a:pos x="144" y="45"/>
                  </a:cxn>
                  <a:cxn ang="0">
                    <a:pos x="137" y="39"/>
                  </a:cxn>
                  <a:cxn ang="0">
                    <a:pos x="130" y="39"/>
                  </a:cxn>
                  <a:cxn ang="0">
                    <a:pos x="117" y="45"/>
                  </a:cxn>
                  <a:cxn ang="0">
                    <a:pos x="110" y="45"/>
                  </a:cxn>
                  <a:cxn ang="0">
                    <a:pos x="103" y="51"/>
                  </a:cxn>
                  <a:cxn ang="0">
                    <a:pos x="103" y="58"/>
                  </a:cxn>
                  <a:cxn ang="0">
                    <a:pos x="96" y="58"/>
                  </a:cxn>
                  <a:cxn ang="0">
                    <a:pos x="96" y="64"/>
                  </a:cxn>
                </a:cxnLst>
                <a:rect l="0" t="0" r="r" b="b"/>
                <a:pathLst>
                  <a:path w="165" h="154">
                    <a:moveTo>
                      <a:pt x="103" y="71"/>
                    </a:moveTo>
                    <a:lnTo>
                      <a:pt x="103" y="71"/>
                    </a:lnTo>
                    <a:lnTo>
                      <a:pt x="103" y="71"/>
                    </a:lnTo>
                    <a:lnTo>
                      <a:pt x="103" y="71"/>
                    </a:lnTo>
                    <a:lnTo>
                      <a:pt x="110" y="71"/>
                    </a:lnTo>
                    <a:lnTo>
                      <a:pt x="110" y="71"/>
                    </a:lnTo>
                    <a:lnTo>
                      <a:pt x="110" y="77"/>
                    </a:lnTo>
                    <a:lnTo>
                      <a:pt x="110" y="77"/>
                    </a:lnTo>
                    <a:lnTo>
                      <a:pt x="110" y="77"/>
                    </a:lnTo>
                    <a:lnTo>
                      <a:pt x="117" y="77"/>
                    </a:lnTo>
                    <a:lnTo>
                      <a:pt x="117" y="77"/>
                    </a:lnTo>
                    <a:lnTo>
                      <a:pt x="117" y="77"/>
                    </a:lnTo>
                    <a:lnTo>
                      <a:pt x="117" y="84"/>
                    </a:lnTo>
                    <a:lnTo>
                      <a:pt x="117" y="84"/>
                    </a:lnTo>
                    <a:lnTo>
                      <a:pt x="117" y="84"/>
                    </a:lnTo>
                    <a:lnTo>
                      <a:pt x="117" y="84"/>
                    </a:lnTo>
                    <a:lnTo>
                      <a:pt x="117" y="84"/>
                    </a:lnTo>
                    <a:lnTo>
                      <a:pt x="123" y="84"/>
                    </a:lnTo>
                    <a:lnTo>
                      <a:pt x="123" y="90"/>
                    </a:lnTo>
                    <a:lnTo>
                      <a:pt x="123" y="90"/>
                    </a:lnTo>
                    <a:lnTo>
                      <a:pt x="123" y="90"/>
                    </a:lnTo>
                    <a:lnTo>
                      <a:pt x="123" y="90"/>
                    </a:lnTo>
                    <a:lnTo>
                      <a:pt x="123" y="96"/>
                    </a:lnTo>
                    <a:lnTo>
                      <a:pt x="123" y="96"/>
                    </a:lnTo>
                    <a:lnTo>
                      <a:pt x="123" y="96"/>
                    </a:lnTo>
                    <a:lnTo>
                      <a:pt x="123" y="96"/>
                    </a:lnTo>
                    <a:lnTo>
                      <a:pt x="130" y="103"/>
                    </a:lnTo>
                    <a:lnTo>
                      <a:pt x="130" y="103"/>
                    </a:lnTo>
                    <a:lnTo>
                      <a:pt x="130" y="103"/>
                    </a:lnTo>
                    <a:lnTo>
                      <a:pt x="130" y="103"/>
                    </a:lnTo>
                    <a:lnTo>
                      <a:pt x="130" y="109"/>
                    </a:lnTo>
                    <a:lnTo>
                      <a:pt x="130" y="109"/>
                    </a:lnTo>
                    <a:lnTo>
                      <a:pt x="130" y="109"/>
                    </a:lnTo>
                    <a:lnTo>
                      <a:pt x="130" y="109"/>
                    </a:lnTo>
                    <a:lnTo>
                      <a:pt x="130" y="109"/>
                    </a:lnTo>
                    <a:lnTo>
                      <a:pt x="130" y="109"/>
                    </a:lnTo>
                    <a:lnTo>
                      <a:pt x="123" y="109"/>
                    </a:lnTo>
                    <a:lnTo>
                      <a:pt x="123" y="109"/>
                    </a:lnTo>
                    <a:lnTo>
                      <a:pt x="123" y="116"/>
                    </a:lnTo>
                    <a:lnTo>
                      <a:pt x="123" y="116"/>
                    </a:lnTo>
                    <a:lnTo>
                      <a:pt x="117" y="116"/>
                    </a:lnTo>
                    <a:lnTo>
                      <a:pt x="117" y="116"/>
                    </a:lnTo>
                    <a:lnTo>
                      <a:pt x="117" y="122"/>
                    </a:lnTo>
                    <a:lnTo>
                      <a:pt x="110" y="122"/>
                    </a:lnTo>
                    <a:lnTo>
                      <a:pt x="110" y="122"/>
                    </a:lnTo>
                    <a:lnTo>
                      <a:pt x="103" y="122"/>
                    </a:lnTo>
                    <a:lnTo>
                      <a:pt x="103" y="122"/>
                    </a:lnTo>
                    <a:lnTo>
                      <a:pt x="103" y="122"/>
                    </a:lnTo>
                    <a:lnTo>
                      <a:pt x="96" y="122"/>
                    </a:lnTo>
                    <a:lnTo>
                      <a:pt x="96" y="129"/>
                    </a:lnTo>
                    <a:lnTo>
                      <a:pt x="89" y="129"/>
                    </a:lnTo>
                    <a:lnTo>
                      <a:pt x="89" y="129"/>
                    </a:lnTo>
                    <a:lnTo>
                      <a:pt x="89" y="129"/>
                    </a:lnTo>
                    <a:lnTo>
                      <a:pt x="82" y="129"/>
                    </a:lnTo>
                    <a:lnTo>
                      <a:pt x="82" y="129"/>
                    </a:lnTo>
                    <a:lnTo>
                      <a:pt x="82" y="129"/>
                    </a:lnTo>
                    <a:lnTo>
                      <a:pt x="75" y="122"/>
                    </a:lnTo>
                    <a:lnTo>
                      <a:pt x="75" y="122"/>
                    </a:lnTo>
                    <a:lnTo>
                      <a:pt x="75" y="122"/>
                    </a:lnTo>
                    <a:lnTo>
                      <a:pt x="69" y="122"/>
                    </a:lnTo>
                    <a:lnTo>
                      <a:pt x="69" y="122"/>
                    </a:lnTo>
                    <a:lnTo>
                      <a:pt x="69" y="122"/>
                    </a:lnTo>
                    <a:lnTo>
                      <a:pt x="69" y="122"/>
                    </a:lnTo>
                    <a:lnTo>
                      <a:pt x="69" y="122"/>
                    </a:lnTo>
                    <a:lnTo>
                      <a:pt x="69" y="122"/>
                    </a:lnTo>
                    <a:lnTo>
                      <a:pt x="62" y="122"/>
                    </a:lnTo>
                    <a:lnTo>
                      <a:pt x="62" y="122"/>
                    </a:lnTo>
                    <a:lnTo>
                      <a:pt x="62" y="122"/>
                    </a:lnTo>
                    <a:lnTo>
                      <a:pt x="62" y="116"/>
                    </a:lnTo>
                    <a:lnTo>
                      <a:pt x="62" y="116"/>
                    </a:lnTo>
                    <a:lnTo>
                      <a:pt x="62" y="116"/>
                    </a:lnTo>
                    <a:lnTo>
                      <a:pt x="55" y="116"/>
                    </a:lnTo>
                    <a:lnTo>
                      <a:pt x="55" y="116"/>
                    </a:lnTo>
                    <a:lnTo>
                      <a:pt x="55" y="116"/>
                    </a:lnTo>
                    <a:lnTo>
                      <a:pt x="55" y="116"/>
                    </a:lnTo>
                    <a:lnTo>
                      <a:pt x="48" y="116"/>
                    </a:lnTo>
                    <a:lnTo>
                      <a:pt x="48" y="116"/>
                    </a:lnTo>
                    <a:lnTo>
                      <a:pt x="48" y="116"/>
                    </a:lnTo>
                    <a:lnTo>
                      <a:pt x="48" y="116"/>
                    </a:lnTo>
                    <a:lnTo>
                      <a:pt x="48" y="116"/>
                    </a:lnTo>
                    <a:lnTo>
                      <a:pt x="48" y="116"/>
                    </a:lnTo>
                    <a:lnTo>
                      <a:pt x="41" y="116"/>
                    </a:lnTo>
                    <a:lnTo>
                      <a:pt x="41" y="116"/>
                    </a:lnTo>
                    <a:lnTo>
                      <a:pt x="41" y="116"/>
                    </a:lnTo>
                    <a:lnTo>
                      <a:pt x="41" y="116"/>
                    </a:lnTo>
                    <a:lnTo>
                      <a:pt x="41" y="116"/>
                    </a:lnTo>
                    <a:lnTo>
                      <a:pt x="34" y="116"/>
                    </a:lnTo>
                    <a:lnTo>
                      <a:pt x="34" y="116"/>
                    </a:lnTo>
                    <a:lnTo>
                      <a:pt x="34" y="116"/>
                    </a:lnTo>
                    <a:lnTo>
                      <a:pt x="34" y="116"/>
                    </a:lnTo>
                    <a:lnTo>
                      <a:pt x="34" y="122"/>
                    </a:lnTo>
                    <a:lnTo>
                      <a:pt x="27" y="122"/>
                    </a:lnTo>
                    <a:lnTo>
                      <a:pt x="27" y="122"/>
                    </a:lnTo>
                    <a:lnTo>
                      <a:pt x="27" y="122"/>
                    </a:lnTo>
                    <a:lnTo>
                      <a:pt x="27" y="122"/>
                    </a:lnTo>
                    <a:lnTo>
                      <a:pt x="21" y="122"/>
                    </a:lnTo>
                    <a:lnTo>
                      <a:pt x="21" y="122"/>
                    </a:lnTo>
                    <a:lnTo>
                      <a:pt x="21" y="122"/>
                    </a:lnTo>
                    <a:lnTo>
                      <a:pt x="21" y="129"/>
                    </a:lnTo>
                    <a:lnTo>
                      <a:pt x="21" y="129"/>
                    </a:lnTo>
                    <a:lnTo>
                      <a:pt x="21" y="129"/>
                    </a:lnTo>
                    <a:lnTo>
                      <a:pt x="21" y="129"/>
                    </a:lnTo>
                    <a:lnTo>
                      <a:pt x="21" y="129"/>
                    </a:lnTo>
                    <a:lnTo>
                      <a:pt x="14" y="129"/>
                    </a:lnTo>
                    <a:lnTo>
                      <a:pt x="14" y="129"/>
                    </a:lnTo>
                    <a:lnTo>
                      <a:pt x="14" y="129"/>
                    </a:lnTo>
                    <a:lnTo>
                      <a:pt x="14" y="129"/>
                    </a:lnTo>
                    <a:lnTo>
                      <a:pt x="14" y="135"/>
                    </a:lnTo>
                    <a:lnTo>
                      <a:pt x="14" y="135"/>
                    </a:lnTo>
                    <a:lnTo>
                      <a:pt x="14" y="135"/>
                    </a:lnTo>
                    <a:lnTo>
                      <a:pt x="14" y="135"/>
                    </a:lnTo>
                    <a:lnTo>
                      <a:pt x="14" y="135"/>
                    </a:lnTo>
                    <a:lnTo>
                      <a:pt x="14" y="135"/>
                    </a:lnTo>
                    <a:lnTo>
                      <a:pt x="14" y="135"/>
                    </a:lnTo>
                    <a:lnTo>
                      <a:pt x="14" y="135"/>
                    </a:lnTo>
                    <a:lnTo>
                      <a:pt x="14" y="141"/>
                    </a:lnTo>
                    <a:lnTo>
                      <a:pt x="14" y="141"/>
                    </a:lnTo>
                    <a:lnTo>
                      <a:pt x="14" y="141"/>
                    </a:lnTo>
                    <a:lnTo>
                      <a:pt x="7" y="141"/>
                    </a:lnTo>
                    <a:lnTo>
                      <a:pt x="7" y="141"/>
                    </a:lnTo>
                    <a:lnTo>
                      <a:pt x="7" y="148"/>
                    </a:lnTo>
                    <a:lnTo>
                      <a:pt x="7" y="148"/>
                    </a:lnTo>
                    <a:lnTo>
                      <a:pt x="7" y="148"/>
                    </a:lnTo>
                    <a:lnTo>
                      <a:pt x="7" y="154"/>
                    </a:lnTo>
                    <a:lnTo>
                      <a:pt x="7" y="154"/>
                    </a:lnTo>
                    <a:lnTo>
                      <a:pt x="7" y="154"/>
                    </a:lnTo>
                    <a:lnTo>
                      <a:pt x="7" y="154"/>
                    </a:lnTo>
                    <a:lnTo>
                      <a:pt x="7" y="154"/>
                    </a:lnTo>
                    <a:lnTo>
                      <a:pt x="7" y="154"/>
                    </a:lnTo>
                    <a:lnTo>
                      <a:pt x="7" y="154"/>
                    </a:lnTo>
                    <a:lnTo>
                      <a:pt x="7" y="154"/>
                    </a:lnTo>
                    <a:lnTo>
                      <a:pt x="7" y="148"/>
                    </a:lnTo>
                    <a:lnTo>
                      <a:pt x="7" y="148"/>
                    </a:lnTo>
                    <a:lnTo>
                      <a:pt x="7" y="148"/>
                    </a:lnTo>
                    <a:lnTo>
                      <a:pt x="7" y="148"/>
                    </a:lnTo>
                    <a:lnTo>
                      <a:pt x="7" y="148"/>
                    </a:lnTo>
                    <a:lnTo>
                      <a:pt x="7" y="148"/>
                    </a:lnTo>
                    <a:lnTo>
                      <a:pt x="7" y="148"/>
                    </a:lnTo>
                    <a:lnTo>
                      <a:pt x="7" y="148"/>
                    </a:lnTo>
                    <a:lnTo>
                      <a:pt x="7" y="141"/>
                    </a:lnTo>
                    <a:lnTo>
                      <a:pt x="0" y="141"/>
                    </a:lnTo>
                    <a:lnTo>
                      <a:pt x="0" y="141"/>
                    </a:lnTo>
                    <a:lnTo>
                      <a:pt x="0" y="141"/>
                    </a:lnTo>
                    <a:lnTo>
                      <a:pt x="0" y="135"/>
                    </a:lnTo>
                    <a:lnTo>
                      <a:pt x="0" y="135"/>
                    </a:lnTo>
                    <a:lnTo>
                      <a:pt x="0" y="135"/>
                    </a:lnTo>
                    <a:lnTo>
                      <a:pt x="0" y="135"/>
                    </a:lnTo>
                    <a:lnTo>
                      <a:pt x="0" y="129"/>
                    </a:lnTo>
                    <a:lnTo>
                      <a:pt x="0" y="129"/>
                    </a:lnTo>
                    <a:lnTo>
                      <a:pt x="0" y="129"/>
                    </a:lnTo>
                    <a:lnTo>
                      <a:pt x="0" y="122"/>
                    </a:lnTo>
                    <a:lnTo>
                      <a:pt x="0" y="122"/>
                    </a:lnTo>
                    <a:lnTo>
                      <a:pt x="0" y="122"/>
                    </a:lnTo>
                    <a:lnTo>
                      <a:pt x="0" y="122"/>
                    </a:lnTo>
                    <a:lnTo>
                      <a:pt x="0" y="116"/>
                    </a:lnTo>
                    <a:lnTo>
                      <a:pt x="7" y="116"/>
                    </a:lnTo>
                    <a:lnTo>
                      <a:pt x="7" y="116"/>
                    </a:lnTo>
                    <a:lnTo>
                      <a:pt x="7" y="116"/>
                    </a:lnTo>
                    <a:lnTo>
                      <a:pt x="7" y="116"/>
                    </a:lnTo>
                    <a:lnTo>
                      <a:pt x="7" y="116"/>
                    </a:lnTo>
                    <a:lnTo>
                      <a:pt x="7" y="116"/>
                    </a:lnTo>
                    <a:lnTo>
                      <a:pt x="7" y="116"/>
                    </a:lnTo>
                    <a:lnTo>
                      <a:pt x="7" y="109"/>
                    </a:lnTo>
                    <a:lnTo>
                      <a:pt x="7" y="109"/>
                    </a:lnTo>
                    <a:lnTo>
                      <a:pt x="7" y="109"/>
                    </a:lnTo>
                    <a:lnTo>
                      <a:pt x="7" y="109"/>
                    </a:lnTo>
                    <a:lnTo>
                      <a:pt x="7" y="109"/>
                    </a:lnTo>
                    <a:lnTo>
                      <a:pt x="7" y="109"/>
                    </a:lnTo>
                    <a:lnTo>
                      <a:pt x="7" y="109"/>
                    </a:lnTo>
                    <a:lnTo>
                      <a:pt x="7" y="103"/>
                    </a:lnTo>
                    <a:lnTo>
                      <a:pt x="7" y="103"/>
                    </a:lnTo>
                    <a:lnTo>
                      <a:pt x="14" y="103"/>
                    </a:lnTo>
                    <a:lnTo>
                      <a:pt x="14" y="103"/>
                    </a:lnTo>
                    <a:lnTo>
                      <a:pt x="14" y="103"/>
                    </a:lnTo>
                    <a:lnTo>
                      <a:pt x="14" y="103"/>
                    </a:lnTo>
                    <a:lnTo>
                      <a:pt x="14" y="96"/>
                    </a:lnTo>
                    <a:lnTo>
                      <a:pt x="14" y="96"/>
                    </a:lnTo>
                    <a:lnTo>
                      <a:pt x="7" y="96"/>
                    </a:lnTo>
                    <a:lnTo>
                      <a:pt x="14" y="96"/>
                    </a:lnTo>
                    <a:lnTo>
                      <a:pt x="14" y="96"/>
                    </a:lnTo>
                    <a:lnTo>
                      <a:pt x="14" y="96"/>
                    </a:lnTo>
                    <a:lnTo>
                      <a:pt x="14" y="96"/>
                    </a:lnTo>
                    <a:lnTo>
                      <a:pt x="7" y="90"/>
                    </a:lnTo>
                    <a:lnTo>
                      <a:pt x="7" y="90"/>
                    </a:lnTo>
                    <a:lnTo>
                      <a:pt x="7" y="90"/>
                    </a:lnTo>
                    <a:lnTo>
                      <a:pt x="14" y="90"/>
                    </a:lnTo>
                    <a:lnTo>
                      <a:pt x="7" y="90"/>
                    </a:lnTo>
                    <a:lnTo>
                      <a:pt x="14" y="90"/>
                    </a:lnTo>
                    <a:lnTo>
                      <a:pt x="14" y="84"/>
                    </a:lnTo>
                    <a:lnTo>
                      <a:pt x="14" y="84"/>
                    </a:lnTo>
                    <a:lnTo>
                      <a:pt x="14" y="84"/>
                    </a:lnTo>
                    <a:lnTo>
                      <a:pt x="14" y="84"/>
                    </a:lnTo>
                    <a:lnTo>
                      <a:pt x="14" y="84"/>
                    </a:lnTo>
                    <a:lnTo>
                      <a:pt x="14" y="84"/>
                    </a:lnTo>
                    <a:lnTo>
                      <a:pt x="14" y="84"/>
                    </a:lnTo>
                    <a:lnTo>
                      <a:pt x="14" y="84"/>
                    </a:lnTo>
                    <a:lnTo>
                      <a:pt x="14" y="77"/>
                    </a:lnTo>
                    <a:lnTo>
                      <a:pt x="14" y="77"/>
                    </a:lnTo>
                    <a:lnTo>
                      <a:pt x="14" y="77"/>
                    </a:lnTo>
                    <a:lnTo>
                      <a:pt x="14" y="77"/>
                    </a:lnTo>
                    <a:lnTo>
                      <a:pt x="14" y="77"/>
                    </a:lnTo>
                    <a:lnTo>
                      <a:pt x="14" y="77"/>
                    </a:lnTo>
                    <a:lnTo>
                      <a:pt x="14" y="77"/>
                    </a:lnTo>
                    <a:lnTo>
                      <a:pt x="14" y="77"/>
                    </a:lnTo>
                    <a:lnTo>
                      <a:pt x="14" y="77"/>
                    </a:lnTo>
                    <a:lnTo>
                      <a:pt x="14" y="77"/>
                    </a:lnTo>
                    <a:lnTo>
                      <a:pt x="14" y="77"/>
                    </a:lnTo>
                    <a:lnTo>
                      <a:pt x="14" y="77"/>
                    </a:lnTo>
                    <a:lnTo>
                      <a:pt x="14" y="71"/>
                    </a:lnTo>
                    <a:lnTo>
                      <a:pt x="14" y="71"/>
                    </a:lnTo>
                    <a:lnTo>
                      <a:pt x="34" y="51"/>
                    </a:lnTo>
                    <a:lnTo>
                      <a:pt x="41" y="51"/>
                    </a:lnTo>
                    <a:lnTo>
                      <a:pt x="41" y="51"/>
                    </a:lnTo>
                    <a:lnTo>
                      <a:pt x="41" y="51"/>
                    </a:lnTo>
                    <a:lnTo>
                      <a:pt x="41" y="45"/>
                    </a:lnTo>
                    <a:lnTo>
                      <a:pt x="41" y="45"/>
                    </a:lnTo>
                    <a:lnTo>
                      <a:pt x="41" y="45"/>
                    </a:lnTo>
                    <a:lnTo>
                      <a:pt x="48" y="45"/>
                    </a:lnTo>
                    <a:lnTo>
                      <a:pt x="48" y="45"/>
                    </a:lnTo>
                    <a:lnTo>
                      <a:pt x="48" y="45"/>
                    </a:lnTo>
                    <a:lnTo>
                      <a:pt x="48" y="45"/>
                    </a:lnTo>
                    <a:lnTo>
                      <a:pt x="48" y="45"/>
                    </a:lnTo>
                    <a:lnTo>
                      <a:pt x="48" y="45"/>
                    </a:lnTo>
                    <a:lnTo>
                      <a:pt x="48" y="45"/>
                    </a:lnTo>
                    <a:lnTo>
                      <a:pt x="48" y="45"/>
                    </a:lnTo>
                    <a:lnTo>
                      <a:pt x="48" y="45"/>
                    </a:lnTo>
                    <a:lnTo>
                      <a:pt x="48" y="39"/>
                    </a:lnTo>
                    <a:lnTo>
                      <a:pt x="48" y="39"/>
                    </a:lnTo>
                    <a:lnTo>
                      <a:pt x="55" y="39"/>
                    </a:lnTo>
                    <a:lnTo>
                      <a:pt x="55" y="39"/>
                    </a:lnTo>
                    <a:lnTo>
                      <a:pt x="55" y="39"/>
                    </a:lnTo>
                    <a:lnTo>
                      <a:pt x="55" y="39"/>
                    </a:lnTo>
                    <a:lnTo>
                      <a:pt x="55" y="39"/>
                    </a:lnTo>
                    <a:lnTo>
                      <a:pt x="55" y="39"/>
                    </a:lnTo>
                    <a:lnTo>
                      <a:pt x="55" y="39"/>
                    </a:lnTo>
                    <a:lnTo>
                      <a:pt x="55" y="39"/>
                    </a:lnTo>
                    <a:lnTo>
                      <a:pt x="55" y="39"/>
                    </a:lnTo>
                    <a:lnTo>
                      <a:pt x="62" y="32"/>
                    </a:lnTo>
                    <a:lnTo>
                      <a:pt x="62" y="32"/>
                    </a:lnTo>
                    <a:lnTo>
                      <a:pt x="62" y="32"/>
                    </a:lnTo>
                    <a:lnTo>
                      <a:pt x="69" y="32"/>
                    </a:lnTo>
                    <a:lnTo>
                      <a:pt x="69" y="26"/>
                    </a:lnTo>
                    <a:lnTo>
                      <a:pt x="69" y="26"/>
                    </a:lnTo>
                    <a:lnTo>
                      <a:pt x="69" y="26"/>
                    </a:lnTo>
                    <a:lnTo>
                      <a:pt x="75" y="26"/>
                    </a:lnTo>
                    <a:lnTo>
                      <a:pt x="75" y="19"/>
                    </a:lnTo>
                    <a:lnTo>
                      <a:pt x="75" y="19"/>
                    </a:lnTo>
                    <a:lnTo>
                      <a:pt x="82" y="19"/>
                    </a:lnTo>
                    <a:lnTo>
                      <a:pt x="82" y="19"/>
                    </a:lnTo>
                    <a:lnTo>
                      <a:pt x="82" y="13"/>
                    </a:lnTo>
                    <a:lnTo>
                      <a:pt x="82" y="13"/>
                    </a:lnTo>
                    <a:lnTo>
                      <a:pt x="89" y="13"/>
                    </a:lnTo>
                    <a:lnTo>
                      <a:pt x="89" y="6"/>
                    </a:lnTo>
                    <a:lnTo>
                      <a:pt x="89" y="6"/>
                    </a:lnTo>
                    <a:lnTo>
                      <a:pt x="96" y="6"/>
                    </a:lnTo>
                    <a:lnTo>
                      <a:pt x="96" y="6"/>
                    </a:lnTo>
                    <a:lnTo>
                      <a:pt x="96" y="6"/>
                    </a:lnTo>
                    <a:lnTo>
                      <a:pt x="103" y="6"/>
                    </a:lnTo>
                    <a:lnTo>
                      <a:pt x="103" y="6"/>
                    </a:lnTo>
                    <a:lnTo>
                      <a:pt x="110" y="6"/>
                    </a:lnTo>
                    <a:lnTo>
                      <a:pt x="110" y="6"/>
                    </a:lnTo>
                    <a:lnTo>
                      <a:pt x="110" y="6"/>
                    </a:lnTo>
                    <a:lnTo>
                      <a:pt x="110" y="6"/>
                    </a:lnTo>
                    <a:lnTo>
                      <a:pt x="117" y="6"/>
                    </a:lnTo>
                    <a:lnTo>
                      <a:pt x="117" y="6"/>
                    </a:lnTo>
                    <a:lnTo>
                      <a:pt x="117" y="6"/>
                    </a:lnTo>
                    <a:lnTo>
                      <a:pt x="123" y="6"/>
                    </a:lnTo>
                    <a:lnTo>
                      <a:pt x="123" y="6"/>
                    </a:lnTo>
                    <a:lnTo>
                      <a:pt x="123" y="6"/>
                    </a:lnTo>
                    <a:lnTo>
                      <a:pt x="130" y="6"/>
                    </a:lnTo>
                    <a:lnTo>
                      <a:pt x="130" y="6"/>
                    </a:lnTo>
                    <a:lnTo>
                      <a:pt x="130" y="6"/>
                    </a:lnTo>
                    <a:lnTo>
                      <a:pt x="130" y="0"/>
                    </a:lnTo>
                    <a:lnTo>
                      <a:pt x="130" y="0"/>
                    </a:lnTo>
                    <a:lnTo>
                      <a:pt x="137" y="0"/>
                    </a:lnTo>
                    <a:lnTo>
                      <a:pt x="137" y="0"/>
                    </a:lnTo>
                    <a:lnTo>
                      <a:pt x="137" y="0"/>
                    </a:lnTo>
                    <a:lnTo>
                      <a:pt x="137" y="0"/>
                    </a:lnTo>
                    <a:lnTo>
                      <a:pt x="144" y="0"/>
                    </a:lnTo>
                    <a:lnTo>
                      <a:pt x="144" y="0"/>
                    </a:lnTo>
                    <a:lnTo>
                      <a:pt x="144" y="6"/>
                    </a:lnTo>
                    <a:lnTo>
                      <a:pt x="144" y="6"/>
                    </a:lnTo>
                    <a:lnTo>
                      <a:pt x="151" y="6"/>
                    </a:lnTo>
                    <a:lnTo>
                      <a:pt x="151" y="6"/>
                    </a:lnTo>
                    <a:lnTo>
                      <a:pt x="151" y="6"/>
                    </a:lnTo>
                    <a:lnTo>
                      <a:pt x="151" y="6"/>
                    </a:lnTo>
                    <a:lnTo>
                      <a:pt x="158" y="6"/>
                    </a:lnTo>
                    <a:lnTo>
                      <a:pt x="158" y="6"/>
                    </a:lnTo>
                    <a:lnTo>
                      <a:pt x="158" y="6"/>
                    </a:lnTo>
                    <a:lnTo>
                      <a:pt x="158" y="6"/>
                    </a:lnTo>
                    <a:lnTo>
                      <a:pt x="165" y="6"/>
                    </a:lnTo>
                    <a:lnTo>
                      <a:pt x="165" y="13"/>
                    </a:lnTo>
                    <a:lnTo>
                      <a:pt x="165" y="13"/>
                    </a:lnTo>
                    <a:lnTo>
                      <a:pt x="165" y="13"/>
                    </a:lnTo>
                    <a:lnTo>
                      <a:pt x="165" y="13"/>
                    </a:lnTo>
                    <a:lnTo>
                      <a:pt x="165" y="13"/>
                    </a:lnTo>
                    <a:lnTo>
                      <a:pt x="165" y="19"/>
                    </a:lnTo>
                    <a:lnTo>
                      <a:pt x="165" y="19"/>
                    </a:lnTo>
                    <a:lnTo>
                      <a:pt x="165" y="19"/>
                    </a:lnTo>
                    <a:lnTo>
                      <a:pt x="165" y="19"/>
                    </a:lnTo>
                    <a:lnTo>
                      <a:pt x="165" y="19"/>
                    </a:lnTo>
                    <a:lnTo>
                      <a:pt x="165" y="19"/>
                    </a:lnTo>
                    <a:lnTo>
                      <a:pt x="165" y="19"/>
                    </a:lnTo>
                    <a:lnTo>
                      <a:pt x="165" y="26"/>
                    </a:lnTo>
                    <a:lnTo>
                      <a:pt x="165" y="26"/>
                    </a:lnTo>
                    <a:lnTo>
                      <a:pt x="165" y="26"/>
                    </a:lnTo>
                    <a:lnTo>
                      <a:pt x="165" y="26"/>
                    </a:lnTo>
                    <a:lnTo>
                      <a:pt x="165" y="26"/>
                    </a:lnTo>
                    <a:lnTo>
                      <a:pt x="165" y="26"/>
                    </a:lnTo>
                    <a:lnTo>
                      <a:pt x="165" y="26"/>
                    </a:lnTo>
                    <a:lnTo>
                      <a:pt x="165" y="32"/>
                    </a:lnTo>
                    <a:lnTo>
                      <a:pt x="165" y="32"/>
                    </a:lnTo>
                    <a:lnTo>
                      <a:pt x="165" y="32"/>
                    </a:lnTo>
                    <a:lnTo>
                      <a:pt x="165" y="32"/>
                    </a:lnTo>
                    <a:lnTo>
                      <a:pt x="165" y="32"/>
                    </a:lnTo>
                    <a:lnTo>
                      <a:pt x="165" y="32"/>
                    </a:lnTo>
                    <a:lnTo>
                      <a:pt x="165" y="32"/>
                    </a:lnTo>
                    <a:lnTo>
                      <a:pt x="165" y="32"/>
                    </a:lnTo>
                    <a:lnTo>
                      <a:pt x="165" y="39"/>
                    </a:lnTo>
                    <a:lnTo>
                      <a:pt x="165" y="39"/>
                    </a:lnTo>
                    <a:lnTo>
                      <a:pt x="165" y="39"/>
                    </a:lnTo>
                    <a:lnTo>
                      <a:pt x="165" y="39"/>
                    </a:lnTo>
                    <a:lnTo>
                      <a:pt x="165" y="39"/>
                    </a:lnTo>
                    <a:lnTo>
                      <a:pt x="165" y="39"/>
                    </a:lnTo>
                    <a:lnTo>
                      <a:pt x="165" y="39"/>
                    </a:lnTo>
                    <a:lnTo>
                      <a:pt x="165" y="39"/>
                    </a:lnTo>
                    <a:lnTo>
                      <a:pt x="158" y="39"/>
                    </a:lnTo>
                    <a:lnTo>
                      <a:pt x="158" y="39"/>
                    </a:lnTo>
                    <a:lnTo>
                      <a:pt x="151" y="39"/>
                    </a:lnTo>
                    <a:lnTo>
                      <a:pt x="151" y="45"/>
                    </a:lnTo>
                    <a:lnTo>
                      <a:pt x="151" y="45"/>
                    </a:lnTo>
                    <a:lnTo>
                      <a:pt x="151" y="45"/>
                    </a:lnTo>
                    <a:lnTo>
                      <a:pt x="144" y="45"/>
                    </a:lnTo>
                    <a:lnTo>
                      <a:pt x="144" y="45"/>
                    </a:lnTo>
                    <a:lnTo>
                      <a:pt x="144" y="45"/>
                    </a:lnTo>
                    <a:lnTo>
                      <a:pt x="144" y="45"/>
                    </a:lnTo>
                    <a:lnTo>
                      <a:pt x="137" y="45"/>
                    </a:lnTo>
                    <a:lnTo>
                      <a:pt x="137" y="45"/>
                    </a:lnTo>
                    <a:lnTo>
                      <a:pt x="137" y="45"/>
                    </a:lnTo>
                    <a:lnTo>
                      <a:pt x="137" y="45"/>
                    </a:lnTo>
                    <a:lnTo>
                      <a:pt x="137" y="45"/>
                    </a:lnTo>
                    <a:lnTo>
                      <a:pt x="137" y="45"/>
                    </a:lnTo>
                    <a:lnTo>
                      <a:pt x="137" y="39"/>
                    </a:lnTo>
                    <a:lnTo>
                      <a:pt x="137" y="39"/>
                    </a:lnTo>
                    <a:lnTo>
                      <a:pt x="137" y="39"/>
                    </a:lnTo>
                    <a:lnTo>
                      <a:pt x="130" y="39"/>
                    </a:lnTo>
                    <a:lnTo>
                      <a:pt x="130" y="39"/>
                    </a:lnTo>
                    <a:lnTo>
                      <a:pt x="130" y="39"/>
                    </a:lnTo>
                    <a:lnTo>
                      <a:pt x="130" y="39"/>
                    </a:lnTo>
                    <a:lnTo>
                      <a:pt x="130" y="39"/>
                    </a:lnTo>
                    <a:lnTo>
                      <a:pt x="130" y="39"/>
                    </a:lnTo>
                    <a:lnTo>
                      <a:pt x="123" y="39"/>
                    </a:lnTo>
                    <a:lnTo>
                      <a:pt x="123" y="39"/>
                    </a:lnTo>
                    <a:lnTo>
                      <a:pt x="123" y="39"/>
                    </a:lnTo>
                    <a:lnTo>
                      <a:pt x="123" y="39"/>
                    </a:lnTo>
                    <a:lnTo>
                      <a:pt x="123" y="39"/>
                    </a:lnTo>
                    <a:lnTo>
                      <a:pt x="117" y="45"/>
                    </a:lnTo>
                    <a:lnTo>
                      <a:pt x="117" y="45"/>
                    </a:lnTo>
                    <a:lnTo>
                      <a:pt x="117" y="45"/>
                    </a:lnTo>
                    <a:lnTo>
                      <a:pt x="117" y="45"/>
                    </a:lnTo>
                    <a:lnTo>
                      <a:pt x="117" y="45"/>
                    </a:lnTo>
                    <a:lnTo>
                      <a:pt x="110" y="45"/>
                    </a:lnTo>
                    <a:lnTo>
                      <a:pt x="110" y="45"/>
                    </a:lnTo>
                    <a:lnTo>
                      <a:pt x="110" y="45"/>
                    </a:lnTo>
                    <a:lnTo>
                      <a:pt x="110" y="45"/>
                    </a:lnTo>
                    <a:lnTo>
                      <a:pt x="110" y="51"/>
                    </a:lnTo>
                    <a:lnTo>
                      <a:pt x="110" y="51"/>
                    </a:lnTo>
                    <a:lnTo>
                      <a:pt x="103" y="51"/>
                    </a:lnTo>
                    <a:lnTo>
                      <a:pt x="103" y="51"/>
                    </a:lnTo>
                    <a:lnTo>
                      <a:pt x="103" y="51"/>
                    </a:lnTo>
                    <a:lnTo>
                      <a:pt x="103" y="51"/>
                    </a:lnTo>
                    <a:lnTo>
                      <a:pt x="103" y="51"/>
                    </a:lnTo>
                    <a:lnTo>
                      <a:pt x="103" y="51"/>
                    </a:lnTo>
                    <a:lnTo>
                      <a:pt x="103" y="51"/>
                    </a:lnTo>
                    <a:lnTo>
                      <a:pt x="103" y="51"/>
                    </a:lnTo>
                    <a:lnTo>
                      <a:pt x="103" y="51"/>
                    </a:lnTo>
                    <a:lnTo>
                      <a:pt x="103" y="51"/>
                    </a:lnTo>
                    <a:lnTo>
                      <a:pt x="103" y="58"/>
                    </a:lnTo>
                    <a:lnTo>
                      <a:pt x="96" y="58"/>
                    </a:lnTo>
                    <a:lnTo>
                      <a:pt x="96" y="58"/>
                    </a:lnTo>
                    <a:lnTo>
                      <a:pt x="96" y="58"/>
                    </a:lnTo>
                    <a:lnTo>
                      <a:pt x="96" y="58"/>
                    </a:lnTo>
                    <a:lnTo>
                      <a:pt x="96" y="58"/>
                    </a:lnTo>
                    <a:lnTo>
                      <a:pt x="96" y="58"/>
                    </a:lnTo>
                    <a:lnTo>
                      <a:pt x="96" y="58"/>
                    </a:lnTo>
                    <a:lnTo>
                      <a:pt x="96" y="58"/>
                    </a:lnTo>
                    <a:lnTo>
                      <a:pt x="96" y="58"/>
                    </a:lnTo>
                    <a:lnTo>
                      <a:pt x="96" y="58"/>
                    </a:lnTo>
                    <a:lnTo>
                      <a:pt x="96" y="58"/>
                    </a:lnTo>
                    <a:lnTo>
                      <a:pt x="96" y="58"/>
                    </a:lnTo>
                    <a:lnTo>
                      <a:pt x="96" y="58"/>
                    </a:lnTo>
                    <a:lnTo>
                      <a:pt x="96" y="64"/>
                    </a:lnTo>
                    <a:lnTo>
                      <a:pt x="96" y="64"/>
                    </a:lnTo>
                    <a:lnTo>
                      <a:pt x="89" y="64"/>
                    </a:lnTo>
                    <a:lnTo>
                      <a:pt x="89" y="64"/>
                    </a:lnTo>
                    <a:lnTo>
                      <a:pt x="89" y="64"/>
                    </a:lnTo>
                    <a:lnTo>
                      <a:pt x="103" y="71"/>
                    </a:lnTo>
                    <a:lnTo>
                      <a:pt x="103" y="71"/>
                    </a:lnTo>
                  </a:path>
                </a:pathLst>
              </a:custGeom>
              <a:noFill/>
              <a:ln w="0">
                <a:solidFill>
                  <a:srgbClr val="000000"/>
                </a:solidFill>
                <a:prstDash val="solid"/>
                <a:round/>
                <a:headEnd/>
                <a:tailEnd/>
              </a:ln>
            </p:spPr>
            <p:txBody>
              <a:bodyPr/>
              <a:lstStyle/>
              <a:p>
                <a:endParaRPr lang="en-US" dirty="0"/>
              </a:p>
            </p:txBody>
          </p:sp>
          <p:sp>
            <p:nvSpPr>
              <p:cNvPr id="100510" name="Freeform 1182"/>
              <p:cNvSpPr>
                <a:spLocks/>
              </p:cNvSpPr>
              <p:nvPr/>
            </p:nvSpPr>
            <p:spPr bwMode="auto">
              <a:xfrm>
                <a:off x="2338" y="2580"/>
                <a:ext cx="48" cy="103"/>
              </a:xfrm>
              <a:custGeom>
                <a:avLst/>
                <a:gdLst/>
                <a:ahLst/>
                <a:cxnLst>
                  <a:cxn ang="0">
                    <a:pos x="41" y="20"/>
                  </a:cxn>
                  <a:cxn ang="0">
                    <a:pos x="41" y="26"/>
                  </a:cxn>
                  <a:cxn ang="0">
                    <a:pos x="34" y="26"/>
                  </a:cxn>
                  <a:cxn ang="0">
                    <a:pos x="34" y="26"/>
                  </a:cxn>
                  <a:cxn ang="0">
                    <a:pos x="41" y="33"/>
                  </a:cxn>
                  <a:cxn ang="0">
                    <a:pos x="34" y="33"/>
                  </a:cxn>
                  <a:cxn ang="0">
                    <a:pos x="34" y="45"/>
                  </a:cxn>
                  <a:cxn ang="0">
                    <a:pos x="34" y="39"/>
                  </a:cxn>
                  <a:cxn ang="0">
                    <a:pos x="27" y="33"/>
                  </a:cxn>
                  <a:cxn ang="0">
                    <a:pos x="27" y="33"/>
                  </a:cxn>
                  <a:cxn ang="0">
                    <a:pos x="27" y="33"/>
                  </a:cxn>
                  <a:cxn ang="0">
                    <a:pos x="27" y="39"/>
                  </a:cxn>
                  <a:cxn ang="0">
                    <a:pos x="34" y="45"/>
                  </a:cxn>
                  <a:cxn ang="0">
                    <a:pos x="41" y="58"/>
                  </a:cxn>
                  <a:cxn ang="0">
                    <a:pos x="41" y="58"/>
                  </a:cxn>
                  <a:cxn ang="0">
                    <a:pos x="41" y="65"/>
                  </a:cxn>
                  <a:cxn ang="0">
                    <a:pos x="41" y="65"/>
                  </a:cxn>
                  <a:cxn ang="0">
                    <a:pos x="34" y="52"/>
                  </a:cxn>
                  <a:cxn ang="0">
                    <a:pos x="27" y="45"/>
                  </a:cxn>
                  <a:cxn ang="0">
                    <a:pos x="21" y="45"/>
                  </a:cxn>
                  <a:cxn ang="0">
                    <a:pos x="21" y="45"/>
                  </a:cxn>
                  <a:cxn ang="0">
                    <a:pos x="21" y="52"/>
                  </a:cxn>
                  <a:cxn ang="0">
                    <a:pos x="21" y="58"/>
                  </a:cxn>
                  <a:cxn ang="0">
                    <a:pos x="27" y="65"/>
                  </a:cxn>
                  <a:cxn ang="0">
                    <a:pos x="27" y="71"/>
                  </a:cxn>
                  <a:cxn ang="0">
                    <a:pos x="27" y="71"/>
                  </a:cxn>
                  <a:cxn ang="0">
                    <a:pos x="21" y="78"/>
                  </a:cxn>
                  <a:cxn ang="0">
                    <a:pos x="14" y="84"/>
                  </a:cxn>
                  <a:cxn ang="0">
                    <a:pos x="14" y="84"/>
                  </a:cxn>
                  <a:cxn ang="0">
                    <a:pos x="14" y="90"/>
                  </a:cxn>
                  <a:cxn ang="0">
                    <a:pos x="7" y="97"/>
                  </a:cxn>
                  <a:cxn ang="0">
                    <a:pos x="7" y="103"/>
                  </a:cxn>
                  <a:cxn ang="0">
                    <a:pos x="7" y="103"/>
                  </a:cxn>
                  <a:cxn ang="0">
                    <a:pos x="7" y="103"/>
                  </a:cxn>
                  <a:cxn ang="0">
                    <a:pos x="0" y="97"/>
                  </a:cxn>
                  <a:cxn ang="0">
                    <a:pos x="0" y="90"/>
                  </a:cxn>
                  <a:cxn ang="0">
                    <a:pos x="0" y="84"/>
                  </a:cxn>
                  <a:cxn ang="0">
                    <a:pos x="0" y="71"/>
                  </a:cxn>
                  <a:cxn ang="0">
                    <a:pos x="0" y="65"/>
                  </a:cxn>
                  <a:cxn ang="0">
                    <a:pos x="7" y="65"/>
                  </a:cxn>
                  <a:cxn ang="0">
                    <a:pos x="7" y="58"/>
                  </a:cxn>
                  <a:cxn ang="0">
                    <a:pos x="7" y="52"/>
                  </a:cxn>
                  <a:cxn ang="0">
                    <a:pos x="7" y="52"/>
                  </a:cxn>
                  <a:cxn ang="0">
                    <a:pos x="7" y="45"/>
                  </a:cxn>
                  <a:cxn ang="0">
                    <a:pos x="7" y="39"/>
                  </a:cxn>
                  <a:cxn ang="0">
                    <a:pos x="14" y="33"/>
                  </a:cxn>
                  <a:cxn ang="0">
                    <a:pos x="14" y="33"/>
                  </a:cxn>
                  <a:cxn ang="0">
                    <a:pos x="14" y="26"/>
                  </a:cxn>
                  <a:cxn ang="0">
                    <a:pos x="14" y="26"/>
                  </a:cxn>
                  <a:cxn ang="0">
                    <a:pos x="34" y="0"/>
                  </a:cxn>
                  <a:cxn ang="0">
                    <a:pos x="34" y="7"/>
                  </a:cxn>
                  <a:cxn ang="0">
                    <a:pos x="34" y="7"/>
                  </a:cxn>
                  <a:cxn ang="0">
                    <a:pos x="34" y="13"/>
                  </a:cxn>
                  <a:cxn ang="0">
                    <a:pos x="41" y="13"/>
                  </a:cxn>
                  <a:cxn ang="0">
                    <a:pos x="48" y="13"/>
                  </a:cxn>
                  <a:cxn ang="0">
                    <a:pos x="48" y="20"/>
                  </a:cxn>
                </a:cxnLst>
                <a:rect l="0" t="0" r="r" b="b"/>
                <a:pathLst>
                  <a:path w="48" h="103">
                    <a:moveTo>
                      <a:pt x="48" y="20"/>
                    </a:moveTo>
                    <a:lnTo>
                      <a:pt x="48" y="20"/>
                    </a:lnTo>
                    <a:lnTo>
                      <a:pt x="48" y="20"/>
                    </a:lnTo>
                    <a:lnTo>
                      <a:pt x="41" y="20"/>
                    </a:lnTo>
                    <a:lnTo>
                      <a:pt x="41" y="20"/>
                    </a:lnTo>
                    <a:lnTo>
                      <a:pt x="41" y="20"/>
                    </a:lnTo>
                    <a:lnTo>
                      <a:pt x="41" y="20"/>
                    </a:lnTo>
                    <a:lnTo>
                      <a:pt x="41" y="26"/>
                    </a:lnTo>
                    <a:lnTo>
                      <a:pt x="41" y="26"/>
                    </a:lnTo>
                    <a:lnTo>
                      <a:pt x="41" y="26"/>
                    </a:lnTo>
                    <a:lnTo>
                      <a:pt x="41" y="26"/>
                    </a:lnTo>
                    <a:lnTo>
                      <a:pt x="41" y="26"/>
                    </a:lnTo>
                    <a:lnTo>
                      <a:pt x="34" y="26"/>
                    </a:lnTo>
                    <a:lnTo>
                      <a:pt x="34" y="26"/>
                    </a:lnTo>
                    <a:lnTo>
                      <a:pt x="34" y="26"/>
                    </a:lnTo>
                    <a:lnTo>
                      <a:pt x="34" y="26"/>
                    </a:lnTo>
                    <a:lnTo>
                      <a:pt x="34" y="26"/>
                    </a:lnTo>
                    <a:lnTo>
                      <a:pt x="34" y="26"/>
                    </a:lnTo>
                    <a:lnTo>
                      <a:pt x="34" y="26"/>
                    </a:lnTo>
                    <a:lnTo>
                      <a:pt x="34" y="26"/>
                    </a:lnTo>
                    <a:lnTo>
                      <a:pt x="34" y="26"/>
                    </a:lnTo>
                    <a:lnTo>
                      <a:pt x="41" y="33"/>
                    </a:lnTo>
                    <a:lnTo>
                      <a:pt x="41" y="33"/>
                    </a:lnTo>
                    <a:lnTo>
                      <a:pt x="41" y="33"/>
                    </a:lnTo>
                    <a:lnTo>
                      <a:pt x="41" y="33"/>
                    </a:lnTo>
                    <a:lnTo>
                      <a:pt x="41" y="33"/>
                    </a:lnTo>
                    <a:lnTo>
                      <a:pt x="41" y="33"/>
                    </a:lnTo>
                    <a:lnTo>
                      <a:pt x="41" y="33"/>
                    </a:lnTo>
                    <a:lnTo>
                      <a:pt x="41" y="33"/>
                    </a:lnTo>
                    <a:lnTo>
                      <a:pt x="34" y="33"/>
                    </a:lnTo>
                    <a:lnTo>
                      <a:pt x="34" y="33"/>
                    </a:lnTo>
                    <a:lnTo>
                      <a:pt x="34" y="33"/>
                    </a:lnTo>
                    <a:lnTo>
                      <a:pt x="34" y="33"/>
                    </a:lnTo>
                    <a:lnTo>
                      <a:pt x="41" y="39"/>
                    </a:lnTo>
                    <a:lnTo>
                      <a:pt x="34" y="45"/>
                    </a:lnTo>
                    <a:lnTo>
                      <a:pt x="34" y="39"/>
                    </a:lnTo>
                    <a:lnTo>
                      <a:pt x="34" y="39"/>
                    </a:lnTo>
                    <a:lnTo>
                      <a:pt x="34" y="39"/>
                    </a:lnTo>
                    <a:lnTo>
                      <a:pt x="34" y="39"/>
                    </a:lnTo>
                    <a:lnTo>
                      <a:pt x="34" y="39"/>
                    </a:lnTo>
                    <a:lnTo>
                      <a:pt x="34" y="39"/>
                    </a:lnTo>
                    <a:lnTo>
                      <a:pt x="34" y="39"/>
                    </a:lnTo>
                    <a:lnTo>
                      <a:pt x="27" y="33"/>
                    </a:lnTo>
                    <a:lnTo>
                      <a:pt x="27" y="33"/>
                    </a:lnTo>
                    <a:lnTo>
                      <a:pt x="27" y="33"/>
                    </a:lnTo>
                    <a:lnTo>
                      <a:pt x="27" y="33"/>
                    </a:lnTo>
                    <a:lnTo>
                      <a:pt x="27" y="33"/>
                    </a:lnTo>
                    <a:lnTo>
                      <a:pt x="27" y="33"/>
                    </a:lnTo>
                    <a:lnTo>
                      <a:pt x="27" y="33"/>
                    </a:lnTo>
                    <a:lnTo>
                      <a:pt x="27" y="33"/>
                    </a:lnTo>
                    <a:lnTo>
                      <a:pt x="27" y="33"/>
                    </a:lnTo>
                    <a:lnTo>
                      <a:pt x="27" y="33"/>
                    </a:lnTo>
                    <a:lnTo>
                      <a:pt x="27" y="33"/>
                    </a:lnTo>
                    <a:lnTo>
                      <a:pt x="27" y="33"/>
                    </a:lnTo>
                    <a:lnTo>
                      <a:pt x="27" y="33"/>
                    </a:lnTo>
                    <a:lnTo>
                      <a:pt x="27" y="33"/>
                    </a:lnTo>
                    <a:lnTo>
                      <a:pt x="27" y="39"/>
                    </a:lnTo>
                    <a:lnTo>
                      <a:pt x="27" y="39"/>
                    </a:lnTo>
                    <a:lnTo>
                      <a:pt x="27" y="39"/>
                    </a:lnTo>
                    <a:lnTo>
                      <a:pt x="27" y="39"/>
                    </a:lnTo>
                    <a:lnTo>
                      <a:pt x="27" y="39"/>
                    </a:lnTo>
                    <a:lnTo>
                      <a:pt x="27" y="45"/>
                    </a:lnTo>
                    <a:lnTo>
                      <a:pt x="34" y="45"/>
                    </a:lnTo>
                    <a:lnTo>
                      <a:pt x="34" y="45"/>
                    </a:lnTo>
                    <a:lnTo>
                      <a:pt x="34" y="45"/>
                    </a:lnTo>
                    <a:lnTo>
                      <a:pt x="34" y="52"/>
                    </a:lnTo>
                    <a:lnTo>
                      <a:pt x="34" y="52"/>
                    </a:lnTo>
                    <a:lnTo>
                      <a:pt x="34" y="52"/>
                    </a:lnTo>
                    <a:lnTo>
                      <a:pt x="34" y="52"/>
                    </a:lnTo>
                    <a:lnTo>
                      <a:pt x="41" y="58"/>
                    </a:lnTo>
                    <a:lnTo>
                      <a:pt x="41" y="58"/>
                    </a:lnTo>
                    <a:lnTo>
                      <a:pt x="41" y="58"/>
                    </a:lnTo>
                    <a:lnTo>
                      <a:pt x="41" y="58"/>
                    </a:lnTo>
                    <a:lnTo>
                      <a:pt x="41" y="58"/>
                    </a:lnTo>
                    <a:lnTo>
                      <a:pt x="41" y="58"/>
                    </a:lnTo>
                    <a:lnTo>
                      <a:pt x="41" y="65"/>
                    </a:lnTo>
                    <a:lnTo>
                      <a:pt x="41" y="65"/>
                    </a:lnTo>
                    <a:lnTo>
                      <a:pt x="41" y="65"/>
                    </a:lnTo>
                    <a:lnTo>
                      <a:pt x="41" y="65"/>
                    </a:lnTo>
                    <a:lnTo>
                      <a:pt x="41" y="65"/>
                    </a:lnTo>
                    <a:lnTo>
                      <a:pt x="41" y="65"/>
                    </a:lnTo>
                    <a:lnTo>
                      <a:pt x="41" y="65"/>
                    </a:lnTo>
                    <a:lnTo>
                      <a:pt x="41" y="65"/>
                    </a:lnTo>
                    <a:lnTo>
                      <a:pt x="41" y="65"/>
                    </a:lnTo>
                    <a:lnTo>
                      <a:pt x="41" y="65"/>
                    </a:lnTo>
                    <a:lnTo>
                      <a:pt x="41" y="58"/>
                    </a:lnTo>
                    <a:lnTo>
                      <a:pt x="34" y="58"/>
                    </a:lnTo>
                    <a:lnTo>
                      <a:pt x="34" y="58"/>
                    </a:lnTo>
                    <a:lnTo>
                      <a:pt x="34" y="58"/>
                    </a:lnTo>
                    <a:lnTo>
                      <a:pt x="34" y="52"/>
                    </a:lnTo>
                    <a:lnTo>
                      <a:pt x="27" y="52"/>
                    </a:lnTo>
                    <a:lnTo>
                      <a:pt x="27" y="52"/>
                    </a:lnTo>
                    <a:lnTo>
                      <a:pt x="27" y="45"/>
                    </a:lnTo>
                    <a:lnTo>
                      <a:pt x="27" y="45"/>
                    </a:lnTo>
                    <a:lnTo>
                      <a:pt x="27" y="45"/>
                    </a:lnTo>
                    <a:lnTo>
                      <a:pt x="27" y="39"/>
                    </a:lnTo>
                    <a:lnTo>
                      <a:pt x="21" y="39"/>
                    </a:lnTo>
                    <a:lnTo>
                      <a:pt x="21" y="39"/>
                    </a:lnTo>
                    <a:lnTo>
                      <a:pt x="21" y="45"/>
                    </a:lnTo>
                    <a:lnTo>
                      <a:pt x="21" y="45"/>
                    </a:lnTo>
                    <a:lnTo>
                      <a:pt x="21" y="45"/>
                    </a:lnTo>
                    <a:lnTo>
                      <a:pt x="21" y="45"/>
                    </a:lnTo>
                    <a:lnTo>
                      <a:pt x="21" y="45"/>
                    </a:lnTo>
                    <a:lnTo>
                      <a:pt x="21" y="45"/>
                    </a:lnTo>
                    <a:lnTo>
                      <a:pt x="21" y="45"/>
                    </a:lnTo>
                    <a:lnTo>
                      <a:pt x="21" y="52"/>
                    </a:lnTo>
                    <a:lnTo>
                      <a:pt x="21" y="52"/>
                    </a:lnTo>
                    <a:lnTo>
                      <a:pt x="21" y="52"/>
                    </a:lnTo>
                    <a:lnTo>
                      <a:pt x="21" y="52"/>
                    </a:lnTo>
                    <a:lnTo>
                      <a:pt x="21" y="52"/>
                    </a:lnTo>
                    <a:lnTo>
                      <a:pt x="21" y="52"/>
                    </a:lnTo>
                    <a:lnTo>
                      <a:pt x="21" y="58"/>
                    </a:lnTo>
                    <a:lnTo>
                      <a:pt x="21" y="58"/>
                    </a:lnTo>
                    <a:lnTo>
                      <a:pt x="21" y="58"/>
                    </a:lnTo>
                    <a:lnTo>
                      <a:pt x="21" y="58"/>
                    </a:lnTo>
                    <a:lnTo>
                      <a:pt x="21" y="58"/>
                    </a:lnTo>
                    <a:lnTo>
                      <a:pt x="27" y="58"/>
                    </a:lnTo>
                    <a:lnTo>
                      <a:pt x="27" y="58"/>
                    </a:lnTo>
                    <a:lnTo>
                      <a:pt x="27" y="65"/>
                    </a:lnTo>
                    <a:lnTo>
                      <a:pt x="27" y="65"/>
                    </a:lnTo>
                    <a:lnTo>
                      <a:pt x="27" y="65"/>
                    </a:lnTo>
                    <a:lnTo>
                      <a:pt x="27" y="65"/>
                    </a:lnTo>
                    <a:lnTo>
                      <a:pt x="27" y="65"/>
                    </a:lnTo>
                    <a:lnTo>
                      <a:pt x="27" y="65"/>
                    </a:lnTo>
                    <a:lnTo>
                      <a:pt x="27" y="71"/>
                    </a:lnTo>
                    <a:lnTo>
                      <a:pt x="27" y="71"/>
                    </a:lnTo>
                    <a:lnTo>
                      <a:pt x="27" y="71"/>
                    </a:lnTo>
                    <a:lnTo>
                      <a:pt x="27" y="71"/>
                    </a:lnTo>
                    <a:lnTo>
                      <a:pt x="27" y="71"/>
                    </a:lnTo>
                    <a:lnTo>
                      <a:pt x="27" y="71"/>
                    </a:lnTo>
                    <a:lnTo>
                      <a:pt x="27" y="71"/>
                    </a:lnTo>
                    <a:lnTo>
                      <a:pt x="21" y="78"/>
                    </a:lnTo>
                    <a:lnTo>
                      <a:pt x="21" y="78"/>
                    </a:lnTo>
                    <a:lnTo>
                      <a:pt x="21" y="78"/>
                    </a:lnTo>
                    <a:lnTo>
                      <a:pt x="21" y="78"/>
                    </a:lnTo>
                    <a:lnTo>
                      <a:pt x="21" y="78"/>
                    </a:lnTo>
                    <a:lnTo>
                      <a:pt x="21" y="78"/>
                    </a:lnTo>
                    <a:lnTo>
                      <a:pt x="21" y="78"/>
                    </a:lnTo>
                    <a:lnTo>
                      <a:pt x="14" y="78"/>
                    </a:lnTo>
                    <a:lnTo>
                      <a:pt x="14" y="84"/>
                    </a:lnTo>
                    <a:lnTo>
                      <a:pt x="14" y="84"/>
                    </a:lnTo>
                    <a:lnTo>
                      <a:pt x="14" y="84"/>
                    </a:lnTo>
                    <a:lnTo>
                      <a:pt x="14" y="84"/>
                    </a:lnTo>
                    <a:lnTo>
                      <a:pt x="14" y="84"/>
                    </a:lnTo>
                    <a:lnTo>
                      <a:pt x="14" y="84"/>
                    </a:lnTo>
                    <a:lnTo>
                      <a:pt x="14" y="84"/>
                    </a:lnTo>
                    <a:lnTo>
                      <a:pt x="14" y="84"/>
                    </a:lnTo>
                    <a:lnTo>
                      <a:pt x="14" y="84"/>
                    </a:lnTo>
                    <a:lnTo>
                      <a:pt x="14" y="90"/>
                    </a:lnTo>
                    <a:lnTo>
                      <a:pt x="14" y="90"/>
                    </a:lnTo>
                    <a:lnTo>
                      <a:pt x="14" y="90"/>
                    </a:lnTo>
                    <a:lnTo>
                      <a:pt x="14" y="90"/>
                    </a:lnTo>
                    <a:lnTo>
                      <a:pt x="7" y="90"/>
                    </a:lnTo>
                    <a:lnTo>
                      <a:pt x="7" y="90"/>
                    </a:lnTo>
                    <a:lnTo>
                      <a:pt x="7" y="97"/>
                    </a:lnTo>
                    <a:lnTo>
                      <a:pt x="7" y="97"/>
                    </a:lnTo>
                    <a:lnTo>
                      <a:pt x="7" y="97"/>
                    </a:lnTo>
                    <a:lnTo>
                      <a:pt x="7" y="97"/>
                    </a:lnTo>
                    <a:lnTo>
                      <a:pt x="7" y="103"/>
                    </a:lnTo>
                    <a:lnTo>
                      <a:pt x="7" y="103"/>
                    </a:lnTo>
                    <a:lnTo>
                      <a:pt x="7" y="103"/>
                    </a:lnTo>
                    <a:lnTo>
                      <a:pt x="7" y="103"/>
                    </a:lnTo>
                    <a:lnTo>
                      <a:pt x="7" y="103"/>
                    </a:lnTo>
                    <a:lnTo>
                      <a:pt x="7" y="103"/>
                    </a:lnTo>
                    <a:lnTo>
                      <a:pt x="7" y="103"/>
                    </a:lnTo>
                    <a:lnTo>
                      <a:pt x="7" y="103"/>
                    </a:lnTo>
                    <a:lnTo>
                      <a:pt x="7" y="103"/>
                    </a:lnTo>
                    <a:lnTo>
                      <a:pt x="7" y="103"/>
                    </a:lnTo>
                    <a:lnTo>
                      <a:pt x="7" y="103"/>
                    </a:lnTo>
                    <a:lnTo>
                      <a:pt x="7" y="103"/>
                    </a:lnTo>
                    <a:lnTo>
                      <a:pt x="7" y="103"/>
                    </a:lnTo>
                    <a:lnTo>
                      <a:pt x="0" y="97"/>
                    </a:lnTo>
                    <a:lnTo>
                      <a:pt x="0" y="97"/>
                    </a:lnTo>
                    <a:lnTo>
                      <a:pt x="0" y="97"/>
                    </a:lnTo>
                    <a:lnTo>
                      <a:pt x="0" y="97"/>
                    </a:lnTo>
                    <a:lnTo>
                      <a:pt x="0" y="97"/>
                    </a:lnTo>
                    <a:lnTo>
                      <a:pt x="0" y="97"/>
                    </a:lnTo>
                    <a:lnTo>
                      <a:pt x="0" y="97"/>
                    </a:lnTo>
                    <a:lnTo>
                      <a:pt x="0" y="90"/>
                    </a:lnTo>
                    <a:lnTo>
                      <a:pt x="0" y="90"/>
                    </a:lnTo>
                    <a:lnTo>
                      <a:pt x="0" y="90"/>
                    </a:lnTo>
                    <a:lnTo>
                      <a:pt x="0" y="90"/>
                    </a:lnTo>
                    <a:lnTo>
                      <a:pt x="0" y="84"/>
                    </a:lnTo>
                    <a:lnTo>
                      <a:pt x="0" y="84"/>
                    </a:lnTo>
                    <a:lnTo>
                      <a:pt x="0" y="84"/>
                    </a:lnTo>
                    <a:lnTo>
                      <a:pt x="0" y="78"/>
                    </a:lnTo>
                    <a:lnTo>
                      <a:pt x="0" y="78"/>
                    </a:lnTo>
                    <a:lnTo>
                      <a:pt x="0" y="78"/>
                    </a:lnTo>
                    <a:lnTo>
                      <a:pt x="0" y="78"/>
                    </a:lnTo>
                    <a:lnTo>
                      <a:pt x="0" y="71"/>
                    </a:lnTo>
                    <a:lnTo>
                      <a:pt x="0" y="71"/>
                    </a:lnTo>
                    <a:lnTo>
                      <a:pt x="0" y="71"/>
                    </a:lnTo>
                    <a:lnTo>
                      <a:pt x="0" y="71"/>
                    </a:lnTo>
                    <a:lnTo>
                      <a:pt x="0" y="71"/>
                    </a:lnTo>
                    <a:lnTo>
                      <a:pt x="0" y="65"/>
                    </a:lnTo>
                    <a:lnTo>
                      <a:pt x="0" y="65"/>
                    </a:lnTo>
                    <a:lnTo>
                      <a:pt x="7" y="65"/>
                    </a:lnTo>
                    <a:lnTo>
                      <a:pt x="7" y="65"/>
                    </a:lnTo>
                    <a:lnTo>
                      <a:pt x="7" y="65"/>
                    </a:lnTo>
                    <a:lnTo>
                      <a:pt x="7" y="65"/>
                    </a:lnTo>
                    <a:lnTo>
                      <a:pt x="7" y="65"/>
                    </a:lnTo>
                    <a:lnTo>
                      <a:pt x="7" y="58"/>
                    </a:lnTo>
                    <a:lnTo>
                      <a:pt x="7" y="58"/>
                    </a:lnTo>
                    <a:lnTo>
                      <a:pt x="7" y="58"/>
                    </a:lnTo>
                    <a:lnTo>
                      <a:pt x="7" y="58"/>
                    </a:lnTo>
                    <a:lnTo>
                      <a:pt x="7" y="58"/>
                    </a:lnTo>
                    <a:lnTo>
                      <a:pt x="7" y="58"/>
                    </a:lnTo>
                    <a:lnTo>
                      <a:pt x="7" y="58"/>
                    </a:lnTo>
                    <a:lnTo>
                      <a:pt x="7" y="52"/>
                    </a:lnTo>
                    <a:lnTo>
                      <a:pt x="7" y="52"/>
                    </a:lnTo>
                    <a:lnTo>
                      <a:pt x="7" y="52"/>
                    </a:lnTo>
                    <a:lnTo>
                      <a:pt x="7" y="52"/>
                    </a:lnTo>
                    <a:lnTo>
                      <a:pt x="7" y="52"/>
                    </a:lnTo>
                    <a:lnTo>
                      <a:pt x="7" y="52"/>
                    </a:lnTo>
                    <a:lnTo>
                      <a:pt x="7" y="52"/>
                    </a:lnTo>
                    <a:lnTo>
                      <a:pt x="7" y="45"/>
                    </a:lnTo>
                    <a:lnTo>
                      <a:pt x="7" y="45"/>
                    </a:lnTo>
                    <a:lnTo>
                      <a:pt x="7" y="45"/>
                    </a:lnTo>
                    <a:lnTo>
                      <a:pt x="7" y="45"/>
                    </a:lnTo>
                    <a:lnTo>
                      <a:pt x="7" y="45"/>
                    </a:lnTo>
                    <a:lnTo>
                      <a:pt x="7" y="45"/>
                    </a:lnTo>
                    <a:lnTo>
                      <a:pt x="7" y="39"/>
                    </a:lnTo>
                    <a:lnTo>
                      <a:pt x="7" y="39"/>
                    </a:lnTo>
                    <a:lnTo>
                      <a:pt x="7" y="39"/>
                    </a:lnTo>
                    <a:lnTo>
                      <a:pt x="7" y="39"/>
                    </a:lnTo>
                    <a:lnTo>
                      <a:pt x="7" y="39"/>
                    </a:lnTo>
                    <a:lnTo>
                      <a:pt x="14" y="39"/>
                    </a:lnTo>
                    <a:lnTo>
                      <a:pt x="14" y="39"/>
                    </a:lnTo>
                    <a:lnTo>
                      <a:pt x="14" y="33"/>
                    </a:lnTo>
                    <a:lnTo>
                      <a:pt x="14" y="33"/>
                    </a:lnTo>
                    <a:lnTo>
                      <a:pt x="14" y="33"/>
                    </a:lnTo>
                    <a:lnTo>
                      <a:pt x="14" y="33"/>
                    </a:lnTo>
                    <a:lnTo>
                      <a:pt x="14" y="33"/>
                    </a:lnTo>
                    <a:lnTo>
                      <a:pt x="14" y="33"/>
                    </a:lnTo>
                    <a:lnTo>
                      <a:pt x="14" y="33"/>
                    </a:lnTo>
                    <a:lnTo>
                      <a:pt x="14" y="33"/>
                    </a:lnTo>
                    <a:lnTo>
                      <a:pt x="14" y="33"/>
                    </a:lnTo>
                    <a:lnTo>
                      <a:pt x="14" y="26"/>
                    </a:lnTo>
                    <a:lnTo>
                      <a:pt x="14" y="26"/>
                    </a:lnTo>
                    <a:lnTo>
                      <a:pt x="14" y="26"/>
                    </a:lnTo>
                    <a:lnTo>
                      <a:pt x="14" y="26"/>
                    </a:lnTo>
                    <a:lnTo>
                      <a:pt x="14" y="26"/>
                    </a:lnTo>
                    <a:lnTo>
                      <a:pt x="14" y="26"/>
                    </a:lnTo>
                    <a:lnTo>
                      <a:pt x="14" y="26"/>
                    </a:lnTo>
                    <a:lnTo>
                      <a:pt x="14" y="26"/>
                    </a:lnTo>
                    <a:lnTo>
                      <a:pt x="14" y="26"/>
                    </a:lnTo>
                    <a:lnTo>
                      <a:pt x="14" y="26"/>
                    </a:lnTo>
                    <a:lnTo>
                      <a:pt x="14" y="26"/>
                    </a:lnTo>
                    <a:lnTo>
                      <a:pt x="41" y="0"/>
                    </a:lnTo>
                    <a:lnTo>
                      <a:pt x="34" y="0"/>
                    </a:lnTo>
                    <a:lnTo>
                      <a:pt x="34" y="7"/>
                    </a:lnTo>
                    <a:lnTo>
                      <a:pt x="34" y="7"/>
                    </a:lnTo>
                    <a:lnTo>
                      <a:pt x="34" y="7"/>
                    </a:lnTo>
                    <a:lnTo>
                      <a:pt x="34" y="7"/>
                    </a:lnTo>
                    <a:lnTo>
                      <a:pt x="34" y="7"/>
                    </a:lnTo>
                    <a:lnTo>
                      <a:pt x="34" y="7"/>
                    </a:lnTo>
                    <a:lnTo>
                      <a:pt x="34" y="7"/>
                    </a:lnTo>
                    <a:lnTo>
                      <a:pt x="34" y="7"/>
                    </a:lnTo>
                    <a:lnTo>
                      <a:pt x="34" y="7"/>
                    </a:lnTo>
                    <a:lnTo>
                      <a:pt x="34" y="7"/>
                    </a:lnTo>
                    <a:lnTo>
                      <a:pt x="34" y="7"/>
                    </a:lnTo>
                    <a:lnTo>
                      <a:pt x="34" y="7"/>
                    </a:lnTo>
                    <a:lnTo>
                      <a:pt x="34" y="13"/>
                    </a:lnTo>
                    <a:lnTo>
                      <a:pt x="34" y="13"/>
                    </a:lnTo>
                    <a:lnTo>
                      <a:pt x="34" y="13"/>
                    </a:lnTo>
                    <a:lnTo>
                      <a:pt x="34" y="13"/>
                    </a:lnTo>
                    <a:lnTo>
                      <a:pt x="34" y="13"/>
                    </a:lnTo>
                    <a:lnTo>
                      <a:pt x="34" y="13"/>
                    </a:lnTo>
                    <a:lnTo>
                      <a:pt x="41" y="13"/>
                    </a:lnTo>
                    <a:lnTo>
                      <a:pt x="41" y="13"/>
                    </a:lnTo>
                    <a:lnTo>
                      <a:pt x="41" y="13"/>
                    </a:lnTo>
                    <a:lnTo>
                      <a:pt x="41" y="13"/>
                    </a:lnTo>
                    <a:lnTo>
                      <a:pt x="41" y="13"/>
                    </a:lnTo>
                    <a:lnTo>
                      <a:pt x="41" y="13"/>
                    </a:lnTo>
                    <a:lnTo>
                      <a:pt x="48" y="13"/>
                    </a:lnTo>
                    <a:lnTo>
                      <a:pt x="48" y="20"/>
                    </a:lnTo>
                    <a:lnTo>
                      <a:pt x="48" y="20"/>
                    </a:lnTo>
                    <a:lnTo>
                      <a:pt x="48" y="20"/>
                    </a:lnTo>
                    <a:lnTo>
                      <a:pt x="48" y="20"/>
                    </a:lnTo>
                    <a:lnTo>
                      <a:pt x="48" y="20"/>
                    </a:lnTo>
                    <a:lnTo>
                      <a:pt x="48" y="20"/>
                    </a:lnTo>
                    <a:lnTo>
                      <a:pt x="48" y="20"/>
                    </a:lnTo>
                    <a:close/>
                  </a:path>
                </a:pathLst>
              </a:custGeom>
              <a:solidFill>
                <a:srgbClr val="000000"/>
              </a:solidFill>
              <a:ln w="9525">
                <a:noFill/>
                <a:round/>
                <a:headEnd/>
                <a:tailEnd/>
              </a:ln>
            </p:spPr>
            <p:txBody>
              <a:bodyPr/>
              <a:lstStyle/>
              <a:p>
                <a:endParaRPr lang="en-US" dirty="0"/>
              </a:p>
            </p:txBody>
          </p:sp>
          <p:sp>
            <p:nvSpPr>
              <p:cNvPr id="100511" name="Freeform 1183"/>
              <p:cNvSpPr>
                <a:spLocks/>
              </p:cNvSpPr>
              <p:nvPr/>
            </p:nvSpPr>
            <p:spPr bwMode="auto">
              <a:xfrm>
                <a:off x="2386" y="2561"/>
                <a:ext cx="27" cy="13"/>
              </a:xfrm>
              <a:custGeom>
                <a:avLst/>
                <a:gdLst/>
                <a:ahLst/>
                <a:cxnLst>
                  <a:cxn ang="0">
                    <a:pos x="27" y="13"/>
                  </a:cxn>
                  <a:cxn ang="0">
                    <a:pos x="27" y="13"/>
                  </a:cxn>
                  <a:cxn ang="0">
                    <a:pos x="27" y="13"/>
                  </a:cxn>
                  <a:cxn ang="0">
                    <a:pos x="21" y="13"/>
                  </a:cxn>
                  <a:cxn ang="0">
                    <a:pos x="21" y="13"/>
                  </a:cxn>
                  <a:cxn ang="0">
                    <a:pos x="21" y="13"/>
                  </a:cxn>
                  <a:cxn ang="0">
                    <a:pos x="14" y="13"/>
                  </a:cxn>
                  <a:cxn ang="0">
                    <a:pos x="14" y="7"/>
                  </a:cxn>
                  <a:cxn ang="0">
                    <a:pos x="14" y="7"/>
                  </a:cxn>
                  <a:cxn ang="0">
                    <a:pos x="7" y="7"/>
                  </a:cxn>
                  <a:cxn ang="0">
                    <a:pos x="7" y="7"/>
                  </a:cxn>
                  <a:cxn ang="0">
                    <a:pos x="7" y="7"/>
                  </a:cxn>
                  <a:cxn ang="0">
                    <a:pos x="0" y="7"/>
                  </a:cxn>
                  <a:cxn ang="0">
                    <a:pos x="0" y="7"/>
                  </a:cxn>
                  <a:cxn ang="0">
                    <a:pos x="0" y="7"/>
                  </a:cxn>
                  <a:cxn ang="0">
                    <a:pos x="0" y="7"/>
                  </a:cxn>
                  <a:cxn ang="0">
                    <a:pos x="7" y="7"/>
                  </a:cxn>
                  <a:cxn ang="0">
                    <a:pos x="7" y="7"/>
                  </a:cxn>
                  <a:cxn ang="0">
                    <a:pos x="7" y="7"/>
                  </a:cxn>
                  <a:cxn ang="0">
                    <a:pos x="7" y="7"/>
                  </a:cxn>
                  <a:cxn ang="0">
                    <a:pos x="14" y="7"/>
                  </a:cxn>
                  <a:cxn ang="0">
                    <a:pos x="14" y="7"/>
                  </a:cxn>
                  <a:cxn ang="0">
                    <a:pos x="14" y="0"/>
                  </a:cxn>
                  <a:cxn ang="0">
                    <a:pos x="14" y="0"/>
                  </a:cxn>
                  <a:cxn ang="0">
                    <a:pos x="21" y="0"/>
                  </a:cxn>
                  <a:cxn ang="0">
                    <a:pos x="21" y="0"/>
                  </a:cxn>
                  <a:cxn ang="0">
                    <a:pos x="27" y="0"/>
                  </a:cxn>
                  <a:cxn ang="0">
                    <a:pos x="27" y="0"/>
                  </a:cxn>
                  <a:cxn ang="0">
                    <a:pos x="27" y="13"/>
                  </a:cxn>
                  <a:cxn ang="0">
                    <a:pos x="27" y="13"/>
                  </a:cxn>
                </a:cxnLst>
                <a:rect l="0" t="0" r="r" b="b"/>
                <a:pathLst>
                  <a:path w="27" h="13">
                    <a:moveTo>
                      <a:pt x="27" y="13"/>
                    </a:moveTo>
                    <a:lnTo>
                      <a:pt x="27" y="13"/>
                    </a:lnTo>
                    <a:lnTo>
                      <a:pt x="27" y="13"/>
                    </a:lnTo>
                    <a:lnTo>
                      <a:pt x="21" y="13"/>
                    </a:lnTo>
                    <a:lnTo>
                      <a:pt x="21" y="13"/>
                    </a:lnTo>
                    <a:lnTo>
                      <a:pt x="21" y="13"/>
                    </a:lnTo>
                    <a:lnTo>
                      <a:pt x="14" y="13"/>
                    </a:lnTo>
                    <a:lnTo>
                      <a:pt x="14" y="7"/>
                    </a:lnTo>
                    <a:lnTo>
                      <a:pt x="14" y="7"/>
                    </a:lnTo>
                    <a:lnTo>
                      <a:pt x="7" y="7"/>
                    </a:lnTo>
                    <a:lnTo>
                      <a:pt x="7" y="7"/>
                    </a:lnTo>
                    <a:lnTo>
                      <a:pt x="7" y="7"/>
                    </a:lnTo>
                    <a:lnTo>
                      <a:pt x="0" y="7"/>
                    </a:lnTo>
                    <a:lnTo>
                      <a:pt x="0" y="7"/>
                    </a:lnTo>
                    <a:lnTo>
                      <a:pt x="0" y="7"/>
                    </a:lnTo>
                    <a:lnTo>
                      <a:pt x="0" y="7"/>
                    </a:lnTo>
                    <a:lnTo>
                      <a:pt x="7" y="7"/>
                    </a:lnTo>
                    <a:lnTo>
                      <a:pt x="7" y="7"/>
                    </a:lnTo>
                    <a:lnTo>
                      <a:pt x="7" y="7"/>
                    </a:lnTo>
                    <a:lnTo>
                      <a:pt x="7" y="7"/>
                    </a:lnTo>
                    <a:lnTo>
                      <a:pt x="14" y="7"/>
                    </a:lnTo>
                    <a:lnTo>
                      <a:pt x="14" y="7"/>
                    </a:lnTo>
                    <a:lnTo>
                      <a:pt x="14" y="0"/>
                    </a:lnTo>
                    <a:lnTo>
                      <a:pt x="14" y="0"/>
                    </a:lnTo>
                    <a:lnTo>
                      <a:pt x="21" y="0"/>
                    </a:lnTo>
                    <a:lnTo>
                      <a:pt x="21" y="0"/>
                    </a:lnTo>
                    <a:lnTo>
                      <a:pt x="27" y="0"/>
                    </a:lnTo>
                    <a:lnTo>
                      <a:pt x="27" y="0"/>
                    </a:lnTo>
                    <a:lnTo>
                      <a:pt x="27" y="13"/>
                    </a:lnTo>
                    <a:lnTo>
                      <a:pt x="27" y="13"/>
                    </a:lnTo>
                    <a:close/>
                  </a:path>
                </a:pathLst>
              </a:custGeom>
              <a:solidFill>
                <a:srgbClr val="000000"/>
              </a:solidFill>
              <a:ln w="9525">
                <a:noFill/>
                <a:round/>
                <a:headEnd/>
                <a:tailEnd/>
              </a:ln>
            </p:spPr>
            <p:txBody>
              <a:bodyPr/>
              <a:lstStyle/>
              <a:p>
                <a:endParaRPr lang="en-US" dirty="0"/>
              </a:p>
            </p:txBody>
          </p:sp>
          <p:sp>
            <p:nvSpPr>
              <p:cNvPr id="100512" name="Freeform 1184"/>
              <p:cNvSpPr>
                <a:spLocks/>
              </p:cNvSpPr>
              <p:nvPr/>
            </p:nvSpPr>
            <p:spPr bwMode="auto">
              <a:xfrm>
                <a:off x="2482" y="2555"/>
                <a:ext cx="7" cy="19"/>
              </a:xfrm>
              <a:custGeom>
                <a:avLst/>
                <a:gdLst/>
                <a:ahLst/>
                <a:cxnLst>
                  <a:cxn ang="0">
                    <a:pos x="7" y="13"/>
                  </a:cxn>
                  <a:cxn ang="0">
                    <a:pos x="7" y="13"/>
                  </a:cxn>
                  <a:cxn ang="0">
                    <a:pos x="7" y="13"/>
                  </a:cxn>
                  <a:cxn ang="0">
                    <a:pos x="7" y="13"/>
                  </a:cxn>
                  <a:cxn ang="0">
                    <a:pos x="0" y="13"/>
                  </a:cxn>
                  <a:cxn ang="0">
                    <a:pos x="0" y="13"/>
                  </a:cxn>
                  <a:cxn ang="0">
                    <a:pos x="0" y="19"/>
                  </a:cxn>
                  <a:cxn ang="0">
                    <a:pos x="0" y="13"/>
                  </a:cxn>
                  <a:cxn ang="0">
                    <a:pos x="0" y="13"/>
                  </a:cxn>
                  <a:cxn ang="0">
                    <a:pos x="0" y="13"/>
                  </a:cxn>
                  <a:cxn ang="0">
                    <a:pos x="0" y="13"/>
                  </a:cxn>
                  <a:cxn ang="0">
                    <a:pos x="0" y="13"/>
                  </a:cxn>
                  <a:cxn ang="0">
                    <a:pos x="0" y="13"/>
                  </a:cxn>
                  <a:cxn ang="0">
                    <a:pos x="0" y="13"/>
                  </a:cxn>
                  <a:cxn ang="0">
                    <a:pos x="0" y="13"/>
                  </a:cxn>
                  <a:cxn ang="0">
                    <a:pos x="0" y="13"/>
                  </a:cxn>
                  <a:cxn ang="0">
                    <a:pos x="0" y="13"/>
                  </a:cxn>
                  <a:cxn ang="0">
                    <a:pos x="0" y="13"/>
                  </a:cxn>
                  <a:cxn ang="0">
                    <a:pos x="0" y="13"/>
                  </a:cxn>
                  <a:cxn ang="0">
                    <a:pos x="0" y="6"/>
                  </a:cxn>
                  <a:cxn ang="0">
                    <a:pos x="0" y="6"/>
                  </a:cxn>
                  <a:cxn ang="0">
                    <a:pos x="0" y="6"/>
                  </a:cxn>
                  <a:cxn ang="0">
                    <a:pos x="0" y="6"/>
                  </a:cxn>
                  <a:cxn ang="0">
                    <a:pos x="7" y="6"/>
                  </a:cxn>
                  <a:cxn ang="0">
                    <a:pos x="7" y="6"/>
                  </a:cxn>
                  <a:cxn ang="0">
                    <a:pos x="0" y="6"/>
                  </a:cxn>
                  <a:cxn ang="0">
                    <a:pos x="0" y="0"/>
                  </a:cxn>
                  <a:cxn ang="0">
                    <a:pos x="0" y="0"/>
                  </a:cxn>
                  <a:cxn ang="0">
                    <a:pos x="0" y="0"/>
                  </a:cxn>
                  <a:cxn ang="0">
                    <a:pos x="0" y="0"/>
                  </a:cxn>
                  <a:cxn ang="0">
                    <a:pos x="0" y="0"/>
                  </a:cxn>
                  <a:cxn ang="0">
                    <a:pos x="0" y="0"/>
                  </a:cxn>
                  <a:cxn ang="0">
                    <a:pos x="0" y="0"/>
                  </a:cxn>
                  <a:cxn ang="0">
                    <a:pos x="0" y="0"/>
                  </a:cxn>
                  <a:cxn ang="0">
                    <a:pos x="7" y="0"/>
                  </a:cxn>
                  <a:cxn ang="0">
                    <a:pos x="7" y="0"/>
                  </a:cxn>
                  <a:cxn ang="0">
                    <a:pos x="7" y="0"/>
                  </a:cxn>
                  <a:cxn ang="0">
                    <a:pos x="7" y="0"/>
                  </a:cxn>
                  <a:cxn ang="0">
                    <a:pos x="7" y="0"/>
                  </a:cxn>
                  <a:cxn ang="0">
                    <a:pos x="7" y="13"/>
                  </a:cxn>
                  <a:cxn ang="0">
                    <a:pos x="7" y="13"/>
                  </a:cxn>
                </a:cxnLst>
                <a:rect l="0" t="0" r="r" b="b"/>
                <a:pathLst>
                  <a:path w="7" h="19">
                    <a:moveTo>
                      <a:pt x="7" y="13"/>
                    </a:moveTo>
                    <a:lnTo>
                      <a:pt x="7" y="13"/>
                    </a:lnTo>
                    <a:lnTo>
                      <a:pt x="7" y="13"/>
                    </a:lnTo>
                    <a:lnTo>
                      <a:pt x="7" y="13"/>
                    </a:lnTo>
                    <a:lnTo>
                      <a:pt x="0" y="13"/>
                    </a:lnTo>
                    <a:lnTo>
                      <a:pt x="0" y="13"/>
                    </a:lnTo>
                    <a:lnTo>
                      <a:pt x="0" y="19"/>
                    </a:lnTo>
                    <a:lnTo>
                      <a:pt x="0" y="13"/>
                    </a:lnTo>
                    <a:lnTo>
                      <a:pt x="0" y="13"/>
                    </a:lnTo>
                    <a:lnTo>
                      <a:pt x="0" y="13"/>
                    </a:lnTo>
                    <a:lnTo>
                      <a:pt x="0" y="13"/>
                    </a:lnTo>
                    <a:lnTo>
                      <a:pt x="0" y="13"/>
                    </a:lnTo>
                    <a:lnTo>
                      <a:pt x="0" y="13"/>
                    </a:lnTo>
                    <a:lnTo>
                      <a:pt x="0" y="13"/>
                    </a:lnTo>
                    <a:lnTo>
                      <a:pt x="0" y="13"/>
                    </a:lnTo>
                    <a:lnTo>
                      <a:pt x="0" y="13"/>
                    </a:lnTo>
                    <a:lnTo>
                      <a:pt x="0" y="13"/>
                    </a:lnTo>
                    <a:lnTo>
                      <a:pt x="0" y="13"/>
                    </a:lnTo>
                    <a:lnTo>
                      <a:pt x="0" y="13"/>
                    </a:lnTo>
                    <a:lnTo>
                      <a:pt x="0" y="6"/>
                    </a:lnTo>
                    <a:lnTo>
                      <a:pt x="0" y="6"/>
                    </a:lnTo>
                    <a:lnTo>
                      <a:pt x="0" y="6"/>
                    </a:lnTo>
                    <a:lnTo>
                      <a:pt x="0" y="6"/>
                    </a:lnTo>
                    <a:lnTo>
                      <a:pt x="7" y="6"/>
                    </a:lnTo>
                    <a:lnTo>
                      <a:pt x="7" y="6"/>
                    </a:lnTo>
                    <a:lnTo>
                      <a:pt x="0" y="6"/>
                    </a:lnTo>
                    <a:lnTo>
                      <a:pt x="0" y="0"/>
                    </a:lnTo>
                    <a:lnTo>
                      <a:pt x="0" y="0"/>
                    </a:lnTo>
                    <a:lnTo>
                      <a:pt x="0" y="0"/>
                    </a:lnTo>
                    <a:lnTo>
                      <a:pt x="0" y="0"/>
                    </a:lnTo>
                    <a:lnTo>
                      <a:pt x="0" y="0"/>
                    </a:lnTo>
                    <a:lnTo>
                      <a:pt x="0" y="0"/>
                    </a:lnTo>
                    <a:lnTo>
                      <a:pt x="0" y="0"/>
                    </a:lnTo>
                    <a:lnTo>
                      <a:pt x="0" y="0"/>
                    </a:lnTo>
                    <a:lnTo>
                      <a:pt x="7" y="0"/>
                    </a:lnTo>
                    <a:lnTo>
                      <a:pt x="7" y="0"/>
                    </a:lnTo>
                    <a:lnTo>
                      <a:pt x="7" y="0"/>
                    </a:lnTo>
                    <a:lnTo>
                      <a:pt x="7" y="0"/>
                    </a:lnTo>
                    <a:lnTo>
                      <a:pt x="7" y="0"/>
                    </a:lnTo>
                    <a:lnTo>
                      <a:pt x="7" y="13"/>
                    </a:lnTo>
                    <a:lnTo>
                      <a:pt x="7" y="13"/>
                    </a:lnTo>
                    <a:close/>
                  </a:path>
                </a:pathLst>
              </a:custGeom>
              <a:solidFill>
                <a:srgbClr val="000000"/>
              </a:solidFill>
              <a:ln w="9525">
                <a:noFill/>
                <a:round/>
                <a:headEnd/>
                <a:tailEnd/>
              </a:ln>
            </p:spPr>
            <p:txBody>
              <a:bodyPr/>
              <a:lstStyle/>
              <a:p>
                <a:endParaRPr lang="en-US" dirty="0"/>
              </a:p>
            </p:txBody>
          </p:sp>
          <p:sp>
            <p:nvSpPr>
              <p:cNvPr id="100513" name="Freeform 1185"/>
              <p:cNvSpPr>
                <a:spLocks/>
              </p:cNvSpPr>
              <p:nvPr/>
            </p:nvSpPr>
            <p:spPr bwMode="auto">
              <a:xfrm>
                <a:off x="2413" y="2535"/>
                <a:ext cx="28" cy="52"/>
              </a:xfrm>
              <a:custGeom>
                <a:avLst/>
                <a:gdLst/>
                <a:ahLst/>
                <a:cxnLst>
                  <a:cxn ang="0">
                    <a:pos x="7" y="39"/>
                  </a:cxn>
                  <a:cxn ang="0">
                    <a:pos x="7" y="45"/>
                  </a:cxn>
                  <a:cxn ang="0">
                    <a:pos x="14" y="45"/>
                  </a:cxn>
                  <a:cxn ang="0">
                    <a:pos x="14" y="52"/>
                  </a:cxn>
                  <a:cxn ang="0">
                    <a:pos x="14" y="52"/>
                  </a:cxn>
                  <a:cxn ang="0">
                    <a:pos x="14" y="52"/>
                  </a:cxn>
                  <a:cxn ang="0">
                    <a:pos x="21" y="52"/>
                  </a:cxn>
                  <a:cxn ang="0">
                    <a:pos x="21" y="52"/>
                  </a:cxn>
                  <a:cxn ang="0">
                    <a:pos x="21" y="52"/>
                  </a:cxn>
                  <a:cxn ang="0">
                    <a:pos x="21" y="52"/>
                  </a:cxn>
                  <a:cxn ang="0">
                    <a:pos x="28" y="45"/>
                  </a:cxn>
                  <a:cxn ang="0">
                    <a:pos x="28" y="45"/>
                  </a:cxn>
                  <a:cxn ang="0">
                    <a:pos x="28" y="45"/>
                  </a:cxn>
                  <a:cxn ang="0">
                    <a:pos x="28" y="39"/>
                  </a:cxn>
                  <a:cxn ang="0">
                    <a:pos x="28" y="39"/>
                  </a:cxn>
                  <a:cxn ang="0">
                    <a:pos x="28" y="33"/>
                  </a:cxn>
                  <a:cxn ang="0">
                    <a:pos x="28" y="26"/>
                  </a:cxn>
                  <a:cxn ang="0">
                    <a:pos x="28" y="20"/>
                  </a:cxn>
                  <a:cxn ang="0">
                    <a:pos x="28" y="13"/>
                  </a:cxn>
                  <a:cxn ang="0">
                    <a:pos x="28" y="13"/>
                  </a:cxn>
                  <a:cxn ang="0">
                    <a:pos x="28" y="7"/>
                  </a:cxn>
                  <a:cxn ang="0">
                    <a:pos x="28" y="0"/>
                  </a:cxn>
                  <a:cxn ang="0">
                    <a:pos x="21" y="0"/>
                  </a:cxn>
                  <a:cxn ang="0">
                    <a:pos x="21" y="0"/>
                  </a:cxn>
                  <a:cxn ang="0">
                    <a:pos x="14" y="0"/>
                  </a:cxn>
                  <a:cxn ang="0">
                    <a:pos x="14" y="7"/>
                  </a:cxn>
                  <a:cxn ang="0">
                    <a:pos x="21" y="7"/>
                  </a:cxn>
                  <a:cxn ang="0">
                    <a:pos x="21" y="13"/>
                  </a:cxn>
                  <a:cxn ang="0">
                    <a:pos x="21" y="20"/>
                  </a:cxn>
                  <a:cxn ang="0">
                    <a:pos x="28" y="26"/>
                  </a:cxn>
                  <a:cxn ang="0">
                    <a:pos x="28" y="26"/>
                  </a:cxn>
                  <a:cxn ang="0">
                    <a:pos x="28" y="33"/>
                  </a:cxn>
                  <a:cxn ang="0">
                    <a:pos x="28" y="39"/>
                  </a:cxn>
                  <a:cxn ang="0">
                    <a:pos x="28" y="39"/>
                  </a:cxn>
                  <a:cxn ang="0">
                    <a:pos x="28" y="45"/>
                  </a:cxn>
                  <a:cxn ang="0">
                    <a:pos x="28" y="45"/>
                  </a:cxn>
                  <a:cxn ang="0">
                    <a:pos x="21" y="39"/>
                  </a:cxn>
                  <a:cxn ang="0">
                    <a:pos x="28" y="39"/>
                  </a:cxn>
                  <a:cxn ang="0">
                    <a:pos x="28" y="39"/>
                  </a:cxn>
                  <a:cxn ang="0">
                    <a:pos x="21" y="33"/>
                  </a:cxn>
                  <a:cxn ang="0">
                    <a:pos x="21" y="33"/>
                  </a:cxn>
                  <a:cxn ang="0">
                    <a:pos x="21" y="33"/>
                  </a:cxn>
                  <a:cxn ang="0">
                    <a:pos x="14" y="33"/>
                  </a:cxn>
                  <a:cxn ang="0">
                    <a:pos x="21" y="33"/>
                  </a:cxn>
                  <a:cxn ang="0">
                    <a:pos x="21" y="39"/>
                  </a:cxn>
                  <a:cxn ang="0">
                    <a:pos x="21" y="45"/>
                  </a:cxn>
                  <a:cxn ang="0">
                    <a:pos x="21" y="45"/>
                  </a:cxn>
                  <a:cxn ang="0">
                    <a:pos x="21" y="45"/>
                  </a:cxn>
                  <a:cxn ang="0">
                    <a:pos x="21" y="52"/>
                  </a:cxn>
                  <a:cxn ang="0">
                    <a:pos x="21" y="52"/>
                  </a:cxn>
                  <a:cxn ang="0">
                    <a:pos x="21" y="45"/>
                  </a:cxn>
                  <a:cxn ang="0">
                    <a:pos x="14" y="45"/>
                  </a:cxn>
                  <a:cxn ang="0">
                    <a:pos x="14" y="39"/>
                  </a:cxn>
                  <a:cxn ang="0">
                    <a:pos x="14" y="33"/>
                  </a:cxn>
                  <a:cxn ang="0">
                    <a:pos x="14" y="33"/>
                  </a:cxn>
                  <a:cxn ang="0">
                    <a:pos x="0" y="26"/>
                  </a:cxn>
                  <a:cxn ang="0">
                    <a:pos x="0" y="39"/>
                  </a:cxn>
                </a:cxnLst>
                <a:rect l="0" t="0" r="r" b="b"/>
                <a:pathLst>
                  <a:path w="28" h="52">
                    <a:moveTo>
                      <a:pt x="0" y="39"/>
                    </a:moveTo>
                    <a:lnTo>
                      <a:pt x="0" y="39"/>
                    </a:lnTo>
                    <a:lnTo>
                      <a:pt x="7" y="39"/>
                    </a:lnTo>
                    <a:lnTo>
                      <a:pt x="7" y="45"/>
                    </a:lnTo>
                    <a:lnTo>
                      <a:pt x="7" y="45"/>
                    </a:lnTo>
                    <a:lnTo>
                      <a:pt x="7" y="45"/>
                    </a:lnTo>
                    <a:lnTo>
                      <a:pt x="14" y="45"/>
                    </a:lnTo>
                    <a:lnTo>
                      <a:pt x="7" y="45"/>
                    </a:lnTo>
                    <a:lnTo>
                      <a:pt x="14" y="45"/>
                    </a:lnTo>
                    <a:lnTo>
                      <a:pt x="14" y="45"/>
                    </a:lnTo>
                    <a:lnTo>
                      <a:pt x="14" y="45"/>
                    </a:lnTo>
                    <a:lnTo>
                      <a:pt x="14" y="52"/>
                    </a:lnTo>
                    <a:lnTo>
                      <a:pt x="14" y="52"/>
                    </a:lnTo>
                    <a:lnTo>
                      <a:pt x="14" y="52"/>
                    </a:lnTo>
                    <a:lnTo>
                      <a:pt x="14" y="52"/>
                    </a:lnTo>
                    <a:lnTo>
                      <a:pt x="14" y="52"/>
                    </a:lnTo>
                    <a:lnTo>
                      <a:pt x="14" y="52"/>
                    </a:lnTo>
                    <a:lnTo>
                      <a:pt x="14" y="52"/>
                    </a:lnTo>
                    <a:lnTo>
                      <a:pt x="14" y="52"/>
                    </a:lnTo>
                    <a:lnTo>
                      <a:pt x="14" y="52"/>
                    </a:lnTo>
                    <a:lnTo>
                      <a:pt x="21" y="52"/>
                    </a:lnTo>
                    <a:lnTo>
                      <a:pt x="21" y="52"/>
                    </a:lnTo>
                    <a:lnTo>
                      <a:pt x="21" y="52"/>
                    </a:lnTo>
                    <a:lnTo>
                      <a:pt x="21" y="52"/>
                    </a:lnTo>
                    <a:lnTo>
                      <a:pt x="21" y="52"/>
                    </a:lnTo>
                    <a:lnTo>
                      <a:pt x="21" y="52"/>
                    </a:lnTo>
                    <a:lnTo>
                      <a:pt x="21" y="52"/>
                    </a:lnTo>
                    <a:lnTo>
                      <a:pt x="21" y="52"/>
                    </a:lnTo>
                    <a:lnTo>
                      <a:pt x="21" y="52"/>
                    </a:lnTo>
                    <a:lnTo>
                      <a:pt x="21" y="52"/>
                    </a:lnTo>
                    <a:lnTo>
                      <a:pt x="28" y="52"/>
                    </a:lnTo>
                    <a:lnTo>
                      <a:pt x="28" y="45"/>
                    </a:lnTo>
                    <a:lnTo>
                      <a:pt x="28" y="45"/>
                    </a:lnTo>
                    <a:lnTo>
                      <a:pt x="28" y="45"/>
                    </a:lnTo>
                    <a:lnTo>
                      <a:pt x="28" y="45"/>
                    </a:lnTo>
                    <a:lnTo>
                      <a:pt x="28" y="45"/>
                    </a:lnTo>
                    <a:lnTo>
                      <a:pt x="28" y="45"/>
                    </a:lnTo>
                    <a:lnTo>
                      <a:pt x="28" y="45"/>
                    </a:lnTo>
                    <a:lnTo>
                      <a:pt x="28" y="45"/>
                    </a:lnTo>
                    <a:lnTo>
                      <a:pt x="28" y="45"/>
                    </a:lnTo>
                    <a:lnTo>
                      <a:pt x="28" y="45"/>
                    </a:lnTo>
                    <a:lnTo>
                      <a:pt x="28" y="39"/>
                    </a:lnTo>
                    <a:lnTo>
                      <a:pt x="28" y="39"/>
                    </a:lnTo>
                    <a:lnTo>
                      <a:pt x="28" y="39"/>
                    </a:lnTo>
                    <a:lnTo>
                      <a:pt x="28" y="39"/>
                    </a:lnTo>
                    <a:lnTo>
                      <a:pt x="28" y="39"/>
                    </a:lnTo>
                    <a:lnTo>
                      <a:pt x="28" y="33"/>
                    </a:lnTo>
                    <a:lnTo>
                      <a:pt x="28" y="33"/>
                    </a:lnTo>
                    <a:lnTo>
                      <a:pt x="28" y="33"/>
                    </a:lnTo>
                    <a:lnTo>
                      <a:pt x="28" y="33"/>
                    </a:lnTo>
                    <a:lnTo>
                      <a:pt x="28" y="26"/>
                    </a:lnTo>
                    <a:lnTo>
                      <a:pt x="28" y="26"/>
                    </a:lnTo>
                    <a:lnTo>
                      <a:pt x="28" y="26"/>
                    </a:lnTo>
                    <a:lnTo>
                      <a:pt x="28" y="20"/>
                    </a:lnTo>
                    <a:lnTo>
                      <a:pt x="28" y="20"/>
                    </a:lnTo>
                    <a:lnTo>
                      <a:pt x="28" y="20"/>
                    </a:lnTo>
                    <a:lnTo>
                      <a:pt x="28" y="13"/>
                    </a:lnTo>
                    <a:lnTo>
                      <a:pt x="28" y="13"/>
                    </a:lnTo>
                    <a:lnTo>
                      <a:pt x="28" y="13"/>
                    </a:lnTo>
                    <a:lnTo>
                      <a:pt x="28" y="13"/>
                    </a:lnTo>
                    <a:lnTo>
                      <a:pt x="28" y="7"/>
                    </a:lnTo>
                    <a:lnTo>
                      <a:pt x="28" y="7"/>
                    </a:lnTo>
                    <a:lnTo>
                      <a:pt x="28" y="7"/>
                    </a:lnTo>
                    <a:lnTo>
                      <a:pt x="28" y="7"/>
                    </a:lnTo>
                    <a:lnTo>
                      <a:pt x="28" y="7"/>
                    </a:lnTo>
                    <a:lnTo>
                      <a:pt x="28" y="0"/>
                    </a:lnTo>
                    <a:lnTo>
                      <a:pt x="28" y="0"/>
                    </a:lnTo>
                    <a:lnTo>
                      <a:pt x="28" y="0"/>
                    </a:lnTo>
                    <a:lnTo>
                      <a:pt x="21" y="0"/>
                    </a:lnTo>
                    <a:lnTo>
                      <a:pt x="21" y="0"/>
                    </a:lnTo>
                    <a:lnTo>
                      <a:pt x="21" y="0"/>
                    </a:lnTo>
                    <a:lnTo>
                      <a:pt x="21" y="0"/>
                    </a:lnTo>
                    <a:lnTo>
                      <a:pt x="21" y="0"/>
                    </a:lnTo>
                    <a:lnTo>
                      <a:pt x="14" y="0"/>
                    </a:lnTo>
                    <a:lnTo>
                      <a:pt x="14" y="0"/>
                    </a:lnTo>
                    <a:lnTo>
                      <a:pt x="14" y="0"/>
                    </a:lnTo>
                    <a:lnTo>
                      <a:pt x="14" y="0"/>
                    </a:lnTo>
                    <a:lnTo>
                      <a:pt x="14" y="7"/>
                    </a:lnTo>
                    <a:lnTo>
                      <a:pt x="21" y="7"/>
                    </a:lnTo>
                    <a:lnTo>
                      <a:pt x="21" y="7"/>
                    </a:lnTo>
                    <a:lnTo>
                      <a:pt x="21" y="7"/>
                    </a:lnTo>
                    <a:lnTo>
                      <a:pt x="21" y="7"/>
                    </a:lnTo>
                    <a:lnTo>
                      <a:pt x="21" y="13"/>
                    </a:lnTo>
                    <a:lnTo>
                      <a:pt x="21" y="13"/>
                    </a:lnTo>
                    <a:lnTo>
                      <a:pt x="21" y="13"/>
                    </a:lnTo>
                    <a:lnTo>
                      <a:pt x="21" y="13"/>
                    </a:lnTo>
                    <a:lnTo>
                      <a:pt x="21" y="20"/>
                    </a:lnTo>
                    <a:lnTo>
                      <a:pt x="28" y="20"/>
                    </a:lnTo>
                    <a:lnTo>
                      <a:pt x="28" y="20"/>
                    </a:lnTo>
                    <a:lnTo>
                      <a:pt x="28" y="26"/>
                    </a:lnTo>
                    <a:lnTo>
                      <a:pt x="28" y="26"/>
                    </a:lnTo>
                    <a:lnTo>
                      <a:pt x="28" y="26"/>
                    </a:lnTo>
                    <a:lnTo>
                      <a:pt x="28" y="26"/>
                    </a:lnTo>
                    <a:lnTo>
                      <a:pt x="28" y="33"/>
                    </a:lnTo>
                    <a:lnTo>
                      <a:pt x="28" y="33"/>
                    </a:lnTo>
                    <a:lnTo>
                      <a:pt x="28" y="33"/>
                    </a:lnTo>
                    <a:lnTo>
                      <a:pt x="28" y="33"/>
                    </a:lnTo>
                    <a:lnTo>
                      <a:pt x="28" y="33"/>
                    </a:lnTo>
                    <a:lnTo>
                      <a:pt x="28" y="39"/>
                    </a:lnTo>
                    <a:lnTo>
                      <a:pt x="28" y="39"/>
                    </a:lnTo>
                    <a:lnTo>
                      <a:pt x="28" y="39"/>
                    </a:lnTo>
                    <a:lnTo>
                      <a:pt x="28" y="39"/>
                    </a:lnTo>
                    <a:lnTo>
                      <a:pt x="28" y="39"/>
                    </a:lnTo>
                    <a:lnTo>
                      <a:pt x="28" y="39"/>
                    </a:lnTo>
                    <a:lnTo>
                      <a:pt x="28" y="45"/>
                    </a:lnTo>
                    <a:lnTo>
                      <a:pt x="28" y="45"/>
                    </a:lnTo>
                    <a:lnTo>
                      <a:pt x="28" y="45"/>
                    </a:lnTo>
                    <a:lnTo>
                      <a:pt x="28" y="45"/>
                    </a:lnTo>
                    <a:lnTo>
                      <a:pt x="21" y="45"/>
                    </a:lnTo>
                    <a:lnTo>
                      <a:pt x="21" y="45"/>
                    </a:lnTo>
                    <a:lnTo>
                      <a:pt x="21" y="39"/>
                    </a:lnTo>
                    <a:lnTo>
                      <a:pt x="28" y="39"/>
                    </a:lnTo>
                    <a:lnTo>
                      <a:pt x="28" y="39"/>
                    </a:lnTo>
                    <a:lnTo>
                      <a:pt x="28" y="39"/>
                    </a:lnTo>
                    <a:lnTo>
                      <a:pt x="28" y="39"/>
                    </a:lnTo>
                    <a:lnTo>
                      <a:pt x="28" y="39"/>
                    </a:lnTo>
                    <a:lnTo>
                      <a:pt x="28" y="39"/>
                    </a:lnTo>
                    <a:lnTo>
                      <a:pt x="28" y="39"/>
                    </a:lnTo>
                    <a:lnTo>
                      <a:pt x="21" y="33"/>
                    </a:lnTo>
                    <a:lnTo>
                      <a:pt x="21" y="33"/>
                    </a:lnTo>
                    <a:lnTo>
                      <a:pt x="21" y="33"/>
                    </a:lnTo>
                    <a:lnTo>
                      <a:pt x="21" y="33"/>
                    </a:lnTo>
                    <a:lnTo>
                      <a:pt x="21" y="33"/>
                    </a:lnTo>
                    <a:lnTo>
                      <a:pt x="21" y="33"/>
                    </a:lnTo>
                    <a:lnTo>
                      <a:pt x="21" y="33"/>
                    </a:lnTo>
                    <a:lnTo>
                      <a:pt x="21" y="33"/>
                    </a:lnTo>
                    <a:lnTo>
                      <a:pt x="21" y="33"/>
                    </a:lnTo>
                    <a:lnTo>
                      <a:pt x="14" y="33"/>
                    </a:lnTo>
                    <a:lnTo>
                      <a:pt x="14" y="33"/>
                    </a:lnTo>
                    <a:lnTo>
                      <a:pt x="14" y="33"/>
                    </a:lnTo>
                    <a:lnTo>
                      <a:pt x="14" y="33"/>
                    </a:lnTo>
                    <a:lnTo>
                      <a:pt x="21" y="33"/>
                    </a:lnTo>
                    <a:lnTo>
                      <a:pt x="21" y="39"/>
                    </a:lnTo>
                    <a:lnTo>
                      <a:pt x="21" y="39"/>
                    </a:lnTo>
                    <a:lnTo>
                      <a:pt x="21" y="39"/>
                    </a:lnTo>
                    <a:lnTo>
                      <a:pt x="21" y="39"/>
                    </a:lnTo>
                    <a:lnTo>
                      <a:pt x="21" y="39"/>
                    </a:lnTo>
                    <a:lnTo>
                      <a:pt x="21" y="45"/>
                    </a:lnTo>
                    <a:lnTo>
                      <a:pt x="21" y="45"/>
                    </a:lnTo>
                    <a:lnTo>
                      <a:pt x="21" y="45"/>
                    </a:lnTo>
                    <a:lnTo>
                      <a:pt x="21" y="45"/>
                    </a:lnTo>
                    <a:lnTo>
                      <a:pt x="21" y="45"/>
                    </a:lnTo>
                    <a:lnTo>
                      <a:pt x="21" y="45"/>
                    </a:lnTo>
                    <a:lnTo>
                      <a:pt x="21" y="45"/>
                    </a:lnTo>
                    <a:lnTo>
                      <a:pt x="21" y="52"/>
                    </a:lnTo>
                    <a:lnTo>
                      <a:pt x="21" y="52"/>
                    </a:lnTo>
                    <a:lnTo>
                      <a:pt x="21" y="52"/>
                    </a:lnTo>
                    <a:lnTo>
                      <a:pt x="21" y="52"/>
                    </a:lnTo>
                    <a:lnTo>
                      <a:pt x="21" y="52"/>
                    </a:lnTo>
                    <a:lnTo>
                      <a:pt x="21" y="52"/>
                    </a:lnTo>
                    <a:lnTo>
                      <a:pt x="21" y="52"/>
                    </a:lnTo>
                    <a:lnTo>
                      <a:pt x="21" y="52"/>
                    </a:lnTo>
                    <a:lnTo>
                      <a:pt x="21" y="45"/>
                    </a:lnTo>
                    <a:lnTo>
                      <a:pt x="21" y="45"/>
                    </a:lnTo>
                    <a:lnTo>
                      <a:pt x="21" y="45"/>
                    </a:lnTo>
                    <a:lnTo>
                      <a:pt x="14" y="45"/>
                    </a:lnTo>
                    <a:lnTo>
                      <a:pt x="14" y="39"/>
                    </a:lnTo>
                    <a:lnTo>
                      <a:pt x="14" y="39"/>
                    </a:lnTo>
                    <a:lnTo>
                      <a:pt x="14" y="39"/>
                    </a:lnTo>
                    <a:lnTo>
                      <a:pt x="14" y="39"/>
                    </a:lnTo>
                    <a:lnTo>
                      <a:pt x="14" y="33"/>
                    </a:lnTo>
                    <a:lnTo>
                      <a:pt x="14" y="33"/>
                    </a:lnTo>
                    <a:lnTo>
                      <a:pt x="14" y="33"/>
                    </a:lnTo>
                    <a:lnTo>
                      <a:pt x="14" y="33"/>
                    </a:lnTo>
                    <a:lnTo>
                      <a:pt x="14" y="33"/>
                    </a:lnTo>
                    <a:lnTo>
                      <a:pt x="7" y="33"/>
                    </a:lnTo>
                    <a:lnTo>
                      <a:pt x="7" y="26"/>
                    </a:lnTo>
                    <a:lnTo>
                      <a:pt x="0" y="26"/>
                    </a:lnTo>
                    <a:lnTo>
                      <a:pt x="0" y="26"/>
                    </a:lnTo>
                    <a:lnTo>
                      <a:pt x="0" y="39"/>
                    </a:lnTo>
                    <a:lnTo>
                      <a:pt x="0" y="39"/>
                    </a:lnTo>
                    <a:close/>
                  </a:path>
                </a:pathLst>
              </a:custGeom>
              <a:solidFill>
                <a:srgbClr val="000000"/>
              </a:solidFill>
              <a:ln w="9525">
                <a:noFill/>
                <a:round/>
                <a:headEnd/>
                <a:tailEnd/>
              </a:ln>
            </p:spPr>
            <p:txBody>
              <a:bodyPr/>
              <a:lstStyle/>
              <a:p>
                <a:endParaRPr lang="en-US" dirty="0"/>
              </a:p>
            </p:txBody>
          </p:sp>
          <p:sp>
            <p:nvSpPr>
              <p:cNvPr id="100514" name="Freeform 1186"/>
              <p:cNvSpPr>
                <a:spLocks/>
              </p:cNvSpPr>
              <p:nvPr/>
            </p:nvSpPr>
            <p:spPr bwMode="auto">
              <a:xfrm>
                <a:off x="2352" y="2664"/>
                <a:ext cx="123" cy="129"/>
              </a:xfrm>
              <a:custGeom>
                <a:avLst/>
                <a:gdLst/>
                <a:ahLst/>
                <a:cxnLst>
                  <a:cxn ang="0">
                    <a:pos x="109" y="77"/>
                  </a:cxn>
                  <a:cxn ang="0">
                    <a:pos x="103" y="84"/>
                  </a:cxn>
                  <a:cxn ang="0">
                    <a:pos x="96" y="84"/>
                  </a:cxn>
                  <a:cxn ang="0">
                    <a:pos x="89" y="84"/>
                  </a:cxn>
                  <a:cxn ang="0">
                    <a:pos x="82" y="90"/>
                  </a:cxn>
                  <a:cxn ang="0">
                    <a:pos x="82" y="84"/>
                  </a:cxn>
                  <a:cxn ang="0">
                    <a:pos x="75" y="84"/>
                  </a:cxn>
                  <a:cxn ang="0">
                    <a:pos x="75" y="77"/>
                  </a:cxn>
                  <a:cxn ang="0">
                    <a:pos x="75" y="77"/>
                  </a:cxn>
                  <a:cxn ang="0">
                    <a:pos x="75" y="71"/>
                  </a:cxn>
                  <a:cxn ang="0">
                    <a:pos x="75" y="64"/>
                  </a:cxn>
                  <a:cxn ang="0">
                    <a:pos x="75" y="58"/>
                  </a:cxn>
                  <a:cxn ang="0">
                    <a:pos x="82" y="51"/>
                  </a:cxn>
                  <a:cxn ang="0">
                    <a:pos x="89" y="45"/>
                  </a:cxn>
                  <a:cxn ang="0">
                    <a:pos x="96" y="39"/>
                  </a:cxn>
                  <a:cxn ang="0">
                    <a:pos x="96" y="32"/>
                  </a:cxn>
                  <a:cxn ang="0">
                    <a:pos x="103" y="26"/>
                  </a:cxn>
                  <a:cxn ang="0">
                    <a:pos x="109" y="0"/>
                  </a:cxn>
                  <a:cxn ang="0">
                    <a:pos x="103" y="6"/>
                  </a:cxn>
                  <a:cxn ang="0">
                    <a:pos x="89" y="6"/>
                  </a:cxn>
                  <a:cxn ang="0">
                    <a:pos x="89" y="13"/>
                  </a:cxn>
                  <a:cxn ang="0">
                    <a:pos x="89" y="13"/>
                  </a:cxn>
                  <a:cxn ang="0">
                    <a:pos x="96" y="19"/>
                  </a:cxn>
                  <a:cxn ang="0">
                    <a:pos x="89" y="26"/>
                  </a:cxn>
                  <a:cxn ang="0">
                    <a:pos x="89" y="26"/>
                  </a:cxn>
                  <a:cxn ang="0">
                    <a:pos x="82" y="26"/>
                  </a:cxn>
                  <a:cxn ang="0">
                    <a:pos x="82" y="32"/>
                  </a:cxn>
                  <a:cxn ang="0">
                    <a:pos x="82" y="39"/>
                  </a:cxn>
                  <a:cxn ang="0">
                    <a:pos x="82" y="45"/>
                  </a:cxn>
                  <a:cxn ang="0">
                    <a:pos x="75" y="45"/>
                  </a:cxn>
                  <a:cxn ang="0">
                    <a:pos x="55" y="58"/>
                  </a:cxn>
                  <a:cxn ang="0">
                    <a:pos x="41" y="64"/>
                  </a:cxn>
                  <a:cxn ang="0">
                    <a:pos x="27" y="64"/>
                  </a:cxn>
                  <a:cxn ang="0">
                    <a:pos x="13" y="58"/>
                  </a:cxn>
                  <a:cxn ang="0">
                    <a:pos x="7" y="51"/>
                  </a:cxn>
                  <a:cxn ang="0">
                    <a:pos x="0" y="58"/>
                  </a:cxn>
                  <a:cxn ang="0">
                    <a:pos x="7" y="64"/>
                  </a:cxn>
                  <a:cxn ang="0">
                    <a:pos x="7" y="77"/>
                  </a:cxn>
                  <a:cxn ang="0">
                    <a:pos x="13" y="84"/>
                  </a:cxn>
                  <a:cxn ang="0">
                    <a:pos x="13" y="90"/>
                  </a:cxn>
                  <a:cxn ang="0">
                    <a:pos x="20" y="97"/>
                  </a:cxn>
                  <a:cxn ang="0">
                    <a:pos x="27" y="103"/>
                  </a:cxn>
                  <a:cxn ang="0">
                    <a:pos x="41" y="109"/>
                  </a:cxn>
                  <a:cxn ang="0">
                    <a:pos x="48" y="116"/>
                  </a:cxn>
                  <a:cxn ang="0">
                    <a:pos x="55" y="116"/>
                  </a:cxn>
                  <a:cxn ang="0">
                    <a:pos x="68" y="122"/>
                  </a:cxn>
                  <a:cxn ang="0">
                    <a:pos x="82" y="129"/>
                  </a:cxn>
                  <a:cxn ang="0">
                    <a:pos x="96" y="122"/>
                  </a:cxn>
                  <a:cxn ang="0">
                    <a:pos x="103" y="122"/>
                  </a:cxn>
                  <a:cxn ang="0">
                    <a:pos x="109" y="116"/>
                  </a:cxn>
                  <a:cxn ang="0">
                    <a:pos x="116" y="109"/>
                  </a:cxn>
                  <a:cxn ang="0">
                    <a:pos x="123" y="109"/>
                  </a:cxn>
                  <a:cxn ang="0">
                    <a:pos x="123" y="103"/>
                  </a:cxn>
                  <a:cxn ang="0">
                    <a:pos x="123" y="97"/>
                  </a:cxn>
                  <a:cxn ang="0">
                    <a:pos x="123" y="90"/>
                  </a:cxn>
                  <a:cxn ang="0">
                    <a:pos x="116" y="84"/>
                  </a:cxn>
                  <a:cxn ang="0">
                    <a:pos x="116" y="77"/>
                  </a:cxn>
                </a:cxnLst>
                <a:rect l="0" t="0" r="r" b="b"/>
                <a:pathLst>
                  <a:path w="123" h="129">
                    <a:moveTo>
                      <a:pt x="116" y="77"/>
                    </a:moveTo>
                    <a:lnTo>
                      <a:pt x="116" y="77"/>
                    </a:lnTo>
                    <a:lnTo>
                      <a:pt x="116" y="77"/>
                    </a:lnTo>
                    <a:lnTo>
                      <a:pt x="109" y="77"/>
                    </a:lnTo>
                    <a:lnTo>
                      <a:pt x="109" y="77"/>
                    </a:lnTo>
                    <a:lnTo>
                      <a:pt x="109" y="77"/>
                    </a:lnTo>
                    <a:lnTo>
                      <a:pt x="109" y="77"/>
                    </a:lnTo>
                    <a:lnTo>
                      <a:pt x="109" y="77"/>
                    </a:lnTo>
                    <a:lnTo>
                      <a:pt x="109" y="77"/>
                    </a:lnTo>
                    <a:lnTo>
                      <a:pt x="103" y="77"/>
                    </a:lnTo>
                    <a:lnTo>
                      <a:pt x="103" y="77"/>
                    </a:lnTo>
                    <a:lnTo>
                      <a:pt x="103" y="84"/>
                    </a:lnTo>
                    <a:lnTo>
                      <a:pt x="103" y="84"/>
                    </a:lnTo>
                    <a:lnTo>
                      <a:pt x="103" y="84"/>
                    </a:lnTo>
                    <a:lnTo>
                      <a:pt x="103" y="84"/>
                    </a:lnTo>
                    <a:lnTo>
                      <a:pt x="103" y="84"/>
                    </a:lnTo>
                    <a:lnTo>
                      <a:pt x="96" y="84"/>
                    </a:lnTo>
                    <a:lnTo>
                      <a:pt x="96" y="84"/>
                    </a:lnTo>
                    <a:lnTo>
                      <a:pt x="96" y="84"/>
                    </a:lnTo>
                    <a:lnTo>
                      <a:pt x="96" y="84"/>
                    </a:lnTo>
                    <a:lnTo>
                      <a:pt x="96" y="84"/>
                    </a:lnTo>
                    <a:lnTo>
                      <a:pt x="89" y="84"/>
                    </a:lnTo>
                    <a:lnTo>
                      <a:pt x="89" y="84"/>
                    </a:lnTo>
                    <a:lnTo>
                      <a:pt x="89" y="84"/>
                    </a:lnTo>
                    <a:lnTo>
                      <a:pt x="89" y="84"/>
                    </a:lnTo>
                    <a:lnTo>
                      <a:pt x="89" y="84"/>
                    </a:lnTo>
                    <a:lnTo>
                      <a:pt x="89" y="84"/>
                    </a:lnTo>
                    <a:lnTo>
                      <a:pt x="89" y="84"/>
                    </a:lnTo>
                    <a:lnTo>
                      <a:pt x="89" y="90"/>
                    </a:lnTo>
                    <a:lnTo>
                      <a:pt x="89" y="90"/>
                    </a:lnTo>
                    <a:lnTo>
                      <a:pt x="89" y="90"/>
                    </a:lnTo>
                    <a:lnTo>
                      <a:pt x="89" y="90"/>
                    </a:lnTo>
                    <a:lnTo>
                      <a:pt x="89" y="90"/>
                    </a:lnTo>
                    <a:lnTo>
                      <a:pt x="89" y="90"/>
                    </a:lnTo>
                    <a:lnTo>
                      <a:pt x="82" y="90"/>
                    </a:lnTo>
                    <a:lnTo>
                      <a:pt x="82" y="90"/>
                    </a:lnTo>
                    <a:lnTo>
                      <a:pt x="82" y="90"/>
                    </a:lnTo>
                    <a:lnTo>
                      <a:pt x="82" y="90"/>
                    </a:lnTo>
                    <a:lnTo>
                      <a:pt x="82" y="90"/>
                    </a:lnTo>
                    <a:lnTo>
                      <a:pt x="82" y="90"/>
                    </a:lnTo>
                    <a:lnTo>
                      <a:pt x="82" y="84"/>
                    </a:lnTo>
                    <a:lnTo>
                      <a:pt x="82" y="84"/>
                    </a:lnTo>
                    <a:lnTo>
                      <a:pt x="82" y="84"/>
                    </a:lnTo>
                    <a:lnTo>
                      <a:pt x="82" y="84"/>
                    </a:lnTo>
                    <a:lnTo>
                      <a:pt x="82" y="84"/>
                    </a:lnTo>
                    <a:lnTo>
                      <a:pt x="82" y="84"/>
                    </a:lnTo>
                    <a:lnTo>
                      <a:pt x="82" y="84"/>
                    </a:lnTo>
                    <a:lnTo>
                      <a:pt x="82" y="84"/>
                    </a:lnTo>
                    <a:lnTo>
                      <a:pt x="75" y="84"/>
                    </a:lnTo>
                    <a:lnTo>
                      <a:pt x="75" y="84"/>
                    </a:lnTo>
                    <a:lnTo>
                      <a:pt x="75" y="77"/>
                    </a:lnTo>
                    <a:lnTo>
                      <a:pt x="75" y="77"/>
                    </a:lnTo>
                    <a:lnTo>
                      <a:pt x="75" y="77"/>
                    </a:lnTo>
                    <a:lnTo>
                      <a:pt x="75" y="77"/>
                    </a:lnTo>
                    <a:lnTo>
                      <a:pt x="75" y="77"/>
                    </a:lnTo>
                    <a:lnTo>
                      <a:pt x="75" y="77"/>
                    </a:lnTo>
                    <a:lnTo>
                      <a:pt x="75" y="77"/>
                    </a:lnTo>
                    <a:lnTo>
                      <a:pt x="75" y="77"/>
                    </a:lnTo>
                    <a:lnTo>
                      <a:pt x="75" y="77"/>
                    </a:lnTo>
                    <a:lnTo>
                      <a:pt x="75" y="77"/>
                    </a:lnTo>
                    <a:lnTo>
                      <a:pt x="75" y="77"/>
                    </a:lnTo>
                    <a:lnTo>
                      <a:pt x="75" y="77"/>
                    </a:lnTo>
                    <a:lnTo>
                      <a:pt x="75" y="77"/>
                    </a:lnTo>
                    <a:lnTo>
                      <a:pt x="75" y="71"/>
                    </a:lnTo>
                    <a:lnTo>
                      <a:pt x="75" y="71"/>
                    </a:lnTo>
                    <a:lnTo>
                      <a:pt x="75" y="71"/>
                    </a:lnTo>
                    <a:lnTo>
                      <a:pt x="75" y="71"/>
                    </a:lnTo>
                    <a:lnTo>
                      <a:pt x="75" y="71"/>
                    </a:lnTo>
                    <a:lnTo>
                      <a:pt x="75" y="71"/>
                    </a:lnTo>
                    <a:lnTo>
                      <a:pt x="75" y="71"/>
                    </a:lnTo>
                    <a:lnTo>
                      <a:pt x="75" y="71"/>
                    </a:lnTo>
                    <a:lnTo>
                      <a:pt x="75" y="71"/>
                    </a:lnTo>
                    <a:lnTo>
                      <a:pt x="75" y="71"/>
                    </a:lnTo>
                    <a:lnTo>
                      <a:pt x="75" y="64"/>
                    </a:lnTo>
                    <a:lnTo>
                      <a:pt x="75" y="64"/>
                    </a:lnTo>
                    <a:lnTo>
                      <a:pt x="75" y="64"/>
                    </a:lnTo>
                    <a:lnTo>
                      <a:pt x="75" y="64"/>
                    </a:lnTo>
                    <a:lnTo>
                      <a:pt x="75" y="64"/>
                    </a:lnTo>
                    <a:lnTo>
                      <a:pt x="75" y="64"/>
                    </a:lnTo>
                    <a:lnTo>
                      <a:pt x="75" y="64"/>
                    </a:lnTo>
                    <a:lnTo>
                      <a:pt x="75" y="64"/>
                    </a:lnTo>
                    <a:lnTo>
                      <a:pt x="75" y="58"/>
                    </a:lnTo>
                    <a:lnTo>
                      <a:pt x="75" y="58"/>
                    </a:lnTo>
                    <a:lnTo>
                      <a:pt x="75" y="58"/>
                    </a:lnTo>
                    <a:lnTo>
                      <a:pt x="75" y="58"/>
                    </a:lnTo>
                    <a:lnTo>
                      <a:pt x="75" y="58"/>
                    </a:lnTo>
                    <a:lnTo>
                      <a:pt x="82" y="58"/>
                    </a:lnTo>
                    <a:lnTo>
                      <a:pt x="82" y="58"/>
                    </a:lnTo>
                    <a:lnTo>
                      <a:pt x="82" y="51"/>
                    </a:lnTo>
                    <a:lnTo>
                      <a:pt x="82" y="51"/>
                    </a:lnTo>
                    <a:lnTo>
                      <a:pt x="82" y="51"/>
                    </a:lnTo>
                    <a:lnTo>
                      <a:pt x="82" y="51"/>
                    </a:lnTo>
                    <a:lnTo>
                      <a:pt x="82" y="51"/>
                    </a:lnTo>
                    <a:lnTo>
                      <a:pt x="82" y="51"/>
                    </a:lnTo>
                    <a:lnTo>
                      <a:pt x="82" y="45"/>
                    </a:lnTo>
                    <a:lnTo>
                      <a:pt x="82" y="45"/>
                    </a:lnTo>
                    <a:lnTo>
                      <a:pt x="89" y="45"/>
                    </a:lnTo>
                    <a:lnTo>
                      <a:pt x="89" y="45"/>
                    </a:lnTo>
                    <a:lnTo>
                      <a:pt x="89" y="45"/>
                    </a:lnTo>
                    <a:lnTo>
                      <a:pt x="89" y="45"/>
                    </a:lnTo>
                    <a:lnTo>
                      <a:pt x="89" y="45"/>
                    </a:lnTo>
                    <a:lnTo>
                      <a:pt x="89" y="39"/>
                    </a:lnTo>
                    <a:lnTo>
                      <a:pt x="89" y="39"/>
                    </a:lnTo>
                    <a:lnTo>
                      <a:pt x="89" y="39"/>
                    </a:lnTo>
                    <a:lnTo>
                      <a:pt x="96" y="39"/>
                    </a:lnTo>
                    <a:lnTo>
                      <a:pt x="96" y="39"/>
                    </a:lnTo>
                    <a:lnTo>
                      <a:pt x="96" y="39"/>
                    </a:lnTo>
                    <a:lnTo>
                      <a:pt x="96" y="39"/>
                    </a:lnTo>
                    <a:lnTo>
                      <a:pt x="96" y="39"/>
                    </a:lnTo>
                    <a:lnTo>
                      <a:pt x="96" y="32"/>
                    </a:lnTo>
                    <a:lnTo>
                      <a:pt x="96" y="32"/>
                    </a:lnTo>
                    <a:lnTo>
                      <a:pt x="96" y="32"/>
                    </a:lnTo>
                    <a:lnTo>
                      <a:pt x="103" y="32"/>
                    </a:lnTo>
                    <a:lnTo>
                      <a:pt x="103" y="32"/>
                    </a:lnTo>
                    <a:lnTo>
                      <a:pt x="103" y="26"/>
                    </a:lnTo>
                    <a:lnTo>
                      <a:pt x="103" y="26"/>
                    </a:lnTo>
                    <a:lnTo>
                      <a:pt x="103" y="26"/>
                    </a:lnTo>
                    <a:lnTo>
                      <a:pt x="103" y="26"/>
                    </a:lnTo>
                    <a:lnTo>
                      <a:pt x="103" y="26"/>
                    </a:lnTo>
                    <a:lnTo>
                      <a:pt x="103" y="19"/>
                    </a:lnTo>
                    <a:lnTo>
                      <a:pt x="103" y="19"/>
                    </a:lnTo>
                    <a:lnTo>
                      <a:pt x="103" y="19"/>
                    </a:lnTo>
                    <a:lnTo>
                      <a:pt x="103" y="19"/>
                    </a:lnTo>
                    <a:lnTo>
                      <a:pt x="109" y="19"/>
                    </a:lnTo>
                    <a:lnTo>
                      <a:pt x="109" y="0"/>
                    </a:lnTo>
                    <a:lnTo>
                      <a:pt x="109" y="0"/>
                    </a:lnTo>
                    <a:lnTo>
                      <a:pt x="109" y="6"/>
                    </a:lnTo>
                    <a:lnTo>
                      <a:pt x="109" y="6"/>
                    </a:lnTo>
                    <a:lnTo>
                      <a:pt x="109" y="6"/>
                    </a:lnTo>
                    <a:lnTo>
                      <a:pt x="103" y="6"/>
                    </a:lnTo>
                    <a:lnTo>
                      <a:pt x="103" y="6"/>
                    </a:lnTo>
                    <a:lnTo>
                      <a:pt x="103" y="6"/>
                    </a:lnTo>
                    <a:lnTo>
                      <a:pt x="103" y="6"/>
                    </a:lnTo>
                    <a:lnTo>
                      <a:pt x="103" y="6"/>
                    </a:lnTo>
                    <a:lnTo>
                      <a:pt x="96" y="6"/>
                    </a:lnTo>
                    <a:lnTo>
                      <a:pt x="96" y="6"/>
                    </a:lnTo>
                    <a:lnTo>
                      <a:pt x="96" y="6"/>
                    </a:lnTo>
                    <a:lnTo>
                      <a:pt x="96" y="6"/>
                    </a:lnTo>
                    <a:lnTo>
                      <a:pt x="96" y="6"/>
                    </a:lnTo>
                    <a:lnTo>
                      <a:pt x="89" y="6"/>
                    </a:lnTo>
                    <a:lnTo>
                      <a:pt x="89" y="6"/>
                    </a:lnTo>
                    <a:lnTo>
                      <a:pt x="89" y="6"/>
                    </a:lnTo>
                    <a:lnTo>
                      <a:pt x="89" y="6"/>
                    </a:lnTo>
                    <a:lnTo>
                      <a:pt x="89" y="6"/>
                    </a:lnTo>
                    <a:lnTo>
                      <a:pt x="89" y="13"/>
                    </a:lnTo>
                    <a:lnTo>
                      <a:pt x="89" y="13"/>
                    </a:lnTo>
                    <a:lnTo>
                      <a:pt x="89" y="13"/>
                    </a:lnTo>
                    <a:lnTo>
                      <a:pt x="89" y="13"/>
                    </a:lnTo>
                    <a:lnTo>
                      <a:pt x="89" y="13"/>
                    </a:lnTo>
                    <a:lnTo>
                      <a:pt x="89" y="13"/>
                    </a:lnTo>
                    <a:lnTo>
                      <a:pt x="89" y="13"/>
                    </a:lnTo>
                    <a:lnTo>
                      <a:pt x="89" y="13"/>
                    </a:lnTo>
                    <a:lnTo>
                      <a:pt x="89" y="13"/>
                    </a:lnTo>
                    <a:lnTo>
                      <a:pt x="89" y="13"/>
                    </a:lnTo>
                    <a:lnTo>
                      <a:pt x="96" y="13"/>
                    </a:lnTo>
                    <a:lnTo>
                      <a:pt x="96" y="13"/>
                    </a:lnTo>
                    <a:lnTo>
                      <a:pt x="96" y="19"/>
                    </a:lnTo>
                    <a:lnTo>
                      <a:pt x="96" y="19"/>
                    </a:lnTo>
                    <a:lnTo>
                      <a:pt x="96" y="19"/>
                    </a:lnTo>
                    <a:lnTo>
                      <a:pt x="96" y="19"/>
                    </a:lnTo>
                    <a:lnTo>
                      <a:pt x="96" y="19"/>
                    </a:lnTo>
                    <a:lnTo>
                      <a:pt x="96" y="19"/>
                    </a:lnTo>
                    <a:lnTo>
                      <a:pt x="96" y="19"/>
                    </a:lnTo>
                    <a:lnTo>
                      <a:pt x="96" y="26"/>
                    </a:lnTo>
                    <a:lnTo>
                      <a:pt x="96" y="26"/>
                    </a:lnTo>
                    <a:lnTo>
                      <a:pt x="96" y="26"/>
                    </a:lnTo>
                    <a:lnTo>
                      <a:pt x="89" y="26"/>
                    </a:lnTo>
                    <a:lnTo>
                      <a:pt x="89" y="26"/>
                    </a:lnTo>
                    <a:lnTo>
                      <a:pt x="89" y="26"/>
                    </a:lnTo>
                    <a:lnTo>
                      <a:pt x="89" y="26"/>
                    </a:lnTo>
                    <a:lnTo>
                      <a:pt x="89" y="26"/>
                    </a:lnTo>
                    <a:lnTo>
                      <a:pt x="89" y="26"/>
                    </a:lnTo>
                    <a:lnTo>
                      <a:pt x="89" y="26"/>
                    </a:lnTo>
                    <a:lnTo>
                      <a:pt x="89" y="26"/>
                    </a:lnTo>
                    <a:lnTo>
                      <a:pt x="89" y="26"/>
                    </a:lnTo>
                    <a:lnTo>
                      <a:pt x="89" y="26"/>
                    </a:lnTo>
                    <a:lnTo>
                      <a:pt x="89" y="26"/>
                    </a:lnTo>
                    <a:lnTo>
                      <a:pt x="89" y="26"/>
                    </a:lnTo>
                    <a:lnTo>
                      <a:pt x="82" y="26"/>
                    </a:lnTo>
                    <a:lnTo>
                      <a:pt x="82" y="26"/>
                    </a:lnTo>
                    <a:lnTo>
                      <a:pt x="82" y="26"/>
                    </a:lnTo>
                    <a:lnTo>
                      <a:pt x="82" y="26"/>
                    </a:lnTo>
                    <a:lnTo>
                      <a:pt x="82" y="26"/>
                    </a:lnTo>
                    <a:lnTo>
                      <a:pt x="82" y="26"/>
                    </a:lnTo>
                    <a:lnTo>
                      <a:pt x="82" y="32"/>
                    </a:lnTo>
                    <a:lnTo>
                      <a:pt x="82" y="32"/>
                    </a:lnTo>
                    <a:lnTo>
                      <a:pt x="82" y="32"/>
                    </a:lnTo>
                    <a:lnTo>
                      <a:pt x="82" y="32"/>
                    </a:lnTo>
                    <a:lnTo>
                      <a:pt x="82" y="32"/>
                    </a:lnTo>
                    <a:lnTo>
                      <a:pt x="82" y="32"/>
                    </a:lnTo>
                    <a:lnTo>
                      <a:pt x="82" y="32"/>
                    </a:lnTo>
                    <a:lnTo>
                      <a:pt x="82" y="39"/>
                    </a:lnTo>
                    <a:lnTo>
                      <a:pt x="82" y="39"/>
                    </a:lnTo>
                    <a:lnTo>
                      <a:pt x="82" y="39"/>
                    </a:lnTo>
                    <a:lnTo>
                      <a:pt x="82" y="39"/>
                    </a:lnTo>
                    <a:lnTo>
                      <a:pt x="82" y="39"/>
                    </a:lnTo>
                    <a:lnTo>
                      <a:pt x="82" y="39"/>
                    </a:lnTo>
                    <a:lnTo>
                      <a:pt x="82" y="45"/>
                    </a:lnTo>
                    <a:lnTo>
                      <a:pt x="82" y="45"/>
                    </a:lnTo>
                    <a:lnTo>
                      <a:pt x="82" y="45"/>
                    </a:lnTo>
                    <a:lnTo>
                      <a:pt x="82" y="45"/>
                    </a:lnTo>
                    <a:lnTo>
                      <a:pt x="82" y="45"/>
                    </a:lnTo>
                    <a:lnTo>
                      <a:pt x="82" y="45"/>
                    </a:lnTo>
                    <a:lnTo>
                      <a:pt x="82" y="45"/>
                    </a:lnTo>
                    <a:lnTo>
                      <a:pt x="75" y="45"/>
                    </a:lnTo>
                    <a:lnTo>
                      <a:pt x="75" y="45"/>
                    </a:lnTo>
                    <a:lnTo>
                      <a:pt x="75" y="45"/>
                    </a:lnTo>
                    <a:lnTo>
                      <a:pt x="75" y="45"/>
                    </a:lnTo>
                    <a:lnTo>
                      <a:pt x="75" y="45"/>
                    </a:lnTo>
                    <a:lnTo>
                      <a:pt x="75" y="45"/>
                    </a:lnTo>
                    <a:lnTo>
                      <a:pt x="68" y="51"/>
                    </a:lnTo>
                    <a:lnTo>
                      <a:pt x="68" y="51"/>
                    </a:lnTo>
                    <a:lnTo>
                      <a:pt x="61" y="58"/>
                    </a:lnTo>
                    <a:lnTo>
                      <a:pt x="61" y="58"/>
                    </a:lnTo>
                    <a:lnTo>
                      <a:pt x="55" y="58"/>
                    </a:lnTo>
                    <a:lnTo>
                      <a:pt x="55" y="58"/>
                    </a:lnTo>
                    <a:lnTo>
                      <a:pt x="55" y="58"/>
                    </a:lnTo>
                    <a:lnTo>
                      <a:pt x="48" y="64"/>
                    </a:lnTo>
                    <a:lnTo>
                      <a:pt x="48" y="64"/>
                    </a:lnTo>
                    <a:lnTo>
                      <a:pt x="48" y="64"/>
                    </a:lnTo>
                    <a:lnTo>
                      <a:pt x="48" y="64"/>
                    </a:lnTo>
                    <a:lnTo>
                      <a:pt x="41" y="64"/>
                    </a:lnTo>
                    <a:lnTo>
                      <a:pt x="41" y="64"/>
                    </a:lnTo>
                    <a:lnTo>
                      <a:pt x="41" y="64"/>
                    </a:lnTo>
                    <a:lnTo>
                      <a:pt x="34" y="64"/>
                    </a:lnTo>
                    <a:lnTo>
                      <a:pt x="34" y="64"/>
                    </a:lnTo>
                    <a:lnTo>
                      <a:pt x="34" y="64"/>
                    </a:lnTo>
                    <a:lnTo>
                      <a:pt x="34" y="64"/>
                    </a:lnTo>
                    <a:lnTo>
                      <a:pt x="34" y="64"/>
                    </a:lnTo>
                    <a:lnTo>
                      <a:pt x="27" y="64"/>
                    </a:lnTo>
                    <a:lnTo>
                      <a:pt x="27" y="64"/>
                    </a:lnTo>
                    <a:lnTo>
                      <a:pt x="27" y="64"/>
                    </a:lnTo>
                    <a:lnTo>
                      <a:pt x="27" y="64"/>
                    </a:lnTo>
                    <a:lnTo>
                      <a:pt x="20" y="58"/>
                    </a:lnTo>
                    <a:lnTo>
                      <a:pt x="20" y="58"/>
                    </a:lnTo>
                    <a:lnTo>
                      <a:pt x="20" y="58"/>
                    </a:lnTo>
                    <a:lnTo>
                      <a:pt x="20" y="58"/>
                    </a:lnTo>
                    <a:lnTo>
                      <a:pt x="13" y="58"/>
                    </a:lnTo>
                    <a:lnTo>
                      <a:pt x="13" y="58"/>
                    </a:lnTo>
                    <a:lnTo>
                      <a:pt x="13" y="58"/>
                    </a:lnTo>
                    <a:lnTo>
                      <a:pt x="7" y="51"/>
                    </a:lnTo>
                    <a:lnTo>
                      <a:pt x="7" y="51"/>
                    </a:lnTo>
                    <a:lnTo>
                      <a:pt x="7" y="51"/>
                    </a:lnTo>
                    <a:lnTo>
                      <a:pt x="7" y="51"/>
                    </a:lnTo>
                    <a:lnTo>
                      <a:pt x="7" y="51"/>
                    </a:lnTo>
                    <a:lnTo>
                      <a:pt x="7" y="51"/>
                    </a:lnTo>
                    <a:lnTo>
                      <a:pt x="0" y="51"/>
                    </a:lnTo>
                    <a:lnTo>
                      <a:pt x="0" y="51"/>
                    </a:lnTo>
                    <a:lnTo>
                      <a:pt x="0" y="51"/>
                    </a:lnTo>
                    <a:lnTo>
                      <a:pt x="0" y="45"/>
                    </a:lnTo>
                    <a:lnTo>
                      <a:pt x="0" y="51"/>
                    </a:lnTo>
                    <a:lnTo>
                      <a:pt x="0" y="58"/>
                    </a:lnTo>
                    <a:lnTo>
                      <a:pt x="0" y="58"/>
                    </a:lnTo>
                    <a:lnTo>
                      <a:pt x="0" y="58"/>
                    </a:lnTo>
                    <a:lnTo>
                      <a:pt x="0" y="58"/>
                    </a:lnTo>
                    <a:lnTo>
                      <a:pt x="7" y="64"/>
                    </a:lnTo>
                    <a:lnTo>
                      <a:pt x="7" y="64"/>
                    </a:lnTo>
                    <a:lnTo>
                      <a:pt x="7" y="64"/>
                    </a:lnTo>
                    <a:lnTo>
                      <a:pt x="7" y="64"/>
                    </a:lnTo>
                    <a:lnTo>
                      <a:pt x="7" y="64"/>
                    </a:lnTo>
                    <a:lnTo>
                      <a:pt x="7" y="71"/>
                    </a:lnTo>
                    <a:lnTo>
                      <a:pt x="7" y="71"/>
                    </a:lnTo>
                    <a:lnTo>
                      <a:pt x="7" y="71"/>
                    </a:lnTo>
                    <a:lnTo>
                      <a:pt x="7" y="71"/>
                    </a:lnTo>
                    <a:lnTo>
                      <a:pt x="7" y="77"/>
                    </a:lnTo>
                    <a:lnTo>
                      <a:pt x="7" y="77"/>
                    </a:lnTo>
                    <a:lnTo>
                      <a:pt x="7" y="77"/>
                    </a:lnTo>
                    <a:lnTo>
                      <a:pt x="7" y="77"/>
                    </a:lnTo>
                    <a:lnTo>
                      <a:pt x="7" y="77"/>
                    </a:lnTo>
                    <a:lnTo>
                      <a:pt x="13" y="77"/>
                    </a:lnTo>
                    <a:lnTo>
                      <a:pt x="13" y="77"/>
                    </a:lnTo>
                    <a:lnTo>
                      <a:pt x="13" y="84"/>
                    </a:lnTo>
                    <a:lnTo>
                      <a:pt x="13" y="84"/>
                    </a:lnTo>
                    <a:lnTo>
                      <a:pt x="13" y="84"/>
                    </a:lnTo>
                    <a:lnTo>
                      <a:pt x="13" y="84"/>
                    </a:lnTo>
                    <a:lnTo>
                      <a:pt x="13" y="84"/>
                    </a:lnTo>
                    <a:lnTo>
                      <a:pt x="13" y="90"/>
                    </a:lnTo>
                    <a:lnTo>
                      <a:pt x="13" y="90"/>
                    </a:lnTo>
                    <a:lnTo>
                      <a:pt x="13" y="90"/>
                    </a:lnTo>
                    <a:lnTo>
                      <a:pt x="13" y="90"/>
                    </a:lnTo>
                    <a:lnTo>
                      <a:pt x="13" y="90"/>
                    </a:lnTo>
                    <a:lnTo>
                      <a:pt x="13" y="97"/>
                    </a:lnTo>
                    <a:lnTo>
                      <a:pt x="13" y="97"/>
                    </a:lnTo>
                    <a:lnTo>
                      <a:pt x="13" y="97"/>
                    </a:lnTo>
                    <a:lnTo>
                      <a:pt x="13" y="97"/>
                    </a:lnTo>
                    <a:lnTo>
                      <a:pt x="20" y="97"/>
                    </a:lnTo>
                    <a:lnTo>
                      <a:pt x="20" y="97"/>
                    </a:lnTo>
                    <a:lnTo>
                      <a:pt x="20" y="97"/>
                    </a:lnTo>
                    <a:lnTo>
                      <a:pt x="20" y="97"/>
                    </a:lnTo>
                    <a:lnTo>
                      <a:pt x="20" y="103"/>
                    </a:lnTo>
                    <a:lnTo>
                      <a:pt x="27" y="103"/>
                    </a:lnTo>
                    <a:lnTo>
                      <a:pt x="27" y="103"/>
                    </a:lnTo>
                    <a:lnTo>
                      <a:pt x="27" y="103"/>
                    </a:lnTo>
                    <a:lnTo>
                      <a:pt x="27" y="103"/>
                    </a:lnTo>
                    <a:lnTo>
                      <a:pt x="34" y="103"/>
                    </a:lnTo>
                    <a:lnTo>
                      <a:pt x="34" y="103"/>
                    </a:lnTo>
                    <a:lnTo>
                      <a:pt x="41" y="103"/>
                    </a:lnTo>
                    <a:lnTo>
                      <a:pt x="41" y="103"/>
                    </a:lnTo>
                    <a:lnTo>
                      <a:pt x="41" y="109"/>
                    </a:lnTo>
                    <a:lnTo>
                      <a:pt x="41" y="109"/>
                    </a:lnTo>
                    <a:lnTo>
                      <a:pt x="41" y="109"/>
                    </a:lnTo>
                    <a:lnTo>
                      <a:pt x="41" y="109"/>
                    </a:lnTo>
                    <a:lnTo>
                      <a:pt x="41" y="109"/>
                    </a:lnTo>
                    <a:lnTo>
                      <a:pt x="41" y="109"/>
                    </a:lnTo>
                    <a:lnTo>
                      <a:pt x="48" y="109"/>
                    </a:lnTo>
                    <a:lnTo>
                      <a:pt x="48" y="109"/>
                    </a:lnTo>
                    <a:lnTo>
                      <a:pt x="48" y="109"/>
                    </a:lnTo>
                    <a:lnTo>
                      <a:pt x="48" y="116"/>
                    </a:lnTo>
                    <a:lnTo>
                      <a:pt x="48" y="116"/>
                    </a:lnTo>
                    <a:lnTo>
                      <a:pt x="48" y="116"/>
                    </a:lnTo>
                    <a:lnTo>
                      <a:pt x="48" y="116"/>
                    </a:lnTo>
                    <a:lnTo>
                      <a:pt x="48" y="116"/>
                    </a:lnTo>
                    <a:lnTo>
                      <a:pt x="48" y="116"/>
                    </a:lnTo>
                    <a:lnTo>
                      <a:pt x="48" y="116"/>
                    </a:lnTo>
                    <a:lnTo>
                      <a:pt x="55" y="116"/>
                    </a:lnTo>
                    <a:lnTo>
                      <a:pt x="55" y="116"/>
                    </a:lnTo>
                    <a:lnTo>
                      <a:pt x="55" y="116"/>
                    </a:lnTo>
                    <a:lnTo>
                      <a:pt x="61" y="122"/>
                    </a:lnTo>
                    <a:lnTo>
                      <a:pt x="61" y="122"/>
                    </a:lnTo>
                    <a:lnTo>
                      <a:pt x="61" y="122"/>
                    </a:lnTo>
                    <a:lnTo>
                      <a:pt x="61" y="122"/>
                    </a:lnTo>
                    <a:lnTo>
                      <a:pt x="68" y="122"/>
                    </a:lnTo>
                    <a:lnTo>
                      <a:pt x="68" y="122"/>
                    </a:lnTo>
                    <a:lnTo>
                      <a:pt x="68" y="122"/>
                    </a:lnTo>
                    <a:lnTo>
                      <a:pt x="68" y="129"/>
                    </a:lnTo>
                    <a:lnTo>
                      <a:pt x="75" y="129"/>
                    </a:lnTo>
                    <a:lnTo>
                      <a:pt x="75" y="129"/>
                    </a:lnTo>
                    <a:lnTo>
                      <a:pt x="75" y="129"/>
                    </a:lnTo>
                    <a:lnTo>
                      <a:pt x="82" y="129"/>
                    </a:lnTo>
                    <a:lnTo>
                      <a:pt x="82" y="129"/>
                    </a:lnTo>
                    <a:lnTo>
                      <a:pt x="89" y="129"/>
                    </a:lnTo>
                    <a:lnTo>
                      <a:pt x="89" y="122"/>
                    </a:lnTo>
                    <a:lnTo>
                      <a:pt x="89" y="122"/>
                    </a:lnTo>
                    <a:lnTo>
                      <a:pt x="89" y="122"/>
                    </a:lnTo>
                    <a:lnTo>
                      <a:pt x="96" y="122"/>
                    </a:lnTo>
                    <a:lnTo>
                      <a:pt x="96" y="122"/>
                    </a:lnTo>
                    <a:lnTo>
                      <a:pt x="96" y="122"/>
                    </a:lnTo>
                    <a:lnTo>
                      <a:pt x="96" y="122"/>
                    </a:lnTo>
                    <a:lnTo>
                      <a:pt x="96" y="122"/>
                    </a:lnTo>
                    <a:lnTo>
                      <a:pt x="96" y="122"/>
                    </a:lnTo>
                    <a:lnTo>
                      <a:pt x="103" y="122"/>
                    </a:lnTo>
                    <a:lnTo>
                      <a:pt x="103" y="122"/>
                    </a:lnTo>
                    <a:lnTo>
                      <a:pt x="103" y="122"/>
                    </a:lnTo>
                    <a:lnTo>
                      <a:pt x="103" y="122"/>
                    </a:lnTo>
                    <a:lnTo>
                      <a:pt x="103" y="122"/>
                    </a:lnTo>
                    <a:lnTo>
                      <a:pt x="103" y="122"/>
                    </a:lnTo>
                    <a:lnTo>
                      <a:pt x="103" y="122"/>
                    </a:lnTo>
                    <a:lnTo>
                      <a:pt x="103" y="122"/>
                    </a:lnTo>
                    <a:lnTo>
                      <a:pt x="103" y="122"/>
                    </a:lnTo>
                    <a:lnTo>
                      <a:pt x="109" y="116"/>
                    </a:lnTo>
                    <a:lnTo>
                      <a:pt x="109" y="116"/>
                    </a:lnTo>
                    <a:lnTo>
                      <a:pt x="109" y="116"/>
                    </a:lnTo>
                    <a:lnTo>
                      <a:pt x="109" y="116"/>
                    </a:lnTo>
                    <a:lnTo>
                      <a:pt x="116" y="116"/>
                    </a:lnTo>
                    <a:lnTo>
                      <a:pt x="116" y="116"/>
                    </a:lnTo>
                    <a:lnTo>
                      <a:pt x="116" y="109"/>
                    </a:lnTo>
                    <a:lnTo>
                      <a:pt x="116" y="109"/>
                    </a:lnTo>
                    <a:lnTo>
                      <a:pt x="116" y="109"/>
                    </a:lnTo>
                    <a:lnTo>
                      <a:pt x="116" y="109"/>
                    </a:lnTo>
                    <a:lnTo>
                      <a:pt x="123" y="109"/>
                    </a:lnTo>
                    <a:lnTo>
                      <a:pt x="123" y="109"/>
                    </a:lnTo>
                    <a:lnTo>
                      <a:pt x="123" y="109"/>
                    </a:lnTo>
                    <a:lnTo>
                      <a:pt x="123" y="109"/>
                    </a:lnTo>
                    <a:lnTo>
                      <a:pt x="123" y="109"/>
                    </a:lnTo>
                    <a:lnTo>
                      <a:pt x="123" y="109"/>
                    </a:lnTo>
                    <a:lnTo>
                      <a:pt x="123" y="109"/>
                    </a:lnTo>
                    <a:lnTo>
                      <a:pt x="123" y="109"/>
                    </a:lnTo>
                    <a:lnTo>
                      <a:pt x="123" y="103"/>
                    </a:lnTo>
                    <a:lnTo>
                      <a:pt x="123" y="103"/>
                    </a:lnTo>
                    <a:lnTo>
                      <a:pt x="123" y="103"/>
                    </a:lnTo>
                    <a:lnTo>
                      <a:pt x="123" y="103"/>
                    </a:lnTo>
                    <a:lnTo>
                      <a:pt x="123" y="103"/>
                    </a:lnTo>
                    <a:lnTo>
                      <a:pt x="123" y="103"/>
                    </a:lnTo>
                    <a:lnTo>
                      <a:pt x="123" y="103"/>
                    </a:lnTo>
                    <a:lnTo>
                      <a:pt x="123" y="103"/>
                    </a:lnTo>
                    <a:lnTo>
                      <a:pt x="123" y="103"/>
                    </a:lnTo>
                    <a:lnTo>
                      <a:pt x="123" y="97"/>
                    </a:lnTo>
                    <a:lnTo>
                      <a:pt x="123" y="97"/>
                    </a:lnTo>
                    <a:lnTo>
                      <a:pt x="123" y="97"/>
                    </a:lnTo>
                    <a:lnTo>
                      <a:pt x="123" y="97"/>
                    </a:lnTo>
                    <a:lnTo>
                      <a:pt x="123" y="97"/>
                    </a:lnTo>
                    <a:lnTo>
                      <a:pt x="123" y="90"/>
                    </a:lnTo>
                    <a:lnTo>
                      <a:pt x="123" y="90"/>
                    </a:lnTo>
                    <a:lnTo>
                      <a:pt x="123" y="90"/>
                    </a:lnTo>
                    <a:lnTo>
                      <a:pt x="123" y="90"/>
                    </a:lnTo>
                    <a:lnTo>
                      <a:pt x="123" y="90"/>
                    </a:lnTo>
                    <a:lnTo>
                      <a:pt x="123" y="90"/>
                    </a:lnTo>
                    <a:lnTo>
                      <a:pt x="123" y="84"/>
                    </a:lnTo>
                    <a:lnTo>
                      <a:pt x="123" y="84"/>
                    </a:lnTo>
                    <a:lnTo>
                      <a:pt x="123" y="84"/>
                    </a:lnTo>
                    <a:lnTo>
                      <a:pt x="116" y="84"/>
                    </a:lnTo>
                    <a:lnTo>
                      <a:pt x="116" y="84"/>
                    </a:lnTo>
                    <a:lnTo>
                      <a:pt x="116" y="84"/>
                    </a:lnTo>
                    <a:lnTo>
                      <a:pt x="116" y="84"/>
                    </a:lnTo>
                    <a:lnTo>
                      <a:pt x="116" y="84"/>
                    </a:lnTo>
                    <a:lnTo>
                      <a:pt x="116" y="84"/>
                    </a:lnTo>
                    <a:lnTo>
                      <a:pt x="116" y="77"/>
                    </a:lnTo>
                    <a:lnTo>
                      <a:pt x="116" y="77"/>
                    </a:lnTo>
                    <a:lnTo>
                      <a:pt x="116" y="77"/>
                    </a:lnTo>
                    <a:lnTo>
                      <a:pt x="116" y="77"/>
                    </a:lnTo>
                    <a:lnTo>
                      <a:pt x="116" y="77"/>
                    </a:lnTo>
                    <a:lnTo>
                      <a:pt x="116" y="77"/>
                    </a:lnTo>
                    <a:close/>
                  </a:path>
                </a:pathLst>
              </a:custGeom>
              <a:solidFill>
                <a:srgbClr val="6A7DA5"/>
              </a:solidFill>
              <a:ln w="9525">
                <a:noFill/>
                <a:round/>
                <a:headEnd/>
                <a:tailEnd/>
              </a:ln>
            </p:spPr>
            <p:txBody>
              <a:bodyPr/>
              <a:lstStyle/>
              <a:p>
                <a:endParaRPr lang="en-US" dirty="0"/>
              </a:p>
            </p:txBody>
          </p:sp>
          <p:sp>
            <p:nvSpPr>
              <p:cNvPr id="100515" name="Freeform 1187"/>
              <p:cNvSpPr>
                <a:spLocks/>
              </p:cNvSpPr>
              <p:nvPr/>
            </p:nvSpPr>
            <p:spPr bwMode="auto">
              <a:xfrm>
                <a:off x="2352" y="2664"/>
                <a:ext cx="123" cy="129"/>
              </a:xfrm>
              <a:custGeom>
                <a:avLst/>
                <a:gdLst/>
                <a:ahLst/>
                <a:cxnLst>
                  <a:cxn ang="0">
                    <a:pos x="109" y="77"/>
                  </a:cxn>
                  <a:cxn ang="0">
                    <a:pos x="103" y="84"/>
                  </a:cxn>
                  <a:cxn ang="0">
                    <a:pos x="96" y="84"/>
                  </a:cxn>
                  <a:cxn ang="0">
                    <a:pos x="89" y="84"/>
                  </a:cxn>
                  <a:cxn ang="0">
                    <a:pos x="82" y="90"/>
                  </a:cxn>
                  <a:cxn ang="0">
                    <a:pos x="82" y="84"/>
                  </a:cxn>
                  <a:cxn ang="0">
                    <a:pos x="75" y="84"/>
                  </a:cxn>
                  <a:cxn ang="0">
                    <a:pos x="75" y="77"/>
                  </a:cxn>
                  <a:cxn ang="0">
                    <a:pos x="75" y="77"/>
                  </a:cxn>
                  <a:cxn ang="0">
                    <a:pos x="75" y="71"/>
                  </a:cxn>
                  <a:cxn ang="0">
                    <a:pos x="75" y="64"/>
                  </a:cxn>
                  <a:cxn ang="0">
                    <a:pos x="75" y="58"/>
                  </a:cxn>
                  <a:cxn ang="0">
                    <a:pos x="82" y="51"/>
                  </a:cxn>
                  <a:cxn ang="0">
                    <a:pos x="89" y="45"/>
                  </a:cxn>
                  <a:cxn ang="0">
                    <a:pos x="96" y="39"/>
                  </a:cxn>
                  <a:cxn ang="0">
                    <a:pos x="96" y="32"/>
                  </a:cxn>
                  <a:cxn ang="0">
                    <a:pos x="103" y="26"/>
                  </a:cxn>
                  <a:cxn ang="0">
                    <a:pos x="109" y="0"/>
                  </a:cxn>
                  <a:cxn ang="0">
                    <a:pos x="103" y="6"/>
                  </a:cxn>
                  <a:cxn ang="0">
                    <a:pos x="89" y="6"/>
                  </a:cxn>
                  <a:cxn ang="0">
                    <a:pos x="89" y="13"/>
                  </a:cxn>
                  <a:cxn ang="0">
                    <a:pos x="89" y="13"/>
                  </a:cxn>
                  <a:cxn ang="0">
                    <a:pos x="96" y="19"/>
                  </a:cxn>
                  <a:cxn ang="0">
                    <a:pos x="89" y="26"/>
                  </a:cxn>
                  <a:cxn ang="0">
                    <a:pos x="89" y="26"/>
                  </a:cxn>
                  <a:cxn ang="0">
                    <a:pos x="82" y="26"/>
                  </a:cxn>
                  <a:cxn ang="0">
                    <a:pos x="82" y="32"/>
                  </a:cxn>
                  <a:cxn ang="0">
                    <a:pos x="82" y="39"/>
                  </a:cxn>
                  <a:cxn ang="0">
                    <a:pos x="82" y="45"/>
                  </a:cxn>
                  <a:cxn ang="0">
                    <a:pos x="75" y="45"/>
                  </a:cxn>
                  <a:cxn ang="0">
                    <a:pos x="55" y="58"/>
                  </a:cxn>
                  <a:cxn ang="0">
                    <a:pos x="41" y="64"/>
                  </a:cxn>
                  <a:cxn ang="0">
                    <a:pos x="27" y="64"/>
                  </a:cxn>
                  <a:cxn ang="0">
                    <a:pos x="13" y="58"/>
                  </a:cxn>
                  <a:cxn ang="0">
                    <a:pos x="7" y="51"/>
                  </a:cxn>
                  <a:cxn ang="0">
                    <a:pos x="0" y="58"/>
                  </a:cxn>
                  <a:cxn ang="0">
                    <a:pos x="7" y="64"/>
                  </a:cxn>
                  <a:cxn ang="0">
                    <a:pos x="7" y="77"/>
                  </a:cxn>
                  <a:cxn ang="0">
                    <a:pos x="13" y="84"/>
                  </a:cxn>
                  <a:cxn ang="0">
                    <a:pos x="13" y="90"/>
                  </a:cxn>
                  <a:cxn ang="0">
                    <a:pos x="20" y="97"/>
                  </a:cxn>
                  <a:cxn ang="0">
                    <a:pos x="27" y="103"/>
                  </a:cxn>
                  <a:cxn ang="0">
                    <a:pos x="41" y="109"/>
                  </a:cxn>
                  <a:cxn ang="0">
                    <a:pos x="48" y="116"/>
                  </a:cxn>
                  <a:cxn ang="0">
                    <a:pos x="55" y="116"/>
                  </a:cxn>
                  <a:cxn ang="0">
                    <a:pos x="68" y="122"/>
                  </a:cxn>
                  <a:cxn ang="0">
                    <a:pos x="82" y="129"/>
                  </a:cxn>
                  <a:cxn ang="0">
                    <a:pos x="96" y="122"/>
                  </a:cxn>
                  <a:cxn ang="0">
                    <a:pos x="103" y="122"/>
                  </a:cxn>
                  <a:cxn ang="0">
                    <a:pos x="109" y="116"/>
                  </a:cxn>
                  <a:cxn ang="0">
                    <a:pos x="116" y="109"/>
                  </a:cxn>
                  <a:cxn ang="0">
                    <a:pos x="123" y="109"/>
                  </a:cxn>
                  <a:cxn ang="0">
                    <a:pos x="123" y="103"/>
                  </a:cxn>
                  <a:cxn ang="0">
                    <a:pos x="123" y="97"/>
                  </a:cxn>
                  <a:cxn ang="0">
                    <a:pos x="123" y="90"/>
                  </a:cxn>
                  <a:cxn ang="0">
                    <a:pos x="116" y="84"/>
                  </a:cxn>
                  <a:cxn ang="0">
                    <a:pos x="116" y="77"/>
                  </a:cxn>
                </a:cxnLst>
                <a:rect l="0" t="0" r="r" b="b"/>
                <a:pathLst>
                  <a:path w="123" h="129">
                    <a:moveTo>
                      <a:pt x="116" y="77"/>
                    </a:moveTo>
                    <a:lnTo>
                      <a:pt x="116" y="77"/>
                    </a:lnTo>
                    <a:lnTo>
                      <a:pt x="116" y="77"/>
                    </a:lnTo>
                    <a:lnTo>
                      <a:pt x="109" y="77"/>
                    </a:lnTo>
                    <a:lnTo>
                      <a:pt x="109" y="77"/>
                    </a:lnTo>
                    <a:lnTo>
                      <a:pt x="109" y="77"/>
                    </a:lnTo>
                    <a:lnTo>
                      <a:pt x="109" y="77"/>
                    </a:lnTo>
                    <a:lnTo>
                      <a:pt x="109" y="77"/>
                    </a:lnTo>
                    <a:lnTo>
                      <a:pt x="109" y="77"/>
                    </a:lnTo>
                    <a:lnTo>
                      <a:pt x="103" y="77"/>
                    </a:lnTo>
                    <a:lnTo>
                      <a:pt x="103" y="77"/>
                    </a:lnTo>
                    <a:lnTo>
                      <a:pt x="103" y="84"/>
                    </a:lnTo>
                    <a:lnTo>
                      <a:pt x="103" y="84"/>
                    </a:lnTo>
                    <a:lnTo>
                      <a:pt x="103" y="84"/>
                    </a:lnTo>
                    <a:lnTo>
                      <a:pt x="103" y="84"/>
                    </a:lnTo>
                    <a:lnTo>
                      <a:pt x="103" y="84"/>
                    </a:lnTo>
                    <a:lnTo>
                      <a:pt x="96" y="84"/>
                    </a:lnTo>
                    <a:lnTo>
                      <a:pt x="96" y="84"/>
                    </a:lnTo>
                    <a:lnTo>
                      <a:pt x="96" y="84"/>
                    </a:lnTo>
                    <a:lnTo>
                      <a:pt x="96" y="84"/>
                    </a:lnTo>
                    <a:lnTo>
                      <a:pt x="96" y="84"/>
                    </a:lnTo>
                    <a:lnTo>
                      <a:pt x="89" y="84"/>
                    </a:lnTo>
                    <a:lnTo>
                      <a:pt x="89" y="84"/>
                    </a:lnTo>
                    <a:lnTo>
                      <a:pt x="89" y="84"/>
                    </a:lnTo>
                    <a:lnTo>
                      <a:pt x="89" y="84"/>
                    </a:lnTo>
                    <a:lnTo>
                      <a:pt x="89" y="84"/>
                    </a:lnTo>
                    <a:lnTo>
                      <a:pt x="89" y="84"/>
                    </a:lnTo>
                    <a:lnTo>
                      <a:pt x="89" y="84"/>
                    </a:lnTo>
                    <a:lnTo>
                      <a:pt x="89" y="90"/>
                    </a:lnTo>
                    <a:lnTo>
                      <a:pt x="89" y="90"/>
                    </a:lnTo>
                    <a:lnTo>
                      <a:pt x="89" y="90"/>
                    </a:lnTo>
                    <a:lnTo>
                      <a:pt x="89" y="90"/>
                    </a:lnTo>
                    <a:lnTo>
                      <a:pt x="89" y="90"/>
                    </a:lnTo>
                    <a:lnTo>
                      <a:pt x="89" y="90"/>
                    </a:lnTo>
                    <a:lnTo>
                      <a:pt x="82" y="90"/>
                    </a:lnTo>
                    <a:lnTo>
                      <a:pt x="82" y="90"/>
                    </a:lnTo>
                    <a:lnTo>
                      <a:pt x="82" y="90"/>
                    </a:lnTo>
                    <a:lnTo>
                      <a:pt x="82" y="90"/>
                    </a:lnTo>
                    <a:lnTo>
                      <a:pt x="82" y="90"/>
                    </a:lnTo>
                    <a:lnTo>
                      <a:pt x="82" y="90"/>
                    </a:lnTo>
                    <a:lnTo>
                      <a:pt x="82" y="84"/>
                    </a:lnTo>
                    <a:lnTo>
                      <a:pt x="82" y="84"/>
                    </a:lnTo>
                    <a:lnTo>
                      <a:pt x="82" y="84"/>
                    </a:lnTo>
                    <a:lnTo>
                      <a:pt x="82" y="84"/>
                    </a:lnTo>
                    <a:lnTo>
                      <a:pt x="82" y="84"/>
                    </a:lnTo>
                    <a:lnTo>
                      <a:pt x="82" y="84"/>
                    </a:lnTo>
                    <a:lnTo>
                      <a:pt x="82" y="84"/>
                    </a:lnTo>
                    <a:lnTo>
                      <a:pt x="82" y="84"/>
                    </a:lnTo>
                    <a:lnTo>
                      <a:pt x="75" y="84"/>
                    </a:lnTo>
                    <a:lnTo>
                      <a:pt x="75" y="84"/>
                    </a:lnTo>
                    <a:lnTo>
                      <a:pt x="75" y="77"/>
                    </a:lnTo>
                    <a:lnTo>
                      <a:pt x="75" y="77"/>
                    </a:lnTo>
                    <a:lnTo>
                      <a:pt x="75" y="77"/>
                    </a:lnTo>
                    <a:lnTo>
                      <a:pt x="75" y="77"/>
                    </a:lnTo>
                    <a:lnTo>
                      <a:pt x="75" y="77"/>
                    </a:lnTo>
                    <a:lnTo>
                      <a:pt x="75" y="77"/>
                    </a:lnTo>
                    <a:lnTo>
                      <a:pt x="75" y="77"/>
                    </a:lnTo>
                    <a:lnTo>
                      <a:pt x="75" y="77"/>
                    </a:lnTo>
                    <a:lnTo>
                      <a:pt x="75" y="77"/>
                    </a:lnTo>
                    <a:lnTo>
                      <a:pt x="75" y="77"/>
                    </a:lnTo>
                    <a:lnTo>
                      <a:pt x="75" y="77"/>
                    </a:lnTo>
                    <a:lnTo>
                      <a:pt x="75" y="77"/>
                    </a:lnTo>
                    <a:lnTo>
                      <a:pt x="75" y="77"/>
                    </a:lnTo>
                    <a:lnTo>
                      <a:pt x="75" y="71"/>
                    </a:lnTo>
                    <a:lnTo>
                      <a:pt x="75" y="71"/>
                    </a:lnTo>
                    <a:lnTo>
                      <a:pt x="75" y="71"/>
                    </a:lnTo>
                    <a:lnTo>
                      <a:pt x="75" y="71"/>
                    </a:lnTo>
                    <a:lnTo>
                      <a:pt x="75" y="71"/>
                    </a:lnTo>
                    <a:lnTo>
                      <a:pt x="75" y="71"/>
                    </a:lnTo>
                    <a:lnTo>
                      <a:pt x="75" y="71"/>
                    </a:lnTo>
                    <a:lnTo>
                      <a:pt x="75" y="71"/>
                    </a:lnTo>
                    <a:lnTo>
                      <a:pt x="75" y="71"/>
                    </a:lnTo>
                    <a:lnTo>
                      <a:pt x="75" y="71"/>
                    </a:lnTo>
                    <a:lnTo>
                      <a:pt x="75" y="64"/>
                    </a:lnTo>
                    <a:lnTo>
                      <a:pt x="75" y="64"/>
                    </a:lnTo>
                    <a:lnTo>
                      <a:pt x="75" y="64"/>
                    </a:lnTo>
                    <a:lnTo>
                      <a:pt x="75" y="64"/>
                    </a:lnTo>
                    <a:lnTo>
                      <a:pt x="75" y="64"/>
                    </a:lnTo>
                    <a:lnTo>
                      <a:pt x="75" y="64"/>
                    </a:lnTo>
                    <a:lnTo>
                      <a:pt x="75" y="64"/>
                    </a:lnTo>
                    <a:lnTo>
                      <a:pt x="75" y="64"/>
                    </a:lnTo>
                    <a:lnTo>
                      <a:pt x="75" y="58"/>
                    </a:lnTo>
                    <a:lnTo>
                      <a:pt x="75" y="58"/>
                    </a:lnTo>
                    <a:lnTo>
                      <a:pt x="75" y="58"/>
                    </a:lnTo>
                    <a:lnTo>
                      <a:pt x="75" y="58"/>
                    </a:lnTo>
                    <a:lnTo>
                      <a:pt x="75" y="58"/>
                    </a:lnTo>
                    <a:lnTo>
                      <a:pt x="82" y="58"/>
                    </a:lnTo>
                    <a:lnTo>
                      <a:pt x="82" y="58"/>
                    </a:lnTo>
                    <a:lnTo>
                      <a:pt x="82" y="51"/>
                    </a:lnTo>
                    <a:lnTo>
                      <a:pt x="82" y="51"/>
                    </a:lnTo>
                    <a:lnTo>
                      <a:pt x="82" y="51"/>
                    </a:lnTo>
                    <a:lnTo>
                      <a:pt x="82" y="51"/>
                    </a:lnTo>
                    <a:lnTo>
                      <a:pt x="82" y="51"/>
                    </a:lnTo>
                    <a:lnTo>
                      <a:pt x="82" y="51"/>
                    </a:lnTo>
                    <a:lnTo>
                      <a:pt x="82" y="45"/>
                    </a:lnTo>
                    <a:lnTo>
                      <a:pt x="82" y="45"/>
                    </a:lnTo>
                    <a:lnTo>
                      <a:pt x="89" y="45"/>
                    </a:lnTo>
                    <a:lnTo>
                      <a:pt x="89" y="45"/>
                    </a:lnTo>
                    <a:lnTo>
                      <a:pt x="89" y="45"/>
                    </a:lnTo>
                    <a:lnTo>
                      <a:pt x="89" y="45"/>
                    </a:lnTo>
                    <a:lnTo>
                      <a:pt x="89" y="45"/>
                    </a:lnTo>
                    <a:lnTo>
                      <a:pt x="89" y="39"/>
                    </a:lnTo>
                    <a:lnTo>
                      <a:pt x="89" y="39"/>
                    </a:lnTo>
                    <a:lnTo>
                      <a:pt x="89" y="39"/>
                    </a:lnTo>
                    <a:lnTo>
                      <a:pt x="96" y="39"/>
                    </a:lnTo>
                    <a:lnTo>
                      <a:pt x="96" y="39"/>
                    </a:lnTo>
                    <a:lnTo>
                      <a:pt x="96" y="39"/>
                    </a:lnTo>
                    <a:lnTo>
                      <a:pt x="96" y="39"/>
                    </a:lnTo>
                    <a:lnTo>
                      <a:pt x="96" y="39"/>
                    </a:lnTo>
                    <a:lnTo>
                      <a:pt x="96" y="32"/>
                    </a:lnTo>
                    <a:lnTo>
                      <a:pt x="96" y="32"/>
                    </a:lnTo>
                    <a:lnTo>
                      <a:pt x="96" y="32"/>
                    </a:lnTo>
                    <a:lnTo>
                      <a:pt x="103" y="32"/>
                    </a:lnTo>
                    <a:lnTo>
                      <a:pt x="103" y="32"/>
                    </a:lnTo>
                    <a:lnTo>
                      <a:pt x="103" y="26"/>
                    </a:lnTo>
                    <a:lnTo>
                      <a:pt x="103" y="26"/>
                    </a:lnTo>
                    <a:lnTo>
                      <a:pt x="103" y="26"/>
                    </a:lnTo>
                    <a:lnTo>
                      <a:pt x="103" y="26"/>
                    </a:lnTo>
                    <a:lnTo>
                      <a:pt x="103" y="26"/>
                    </a:lnTo>
                    <a:lnTo>
                      <a:pt x="103" y="19"/>
                    </a:lnTo>
                    <a:lnTo>
                      <a:pt x="103" y="19"/>
                    </a:lnTo>
                    <a:lnTo>
                      <a:pt x="103" y="19"/>
                    </a:lnTo>
                    <a:lnTo>
                      <a:pt x="103" y="19"/>
                    </a:lnTo>
                    <a:lnTo>
                      <a:pt x="109" y="19"/>
                    </a:lnTo>
                    <a:lnTo>
                      <a:pt x="109" y="0"/>
                    </a:lnTo>
                    <a:lnTo>
                      <a:pt x="109" y="0"/>
                    </a:lnTo>
                    <a:lnTo>
                      <a:pt x="109" y="6"/>
                    </a:lnTo>
                    <a:lnTo>
                      <a:pt x="109" y="6"/>
                    </a:lnTo>
                    <a:lnTo>
                      <a:pt x="109" y="6"/>
                    </a:lnTo>
                    <a:lnTo>
                      <a:pt x="103" y="6"/>
                    </a:lnTo>
                    <a:lnTo>
                      <a:pt x="103" y="6"/>
                    </a:lnTo>
                    <a:lnTo>
                      <a:pt x="103" y="6"/>
                    </a:lnTo>
                    <a:lnTo>
                      <a:pt x="103" y="6"/>
                    </a:lnTo>
                    <a:lnTo>
                      <a:pt x="103" y="6"/>
                    </a:lnTo>
                    <a:lnTo>
                      <a:pt x="96" y="6"/>
                    </a:lnTo>
                    <a:lnTo>
                      <a:pt x="96" y="6"/>
                    </a:lnTo>
                    <a:lnTo>
                      <a:pt x="96" y="6"/>
                    </a:lnTo>
                    <a:lnTo>
                      <a:pt x="96" y="6"/>
                    </a:lnTo>
                    <a:lnTo>
                      <a:pt x="96" y="6"/>
                    </a:lnTo>
                    <a:lnTo>
                      <a:pt x="89" y="6"/>
                    </a:lnTo>
                    <a:lnTo>
                      <a:pt x="89" y="6"/>
                    </a:lnTo>
                    <a:lnTo>
                      <a:pt x="89" y="6"/>
                    </a:lnTo>
                    <a:lnTo>
                      <a:pt x="89" y="6"/>
                    </a:lnTo>
                    <a:lnTo>
                      <a:pt x="89" y="6"/>
                    </a:lnTo>
                    <a:lnTo>
                      <a:pt x="89" y="13"/>
                    </a:lnTo>
                    <a:lnTo>
                      <a:pt x="89" y="13"/>
                    </a:lnTo>
                    <a:lnTo>
                      <a:pt x="89" y="13"/>
                    </a:lnTo>
                    <a:lnTo>
                      <a:pt x="89" y="13"/>
                    </a:lnTo>
                    <a:lnTo>
                      <a:pt x="89" y="13"/>
                    </a:lnTo>
                    <a:lnTo>
                      <a:pt x="89" y="13"/>
                    </a:lnTo>
                    <a:lnTo>
                      <a:pt x="89" y="13"/>
                    </a:lnTo>
                    <a:lnTo>
                      <a:pt x="89" y="13"/>
                    </a:lnTo>
                    <a:lnTo>
                      <a:pt x="89" y="13"/>
                    </a:lnTo>
                    <a:lnTo>
                      <a:pt x="89" y="13"/>
                    </a:lnTo>
                    <a:lnTo>
                      <a:pt x="96" y="13"/>
                    </a:lnTo>
                    <a:lnTo>
                      <a:pt x="96" y="13"/>
                    </a:lnTo>
                    <a:lnTo>
                      <a:pt x="96" y="19"/>
                    </a:lnTo>
                    <a:lnTo>
                      <a:pt x="96" y="19"/>
                    </a:lnTo>
                    <a:lnTo>
                      <a:pt x="96" y="19"/>
                    </a:lnTo>
                    <a:lnTo>
                      <a:pt x="96" y="19"/>
                    </a:lnTo>
                    <a:lnTo>
                      <a:pt x="96" y="19"/>
                    </a:lnTo>
                    <a:lnTo>
                      <a:pt x="96" y="19"/>
                    </a:lnTo>
                    <a:lnTo>
                      <a:pt x="96" y="19"/>
                    </a:lnTo>
                    <a:lnTo>
                      <a:pt x="96" y="26"/>
                    </a:lnTo>
                    <a:lnTo>
                      <a:pt x="96" y="26"/>
                    </a:lnTo>
                    <a:lnTo>
                      <a:pt x="96" y="26"/>
                    </a:lnTo>
                    <a:lnTo>
                      <a:pt x="89" y="26"/>
                    </a:lnTo>
                    <a:lnTo>
                      <a:pt x="89" y="26"/>
                    </a:lnTo>
                    <a:lnTo>
                      <a:pt x="89" y="26"/>
                    </a:lnTo>
                    <a:lnTo>
                      <a:pt x="89" y="26"/>
                    </a:lnTo>
                    <a:lnTo>
                      <a:pt x="89" y="26"/>
                    </a:lnTo>
                    <a:lnTo>
                      <a:pt x="89" y="26"/>
                    </a:lnTo>
                    <a:lnTo>
                      <a:pt x="89" y="26"/>
                    </a:lnTo>
                    <a:lnTo>
                      <a:pt x="89" y="26"/>
                    </a:lnTo>
                    <a:lnTo>
                      <a:pt x="89" y="26"/>
                    </a:lnTo>
                    <a:lnTo>
                      <a:pt x="89" y="26"/>
                    </a:lnTo>
                    <a:lnTo>
                      <a:pt x="89" y="26"/>
                    </a:lnTo>
                    <a:lnTo>
                      <a:pt x="89" y="26"/>
                    </a:lnTo>
                    <a:lnTo>
                      <a:pt x="82" y="26"/>
                    </a:lnTo>
                    <a:lnTo>
                      <a:pt x="82" y="26"/>
                    </a:lnTo>
                    <a:lnTo>
                      <a:pt x="82" y="26"/>
                    </a:lnTo>
                    <a:lnTo>
                      <a:pt x="82" y="26"/>
                    </a:lnTo>
                    <a:lnTo>
                      <a:pt x="82" y="26"/>
                    </a:lnTo>
                    <a:lnTo>
                      <a:pt x="82" y="26"/>
                    </a:lnTo>
                    <a:lnTo>
                      <a:pt x="82" y="32"/>
                    </a:lnTo>
                    <a:lnTo>
                      <a:pt x="82" y="32"/>
                    </a:lnTo>
                    <a:lnTo>
                      <a:pt x="82" y="32"/>
                    </a:lnTo>
                    <a:lnTo>
                      <a:pt x="82" y="32"/>
                    </a:lnTo>
                    <a:lnTo>
                      <a:pt x="82" y="32"/>
                    </a:lnTo>
                    <a:lnTo>
                      <a:pt x="82" y="32"/>
                    </a:lnTo>
                    <a:lnTo>
                      <a:pt x="82" y="32"/>
                    </a:lnTo>
                    <a:lnTo>
                      <a:pt x="82" y="39"/>
                    </a:lnTo>
                    <a:lnTo>
                      <a:pt x="82" y="39"/>
                    </a:lnTo>
                    <a:lnTo>
                      <a:pt x="82" y="39"/>
                    </a:lnTo>
                    <a:lnTo>
                      <a:pt x="82" y="39"/>
                    </a:lnTo>
                    <a:lnTo>
                      <a:pt x="82" y="39"/>
                    </a:lnTo>
                    <a:lnTo>
                      <a:pt x="82" y="39"/>
                    </a:lnTo>
                    <a:lnTo>
                      <a:pt x="82" y="45"/>
                    </a:lnTo>
                    <a:lnTo>
                      <a:pt x="82" y="45"/>
                    </a:lnTo>
                    <a:lnTo>
                      <a:pt x="82" y="45"/>
                    </a:lnTo>
                    <a:lnTo>
                      <a:pt x="82" y="45"/>
                    </a:lnTo>
                    <a:lnTo>
                      <a:pt x="82" y="45"/>
                    </a:lnTo>
                    <a:lnTo>
                      <a:pt x="82" y="45"/>
                    </a:lnTo>
                    <a:lnTo>
                      <a:pt x="82" y="45"/>
                    </a:lnTo>
                    <a:lnTo>
                      <a:pt x="75" y="45"/>
                    </a:lnTo>
                    <a:lnTo>
                      <a:pt x="75" y="45"/>
                    </a:lnTo>
                    <a:lnTo>
                      <a:pt x="75" y="45"/>
                    </a:lnTo>
                    <a:lnTo>
                      <a:pt x="75" y="45"/>
                    </a:lnTo>
                    <a:lnTo>
                      <a:pt x="75" y="45"/>
                    </a:lnTo>
                    <a:lnTo>
                      <a:pt x="75" y="45"/>
                    </a:lnTo>
                    <a:lnTo>
                      <a:pt x="68" y="51"/>
                    </a:lnTo>
                    <a:lnTo>
                      <a:pt x="68" y="51"/>
                    </a:lnTo>
                    <a:lnTo>
                      <a:pt x="61" y="58"/>
                    </a:lnTo>
                    <a:lnTo>
                      <a:pt x="61" y="58"/>
                    </a:lnTo>
                    <a:lnTo>
                      <a:pt x="55" y="58"/>
                    </a:lnTo>
                    <a:lnTo>
                      <a:pt x="55" y="58"/>
                    </a:lnTo>
                    <a:lnTo>
                      <a:pt x="55" y="58"/>
                    </a:lnTo>
                    <a:lnTo>
                      <a:pt x="48" y="64"/>
                    </a:lnTo>
                    <a:lnTo>
                      <a:pt x="48" y="64"/>
                    </a:lnTo>
                    <a:lnTo>
                      <a:pt x="48" y="64"/>
                    </a:lnTo>
                    <a:lnTo>
                      <a:pt x="48" y="64"/>
                    </a:lnTo>
                    <a:lnTo>
                      <a:pt x="41" y="64"/>
                    </a:lnTo>
                    <a:lnTo>
                      <a:pt x="41" y="64"/>
                    </a:lnTo>
                    <a:lnTo>
                      <a:pt x="41" y="64"/>
                    </a:lnTo>
                    <a:lnTo>
                      <a:pt x="34" y="64"/>
                    </a:lnTo>
                    <a:lnTo>
                      <a:pt x="34" y="64"/>
                    </a:lnTo>
                    <a:lnTo>
                      <a:pt x="34" y="64"/>
                    </a:lnTo>
                    <a:lnTo>
                      <a:pt x="34" y="64"/>
                    </a:lnTo>
                    <a:lnTo>
                      <a:pt x="34" y="64"/>
                    </a:lnTo>
                    <a:lnTo>
                      <a:pt x="27" y="64"/>
                    </a:lnTo>
                    <a:lnTo>
                      <a:pt x="27" y="64"/>
                    </a:lnTo>
                    <a:lnTo>
                      <a:pt x="27" y="64"/>
                    </a:lnTo>
                    <a:lnTo>
                      <a:pt x="27" y="64"/>
                    </a:lnTo>
                    <a:lnTo>
                      <a:pt x="20" y="58"/>
                    </a:lnTo>
                    <a:lnTo>
                      <a:pt x="20" y="58"/>
                    </a:lnTo>
                    <a:lnTo>
                      <a:pt x="20" y="58"/>
                    </a:lnTo>
                    <a:lnTo>
                      <a:pt x="20" y="58"/>
                    </a:lnTo>
                    <a:lnTo>
                      <a:pt x="13" y="58"/>
                    </a:lnTo>
                    <a:lnTo>
                      <a:pt x="13" y="58"/>
                    </a:lnTo>
                    <a:lnTo>
                      <a:pt x="13" y="58"/>
                    </a:lnTo>
                    <a:lnTo>
                      <a:pt x="7" y="51"/>
                    </a:lnTo>
                    <a:lnTo>
                      <a:pt x="7" y="51"/>
                    </a:lnTo>
                    <a:lnTo>
                      <a:pt x="7" y="51"/>
                    </a:lnTo>
                    <a:lnTo>
                      <a:pt x="7" y="51"/>
                    </a:lnTo>
                    <a:lnTo>
                      <a:pt x="7" y="51"/>
                    </a:lnTo>
                    <a:lnTo>
                      <a:pt x="7" y="51"/>
                    </a:lnTo>
                    <a:lnTo>
                      <a:pt x="0" y="51"/>
                    </a:lnTo>
                    <a:lnTo>
                      <a:pt x="0" y="51"/>
                    </a:lnTo>
                    <a:lnTo>
                      <a:pt x="0" y="51"/>
                    </a:lnTo>
                    <a:lnTo>
                      <a:pt x="0" y="45"/>
                    </a:lnTo>
                    <a:lnTo>
                      <a:pt x="0" y="51"/>
                    </a:lnTo>
                    <a:lnTo>
                      <a:pt x="0" y="58"/>
                    </a:lnTo>
                    <a:lnTo>
                      <a:pt x="0" y="58"/>
                    </a:lnTo>
                    <a:lnTo>
                      <a:pt x="0" y="58"/>
                    </a:lnTo>
                    <a:lnTo>
                      <a:pt x="0" y="58"/>
                    </a:lnTo>
                    <a:lnTo>
                      <a:pt x="7" y="64"/>
                    </a:lnTo>
                    <a:lnTo>
                      <a:pt x="7" y="64"/>
                    </a:lnTo>
                    <a:lnTo>
                      <a:pt x="7" y="64"/>
                    </a:lnTo>
                    <a:lnTo>
                      <a:pt x="7" y="64"/>
                    </a:lnTo>
                    <a:lnTo>
                      <a:pt x="7" y="64"/>
                    </a:lnTo>
                    <a:lnTo>
                      <a:pt x="7" y="71"/>
                    </a:lnTo>
                    <a:lnTo>
                      <a:pt x="7" y="71"/>
                    </a:lnTo>
                    <a:lnTo>
                      <a:pt x="7" y="71"/>
                    </a:lnTo>
                    <a:lnTo>
                      <a:pt x="7" y="71"/>
                    </a:lnTo>
                    <a:lnTo>
                      <a:pt x="7" y="77"/>
                    </a:lnTo>
                    <a:lnTo>
                      <a:pt x="7" y="77"/>
                    </a:lnTo>
                    <a:lnTo>
                      <a:pt x="7" y="77"/>
                    </a:lnTo>
                    <a:lnTo>
                      <a:pt x="7" y="77"/>
                    </a:lnTo>
                    <a:lnTo>
                      <a:pt x="7" y="77"/>
                    </a:lnTo>
                    <a:lnTo>
                      <a:pt x="13" y="77"/>
                    </a:lnTo>
                    <a:lnTo>
                      <a:pt x="13" y="77"/>
                    </a:lnTo>
                    <a:lnTo>
                      <a:pt x="13" y="84"/>
                    </a:lnTo>
                    <a:lnTo>
                      <a:pt x="13" y="84"/>
                    </a:lnTo>
                    <a:lnTo>
                      <a:pt x="13" y="84"/>
                    </a:lnTo>
                    <a:lnTo>
                      <a:pt x="13" y="84"/>
                    </a:lnTo>
                    <a:lnTo>
                      <a:pt x="13" y="84"/>
                    </a:lnTo>
                    <a:lnTo>
                      <a:pt x="13" y="90"/>
                    </a:lnTo>
                    <a:lnTo>
                      <a:pt x="13" y="90"/>
                    </a:lnTo>
                    <a:lnTo>
                      <a:pt x="13" y="90"/>
                    </a:lnTo>
                    <a:lnTo>
                      <a:pt x="13" y="90"/>
                    </a:lnTo>
                    <a:lnTo>
                      <a:pt x="13" y="90"/>
                    </a:lnTo>
                    <a:lnTo>
                      <a:pt x="13" y="97"/>
                    </a:lnTo>
                    <a:lnTo>
                      <a:pt x="13" y="97"/>
                    </a:lnTo>
                    <a:lnTo>
                      <a:pt x="13" y="97"/>
                    </a:lnTo>
                    <a:lnTo>
                      <a:pt x="13" y="97"/>
                    </a:lnTo>
                    <a:lnTo>
                      <a:pt x="20" y="97"/>
                    </a:lnTo>
                    <a:lnTo>
                      <a:pt x="20" y="97"/>
                    </a:lnTo>
                    <a:lnTo>
                      <a:pt x="20" y="97"/>
                    </a:lnTo>
                    <a:lnTo>
                      <a:pt x="20" y="97"/>
                    </a:lnTo>
                    <a:lnTo>
                      <a:pt x="20" y="103"/>
                    </a:lnTo>
                    <a:lnTo>
                      <a:pt x="27" y="103"/>
                    </a:lnTo>
                    <a:lnTo>
                      <a:pt x="27" y="103"/>
                    </a:lnTo>
                    <a:lnTo>
                      <a:pt x="27" y="103"/>
                    </a:lnTo>
                    <a:lnTo>
                      <a:pt x="27" y="103"/>
                    </a:lnTo>
                    <a:lnTo>
                      <a:pt x="34" y="103"/>
                    </a:lnTo>
                    <a:lnTo>
                      <a:pt x="34" y="103"/>
                    </a:lnTo>
                    <a:lnTo>
                      <a:pt x="41" y="103"/>
                    </a:lnTo>
                    <a:lnTo>
                      <a:pt x="41" y="103"/>
                    </a:lnTo>
                    <a:lnTo>
                      <a:pt x="41" y="109"/>
                    </a:lnTo>
                    <a:lnTo>
                      <a:pt x="41" y="109"/>
                    </a:lnTo>
                    <a:lnTo>
                      <a:pt x="41" y="109"/>
                    </a:lnTo>
                    <a:lnTo>
                      <a:pt x="41" y="109"/>
                    </a:lnTo>
                    <a:lnTo>
                      <a:pt x="41" y="109"/>
                    </a:lnTo>
                    <a:lnTo>
                      <a:pt x="41" y="109"/>
                    </a:lnTo>
                    <a:lnTo>
                      <a:pt x="48" y="109"/>
                    </a:lnTo>
                    <a:lnTo>
                      <a:pt x="48" y="109"/>
                    </a:lnTo>
                    <a:lnTo>
                      <a:pt x="48" y="109"/>
                    </a:lnTo>
                    <a:lnTo>
                      <a:pt x="48" y="116"/>
                    </a:lnTo>
                    <a:lnTo>
                      <a:pt x="48" y="116"/>
                    </a:lnTo>
                    <a:lnTo>
                      <a:pt x="48" y="116"/>
                    </a:lnTo>
                    <a:lnTo>
                      <a:pt x="48" y="116"/>
                    </a:lnTo>
                    <a:lnTo>
                      <a:pt x="48" y="116"/>
                    </a:lnTo>
                    <a:lnTo>
                      <a:pt x="48" y="116"/>
                    </a:lnTo>
                    <a:lnTo>
                      <a:pt x="48" y="116"/>
                    </a:lnTo>
                    <a:lnTo>
                      <a:pt x="55" y="116"/>
                    </a:lnTo>
                    <a:lnTo>
                      <a:pt x="55" y="116"/>
                    </a:lnTo>
                    <a:lnTo>
                      <a:pt x="55" y="116"/>
                    </a:lnTo>
                    <a:lnTo>
                      <a:pt x="61" y="122"/>
                    </a:lnTo>
                    <a:lnTo>
                      <a:pt x="61" y="122"/>
                    </a:lnTo>
                    <a:lnTo>
                      <a:pt x="61" y="122"/>
                    </a:lnTo>
                    <a:lnTo>
                      <a:pt x="61" y="122"/>
                    </a:lnTo>
                    <a:lnTo>
                      <a:pt x="68" y="122"/>
                    </a:lnTo>
                    <a:lnTo>
                      <a:pt x="68" y="122"/>
                    </a:lnTo>
                    <a:lnTo>
                      <a:pt x="68" y="122"/>
                    </a:lnTo>
                    <a:lnTo>
                      <a:pt x="68" y="129"/>
                    </a:lnTo>
                    <a:lnTo>
                      <a:pt x="75" y="129"/>
                    </a:lnTo>
                    <a:lnTo>
                      <a:pt x="75" y="129"/>
                    </a:lnTo>
                    <a:lnTo>
                      <a:pt x="75" y="129"/>
                    </a:lnTo>
                    <a:lnTo>
                      <a:pt x="82" y="129"/>
                    </a:lnTo>
                    <a:lnTo>
                      <a:pt x="82" y="129"/>
                    </a:lnTo>
                    <a:lnTo>
                      <a:pt x="89" y="129"/>
                    </a:lnTo>
                    <a:lnTo>
                      <a:pt x="89" y="122"/>
                    </a:lnTo>
                    <a:lnTo>
                      <a:pt x="89" y="122"/>
                    </a:lnTo>
                    <a:lnTo>
                      <a:pt x="89" y="122"/>
                    </a:lnTo>
                    <a:lnTo>
                      <a:pt x="96" y="122"/>
                    </a:lnTo>
                    <a:lnTo>
                      <a:pt x="96" y="122"/>
                    </a:lnTo>
                    <a:lnTo>
                      <a:pt x="96" y="122"/>
                    </a:lnTo>
                    <a:lnTo>
                      <a:pt x="96" y="122"/>
                    </a:lnTo>
                    <a:lnTo>
                      <a:pt x="96" y="122"/>
                    </a:lnTo>
                    <a:lnTo>
                      <a:pt x="96" y="122"/>
                    </a:lnTo>
                    <a:lnTo>
                      <a:pt x="103" y="122"/>
                    </a:lnTo>
                    <a:lnTo>
                      <a:pt x="103" y="122"/>
                    </a:lnTo>
                    <a:lnTo>
                      <a:pt x="103" y="122"/>
                    </a:lnTo>
                    <a:lnTo>
                      <a:pt x="103" y="122"/>
                    </a:lnTo>
                    <a:lnTo>
                      <a:pt x="103" y="122"/>
                    </a:lnTo>
                    <a:lnTo>
                      <a:pt x="103" y="122"/>
                    </a:lnTo>
                    <a:lnTo>
                      <a:pt x="103" y="122"/>
                    </a:lnTo>
                    <a:lnTo>
                      <a:pt x="103" y="122"/>
                    </a:lnTo>
                    <a:lnTo>
                      <a:pt x="103" y="122"/>
                    </a:lnTo>
                    <a:lnTo>
                      <a:pt x="109" y="116"/>
                    </a:lnTo>
                    <a:lnTo>
                      <a:pt x="109" y="116"/>
                    </a:lnTo>
                    <a:lnTo>
                      <a:pt x="109" y="116"/>
                    </a:lnTo>
                    <a:lnTo>
                      <a:pt x="109" y="116"/>
                    </a:lnTo>
                    <a:lnTo>
                      <a:pt x="116" y="116"/>
                    </a:lnTo>
                    <a:lnTo>
                      <a:pt x="116" y="116"/>
                    </a:lnTo>
                    <a:lnTo>
                      <a:pt x="116" y="109"/>
                    </a:lnTo>
                    <a:lnTo>
                      <a:pt x="116" y="109"/>
                    </a:lnTo>
                    <a:lnTo>
                      <a:pt x="116" y="109"/>
                    </a:lnTo>
                    <a:lnTo>
                      <a:pt x="116" y="109"/>
                    </a:lnTo>
                    <a:lnTo>
                      <a:pt x="123" y="109"/>
                    </a:lnTo>
                    <a:lnTo>
                      <a:pt x="123" y="109"/>
                    </a:lnTo>
                    <a:lnTo>
                      <a:pt x="123" y="109"/>
                    </a:lnTo>
                    <a:lnTo>
                      <a:pt x="123" y="109"/>
                    </a:lnTo>
                    <a:lnTo>
                      <a:pt x="123" y="109"/>
                    </a:lnTo>
                    <a:lnTo>
                      <a:pt x="123" y="109"/>
                    </a:lnTo>
                    <a:lnTo>
                      <a:pt x="123" y="109"/>
                    </a:lnTo>
                    <a:lnTo>
                      <a:pt x="123" y="109"/>
                    </a:lnTo>
                    <a:lnTo>
                      <a:pt x="123" y="103"/>
                    </a:lnTo>
                    <a:lnTo>
                      <a:pt x="123" y="103"/>
                    </a:lnTo>
                    <a:lnTo>
                      <a:pt x="123" y="103"/>
                    </a:lnTo>
                    <a:lnTo>
                      <a:pt x="123" y="103"/>
                    </a:lnTo>
                    <a:lnTo>
                      <a:pt x="123" y="103"/>
                    </a:lnTo>
                    <a:lnTo>
                      <a:pt x="123" y="103"/>
                    </a:lnTo>
                    <a:lnTo>
                      <a:pt x="123" y="103"/>
                    </a:lnTo>
                    <a:lnTo>
                      <a:pt x="123" y="103"/>
                    </a:lnTo>
                    <a:lnTo>
                      <a:pt x="123" y="103"/>
                    </a:lnTo>
                    <a:lnTo>
                      <a:pt x="123" y="97"/>
                    </a:lnTo>
                    <a:lnTo>
                      <a:pt x="123" y="97"/>
                    </a:lnTo>
                    <a:lnTo>
                      <a:pt x="123" y="97"/>
                    </a:lnTo>
                    <a:lnTo>
                      <a:pt x="123" y="97"/>
                    </a:lnTo>
                    <a:lnTo>
                      <a:pt x="123" y="97"/>
                    </a:lnTo>
                    <a:lnTo>
                      <a:pt x="123" y="90"/>
                    </a:lnTo>
                    <a:lnTo>
                      <a:pt x="123" y="90"/>
                    </a:lnTo>
                    <a:lnTo>
                      <a:pt x="123" y="90"/>
                    </a:lnTo>
                    <a:lnTo>
                      <a:pt x="123" y="90"/>
                    </a:lnTo>
                    <a:lnTo>
                      <a:pt x="123" y="90"/>
                    </a:lnTo>
                    <a:lnTo>
                      <a:pt x="123" y="90"/>
                    </a:lnTo>
                    <a:lnTo>
                      <a:pt x="123" y="84"/>
                    </a:lnTo>
                    <a:lnTo>
                      <a:pt x="123" y="84"/>
                    </a:lnTo>
                    <a:lnTo>
                      <a:pt x="123" y="84"/>
                    </a:lnTo>
                    <a:lnTo>
                      <a:pt x="116" y="84"/>
                    </a:lnTo>
                    <a:lnTo>
                      <a:pt x="116" y="84"/>
                    </a:lnTo>
                    <a:lnTo>
                      <a:pt x="116" y="84"/>
                    </a:lnTo>
                    <a:lnTo>
                      <a:pt x="116" y="84"/>
                    </a:lnTo>
                    <a:lnTo>
                      <a:pt x="116" y="84"/>
                    </a:lnTo>
                    <a:lnTo>
                      <a:pt x="116" y="84"/>
                    </a:lnTo>
                    <a:lnTo>
                      <a:pt x="116" y="77"/>
                    </a:lnTo>
                    <a:lnTo>
                      <a:pt x="116" y="77"/>
                    </a:lnTo>
                    <a:lnTo>
                      <a:pt x="116" y="77"/>
                    </a:lnTo>
                    <a:lnTo>
                      <a:pt x="116" y="77"/>
                    </a:lnTo>
                    <a:lnTo>
                      <a:pt x="116" y="77"/>
                    </a:lnTo>
                    <a:lnTo>
                      <a:pt x="116" y="77"/>
                    </a:lnTo>
                  </a:path>
                </a:pathLst>
              </a:custGeom>
              <a:noFill/>
              <a:ln w="0">
                <a:solidFill>
                  <a:srgbClr val="000000"/>
                </a:solidFill>
                <a:prstDash val="solid"/>
                <a:round/>
                <a:headEnd/>
                <a:tailEnd/>
              </a:ln>
            </p:spPr>
            <p:txBody>
              <a:bodyPr/>
              <a:lstStyle/>
              <a:p>
                <a:endParaRPr lang="en-US" dirty="0"/>
              </a:p>
            </p:txBody>
          </p:sp>
          <p:sp>
            <p:nvSpPr>
              <p:cNvPr id="100516" name="Freeform 1188"/>
              <p:cNvSpPr>
                <a:spLocks/>
              </p:cNvSpPr>
              <p:nvPr/>
            </p:nvSpPr>
            <p:spPr bwMode="auto">
              <a:xfrm>
                <a:off x="2372" y="2728"/>
                <a:ext cx="35" cy="52"/>
              </a:xfrm>
              <a:custGeom>
                <a:avLst/>
                <a:gdLst/>
                <a:ahLst/>
                <a:cxnLst>
                  <a:cxn ang="0">
                    <a:pos x="28" y="52"/>
                  </a:cxn>
                  <a:cxn ang="0">
                    <a:pos x="28" y="52"/>
                  </a:cxn>
                  <a:cxn ang="0">
                    <a:pos x="28" y="52"/>
                  </a:cxn>
                  <a:cxn ang="0">
                    <a:pos x="21" y="52"/>
                  </a:cxn>
                  <a:cxn ang="0">
                    <a:pos x="21" y="45"/>
                  </a:cxn>
                  <a:cxn ang="0">
                    <a:pos x="21" y="45"/>
                  </a:cxn>
                  <a:cxn ang="0">
                    <a:pos x="21" y="45"/>
                  </a:cxn>
                  <a:cxn ang="0">
                    <a:pos x="21" y="45"/>
                  </a:cxn>
                  <a:cxn ang="0">
                    <a:pos x="21" y="45"/>
                  </a:cxn>
                  <a:cxn ang="0">
                    <a:pos x="14" y="45"/>
                  </a:cxn>
                  <a:cxn ang="0">
                    <a:pos x="7" y="39"/>
                  </a:cxn>
                  <a:cxn ang="0">
                    <a:pos x="7" y="39"/>
                  </a:cxn>
                  <a:cxn ang="0">
                    <a:pos x="0" y="39"/>
                  </a:cxn>
                  <a:cxn ang="0">
                    <a:pos x="7" y="0"/>
                  </a:cxn>
                  <a:cxn ang="0">
                    <a:pos x="7" y="0"/>
                  </a:cxn>
                  <a:cxn ang="0">
                    <a:pos x="14" y="0"/>
                  </a:cxn>
                  <a:cxn ang="0">
                    <a:pos x="14" y="0"/>
                  </a:cxn>
                  <a:cxn ang="0">
                    <a:pos x="14" y="0"/>
                  </a:cxn>
                  <a:cxn ang="0">
                    <a:pos x="14" y="0"/>
                  </a:cxn>
                  <a:cxn ang="0">
                    <a:pos x="14" y="7"/>
                  </a:cxn>
                  <a:cxn ang="0">
                    <a:pos x="14" y="7"/>
                  </a:cxn>
                  <a:cxn ang="0">
                    <a:pos x="21" y="7"/>
                  </a:cxn>
                  <a:cxn ang="0">
                    <a:pos x="21" y="13"/>
                  </a:cxn>
                  <a:cxn ang="0">
                    <a:pos x="21" y="13"/>
                  </a:cxn>
                  <a:cxn ang="0">
                    <a:pos x="14" y="13"/>
                  </a:cxn>
                  <a:cxn ang="0">
                    <a:pos x="14" y="20"/>
                  </a:cxn>
                  <a:cxn ang="0">
                    <a:pos x="14" y="20"/>
                  </a:cxn>
                  <a:cxn ang="0">
                    <a:pos x="14" y="20"/>
                  </a:cxn>
                  <a:cxn ang="0">
                    <a:pos x="14" y="26"/>
                  </a:cxn>
                  <a:cxn ang="0">
                    <a:pos x="21" y="26"/>
                  </a:cxn>
                  <a:cxn ang="0">
                    <a:pos x="21" y="26"/>
                  </a:cxn>
                  <a:cxn ang="0">
                    <a:pos x="28" y="26"/>
                  </a:cxn>
                  <a:cxn ang="0">
                    <a:pos x="28" y="26"/>
                  </a:cxn>
                  <a:cxn ang="0">
                    <a:pos x="28" y="52"/>
                  </a:cxn>
                </a:cxnLst>
                <a:rect l="0" t="0" r="r" b="b"/>
                <a:pathLst>
                  <a:path w="35" h="52">
                    <a:moveTo>
                      <a:pt x="28" y="52"/>
                    </a:moveTo>
                    <a:lnTo>
                      <a:pt x="28" y="52"/>
                    </a:lnTo>
                    <a:lnTo>
                      <a:pt x="28" y="52"/>
                    </a:lnTo>
                    <a:lnTo>
                      <a:pt x="28" y="52"/>
                    </a:lnTo>
                    <a:lnTo>
                      <a:pt x="28" y="52"/>
                    </a:lnTo>
                    <a:lnTo>
                      <a:pt x="28" y="52"/>
                    </a:lnTo>
                    <a:lnTo>
                      <a:pt x="21" y="52"/>
                    </a:lnTo>
                    <a:lnTo>
                      <a:pt x="21" y="52"/>
                    </a:lnTo>
                    <a:lnTo>
                      <a:pt x="21" y="52"/>
                    </a:lnTo>
                    <a:lnTo>
                      <a:pt x="21" y="45"/>
                    </a:lnTo>
                    <a:lnTo>
                      <a:pt x="21" y="45"/>
                    </a:lnTo>
                    <a:lnTo>
                      <a:pt x="21" y="45"/>
                    </a:lnTo>
                    <a:lnTo>
                      <a:pt x="21" y="45"/>
                    </a:lnTo>
                    <a:lnTo>
                      <a:pt x="21" y="45"/>
                    </a:lnTo>
                    <a:lnTo>
                      <a:pt x="21" y="45"/>
                    </a:lnTo>
                    <a:lnTo>
                      <a:pt x="21" y="45"/>
                    </a:lnTo>
                    <a:lnTo>
                      <a:pt x="21" y="45"/>
                    </a:lnTo>
                    <a:lnTo>
                      <a:pt x="21" y="45"/>
                    </a:lnTo>
                    <a:lnTo>
                      <a:pt x="21" y="45"/>
                    </a:lnTo>
                    <a:lnTo>
                      <a:pt x="14" y="45"/>
                    </a:lnTo>
                    <a:lnTo>
                      <a:pt x="14" y="39"/>
                    </a:lnTo>
                    <a:lnTo>
                      <a:pt x="7" y="39"/>
                    </a:lnTo>
                    <a:lnTo>
                      <a:pt x="7" y="39"/>
                    </a:lnTo>
                    <a:lnTo>
                      <a:pt x="7" y="39"/>
                    </a:lnTo>
                    <a:lnTo>
                      <a:pt x="0" y="39"/>
                    </a:lnTo>
                    <a:lnTo>
                      <a:pt x="0" y="39"/>
                    </a:lnTo>
                    <a:lnTo>
                      <a:pt x="7" y="0"/>
                    </a:lnTo>
                    <a:lnTo>
                      <a:pt x="7" y="0"/>
                    </a:lnTo>
                    <a:lnTo>
                      <a:pt x="7" y="0"/>
                    </a:lnTo>
                    <a:lnTo>
                      <a:pt x="7" y="0"/>
                    </a:lnTo>
                    <a:lnTo>
                      <a:pt x="7" y="0"/>
                    </a:lnTo>
                    <a:lnTo>
                      <a:pt x="14" y="0"/>
                    </a:lnTo>
                    <a:lnTo>
                      <a:pt x="14" y="0"/>
                    </a:lnTo>
                    <a:lnTo>
                      <a:pt x="14" y="0"/>
                    </a:lnTo>
                    <a:lnTo>
                      <a:pt x="14" y="0"/>
                    </a:lnTo>
                    <a:lnTo>
                      <a:pt x="14" y="0"/>
                    </a:lnTo>
                    <a:lnTo>
                      <a:pt x="14" y="0"/>
                    </a:lnTo>
                    <a:lnTo>
                      <a:pt x="14" y="0"/>
                    </a:lnTo>
                    <a:lnTo>
                      <a:pt x="14" y="7"/>
                    </a:lnTo>
                    <a:lnTo>
                      <a:pt x="14" y="7"/>
                    </a:lnTo>
                    <a:lnTo>
                      <a:pt x="14" y="7"/>
                    </a:lnTo>
                    <a:lnTo>
                      <a:pt x="14" y="7"/>
                    </a:lnTo>
                    <a:lnTo>
                      <a:pt x="14" y="7"/>
                    </a:lnTo>
                    <a:lnTo>
                      <a:pt x="21" y="7"/>
                    </a:lnTo>
                    <a:lnTo>
                      <a:pt x="21" y="7"/>
                    </a:lnTo>
                    <a:lnTo>
                      <a:pt x="21" y="13"/>
                    </a:lnTo>
                    <a:lnTo>
                      <a:pt x="21" y="13"/>
                    </a:lnTo>
                    <a:lnTo>
                      <a:pt x="21" y="13"/>
                    </a:lnTo>
                    <a:lnTo>
                      <a:pt x="14" y="13"/>
                    </a:lnTo>
                    <a:lnTo>
                      <a:pt x="14" y="13"/>
                    </a:lnTo>
                    <a:lnTo>
                      <a:pt x="14" y="13"/>
                    </a:lnTo>
                    <a:lnTo>
                      <a:pt x="14" y="20"/>
                    </a:lnTo>
                    <a:lnTo>
                      <a:pt x="14" y="20"/>
                    </a:lnTo>
                    <a:lnTo>
                      <a:pt x="14" y="20"/>
                    </a:lnTo>
                    <a:lnTo>
                      <a:pt x="14" y="20"/>
                    </a:lnTo>
                    <a:lnTo>
                      <a:pt x="14" y="20"/>
                    </a:lnTo>
                    <a:lnTo>
                      <a:pt x="14" y="20"/>
                    </a:lnTo>
                    <a:lnTo>
                      <a:pt x="14" y="26"/>
                    </a:lnTo>
                    <a:lnTo>
                      <a:pt x="14" y="26"/>
                    </a:lnTo>
                    <a:lnTo>
                      <a:pt x="21" y="26"/>
                    </a:lnTo>
                    <a:lnTo>
                      <a:pt x="21" y="26"/>
                    </a:lnTo>
                    <a:lnTo>
                      <a:pt x="21" y="26"/>
                    </a:lnTo>
                    <a:lnTo>
                      <a:pt x="21" y="26"/>
                    </a:lnTo>
                    <a:lnTo>
                      <a:pt x="28" y="26"/>
                    </a:lnTo>
                    <a:lnTo>
                      <a:pt x="28" y="26"/>
                    </a:lnTo>
                    <a:lnTo>
                      <a:pt x="28" y="26"/>
                    </a:lnTo>
                    <a:lnTo>
                      <a:pt x="35" y="26"/>
                    </a:lnTo>
                    <a:lnTo>
                      <a:pt x="28" y="52"/>
                    </a:lnTo>
                    <a:lnTo>
                      <a:pt x="28" y="52"/>
                    </a:lnTo>
                    <a:close/>
                  </a:path>
                </a:pathLst>
              </a:custGeom>
              <a:solidFill>
                <a:srgbClr val="000000"/>
              </a:solidFill>
              <a:ln w="9525">
                <a:noFill/>
                <a:round/>
                <a:headEnd/>
                <a:tailEnd/>
              </a:ln>
            </p:spPr>
            <p:txBody>
              <a:bodyPr/>
              <a:lstStyle/>
              <a:p>
                <a:endParaRPr lang="en-US" dirty="0"/>
              </a:p>
            </p:txBody>
          </p:sp>
          <p:sp>
            <p:nvSpPr>
              <p:cNvPr id="100517" name="Freeform 1189"/>
              <p:cNvSpPr>
                <a:spLocks/>
              </p:cNvSpPr>
              <p:nvPr/>
            </p:nvSpPr>
            <p:spPr bwMode="auto">
              <a:xfrm>
                <a:off x="2400" y="2748"/>
                <a:ext cx="55" cy="45"/>
              </a:xfrm>
              <a:custGeom>
                <a:avLst/>
                <a:gdLst/>
                <a:ahLst/>
                <a:cxnLst>
                  <a:cxn ang="0">
                    <a:pos x="7" y="38"/>
                  </a:cxn>
                  <a:cxn ang="0">
                    <a:pos x="20" y="38"/>
                  </a:cxn>
                  <a:cxn ang="0">
                    <a:pos x="34" y="45"/>
                  </a:cxn>
                  <a:cxn ang="0">
                    <a:pos x="41" y="38"/>
                  </a:cxn>
                  <a:cxn ang="0">
                    <a:pos x="48" y="38"/>
                  </a:cxn>
                  <a:cxn ang="0">
                    <a:pos x="55" y="38"/>
                  </a:cxn>
                  <a:cxn ang="0">
                    <a:pos x="55" y="32"/>
                  </a:cxn>
                  <a:cxn ang="0">
                    <a:pos x="55" y="25"/>
                  </a:cxn>
                  <a:cxn ang="0">
                    <a:pos x="55" y="19"/>
                  </a:cxn>
                  <a:cxn ang="0">
                    <a:pos x="48" y="6"/>
                  </a:cxn>
                  <a:cxn ang="0">
                    <a:pos x="48" y="0"/>
                  </a:cxn>
                  <a:cxn ang="0">
                    <a:pos x="41" y="0"/>
                  </a:cxn>
                  <a:cxn ang="0">
                    <a:pos x="41" y="0"/>
                  </a:cxn>
                  <a:cxn ang="0">
                    <a:pos x="41" y="6"/>
                  </a:cxn>
                  <a:cxn ang="0">
                    <a:pos x="48" y="19"/>
                  </a:cxn>
                  <a:cxn ang="0">
                    <a:pos x="55" y="25"/>
                  </a:cxn>
                  <a:cxn ang="0">
                    <a:pos x="55" y="32"/>
                  </a:cxn>
                  <a:cxn ang="0">
                    <a:pos x="48" y="32"/>
                  </a:cxn>
                  <a:cxn ang="0">
                    <a:pos x="41" y="25"/>
                  </a:cxn>
                  <a:cxn ang="0">
                    <a:pos x="41" y="19"/>
                  </a:cxn>
                  <a:cxn ang="0">
                    <a:pos x="34" y="19"/>
                  </a:cxn>
                  <a:cxn ang="0">
                    <a:pos x="41" y="19"/>
                  </a:cxn>
                  <a:cxn ang="0">
                    <a:pos x="41" y="25"/>
                  </a:cxn>
                  <a:cxn ang="0">
                    <a:pos x="41" y="25"/>
                  </a:cxn>
                  <a:cxn ang="0">
                    <a:pos x="41" y="32"/>
                  </a:cxn>
                  <a:cxn ang="0">
                    <a:pos x="41" y="38"/>
                  </a:cxn>
                  <a:cxn ang="0">
                    <a:pos x="41" y="38"/>
                  </a:cxn>
                  <a:cxn ang="0">
                    <a:pos x="34" y="38"/>
                  </a:cxn>
                  <a:cxn ang="0">
                    <a:pos x="34" y="32"/>
                  </a:cxn>
                  <a:cxn ang="0">
                    <a:pos x="34" y="25"/>
                  </a:cxn>
                  <a:cxn ang="0">
                    <a:pos x="34" y="25"/>
                  </a:cxn>
                  <a:cxn ang="0">
                    <a:pos x="34" y="25"/>
                  </a:cxn>
                  <a:cxn ang="0">
                    <a:pos x="27" y="25"/>
                  </a:cxn>
                  <a:cxn ang="0">
                    <a:pos x="27" y="32"/>
                  </a:cxn>
                  <a:cxn ang="0">
                    <a:pos x="27" y="32"/>
                  </a:cxn>
                  <a:cxn ang="0">
                    <a:pos x="27" y="25"/>
                  </a:cxn>
                  <a:cxn ang="0">
                    <a:pos x="27" y="19"/>
                  </a:cxn>
                  <a:cxn ang="0">
                    <a:pos x="27" y="19"/>
                  </a:cxn>
                  <a:cxn ang="0">
                    <a:pos x="27" y="25"/>
                  </a:cxn>
                  <a:cxn ang="0">
                    <a:pos x="27" y="25"/>
                  </a:cxn>
                  <a:cxn ang="0">
                    <a:pos x="27" y="32"/>
                  </a:cxn>
                  <a:cxn ang="0">
                    <a:pos x="27" y="38"/>
                  </a:cxn>
                  <a:cxn ang="0">
                    <a:pos x="20" y="38"/>
                  </a:cxn>
                  <a:cxn ang="0">
                    <a:pos x="20" y="38"/>
                  </a:cxn>
                  <a:cxn ang="0">
                    <a:pos x="20" y="38"/>
                  </a:cxn>
                  <a:cxn ang="0">
                    <a:pos x="20" y="25"/>
                  </a:cxn>
                  <a:cxn ang="0">
                    <a:pos x="20" y="13"/>
                  </a:cxn>
                  <a:cxn ang="0">
                    <a:pos x="13" y="13"/>
                  </a:cxn>
                  <a:cxn ang="0">
                    <a:pos x="7" y="19"/>
                  </a:cxn>
                  <a:cxn ang="0">
                    <a:pos x="0" y="25"/>
                  </a:cxn>
                  <a:cxn ang="0">
                    <a:pos x="7" y="19"/>
                  </a:cxn>
                  <a:cxn ang="0">
                    <a:pos x="13" y="13"/>
                  </a:cxn>
                  <a:cxn ang="0">
                    <a:pos x="20" y="13"/>
                  </a:cxn>
                  <a:cxn ang="0">
                    <a:pos x="20" y="6"/>
                  </a:cxn>
                  <a:cxn ang="0">
                    <a:pos x="20" y="6"/>
                  </a:cxn>
                  <a:cxn ang="0">
                    <a:pos x="7" y="6"/>
                  </a:cxn>
                </a:cxnLst>
                <a:rect l="0" t="0" r="r" b="b"/>
                <a:pathLst>
                  <a:path w="55" h="45">
                    <a:moveTo>
                      <a:pt x="0" y="32"/>
                    </a:moveTo>
                    <a:lnTo>
                      <a:pt x="0" y="32"/>
                    </a:lnTo>
                    <a:lnTo>
                      <a:pt x="7" y="32"/>
                    </a:lnTo>
                    <a:lnTo>
                      <a:pt x="7" y="38"/>
                    </a:lnTo>
                    <a:lnTo>
                      <a:pt x="7" y="38"/>
                    </a:lnTo>
                    <a:lnTo>
                      <a:pt x="13" y="38"/>
                    </a:lnTo>
                    <a:lnTo>
                      <a:pt x="13" y="38"/>
                    </a:lnTo>
                    <a:lnTo>
                      <a:pt x="13" y="38"/>
                    </a:lnTo>
                    <a:lnTo>
                      <a:pt x="13" y="38"/>
                    </a:lnTo>
                    <a:lnTo>
                      <a:pt x="20" y="38"/>
                    </a:lnTo>
                    <a:lnTo>
                      <a:pt x="20" y="45"/>
                    </a:lnTo>
                    <a:lnTo>
                      <a:pt x="20" y="45"/>
                    </a:lnTo>
                    <a:lnTo>
                      <a:pt x="27" y="45"/>
                    </a:lnTo>
                    <a:lnTo>
                      <a:pt x="27" y="45"/>
                    </a:lnTo>
                    <a:lnTo>
                      <a:pt x="34" y="45"/>
                    </a:lnTo>
                    <a:lnTo>
                      <a:pt x="34" y="45"/>
                    </a:lnTo>
                    <a:lnTo>
                      <a:pt x="34" y="45"/>
                    </a:lnTo>
                    <a:lnTo>
                      <a:pt x="41" y="45"/>
                    </a:lnTo>
                    <a:lnTo>
                      <a:pt x="41" y="38"/>
                    </a:lnTo>
                    <a:lnTo>
                      <a:pt x="41" y="38"/>
                    </a:lnTo>
                    <a:lnTo>
                      <a:pt x="41" y="38"/>
                    </a:lnTo>
                    <a:lnTo>
                      <a:pt x="48" y="38"/>
                    </a:lnTo>
                    <a:lnTo>
                      <a:pt x="48" y="38"/>
                    </a:lnTo>
                    <a:lnTo>
                      <a:pt x="48" y="38"/>
                    </a:lnTo>
                    <a:lnTo>
                      <a:pt x="48" y="38"/>
                    </a:lnTo>
                    <a:lnTo>
                      <a:pt x="48" y="38"/>
                    </a:lnTo>
                    <a:lnTo>
                      <a:pt x="48" y="38"/>
                    </a:lnTo>
                    <a:lnTo>
                      <a:pt x="48" y="38"/>
                    </a:lnTo>
                    <a:lnTo>
                      <a:pt x="55" y="38"/>
                    </a:lnTo>
                    <a:lnTo>
                      <a:pt x="55" y="38"/>
                    </a:lnTo>
                    <a:lnTo>
                      <a:pt x="55" y="38"/>
                    </a:lnTo>
                    <a:lnTo>
                      <a:pt x="55" y="32"/>
                    </a:lnTo>
                    <a:lnTo>
                      <a:pt x="55" y="32"/>
                    </a:lnTo>
                    <a:lnTo>
                      <a:pt x="55" y="32"/>
                    </a:lnTo>
                    <a:lnTo>
                      <a:pt x="55" y="32"/>
                    </a:lnTo>
                    <a:lnTo>
                      <a:pt x="55" y="32"/>
                    </a:lnTo>
                    <a:lnTo>
                      <a:pt x="55" y="32"/>
                    </a:lnTo>
                    <a:lnTo>
                      <a:pt x="55" y="32"/>
                    </a:lnTo>
                    <a:lnTo>
                      <a:pt x="55" y="25"/>
                    </a:lnTo>
                    <a:lnTo>
                      <a:pt x="55" y="25"/>
                    </a:lnTo>
                    <a:lnTo>
                      <a:pt x="55" y="25"/>
                    </a:lnTo>
                    <a:lnTo>
                      <a:pt x="55" y="25"/>
                    </a:lnTo>
                    <a:lnTo>
                      <a:pt x="55" y="19"/>
                    </a:lnTo>
                    <a:lnTo>
                      <a:pt x="55" y="19"/>
                    </a:lnTo>
                    <a:lnTo>
                      <a:pt x="55" y="19"/>
                    </a:lnTo>
                    <a:lnTo>
                      <a:pt x="55" y="19"/>
                    </a:lnTo>
                    <a:lnTo>
                      <a:pt x="55" y="13"/>
                    </a:lnTo>
                    <a:lnTo>
                      <a:pt x="48" y="13"/>
                    </a:lnTo>
                    <a:lnTo>
                      <a:pt x="48" y="13"/>
                    </a:lnTo>
                    <a:lnTo>
                      <a:pt x="48" y="6"/>
                    </a:lnTo>
                    <a:lnTo>
                      <a:pt x="48" y="6"/>
                    </a:lnTo>
                    <a:lnTo>
                      <a:pt x="48" y="6"/>
                    </a:lnTo>
                    <a:lnTo>
                      <a:pt x="48" y="6"/>
                    </a:lnTo>
                    <a:lnTo>
                      <a:pt x="48" y="0"/>
                    </a:lnTo>
                    <a:lnTo>
                      <a:pt x="48" y="0"/>
                    </a:lnTo>
                    <a:lnTo>
                      <a:pt x="48" y="0"/>
                    </a:lnTo>
                    <a:lnTo>
                      <a:pt x="48" y="0"/>
                    </a:lnTo>
                    <a:lnTo>
                      <a:pt x="41" y="0"/>
                    </a:lnTo>
                    <a:lnTo>
                      <a:pt x="41" y="0"/>
                    </a:lnTo>
                    <a:lnTo>
                      <a:pt x="41" y="0"/>
                    </a:lnTo>
                    <a:lnTo>
                      <a:pt x="41" y="0"/>
                    </a:lnTo>
                    <a:lnTo>
                      <a:pt x="41" y="0"/>
                    </a:lnTo>
                    <a:lnTo>
                      <a:pt x="41" y="0"/>
                    </a:lnTo>
                    <a:lnTo>
                      <a:pt x="41" y="0"/>
                    </a:lnTo>
                    <a:lnTo>
                      <a:pt x="41" y="0"/>
                    </a:lnTo>
                    <a:lnTo>
                      <a:pt x="41" y="0"/>
                    </a:lnTo>
                    <a:lnTo>
                      <a:pt x="41" y="0"/>
                    </a:lnTo>
                    <a:lnTo>
                      <a:pt x="41" y="6"/>
                    </a:lnTo>
                    <a:lnTo>
                      <a:pt x="41" y="6"/>
                    </a:lnTo>
                    <a:lnTo>
                      <a:pt x="41" y="6"/>
                    </a:lnTo>
                    <a:lnTo>
                      <a:pt x="41" y="6"/>
                    </a:lnTo>
                    <a:lnTo>
                      <a:pt x="48" y="13"/>
                    </a:lnTo>
                    <a:lnTo>
                      <a:pt x="48" y="13"/>
                    </a:lnTo>
                    <a:lnTo>
                      <a:pt x="48" y="19"/>
                    </a:lnTo>
                    <a:lnTo>
                      <a:pt x="48" y="19"/>
                    </a:lnTo>
                    <a:lnTo>
                      <a:pt x="48" y="19"/>
                    </a:lnTo>
                    <a:lnTo>
                      <a:pt x="48" y="25"/>
                    </a:lnTo>
                    <a:lnTo>
                      <a:pt x="48" y="25"/>
                    </a:lnTo>
                    <a:lnTo>
                      <a:pt x="48" y="25"/>
                    </a:lnTo>
                    <a:lnTo>
                      <a:pt x="55" y="25"/>
                    </a:lnTo>
                    <a:lnTo>
                      <a:pt x="55" y="25"/>
                    </a:lnTo>
                    <a:lnTo>
                      <a:pt x="55" y="25"/>
                    </a:lnTo>
                    <a:lnTo>
                      <a:pt x="55" y="32"/>
                    </a:lnTo>
                    <a:lnTo>
                      <a:pt x="55" y="32"/>
                    </a:lnTo>
                    <a:lnTo>
                      <a:pt x="55" y="32"/>
                    </a:lnTo>
                    <a:lnTo>
                      <a:pt x="55" y="32"/>
                    </a:lnTo>
                    <a:lnTo>
                      <a:pt x="55" y="32"/>
                    </a:lnTo>
                    <a:lnTo>
                      <a:pt x="48" y="32"/>
                    </a:lnTo>
                    <a:lnTo>
                      <a:pt x="48" y="32"/>
                    </a:lnTo>
                    <a:lnTo>
                      <a:pt x="48" y="32"/>
                    </a:lnTo>
                    <a:lnTo>
                      <a:pt x="48" y="25"/>
                    </a:lnTo>
                    <a:lnTo>
                      <a:pt x="48" y="25"/>
                    </a:lnTo>
                    <a:lnTo>
                      <a:pt x="48" y="25"/>
                    </a:lnTo>
                    <a:lnTo>
                      <a:pt x="48" y="25"/>
                    </a:lnTo>
                    <a:lnTo>
                      <a:pt x="41" y="25"/>
                    </a:lnTo>
                    <a:lnTo>
                      <a:pt x="41" y="19"/>
                    </a:lnTo>
                    <a:lnTo>
                      <a:pt x="41" y="19"/>
                    </a:lnTo>
                    <a:lnTo>
                      <a:pt x="41" y="19"/>
                    </a:lnTo>
                    <a:lnTo>
                      <a:pt x="41" y="19"/>
                    </a:lnTo>
                    <a:lnTo>
                      <a:pt x="41" y="19"/>
                    </a:lnTo>
                    <a:lnTo>
                      <a:pt x="41" y="19"/>
                    </a:lnTo>
                    <a:lnTo>
                      <a:pt x="34" y="19"/>
                    </a:lnTo>
                    <a:lnTo>
                      <a:pt x="34" y="19"/>
                    </a:lnTo>
                    <a:lnTo>
                      <a:pt x="34" y="19"/>
                    </a:lnTo>
                    <a:lnTo>
                      <a:pt x="34" y="19"/>
                    </a:lnTo>
                    <a:lnTo>
                      <a:pt x="41" y="19"/>
                    </a:lnTo>
                    <a:lnTo>
                      <a:pt x="41" y="19"/>
                    </a:lnTo>
                    <a:lnTo>
                      <a:pt x="41" y="19"/>
                    </a:lnTo>
                    <a:lnTo>
                      <a:pt x="41" y="19"/>
                    </a:lnTo>
                    <a:lnTo>
                      <a:pt x="41" y="19"/>
                    </a:lnTo>
                    <a:lnTo>
                      <a:pt x="41" y="19"/>
                    </a:lnTo>
                    <a:lnTo>
                      <a:pt x="41" y="19"/>
                    </a:lnTo>
                    <a:lnTo>
                      <a:pt x="41" y="25"/>
                    </a:lnTo>
                    <a:lnTo>
                      <a:pt x="41" y="25"/>
                    </a:lnTo>
                    <a:lnTo>
                      <a:pt x="41" y="25"/>
                    </a:lnTo>
                    <a:lnTo>
                      <a:pt x="41" y="25"/>
                    </a:lnTo>
                    <a:lnTo>
                      <a:pt x="41" y="25"/>
                    </a:lnTo>
                    <a:lnTo>
                      <a:pt x="41" y="25"/>
                    </a:lnTo>
                    <a:lnTo>
                      <a:pt x="41" y="25"/>
                    </a:lnTo>
                    <a:lnTo>
                      <a:pt x="41" y="25"/>
                    </a:lnTo>
                    <a:lnTo>
                      <a:pt x="41" y="25"/>
                    </a:lnTo>
                    <a:lnTo>
                      <a:pt x="41" y="32"/>
                    </a:lnTo>
                    <a:lnTo>
                      <a:pt x="41" y="32"/>
                    </a:lnTo>
                    <a:lnTo>
                      <a:pt x="41" y="32"/>
                    </a:lnTo>
                    <a:lnTo>
                      <a:pt x="41" y="32"/>
                    </a:lnTo>
                    <a:lnTo>
                      <a:pt x="41" y="32"/>
                    </a:lnTo>
                    <a:lnTo>
                      <a:pt x="41" y="32"/>
                    </a:lnTo>
                    <a:lnTo>
                      <a:pt x="41" y="32"/>
                    </a:lnTo>
                    <a:lnTo>
                      <a:pt x="41" y="32"/>
                    </a:lnTo>
                    <a:lnTo>
                      <a:pt x="41" y="38"/>
                    </a:lnTo>
                    <a:lnTo>
                      <a:pt x="41" y="38"/>
                    </a:lnTo>
                    <a:lnTo>
                      <a:pt x="41" y="38"/>
                    </a:lnTo>
                    <a:lnTo>
                      <a:pt x="41" y="38"/>
                    </a:lnTo>
                    <a:lnTo>
                      <a:pt x="41" y="38"/>
                    </a:lnTo>
                    <a:lnTo>
                      <a:pt x="41" y="38"/>
                    </a:lnTo>
                    <a:lnTo>
                      <a:pt x="41" y="38"/>
                    </a:lnTo>
                    <a:lnTo>
                      <a:pt x="41" y="38"/>
                    </a:lnTo>
                    <a:lnTo>
                      <a:pt x="34" y="38"/>
                    </a:lnTo>
                    <a:lnTo>
                      <a:pt x="34" y="38"/>
                    </a:lnTo>
                    <a:lnTo>
                      <a:pt x="34" y="38"/>
                    </a:lnTo>
                    <a:lnTo>
                      <a:pt x="34" y="38"/>
                    </a:lnTo>
                    <a:lnTo>
                      <a:pt x="34" y="38"/>
                    </a:lnTo>
                    <a:lnTo>
                      <a:pt x="34" y="32"/>
                    </a:lnTo>
                    <a:lnTo>
                      <a:pt x="34" y="32"/>
                    </a:lnTo>
                    <a:lnTo>
                      <a:pt x="34" y="32"/>
                    </a:lnTo>
                    <a:lnTo>
                      <a:pt x="34" y="32"/>
                    </a:lnTo>
                    <a:lnTo>
                      <a:pt x="34" y="32"/>
                    </a:lnTo>
                    <a:lnTo>
                      <a:pt x="34" y="32"/>
                    </a:lnTo>
                    <a:lnTo>
                      <a:pt x="34" y="32"/>
                    </a:lnTo>
                    <a:lnTo>
                      <a:pt x="34" y="25"/>
                    </a:lnTo>
                    <a:lnTo>
                      <a:pt x="34" y="25"/>
                    </a:lnTo>
                    <a:lnTo>
                      <a:pt x="34" y="25"/>
                    </a:lnTo>
                    <a:lnTo>
                      <a:pt x="34" y="25"/>
                    </a:lnTo>
                    <a:lnTo>
                      <a:pt x="34" y="25"/>
                    </a:lnTo>
                    <a:lnTo>
                      <a:pt x="34" y="25"/>
                    </a:lnTo>
                    <a:lnTo>
                      <a:pt x="34" y="25"/>
                    </a:lnTo>
                    <a:lnTo>
                      <a:pt x="34" y="25"/>
                    </a:lnTo>
                    <a:lnTo>
                      <a:pt x="34" y="25"/>
                    </a:lnTo>
                    <a:lnTo>
                      <a:pt x="34" y="25"/>
                    </a:lnTo>
                    <a:lnTo>
                      <a:pt x="34" y="25"/>
                    </a:lnTo>
                    <a:lnTo>
                      <a:pt x="34" y="25"/>
                    </a:lnTo>
                    <a:lnTo>
                      <a:pt x="34" y="25"/>
                    </a:lnTo>
                    <a:lnTo>
                      <a:pt x="27" y="25"/>
                    </a:lnTo>
                    <a:lnTo>
                      <a:pt x="27" y="25"/>
                    </a:lnTo>
                    <a:lnTo>
                      <a:pt x="27" y="25"/>
                    </a:lnTo>
                    <a:lnTo>
                      <a:pt x="27" y="32"/>
                    </a:lnTo>
                    <a:lnTo>
                      <a:pt x="27" y="32"/>
                    </a:lnTo>
                    <a:lnTo>
                      <a:pt x="27" y="32"/>
                    </a:lnTo>
                    <a:lnTo>
                      <a:pt x="27" y="32"/>
                    </a:lnTo>
                    <a:lnTo>
                      <a:pt x="27" y="32"/>
                    </a:lnTo>
                    <a:lnTo>
                      <a:pt x="27" y="38"/>
                    </a:lnTo>
                    <a:lnTo>
                      <a:pt x="27" y="38"/>
                    </a:lnTo>
                    <a:lnTo>
                      <a:pt x="27" y="38"/>
                    </a:lnTo>
                    <a:lnTo>
                      <a:pt x="27" y="32"/>
                    </a:lnTo>
                    <a:lnTo>
                      <a:pt x="27" y="32"/>
                    </a:lnTo>
                    <a:lnTo>
                      <a:pt x="27" y="32"/>
                    </a:lnTo>
                    <a:lnTo>
                      <a:pt x="27" y="32"/>
                    </a:lnTo>
                    <a:lnTo>
                      <a:pt x="27" y="32"/>
                    </a:lnTo>
                    <a:lnTo>
                      <a:pt x="27" y="25"/>
                    </a:lnTo>
                    <a:lnTo>
                      <a:pt x="27" y="25"/>
                    </a:lnTo>
                    <a:lnTo>
                      <a:pt x="27" y="25"/>
                    </a:lnTo>
                    <a:lnTo>
                      <a:pt x="27" y="25"/>
                    </a:lnTo>
                    <a:lnTo>
                      <a:pt x="27" y="25"/>
                    </a:lnTo>
                    <a:lnTo>
                      <a:pt x="27" y="25"/>
                    </a:lnTo>
                    <a:lnTo>
                      <a:pt x="27" y="19"/>
                    </a:lnTo>
                    <a:lnTo>
                      <a:pt x="27" y="19"/>
                    </a:lnTo>
                    <a:lnTo>
                      <a:pt x="34" y="19"/>
                    </a:lnTo>
                    <a:lnTo>
                      <a:pt x="34" y="19"/>
                    </a:lnTo>
                    <a:lnTo>
                      <a:pt x="34" y="19"/>
                    </a:lnTo>
                    <a:lnTo>
                      <a:pt x="27" y="19"/>
                    </a:lnTo>
                    <a:lnTo>
                      <a:pt x="27" y="19"/>
                    </a:lnTo>
                    <a:lnTo>
                      <a:pt x="27" y="19"/>
                    </a:lnTo>
                    <a:lnTo>
                      <a:pt x="27" y="19"/>
                    </a:lnTo>
                    <a:lnTo>
                      <a:pt x="27" y="25"/>
                    </a:lnTo>
                    <a:lnTo>
                      <a:pt x="27" y="25"/>
                    </a:lnTo>
                    <a:lnTo>
                      <a:pt x="27" y="25"/>
                    </a:lnTo>
                    <a:lnTo>
                      <a:pt x="27" y="25"/>
                    </a:lnTo>
                    <a:lnTo>
                      <a:pt x="27" y="25"/>
                    </a:lnTo>
                    <a:lnTo>
                      <a:pt x="27" y="25"/>
                    </a:lnTo>
                    <a:lnTo>
                      <a:pt x="27" y="25"/>
                    </a:lnTo>
                    <a:lnTo>
                      <a:pt x="27" y="25"/>
                    </a:lnTo>
                    <a:lnTo>
                      <a:pt x="27" y="32"/>
                    </a:lnTo>
                    <a:lnTo>
                      <a:pt x="27" y="32"/>
                    </a:lnTo>
                    <a:lnTo>
                      <a:pt x="27" y="32"/>
                    </a:lnTo>
                    <a:lnTo>
                      <a:pt x="27" y="32"/>
                    </a:lnTo>
                    <a:lnTo>
                      <a:pt x="27" y="32"/>
                    </a:lnTo>
                    <a:lnTo>
                      <a:pt x="27" y="32"/>
                    </a:lnTo>
                    <a:lnTo>
                      <a:pt x="27" y="32"/>
                    </a:lnTo>
                    <a:lnTo>
                      <a:pt x="27" y="38"/>
                    </a:lnTo>
                    <a:lnTo>
                      <a:pt x="27" y="38"/>
                    </a:lnTo>
                    <a:lnTo>
                      <a:pt x="27" y="38"/>
                    </a:lnTo>
                    <a:lnTo>
                      <a:pt x="20" y="38"/>
                    </a:lnTo>
                    <a:lnTo>
                      <a:pt x="20" y="38"/>
                    </a:lnTo>
                    <a:lnTo>
                      <a:pt x="20" y="38"/>
                    </a:lnTo>
                    <a:lnTo>
                      <a:pt x="20" y="38"/>
                    </a:lnTo>
                    <a:lnTo>
                      <a:pt x="20" y="38"/>
                    </a:lnTo>
                    <a:lnTo>
                      <a:pt x="20" y="38"/>
                    </a:lnTo>
                    <a:lnTo>
                      <a:pt x="20" y="38"/>
                    </a:lnTo>
                    <a:lnTo>
                      <a:pt x="20" y="38"/>
                    </a:lnTo>
                    <a:lnTo>
                      <a:pt x="20" y="38"/>
                    </a:lnTo>
                    <a:lnTo>
                      <a:pt x="20" y="38"/>
                    </a:lnTo>
                    <a:lnTo>
                      <a:pt x="20" y="38"/>
                    </a:lnTo>
                    <a:lnTo>
                      <a:pt x="20" y="38"/>
                    </a:lnTo>
                    <a:lnTo>
                      <a:pt x="20" y="38"/>
                    </a:lnTo>
                    <a:lnTo>
                      <a:pt x="20" y="38"/>
                    </a:lnTo>
                    <a:lnTo>
                      <a:pt x="20" y="32"/>
                    </a:lnTo>
                    <a:lnTo>
                      <a:pt x="20" y="32"/>
                    </a:lnTo>
                    <a:lnTo>
                      <a:pt x="20" y="32"/>
                    </a:lnTo>
                    <a:lnTo>
                      <a:pt x="20" y="32"/>
                    </a:lnTo>
                    <a:lnTo>
                      <a:pt x="20" y="25"/>
                    </a:lnTo>
                    <a:lnTo>
                      <a:pt x="20" y="25"/>
                    </a:lnTo>
                    <a:lnTo>
                      <a:pt x="20" y="19"/>
                    </a:lnTo>
                    <a:lnTo>
                      <a:pt x="20" y="19"/>
                    </a:lnTo>
                    <a:lnTo>
                      <a:pt x="20" y="13"/>
                    </a:lnTo>
                    <a:lnTo>
                      <a:pt x="20" y="13"/>
                    </a:lnTo>
                    <a:lnTo>
                      <a:pt x="20" y="13"/>
                    </a:lnTo>
                    <a:lnTo>
                      <a:pt x="20" y="13"/>
                    </a:lnTo>
                    <a:lnTo>
                      <a:pt x="13" y="13"/>
                    </a:lnTo>
                    <a:lnTo>
                      <a:pt x="13" y="13"/>
                    </a:lnTo>
                    <a:lnTo>
                      <a:pt x="13" y="13"/>
                    </a:lnTo>
                    <a:lnTo>
                      <a:pt x="13" y="13"/>
                    </a:lnTo>
                    <a:lnTo>
                      <a:pt x="13" y="19"/>
                    </a:lnTo>
                    <a:lnTo>
                      <a:pt x="7" y="19"/>
                    </a:lnTo>
                    <a:lnTo>
                      <a:pt x="7" y="19"/>
                    </a:lnTo>
                    <a:lnTo>
                      <a:pt x="7" y="19"/>
                    </a:lnTo>
                    <a:lnTo>
                      <a:pt x="7" y="19"/>
                    </a:lnTo>
                    <a:lnTo>
                      <a:pt x="7" y="19"/>
                    </a:lnTo>
                    <a:lnTo>
                      <a:pt x="7" y="25"/>
                    </a:lnTo>
                    <a:lnTo>
                      <a:pt x="0" y="25"/>
                    </a:lnTo>
                    <a:lnTo>
                      <a:pt x="0" y="25"/>
                    </a:lnTo>
                    <a:lnTo>
                      <a:pt x="0" y="25"/>
                    </a:lnTo>
                    <a:lnTo>
                      <a:pt x="0" y="19"/>
                    </a:lnTo>
                    <a:lnTo>
                      <a:pt x="0" y="19"/>
                    </a:lnTo>
                    <a:lnTo>
                      <a:pt x="7" y="19"/>
                    </a:lnTo>
                    <a:lnTo>
                      <a:pt x="7" y="19"/>
                    </a:lnTo>
                    <a:lnTo>
                      <a:pt x="7" y="19"/>
                    </a:lnTo>
                    <a:lnTo>
                      <a:pt x="7" y="19"/>
                    </a:lnTo>
                    <a:lnTo>
                      <a:pt x="7" y="13"/>
                    </a:lnTo>
                    <a:lnTo>
                      <a:pt x="7" y="13"/>
                    </a:lnTo>
                    <a:lnTo>
                      <a:pt x="13" y="13"/>
                    </a:lnTo>
                    <a:lnTo>
                      <a:pt x="13" y="13"/>
                    </a:lnTo>
                    <a:lnTo>
                      <a:pt x="13" y="13"/>
                    </a:lnTo>
                    <a:lnTo>
                      <a:pt x="13" y="13"/>
                    </a:lnTo>
                    <a:lnTo>
                      <a:pt x="13" y="6"/>
                    </a:lnTo>
                    <a:lnTo>
                      <a:pt x="20" y="13"/>
                    </a:lnTo>
                    <a:lnTo>
                      <a:pt x="20" y="6"/>
                    </a:lnTo>
                    <a:lnTo>
                      <a:pt x="20" y="6"/>
                    </a:lnTo>
                    <a:lnTo>
                      <a:pt x="20" y="6"/>
                    </a:lnTo>
                    <a:lnTo>
                      <a:pt x="20" y="6"/>
                    </a:lnTo>
                    <a:lnTo>
                      <a:pt x="20" y="6"/>
                    </a:lnTo>
                    <a:lnTo>
                      <a:pt x="20" y="6"/>
                    </a:lnTo>
                    <a:lnTo>
                      <a:pt x="20" y="6"/>
                    </a:lnTo>
                    <a:lnTo>
                      <a:pt x="20" y="6"/>
                    </a:lnTo>
                    <a:lnTo>
                      <a:pt x="20" y="6"/>
                    </a:lnTo>
                    <a:lnTo>
                      <a:pt x="20" y="6"/>
                    </a:lnTo>
                    <a:lnTo>
                      <a:pt x="13" y="6"/>
                    </a:lnTo>
                    <a:lnTo>
                      <a:pt x="13" y="6"/>
                    </a:lnTo>
                    <a:lnTo>
                      <a:pt x="13" y="6"/>
                    </a:lnTo>
                    <a:lnTo>
                      <a:pt x="7" y="6"/>
                    </a:lnTo>
                    <a:lnTo>
                      <a:pt x="7" y="6"/>
                    </a:lnTo>
                    <a:lnTo>
                      <a:pt x="0" y="6"/>
                    </a:lnTo>
                    <a:lnTo>
                      <a:pt x="0" y="32"/>
                    </a:lnTo>
                    <a:lnTo>
                      <a:pt x="0" y="32"/>
                    </a:lnTo>
                    <a:close/>
                  </a:path>
                </a:pathLst>
              </a:custGeom>
              <a:solidFill>
                <a:srgbClr val="000000"/>
              </a:solidFill>
              <a:ln w="9525">
                <a:noFill/>
                <a:round/>
                <a:headEnd/>
                <a:tailEnd/>
              </a:ln>
            </p:spPr>
            <p:txBody>
              <a:bodyPr/>
              <a:lstStyle/>
              <a:p>
                <a:endParaRPr lang="en-US" dirty="0"/>
              </a:p>
            </p:txBody>
          </p:sp>
          <p:sp>
            <p:nvSpPr>
              <p:cNvPr id="100518" name="Freeform 1190"/>
              <p:cNvSpPr>
                <a:spLocks/>
              </p:cNvSpPr>
              <p:nvPr/>
            </p:nvSpPr>
            <p:spPr bwMode="auto">
              <a:xfrm>
                <a:off x="2434" y="2664"/>
                <a:ext cx="27" cy="51"/>
              </a:xfrm>
              <a:custGeom>
                <a:avLst/>
                <a:gdLst/>
                <a:ahLst/>
                <a:cxnLst>
                  <a:cxn ang="0">
                    <a:pos x="0" y="51"/>
                  </a:cxn>
                  <a:cxn ang="0">
                    <a:pos x="0" y="51"/>
                  </a:cxn>
                  <a:cxn ang="0">
                    <a:pos x="0" y="45"/>
                  </a:cxn>
                  <a:cxn ang="0">
                    <a:pos x="7" y="39"/>
                  </a:cxn>
                  <a:cxn ang="0">
                    <a:pos x="7" y="39"/>
                  </a:cxn>
                  <a:cxn ang="0">
                    <a:pos x="7" y="39"/>
                  </a:cxn>
                  <a:cxn ang="0">
                    <a:pos x="7" y="32"/>
                  </a:cxn>
                  <a:cxn ang="0">
                    <a:pos x="14" y="32"/>
                  </a:cxn>
                  <a:cxn ang="0">
                    <a:pos x="14" y="26"/>
                  </a:cxn>
                  <a:cxn ang="0">
                    <a:pos x="14" y="26"/>
                  </a:cxn>
                  <a:cxn ang="0">
                    <a:pos x="21" y="19"/>
                  </a:cxn>
                  <a:cxn ang="0">
                    <a:pos x="21" y="19"/>
                  </a:cxn>
                  <a:cxn ang="0">
                    <a:pos x="21" y="13"/>
                  </a:cxn>
                  <a:cxn ang="0">
                    <a:pos x="21" y="13"/>
                  </a:cxn>
                  <a:cxn ang="0">
                    <a:pos x="27" y="13"/>
                  </a:cxn>
                  <a:cxn ang="0">
                    <a:pos x="27" y="6"/>
                  </a:cxn>
                  <a:cxn ang="0">
                    <a:pos x="27" y="6"/>
                  </a:cxn>
                  <a:cxn ang="0">
                    <a:pos x="27" y="6"/>
                  </a:cxn>
                  <a:cxn ang="0">
                    <a:pos x="27" y="0"/>
                  </a:cxn>
                  <a:cxn ang="0">
                    <a:pos x="27" y="0"/>
                  </a:cxn>
                  <a:cxn ang="0">
                    <a:pos x="27" y="19"/>
                  </a:cxn>
                  <a:cxn ang="0">
                    <a:pos x="21" y="19"/>
                  </a:cxn>
                  <a:cxn ang="0">
                    <a:pos x="21" y="26"/>
                  </a:cxn>
                  <a:cxn ang="0">
                    <a:pos x="21" y="26"/>
                  </a:cxn>
                  <a:cxn ang="0">
                    <a:pos x="21" y="26"/>
                  </a:cxn>
                  <a:cxn ang="0">
                    <a:pos x="21" y="32"/>
                  </a:cxn>
                  <a:cxn ang="0">
                    <a:pos x="14" y="32"/>
                  </a:cxn>
                  <a:cxn ang="0">
                    <a:pos x="14" y="39"/>
                  </a:cxn>
                  <a:cxn ang="0">
                    <a:pos x="14" y="39"/>
                  </a:cxn>
                  <a:cxn ang="0">
                    <a:pos x="14" y="39"/>
                  </a:cxn>
                  <a:cxn ang="0">
                    <a:pos x="7" y="39"/>
                  </a:cxn>
                  <a:cxn ang="0">
                    <a:pos x="7" y="45"/>
                  </a:cxn>
                  <a:cxn ang="0">
                    <a:pos x="7" y="45"/>
                  </a:cxn>
                  <a:cxn ang="0">
                    <a:pos x="0" y="45"/>
                  </a:cxn>
                  <a:cxn ang="0">
                    <a:pos x="0" y="51"/>
                  </a:cxn>
                  <a:cxn ang="0">
                    <a:pos x="0" y="51"/>
                  </a:cxn>
                  <a:cxn ang="0">
                    <a:pos x="0" y="51"/>
                  </a:cxn>
                </a:cxnLst>
                <a:rect l="0" t="0" r="r" b="b"/>
                <a:pathLst>
                  <a:path w="27" h="51">
                    <a:moveTo>
                      <a:pt x="0" y="51"/>
                    </a:moveTo>
                    <a:lnTo>
                      <a:pt x="0" y="51"/>
                    </a:lnTo>
                    <a:lnTo>
                      <a:pt x="0" y="51"/>
                    </a:lnTo>
                    <a:lnTo>
                      <a:pt x="0" y="51"/>
                    </a:lnTo>
                    <a:lnTo>
                      <a:pt x="0" y="45"/>
                    </a:lnTo>
                    <a:lnTo>
                      <a:pt x="0" y="45"/>
                    </a:lnTo>
                    <a:lnTo>
                      <a:pt x="0" y="45"/>
                    </a:lnTo>
                    <a:lnTo>
                      <a:pt x="7" y="39"/>
                    </a:lnTo>
                    <a:lnTo>
                      <a:pt x="7" y="39"/>
                    </a:lnTo>
                    <a:lnTo>
                      <a:pt x="7" y="39"/>
                    </a:lnTo>
                    <a:lnTo>
                      <a:pt x="7" y="39"/>
                    </a:lnTo>
                    <a:lnTo>
                      <a:pt x="7" y="39"/>
                    </a:lnTo>
                    <a:lnTo>
                      <a:pt x="7" y="32"/>
                    </a:lnTo>
                    <a:lnTo>
                      <a:pt x="7" y="32"/>
                    </a:lnTo>
                    <a:lnTo>
                      <a:pt x="14" y="32"/>
                    </a:lnTo>
                    <a:lnTo>
                      <a:pt x="14" y="32"/>
                    </a:lnTo>
                    <a:lnTo>
                      <a:pt x="14" y="32"/>
                    </a:lnTo>
                    <a:lnTo>
                      <a:pt x="14" y="26"/>
                    </a:lnTo>
                    <a:lnTo>
                      <a:pt x="14" y="26"/>
                    </a:lnTo>
                    <a:lnTo>
                      <a:pt x="14" y="26"/>
                    </a:lnTo>
                    <a:lnTo>
                      <a:pt x="14" y="26"/>
                    </a:lnTo>
                    <a:lnTo>
                      <a:pt x="21" y="19"/>
                    </a:lnTo>
                    <a:lnTo>
                      <a:pt x="21" y="19"/>
                    </a:lnTo>
                    <a:lnTo>
                      <a:pt x="21" y="19"/>
                    </a:lnTo>
                    <a:lnTo>
                      <a:pt x="21" y="19"/>
                    </a:lnTo>
                    <a:lnTo>
                      <a:pt x="21" y="13"/>
                    </a:lnTo>
                    <a:lnTo>
                      <a:pt x="21" y="13"/>
                    </a:lnTo>
                    <a:lnTo>
                      <a:pt x="21" y="13"/>
                    </a:lnTo>
                    <a:lnTo>
                      <a:pt x="27" y="13"/>
                    </a:lnTo>
                    <a:lnTo>
                      <a:pt x="27" y="13"/>
                    </a:lnTo>
                    <a:lnTo>
                      <a:pt x="27" y="6"/>
                    </a:lnTo>
                    <a:lnTo>
                      <a:pt x="27" y="6"/>
                    </a:lnTo>
                    <a:lnTo>
                      <a:pt x="27" y="6"/>
                    </a:lnTo>
                    <a:lnTo>
                      <a:pt x="27" y="6"/>
                    </a:lnTo>
                    <a:lnTo>
                      <a:pt x="27" y="6"/>
                    </a:lnTo>
                    <a:lnTo>
                      <a:pt x="27" y="6"/>
                    </a:lnTo>
                    <a:lnTo>
                      <a:pt x="27" y="0"/>
                    </a:lnTo>
                    <a:lnTo>
                      <a:pt x="27" y="0"/>
                    </a:lnTo>
                    <a:lnTo>
                      <a:pt x="27" y="0"/>
                    </a:lnTo>
                    <a:lnTo>
                      <a:pt x="27" y="0"/>
                    </a:lnTo>
                    <a:lnTo>
                      <a:pt x="27" y="0"/>
                    </a:lnTo>
                    <a:lnTo>
                      <a:pt x="27" y="19"/>
                    </a:lnTo>
                    <a:lnTo>
                      <a:pt x="21" y="19"/>
                    </a:lnTo>
                    <a:lnTo>
                      <a:pt x="21" y="19"/>
                    </a:lnTo>
                    <a:lnTo>
                      <a:pt x="21" y="19"/>
                    </a:lnTo>
                    <a:lnTo>
                      <a:pt x="21" y="26"/>
                    </a:lnTo>
                    <a:lnTo>
                      <a:pt x="21" y="26"/>
                    </a:lnTo>
                    <a:lnTo>
                      <a:pt x="21" y="26"/>
                    </a:lnTo>
                    <a:lnTo>
                      <a:pt x="21" y="26"/>
                    </a:lnTo>
                    <a:lnTo>
                      <a:pt x="21" y="26"/>
                    </a:lnTo>
                    <a:lnTo>
                      <a:pt x="21" y="32"/>
                    </a:lnTo>
                    <a:lnTo>
                      <a:pt x="21" y="32"/>
                    </a:lnTo>
                    <a:lnTo>
                      <a:pt x="14" y="32"/>
                    </a:lnTo>
                    <a:lnTo>
                      <a:pt x="14" y="32"/>
                    </a:lnTo>
                    <a:lnTo>
                      <a:pt x="14" y="32"/>
                    </a:lnTo>
                    <a:lnTo>
                      <a:pt x="14" y="39"/>
                    </a:lnTo>
                    <a:lnTo>
                      <a:pt x="14" y="39"/>
                    </a:lnTo>
                    <a:lnTo>
                      <a:pt x="14" y="39"/>
                    </a:lnTo>
                    <a:lnTo>
                      <a:pt x="14" y="39"/>
                    </a:lnTo>
                    <a:lnTo>
                      <a:pt x="14" y="39"/>
                    </a:lnTo>
                    <a:lnTo>
                      <a:pt x="7" y="39"/>
                    </a:lnTo>
                    <a:lnTo>
                      <a:pt x="7" y="39"/>
                    </a:lnTo>
                    <a:lnTo>
                      <a:pt x="7" y="45"/>
                    </a:lnTo>
                    <a:lnTo>
                      <a:pt x="7" y="45"/>
                    </a:lnTo>
                    <a:lnTo>
                      <a:pt x="7" y="45"/>
                    </a:lnTo>
                    <a:lnTo>
                      <a:pt x="7" y="45"/>
                    </a:lnTo>
                    <a:lnTo>
                      <a:pt x="7" y="45"/>
                    </a:lnTo>
                    <a:lnTo>
                      <a:pt x="0" y="45"/>
                    </a:lnTo>
                    <a:lnTo>
                      <a:pt x="0" y="51"/>
                    </a:lnTo>
                    <a:lnTo>
                      <a:pt x="0" y="51"/>
                    </a:lnTo>
                    <a:lnTo>
                      <a:pt x="0" y="51"/>
                    </a:lnTo>
                    <a:lnTo>
                      <a:pt x="0" y="51"/>
                    </a:lnTo>
                    <a:lnTo>
                      <a:pt x="0" y="51"/>
                    </a:lnTo>
                    <a:lnTo>
                      <a:pt x="0" y="51"/>
                    </a:lnTo>
                    <a:lnTo>
                      <a:pt x="0" y="51"/>
                    </a:lnTo>
                    <a:close/>
                  </a:path>
                </a:pathLst>
              </a:custGeom>
              <a:solidFill>
                <a:srgbClr val="000000"/>
              </a:solidFill>
              <a:ln w="9525">
                <a:noFill/>
                <a:round/>
                <a:headEnd/>
                <a:tailEnd/>
              </a:ln>
            </p:spPr>
            <p:txBody>
              <a:bodyPr/>
              <a:lstStyle/>
              <a:p>
                <a:endParaRPr lang="en-US" dirty="0"/>
              </a:p>
            </p:txBody>
          </p:sp>
          <p:sp>
            <p:nvSpPr>
              <p:cNvPr id="100519" name="Freeform 1191"/>
              <p:cNvSpPr>
                <a:spLocks/>
              </p:cNvSpPr>
              <p:nvPr/>
            </p:nvSpPr>
            <p:spPr bwMode="auto">
              <a:xfrm>
                <a:off x="2441" y="2535"/>
                <a:ext cx="41" cy="45"/>
              </a:xfrm>
              <a:custGeom>
                <a:avLst/>
                <a:gdLst/>
                <a:ahLst/>
                <a:cxnLst>
                  <a:cxn ang="0">
                    <a:pos x="0" y="39"/>
                  </a:cxn>
                  <a:cxn ang="0">
                    <a:pos x="0" y="39"/>
                  </a:cxn>
                  <a:cxn ang="0">
                    <a:pos x="0" y="26"/>
                  </a:cxn>
                  <a:cxn ang="0">
                    <a:pos x="0" y="20"/>
                  </a:cxn>
                  <a:cxn ang="0">
                    <a:pos x="7" y="20"/>
                  </a:cxn>
                  <a:cxn ang="0">
                    <a:pos x="7" y="26"/>
                  </a:cxn>
                  <a:cxn ang="0">
                    <a:pos x="7" y="26"/>
                  </a:cxn>
                  <a:cxn ang="0">
                    <a:pos x="7" y="20"/>
                  </a:cxn>
                  <a:cxn ang="0">
                    <a:pos x="7" y="20"/>
                  </a:cxn>
                  <a:cxn ang="0">
                    <a:pos x="7" y="13"/>
                  </a:cxn>
                  <a:cxn ang="0">
                    <a:pos x="7" y="13"/>
                  </a:cxn>
                  <a:cxn ang="0">
                    <a:pos x="14" y="20"/>
                  </a:cxn>
                  <a:cxn ang="0">
                    <a:pos x="14" y="20"/>
                  </a:cxn>
                  <a:cxn ang="0">
                    <a:pos x="14" y="26"/>
                  </a:cxn>
                  <a:cxn ang="0">
                    <a:pos x="14" y="20"/>
                  </a:cxn>
                  <a:cxn ang="0">
                    <a:pos x="14" y="20"/>
                  </a:cxn>
                  <a:cxn ang="0">
                    <a:pos x="14" y="13"/>
                  </a:cxn>
                  <a:cxn ang="0">
                    <a:pos x="7" y="13"/>
                  </a:cxn>
                  <a:cxn ang="0">
                    <a:pos x="7" y="7"/>
                  </a:cxn>
                  <a:cxn ang="0">
                    <a:pos x="7" y="7"/>
                  </a:cxn>
                  <a:cxn ang="0">
                    <a:pos x="14" y="7"/>
                  </a:cxn>
                  <a:cxn ang="0">
                    <a:pos x="14" y="0"/>
                  </a:cxn>
                  <a:cxn ang="0">
                    <a:pos x="14" y="7"/>
                  </a:cxn>
                  <a:cxn ang="0">
                    <a:pos x="20" y="7"/>
                  </a:cxn>
                  <a:cxn ang="0">
                    <a:pos x="20" y="13"/>
                  </a:cxn>
                  <a:cxn ang="0">
                    <a:pos x="27" y="13"/>
                  </a:cxn>
                  <a:cxn ang="0">
                    <a:pos x="27" y="13"/>
                  </a:cxn>
                  <a:cxn ang="0">
                    <a:pos x="27" y="7"/>
                  </a:cxn>
                  <a:cxn ang="0">
                    <a:pos x="27" y="0"/>
                  </a:cxn>
                  <a:cxn ang="0">
                    <a:pos x="27" y="0"/>
                  </a:cxn>
                  <a:cxn ang="0">
                    <a:pos x="27" y="7"/>
                  </a:cxn>
                  <a:cxn ang="0">
                    <a:pos x="27" y="7"/>
                  </a:cxn>
                  <a:cxn ang="0">
                    <a:pos x="27" y="13"/>
                  </a:cxn>
                  <a:cxn ang="0">
                    <a:pos x="27" y="20"/>
                  </a:cxn>
                  <a:cxn ang="0">
                    <a:pos x="27" y="20"/>
                  </a:cxn>
                  <a:cxn ang="0">
                    <a:pos x="27" y="26"/>
                  </a:cxn>
                  <a:cxn ang="0">
                    <a:pos x="27" y="26"/>
                  </a:cxn>
                  <a:cxn ang="0">
                    <a:pos x="27" y="33"/>
                  </a:cxn>
                  <a:cxn ang="0">
                    <a:pos x="34" y="33"/>
                  </a:cxn>
                  <a:cxn ang="0">
                    <a:pos x="34" y="26"/>
                  </a:cxn>
                  <a:cxn ang="0">
                    <a:pos x="34" y="13"/>
                  </a:cxn>
                  <a:cxn ang="0">
                    <a:pos x="34" y="13"/>
                  </a:cxn>
                  <a:cxn ang="0">
                    <a:pos x="34" y="7"/>
                  </a:cxn>
                  <a:cxn ang="0">
                    <a:pos x="34" y="7"/>
                  </a:cxn>
                  <a:cxn ang="0">
                    <a:pos x="34" y="7"/>
                  </a:cxn>
                  <a:cxn ang="0">
                    <a:pos x="27" y="0"/>
                  </a:cxn>
                  <a:cxn ang="0">
                    <a:pos x="27" y="0"/>
                  </a:cxn>
                  <a:cxn ang="0">
                    <a:pos x="27" y="0"/>
                  </a:cxn>
                  <a:cxn ang="0">
                    <a:pos x="34" y="0"/>
                  </a:cxn>
                  <a:cxn ang="0">
                    <a:pos x="34" y="7"/>
                  </a:cxn>
                  <a:cxn ang="0">
                    <a:pos x="41" y="7"/>
                  </a:cxn>
                  <a:cxn ang="0">
                    <a:pos x="41" y="13"/>
                  </a:cxn>
                  <a:cxn ang="0">
                    <a:pos x="41" y="26"/>
                  </a:cxn>
                  <a:cxn ang="0">
                    <a:pos x="34" y="33"/>
                  </a:cxn>
                  <a:cxn ang="0">
                    <a:pos x="34" y="39"/>
                  </a:cxn>
                  <a:cxn ang="0">
                    <a:pos x="34" y="33"/>
                  </a:cxn>
                  <a:cxn ang="0">
                    <a:pos x="20" y="33"/>
                  </a:cxn>
                  <a:cxn ang="0">
                    <a:pos x="20" y="33"/>
                  </a:cxn>
                  <a:cxn ang="0">
                    <a:pos x="14" y="39"/>
                  </a:cxn>
                  <a:cxn ang="0">
                    <a:pos x="7" y="39"/>
                  </a:cxn>
                  <a:cxn ang="0">
                    <a:pos x="0" y="45"/>
                  </a:cxn>
                </a:cxnLst>
                <a:rect l="0" t="0" r="r" b="b"/>
                <a:pathLst>
                  <a:path w="41" h="45">
                    <a:moveTo>
                      <a:pt x="0" y="45"/>
                    </a:moveTo>
                    <a:lnTo>
                      <a:pt x="0" y="45"/>
                    </a:lnTo>
                    <a:lnTo>
                      <a:pt x="0" y="45"/>
                    </a:lnTo>
                    <a:lnTo>
                      <a:pt x="0" y="39"/>
                    </a:lnTo>
                    <a:lnTo>
                      <a:pt x="0" y="39"/>
                    </a:lnTo>
                    <a:lnTo>
                      <a:pt x="0" y="39"/>
                    </a:lnTo>
                    <a:lnTo>
                      <a:pt x="0" y="39"/>
                    </a:lnTo>
                    <a:lnTo>
                      <a:pt x="0" y="39"/>
                    </a:lnTo>
                    <a:lnTo>
                      <a:pt x="0" y="33"/>
                    </a:lnTo>
                    <a:lnTo>
                      <a:pt x="0" y="33"/>
                    </a:lnTo>
                    <a:lnTo>
                      <a:pt x="0" y="33"/>
                    </a:lnTo>
                    <a:lnTo>
                      <a:pt x="0" y="26"/>
                    </a:lnTo>
                    <a:lnTo>
                      <a:pt x="0" y="26"/>
                    </a:lnTo>
                    <a:lnTo>
                      <a:pt x="0" y="26"/>
                    </a:lnTo>
                    <a:lnTo>
                      <a:pt x="0" y="26"/>
                    </a:lnTo>
                    <a:lnTo>
                      <a:pt x="0" y="20"/>
                    </a:lnTo>
                    <a:lnTo>
                      <a:pt x="0" y="20"/>
                    </a:lnTo>
                    <a:lnTo>
                      <a:pt x="0" y="20"/>
                    </a:lnTo>
                    <a:lnTo>
                      <a:pt x="7" y="20"/>
                    </a:lnTo>
                    <a:lnTo>
                      <a:pt x="7" y="20"/>
                    </a:lnTo>
                    <a:lnTo>
                      <a:pt x="7" y="26"/>
                    </a:lnTo>
                    <a:lnTo>
                      <a:pt x="7" y="26"/>
                    </a:lnTo>
                    <a:lnTo>
                      <a:pt x="7" y="26"/>
                    </a:lnTo>
                    <a:lnTo>
                      <a:pt x="7" y="26"/>
                    </a:lnTo>
                    <a:lnTo>
                      <a:pt x="7" y="26"/>
                    </a:lnTo>
                    <a:lnTo>
                      <a:pt x="7" y="26"/>
                    </a:lnTo>
                    <a:lnTo>
                      <a:pt x="7" y="26"/>
                    </a:lnTo>
                    <a:lnTo>
                      <a:pt x="7" y="26"/>
                    </a:lnTo>
                    <a:lnTo>
                      <a:pt x="7" y="26"/>
                    </a:lnTo>
                    <a:lnTo>
                      <a:pt x="7" y="20"/>
                    </a:lnTo>
                    <a:lnTo>
                      <a:pt x="7" y="20"/>
                    </a:lnTo>
                    <a:lnTo>
                      <a:pt x="7" y="20"/>
                    </a:lnTo>
                    <a:lnTo>
                      <a:pt x="7" y="20"/>
                    </a:lnTo>
                    <a:lnTo>
                      <a:pt x="7" y="20"/>
                    </a:lnTo>
                    <a:lnTo>
                      <a:pt x="7" y="20"/>
                    </a:lnTo>
                    <a:lnTo>
                      <a:pt x="7" y="20"/>
                    </a:lnTo>
                    <a:lnTo>
                      <a:pt x="7" y="20"/>
                    </a:lnTo>
                    <a:lnTo>
                      <a:pt x="7" y="13"/>
                    </a:lnTo>
                    <a:lnTo>
                      <a:pt x="7" y="13"/>
                    </a:lnTo>
                    <a:lnTo>
                      <a:pt x="7" y="13"/>
                    </a:lnTo>
                    <a:lnTo>
                      <a:pt x="7" y="13"/>
                    </a:lnTo>
                    <a:lnTo>
                      <a:pt x="7" y="13"/>
                    </a:lnTo>
                    <a:lnTo>
                      <a:pt x="7" y="13"/>
                    </a:lnTo>
                    <a:lnTo>
                      <a:pt x="7" y="13"/>
                    </a:lnTo>
                    <a:lnTo>
                      <a:pt x="7" y="13"/>
                    </a:lnTo>
                    <a:lnTo>
                      <a:pt x="7" y="20"/>
                    </a:lnTo>
                    <a:lnTo>
                      <a:pt x="7" y="20"/>
                    </a:lnTo>
                    <a:lnTo>
                      <a:pt x="14" y="20"/>
                    </a:lnTo>
                    <a:lnTo>
                      <a:pt x="14" y="20"/>
                    </a:lnTo>
                    <a:lnTo>
                      <a:pt x="14" y="20"/>
                    </a:lnTo>
                    <a:lnTo>
                      <a:pt x="14" y="20"/>
                    </a:lnTo>
                    <a:lnTo>
                      <a:pt x="14" y="20"/>
                    </a:lnTo>
                    <a:lnTo>
                      <a:pt x="14" y="26"/>
                    </a:lnTo>
                    <a:lnTo>
                      <a:pt x="14" y="26"/>
                    </a:lnTo>
                    <a:lnTo>
                      <a:pt x="14" y="26"/>
                    </a:lnTo>
                    <a:lnTo>
                      <a:pt x="14" y="26"/>
                    </a:lnTo>
                    <a:lnTo>
                      <a:pt x="14" y="26"/>
                    </a:lnTo>
                    <a:lnTo>
                      <a:pt x="14" y="26"/>
                    </a:lnTo>
                    <a:lnTo>
                      <a:pt x="14" y="26"/>
                    </a:lnTo>
                    <a:lnTo>
                      <a:pt x="14" y="20"/>
                    </a:lnTo>
                    <a:lnTo>
                      <a:pt x="14" y="20"/>
                    </a:lnTo>
                    <a:lnTo>
                      <a:pt x="14" y="20"/>
                    </a:lnTo>
                    <a:lnTo>
                      <a:pt x="14" y="20"/>
                    </a:lnTo>
                    <a:lnTo>
                      <a:pt x="14" y="20"/>
                    </a:lnTo>
                    <a:lnTo>
                      <a:pt x="14" y="20"/>
                    </a:lnTo>
                    <a:lnTo>
                      <a:pt x="14" y="20"/>
                    </a:lnTo>
                    <a:lnTo>
                      <a:pt x="14" y="13"/>
                    </a:lnTo>
                    <a:lnTo>
                      <a:pt x="14" y="13"/>
                    </a:lnTo>
                    <a:lnTo>
                      <a:pt x="7" y="13"/>
                    </a:lnTo>
                    <a:lnTo>
                      <a:pt x="7" y="13"/>
                    </a:lnTo>
                    <a:lnTo>
                      <a:pt x="7" y="13"/>
                    </a:lnTo>
                    <a:lnTo>
                      <a:pt x="7" y="13"/>
                    </a:lnTo>
                    <a:lnTo>
                      <a:pt x="7" y="13"/>
                    </a:lnTo>
                    <a:lnTo>
                      <a:pt x="7" y="13"/>
                    </a:lnTo>
                    <a:lnTo>
                      <a:pt x="7" y="13"/>
                    </a:lnTo>
                    <a:lnTo>
                      <a:pt x="7" y="7"/>
                    </a:lnTo>
                    <a:lnTo>
                      <a:pt x="7" y="7"/>
                    </a:lnTo>
                    <a:lnTo>
                      <a:pt x="7" y="7"/>
                    </a:lnTo>
                    <a:lnTo>
                      <a:pt x="7" y="7"/>
                    </a:lnTo>
                    <a:lnTo>
                      <a:pt x="7" y="7"/>
                    </a:lnTo>
                    <a:lnTo>
                      <a:pt x="7" y="7"/>
                    </a:lnTo>
                    <a:lnTo>
                      <a:pt x="7" y="7"/>
                    </a:lnTo>
                    <a:lnTo>
                      <a:pt x="7" y="7"/>
                    </a:lnTo>
                    <a:lnTo>
                      <a:pt x="14" y="7"/>
                    </a:lnTo>
                    <a:lnTo>
                      <a:pt x="14" y="7"/>
                    </a:lnTo>
                    <a:lnTo>
                      <a:pt x="14" y="0"/>
                    </a:lnTo>
                    <a:lnTo>
                      <a:pt x="14" y="0"/>
                    </a:lnTo>
                    <a:lnTo>
                      <a:pt x="14" y="0"/>
                    </a:lnTo>
                    <a:lnTo>
                      <a:pt x="14" y="0"/>
                    </a:lnTo>
                    <a:lnTo>
                      <a:pt x="14" y="7"/>
                    </a:lnTo>
                    <a:lnTo>
                      <a:pt x="14" y="7"/>
                    </a:lnTo>
                    <a:lnTo>
                      <a:pt x="14" y="7"/>
                    </a:lnTo>
                    <a:lnTo>
                      <a:pt x="20" y="7"/>
                    </a:lnTo>
                    <a:lnTo>
                      <a:pt x="20" y="7"/>
                    </a:lnTo>
                    <a:lnTo>
                      <a:pt x="20" y="7"/>
                    </a:lnTo>
                    <a:lnTo>
                      <a:pt x="20" y="7"/>
                    </a:lnTo>
                    <a:lnTo>
                      <a:pt x="20" y="13"/>
                    </a:lnTo>
                    <a:lnTo>
                      <a:pt x="20" y="13"/>
                    </a:lnTo>
                    <a:lnTo>
                      <a:pt x="20" y="13"/>
                    </a:lnTo>
                    <a:lnTo>
                      <a:pt x="20" y="13"/>
                    </a:lnTo>
                    <a:lnTo>
                      <a:pt x="27" y="13"/>
                    </a:lnTo>
                    <a:lnTo>
                      <a:pt x="27" y="13"/>
                    </a:lnTo>
                    <a:lnTo>
                      <a:pt x="27" y="13"/>
                    </a:lnTo>
                    <a:lnTo>
                      <a:pt x="27" y="13"/>
                    </a:lnTo>
                    <a:lnTo>
                      <a:pt x="27" y="13"/>
                    </a:lnTo>
                    <a:lnTo>
                      <a:pt x="27" y="13"/>
                    </a:lnTo>
                    <a:lnTo>
                      <a:pt x="27" y="13"/>
                    </a:lnTo>
                    <a:lnTo>
                      <a:pt x="27" y="13"/>
                    </a:lnTo>
                    <a:lnTo>
                      <a:pt x="27" y="7"/>
                    </a:lnTo>
                    <a:lnTo>
                      <a:pt x="27" y="7"/>
                    </a:lnTo>
                    <a:lnTo>
                      <a:pt x="27" y="7"/>
                    </a:lnTo>
                    <a:lnTo>
                      <a:pt x="27" y="7"/>
                    </a:lnTo>
                    <a:lnTo>
                      <a:pt x="27" y="7"/>
                    </a:lnTo>
                    <a:lnTo>
                      <a:pt x="27" y="7"/>
                    </a:lnTo>
                    <a:lnTo>
                      <a:pt x="27" y="7"/>
                    </a:lnTo>
                    <a:lnTo>
                      <a:pt x="27" y="0"/>
                    </a:lnTo>
                    <a:lnTo>
                      <a:pt x="27" y="0"/>
                    </a:lnTo>
                    <a:lnTo>
                      <a:pt x="27" y="0"/>
                    </a:lnTo>
                    <a:lnTo>
                      <a:pt x="27" y="0"/>
                    </a:lnTo>
                    <a:lnTo>
                      <a:pt x="27" y="0"/>
                    </a:lnTo>
                    <a:lnTo>
                      <a:pt x="27" y="0"/>
                    </a:lnTo>
                    <a:lnTo>
                      <a:pt x="27" y="7"/>
                    </a:lnTo>
                    <a:lnTo>
                      <a:pt x="27" y="7"/>
                    </a:lnTo>
                    <a:lnTo>
                      <a:pt x="27" y="7"/>
                    </a:lnTo>
                    <a:lnTo>
                      <a:pt x="27" y="7"/>
                    </a:lnTo>
                    <a:lnTo>
                      <a:pt x="27" y="7"/>
                    </a:lnTo>
                    <a:lnTo>
                      <a:pt x="27" y="7"/>
                    </a:lnTo>
                    <a:lnTo>
                      <a:pt x="27" y="7"/>
                    </a:lnTo>
                    <a:lnTo>
                      <a:pt x="27" y="13"/>
                    </a:lnTo>
                    <a:lnTo>
                      <a:pt x="27" y="13"/>
                    </a:lnTo>
                    <a:lnTo>
                      <a:pt x="27" y="13"/>
                    </a:lnTo>
                    <a:lnTo>
                      <a:pt x="27" y="13"/>
                    </a:lnTo>
                    <a:lnTo>
                      <a:pt x="27" y="13"/>
                    </a:lnTo>
                    <a:lnTo>
                      <a:pt x="27" y="13"/>
                    </a:lnTo>
                    <a:lnTo>
                      <a:pt x="27" y="13"/>
                    </a:lnTo>
                    <a:lnTo>
                      <a:pt x="27" y="20"/>
                    </a:lnTo>
                    <a:lnTo>
                      <a:pt x="27" y="20"/>
                    </a:lnTo>
                    <a:lnTo>
                      <a:pt x="27" y="20"/>
                    </a:lnTo>
                    <a:lnTo>
                      <a:pt x="27" y="20"/>
                    </a:lnTo>
                    <a:lnTo>
                      <a:pt x="27" y="20"/>
                    </a:lnTo>
                    <a:lnTo>
                      <a:pt x="27" y="20"/>
                    </a:lnTo>
                    <a:lnTo>
                      <a:pt x="27" y="26"/>
                    </a:lnTo>
                    <a:lnTo>
                      <a:pt x="27" y="26"/>
                    </a:lnTo>
                    <a:lnTo>
                      <a:pt x="27" y="26"/>
                    </a:lnTo>
                    <a:lnTo>
                      <a:pt x="27" y="26"/>
                    </a:lnTo>
                    <a:lnTo>
                      <a:pt x="27" y="26"/>
                    </a:lnTo>
                    <a:lnTo>
                      <a:pt x="27" y="26"/>
                    </a:lnTo>
                    <a:lnTo>
                      <a:pt x="27" y="26"/>
                    </a:lnTo>
                    <a:lnTo>
                      <a:pt x="27" y="26"/>
                    </a:lnTo>
                    <a:lnTo>
                      <a:pt x="27" y="26"/>
                    </a:lnTo>
                    <a:lnTo>
                      <a:pt x="27" y="33"/>
                    </a:lnTo>
                    <a:lnTo>
                      <a:pt x="27" y="33"/>
                    </a:lnTo>
                    <a:lnTo>
                      <a:pt x="34" y="33"/>
                    </a:lnTo>
                    <a:lnTo>
                      <a:pt x="34" y="33"/>
                    </a:lnTo>
                    <a:lnTo>
                      <a:pt x="34" y="33"/>
                    </a:lnTo>
                    <a:lnTo>
                      <a:pt x="34" y="33"/>
                    </a:lnTo>
                    <a:lnTo>
                      <a:pt x="34" y="26"/>
                    </a:lnTo>
                    <a:lnTo>
                      <a:pt x="34" y="26"/>
                    </a:lnTo>
                    <a:lnTo>
                      <a:pt x="34" y="26"/>
                    </a:lnTo>
                    <a:lnTo>
                      <a:pt x="34" y="26"/>
                    </a:lnTo>
                    <a:lnTo>
                      <a:pt x="34" y="20"/>
                    </a:lnTo>
                    <a:lnTo>
                      <a:pt x="34" y="20"/>
                    </a:lnTo>
                    <a:lnTo>
                      <a:pt x="34" y="20"/>
                    </a:lnTo>
                    <a:lnTo>
                      <a:pt x="34" y="13"/>
                    </a:lnTo>
                    <a:lnTo>
                      <a:pt x="34" y="13"/>
                    </a:lnTo>
                    <a:lnTo>
                      <a:pt x="34" y="13"/>
                    </a:lnTo>
                    <a:lnTo>
                      <a:pt x="34" y="13"/>
                    </a:lnTo>
                    <a:lnTo>
                      <a:pt x="34" y="13"/>
                    </a:lnTo>
                    <a:lnTo>
                      <a:pt x="34" y="13"/>
                    </a:lnTo>
                    <a:lnTo>
                      <a:pt x="34" y="13"/>
                    </a:lnTo>
                    <a:lnTo>
                      <a:pt x="34" y="7"/>
                    </a:lnTo>
                    <a:lnTo>
                      <a:pt x="34" y="7"/>
                    </a:lnTo>
                    <a:lnTo>
                      <a:pt x="34" y="7"/>
                    </a:lnTo>
                    <a:lnTo>
                      <a:pt x="34" y="7"/>
                    </a:lnTo>
                    <a:lnTo>
                      <a:pt x="34" y="7"/>
                    </a:lnTo>
                    <a:lnTo>
                      <a:pt x="34" y="7"/>
                    </a:lnTo>
                    <a:lnTo>
                      <a:pt x="34" y="7"/>
                    </a:lnTo>
                    <a:lnTo>
                      <a:pt x="34" y="7"/>
                    </a:lnTo>
                    <a:lnTo>
                      <a:pt x="34" y="7"/>
                    </a:lnTo>
                    <a:lnTo>
                      <a:pt x="34" y="7"/>
                    </a:lnTo>
                    <a:lnTo>
                      <a:pt x="34" y="7"/>
                    </a:lnTo>
                    <a:lnTo>
                      <a:pt x="34" y="0"/>
                    </a:lnTo>
                    <a:lnTo>
                      <a:pt x="34" y="0"/>
                    </a:lnTo>
                    <a:lnTo>
                      <a:pt x="27" y="0"/>
                    </a:lnTo>
                    <a:lnTo>
                      <a:pt x="27" y="0"/>
                    </a:lnTo>
                    <a:lnTo>
                      <a:pt x="27" y="0"/>
                    </a:lnTo>
                    <a:lnTo>
                      <a:pt x="27" y="0"/>
                    </a:lnTo>
                    <a:lnTo>
                      <a:pt x="27" y="0"/>
                    </a:lnTo>
                    <a:lnTo>
                      <a:pt x="27" y="0"/>
                    </a:lnTo>
                    <a:lnTo>
                      <a:pt x="27" y="0"/>
                    </a:lnTo>
                    <a:lnTo>
                      <a:pt x="27" y="0"/>
                    </a:lnTo>
                    <a:lnTo>
                      <a:pt x="27" y="0"/>
                    </a:lnTo>
                    <a:lnTo>
                      <a:pt x="27" y="0"/>
                    </a:lnTo>
                    <a:lnTo>
                      <a:pt x="34" y="0"/>
                    </a:lnTo>
                    <a:lnTo>
                      <a:pt x="34" y="0"/>
                    </a:lnTo>
                    <a:lnTo>
                      <a:pt x="34" y="0"/>
                    </a:lnTo>
                    <a:lnTo>
                      <a:pt x="34" y="7"/>
                    </a:lnTo>
                    <a:lnTo>
                      <a:pt x="34" y="7"/>
                    </a:lnTo>
                    <a:lnTo>
                      <a:pt x="34" y="7"/>
                    </a:lnTo>
                    <a:lnTo>
                      <a:pt x="34" y="7"/>
                    </a:lnTo>
                    <a:lnTo>
                      <a:pt x="41" y="7"/>
                    </a:lnTo>
                    <a:lnTo>
                      <a:pt x="41" y="7"/>
                    </a:lnTo>
                    <a:lnTo>
                      <a:pt x="41" y="7"/>
                    </a:lnTo>
                    <a:lnTo>
                      <a:pt x="41" y="7"/>
                    </a:lnTo>
                    <a:lnTo>
                      <a:pt x="41" y="13"/>
                    </a:lnTo>
                    <a:lnTo>
                      <a:pt x="41" y="13"/>
                    </a:lnTo>
                    <a:lnTo>
                      <a:pt x="41" y="13"/>
                    </a:lnTo>
                    <a:lnTo>
                      <a:pt x="41" y="13"/>
                    </a:lnTo>
                    <a:lnTo>
                      <a:pt x="41" y="20"/>
                    </a:lnTo>
                    <a:lnTo>
                      <a:pt x="41" y="20"/>
                    </a:lnTo>
                    <a:lnTo>
                      <a:pt x="41" y="20"/>
                    </a:lnTo>
                    <a:lnTo>
                      <a:pt x="41" y="26"/>
                    </a:lnTo>
                    <a:lnTo>
                      <a:pt x="41" y="26"/>
                    </a:lnTo>
                    <a:lnTo>
                      <a:pt x="41" y="26"/>
                    </a:lnTo>
                    <a:lnTo>
                      <a:pt x="34" y="26"/>
                    </a:lnTo>
                    <a:lnTo>
                      <a:pt x="34" y="33"/>
                    </a:lnTo>
                    <a:lnTo>
                      <a:pt x="34" y="33"/>
                    </a:lnTo>
                    <a:lnTo>
                      <a:pt x="34" y="33"/>
                    </a:lnTo>
                    <a:lnTo>
                      <a:pt x="34" y="33"/>
                    </a:lnTo>
                    <a:lnTo>
                      <a:pt x="34" y="39"/>
                    </a:lnTo>
                    <a:lnTo>
                      <a:pt x="34" y="33"/>
                    </a:lnTo>
                    <a:lnTo>
                      <a:pt x="34" y="33"/>
                    </a:lnTo>
                    <a:lnTo>
                      <a:pt x="34" y="33"/>
                    </a:lnTo>
                    <a:lnTo>
                      <a:pt x="34" y="33"/>
                    </a:lnTo>
                    <a:lnTo>
                      <a:pt x="27" y="33"/>
                    </a:lnTo>
                    <a:lnTo>
                      <a:pt x="27" y="33"/>
                    </a:lnTo>
                    <a:lnTo>
                      <a:pt x="27" y="33"/>
                    </a:lnTo>
                    <a:lnTo>
                      <a:pt x="20" y="33"/>
                    </a:lnTo>
                    <a:lnTo>
                      <a:pt x="20" y="33"/>
                    </a:lnTo>
                    <a:lnTo>
                      <a:pt x="20" y="33"/>
                    </a:lnTo>
                    <a:lnTo>
                      <a:pt x="20" y="33"/>
                    </a:lnTo>
                    <a:lnTo>
                      <a:pt x="20" y="33"/>
                    </a:lnTo>
                    <a:lnTo>
                      <a:pt x="14" y="33"/>
                    </a:lnTo>
                    <a:lnTo>
                      <a:pt x="14" y="39"/>
                    </a:lnTo>
                    <a:lnTo>
                      <a:pt x="14" y="39"/>
                    </a:lnTo>
                    <a:lnTo>
                      <a:pt x="14" y="39"/>
                    </a:lnTo>
                    <a:lnTo>
                      <a:pt x="14" y="39"/>
                    </a:lnTo>
                    <a:lnTo>
                      <a:pt x="7" y="39"/>
                    </a:lnTo>
                    <a:lnTo>
                      <a:pt x="7" y="39"/>
                    </a:lnTo>
                    <a:lnTo>
                      <a:pt x="7" y="39"/>
                    </a:lnTo>
                    <a:lnTo>
                      <a:pt x="7" y="39"/>
                    </a:lnTo>
                    <a:lnTo>
                      <a:pt x="0" y="45"/>
                    </a:lnTo>
                    <a:lnTo>
                      <a:pt x="0" y="45"/>
                    </a:lnTo>
                    <a:lnTo>
                      <a:pt x="0" y="45"/>
                    </a:lnTo>
                    <a:lnTo>
                      <a:pt x="0" y="45"/>
                    </a:lnTo>
                    <a:lnTo>
                      <a:pt x="0" y="45"/>
                    </a:lnTo>
                    <a:close/>
                  </a:path>
                </a:pathLst>
              </a:custGeom>
              <a:solidFill>
                <a:srgbClr val="000000"/>
              </a:solidFill>
              <a:ln w="9525">
                <a:noFill/>
                <a:round/>
                <a:headEnd/>
                <a:tailEnd/>
              </a:ln>
            </p:spPr>
            <p:txBody>
              <a:bodyPr/>
              <a:lstStyle/>
              <a:p>
                <a:endParaRPr lang="en-US" dirty="0"/>
              </a:p>
            </p:txBody>
          </p:sp>
          <p:sp>
            <p:nvSpPr>
              <p:cNvPr id="100520" name="Freeform 1192"/>
              <p:cNvSpPr>
                <a:spLocks/>
              </p:cNvSpPr>
              <p:nvPr/>
            </p:nvSpPr>
            <p:spPr bwMode="auto">
              <a:xfrm>
                <a:off x="2489" y="2555"/>
                <a:ext cx="14" cy="19"/>
              </a:xfrm>
              <a:custGeom>
                <a:avLst/>
                <a:gdLst/>
                <a:ahLst/>
                <a:cxnLst>
                  <a:cxn ang="0">
                    <a:pos x="0" y="19"/>
                  </a:cxn>
                  <a:cxn ang="0">
                    <a:pos x="7" y="19"/>
                  </a:cxn>
                  <a:cxn ang="0">
                    <a:pos x="7" y="19"/>
                  </a:cxn>
                  <a:cxn ang="0">
                    <a:pos x="7" y="19"/>
                  </a:cxn>
                  <a:cxn ang="0">
                    <a:pos x="7" y="19"/>
                  </a:cxn>
                  <a:cxn ang="0">
                    <a:pos x="14" y="13"/>
                  </a:cxn>
                  <a:cxn ang="0">
                    <a:pos x="14" y="13"/>
                  </a:cxn>
                  <a:cxn ang="0">
                    <a:pos x="14" y="13"/>
                  </a:cxn>
                  <a:cxn ang="0">
                    <a:pos x="14" y="13"/>
                  </a:cxn>
                  <a:cxn ang="0">
                    <a:pos x="14" y="13"/>
                  </a:cxn>
                  <a:cxn ang="0">
                    <a:pos x="14" y="13"/>
                  </a:cxn>
                  <a:cxn ang="0">
                    <a:pos x="14" y="6"/>
                  </a:cxn>
                  <a:cxn ang="0">
                    <a:pos x="14" y="0"/>
                  </a:cxn>
                  <a:cxn ang="0">
                    <a:pos x="14" y="0"/>
                  </a:cxn>
                  <a:cxn ang="0">
                    <a:pos x="14" y="6"/>
                  </a:cxn>
                  <a:cxn ang="0">
                    <a:pos x="14" y="0"/>
                  </a:cxn>
                  <a:cxn ang="0">
                    <a:pos x="7" y="6"/>
                  </a:cxn>
                  <a:cxn ang="0">
                    <a:pos x="7" y="6"/>
                  </a:cxn>
                  <a:cxn ang="0">
                    <a:pos x="7" y="6"/>
                  </a:cxn>
                  <a:cxn ang="0">
                    <a:pos x="7" y="6"/>
                  </a:cxn>
                  <a:cxn ang="0">
                    <a:pos x="0" y="6"/>
                  </a:cxn>
                  <a:cxn ang="0">
                    <a:pos x="0" y="19"/>
                  </a:cxn>
                  <a:cxn ang="0">
                    <a:pos x="0" y="19"/>
                  </a:cxn>
                </a:cxnLst>
                <a:rect l="0" t="0" r="r" b="b"/>
                <a:pathLst>
                  <a:path w="14" h="19">
                    <a:moveTo>
                      <a:pt x="0" y="19"/>
                    </a:moveTo>
                    <a:lnTo>
                      <a:pt x="7" y="19"/>
                    </a:lnTo>
                    <a:lnTo>
                      <a:pt x="7" y="19"/>
                    </a:lnTo>
                    <a:lnTo>
                      <a:pt x="7" y="19"/>
                    </a:lnTo>
                    <a:lnTo>
                      <a:pt x="7" y="19"/>
                    </a:lnTo>
                    <a:lnTo>
                      <a:pt x="14" y="13"/>
                    </a:lnTo>
                    <a:lnTo>
                      <a:pt x="14" y="13"/>
                    </a:lnTo>
                    <a:lnTo>
                      <a:pt x="14" y="13"/>
                    </a:lnTo>
                    <a:lnTo>
                      <a:pt x="14" y="13"/>
                    </a:lnTo>
                    <a:lnTo>
                      <a:pt x="14" y="13"/>
                    </a:lnTo>
                    <a:lnTo>
                      <a:pt x="14" y="13"/>
                    </a:lnTo>
                    <a:lnTo>
                      <a:pt x="14" y="6"/>
                    </a:lnTo>
                    <a:lnTo>
                      <a:pt x="14" y="0"/>
                    </a:lnTo>
                    <a:lnTo>
                      <a:pt x="14" y="0"/>
                    </a:lnTo>
                    <a:lnTo>
                      <a:pt x="14" y="6"/>
                    </a:lnTo>
                    <a:lnTo>
                      <a:pt x="14" y="0"/>
                    </a:lnTo>
                    <a:lnTo>
                      <a:pt x="7" y="6"/>
                    </a:lnTo>
                    <a:lnTo>
                      <a:pt x="7" y="6"/>
                    </a:lnTo>
                    <a:lnTo>
                      <a:pt x="7" y="6"/>
                    </a:lnTo>
                    <a:lnTo>
                      <a:pt x="7" y="6"/>
                    </a:lnTo>
                    <a:lnTo>
                      <a:pt x="0" y="6"/>
                    </a:lnTo>
                    <a:lnTo>
                      <a:pt x="0" y="19"/>
                    </a:lnTo>
                    <a:lnTo>
                      <a:pt x="0" y="19"/>
                    </a:lnTo>
                    <a:close/>
                  </a:path>
                </a:pathLst>
              </a:custGeom>
              <a:solidFill>
                <a:srgbClr val="000000"/>
              </a:solidFill>
              <a:ln w="9525">
                <a:noFill/>
                <a:round/>
                <a:headEnd/>
                <a:tailEnd/>
              </a:ln>
            </p:spPr>
            <p:txBody>
              <a:bodyPr/>
              <a:lstStyle/>
              <a:p>
                <a:endParaRPr lang="en-US" dirty="0"/>
              </a:p>
            </p:txBody>
          </p:sp>
          <p:sp>
            <p:nvSpPr>
              <p:cNvPr id="100521" name="Freeform 1193"/>
              <p:cNvSpPr>
                <a:spLocks/>
              </p:cNvSpPr>
              <p:nvPr/>
            </p:nvSpPr>
            <p:spPr bwMode="auto">
              <a:xfrm>
                <a:off x="2386" y="2587"/>
                <a:ext cx="27" cy="13"/>
              </a:xfrm>
              <a:custGeom>
                <a:avLst/>
                <a:gdLst/>
                <a:ahLst/>
                <a:cxnLst>
                  <a:cxn ang="0">
                    <a:pos x="27" y="13"/>
                  </a:cxn>
                  <a:cxn ang="0">
                    <a:pos x="27" y="13"/>
                  </a:cxn>
                  <a:cxn ang="0">
                    <a:pos x="27" y="13"/>
                  </a:cxn>
                  <a:cxn ang="0">
                    <a:pos x="27" y="13"/>
                  </a:cxn>
                  <a:cxn ang="0">
                    <a:pos x="27" y="13"/>
                  </a:cxn>
                  <a:cxn ang="0">
                    <a:pos x="27" y="13"/>
                  </a:cxn>
                  <a:cxn ang="0">
                    <a:pos x="27" y="6"/>
                  </a:cxn>
                  <a:cxn ang="0">
                    <a:pos x="21" y="6"/>
                  </a:cxn>
                  <a:cxn ang="0">
                    <a:pos x="21" y="6"/>
                  </a:cxn>
                  <a:cxn ang="0">
                    <a:pos x="21" y="6"/>
                  </a:cxn>
                  <a:cxn ang="0">
                    <a:pos x="21" y="6"/>
                  </a:cxn>
                  <a:cxn ang="0">
                    <a:pos x="21" y="0"/>
                  </a:cxn>
                  <a:cxn ang="0">
                    <a:pos x="14" y="0"/>
                  </a:cxn>
                  <a:cxn ang="0">
                    <a:pos x="14" y="0"/>
                  </a:cxn>
                  <a:cxn ang="0">
                    <a:pos x="14" y="0"/>
                  </a:cxn>
                  <a:cxn ang="0">
                    <a:pos x="7" y="0"/>
                  </a:cxn>
                  <a:cxn ang="0">
                    <a:pos x="7" y="0"/>
                  </a:cxn>
                  <a:cxn ang="0">
                    <a:pos x="7"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7" y="0"/>
                  </a:cxn>
                  <a:cxn ang="0">
                    <a:pos x="14" y="0"/>
                  </a:cxn>
                  <a:cxn ang="0">
                    <a:pos x="14" y="0"/>
                  </a:cxn>
                  <a:cxn ang="0">
                    <a:pos x="21" y="0"/>
                  </a:cxn>
                  <a:cxn ang="0">
                    <a:pos x="21" y="0"/>
                  </a:cxn>
                  <a:cxn ang="0">
                    <a:pos x="27" y="0"/>
                  </a:cxn>
                  <a:cxn ang="0">
                    <a:pos x="27" y="0"/>
                  </a:cxn>
                  <a:cxn ang="0">
                    <a:pos x="27" y="0"/>
                  </a:cxn>
                  <a:cxn ang="0">
                    <a:pos x="27" y="0"/>
                  </a:cxn>
                  <a:cxn ang="0">
                    <a:pos x="27" y="13"/>
                  </a:cxn>
                  <a:cxn ang="0">
                    <a:pos x="27" y="13"/>
                  </a:cxn>
                </a:cxnLst>
                <a:rect l="0" t="0" r="r" b="b"/>
                <a:pathLst>
                  <a:path w="27" h="13">
                    <a:moveTo>
                      <a:pt x="27" y="13"/>
                    </a:moveTo>
                    <a:lnTo>
                      <a:pt x="27" y="13"/>
                    </a:lnTo>
                    <a:lnTo>
                      <a:pt x="27" y="13"/>
                    </a:lnTo>
                    <a:lnTo>
                      <a:pt x="27" y="13"/>
                    </a:lnTo>
                    <a:lnTo>
                      <a:pt x="27" y="13"/>
                    </a:lnTo>
                    <a:lnTo>
                      <a:pt x="27" y="13"/>
                    </a:lnTo>
                    <a:lnTo>
                      <a:pt x="27" y="6"/>
                    </a:lnTo>
                    <a:lnTo>
                      <a:pt x="21" y="6"/>
                    </a:lnTo>
                    <a:lnTo>
                      <a:pt x="21" y="6"/>
                    </a:lnTo>
                    <a:lnTo>
                      <a:pt x="21" y="6"/>
                    </a:lnTo>
                    <a:lnTo>
                      <a:pt x="21" y="6"/>
                    </a:lnTo>
                    <a:lnTo>
                      <a:pt x="21" y="0"/>
                    </a:lnTo>
                    <a:lnTo>
                      <a:pt x="14" y="0"/>
                    </a:lnTo>
                    <a:lnTo>
                      <a:pt x="14" y="0"/>
                    </a:lnTo>
                    <a:lnTo>
                      <a:pt x="14" y="0"/>
                    </a:lnTo>
                    <a:lnTo>
                      <a:pt x="7" y="0"/>
                    </a:lnTo>
                    <a:lnTo>
                      <a:pt x="7" y="0"/>
                    </a:lnTo>
                    <a:lnTo>
                      <a:pt x="7" y="0"/>
                    </a:lnTo>
                    <a:lnTo>
                      <a:pt x="0" y="0"/>
                    </a:lnTo>
                    <a:lnTo>
                      <a:pt x="0" y="0"/>
                    </a:lnTo>
                    <a:lnTo>
                      <a:pt x="0" y="0"/>
                    </a:lnTo>
                    <a:lnTo>
                      <a:pt x="0" y="0"/>
                    </a:lnTo>
                    <a:lnTo>
                      <a:pt x="0" y="0"/>
                    </a:lnTo>
                    <a:lnTo>
                      <a:pt x="0" y="0"/>
                    </a:lnTo>
                    <a:lnTo>
                      <a:pt x="0" y="0"/>
                    </a:lnTo>
                    <a:lnTo>
                      <a:pt x="0" y="0"/>
                    </a:lnTo>
                    <a:lnTo>
                      <a:pt x="0" y="0"/>
                    </a:lnTo>
                    <a:lnTo>
                      <a:pt x="0" y="0"/>
                    </a:lnTo>
                    <a:lnTo>
                      <a:pt x="7" y="0"/>
                    </a:lnTo>
                    <a:lnTo>
                      <a:pt x="14" y="0"/>
                    </a:lnTo>
                    <a:lnTo>
                      <a:pt x="14" y="0"/>
                    </a:lnTo>
                    <a:lnTo>
                      <a:pt x="21" y="0"/>
                    </a:lnTo>
                    <a:lnTo>
                      <a:pt x="21" y="0"/>
                    </a:lnTo>
                    <a:lnTo>
                      <a:pt x="27" y="0"/>
                    </a:lnTo>
                    <a:lnTo>
                      <a:pt x="27" y="0"/>
                    </a:lnTo>
                    <a:lnTo>
                      <a:pt x="27" y="0"/>
                    </a:lnTo>
                    <a:lnTo>
                      <a:pt x="27" y="0"/>
                    </a:lnTo>
                    <a:lnTo>
                      <a:pt x="27" y="13"/>
                    </a:lnTo>
                    <a:lnTo>
                      <a:pt x="27" y="13"/>
                    </a:lnTo>
                    <a:close/>
                  </a:path>
                </a:pathLst>
              </a:custGeom>
              <a:solidFill>
                <a:srgbClr val="000000"/>
              </a:solidFill>
              <a:ln w="9525">
                <a:noFill/>
                <a:round/>
                <a:headEnd/>
                <a:tailEnd/>
              </a:ln>
            </p:spPr>
            <p:txBody>
              <a:bodyPr/>
              <a:lstStyle/>
              <a:p>
                <a:endParaRPr lang="en-US" dirty="0"/>
              </a:p>
            </p:txBody>
          </p:sp>
          <p:sp>
            <p:nvSpPr>
              <p:cNvPr id="100522" name="Freeform 1194"/>
              <p:cNvSpPr>
                <a:spLocks/>
              </p:cNvSpPr>
              <p:nvPr/>
            </p:nvSpPr>
            <p:spPr bwMode="auto">
              <a:xfrm>
                <a:off x="2407" y="2658"/>
                <a:ext cx="41" cy="45"/>
              </a:xfrm>
              <a:custGeom>
                <a:avLst/>
                <a:gdLst/>
                <a:ahLst/>
                <a:cxnLst>
                  <a:cxn ang="0">
                    <a:pos x="34" y="12"/>
                  </a:cxn>
                  <a:cxn ang="0">
                    <a:pos x="34" y="12"/>
                  </a:cxn>
                  <a:cxn ang="0">
                    <a:pos x="34" y="6"/>
                  </a:cxn>
                  <a:cxn ang="0">
                    <a:pos x="27" y="6"/>
                  </a:cxn>
                  <a:cxn ang="0">
                    <a:pos x="27" y="6"/>
                  </a:cxn>
                  <a:cxn ang="0">
                    <a:pos x="20" y="6"/>
                  </a:cxn>
                  <a:cxn ang="0">
                    <a:pos x="20" y="0"/>
                  </a:cxn>
                  <a:cxn ang="0">
                    <a:pos x="20" y="0"/>
                  </a:cxn>
                  <a:cxn ang="0">
                    <a:pos x="13" y="0"/>
                  </a:cxn>
                  <a:cxn ang="0">
                    <a:pos x="6" y="0"/>
                  </a:cxn>
                  <a:cxn ang="0">
                    <a:pos x="0" y="0"/>
                  </a:cxn>
                  <a:cxn ang="0">
                    <a:pos x="0" y="0"/>
                  </a:cxn>
                  <a:cxn ang="0">
                    <a:pos x="0" y="6"/>
                  </a:cxn>
                  <a:cxn ang="0">
                    <a:pos x="6" y="6"/>
                  </a:cxn>
                  <a:cxn ang="0">
                    <a:pos x="6" y="6"/>
                  </a:cxn>
                  <a:cxn ang="0">
                    <a:pos x="0" y="12"/>
                  </a:cxn>
                  <a:cxn ang="0">
                    <a:pos x="0" y="12"/>
                  </a:cxn>
                  <a:cxn ang="0">
                    <a:pos x="13" y="12"/>
                  </a:cxn>
                  <a:cxn ang="0">
                    <a:pos x="13" y="12"/>
                  </a:cxn>
                  <a:cxn ang="0">
                    <a:pos x="13" y="12"/>
                  </a:cxn>
                  <a:cxn ang="0">
                    <a:pos x="13" y="12"/>
                  </a:cxn>
                  <a:cxn ang="0">
                    <a:pos x="20" y="12"/>
                  </a:cxn>
                  <a:cxn ang="0">
                    <a:pos x="20" y="19"/>
                  </a:cxn>
                  <a:cxn ang="0">
                    <a:pos x="20" y="19"/>
                  </a:cxn>
                  <a:cxn ang="0">
                    <a:pos x="20" y="19"/>
                  </a:cxn>
                  <a:cxn ang="0">
                    <a:pos x="20" y="25"/>
                  </a:cxn>
                  <a:cxn ang="0">
                    <a:pos x="20" y="25"/>
                  </a:cxn>
                  <a:cxn ang="0">
                    <a:pos x="27" y="32"/>
                  </a:cxn>
                  <a:cxn ang="0">
                    <a:pos x="27" y="32"/>
                  </a:cxn>
                  <a:cxn ang="0">
                    <a:pos x="27" y="45"/>
                  </a:cxn>
                  <a:cxn ang="0">
                    <a:pos x="27" y="38"/>
                  </a:cxn>
                  <a:cxn ang="0">
                    <a:pos x="27" y="38"/>
                  </a:cxn>
                  <a:cxn ang="0">
                    <a:pos x="27" y="38"/>
                  </a:cxn>
                  <a:cxn ang="0">
                    <a:pos x="27" y="32"/>
                  </a:cxn>
                  <a:cxn ang="0">
                    <a:pos x="34" y="32"/>
                  </a:cxn>
                  <a:cxn ang="0">
                    <a:pos x="34" y="32"/>
                  </a:cxn>
                  <a:cxn ang="0">
                    <a:pos x="34" y="32"/>
                  </a:cxn>
                  <a:cxn ang="0">
                    <a:pos x="34" y="32"/>
                  </a:cxn>
                  <a:cxn ang="0">
                    <a:pos x="41" y="25"/>
                  </a:cxn>
                  <a:cxn ang="0">
                    <a:pos x="41" y="25"/>
                  </a:cxn>
                  <a:cxn ang="0">
                    <a:pos x="41" y="25"/>
                  </a:cxn>
                  <a:cxn ang="0">
                    <a:pos x="41" y="25"/>
                  </a:cxn>
                  <a:cxn ang="0">
                    <a:pos x="41" y="19"/>
                  </a:cxn>
                  <a:cxn ang="0">
                    <a:pos x="41" y="19"/>
                  </a:cxn>
                  <a:cxn ang="0">
                    <a:pos x="41" y="19"/>
                  </a:cxn>
                  <a:cxn ang="0">
                    <a:pos x="34" y="12"/>
                  </a:cxn>
                  <a:cxn ang="0">
                    <a:pos x="34" y="12"/>
                  </a:cxn>
                </a:cxnLst>
                <a:rect l="0" t="0" r="r" b="b"/>
                <a:pathLst>
                  <a:path w="41" h="45">
                    <a:moveTo>
                      <a:pt x="34" y="12"/>
                    </a:moveTo>
                    <a:lnTo>
                      <a:pt x="34" y="12"/>
                    </a:lnTo>
                    <a:lnTo>
                      <a:pt x="34" y="12"/>
                    </a:lnTo>
                    <a:lnTo>
                      <a:pt x="34" y="12"/>
                    </a:lnTo>
                    <a:lnTo>
                      <a:pt x="34" y="12"/>
                    </a:lnTo>
                    <a:lnTo>
                      <a:pt x="34" y="12"/>
                    </a:lnTo>
                    <a:lnTo>
                      <a:pt x="34" y="12"/>
                    </a:lnTo>
                    <a:lnTo>
                      <a:pt x="34" y="6"/>
                    </a:lnTo>
                    <a:lnTo>
                      <a:pt x="34" y="6"/>
                    </a:lnTo>
                    <a:lnTo>
                      <a:pt x="34" y="6"/>
                    </a:lnTo>
                    <a:lnTo>
                      <a:pt x="34" y="6"/>
                    </a:lnTo>
                    <a:lnTo>
                      <a:pt x="27" y="6"/>
                    </a:lnTo>
                    <a:lnTo>
                      <a:pt x="27" y="6"/>
                    </a:lnTo>
                    <a:lnTo>
                      <a:pt x="27" y="6"/>
                    </a:lnTo>
                    <a:lnTo>
                      <a:pt x="27" y="6"/>
                    </a:lnTo>
                    <a:lnTo>
                      <a:pt x="27" y="6"/>
                    </a:lnTo>
                    <a:lnTo>
                      <a:pt x="27" y="6"/>
                    </a:lnTo>
                    <a:lnTo>
                      <a:pt x="20" y="6"/>
                    </a:lnTo>
                    <a:lnTo>
                      <a:pt x="20" y="6"/>
                    </a:lnTo>
                    <a:lnTo>
                      <a:pt x="20" y="0"/>
                    </a:lnTo>
                    <a:lnTo>
                      <a:pt x="20" y="0"/>
                    </a:lnTo>
                    <a:lnTo>
                      <a:pt x="20" y="0"/>
                    </a:lnTo>
                    <a:lnTo>
                      <a:pt x="20" y="0"/>
                    </a:lnTo>
                    <a:lnTo>
                      <a:pt x="20" y="0"/>
                    </a:lnTo>
                    <a:lnTo>
                      <a:pt x="20" y="0"/>
                    </a:lnTo>
                    <a:lnTo>
                      <a:pt x="13" y="0"/>
                    </a:lnTo>
                    <a:lnTo>
                      <a:pt x="13" y="0"/>
                    </a:lnTo>
                    <a:lnTo>
                      <a:pt x="13" y="0"/>
                    </a:lnTo>
                    <a:lnTo>
                      <a:pt x="6" y="0"/>
                    </a:lnTo>
                    <a:lnTo>
                      <a:pt x="6" y="0"/>
                    </a:lnTo>
                    <a:lnTo>
                      <a:pt x="6" y="0"/>
                    </a:lnTo>
                    <a:lnTo>
                      <a:pt x="0" y="0"/>
                    </a:lnTo>
                    <a:lnTo>
                      <a:pt x="0" y="0"/>
                    </a:lnTo>
                    <a:lnTo>
                      <a:pt x="0" y="0"/>
                    </a:lnTo>
                    <a:lnTo>
                      <a:pt x="0" y="0"/>
                    </a:lnTo>
                    <a:lnTo>
                      <a:pt x="0" y="0"/>
                    </a:lnTo>
                    <a:lnTo>
                      <a:pt x="0" y="0"/>
                    </a:lnTo>
                    <a:lnTo>
                      <a:pt x="6" y="0"/>
                    </a:lnTo>
                    <a:lnTo>
                      <a:pt x="0" y="6"/>
                    </a:lnTo>
                    <a:lnTo>
                      <a:pt x="6" y="6"/>
                    </a:lnTo>
                    <a:lnTo>
                      <a:pt x="6" y="6"/>
                    </a:lnTo>
                    <a:lnTo>
                      <a:pt x="6" y="6"/>
                    </a:lnTo>
                    <a:lnTo>
                      <a:pt x="6" y="6"/>
                    </a:lnTo>
                    <a:lnTo>
                      <a:pt x="6" y="6"/>
                    </a:lnTo>
                    <a:lnTo>
                      <a:pt x="6" y="6"/>
                    </a:lnTo>
                    <a:lnTo>
                      <a:pt x="0" y="6"/>
                    </a:lnTo>
                    <a:lnTo>
                      <a:pt x="0" y="6"/>
                    </a:lnTo>
                    <a:lnTo>
                      <a:pt x="0" y="12"/>
                    </a:lnTo>
                    <a:lnTo>
                      <a:pt x="0" y="12"/>
                    </a:lnTo>
                    <a:lnTo>
                      <a:pt x="0" y="12"/>
                    </a:lnTo>
                    <a:lnTo>
                      <a:pt x="0" y="12"/>
                    </a:lnTo>
                    <a:lnTo>
                      <a:pt x="6" y="12"/>
                    </a:lnTo>
                    <a:lnTo>
                      <a:pt x="6" y="6"/>
                    </a:lnTo>
                    <a:lnTo>
                      <a:pt x="13" y="12"/>
                    </a:lnTo>
                    <a:lnTo>
                      <a:pt x="13" y="12"/>
                    </a:lnTo>
                    <a:lnTo>
                      <a:pt x="13" y="12"/>
                    </a:lnTo>
                    <a:lnTo>
                      <a:pt x="13" y="12"/>
                    </a:lnTo>
                    <a:lnTo>
                      <a:pt x="13" y="12"/>
                    </a:lnTo>
                    <a:lnTo>
                      <a:pt x="13" y="12"/>
                    </a:lnTo>
                    <a:lnTo>
                      <a:pt x="13" y="12"/>
                    </a:lnTo>
                    <a:lnTo>
                      <a:pt x="13" y="12"/>
                    </a:lnTo>
                    <a:lnTo>
                      <a:pt x="13" y="12"/>
                    </a:lnTo>
                    <a:lnTo>
                      <a:pt x="13" y="12"/>
                    </a:lnTo>
                    <a:lnTo>
                      <a:pt x="13" y="12"/>
                    </a:lnTo>
                    <a:lnTo>
                      <a:pt x="13" y="12"/>
                    </a:lnTo>
                    <a:lnTo>
                      <a:pt x="20" y="12"/>
                    </a:lnTo>
                    <a:lnTo>
                      <a:pt x="20" y="12"/>
                    </a:lnTo>
                    <a:lnTo>
                      <a:pt x="20" y="19"/>
                    </a:lnTo>
                    <a:lnTo>
                      <a:pt x="20" y="19"/>
                    </a:lnTo>
                    <a:lnTo>
                      <a:pt x="20" y="19"/>
                    </a:lnTo>
                    <a:lnTo>
                      <a:pt x="20" y="19"/>
                    </a:lnTo>
                    <a:lnTo>
                      <a:pt x="20" y="19"/>
                    </a:lnTo>
                    <a:lnTo>
                      <a:pt x="20" y="19"/>
                    </a:lnTo>
                    <a:lnTo>
                      <a:pt x="20" y="19"/>
                    </a:lnTo>
                    <a:lnTo>
                      <a:pt x="20" y="19"/>
                    </a:lnTo>
                    <a:lnTo>
                      <a:pt x="20" y="25"/>
                    </a:lnTo>
                    <a:lnTo>
                      <a:pt x="20" y="25"/>
                    </a:lnTo>
                    <a:lnTo>
                      <a:pt x="20" y="25"/>
                    </a:lnTo>
                    <a:lnTo>
                      <a:pt x="20" y="25"/>
                    </a:lnTo>
                    <a:lnTo>
                      <a:pt x="20" y="25"/>
                    </a:lnTo>
                    <a:lnTo>
                      <a:pt x="20" y="25"/>
                    </a:lnTo>
                    <a:lnTo>
                      <a:pt x="27" y="25"/>
                    </a:lnTo>
                    <a:lnTo>
                      <a:pt x="27" y="25"/>
                    </a:lnTo>
                    <a:lnTo>
                      <a:pt x="27" y="32"/>
                    </a:lnTo>
                    <a:lnTo>
                      <a:pt x="27" y="32"/>
                    </a:lnTo>
                    <a:lnTo>
                      <a:pt x="27" y="32"/>
                    </a:lnTo>
                    <a:lnTo>
                      <a:pt x="27" y="32"/>
                    </a:lnTo>
                    <a:lnTo>
                      <a:pt x="27" y="32"/>
                    </a:lnTo>
                    <a:lnTo>
                      <a:pt x="27" y="32"/>
                    </a:lnTo>
                    <a:lnTo>
                      <a:pt x="27" y="45"/>
                    </a:lnTo>
                    <a:lnTo>
                      <a:pt x="27" y="45"/>
                    </a:lnTo>
                    <a:lnTo>
                      <a:pt x="27" y="38"/>
                    </a:lnTo>
                    <a:lnTo>
                      <a:pt x="27" y="38"/>
                    </a:lnTo>
                    <a:lnTo>
                      <a:pt x="27" y="38"/>
                    </a:lnTo>
                    <a:lnTo>
                      <a:pt x="27" y="38"/>
                    </a:lnTo>
                    <a:lnTo>
                      <a:pt x="27" y="38"/>
                    </a:lnTo>
                    <a:lnTo>
                      <a:pt x="27" y="38"/>
                    </a:lnTo>
                    <a:lnTo>
                      <a:pt x="27" y="38"/>
                    </a:lnTo>
                    <a:lnTo>
                      <a:pt x="27" y="38"/>
                    </a:lnTo>
                    <a:lnTo>
                      <a:pt x="27" y="32"/>
                    </a:lnTo>
                    <a:lnTo>
                      <a:pt x="27" y="32"/>
                    </a:lnTo>
                    <a:lnTo>
                      <a:pt x="27" y="32"/>
                    </a:lnTo>
                    <a:lnTo>
                      <a:pt x="27" y="32"/>
                    </a:lnTo>
                    <a:lnTo>
                      <a:pt x="27" y="32"/>
                    </a:lnTo>
                    <a:lnTo>
                      <a:pt x="34" y="32"/>
                    </a:lnTo>
                    <a:lnTo>
                      <a:pt x="34" y="32"/>
                    </a:lnTo>
                    <a:lnTo>
                      <a:pt x="34" y="32"/>
                    </a:lnTo>
                    <a:lnTo>
                      <a:pt x="34" y="32"/>
                    </a:lnTo>
                    <a:lnTo>
                      <a:pt x="34" y="32"/>
                    </a:lnTo>
                    <a:lnTo>
                      <a:pt x="34" y="32"/>
                    </a:lnTo>
                    <a:lnTo>
                      <a:pt x="34" y="32"/>
                    </a:lnTo>
                    <a:lnTo>
                      <a:pt x="34" y="32"/>
                    </a:lnTo>
                    <a:lnTo>
                      <a:pt x="34" y="32"/>
                    </a:lnTo>
                    <a:lnTo>
                      <a:pt x="34" y="32"/>
                    </a:lnTo>
                    <a:lnTo>
                      <a:pt x="34" y="25"/>
                    </a:lnTo>
                    <a:lnTo>
                      <a:pt x="34" y="25"/>
                    </a:lnTo>
                    <a:lnTo>
                      <a:pt x="41" y="25"/>
                    </a:lnTo>
                    <a:lnTo>
                      <a:pt x="41" y="25"/>
                    </a:lnTo>
                    <a:lnTo>
                      <a:pt x="41" y="25"/>
                    </a:lnTo>
                    <a:lnTo>
                      <a:pt x="41" y="25"/>
                    </a:lnTo>
                    <a:lnTo>
                      <a:pt x="41" y="25"/>
                    </a:lnTo>
                    <a:lnTo>
                      <a:pt x="41" y="25"/>
                    </a:lnTo>
                    <a:lnTo>
                      <a:pt x="41" y="25"/>
                    </a:lnTo>
                    <a:lnTo>
                      <a:pt x="41" y="25"/>
                    </a:lnTo>
                    <a:lnTo>
                      <a:pt x="41" y="25"/>
                    </a:lnTo>
                    <a:lnTo>
                      <a:pt x="41" y="25"/>
                    </a:lnTo>
                    <a:lnTo>
                      <a:pt x="41" y="19"/>
                    </a:lnTo>
                    <a:lnTo>
                      <a:pt x="41" y="19"/>
                    </a:lnTo>
                    <a:lnTo>
                      <a:pt x="41" y="19"/>
                    </a:lnTo>
                    <a:lnTo>
                      <a:pt x="34" y="19"/>
                    </a:lnTo>
                    <a:lnTo>
                      <a:pt x="41" y="19"/>
                    </a:lnTo>
                    <a:lnTo>
                      <a:pt x="41" y="19"/>
                    </a:lnTo>
                    <a:lnTo>
                      <a:pt x="41" y="19"/>
                    </a:lnTo>
                    <a:lnTo>
                      <a:pt x="41" y="19"/>
                    </a:lnTo>
                    <a:lnTo>
                      <a:pt x="41" y="19"/>
                    </a:lnTo>
                    <a:lnTo>
                      <a:pt x="34" y="12"/>
                    </a:lnTo>
                    <a:lnTo>
                      <a:pt x="34" y="12"/>
                    </a:lnTo>
                    <a:lnTo>
                      <a:pt x="34" y="12"/>
                    </a:lnTo>
                    <a:lnTo>
                      <a:pt x="34" y="12"/>
                    </a:lnTo>
                    <a:lnTo>
                      <a:pt x="34" y="12"/>
                    </a:lnTo>
                    <a:lnTo>
                      <a:pt x="34" y="12"/>
                    </a:lnTo>
                    <a:lnTo>
                      <a:pt x="34" y="12"/>
                    </a:lnTo>
                    <a:lnTo>
                      <a:pt x="34" y="12"/>
                    </a:lnTo>
                    <a:close/>
                  </a:path>
                </a:pathLst>
              </a:custGeom>
              <a:solidFill>
                <a:srgbClr val="FFBB8F"/>
              </a:solidFill>
              <a:ln w="9525">
                <a:noFill/>
                <a:round/>
                <a:headEnd/>
                <a:tailEnd/>
              </a:ln>
            </p:spPr>
            <p:txBody>
              <a:bodyPr/>
              <a:lstStyle/>
              <a:p>
                <a:endParaRPr lang="en-US" dirty="0"/>
              </a:p>
            </p:txBody>
          </p:sp>
          <p:sp>
            <p:nvSpPr>
              <p:cNvPr id="100523" name="Freeform 1195"/>
              <p:cNvSpPr>
                <a:spLocks/>
              </p:cNvSpPr>
              <p:nvPr/>
            </p:nvSpPr>
            <p:spPr bwMode="auto">
              <a:xfrm>
                <a:off x="2407" y="2658"/>
                <a:ext cx="41" cy="45"/>
              </a:xfrm>
              <a:custGeom>
                <a:avLst/>
                <a:gdLst/>
                <a:ahLst/>
                <a:cxnLst>
                  <a:cxn ang="0">
                    <a:pos x="34" y="12"/>
                  </a:cxn>
                  <a:cxn ang="0">
                    <a:pos x="34" y="12"/>
                  </a:cxn>
                  <a:cxn ang="0">
                    <a:pos x="34" y="6"/>
                  </a:cxn>
                  <a:cxn ang="0">
                    <a:pos x="27" y="6"/>
                  </a:cxn>
                  <a:cxn ang="0">
                    <a:pos x="27" y="6"/>
                  </a:cxn>
                  <a:cxn ang="0">
                    <a:pos x="20" y="6"/>
                  </a:cxn>
                  <a:cxn ang="0">
                    <a:pos x="20" y="0"/>
                  </a:cxn>
                  <a:cxn ang="0">
                    <a:pos x="20" y="0"/>
                  </a:cxn>
                  <a:cxn ang="0">
                    <a:pos x="13" y="0"/>
                  </a:cxn>
                  <a:cxn ang="0">
                    <a:pos x="6" y="0"/>
                  </a:cxn>
                  <a:cxn ang="0">
                    <a:pos x="0" y="0"/>
                  </a:cxn>
                  <a:cxn ang="0">
                    <a:pos x="0" y="0"/>
                  </a:cxn>
                  <a:cxn ang="0">
                    <a:pos x="0" y="6"/>
                  </a:cxn>
                  <a:cxn ang="0">
                    <a:pos x="6" y="6"/>
                  </a:cxn>
                  <a:cxn ang="0">
                    <a:pos x="6" y="6"/>
                  </a:cxn>
                  <a:cxn ang="0">
                    <a:pos x="0" y="12"/>
                  </a:cxn>
                  <a:cxn ang="0">
                    <a:pos x="0" y="12"/>
                  </a:cxn>
                  <a:cxn ang="0">
                    <a:pos x="13" y="12"/>
                  </a:cxn>
                  <a:cxn ang="0">
                    <a:pos x="13" y="12"/>
                  </a:cxn>
                  <a:cxn ang="0">
                    <a:pos x="13" y="12"/>
                  </a:cxn>
                  <a:cxn ang="0">
                    <a:pos x="13" y="12"/>
                  </a:cxn>
                  <a:cxn ang="0">
                    <a:pos x="20" y="12"/>
                  </a:cxn>
                  <a:cxn ang="0">
                    <a:pos x="20" y="19"/>
                  </a:cxn>
                  <a:cxn ang="0">
                    <a:pos x="20" y="19"/>
                  </a:cxn>
                  <a:cxn ang="0">
                    <a:pos x="20" y="19"/>
                  </a:cxn>
                  <a:cxn ang="0">
                    <a:pos x="20" y="25"/>
                  </a:cxn>
                  <a:cxn ang="0">
                    <a:pos x="20" y="25"/>
                  </a:cxn>
                  <a:cxn ang="0">
                    <a:pos x="27" y="32"/>
                  </a:cxn>
                  <a:cxn ang="0">
                    <a:pos x="27" y="32"/>
                  </a:cxn>
                  <a:cxn ang="0">
                    <a:pos x="27" y="45"/>
                  </a:cxn>
                  <a:cxn ang="0">
                    <a:pos x="27" y="38"/>
                  </a:cxn>
                  <a:cxn ang="0">
                    <a:pos x="27" y="38"/>
                  </a:cxn>
                  <a:cxn ang="0">
                    <a:pos x="27" y="38"/>
                  </a:cxn>
                  <a:cxn ang="0">
                    <a:pos x="27" y="32"/>
                  </a:cxn>
                  <a:cxn ang="0">
                    <a:pos x="34" y="32"/>
                  </a:cxn>
                  <a:cxn ang="0">
                    <a:pos x="34" y="32"/>
                  </a:cxn>
                  <a:cxn ang="0">
                    <a:pos x="34" y="32"/>
                  </a:cxn>
                  <a:cxn ang="0">
                    <a:pos x="34" y="32"/>
                  </a:cxn>
                  <a:cxn ang="0">
                    <a:pos x="41" y="25"/>
                  </a:cxn>
                  <a:cxn ang="0">
                    <a:pos x="41" y="25"/>
                  </a:cxn>
                  <a:cxn ang="0">
                    <a:pos x="41" y="25"/>
                  </a:cxn>
                  <a:cxn ang="0">
                    <a:pos x="41" y="25"/>
                  </a:cxn>
                  <a:cxn ang="0">
                    <a:pos x="41" y="19"/>
                  </a:cxn>
                  <a:cxn ang="0">
                    <a:pos x="41" y="19"/>
                  </a:cxn>
                  <a:cxn ang="0">
                    <a:pos x="41" y="19"/>
                  </a:cxn>
                  <a:cxn ang="0">
                    <a:pos x="34" y="12"/>
                  </a:cxn>
                  <a:cxn ang="0">
                    <a:pos x="34" y="12"/>
                  </a:cxn>
                </a:cxnLst>
                <a:rect l="0" t="0" r="r" b="b"/>
                <a:pathLst>
                  <a:path w="41" h="45">
                    <a:moveTo>
                      <a:pt x="34" y="12"/>
                    </a:moveTo>
                    <a:lnTo>
                      <a:pt x="34" y="12"/>
                    </a:lnTo>
                    <a:lnTo>
                      <a:pt x="34" y="12"/>
                    </a:lnTo>
                    <a:lnTo>
                      <a:pt x="34" y="12"/>
                    </a:lnTo>
                    <a:lnTo>
                      <a:pt x="34" y="12"/>
                    </a:lnTo>
                    <a:lnTo>
                      <a:pt x="34" y="12"/>
                    </a:lnTo>
                    <a:lnTo>
                      <a:pt x="34" y="12"/>
                    </a:lnTo>
                    <a:lnTo>
                      <a:pt x="34" y="6"/>
                    </a:lnTo>
                    <a:lnTo>
                      <a:pt x="34" y="6"/>
                    </a:lnTo>
                    <a:lnTo>
                      <a:pt x="34" y="6"/>
                    </a:lnTo>
                    <a:lnTo>
                      <a:pt x="34" y="6"/>
                    </a:lnTo>
                    <a:lnTo>
                      <a:pt x="27" y="6"/>
                    </a:lnTo>
                    <a:lnTo>
                      <a:pt x="27" y="6"/>
                    </a:lnTo>
                    <a:lnTo>
                      <a:pt x="27" y="6"/>
                    </a:lnTo>
                    <a:lnTo>
                      <a:pt x="27" y="6"/>
                    </a:lnTo>
                    <a:lnTo>
                      <a:pt x="27" y="6"/>
                    </a:lnTo>
                    <a:lnTo>
                      <a:pt x="27" y="6"/>
                    </a:lnTo>
                    <a:lnTo>
                      <a:pt x="20" y="6"/>
                    </a:lnTo>
                    <a:lnTo>
                      <a:pt x="20" y="6"/>
                    </a:lnTo>
                    <a:lnTo>
                      <a:pt x="20" y="0"/>
                    </a:lnTo>
                    <a:lnTo>
                      <a:pt x="20" y="0"/>
                    </a:lnTo>
                    <a:lnTo>
                      <a:pt x="20" y="0"/>
                    </a:lnTo>
                    <a:lnTo>
                      <a:pt x="20" y="0"/>
                    </a:lnTo>
                    <a:lnTo>
                      <a:pt x="20" y="0"/>
                    </a:lnTo>
                    <a:lnTo>
                      <a:pt x="20" y="0"/>
                    </a:lnTo>
                    <a:lnTo>
                      <a:pt x="13" y="0"/>
                    </a:lnTo>
                    <a:lnTo>
                      <a:pt x="13" y="0"/>
                    </a:lnTo>
                    <a:lnTo>
                      <a:pt x="13" y="0"/>
                    </a:lnTo>
                    <a:lnTo>
                      <a:pt x="6" y="0"/>
                    </a:lnTo>
                    <a:lnTo>
                      <a:pt x="6" y="0"/>
                    </a:lnTo>
                    <a:lnTo>
                      <a:pt x="6" y="0"/>
                    </a:lnTo>
                    <a:lnTo>
                      <a:pt x="0" y="0"/>
                    </a:lnTo>
                    <a:lnTo>
                      <a:pt x="0" y="0"/>
                    </a:lnTo>
                    <a:lnTo>
                      <a:pt x="0" y="0"/>
                    </a:lnTo>
                    <a:lnTo>
                      <a:pt x="0" y="0"/>
                    </a:lnTo>
                    <a:lnTo>
                      <a:pt x="0" y="0"/>
                    </a:lnTo>
                    <a:lnTo>
                      <a:pt x="0" y="0"/>
                    </a:lnTo>
                    <a:lnTo>
                      <a:pt x="6" y="0"/>
                    </a:lnTo>
                    <a:lnTo>
                      <a:pt x="0" y="6"/>
                    </a:lnTo>
                    <a:lnTo>
                      <a:pt x="6" y="6"/>
                    </a:lnTo>
                    <a:lnTo>
                      <a:pt x="6" y="6"/>
                    </a:lnTo>
                    <a:lnTo>
                      <a:pt x="6" y="6"/>
                    </a:lnTo>
                    <a:lnTo>
                      <a:pt x="6" y="6"/>
                    </a:lnTo>
                    <a:lnTo>
                      <a:pt x="6" y="6"/>
                    </a:lnTo>
                    <a:lnTo>
                      <a:pt x="6" y="6"/>
                    </a:lnTo>
                    <a:lnTo>
                      <a:pt x="0" y="6"/>
                    </a:lnTo>
                    <a:lnTo>
                      <a:pt x="0" y="6"/>
                    </a:lnTo>
                    <a:lnTo>
                      <a:pt x="0" y="12"/>
                    </a:lnTo>
                    <a:lnTo>
                      <a:pt x="0" y="12"/>
                    </a:lnTo>
                    <a:lnTo>
                      <a:pt x="0" y="12"/>
                    </a:lnTo>
                    <a:lnTo>
                      <a:pt x="0" y="12"/>
                    </a:lnTo>
                    <a:lnTo>
                      <a:pt x="6" y="12"/>
                    </a:lnTo>
                    <a:lnTo>
                      <a:pt x="6" y="6"/>
                    </a:lnTo>
                    <a:lnTo>
                      <a:pt x="13" y="12"/>
                    </a:lnTo>
                    <a:lnTo>
                      <a:pt x="13" y="12"/>
                    </a:lnTo>
                    <a:lnTo>
                      <a:pt x="13" y="12"/>
                    </a:lnTo>
                    <a:lnTo>
                      <a:pt x="13" y="12"/>
                    </a:lnTo>
                    <a:lnTo>
                      <a:pt x="13" y="12"/>
                    </a:lnTo>
                    <a:lnTo>
                      <a:pt x="13" y="12"/>
                    </a:lnTo>
                    <a:lnTo>
                      <a:pt x="13" y="12"/>
                    </a:lnTo>
                    <a:lnTo>
                      <a:pt x="13" y="12"/>
                    </a:lnTo>
                    <a:lnTo>
                      <a:pt x="13" y="12"/>
                    </a:lnTo>
                    <a:lnTo>
                      <a:pt x="13" y="12"/>
                    </a:lnTo>
                    <a:lnTo>
                      <a:pt x="13" y="12"/>
                    </a:lnTo>
                    <a:lnTo>
                      <a:pt x="13" y="12"/>
                    </a:lnTo>
                    <a:lnTo>
                      <a:pt x="20" y="12"/>
                    </a:lnTo>
                    <a:lnTo>
                      <a:pt x="20" y="12"/>
                    </a:lnTo>
                    <a:lnTo>
                      <a:pt x="20" y="19"/>
                    </a:lnTo>
                    <a:lnTo>
                      <a:pt x="20" y="19"/>
                    </a:lnTo>
                    <a:lnTo>
                      <a:pt x="20" y="19"/>
                    </a:lnTo>
                    <a:lnTo>
                      <a:pt x="20" y="19"/>
                    </a:lnTo>
                    <a:lnTo>
                      <a:pt x="20" y="19"/>
                    </a:lnTo>
                    <a:lnTo>
                      <a:pt x="20" y="19"/>
                    </a:lnTo>
                    <a:lnTo>
                      <a:pt x="20" y="19"/>
                    </a:lnTo>
                    <a:lnTo>
                      <a:pt x="20" y="19"/>
                    </a:lnTo>
                    <a:lnTo>
                      <a:pt x="20" y="25"/>
                    </a:lnTo>
                    <a:lnTo>
                      <a:pt x="20" y="25"/>
                    </a:lnTo>
                    <a:lnTo>
                      <a:pt x="20" y="25"/>
                    </a:lnTo>
                    <a:lnTo>
                      <a:pt x="20" y="25"/>
                    </a:lnTo>
                    <a:lnTo>
                      <a:pt x="20" y="25"/>
                    </a:lnTo>
                    <a:lnTo>
                      <a:pt x="20" y="25"/>
                    </a:lnTo>
                    <a:lnTo>
                      <a:pt x="27" y="25"/>
                    </a:lnTo>
                    <a:lnTo>
                      <a:pt x="27" y="25"/>
                    </a:lnTo>
                    <a:lnTo>
                      <a:pt x="27" y="32"/>
                    </a:lnTo>
                    <a:lnTo>
                      <a:pt x="27" y="32"/>
                    </a:lnTo>
                    <a:lnTo>
                      <a:pt x="27" y="32"/>
                    </a:lnTo>
                    <a:lnTo>
                      <a:pt x="27" y="32"/>
                    </a:lnTo>
                    <a:lnTo>
                      <a:pt x="27" y="32"/>
                    </a:lnTo>
                    <a:lnTo>
                      <a:pt x="27" y="32"/>
                    </a:lnTo>
                    <a:lnTo>
                      <a:pt x="27" y="45"/>
                    </a:lnTo>
                    <a:lnTo>
                      <a:pt x="27" y="45"/>
                    </a:lnTo>
                    <a:lnTo>
                      <a:pt x="27" y="38"/>
                    </a:lnTo>
                    <a:lnTo>
                      <a:pt x="27" y="38"/>
                    </a:lnTo>
                    <a:lnTo>
                      <a:pt x="27" y="38"/>
                    </a:lnTo>
                    <a:lnTo>
                      <a:pt x="27" y="38"/>
                    </a:lnTo>
                    <a:lnTo>
                      <a:pt x="27" y="38"/>
                    </a:lnTo>
                    <a:lnTo>
                      <a:pt x="27" y="38"/>
                    </a:lnTo>
                    <a:lnTo>
                      <a:pt x="27" y="38"/>
                    </a:lnTo>
                    <a:lnTo>
                      <a:pt x="27" y="38"/>
                    </a:lnTo>
                    <a:lnTo>
                      <a:pt x="27" y="32"/>
                    </a:lnTo>
                    <a:lnTo>
                      <a:pt x="27" y="32"/>
                    </a:lnTo>
                    <a:lnTo>
                      <a:pt x="27" y="32"/>
                    </a:lnTo>
                    <a:lnTo>
                      <a:pt x="27" y="32"/>
                    </a:lnTo>
                    <a:lnTo>
                      <a:pt x="27" y="32"/>
                    </a:lnTo>
                    <a:lnTo>
                      <a:pt x="34" y="32"/>
                    </a:lnTo>
                    <a:lnTo>
                      <a:pt x="34" y="32"/>
                    </a:lnTo>
                    <a:lnTo>
                      <a:pt x="34" y="32"/>
                    </a:lnTo>
                    <a:lnTo>
                      <a:pt x="34" y="32"/>
                    </a:lnTo>
                    <a:lnTo>
                      <a:pt x="34" y="32"/>
                    </a:lnTo>
                    <a:lnTo>
                      <a:pt x="34" y="32"/>
                    </a:lnTo>
                    <a:lnTo>
                      <a:pt x="34" y="32"/>
                    </a:lnTo>
                    <a:lnTo>
                      <a:pt x="34" y="32"/>
                    </a:lnTo>
                    <a:lnTo>
                      <a:pt x="34" y="32"/>
                    </a:lnTo>
                    <a:lnTo>
                      <a:pt x="34" y="32"/>
                    </a:lnTo>
                    <a:lnTo>
                      <a:pt x="34" y="25"/>
                    </a:lnTo>
                    <a:lnTo>
                      <a:pt x="34" y="25"/>
                    </a:lnTo>
                    <a:lnTo>
                      <a:pt x="41" y="25"/>
                    </a:lnTo>
                    <a:lnTo>
                      <a:pt x="41" y="25"/>
                    </a:lnTo>
                    <a:lnTo>
                      <a:pt x="41" y="25"/>
                    </a:lnTo>
                    <a:lnTo>
                      <a:pt x="41" y="25"/>
                    </a:lnTo>
                    <a:lnTo>
                      <a:pt x="41" y="25"/>
                    </a:lnTo>
                    <a:lnTo>
                      <a:pt x="41" y="25"/>
                    </a:lnTo>
                    <a:lnTo>
                      <a:pt x="41" y="25"/>
                    </a:lnTo>
                    <a:lnTo>
                      <a:pt x="41" y="25"/>
                    </a:lnTo>
                    <a:lnTo>
                      <a:pt x="41" y="25"/>
                    </a:lnTo>
                    <a:lnTo>
                      <a:pt x="41" y="25"/>
                    </a:lnTo>
                    <a:lnTo>
                      <a:pt x="41" y="19"/>
                    </a:lnTo>
                    <a:lnTo>
                      <a:pt x="41" y="19"/>
                    </a:lnTo>
                    <a:lnTo>
                      <a:pt x="41" y="19"/>
                    </a:lnTo>
                    <a:lnTo>
                      <a:pt x="34" y="19"/>
                    </a:lnTo>
                    <a:lnTo>
                      <a:pt x="41" y="19"/>
                    </a:lnTo>
                    <a:lnTo>
                      <a:pt x="41" y="19"/>
                    </a:lnTo>
                    <a:lnTo>
                      <a:pt x="41" y="19"/>
                    </a:lnTo>
                    <a:lnTo>
                      <a:pt x="41" y="19"/>
                    </a:lnTo>
                    <a:lnTo>
                      <a:pt x="41" y="19"/>
                    </a:lnTo>
                    <a:lnTo>
                      <a:pt x="34" y="12"/>
                    </a:lnTo>
                    <a:lnTo>
                      <a:pt x="34" y="12"/>
                    </a:lnTo>
                    <a:lnTo>
                      <a:pt x="34" y="12"/>
                    </a:lnTo>
                    <a:lnTo>
                      <a:pt x="34" y="12"/>
                    </a:lnTo>
                    <a:lnTo>
                      <a:pt x="34" y="12"/>
                    </a:lnTo>
                    <a:lnTo>
                      <a:pt x="34" y="12"/>
                    </a:lnTo>
                    <a:lnTo>
                      <a:pt x="34" y="12"/>
                    </a:lnTo>
                    <a:lnTo>
                      <a:pt x="34" y="12"/>
                    </a:lnTo>
                  </a:path>
                </a:pathLst>
              </a:custGeom>
              <a:noFill/>
              <a:ln w="0">
                <a:solidFill>
                  <a:srgbClr val="000000"/>
                </a:solidFill>
                <a:prstDash val="solid"/>
                <a:round/>
                <a:headEnd/>
                <a:tailEnd/>
              </a:ln>
            </p:spPr>
            <p:txBody>
              <a:bodyPr/>
              <a:lstStyle/>
              <a:p>
                <a:endParaRPr lang="en-US" dirty="0"/>
              </a:p>
            </p:txBody>
          </p:sp>
          <p:sp>
            <p:nvSpPr>
              <p:cNvPr id="100524" name="Freeform 1196"/>
              <p:cNvSpPr>
                <a:spLocks/>
              </p:cNvSpPr>
              <p:nvPr/>
            </p:nvSpPr>
            <p:spPr bwMode="auto">
              <a:xfrm>
                <a:off x="2427" y="2664"/>
                <a:ext cx="7" cy="19"/>
              </a:xfrm>
              <a:custGeom>
                <a:avLst/>
                <a:gdLst/>
                <a:ahLst/>
                <a:cxnLst>
                  <a:cxn ang="0">
                    <a:pos x="0" y="0"/>
                  </a:cxn>
                  <a:cxn ang="0">
                    <a:pos x="0" y="0"/>
                  </a:cxn>
                  <a:cxn ang="0">
                    <a:pos x="0" y="0"/>
                  </a:cxn>
                  <a:cxn ang="0">
                    <a:pos x="0" y="0"/>
                  </a:cxn>
                  <a:cxn ang="0">
                    <a:pos x="0" y="0"/>
                  </a:cxn>
                  <a:cxn ang="0">
                    <a:pos x="0" y="0"/>
                  </a:cxn>
                  <a:cxn ang="0">
                    <a:pos x="7" y="6"/>
                  </a:cxn>
                  <a:cxn ang="0">
                    <a:pos x="7" y="6"/>
                  </a:cxn>
                  <a:cxn ang="0">
                    <a:pos x="7" y="6"/>
                  </a:cxn>
                  <a:cxn ang="0">
                    <a:pos x="7" y="6"/>
                  </a:cxn>
                  <a:cxn ang="0">
                    <a:pos x="7" y="6"/>
                  </a:cxn>
                  <a:cxn ang="0">
                    <a:pos x="7" y="13"/>
                  </a:cxn>
                  <a:cxn ang="0">
                    <a:pos x="7" y="13"/>
                  </a:cxn>
                  <a:cxn ang="0">
                    <a:pos x="7" y="13"/>
                  </a:cxn>
                  <a:cxn ang="0">
                    <a:pos x="7" y="13"/>
                  </a:cxn>
                  <a:cxn ang="0">
                    <a:pos x="7" y="13"/>
                  </a:cxn>
                  <a:cxn ang="0">
                    <a:pos x="7" y="19"/>
                  </a:cxn>
                  <a:cxn ang="0">
                    <a:pos x="7" y="19"/>
                  </a:cxn>
                  <a:cxn ang="0">
                    <a:pos x="7" y="19"/>
                  </a:cxn>
                  <a:cxn ang="0">
                    <a:pos x="7" y="19"/>
                  </a:cxn>
                  <a:cxn ang="0">
                    <a:pos x="7" y="19"/>
                  </a:cxn>
                  <a:cxn ang="0">
                    <a:pos x="7" y="19"/>
                  </a:cxn>
                  <a:cxn ang="0">
                    <a:pos x="7" y="19"/>
                  </a:cxn>
                  <a:cxn ang="0">
                    <a:pos x="7" y="19"/>
                  </a:cxn>
                  <a:cxn ang="0">
                    <a:pos x="7" y="19"/>
                  </a:cxn>
                  <a:cxn ang="0">
                    <a:pos x="7" y="13"/>
                  </a:cxn>
                  <a:cxn ang="0">
                    <a:pos x="7" y="13"/>
                  </a:cxn>
                  <a:cxn ang="0">
                    <a:pos x="7" y="13"/>
                  </a:cxn>
                  <a:cxn ang="0">
                    <a:pos x="7" y="13"/>
                  </a:cxn>
                  <a:cxn ang="0">
                    <a:pos x="7" y="13"/>
                  </a:cxn>
                  <a:cxn ang="0">
                    <a:pos x="7" y="13"/>
                  </a:cxn>
                  <a:cxn ang="0">
                    <a:pos x="7" y="13"/>
                  </a:cxn>
                  <a:cxn ang="0">
                    <a:pos x="7" y="13"/>
                  </a:cxn>
                  <a:cxn ang="0">
                    <a:pos x="7" y="6"/>
                  </a:cxn>
                  <a:cxn ang="0">
                    <a:pos x="7" y="6"/>
                  </a:cxn>
                  <a:cxn ang="0">
                    <a:pos x="7" y="6"/>
                  </a:cxn>
                  <a:cxn ang="0">
                    <a:pos x="7" y="6"/>
                  </a:cxn>
                  <a:cxn ang="0">
                    <a:pos x="7" y="6"/>
                  </a:cxn>
                  <a:cxn ang="0">
                    <a:pos x="0" y="6"/>
                  </a:cxn>
                  <a:cxn ang="0">
                    <a:pos x="0" y="0"/>
                  </a:cxn>
                  <a:cxn ang="0">
                    <a:pos x="0" y="0"/>
                  </a:cxn>
                  <a:cxn ang="0">
                    <a:pos x="0" y="0"/>
                  </a:cxn>
                  <a:cxn ang="0">
                    <a:pos x="0" y="0"/>
                  </a:cxn>
                  <a:cxn ang="0">
                    <a:pos x="0" y="0"/>
                  </a:cxn>
                  <a:cxn ang="0">
                    <a:pos x="0" y="0"/>
                  </a:cxn>
                  <a:cxn ang="0">
                    <a:pos x="0" y="0"/>
                  </a:cxn>
                  <a:cxn ang="0">
                    <a:pos x="0" y="0"/>
                  </a:cxn>
                </a:cxnLst>
                <a:rect l="0" t="0" r="r" b="b"/>
                <a:pathLst>
                  <a:path w="7" h="19">
                    <a:moveTo>
                      <a:pt x="0" y="0"/>
                    </a:moveTo>
                    <a:lnTo>
                      <a:pt x="0" y="0"/>
                    </a:lnTo>
                    <a:lnTo>
                      <a:pt x="0" y="0"/>
                    </a:lnTo>
                    <a:lnTo>
                      <a:pt x="0" y="0"/>
                    </a:lnTo>
                    <a:lnTo>
                      <a:pt x="0" y="0"/>
                    </a:lnTo>
                    <a:lnTo>
                      <a:pt x="0" y="0"/>
                    </a:lnTo>
                    <a:lnTo>
                      <a:pt x="7" y="6"/>
                    </a:lnTo>
                    <a:lnTo>
                      <a:pt x="7" y="6"/>
                    </a:lnTo>
                    <a:lnTo>
                      <a:pt x="7" y="6"/>
                    </a:lnTo>
                    <a:lnTo>
                      <a:pt x="7" y="6"/>
                    </a:lnTo>
                    <a:lnTo>
                      <a:pt x="7" y="6"/>
                    </a:lnTo>
                    <a:lnTo>
                      <a:pt x="7" y="13"/>
                    </a:lnTo>
                    <a:lnTo>
                      <a:pt x="7" y="13"/>
                    </a:lnTo>
                    <a:lnTo>
                      <a:pt x="7" y="13"/>
                    </a:lnTo>
                    <a:lnTo>
                      <a:pt x="7" y="13"/>
                    </a:lnTo>
                    <a:lnTo>
                      <a:pt x="7" y="13"/>
                    </a:lnTo>
                    <a:lnTo>
                      <a:pt x="7" y="19"/>
                    </a:lnTo>
                    <a:lnTo>
                      <a:pt x="7" y="19"/>
                    </a:lnTo>
                    <a:lnTo>
                      <a:pt x="7" y="19"/>
                    </a:lnTo>
                    <a:lnTo>
                      <a:pt x="7" y="19"/>
                    </a:lnTo>
                    <a:lnTo>
                      <a:pt x="7" y="19"/>
                    </a:lnTo>
                    <a:lnTo>
                      <a:pt x="7" y="19"/>
                    </a:lnTo>
                    <a:lnTo>
                      <a:pt x="7" y="19"/>
                    </a:lnTo>
                    <a:lnTo>
                      <a:pt x="7" y="19"/>
                    </a:lnTo>
                    <a:lnTo>
                      <a:pt x="7" y="19"/>
                    </a:lnTo>
                    <a:lnTo>
                      <a:pt x="7" y="13"/>
                    </a:lnTo>
                    <a:lnTo>
                      <a:pt x="7" y="13"/>
                    </a:lnTo>
                    <a:lnTo>
                      <a:pt x="7" y="13"/>
                    </a:lnTo>
                    <a:lnTo>
                      <a:pt x="7" y="13"/>
                    </a:lnTo>
                    <a:lnTo>
                      <a:pt x="7" y="13"/>
                    </a:lnTo>
                    <a:lnTo>
                      <a:pt x="7" y="13"/>
                    </a:lnTo>
                    <a:lnTo>
                      <a:pt x="7" y="13"/>
                    </a:lnTo>
                    <a:lnTo>
                      <a:pt x="7" y="13"/>
                    </a:lnTo>
                    <a:lnTo>
                      <a:pt x="7" y="6"/>
                    </a:lnTo>
                    <a:lnTo>
                      <a:pt x="7" y="6"/>
                    </a:lnTo>
                    <a:lnTo>
                      <a:pt x="7" y="6"/>
                    </a:lnTo>
                    <a:lnTo>
                      <a:pt x="7" y="6"/>
                    </a:lnTo>
                    <a:lnTo>
                      <a:pt x="7" y="6"/>
                    </a:lnTo>
                    <a:lnTo>
                      <a:pt x="0" y="6"/>
                    </a:lnTo>
                    <a:lnTo>
                      <a:pt x="0" y="0"/>
                    </a:lnTo>
                    <a:lnTo>
                      <a:pt x="0" y="0"/>
                    </a:lnTo>
                    <a:lnTo>
                      <a:pt x="0" y="0"/>
                    </a:lnTo>
                    <a:lnTo>
                      <a:pt x="0" y="0"/>
                    </a:lnTo>
                    <a:lnTo>
                      <a:pt x="0" y="0"/>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00525" name="Freeform 1197"/>
              <p:cNvSpPr>
                <a:spLocks/>
              </p:cNvSpPr>
              <p:nvPr/>
            </p:nvSpPr>
            <p:spPr bwMode="auto">
              <a:xfrm>
                <a:off x="2345" y="3037"/>
                <a:ext cx="96" cy="90"/>
              </a:xfrm>
              <a:custGeom>
                <a:avLst/>
                <a:gdLst/>
                <a:ahLst/>
                <a:cxnLst>
                  <a:cxn ang="0">
                    <a:pos x="89" y="52"/>
                  </a:cxn>
                  <a:cxn ang="0">
                    <a:pos x="89" y="32"/>
                  </a:cxn>
                  <a:cxn ang="0">
                    <a:pos x="68" y="19"/>
                  </a:cxn>
                  <a:cxn ang="0">
                    <a:pos x="55" y="0"/>
                  </a:cxn>
                  <a:cxn ang="0">
                    <a:pos x="34" y="0"/>
                  </a:cxn>
                  <a:cxn ang="0">
                    <a:pos x="14" y="13"/>
                  </a:cxn>
                  <a:cxn ang="0">
                    <a:pos x="0" y="32"/>
                  </a:cxn>
                  <a:cxn ang="0">
                    <a:pos x="0" y="52"/>
                  </a:cxn>
                  <a:cxn ang="0">
                    <a:pos x="0" y="65"/>
                  </a:cxn>
                  <a:cxn ang="0">
                    <a:pos x="14" y="77"/>
                  </a:cxn>
                  <a:cxn ang="0">
                    <a:pos x="48" y="90"/>
                  </a:cxn>
                  <a:cxn ang="0">
                    <a:pos x="75" y="84"/>
                  </a:cxn>
                  <a:cxn ang="0">
                    <a:pos x="89" y="71"/>
                  </a:cxn>
                  <a:cxn ang="0">
                    <a:pos x="96" y="58"/>
                  </a:cxn>
                  <a:cxn ang="0">
                    <a:pos x="89" y="52"/>
                  </a:cxn>
                  <a:cxn ang="0">
                    <a:pos x="89" y="52"/>
                  </a:cxn>
                </a:cxnLst>
                <a:rect l="0" t="0" r="r" b="b"/>
                <a:pathLst>
                  <a:path w="96" h="90">
                    <a:moveTo>
                      <a:pt x="89" y="52"/>
                    </a:moveTo>
                    <a:lnTo>
                      <a:pt x="89" y="32"/>
                    </a:lnTo>
                    <a:lnTo>
                      <a:pt x="68" y="19"/>
                    </a:lnTo>
                    <a:lnTo>
                      <a:pt x="55" y="0"/>
                    </a:lnTo>
                    <a:lnTo>
                      <a:pt x="34" y="0"/>
                    </a:lnTo>
                    <a:lnTo>
                      <a:pt x="14" y="13"/>
                    </a:lnTo>
                    <a:lnTo>
                      <a:pt x="0" y="32"/>
                    </a:lnTo>
                    <a:lnTo>
                      <a:pt x="0" y="52"/>
                    </a:lnTo>
                    <a:lnTo>
                      <a:pt x="0" y="65"/>
                    </a:lnTo>
                    <a:lnTo>
                      <a:pt x="14" y="77"/>
                    </a:lnTo>
                    <a:lnTo>
                      <a:pt x="48" y="90"/>
                    </a:lnTo>
                    <a:lnTo>
                      <a:pt x="75" y="84"/>
                    </a:lnTo>
                    <a:lnTo>
                      <a:pt x="89" y="71"/>
                    </a:lnTo>
                    <a:lnTo>
                      <a:pt x="96" y="58"/>
                    </a:lnTo>
                    <a:lnTo>
                      <a:pt x="89" y="52"/>
                    </a:lnTo>
                    <a:lnTo>
                      <a:pt x="89" y="52"/>
                    </a:lnTo>
                    <a:close/>
                  </a:path>
                </a:pathLst>
              </a:custGeom>
              <a:solidFill>
                <a:srgbClr val="A86800"/>
              </a:solidFill>
              <a:ln w="9525">
                <a:noFill/>
                <a:round/>
                <a:headEnd/>
                <a:tailEnd/>
              </a:ln>
            </p:spPr>
            <p:txBody>
              <a:bodyPr/>
              <a:lstStyle/>
              <a:p>
                <a:endParaRPr lang="en-US" dirty="0"/>
              </a:p>
            </p:txBody>
          </p:sp>
          <p:sp>
            <p:nvSpPr>
              <p:cNvPr id="100526" name="Freeform 1198"/>
              <p:cNvSpPr>
                <a:spLocks/>
              </p:cNvSpPr>
              <p:nvPr/>
            </p:nvSpPr>
            <p:spPr bwMode="auto">
              <a:xfrm>
                <a:off x="2345" y="3037"/>
                <a:ext cx="96" cy="90"/>
              </a:xfrm>
              <a:custGeom>
                <a:avLst/>
                <a:gdLst/>
                <a:ahLst/>
                <a:cxnLst>
                  <a:cxn ang="0">
                    <a:pos x="89" y="52"/>
                  </a:cxn>
                  <a:cxn ang="0">
                    <a:pos x="89" y="32"/>
                  </a:cxn>
                  <a:cxn ang="0">
                    <a:pos x="68" y="19"/>
                  </a:cxn>
                  <a:cxn ang="0">
                    <a:pos x="55" y="0"/>
                  </a:cxn>
                  <a:cxn ang="0">
                    <a:pos x="34" y="0"/>
                  </a:cxn>
                  <a:cxn ang="0">
                    <a:pos x="14" y="13"/>
                  </a:cxn>
                  <a:cxn ang="0">
                    <a:pos x="0" y="32"/>
                  </a:cxn>
                  <a:cxn ang="0">
                    <a:pos x="0" y="52"/>
                  </a:cxn>
                  <a:cxn ang="0">
                    <a:pos x="0" y="65"/>
                  </a:cxn>
                  <a:cxn ang="0">
                    <a:pos x="14" y="77"/>
                  </a:cxn>
                  <a:cxn ang="0">
                    <a:pos x="48" y="90"/>
                  </a:cxn>
                  <a:cxn ang="0">
                    <a:pos x="75" y="84"/>
                  </a:cxn>
                  <a:cxn ang="0">
                    <a:pos x="89" y="71"/>
                  </a:cxn>
                  <a:cxn ang="0">
                    <a:pos x="96" y="58"/>
                  </a:cxn>
                  <a:cxn ang="0">
                    <a:pos x="89" y="52"/>
                  </a:cxn>
                  <a:cxn ang="0">
                    <a:pos x="89" y="52"/>
                  </a:cxn>
                </a:cxnLst>
                <a:rect l="0" t="0" r="r" b="b"/>
                <a:pathLst>
                  <a:path w="96" h="90">
                    <a:moveTo>
                      <a:pt x="89" y="52"/>
                    </a:moveTo>
                    <a:lnTo>
                      <a:pt x="89" y="32"/>
                    </a:lnTo>
                    <a:lnTo>
                      <a:pt x="68" y="19"/>
                    </a:lnTo>
                    <a:lnTo>
                      <a:pt x="55" y="0"/>
                    </a:lnTo>
                    <a:lnTo>
                      <a:pt x="34" y="0"/>
                    </a:lnTo>
                    <a:lnTo>
                      <a:pt x="14" y="13"/>
                    </a:lnTo>
                    <a:lnTo>
                      <a:pt x="0" y="32"/>
                    </a:lnTo>
                    <a:lnTo>
                      <a:pt x="0" y="52"/>
                    </a:lnTo>
                    <a:lnTo>
                      <a:pt x="0" y="65"/>
                    </a:lnTo>
                    <a:lnTo>
                      <a:pt x="14" y="77"/>
                    </a:lnTo>
                    <a:lnTo>
                      <a:pt x="48" y="90"/>
                    </a:lnTo>
                    <a:lnTo>
                      <a:pt x="75" y="84"/>
                    </a:lnTo>
                    <a:lnTo>
                      <a:pt x="89" y="71"/>
                    </a:lnTo>
                    <a:lnTo>
                      <a:pt x="96" y="58"/>
                    </a:lnTo>
                    <a:lnTo>
                      <a:pt x="89" y="52"/>
                    </a:lnTo>
                    <a:lnTo>
                      <a:pt x="89" y="52"/>
                    </a:lnTo>
                  </a:path>
                </a:pathLst>
              </a:custGeom>
              <a:noFill/>
              <a:ln w="0">
                <a:solidFill>
                  <a:srgbClr val="000000"/>
                </a:solidFill>
                <a:prstDash val="solid"/>
                <a:round/>
                <a:headEnd/>
                <a:tailEnd/>
              </a:ln>
            </p:spPr>
            <p:txBody>
              <a:bodyPr/>
              <a:lstStyle/>
              <a:p>
                <a:endParaRPr lang="en-US" dirty="0"/>
              </a:p>
            </p:txBody>
          </p:sp>
          <p:sp>
            <p:nvSpPr>
              <p:cNvPr id="100527" name="Freeform 1199"/>
              <p:cNvSpPr>
                <a:spLocks/>
              </p:cNvSpPr>
              <p:nvPr/>
            </p:nvSpPr>
            <p:spPr bwMode="auto">
              <a:xfrm>
                <a:off x="2503" y="2941"/>
                <a:ext cx="75" cy="38"/>
              </a:xfrm>
              <a:custGeom>
                <a:avLst/>
                <a:gdLst/>
                <a:ahLst/>
                <a:cxnLst>
                  <a:cxn ang="0">
                    <a:pos x="0" y="0"/>
                  </a:cxn>
                  <a:cxn ang="0">
                    <a:pos x="0" y="6"/>
                  </a:cxn>
                  <a:cxn ang="0">
                    <a:pos x="0" y="6"/>
                  </a:cxn>
                  <a:cxn ang="0">
                    <a:pos x="0" y="13"/>
                  </a:cxn>
                  <a:cxn ang="0">
                    <a:pos x="0" y="13"/>
                  </a:cxn>
                  <a:cxn ang="0">
                    <a:pos x="0" y="19"/>
                  </a:cxn>
                  <a:cxn ang="0">
                    <a:pos x="0" y="19"/>
                  </a:cxn>
                  <a:cxn ang="0">
                    <a:pos x="0" y="25"/>
                  </a:cxn>
                  <a:cxn ang="0">
                    <a:pos x="7" y="25"/>
                  </a:cxn>
                  <a:cxn ang="0">
                    <a:pos x="13" y="25"/>
                  </a:cxn>
                  <a:cxn ang="0">
                    <a:pos x="27" y="25"/>
                  </a:cxn>
                  <a:cxn ang="0">
                    <a:pos x="27" y="32"/>
                  </a:cxn>
                  <a:cxn ang="0">
                    <a:pos x="34" y="32"/>
                  </a:cxn>
                  <a:cxn ang="0">
                    <a:pos x="34" y="38"/>
                  </a:cxn>
                  <a:cxn ang="0">
                    <a:pos x="41" y="38"/>
                  </a:cxn>
                  <a:cxn ang="0">
                    <a:pos x="41" y="38"/>
                  </a:cxn>
                  <a:cxn ang="0">
                    <a:pos x="48" y="38"/>
                  </a:cxn>
                  <a:cxn ang="0">
                    <a:pos x="61" y="38"/>
                  </a:cxn>
                  <a:cxn ang="0">
                    <a:pos x="68" y="38"/>
                  </a:cxn>
                  <a:cxn ang="0">
                    <a:pos x="68" y="38"/>
                  </a:cxn>
                  <a:cxn ang="0">
                    <a:pos x="68" y="38"/>
                  </a:cxn>
                  <a:cxn ang="0">
                    <a:pos x="61" y="32"/>
                  </a:cxn>
                  <a:cxn ang="0">
                    <a:pos x="55" y="32"/>
                  </a:cxn>
                  <a:cxn ang="0">
                    <a:pos x="48" y="32"/>
                  </a:cxn>
                  <a:cxn ang="0">
                    <a:pos x="48" y="32"/>
                  </a:cxn>
                  <a:cxn ang="0">
                    <a:pos x="55" y="32"/>
                  </a:cxn>
                  <a:cxn ang="0">
                    <a:pos x="68" y="32"/>
                  </a:cxn>
                  <a:cxn ang="0">
                    <a:pos x="68" y="32"/>
                  </a:cxn>
                  <a:cxn ang="0">
                    <a:pos x="68" y="38"/>
                  </a:cxn>
                  <a:cxn ang="0">
                    <a:pos x="75" y="32"/>
                  </a:cxn>
                  <a:cxn ang="0">
                    <a:pos x="75" y="32"/>
                  </a:cxn>
                  <a:cxn ang="0">
                    <a:pos x="75" y="32"/>
                  </a:cxn>
                  <a:cxn ang="0">
                    <a:pos x="68" y="25"/>
                  </a:cxn>
                  <a:cxn ang="0">
                    <a:pos x="68" y="25"/>
                  </a:cxn>
                  <a:cxn ang="0">
                    <a:pos x="68" y="25"/>
                  </a:cxn>
                  <a:cxn ang="0">
                    <a:pos x="68" y="19"/>
                  </a:cxn>
                  <a:cxn ang="0">
                    <a:pos x="68" y="19"/>
                  </a:cxn>
                  <a:cxn ang="0">
                    <a:pos x="68" y="19"/>
                  </a:cxn>
                  <a:cxn ang="0">
                    <a:pos x="68" y="13"/>
                  </a:cxn>
                  <a:cxn ang="0">
                    <a:pos x="61" y="13"/>
                  </a:cxn>
                  <a:cxn ang="0">
                    <a:pos x="68" y="13"/>
                  </a:cxn>
                  <a:cxn ang="0">
                    <a:pos x="61" y="6"/>
                  </a:cxn>
                  <a:cxn ang="0">
                    <a:pos x="61" y="6"/>
                  </a:cxn>
                  <a:cxn ang="0">
                    <a:pos x="55" y="6"/>
                  </a:cxn>
                  <a:cxn ang="0">
                    <a:pos x="55" y="0"/>
                  </a:cxn>
                  <a:cxn ang="0">
                    <a:pos x="48" y="0"/>
                  </a:cxn>
                  <a:cxn ang="0">
                    <a:pos x="41" y="6"/>
                  </a:cxn>
                  <a:cxn ang="0">
                    <a:pos x="34" y="6"/>
                  </a:cxn>
                  <a:cxn ang="0">
                    <a:pos x="27" y="6"/>
                  </a:cxn>
                  <a:cxn ang="0">
                    <a:pos x="27" y="6"/>
                  </a:cxn>
                  <a:cxn ang="0">
                    <a:pos x="20" y="6"/>
                  </a:cxn>
                  <a:cxn ang="0">
                    <a:pos x="13" y="6"/>
                  </a:cxn>
                  <a:cxn ang="0">
                    <a:pos x="7" y="6"/>
                  </a:cxn>
                  <a:cxn ang="0">
                    <a:pos x="0" y="0"/>
                  </a:cxn>
                </a:cxnLst>
                <a:rect l="0" t="0" r="r" b="b"/>
                <a:pathLst>
                  <a:path w="75" h="38">
                    <a:moveTo>
                      <a:pt x="0" y="0"/>
                    </a:moveTo>
                    <a:lnTo>
                      <a:pt x="0" y="0"/>
                    </a:lnTo>
                    <a:lnTo>
                      <a:pt x="0" y="0"/>
                    </a:lnTo>
                    <a:lnTo>
                      <a:pt x="0" y="6"/>
                    </a:lnTo>
                    <a:lnTo>
                      <a:pt x="0" y="6"/>
                    </a:lnTo>
                    <a:lnTo>
                      <a:pt x="0" y="6"/>
                    </a:lnTo>
                    <a:lnTo>
                      <a:pt x="0" y="6"/>
                    </a:lnTo>
                    <a:lnTo>
                      <a:pt x="0" y="6"/>
                    </a:lnTo>
                    <a:lnTo>
                      <a:pt x="0" y="6"/>
                    </a:lnTo>
                    <a:lnTo>
                      <a:pt x="0" y="13"/>
                    </a:lnTo>
                    <a:lnTo>
                      <a:pt x="0" y="13"/>
                    </a:lnTo>
                    <a:lnTo>
                      <a:pt x="0" y="13"/>
                    </a:lnTo>
                    <a:lnTo>
                      <a:pt x="0" y="13"/>
                    </a:lnTo>
                    <a:lnTo>
                      <a:pt x="0" y="13"/>
                    </a:lnTo>
                    <a:lnTo>
                      <a:pt x="0" y="13"/>
                    </a:lnTo>
                    <a:lnTo>
                      <a:pt x="0" y="19"/>
                    </a:lnTo>
                    <a:lnTo>
                      <a:pt x="0" y="19"/>
                    </a:lnTo>
                    <a:lnTo>
                      <a:pt x="0" y="19"/>
                    </a:lnTo>
                    <a:lnTo>
                      <a:pt x="0" y="19"/>
                    </a:lnTo>
                    <a:lnTo>
                      <a:pt x="0" y="19"/>
                    </a:lnTo>
                    <a:lnTo>
                      <a:pt x="0" y="19"/>
                    </a:lnTo>
                    <a:lnTo>
                      <a:pt x="0" y="19"/>
                    </a:lnTo>
                    <a:lnTo>
                      <a:pt x="0" y="25"/>
                    </a:lnTo>
                    <a:lnTo>
                      <a:pt x="0" y="25"/>
                    </a:lnTo>
                    <a:lnTo>
                      <a:pt x="0" y="25"/>
                    </a:lnTo>
                    <a:lnTo>
                      <a:pt x="0" y="25"/>
                    </a:lnTo>
                    <a:lnTo>
                      <a:pt x="7" y="25"/>
                    </a:lnTo>
                    <a:lnTo>
                      <a:pt x="7" y="25"/>
                    </a:lnTo>
                    <a:lnTo>
                      <a:pt x="13" y="25"/>
                    </a:lnTo>
                    <a:lnTo>
                      <a:pt x="13" y="25"/>
                    </a:lnTo>
                    <a:lnTo>
                      <a:pt x="20" y="25"/>
                    </a:lnTo>
                    <a:lnTo>
                      <a:pt x="20" y="25"/>
                    </a:lnTo>
                    <a:lnTo>
                      <a:pt x="27" y="25"/>
                    </a:lnTo>
                    <a:lnTo>
                      <a:pt x="27" y="25"/>
                    </a:lnTo>
                    <a:lnTo>
                      <a:pt x="27" y="32"/>
                    </a:lnTo>
                    <a:lnTo>
                      <a:pt x="27" y="32"/>
                    </a:lnTo>
                    <a:lnTo>
                      <a:pt x="34" y="32"/>
                    </a:lnTo>
                    <a:lnTo>
                      <a:pt x="34" y="32"/>
                    </a:lnTo>
                    <a:lnTo>
                      <a:pt x="34" y="32"/>
                    </a:lnTo>
                    <a:lnTo>
                      <a:pt x="34" y="32"/>
                    </a:lnTo>
                    <a:lnTo>
                      <a:pt x="34" y="32"/>
                    </a:lnTo>
                    <a:lnTo>
                      <a:pt x="34" y="38"/>
                    </a:lnTo>
                    <a:lnTo>
                      <a:pt x="41" y="38"/>
                    </a:lnTo>
                    <a:lnTo>
                      <a:pt x="41" y="38"/>
                    </a:lnTo>
                    <a:lnTo>
                      <a:pt x="41" y="38"/>
                    </a:lnTo>
                    <a:lnTo>
                      <a:pt x="41" y="38"/>
                    </a:lnTo>
                    <a:lnTo>
                      <a:pt x="41" y="38"/>
                    </a:lnTo>
                    <a:lnTo>
                      <a:pt x="41" y="38"/>
                    </a:lnTo>
                    <a:lnTo>
                      <a:pt x="41" y="38"/>
                    </a:lnTo>
                    <a:lnTo>
                      <a:pt x="48" y="38"/>
                    </a:lnTo>
                    <a:lnTo>
                      <a:pt x="48" y="38"/>
                    </a:lnTo>
                    <a:lnTo>
                      <a:pt x="55" y="38"/>
                    </a:lnTo>
                    <a:lnTo>
                      <a:pt x="55" y="38"/>
                    </a:lnTo>
                    <a:lnTo>
                      <a:pt x="61" y="38"/>
                    </a:lnTo>
                    <a:lnTo>
                      <a:pt x="61" y="38"/>
                    </a:lnTo>
                    <a:lnTo>
                      <a:pt x="61" y="38"/>
                    </a:lnTo>
                    <a:lnTo>
                      <a:pt x="68" y="38"/>
                    </a:lnTo>
                    <a:lnTo>
                      <a:pt x="68" y="38"/>
                    </a:lnTo>
                    <a:lnTo>
                      <a:pt x="68" y="38"/>
                    </a:lnTo>
                    <a:lnTo>
                      <a:pt x="68" y="38"/>
                    </a:lnTo>
                    <a:lnTo>
                      <a:pt x="68" y="38"/>
                    </a:lnTo>
                    <a:lnTo>
                      <a:pt x="68" y="38"/>
                    </a:lnTo>
                    <a:lnTo>
                      <a:pt x="68" y="38"/>
                    </a:lnTo>
                    <a:lnTo>
                      <a:pt x="61" y="32"/>
                    </a:lnTo>
                    <a:lnTo>
                      <a:pt x="61" y="32"/>
                    </a:lnTo>
                    <a:lnTo>
                      <a:pt x="61" y="32"/>
                    </a:lnTo>
                    <a:lnTo>
                      <a:pt x="55" y="32"/>
                    </a:lnTo>
                    <a:lnTo>
                      <a:pt x="55" y="32"/>
                    </a:lnTo>
                    <a:lnTo>
                      <a:pt x="55" y="32"/>
                    </a:lnTo>
                    <a:lnTo>
                      <a:pt x="55" y="32"/>
                    </a:lnTo>
                    <a:lnTo>
                      <a:pt x="55" y="32"/>
                    </a:lnTo>
                    <a:lnTo>
                      <a:pt x="48" y="32"/>
                    </a:lnTo>
                    <a:lnTo>
                      <a:pt x="48" y="32"/>
                    </a:lnTo>
                    <a:lnTo>
                      <a:pt x="48" y="32"/>
                    </a:lnTo>
                    <a:lnTo>
                      <a:pt x="48" y="32"/>
                    </a:lnTo>
                    <a:lnTo>
                      <a:pt x="48" y="32"/>
                    </a:lnTo>
                    <a:lnTo>
                      <a:pt x="48" y="32"/>
                    </a:lnTo>
                    <a:lnTo>
                      <a:pt x="55" y="32"/>
                    </a:lnTo>
                    <a:lnTo>
                      <a:pt x="61" y="32"/>
                    </a:lnTo>
                    <a:lnTo>
                      <a:pt x="68" y="32"/>
                    </a:lnTo>
                    <a:lnTo>
                      <a:pt x="68" y="32"/>
                    </a:lnTo>
                    <a:lnTo>
                      <a:pt x="68" y="32"/>
                    </a:lnTo>
                    <a:lnTo>
                      <a:pt x="68" y="32"/>
                    </a:lnTo>
                    <a:lnTo>
                      <a:pt x="68" y="32"/>
                    </a:lnTo>
                    <a:lnTo>
                      <a:pt x="68" y="38"/>
                    </a:lnTo>
                    <a:lnTo>
                      <a:pt x="68" y="38"/>
                    </a:lnTo>
                    <a:lnTo>
                      <a:pt x="68" y="38"/>
                    </a:lnTo>
                    <a:lnTo>
                      <a:pt x="68" y="38"/>
                    </a:lnTo>
                    <a:lnTo>
                      <a:pt x="68" y="38"/>
                    </a:lnTo>
                    <a:lnTo>
                      <a:pt x="75" y="32"/>
                    </a:lnTo>
                    <a:lnTo>
                      <a:pt x="75" y="32"/>
                    </a:lnTo>
                    <a:lnTo>
                      <a:pt x="75" y="32"/>
                    </a:lnTo>
                    <a:lnTo>
                      <a:pt x="75" y="32"/>
                    </a:lnTo>
                    <a:lnTo>
                      <a:pt x="75" y="32"/>
                    </a:lnTo>
                    <a:lnTo>
                      <a:pt x="75" y="32"/>
                    </a:lnTo>
                    <a:lnTo>
                      <a:pt x="75" y="32"/>
                    </a:lnTo>
                    <a:lnTo>
                      <a:pt x="75" y="32"/>
                    </a:lnTo>
                    <a:lnTo>
                      <a:pt x="75" y="32"/>
                    </a:lnTo>
                    <a:lnTo>
                      <a:pt x="68" y="25"/>
                    </a:lnTo>
                    <a:lnTo>
                      <a:pt x="68" y="25"/>
                    </a:lnTo>
                    <a:lnTo>
                      <a:pt x="68" y="25"/>
                    </a:lnTo>
                    <a:lnTo>
                      <a:pt x="68" y="25"/>
                    </a:lnTo>
                    <a:lnTo>
                      <a:pt x="68" y="25"/>
                    </a:lnTo>
                    <a:lnTo>
                      <a:pt x="68" y="25"/>
                    </a:lnTo>
                    <a:lnTo>
                      <a:pt x="68" y="25"/>
                    </a:lnTo>
                    <a:lnTo>
                      <a:pt x="68" y="25"/>
                    </a:lnTo>
                    <a:lnTo>
                      <a:pt x="68" y="25"/>
                    </a:lnTo>
                    <a:lnTo>
                      <a:pt x="68" y="19"/>
                    </a:lnTo>
                    <a:lnTo>
                      <a:pt x="68" y="19"/>
                    </a:lnTo>
                    <a:lnTo>
                      <a:pt x="68" y="19"/>
                    </a:lnTo>
                    <a:lnTo>
                      <a:pt x="68" y="19"/>
                    </a:lnTo>
                    <a:lnTo>
                      <a:pt x="68" y="19"/>
                    </a:lnTo>
                    <a:lnTo>
                      <a:pt x="68" y="19"/>
                    </a:lnTo>
                    <a:lnTo>
                      <a:pt x="68" y="19"/>
                    </a:lnTo>
                    <a:lnTo>
                      <a:pt x="68" y="13"/>
                    </a:lnTo>
                    <a:lnTo>
                      <a:pt x="68" y="13"/>
                    </a:lnTo>
                    <a:lnTo>
                      <a:pt x="68" y="13"/>
                    </a:lnTo>
                    <a:lnTo>
                      <a:pt x="61" y="13"/>
                    </a:lnTo>
                    <a:lnTo>
                      <a:pt x="61" y="13"/>
                    </a:lnTo>
                    <a:lnTo>
                      <a:pt x="61" y="13"/>
                    </a:lnTo>
                    <a:lnTo>
                      <a:pt x="68" y="13"/>
                    </a:lnTo>
                    <a:lnTo>
                      <a:pt x="68" y="13"/>
                    </a:lnTo>
                    <a:lnTo>
                      <a:pt x="68" y="13"/>
                    </a:lnTo>
                    <a:lnTo>
                      <a:pt x="61" y="13"/>
                    </a:lnTo>
                    <a:lnTo>
                      <a:pt x="61" y="13"/>
                    </a:lnTo>
                    <a:lnTo>
                      <a:pt x="61" y="6"/>
                    </a:lnTo>
                    <a:lnTo>
                      <a:pt x="61" y="6"/>
                    </a:lnTo>
                    <a:lnTo>
                      <a:pt x="61" y="6"/>
                    </a:lnTo>
                    <a:lnTo>
                      <a:pt x="61" y="6"/>
                    </a:lnTo>
                    <a:lnTo>
                      <a:pt x="61" y="6"/>
                    </a:lnTo>
                    <a:lnTo>
                      <a:pt x="61" y="6"/>
                    </a:lnTo>
                    <a:lnTo>
                      <a:pt x="55" y="6"/>
                    </a:lnTo>
                    <a:lnTo>
                      <a:pt x="55" y="6"/>
                    </a:lnTo>
                    <a:lnTo>
                      <a:pt x="55" y="6"/>
                    </a:lnTo>
                    <a:lnTo>
                      <a:pt x="55" y="0"/>
                    </a:lnTo>
                    <a:lnTo>
                      <a:pt x="55" y="0"/>
                    </a:lnTo>
                    <a:lnTo>
                      <a:pt x="48" y="0"/>
                    </a:lnTo>
                    <a:lnTo>
                      <a:pt x="48" y="0"/>
                    </a:lnTo>
                    <a:lnTo>
                      <a:pt x="48" y="0"/>
                    </a:lnTo>
                    <a:lnTo>
                      <a:pt x="48" y="0"/>
                    </a:lnTo>
                    <a:lnTo>
                      <a:pt x="41" y="6"/>
                    </a:lnTo>
                    <a:lnTo>
                      <a:pt x="41" y="6"/>
                    </a:lnTo>
                    <a:lnTo>
                      <a:pt x="41" y="6"/>
                    </a:lnTo>
                    <a:lnTo>
                      <a:pt x="34" y="6"/>
                    </a:lnTo>
                    <a:lnTo>
                      <a:pt x="34" y="6"/>
                    </a:lnTo>
                    <a:lnTo>
                      <a:pt x="27" y="6"/>
                    </a:lnTo>
                    <a:lnTo>
                      <a:pt x="27" y="6"/>
                    </a:lnTo>
                    <a:lnTo>
                      <a:pt x="27" y="6"/>
                    </a:lnTo>
                    <a:lnTo>
                      <a:pt x="27" y="6"/>
                    </a:lnTo>
                    <a:lnTo>
                      <a:pt x="27" y="6"/>
                    </a:lnTo>
                    <a:lnTo>
                      <a:pt x="20" y="6"/>
                    </a:lnTo>
                    <a:lnTo>
                      <a:pt x="20" y="6"/>
                    </a:lnTo>
                    <a:lnTo>
                      <a:pt x="20" y="6"/>
                    </a:lnTo>
                    <a:lnTo>
                      <a:pt x="20" y="6"/>
                    </a:lnTo>
                    <a:lnTo>
                      <a:pt x="20" y="6"/>
                    </a:lnTo>
                    <a:lnTo>
                      <a:pt x="13" y="6"/>
                    </a:lnTo>
                    <a:lnTo>
                      <a:pt x="13" y="6"/>
                    </a:lnTo>
                    <a:lnTo>
                      <a:pt x="13" y="6"/>
                    </a:lnTo>
                    <a:lnTo>
                      <a:pt x="7" y="6"/>
                    </a:lnTo>
                    <a:lnTo>
                      <a:pt x="7" y="0"/>
                    </a:lnTo>
                    <a:lnTo>
                      <a:pt x="7" y="0"/>
                    </a:lnTo>
                    <a:lnTo>
                      <a:pt x="0" y="0"/>
                    </a:lnTo>
                    <a:lnTo>
                      <a:pt x="0" y="0"/>
                    </a:lnTo>
                    <a:lnTo>
                      <a:pt x="0" y="0"/>
                    </a:lnTo>
                    <a:close/>
                  </a:path>
                </a:pathLst>
              </a:custGeom>
              <a:solidFill>
                <a:srgbClr val="FFBB8F"/>
              </a:solidFill>
              <a:ln w="9525">
                <a:noFill/>
                <a:round/>
                <a:headEnd/>
                <a:tailEnd/>
              </a:ln>
            </p:spPr>
            <p:txBody>
              <a:bodyPr/>
              <a:lstStyle/>
              <a:p>
                <a:endParaRPr lang="en-US" dirty="0"/>
              </a:p>
            </p:txBody>
          </p:sp>
          <p:sp>
            <p:nvSpPr>
              <p:cNvPr id="100528" name="Freeform 1200"/>
              <p:cNvSpPr>
                <a:spLocks/>
              </p:cNvSpPr>
              <p:nvPr/>
            </p:nvSpPr>
            <p:spPr bwMode="auto">
              <a:xfrm>
                <a:off x="2503" y="2941"/>
                <a:ext cx="75" cy="38"/>
              </a:xfrm>
              <a:custGeom>
                <a:avLst/>
                <a:gdLst/>
                <a:ahLst/>
                <a:cxnLst>
                  <a:cxn ang="0">
                    <a:pos x="0" y="0"/>
                  </a:cxn>
                  <a:cxn ang="0">
                    <a:pos x="0" y="6"/>
                  </a:cxn>
                  <a:cxn ang="0">
                    <a:pos x="0" y="6"/>
                  </a:cxn>
                  <a:cxn ang="0">
                    <a:pos x="0" y="13"/>
                  </a:cxn>
                  <a:cxn ang="0">
                    <a:pos x="0" y="13"/>
                  </a:cxn>
                  <a:cxn ang="0">
                    <a:pos x="0" y="19"/>
                  </a:cxn>
                  <a:cxn ang="0">
                    <a:pos x="0" y="19"/>
                  </a:cxn>
                  <a:cxn ang="0">
                    <a:pos x="0" y="25"/>
                  </a:cxn>
                  <a:cxn ang="0">
                    <a:pos x="7" y="25"/>
                  </a:cxn>
                  <a:cxn ang="0">
                    <a:pos x="13" y="25"/>
                  </a:cxn>
                  <a:cxn ang="0">
                    <a:pos x="27" y="25"/>
                  </a:cxn>
                  <a:cxn ang="0">
                    <a:pos x="27" y="32"/>
                  </a:cxn>
                  <a:cxn ang="0">
                    <a:pos x="34" y="32"/>
                  </a:cxn>
                  <a:cxn ang="0">
                    <a:pos x="34" y="38"/>
                  </a:cxn>
                  <a:cxn ang="0">
                    <a:pos x="41" y="38"/>
                  </a:cxn>
                  <a:cxn ang="0">
                    <a:pos x="41" y="38"/>
                  </a:cxn>
                  <a:cxn ang="0">
                    <a:pos x="48" y="38"/>
                  </a:cxn>
                  <a:cxn ang="0">
                    <a:pos x="61" y="38"/>
                  </a:cxn>
                  <a:cxn ang="0">
                    <a:pos x="68" y="38"/>
                  </a:cxn>
                  <a:cxn ang="0">
                    <a:pos x="68" y="38"/>
                  </a:cxn>
                  <a:cxn ang="0">
                    <a:pos x="68" y="38"/>
                  </a:cxn>
                  <a:cxn ang="0">
                    <a:pos x="61" y="32"/>
                  </a:cxn>
                  <a:cxn ang="0">
                    <a:pos x="55" y="32"/>
                  </a:cxn>
                  <a:cxn ang="0">
                    <a:pos x="48" y="32"/>
                  </a:cxn>
                  <a:cxn ang="0">
                    <a:pos x="48" y="32"/>
                  </a:cxn>
                  <a:cxn ang="0">
                    <a:pos x="55" y="32"/>
                  </a:cxn>
                  <a:cxn ang="0">
                    <a:pos x="68" y="32"/>
                  </a:cxn>
                  <a:cxn ang="0">
                    <a:pos x="68" y="32"/>
                  </a:cxn>
                  <a:cxn ang="0">
                    <a:pos x="68" y="38"/>
                  </a:cxn>
                  <a:cxn ang="0">
                    <a:pos x="75" y="32"/>
                  </a:cxn>
                  <a:cxn ang="0">
                    <a:pos x="75" y="32"/>
                  </a:cxn>
                  <a:cxn ang="0">
                    <a:pos x="75" y="32"/>
                  </a:cxn>
                  <a:cxn ang="0">
                    <a:pos x="68" y="25"/>
                  </a:cxn>
                  <a:cxn ang="0">
                    <a:pos x="68" y="25"/>
                  </a:cxn>
                  <a:cxn ang="0">
                    <a:pos x="68" y="25"/>
                  </a:cxn>
                  <a:cxn ang="0">
                    <a:pos x="68" y="19"/>
                  </a:cxn>
                  <a:cxn ang="0">
                    <a:pos x="68" y="19"/>
                  </a:cxn>
                  <a:cxn ang="0">
                    <a:pos x="68" y="19"/>
                  </a:cxn>
                  <a:cxn ang="0">
                    <a:pos x="68" y="13"/>
                  </a:cxn>
                  <a:cxn ang="0">
                    <a:pos x="61" y="13"/>
                  </a:cxn>
                  <a:cxn ang="0">
                    <a:pos x="68" y="13"/>
                  </a:cxn>
                  <a:cxn ang="0">
                    <a:pos x="61" y="6"/>
                  </a:cxn>
                  <a:cxn ang="0">
                    <a:pos x="61" y="6"/>
                  </a:cxn>
                  <a:cxn ang="0">
                    <a:pos x="55" y="6"/>
                  </a:cxn>
                  <a:cxn ang="0">
                    <a:pos x="55" y="0"/>
                  </a:cxn>
                  <a:cxn ang="0">
                    <a:pos x="48" y="0"/>
                  </a:cxn>
                  <a:cxn ang="0">
                    <a:pos x="41" y="6"/>
                  </a:cxn>
                  <a:cxn ang="0">
                    <a:pos x="34" y="6"/>
                  </a:cxn>
                  <a:cxn ang="0">
                    <a:pos x="27" y="6"/>
                  </a:cxn>
                  <a:cxn ang="0">
                    <a:pos x="27" y="6"/>
                  </a:cxn>
                  <a:cxn ang="0">
                    <a:pos x="20" y="6"/>
                  </a:cxn>
                  <a:cxn ang="0">
                    <a:pos x="13" y="6"/>
                  </a:cxn>
                  <a:cxn ang="0">
                    <a:pos x="7" y="6"/>
                  </a:cxn>
                  <a:cxn ang="0">
                    <a:pos x="0" y="0"/>
                  </a:cxn>
                </a:cxnLst>
                <a:rect l="0" t="0" r="r" b="b"/>
                <a:pathLst>
                  <a:path w="75" h="38">
                    <a:moveTo>
                      <a:pt x="0" y="0"/>
                    </a:moveTo>
                    <a:lnTo>
                      <a:pt x="0" y="0"/>
                    </a:lnTo>
                    <a:lnTo>
                      <a:pt x="0" y="0"/>
                    </a:lnTo>
                    <a:lnTo>
                      <a:pt x="0" y="6"/>
                    </a:lnTo>
                    <a:lnTo>
                      <a:pt x="0" y="6"/>
                    </a:lnTo>
                    <a:lnTo>
                      <a:pt x="0" y="6"/>
                    </a:lnTo>
                    <a:lnTo>
                      <a:pt x="0" y="6"/>
                    </a:lnTo>
                    <a:lnTo>
                      <a:pt x="0" y="6"/>
                    </a:lnTo>
                    <a:lnTo>
                      <a:pt x="0" y="6"/>
                    </a:lnTo>
                    <a:lnTo>
                      <a:pt x="0" y="13"/>
                    </a:lnTo>
                    <a:lnTo>
                      <a:pt x="0" y="13"/>
                    </a:lnTo>
                    <a:lnTo>
                      <a:pt x="0" y="13"/>
                    </a:lnTo>
                    <a:lnTo>
                      <a:pt x="0" y="13"/>
                    </a:lnTo>
                    <a:lnTo>
                      <a:pt x="0" y="13"/>
                    </a:lnTo>
                    <a:lnTo>
                      <a:pt x="0" y="13"/>
                    </a:lnTo>
                    <a:lnTo>
                      <a:pt x="0" y="19"/>
                    </a:lnTo>
                    <a:lnTo>
                      <a:pt x="0" y="19"/>
                    </a:lnTo>
                    <a:lnTo>
                      <a:pt x="0" y="19"/>
                    </a:lnTo>
                    <a:lnTo>
                      <a:pt x="0" y="19"/>
                    </a:lnTo>
                    <a:lnTo>
                      <a:pt x="0" y="19"/>
                    </a:lnTo>
                    <a:lnTo>
                      <a:pt x="0" y="19"/>
                    </a:lnTo>
                    <a:lnTo>
                      <a:pt x="0" y="19"/>
                    </a:lnTo>
                    <a:lnTo>
                      <a:pt x="0" y="25"/>
                    </a:lnTo>
                    <a:lnTo>
                      <a:pt x="0" y="25"/>
                    </a:lnTo>
                    <a:lnTo>
                      <a:pt x="0" y="25"/>
                    </a:lnTo>
                    <a:lnTo>
                      <a:pt x="0" y="25"/>
                    </a:lnTo>
                    <a:lnTo>
                      <a:pt x="7" y="25"/>
                    </a:lnTo>
                    <a:lnTo>
                      <a:pt x="7" y="25"/>
                    </a:lnTo>
                    <a:lnTo>
                      <a:pt x="13" y="25"/>
                    </a:lnTo>
                    <a:lnTo>
                      <a:pt x="13" y="25"/>
                    </a:lnTo>
                    <a:lnTo>
                      <a:pt x="20" y="25"/>
                    </a:lnTo>
                    <a:lnTo>
                      <a:pt x="20" y="25"/>
                    </a:lnTo>
                    <a:lnTo>
                      <a:pt x="27" y="25"/>
                    </a:lnTo>
                    <a:lnTo>
                      <a:pt x="27" y="25"/>
                    </a:lnTo>
                    <a:lnTo>
                      <a:pt x="27" y="32"/>
                    </a:lnTo>
                    <a:lnTo>
                      <a:pt x="27" y="32"/>
                    </a:lnTo>
                    <a:lnTo>
                      <a:pt x="34" y="32"/>
                    </a:lnTo>
                    <a:lnTo>
                      <a:pt x="34" y="32"/>
                    </a:lnTo>
                    <a:lnTo>
                      <a:pt x="34" y="32"/>
                    </a:lnTo>
                    <a:lnTo>
                      <a:pt x="34" y="32"/>
                    </a:lnTo>
                    <a:lnTo>
                      <a:pt x="34" y="32"/>
                    </a:lnTo>
                    <a:lnTo>
                      <a:pt x="34" y="38"/>
                    </a:lnTo>
                    <a:lnTo>
                      <a:pt x="41" y="38"/>
                    </a:lnTo>
                    <a:lnTo>
                      <a:pt x="41" y="38"/>
                    </a:lnTo>
                    <a:lnTo>
                      <a:pt x="41" y="38"/>
                    </a:lnTo>
                    <a:lnTo>
                      <a:pt x="41" y="38"/>
                    </a:lnTo>
                    <a:lnTo>
                      <a:pt x="41" y="38"/>
                    </a:lnTo>
                    <a:lnTo>
                      <a:pt x="41" y="38"/>
                    </a:lnTo>
                    <a:lnTo>
                      <a:pt x="41" y="38"/>
                    </a:lnTo>
                    <a:lnTo>
                      <a:pt x="48" y="38"/>
                    </a:lnTo>
                    <a:lnTo>
                      <a:pt x="48" y="38"/>
                    </a:lnTo>
                    <a:lnTo>
                      <a:pt x="55" y="38"/>
                    </a:lnTo>
                    <a:lnTo>
                      <a:pt x="55" y="38"/>
                    </a:lnTo>
                    <a:lnTo>
                      <a:pt x="61" y="38"/>
                    </a:lnTo>
                    <a:lnTo>
                      <a:pt x="61" y="38"/>
                    </a:lnTo>
                    <a:lnTo>
                      <a:pt x="61" y="38"/>
                    </a:lnTo>
                    <a:lnTo>
                      <a:pt x="68" y="38"/>
                    </a:lnTo>
                    <a:lnTo>
                      <a:pt x="68" y="38"/>
                    </a:lnTo>
                    <a:lnTo>
                      <a:pt x="68" y="38"/>
                    </a:lnTo>
                    <a:lnTo>
                      <a:pt x="68" y="38"/>
                    </a:lnTo>
                    <a:lnTo>
                      <a:pt x="68" y="38"/>
                    </a:lnTo>
                    <a:lnTo>
                      <a:pt x="68" y="38"/>
                    </a:lnTo>
                    <a:lnTo>
                      <a:pt x="68" y="38"/>
                    </a:lnTo>
                    <a:lnTo>
                      <a:pt x="61" y="32"/>
                    </a:lnTo>
                    <a:lnTo>
                      <a:pt x="61" y="32"/>
                    </a:lnTo>
                    <a:lnTo>
                      <a:pt x="61" y="32"/>
                    </a:lnTo>
                    <a:lnTo>
                      <a:pt x="55" y="32"/>
                    </a:lnTo>
                    <a:lnTo>
                      <a:pt x="55" y="32"/>
                    </a:lnTo>
                    <a:lnTo>
                      <a:pt x="55" y="32"/>
                    </a:lnTo>
                    <a:lnTo>
                      <a:pt x="55" y="32"/>
                    </a:lnTo>
                    <a:lnTo>
                      <a:pt x="55" y="32"/>
                    </a:lnTo>
                    <a:lnTo>
                      <a:pt x="48" y="32"/>
                    </a:lnTo>
                    <a:lnTo>
                      <a:pt x="48" y="32"/>
                    </a:lnTo>
                    <a:lnTo>
                      <a:pt x="48" y="32"/>
                    </a:lnTo>
                    <a:lnTo>
                      <a:pt x="48" y="32"/>
                    </a:lnTo>
                    <a:lnTo>
                      <a:pt x="48" y="32"/>
                    </a:lnTo>
                    <a:lnTo>
                      <a:pt x="48" y="32"/>
                    </a:lnTo>
                    <a:lnTo>
                      <a:pt x="55" y="32"/>
                    </a:lnTo>
                    <a:lnTo>
                      <a:pt x="61" y="32"/>
                    </a:lnTo>
                    <a:lnTo>
                      <a:pt x="68" y="32"/>
                    </a:lnTo>
                    <a:lnTo>
                      <a:pt x="68" y="32"/>
                    </a:lnTo>
                    <a:lnTo>
                      <a:pt x="68" y="32"/>
                    </a:lnTo>
                    <a:lnTo>
                      <a:pt x="68" y="32"/>
                    </a:lnTo>
                    <a:lnTo>
                      <a:pt x="68" y="32"/>
                    </a:lnTo>
                    <a:lnTo>
                      <a:pt x="68" y="38"/>
                    </a:lnTo>
                    <a:lnTo>
                      <a:pt x="68" y="38"/>
                    </a:lnTo>
                    <a:lnTo>
                      <a:pt x="68" y="38"/>
                    </a:lnTo>
                    <a:lnTo>
                      <a:pt x="68" y="38"/>
                    </a:lnTo>
                    <a:lnTo>
                      <a:pt x="68" y="38"/>
                    </a:lnTo>
                    <a:lnTo>
                      <a:pt x="75" y="32"/>
                    </a:lnTo>
                    <a:lnTo>
                      <a:pt x="75" y="32"/>
                    </a:lnTo>
                    <a:lnTo>
                      <a:pt x="75" y="32"/>
                    </a:lnTo>
                    <a:lnTo>
                      <a:pt x="75" y="32"/>
                    </a:lnTo>
                    <a:lnTo>
                      <a:pt x="75" y="32"/>
                    </a:lnTo>
                    <a:lnTo>
                      <a:pt x="75" y="32"/>
                    </a:lnTo>
                    <a:lnTo>
                      <a:pt x="75" y="32"/>
                    </a:lnTo>
                    <a:lnTo>
                      <a:pt x="75" y="32"/>
                    </a:lnTo>
                    <a:lnTo>
                      <a:pt x="75" y="32"/>
                    </a:lnTo>
                    <a:lnTo>
                      <a:pt x="68" y="25"/>
                    </a:lnTo>
                    <a:lnTo>
                      <a:pt x="68" y="25"/>
                    </a:lnTo>
                    <a:lnTo>
                      <a:pt x="68" y="25"/>
                    </a:lnTo>
                    <a:lnTo>
                      <a:pt x="68" y="25"/>
                    </a:lnTo>
                    <a:lnTo>
                      <a:pt x="68" y="25"/>
                    </a:lnTo>
                    <a:lnTo>
                      <a:pt x="68" y="25"/>
                    </a:lnTo>
                    <a:lnTo>
                      <a:pt x="68" y="25"/>
                    </a:lnTo>
                    <a:lnTo>
                      <a:pt x="68" y="25"/>
                    </a:lnTo>
                    <a:lnTo>
                      <a:pt x="68" y="25"/>
                    </a:lnTo>
                    <a:lnTo>
                      <a:pt x="68" y="19"/>
                    </a:lnTo>
                    <a:lnTo>
                      <a:pt x="68" y="19"/>
                    </a:lnTo>
                    <a:lnTo>
                      <a:pt x="68" y="19"/>
                    </a:lnTo>
                    <a:lnTo>
                      <a:pt x="68" y="19"/>
                    </a:lnTo>
                    <a:lnTo>
                      <a:pt x="68" y="19"/>
                    </a:lnTo>
                    <a:lnTo>
                      <a:pt x="68" y="19"/>
                    </a:lnTo>
                    <a:lnTo>
                      <a:pt x="68" y="19"/>
                    </a:lnTo>
                    <a:lnTo>
                      <a:pt x="68" y="13"/>
                    </a:lnTo>
                    <a:lnTo>
                      <a:pt x="68" y="13"/>
                    </a:lnTo>
                    <a:lnTo>
                      <a:pt x="68" y="13"/>
                    </a:lnTo>
                    <a:lnTo>
                      <a:pt x="61" y="13"/>
                    </a:lnTo>
                    <a:lnTo>
                      <a:pt x="61" y="13"/>
                    </a:lnTo>
                    <a:lnTo>
                      <a:pt x="61" y="13"/>
                    </a:lnTo>
                    <a:lnTo>
                      <a:pt x="68" y="13"/>
                    </a:lnTo>
                    <a:lnTo>
                      <a:pt x="68" y="13"/>
                    </a:lnTo>
                    <a:lnTo>
                      <a:pt x="68" y="13"/>
                    </a:lnTo>
                    <a:lnTo>
                      <a:pt x="61" y="13"/>
                    </a:lnTo>
                    <a:lnTo>
                      <a:pt x="61" y="13"/>
                    </a:lnTo>
                    <a:lnTo>
                      <a:pt x="61" y="6"/>
                    </a:lnTo>
                    <a:lnTo>
                      <a:pt x="61" y="6"/>
                    </a:lnTo>
                    <a:lnTo>
                      <a:pt x="61" y="6"/>
                    </a:lnTo>
                    <a:lnTo>
                      <a:pt x="61" y="6"/>
                    </a:lnTo>
                    <a:lnTo>
                      <a:pt x="61" y="6"/>
                    </a:lnTo>
                    <a:lnTo>
                      <a:pt x="61" y="6"/>
                    </a:lnTo>
                    <a:lnTo>
                      <a:pt x="55" y="6"/>
                    </a:lnTo>
                    <a:lnTo>
                      <a:pt x="55" y="6"/>
                    </a:lnTo>
                    <a:lnTo>
                      <a:pt x="55" y="6"/>
                    </a:lnTo>
                    <a:lnTo>
                      <a:pt x="55" y="0"/>
                    </a:lnTo>
                    <a:lnTo>
                      <a:pt x="55" y="0"/>
                    </a:lnTo>
                    <a:lnTo>
                      <a:pt x="48" y="0"/>
                    </a:lnTo>
                    <a:lnTo>
                      <a:pt x="48" y="0"/>
                    </a:lnTo>
                    <a:lnTo>
                      <a:pt x="48" y="0"/>
                    </a:lnTo>
                    <a:lnTo>
                      <a:pt x="48" y="0"/>
                    </a:lnTo>
                    <a:lnTo>
                      <a:pt x="41" y="6"/>
                    </a:lnTo>
                    <a:lnTo>
                      <a:pt x="41" y="6"/>
                    </a:lnTo>
                    <a:lnTo>
                      <a:pt x="41" y="6"/>
                    </a:lnTo>
                    <a:lnTo>
                      <a:pt x="34" y="6"/>
                    </a:lnTo>
                    <a:lnTo>
                      <a:pt x="34" y="6"/>
                    </a:lnTo>
                    <a:lnTo>
                      <a:pt x="27" y="6"/>
                    </a:lnTo>
                    <a:lnTo>
                      <a:pt x="27" y="6"/>
                    </a:lnTo>
                    <a:lnTo>
                      <a:pt x="27" y="6"/>
                    </a:lnTo>
                    <a:lnTo>
                      <a:pt x="27" y="6"/>
                    </a:lnTo>
                    <a:lnTo>
                      <a:pt x="27" y="6"/>
                    </a:lnTo>
                    <a:lnTo>
                      <a:pt x="20" y="6"/>
                    </a:lnTo>
                    <a:lnTo>
                      <a:pt x="20" y="6"/>
                    </a:lnTo>
                    <a:lnTo>
                      <a:pt x="20" y="6"/>
                    </a:lnTo>
                    <a:lnTo>
                      <a:pt x="20" y="6"/>
                    </a:lnTo>
                    <a:lnTo>
                      <a:pt x="20" y="6"/>
                    </a:lnTo>
                    <a:lnTo>
                      <a:pt x="13" y="6"/>
                    </a:lnTo>
                    <a:lnTo>
                      <a:pt x="13" y="6"/>
                    </a:lnTo>
                    <a:lnTo>
                      <a:pt x="13" y="6"/>
                    </a:lnTo>
                    <a:lnTo>
                      <a:pt x="7" y="6"/>
                    </a:lnTo>
                    <a:lnTo>
                      <a:pt x="7" y="0"/>
                    </a:lnTo>
                    <a:lnTo>
                      <a:pt x="7" y="0"/>
                    </a:lnTo>
                    <a:lnTo>
                      <a:pt x="0"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00529" name="Freeform 1201"/>
              <p:cNvSpPr>
                <a:spLocks/>
              </p:cNvSpPr>
              <p:nvPr/>
            </p:nvSpPr>
            <p:spPr bwMode="auto">
              <a:xfrm>
                <a:off x="2468" y="3108"/>
                <a:ext cx="83" cy="51"/>
              </a:xfrm>
              <a:custGeom>
                <a:avLst/>
                <a:gdLst/>
                <a:ahLst/>
                <a:cxnLst>
                  <a:cxn ang="0">
                    <a:pos x="7" y="51"/>
                  </a:cxn>
                  <a:cxn ang="0">
                    <a:pos x="7" y="45"/>
                  </a:cxn>
                  <a:cxn ang="0">
                    <a:pos x="7" y="45"/>
                  </a:cxn>
                  <a:cxn ang="0">
                    <a:pos x="7" y="39"/>
                  </a:cxn>
                  <a:cxn ang="0">
                    <a:pos x="0" y="39"/>
                  </a:cxn>
                  <a:cxn ang="0">
                    <a:pos x="0" y="39"/>
                  </a:cxn>
                  <a:cxn ang="0">
                    <a:pos x="0" y="32"/>
                  </a:cxn>
                  <a:cxn ang="0">
                    <a:pos x="0" y="32"/>
                  </a:cxn>
                  <a:cxn ang="0">
                    <a:pos x="7" y="32"/>
                  </a:cxn>
                  <a:cxn ang="0">
                    <a:pos x="7" y="32"/>
                  </a:cxn>
                  <a:cxn ang="0">
                    <a:pos x="14" y="26"/>
                  </a:cxn>
                  <a:cxn ang="0">
                    <a:pos x="21" y="26"/>
                  </a:cxn>
                  <a:cxn ang="0">
                    <a:pos x="28" y="26"/>
                  </a:cxn>
                  <a:cxn ang="0">
                    <a:pos x="28" y="19"/>
                  </a:cxn>
                  <a:cxn ang="0">
                    <a:pos x="28" y="19"/>
                  </a:cxn>
                  <a:cxn ang="0">
                    <a:pos x="35" y="19"/>
                  </a:cxn>
                  <a:cxn ang="0">
                    <a:pos x="35" y="19"/>
                  </a:cxn>
                  <a:cxn ang="0">
                    <a:pos x="35" y="13"/>
                  </a:cxn>
                  <a:cxn ang="0">
                    <a:pos x="42" y="13"/>
                  </a:cxn>
                  <a:cxn ang="0">
                    <a:pos x="42" y="13"/>
                  </a:cxn>
                  <a:cxn ang="0">
                    <a:pos x="42" y="13"/>
                  </a:cxn>
                  <a:cxn ang="0">
                    <a:pos x="48" y="6"/>
                  </a:cxn>
                  <a:cxn ang="0">
                    <a:pos x="48" y="6"/>
                  </a:cxn>
                  <a:cxn ang="0">
                    <a:pos x="55" y="6"/>
                  </a:cxn>
                  <a:cxn ang="0">
                    <a:pos x="55" y="0"/>
                  </a:cxn>
                  <a:cxn ang="0">
                    <a:pos x="55" y="0"/>
                  </a:cxn>
                  <a:cxn ang="0">
                    <a:pos x="62" y="0"/>
                  </a:cxn>
                  <a:cxn ang="0">
                    <a:pos x="62" y="0"/>
                  </a:cxn>
                  <a:cxn ang="0">
                    <a:pos x="69" y="0"/>
                  </a:cxn>
                  <a:cxn ang="0">
                    <a:pos x="69" y="0"/>
                  </a:cxn>
                  <a:cxn ang="0">
                    <a:pos x="69" y="0"/>
                  </a:cxn>
                  <a:cxn ang="0">
                    <a:pos x="76" y="0"/>
                  </a:cxn>
                  <a:cxn ang="0">
                    <a:pos x="76" y="0"/>
                  </a:cxn>
                  <a:cxn ang="0">
                    <a:pos x="76" y="0"/>
                  </a:cxn>
                  <a:cxn ang="0">
                    <a:pos x="76" y="0"/>
                  </a:cxn>
                  <a:cxn ang="0">
                    <a:pos x="76" y="0"/>
                  </a:cxn>
                  <a:cxn ang="0">
                    <a:pos x="76" y="0"/>
                  </a:cxn>
                  <a:cxn ang="0">
                    <a:pos x="76" y="6"/>
                  </a:cxn>
                  <a:cxn ang="0">
                    <a:pos x="76" y="6"/>
                  </a:cxn>
                  <a:cxn ang="0">
                    <a:pos x="76" y="13"/>
                  </a:cxn>
                  <a:cxn ang="0">
                    <a:pos x="83" y="13"/>
                  </a:cxn>
                  <a:cxn ang="0">
                    <a:pos x="83" y="13"/>
                  </a:cxn>
                  <a:cxn ang="0">
                    <a:pos x="83" y="13"/>
                  </a:cxn>
                  <a:cxn ang="0">
                    <a:pos x="76" y="19"/>
                  </a:cxn>
                  <a:cxn ang="0">
                    <a:pos x="76" y="19"/>
                  </a:cxn>
                  <a:cxn ang="0">
                    <a:pos x="69" y="26"/>
                  </a:cxn>
                  <a:cxn ang="0">
                    <a:pos x="69" y="26"/>
                  </a:cxn>
                  <a:cxn ang="0">
                    <a:pos x="62" y="26"/>
                  </a:cxn>
                  <a:cxn ang="0">
                    <a:pos x="55" y="32"/>
                  </a:cxn>
                  <a:cxn ang="0">
                    <a:pos x="48" y="32"/>
                  </a:cxn>
                  <a:cxn ang="0">
                    <a:pos x="42" y="32"/>
                  </a:cxn>
                  <a:cxn ang="0">
                    <a:pos x="35" y="39"/>
                  </a:cxn>
                  <a:cxn ang="0">
                    <a:pos x="28" y="39"/>
                  </a:cxn>
                  <a:cxn ang="0">
                    <a:pos x="21" y="45"/>
                  </a:cxn>
                  <a:cxn ang="0">
                    <a:pos x="14" y="45"/>
                  </a:cxn>
                  <a:cxn ang="0">
                    <a:pos x="14" y="51"/>
                  </a:cxn>
                </a:cxnLst>
                <a:rect l="0" t="0" r="r" b="b"/>
                <a:pathLst>
                  <a:path w="83" h="51">
                    <a:moveTo>
                      <a:pt x="7" y="51"/>
                    </a:moveTo>
                    <a:lnTo>
                      <a:pt x="7" y="51"/>
                    </a:lnTo>
                    <a:lnTo>
                      <a:pt x="7" y="51"/>
                    </a:lnTo>
                    <a:lnTo>
                      <a:pt x="7" y="51"/>
                    </a:lnTo>
                    <a:lnTo>
                      <a:pt x="7" y="51"/>
                    </a:lnTo>
                    <a:lnTo>
                      <a:pt x="7" y="45"/>
                    </a:lnTo>
                    <a:lnTo>
                      <a:pt x="7" y="45"/>
                    </a:lnTo>
                    <a:lnTo>
                      <a:pt x="7" y="45"/>
                    </a:lnTo>
                    <a:lnTo>
                      <a:pt x="7" y="45"/>
                    </a:lnTo>
                    <a:lnTo>
                      <a:pt x="7" y="45"/>
                    </a:lnTo>
                    <a:lnTo>
                      <a:pt x="7" y="45"/>
                    </a:lnTo>
                    <a:lnTo>
                      <a:pt x="7" y="39"/>
                    </a:lnTo>
                    <a:lnTo>
                      <a:pt x="7" y="39"/>
                    </a:lnTo>
                    <a:lnTo>
                      <a:pt x="0" y="39"/>
                    </a:lnTo>
                    <a:lnTo>
                      <a:pt x="0" y="39"/>
                    </a:lnTo>
                    <a:lnTo>
                      <a:pt x="0" y="39"/>
                    </a:lnTo>
                    <a:lnTo>
                      <a:pt x="0" y="39"/>
                    </a:lnTo>
                    <a:lnTo>
                      <a:pt x="0" y="39"/>
                    </a:lnTo>
                    <a:lnTo>
                      <a:pt x="0" y="32"/>
                    </a:lnTo>
                    <a:lnTo>
                      <a:pt x="0" y="32"/>
                    </a:lnTo>
                    <a:lnTo>
                      <a:pt x="0" y="32"/>
                    </a:lnTo>
                    <a:lnTo>
                      <a:pt x="0" y="32"/>
                    </a:lnTo>
                    <a:lnTo>
                      <a:pt x="0" y="32"/>
                    </a:lnTo>
                    <a:lnTo>
                      <a:pt x="0" y="32"/>
                    </a:lnTo>
                    <a:lnTo>
                      <a:pt x="0" y="32"/>
                    </a:lnTo>
                    <a:lnTo>
                      <a:pt x="0" y="32"/>
                    </a:lnTo>
                    <a:lnTo>
                      <a:pt x="7" y="32"/>
                    </a:lnTo>
                    <a:lnTo>
                      <a:pt x="7" y="32"/>
                    </a:lnTo>
                    <a:lnTo>
                      <a:pt x="7" y="32"/>
                    </a:lnTo>
                    <a:lnTo>
                      <a:pt x="7" y="32"/>
                    </a:lnTo>
                    <a:lnTo>
                      <a:pt x="7" y="26"/>
                    </a:lnTo>
                    <a:lnTo>
                      <a:pt x="14" y="26"/>
                    </a:lnTo>
                    <a:lnTo>
                      <a:pt x="14" y="26"/>
                    </a:lnTo>
                    <a:lnTo>
                      <a:pt x="14" y="26"/>
                    </a:lnTo>
                    <a:lnTo>
                      <a:pt x="14" y="26"/>
                    </a:lnTo>
                    <a:lnTo>
                      <a:pt x="21" y="26"/>
                    </a:lnTo>
                    <a:lnTo>
                      <a:pt x="21" y="26"/>
                    </a:lnTo>
                    <a:lnTo>
                      <a:pt x="21" y="26"/>
                    </a:lnTo>
                    <a:lnTo>
                      <a:pt x="28" y="26"/>
                    </a:lnTo>
                    <a:lnTo>
                      <a:pt x="28" y="26"/>
                    </a:lnTo>
                    <a:lnTo>
                      <a:pt x="28" y="26"/>
                    </a:lnTo>
                    <a:lnTo>
                      <a:pt x="28" y="19"/>
                    </a:lnTo>
                    <a:lnTo>
                      <a:pt x="28" y="19"/>
                    </a:lnTo>
                    <a:lnTo>
                      <a:pt x="28" y="19"/>
                    </a:lnTo>
                    <a:lnTo>
                      <a:pt x="28" y="19"/>
                    </a:lnTo>
                    <a:lnTo>
                      <a:pt x="35" y="19"/>
                    </a:lnTo>
                    <a:lnTo>
                      <a:pt x="35" y="19"/>
                    </a:lnTo>
                    <a:lnTo>
                      <a:pt x="35" y="19"/>
                    </a:lnTo>
                    <a:lnTo>
                      <a:pt x="35" y="19"/>
                    </a:lnTo>
                    <a:lnTo>
                      <a:pt x="35" y="19"/>
                    </a:lnTo>
                    <a:lnTo>
                      <a:pt x="35" y="19"/>
                    </a:lnTo>
                    <a:lnTo>
                      <a:pt x="35" y="19"/>
                    </a:lnTo>
                    <a:lnTo>
                      <a:pt x="35" y="19"/>
                    </a:lnTo>
                    <a:lnTo>
                      <a:pt x="35" y="13"/>
                    </a:lnTo>
                    <a:lnTo>
                      <a:pt x="42" y="13"/>
                    </a:lnTo>
                    <a:lnTo>
                      <a:pt x="42" y="13"/>
                    </a:lnTo>
                    <a:lnTo>
                      <a:pt x="42" y="13"/>
                    </a:lnTo>
                    <a:lnTo>
                      <a:pt x="42" y="13"/>
                    </a:lnTo>
                    <a:lnTo>
                      <a:pt x="42" y="13"/>
                    </a:lnTo>
                    <a:lnTo>
                      <a:pt x="42" y="13"/>
                    </a:lnTo>
                    <a:lnTo>
                      <a:pt x="42" y="13"/>
                    </a:lnTo>
                    <a:lnTo>
                      <a:pt x="42" y="13"/>
                    </a:lnTo>
                    <a:lnTo>
                      <a:pt x="42" y="13"/>
                    </a:lnTo>
                    <a:lnTo>
                      <a:pt x="48" y="6"/>
                    </a:lnTo>
                    <a:lnTo>
                      <a:pt x="48" y="6"/>
                    </a:lnTo>
                    <a:lnTo>
                      <a:pt x="48" y="6"/>
                    </a:lnTo>
                    <a:lnTo>
                      <a:pt x="48" y="6"/>
                    </a:lnTo>
                    <a:lnTo>
                      <a:pt x="48" y="6"/>
                    </a:lnTo>
                    <a:lnTo>
                      <a:pt x="48" y="6"/>
                    </a:lnTo>
                    <a:lnTo>
                      <a:pt x="55" y="6"/>
                    </a:lnTo>
                    <a:lnTo>
                      <a:pt x="55" y="6"/>
                    </a:lnTo>
                    <a:lnTo>
                      <a:pt x="55" y="6"/>
                    </a:lnTo>
                    <a:lnTo>
                      <a:pt x="55" y="0"/>
                    </a:lnTo>
                    <a:lnTo>
                      <a:pt x="55" y="0"/>
                    </a:lnTo>
                    <a:lnTo>
                      <a:pt x="55" y="0"/>
                    </a:lnTo>
                    <a:lnTo>
                      <a:pt x="55" y="0"/>
                    </a:lnTo>
                    <a:lnTo>
                      <a:pt x="55" y="0"/>
                    </a:lnTo>
                    <a:lnTo>
                      <a:pt x="55" y="0"/>
                    </a:lnTo>
                    <a:lnTo>
                      <a:pt x="62" y="0"/>
                    </a:lnTo>
                    <a:lnTo>
                      <a:pt x="62" y="0"/>
                    </a:lnTo>
                    <a:lnTo>
                      <a:pt x="62" y="0"/>
                    </a:lnTo>
                    <a:lnTo>
                      <a:pt x="62" y="0"/>
                    </a:lnTo>
                    <a:lnTo>
                      <a:pt x="62" y="0"/>
                    </a:lnTo>
                    <a:lnTo>
                      <a:pt x="62" y="0"/>
                    </a:lnTo>
                    <a:lnTo>
                      <a:pt x="62" y="0"/>
                    </a:lnTo>
                    <a:lnTo>
                      <a:pt x="62" y="0"/>
                    </a:lnTo>
                    <a:lnTo>
                      <a:pt x="69" y="0"/>
                    </a:lnTo>
                    <a:lnTo>
                      <a:pt x="69" y="0"/>
                    </a:lnTo>
                    <a:lnTo>
                      <a:pt x="69" y="0"/>
                    </a:lnTo>
                    <a:lnTo>
                      <a:pt x="69" y="0"/>
                    </a:lnTo>
                    <a:lnTo>
                      <a:pt x="69" y="0"/>
                    </a:lnTo>
                    <a:lnTo>
                      <a:pt x="69" y="0"/>
                    </a:lnTo>
                    <a:lnTo>
                      <a:pt x="69" y="0"/>
                    </a:lnTo>
                    <a:lnTo>
                      <a:pt x="69" y="0"/>
                    </a:lnTo>
                    <a:lnTo>
                      <a:pt x="69" y="0"/>
                    </a:lnTo>
                    <a:lnTo>
                      <a:pt x="76" y="0"/>
                    </a:lnTo>
                    <a:lnTo>
                      <a:pt x="76" y="0"/>
                    </a:lnTo>
                    <a:lnTo>
                      <a:pt x="76" y="0"/>
                    </a:lnTo>
                    <a:lnTo>
                      <a:pt x="76" y="0"/>
                    </a:lnTo>
                    <a:lnTo>
                      <a:pt x="76" y="0"/>
                    </a:lnTo>
                    <a:lnTo>
                      <a:pt x="76" y="0"/>
                    </a:lnTo>
                    <a:lnTo>
                      <a:pt x="76" y="0"/>
                    </a:lnTo>
                    <a:lnTo>
                      <a:pt x="76" y="0"/>
                    </a:lnTo>
                    <a:lnTo>
                      <a:pt x="76" y="0"/>
                    </a:lnTo>
                    <a:lnTo>
                      <a:pt x="76" y="0"/>
                    </a:lnTo>
                    <a:lnTo>
                      <a:pt x="76" y="0"/>
                    </a:lnTo>
                    <a:lnTo>
                      <a:pt x="76" y="0"/>
                    </a:lnTo>
                    <a:lnTo>
                      <a:pt x="76" y="0"/>
                    </a:lnTo>
                    <a:lnTo>
                      <a:pt x="76" y="0"/>
                    </a:lnTo>
                    <a:lnTo>
                      <a:pt x="76" y="0"/>
                    </a:lnTo>
                    <a:lnTo>
                      <a:pt x="76" y="0"/>
                    </a:lnTo>
                    <a:lnTo>
                      <a:pt x="76" y="6"/>
                    </a:lnTo>
                    <a:lnTo>
                      <a:pt x="76" y="6"/>
                    </a:lnTo>
                    <a:lnTo>
                      <a:pt x="76" y="6"/>
                    </a:lnTo>
                    <a:lnTo>
                      <a:pt x="76" y="6"/>
                    </a:lnTo>
                    <a:lnTo>
                      <a:pt x="76" y="6"/>
                    </a:lnTo>
                    <a:lnTo>
                      <a:pt x="76" y="6"/>
                    </a:lnTo>
                    <a:lnTo>
                      <a:pt x="76" y="6"/>
                    </a:lnTo>
                    <a:lnTo>
                      <a:pt x="76" y="6"/>
                    </a:lnTo>
                    <a:lnTo>
                      <a:pt x="76" y="13"/>
                    </a:lnTo>
                    <a:lnTo>
                      <a:pt x="76" y="13"/>
                    </a:lnTo>
                    <a:lnTo>
                      <a:pt x="83" y="13"/>
                    </a:lnTo>
                    <a:lnTo>
                      <a:pt x="83" y="13"/>
                    </a:lnTo>
                    <a:lnTo>
                      <a:pt x="83" y="13"/>
                    </a:lnTo>
                    <a:lnTo>
                      <a:pt x="83" y="13"/>
                    </a:lnTo>
                    <a:lnTo>
                      <a:pt x="83" y="13"/>
                    </a:lnTo>
                    <a:lnTo>
                      <a:pt x="83" y="13"/>
                    </a:lnTo>
                    <a:lnTo>
                      <a:pt x="83" y="13"/>
                    </a:lnTo>
                    <a:lnTo>
                      <a:pt x="83" y="13"/>
                    </a:lnTo>
                    <a:lnTo>
                      <a:pt x="76" y="13"/>
                    </a:lnTo>
                    <a:lnTo>
                      <a:pt x="76" y="19"/>
                    </a:lnTo>
                    <a:lnTo>
                      <a:pt x="76" y="19"/>
                    </a:lnTo>
                    <a:lnTo>
                      <a:pt x="76" y="19"/>
                    </a:lnTo>
                    <a:lnTo>
                      <a:pt x="76" y="19"/>
                    </a:lnTo>
                    <a:lnTo>
                      <a:pt x="76" y="19"/>
                    </a:lnTo>
                    <a:lnTo>
                      <a:pt x="76" y="19"/>
                    </a:lnTo>
                    <a:lnTo>
                      <a:pt x="69" y="19"/>
                    </a:lnTo>
                    <a:lnTo>
                      <a:pt x="69" y="26"/>
                    </a:lnTo>
                    <a:lnTo>
                      <a:pt x="69" y="26"/>
                    </a:lnTo>
                    <a:lnTo>
                      <a:pt x="69" y="26"/>
                    </a:lnTo>
                    <a:lnTo>
                      <a:pt x="69" y="26"/>
                    </a:lnTo>
                    <a:lnTo>
                      <a:pt x="69" y="26"/>
                    </a:lnTo>
                    <a:lnTo>
                      <a:pt x="69" y="26"/>
                    </a:lnTo>
                    <a:lnTo>
                      <a:pt x="62" y="26"/>
                    </a:lnTo>
                    <a:lnTo>
                      <a:pt x="62" y="26"/>
                    </a:lnTo>
                    <a:lnTo>
                      <a:pt x="62" y="26"/>
                    </a:lnTo>
                    <a:lnTo>
                      <a:pt x="55" y="32"/>
                    </a:lnTo>
                    <a:lnTo>
                      <a:pt x="55" y="32"/>
                    </a:lnTo>
                    <a:lnTo>
                      <a:pt x="48" y="32"/>
                    </a:lnTo>
                    <a:lnTo>
                      <a:pt x="48" y="32"/>
                    </a:lnTo>
                    <a:lnTo>
                      <a:pt x="42" y="32"/>
                    </a:lnTo>
                    <a:lnTo>
                      <a:pt x="42" y="32"/>
                    </a:lnTo>
                    <a:lnTo>
                      <a:pt x="42" y="32"/>
                    </a:lnTo>
                    <a:lnTo>
                      <a:pt x="35" y="32"/>
                    </a:lnTo>
                    <a:lnTo>
                      <a:pt x="35" y="32"/>
                    </a:lnTo>
                    <a:lnTo>
                      <a:pt x="35" y="39"/>
                    </a:lnTo>
                    <a:lnTo>
                      <a:pt x="28" y="39"/>
                    </a:lnTo>
                    <a:lnTo>
                      <a:pt x="28" y="39"/>
                    </a:lnTo>
                    <a:lnTo>
                      <a:pt x="28" y="39"/>
                    </a:lnTo>
                    <a:lnTo>
                      <a:pt x="21" y="39"/>
                    </a:lnTo>
                    <a:lnTo>
                      <a:pt x="21" y="39"/>
                    </a:lnTo>
                    <a:lnTo>
                      <a:pt x="21" y="45"/>
                    </a:lnTo>
                    <a:lnTo>
                      <a:pt x="21" y="45"/>
                    </a:lnTo>
                    <a:lnTo>
                      <a:pt x="21" y="45"/>
                    </a:lnTo>
                    <a:lnTo>
                      <a:pt x="14" y="45"/>
                    </a:lnTo>
                    <a:lnTo>
                      <a:pt x="14" y="51"/>
                    </a:lnTo>
                    <a:lnTo>
                      <a:pt x="14" y="51"/>
                    </a:lnTo>
                    <a:lnTo>
                      <a:pt x="14" y="51"/>
                    </a:lnTo>
                    <a:lnTo>
                      <a:pt x="7" y="51"/>
                    </a:lnTo>
                    <a:lnTo>
                      <a:pt x="7" y="51"/>
                    </a:lnTo>
                    <a:close/>
                  </a:path>
                </a:pathLst>
              </a:custGeom>
              <a:solidFill>
                <a:srgbClr val="FFBB8F"/>
              </a:solidFill>
              <a:ln w="9525">
                <a:noFill/>
                <a:round/>
                <a:headEnd/>
                <a:tailEnd/>
              </a:ln>
            </p:spPr>
            <p:txBody>
              <a:bodyPr/>
              <a:lstStyle/>
              <a:p>
                <a:endParaRPr lang="en-US" dirty="0"/>
              </a:p>
            </p:txBody>
          </p:sp>
          <p:sp>
            <p:nvSpPr>
              <p:cNvPr id="100530" name="Freeform 1202"/>
              <p:cNvSpPr>
                <a:spLocks/>
              </p:cNvSpPr>
              <p:nvPr/>
            </p:nvSpPr>
            <p:spPr bwMode="auto">
              <a:xfrm>
                <a:off x="2468" y="3108"/>
                <a:ext cx="83" cy="51"/>
              </a:xfrm>
              <a:custGeom>
                <a:avLst/>
                <a:gdLst/>
                <a:ahLst/>
                <a:cxnLst>
                  <a:cxn ang="0">
                    <a:pos x="7" y="51"/>
                  </a:cxn>
                  <a:cxn ang="0">
                    <a:pos x="7" y="45"/>
                  </a:cxn>
                  <a:cxn ang="0">
                    <a:pos x="7" y="45"/>
                  </a:cxn>
                  <a:cxn ang="0">
                    <a:pos x="7" y="39"/>
                  </a:cxn>
                  <a:cxn ang="0">
                    <a:pos x="0" y="39"/>
                  </a:cxn>
                  <a:cxn ang="0">
                    <a:pos x="0" y="39"/>
                  </a:cxn>
                  <a:cxn ang="0">
                    <a:pos x="0" y="32"/>
                  </a:cxn>
                  <a:cxn ang="0">
                    <a:pos x="0" y="32"/>
                  </a:cxn>
                  <a:cxn ang="0">
                    <a:pos x="7" y="32"/>
                  </a:cxn>
                  <a:cxn ang="0">
                    <a:pos x="7" y="32"/>
                  </a:cxn>
                  <a:cxn ang="0">
                    <a:pos x="14" y="26"/>
                  </a:cxn>
                  <a:cxn ang="0">
                    <a:pos x="21" y="26"/>
                  </a:cxn>
                  <a:cxn ang="0">
                    <a:pos x="28" y="26"/>
                  </a:cxn>
                  <a:cxn ang="0">
                    <a:pos x="28" y="19"/>
                  </a:cxn>
                  <a:cxn ang="0">
                    <a:pos x="28" y="19"/>
                  </a:cxn>
                  <a:cxn ang="0">
                    <a:pos x="35" y="19"/>
                  </a:cxn>
                  <a:cxn ang="0">
                    <a:pos x="35" y="19"/>
                  </a:cxn>
                  <a:cxn ang="0">
                    <a:pos x="35" y="13"/>
                  </a:cxn>
                  <a:cxn ang="0">
                    <a:pos x="42" y="13"/>
                  </a:cxn>
                  <a:cxn ang="0">
                    <a:pos x="42" y="13"/>
                  </a:cxn>
                  <a:cxn ang="0">
                    <a:pos x="42" y="13"/>
                  </a:cxn>
                  <a:cxn ang="0">
                    <a:pos x="48" y="6"/>
                  </a:cxn>
                  <a:cxn ang="0">
                    <a:pos x="48" y="6"/>
                  </a:cxn>
                  <a:cxn ang="0">
                    <a:pos x="55" y="6"/>
                  </a:cxn>
                  <a:cxn ang="0">
                    <a:pos x="55" y="0"/>
                  </a:cxn>
                  <a:cxn ang="0">
                    <a:pos x="55" y="0"/>
                  </a:cxn>
                  <a:cxn ang="0">
                    <a:pos x="62" y="0"/>
                  </a:cxn>
                  <a:cxn ang="0">
                    <a:pos x="62" y="0"/>
                  </a:cxn>
                  <a:cxn ang="0">
                    <a:pos x="69" y="0"/>
                  </a:cxn>
                  <a:cxn ang="0">
                    <a:pos x="69" y="0"/>
                  </a:cxn>
                  <a:cxn ang="0">
                    <a:pos x="69" y="0"/>
                  </a:cxn>
                  <a:cxn ang="0">
                    <a:pos x="76" y="0"/>
                  </a:cxn>
                  <a:cxn ang="0">
                    <a:pos x="76" y="0"/>
                  </a:cxn>
                  <a:cxn ang="0">
                    <a:pos x="76" y="0"/>
                  </a:cxn>
                  <a:cxn ang="0">
                    <a:pos x="76" y="0"/>
                  </a:cxn>
                  <a:cxn ang="0">
                    <a:pos x="76" y="0"/>
                  </a:cxn>
                  <a:cxn ang="0">
                    <a:pos x="76" y="0"/>
                  </a:cxn>
                  <a:cxn ang="0">
                    <a:pos x="76" y="6"/>
                  </a:cxn>
                  <a:cxn ang="0">
                    <a:pos x="76" y="6"/>
                  </a:cxn>
                  <a:cxn ang="0">
                    <a:pos x="76" y="13"/>
                  </a:cxn>
                  <a:cxn ang="0">
                    <a:pos x="83" y="13"/>
                  </a:cxn>
                  <a:cxn ang="0">
                    <a:pos x="83" y="13"/>
                  </a:cxn>
                  <a:cxn ang="0">
                    <a:pos x="83" y="13"/>
                  </a:cxn>
                  <a:cxn ang="0">
                    <a:pos x="76" y="19"/>
                  </a:cxn>
                  <a:cxn ang="0">
                    <a:pos x="76" y="19"/>
                  </a:cxn>
                  <a:cxn ang="0">
                    <a:pos x="69" y="26"/>
                  </a:cxn>
                  <a:cxn ang="0">
                    <a:pos x="69" y="26"/>
                  </a:cxn>
                  <a:cxn ang="0">
                    <a:pos x="62" y="26"/>
                  </a:cxn>
                  <a:cxn ang="0">
                    <a:pos x="55" y="32"/>
                  </a:cxn>
                  <a:cxn ang="0">
                    <a:pos x="48" y="32"/>
                  </a:cxn>
                  <a:cxn ang="0">
                    <a:pos x="42" y="32"/>
                  </a:cxn>
                  <a:cxn ang="0">
                    <a:pos x="35" y="39"/>
                  </a:cxn>
                  <a:cxn ang="0">
                    <a:pos x="28" y="39"/>
                  </a:cxn>
                  <a:cxn ang="0">
                    <a:pos x="21" y="45"/>
                  </a:cxn>
                  <a:cxn ang="0">
                    <a:pos x="14" y="45"/>
                  </a:cxn>
                  <a:cxn ang="0">
                    <a:pos x="14" y="51"/>
                  </a:cxn>
                </a:cxnLst>
                <a:rect l="0" t="0" r="r" b="b"/>
                <a:pathLst>
                  <a:path w="83" h="51">
                    <a:moveTo>
                      <a:pt x="7" y="51"/>
                    </a:moveTo>
                    <a:lnTo>
                      <a:pt x="7" y="51"/>
                    </a:lnTo>
                    <a:lnTo>
                      <a:pt x="7" y="51"/>
                    </a:lnTo>
                    <a:lnTo>
                      <a:pt x="7" y="51"/>
                    </a:lnTo>
                    <a:lnTo>
                      <a:pt x="7" y="51"/>
                    </a:lnTo>
                    <a:lnTo>
                      <a:pt x="7" y="45"/>
                    </a:lnTo>
                    <a:lnTo>
                      <a:pt x="7" y="45"/>
                    </a:lnTo>
                    <a:lnTo>
                      <a:pt x="7" y="45"/>
                    </a:lnTo>
                    <a:lnTo>
                      <a:pt x="7" y="45"/>
                    </a:lnTo>
                    <a:lnTo>
                      <a:pt x="7" y="45"/>
                    </a:lnTo>
                    <a:lnTo>
                      <a:pt x="7" y="45"/>
                    </a:lnTo>
                    <a:lnTo>
                      <a:pt x="7" y="39"/>
                    </a:lnTo>
                    <a:lnTo>
                      <a:pt x="7" y="39"/>
                    </a:lnTo>
                    <a:lnTo>
                      <a:pt x="0" y="39"/>
                    </a:lnTo>
                    <a:lnTo>
                      <a:pt x="0" y="39"/>
                    </a:lnTo>
                    <a:lnTo>
                      <a:pt x="0" y="39"/>
                    </a:lnTo>
                    <a:lnTo>
                      <a:pt x="0" y="39"/>
                    </a:lnTo>
                    <a:lnTo>
                      <a:pt x="0" y="39"/>
                    </a:lnTo>
                    <a:lnTo>
                      <a:pt x="0" y="32"/>
                    </a:lnTo>
                    <a:lnTo>
                      <a:pt x="0" y="32"/>
                    </a:lnTo>
                    <a:lnTo>
                      <a:pt x="0" y="32"/>
                    </a:lnTo>
                    <a:lnTo>
                      <a:pt x="0" y="32"/>
                    </a:lnTo>
                    <a:lnTo>
                      <a:pt x="0" y="32"/>
                    </a:lnTo>
                    <a:lnTo>
                      <a:pt x="0" y="32"/>
                    </a:lnTo>
                    <a:lnTo>
                      <a:pt x="0" y="32"/>
                    </a:lnTo>
                    <a:lnTo>
                      <a:pt x="0" y="32"/>
                    </a:lnTo>
                    <a:lnTo>
                      <a:pt x="7" y="32"/>
                    </a:lnTo>
                    <a:lnTo>
                      <a:pt x="7" y="32"/>
                    </a:lnTo>
                    <a:lnTo>
                      <a:pt x="7" y="32"/>
                    </a:lnTo>
                    <a:lnTo>
                      <a:pt x="7" y="32"/>
                    </a:lnTo>
                    <a:lnTo>
                      <a:pt x="7" y="26"/>
                    </a:lnTo>
                    <a:lnTo>
                      <a:pt x="14" y="26"/>
                    </a:lnTo>
                    <a:lnTo>
                      <a:pt x="14" y="26"/>
                    </a:lnTo>
                    <a:lnTo>
                      <a:pt x="14" y="26"/>
                    </a:lnTo>
                    <a:lnTo>
                      <a:pt x="14" y="26"/>
                    </a:lnTo>
                    <a:lnTo>
                      <a:pt x="21" y="26"/>
                    </a:lnTo>
                    <a:lnTo>
                      <a:pt x="21" y="26"/>
                    </a:lnTo>
                    <a:lnTo>
                      <a:pt x="21" y="26"/>
                    </a:lnTo>
                    <a:lnTo>
                      <a:pt x="28" y="26"/>
                    </a:lnTo>
                    <a:lnTo>
                      <a:pt x="28" y="26"/>
                    </a:lnTo>
                    <a:lnTo>
                      <a:pt x="28" y="26"/>
                    </a:lnTo>
                    <a:lnTo>
                      <a:pt x="28" y="19"/>
                    </a:lnTo>
                    <a:lnTo>
                      <a:pt x="28" y="19"/>
                    </a:lnTo>
                    <a:lnTo>
                      <a:pt x="28" y="19"/>
                    </a:lnTo>
                    <a:lnTo>
                      <a:pt x="28" y="19"/>
                    </a:lnTo>
                    <a:lnTo>
                      <a:pt x="35" y="19"/>
                    </a:lnTo>
                    <a:lnTo>
                      <a:pt x="35" y="19"/>
                    </a:lnTo>
                    <a:lnTo>
                      <a:pt x="35" y="19"/>
                    </a:lnTo>
                    <a:lnTo>
                      <a:pt x="35" y="19"/>
                    </a:lnTo>
                    <a:lnTo>
                      <a:pt x="35" y="19"/>
                    </a:lnTo>
                    <a:lnTo>
                      <a:pt x="35" y="19"/>
                    </a:lnTo>
                    <a:lnTo>
                      <a:pt x="35" y="19"/>
                    </a:lnTo>
                    <a:lnTo>
                      <a:pt x="35" y="19"/>
                    </a:lnTo>
                    <a:lnTo>
                      <a:pt x="35" y="13"/>
                    </a:lnTo>
                    <a:lnTo>
                      <a:pt x="42" y="13"/>
                    </a:lnTo>
                    <a:lnTo>
                      <a:pt x="42" y="13"/>
                    </a:lnTo>
                    <a:lnTo>
                      <a:pt x="42" y="13"/>
                    </a:lnTo>
                    <a:lnTo>
                      <a:pt x="42" y="13"/>
                    </a:lnTo>
                    <a:lnTo>
                      <a:pt x="42" y="13"/>
                    </a:lnTo>
                    <a:lnTo>
                      <a:pt x="42" y="13"/>
                    </a:lnTo>
                    <a:lnTo>
                      <a:pt x="42" y="13"/>
                    </a:lnTo>
                    <a:lnTo>
                      <a:pt x="42" y="13"/>
                    </a:lnTo>
                    <a:lnTo>
                      <a:pt x="42" y="13"/>
                    </a:lnTo>
                    <a:lnTo>
                      <a:pt x="48" y="6"/>
                    </a:lnTo>
                    <a:lnTo>
                      <a:pt x="48" y="6"/>
                    </a:lnTo>
                    <a:lnTo>
                      <a:pt x="48" y="6"/>
                    </a:lnTo>
                    <a:lnTo>
                      <a:pt x="48" y="6"/>
                    </a:lnTo>
                    <a:lnTo>
                      <a:pt x="48" y="6"/>
                    </a:lnTo>
                    <a:lnTo>
                      <a:pt x="48" y="6"/>
                    </a:lnTo>
                    <a:lnTo>
                      <a:pt x="55" y="6"/>
                    </a:lnTo>
                    <a:lnTo>
                      <a:pt x="55" y="6"/>
                    </a:lnTo>
                    <a:lnTo>
                      <a:pt x="55" y="6"/>
                    </a:lnTo>
                    <a:lnTo>
                      <a:pt x="55" y="0"/>
                    </a:lnTo>
                    <a:lnTo>
                      <a:pt x="55" y="0"/>
                    </a:lnTo>
                    <a:lnTo>
                      <a:pt x="55" y="0"/>
                    </a:lnTo>
                    <a:lnTo>
                      <a:pt x="55" y="0"/>
                    </a:lnTo>
                    <a:lnTo>
                      <a:pt x="55" y="0"/>
                    </a:lnTo>
                    <a:lnTo>
                      <a:pt x="55" y="0"/>
                    </a:lnTo>
                    <a:lnTo>
                      <a:pt x="62" y="0"/>
                    </a:lnTo>
                    <a:lnTo>
                      <a:pt x="62" y="0"/>
                    </a:lnTo>
                    <a:lnTo>
                      <a:pt x="62" y="0"/>
                    </a:lnTo>
                    <a:lnTo>
                      <a:pt x="62" y="0"/>
                    </a:lnTo>
                    <a:lnTo>
                      <a:pt x="62" y="0"/>
                    </a:lnTo>
                    <a:lnTo>
                      <a:pt x="62" y="0"/>
                    </a:lnTo>
                    <a:lnTo>
                      <a:pt x="62" y="0"/>
                    </a:lnTo>
                    <a:lnTo>
                      <a:pt x="62" y="0"/>
                    </a:lnTo>
                    <a:lnTo>
                      <a:pt x="69" y="0"/>
                    </a:lnTo>
                    <a:lnTo>
                      <a:pt x="69" y="0"/>
                    </a:lnTo>
                    <a:lnTo>
                      <a:pt x="69" y="0"/>
                    </a:lnTo>
                    <a:lnTo>
                      <a:pt x="69" y="0"/>
                    </a:lnTo>
                    <a:lnTo>
                      <a:pt x="69" y="0"/>
                    </a:lnTo>
                    <a:lnTo>
                      <a:pt x="69" y="0"/>
                    </a:lnTo>
                    <a:lnTo>
                      <a:pt x="69" y="0"/>
                    </a:lnTo>
                    <a:lnTo>
                      <a:pt x="69" y="0"/>
                    </a:lnTo>
                    <a:lnTo>
                      <a:pt x="69" y="0"/>
                    </a:lnTo>
                    <a:lnTo>
                      <a:pt x="76" y="0"/>
                    </a:lnTo>
                    <a:lnTo>
                      <a:pt x="76" y="0"/>
                    </a:lnTo>
                    <a:lnTo>
                      <a:pt x="76" y="0"/>
                    </a:lnTo>
                    <a:lnTo>
                      <a:pt x="76" y="0"/>
                    </a:lnTo>
                    <a:lnTo>
                      <a:pt x="76" y="0"/>
                    </a:lnTo>
                    <a:lnTo>
                      <a:pt x="76" y="0"/>
                    </a:lnTo>
                    <a:lnTo>
                      <a:pt x="76" y="0"/>
                    </a:lnTo>
                    <a:lnTo>
                      <a:pt x="76" y="0"/>
                    </a:lnTo>
                    <a:lnTo>
                      <a:pt x="76" y="0"/>
                    </a:lnTo>
                    <a:lnTo>
                      <a:pt x="76" y="0"/>
                    </a:lnTo>
                    <a:lnTo>
                      <a:pt x="76" y="0"/>
                    </a:lnTo>
                    <a:lnTo>
                      <a:pt x="76" y="0"/>
                    </a:lnTo>
                    <a:lnTo>
                      <a:pt x="76" y="0"/>
                    </a:lnTo>
                    <a:lnTo>
                      <a:pt x="76" y="0"/>
                    </a:lnTo>
                    <a:lnTo>
                      <a:pt x="76" y="0"/>
                    </a:lnTo>
                    <a:lnTo>
                      <a:pt x="76" y="0"/>
                    </a:lnTo>
                    <a:lnTo>
                      <a:pt x="76" y="6"/>
                    </a:lnTo>
                    <a:lnTo>
                      <a:pt x="76" y="6"/>
                    </a:lnTo>
                    <a:lnTo>
                      <a:pt x="76" y="6"/>
                    </a:lnTo>
                    <a:lnTo>
                      <a:pt x="76" y="6"/>
                    </a:lnTo>
                    <a:lnTo>
                      <a:pt x="76" y="6"/>
                    </a:lnTo>
                    <a:lnTo>
                      <a:pt x="76" y="6"/>
                    </a:lnTo>
                    <a:lnTo>
                      <a:pt x="76" y="6"/>
                    </a:lnTo>
                    <a:lnTo>
                      <a:pt x="76" y="6"/>
                    </a:lnTo>
                    <a:lnTo>
                      <a:pt x="76" y="13"/>
                    </a:lnTo>
                    <a:lnTo>
                      <a:pt x="76" y="13"/>
                    </a:lnTo>
                    <a:lnTo>
                      <a:pt x="83" y="13"/>
                    </a:lnTo>
                    <a:lnTo>
                      <a:pt x="83" y="13"/>
                    </a:lnTo>
                    <a:lnTo>
                      <a:pt x="83" y="13"/>
                    </a:lnTo>
                    <a:lnTo>
                      <a:pt x="83" y="13"/>
                    </a:lnTo>
                    <a:lnTo>
                      <a:pt x="83" y="13"/>
                    </a:lnTo>
                    <a:lnTo>
                      <a:pt x="83" y="13"/>
                    </a:lnTo>
                    <a:lnTo>
                      <a:pt x="83" y="13"/>
                    </a:lnTo>
                    <a:lnTo>
                      <a:pt x="83" y="13"/>
                    </a:lnTo>
                    <a:lnTo>
                      <a:pt x="76" y="13"/>
                    </a:lnTo>
                    <a:lnTo>
                      <a:pt x="76" y="19"/>
                    </a:lnTo>
                    <a:lnTo>
                      <a:pt x="76" y="19"/>
                    </a:lnTo>
                    <a:lnTo>
                      <a:pt x="76" y="19"/>
                    </a:lnTo>
                    <a:lnTo>
                      <a:pt x="76" y="19"/>
                    </a:lnTo>
                    <a:lnTo>
                      <a:pt x="76" y="19"/>
                    </a:lnTo>
                    <a:lnTo>
                      <a:pt x="76" y="19"/>
                    </a:lnTo>
                    <a:lnTo>
                      <a:pt x="69" y="19"/>
                    </a:lnTo>
                    <a:lnTo>
                      <a:pt x="69" y="26"/>
                    </a:lnTo>
                    <a:lnTo>
                      <a:pt x="69" y="26"/>
                    </a:lnTo>
                    <a:lnTo>
                      <a:pt x="69" y="26"/>
                    </a:lnTo>
                    <a:lnTo>
                      <a:pt x="69" y="26"/>
                    </a:lnTo>
                    <a:lnTo>
                      <a:pt x="69" y="26"/>
                    </a:lnTo>
                    <a:lnTo>
                      <a:pt x="69" y="26"/>
                    </a:lnTo>
                    <a:lnTo>
                      <a:pt x="62" y="26"/>
                    </a:lnTo>
                    <a:lnTo>
                      <a:pt x="62" y="26"/>
                    </a:lnTo>
                    <a:lnTo>
                      <a:pt x="62" y="26"/>
                    </a:lnTo>
                    <a:lnTo>
                      <a:pt x="55" y="32"/>
                    </a:lnTo>
                    <a:lnTo>
                      <a:pt x="55" y="32"/>
                    </a:lnTo>
                    <a:lnTo>
                      <a:pt x="48" y="32"/>
                    </a:lnTo>
                    <a:lnTo>
                      <a:pt x="48" y="32"/>
                    </a:lnTo>
                    <a:lnTo>
                      <a:pt x="42" y="32"/>
                    </a:lnTo>
                    <a:lnTo>
                      <a:pt x="42" y="32"/>
                    </a:lnTo>
                    <a:lnTo>
                      <a:pt x="42" y="32"/>
                    </a:lnTo>
                    <a:lnTo>
                      <a:pt x="35" y="32"/>
                    </a:lnTo>
                    <a:lnTo>
                      <a:pt x="35" y="32"/>
                    </a:lnTo>
                    <a:lnTo>
                      <a:pt x="35" y="39"/>
                    </a:lnTo>
                    <a:lnTo>
                      <a:pt x="28" y="39"/>
                    </a:lnTo>
                    <a:lnTo>
                      <a:pt x="28" y="39"/>
                    </a:lnTo>
                    <a:lnTo>
                      <a:pt x="28" y="39"/>
                    </a:lnTo>
                    <a:lnTo>
                      <a:pt x="21" y="39"/>
                    </a:lnTo>
                    <a:lnTo>
                      <a:pt x="21" y="39"/>
                    </a:lnTo>
                    <a:lnTo>
                      <a:pt x="21" y="45"/>
                    </a:lnTo>
                    <a:lnTo>
                      <a:pt x="21" y="45"/>
                    </a:lnTo>
                    <a:lnTo>
                      <a:pt x="21" y="45"/>
                    </a:lnTo>
                    <a:lnTo>
                      <a:pt x="14" y="45"/>
                    </a:lnTo>
                    <a:lnTo>
                      <a:pt x="14" y="51"/>
                    </a:lnTo>
                    <a:lnTo>
                      <a:pt x="14" y="51"/>
                    </a:lnTo>
                    <a:lnTo>
                      <a:pt x="14" y="51"/>
                    </a:lnTo>
                    <a:lnTo>
                      <a:pt x="7" y="51"/>
                    </a:lnTo>
                    <a:lnTo>
                      <a:pt x="7" y="51"/>
                    </a:lnTo>
                  </a:path>
                </a:pathLst>
              </a:custGeom>
              <a:noFill/>
              <a:ln w="0">
                <a:solidFill>
                  <a:srgbClr val="000000"/>
                </a:solidFill>
                <a:prstDash val="solid"/>
                <a:round/>
                <a:headEnd/>
                <a:tailEnd/>
              </a:ln>
            </p:spPr>
            <p:txBody>
              <a:bodyPr/>
              <a:lstStyle/>
              <a:p>
                <a:endParaRPr lang="en-US" dirty="0"/>
              </a:p>
            </p:txBody>
          </p:sp>
          <p:sp>
            <p:nvSpPr>
              <p:cNvPr id="100531" name="Freeform 1203"/>
              <p:cNvSpPr>
                <a:spLocks/>
              </p:cNvSpPr>
              <p:nvPr/>
            </p:nvSpPr>
            <p:spPr bwMode="auto">
              <a:xfrm>
                <a:off x="2338" y="2928"/>
                <a:ext cx="165" cy="154"/>
              </a:xfrm>
              <a:custGeom>
                <a:avLst/>
                <a:gdLst/>
                <a:ahLst/>
                <a:cxnLst>
                  <a:cxn ang="0">
                    <a:pos x="110" y="71"/>
                  </a:cxn>
                  <a:cxn ang="0">
                    <a:pos x="117" y="77"/>
                  </a:cxn>
                  <a:cxn ang="0">
                    <a:pos x="123" y="90"/>
                  </a:cxn>
                  <a:cxn ang="0">
                    <a:pos x="130" y="103"/>
                  </a:cxn>
                  <a:cxn ang="0">
                    <a:pos x="130" y="109"/>
                  </a:cxn>
                  <a:cxn ang="0">
                    <a:pos x="117" y="116"/>
                  </a:cxn>
                  <a:cxn ang="0">
                    <a:pos x="96" y="122"/>
                  </a:cxn>
                  <a:cxn ang="0">
                    <a:pos x="82" y="122"/>
                  </a:cxn>
                  <a:cxn ang="0">
                    <a:pos x="69" y="122"/>
                  </a:cxn>
                  <a:cxn ang="0">
                    <a:pos x="62" y="116"/>
                  </a:cxn>
                  <a:cxn ang="0">
                    <a:pos x="48" y="109"/>
                  </a:cxn>
                  <a:cxn ang="0">
                    <a:pos x="41" y="116"/>
                  </a:cxn>
                  <a:cxn ang="0">
                    <a:pos x="34" y="116"/>
                  </a:cxn>
                  <a:cxn ang="0">
                    <a:pos x="21" y="122"/>
                  </a:cxn>
                  <a:cxn ang="0">
                    <a:pos x="14" y="128"/>
                  </a:cxn>
                  <a:cxn ang="0">
                    <a:pos x="14" y="135"/>
                  </a:cxn>
                  <a:cxn ang="0">
                    <a:pos x="7" y="141"/>
                  </a:cxn>
                  <a:cxn ang="0">
                    <a:pos x="7" y="154"/>
                  </a:cxn>
                  <a:cxn ang="0">
                    <a:pos x="7" y="148"/>
                  </a:cxn>
                  <a:cxn ang="0">
                    <a:pos x="7" y="141"/>
                  </a:cxn>
                  <a:cxn ang="0">
                    <a:pos x="0" y="128"/>
                  </a:cxn>
                  <a:cxn ang="0">
                    <a:pos x="0" y="116"/>
                  </a:cxn>
                  <a:cxn ang="0">
                    <a:pos x="7" y="109"/>
                  </a:cxn>
                  <a:cxn ang="0">
                    <a:pos x="7" y="109"/>
                  </a:cxn>
                  <a:cxn ang="0">
                    <a:pos x="14" y="96"/>
                  </a:cxn>
                  <a:cxn ang="0">
                    <a:pos x="14" y="90"/>
                  </a:cxn>
                  <a:cxn ang="0">
                    <a:pos x="14" y="83"/>
                  </a:cxn>
                  <a:cxn ang="0">
                    <a:pos x="14" y="77"/>
                  </a:cxn>
                  <a:cxn ang="0">
                    <a:pos x="14" y="77"/>
                  </a:cxn>
                  <a:cxn ang="0">
                    <a:pos x="14" y="71"/>
                  </a:cxn>
                  <a:cxn ang="0">
                    <a:pos x="41" y="45"/>
                  </a:cxn>
                  <a:cxn ang="0">
                    <a:pos x="48" y="38"/>
                  </a:cxn>
                  <a:cxn ang="0">
                    <a:pos x="55" y="38"/>
                  </a:cxn>
                  <a:cxn ang="0">
                    <a:pos x="62" y="32"/>
                  </a:cxn>
                  <a:cxn ang="0">
                    <a:pos x="75" y="19"/>
                  </a:cxn>
                  <a:cxn ang="0">
                    <a:pos x="89" y="13"/>
                  </a:cxn>
                  <a:cxn ang="0">
                    <a:pos x="103" y="6"/>
                  </a:cxn>
                  <a:cxn ang="0">
                    <a:pos x="117" y="6"/>
                  </a:cxn>
                  <a:cxn ang="0">
                    <a:pos x="130" y="0"/>
                  </a:cxn>
                  <a:cxn ang="0">
                    <a:pos x="144" y="0"/>
                  </a:cxn>
                  <a:cxn ang="0">
                    <a:pos x="158" y="6"/>
                  </a:cxn>
                  <a:cxn ang="0">
                    <a:pos x="165" y="13"/>
                  </a:cxn>
                  <a:cxn ang="0">
                    <a:pos x="165" y="19"/>
                  </a:cxn>
                  <a:cxn ang="0">
                    <a:pos x="165" y="26"/>
                  </a:cxn>
                  <a:cxn ang="0">
                    <a:pos x="165" y="32"/>
                  </a:cxn>
                  <a:cxn ang="0">
                    <a:pos x="165" y="38"/>
                  </a:cxn>
                  <a:cxn ang="0">
                    <a:pos x="151" y="38"/>
                  </a:cxn>
                  <a:cxn ang="0">
                    <a:pos x="144" y="45"/>
                  </a:cxn>
                  <a:cxn ang="0">
                    <a:pos x="137" y="38"/>
                  </a:cxn>
                  <a:cxn ang="0">
                    <a:pos x="130" y="38"/>
                  </a:cxn>
                  <a:cxn ang="0">
                    <a:pos x="117" y="38"/>
                  </a:cxn>
                  <a:cxn ang="0">
                    <a:pos x="110" y="45"/>
                  </a:cxn>
                  <a:cxn ang="0">
                    <a:pos x="103" y="51"/>
                  </a:cxn>
                  <a:cxn ang="0">
                    <a:pos x="103" y="51"/>
                  </a:cxn>
                  <a:cxn ang="0">
                    <a:pos x="96" y="58"/>
                  </a:cxn>
                  <a:cxn ang="0">
                    <a:pos x="96" y="58"/>
                  </a:cxn>
                </a:cxnLst>
                <a:rect l="0" t="0" r="r" b="b"/>
                <a:pathLst>
                  <a:path w="165" h="154">
                    <a:moveTo>
                      <a:pt x="103" y="71"/>
                    </a:moveTo>
                    <a:lnTo>
                      <a:pt x="103" y="71"/>
                    </a:lnTo>
                    <a:lnTo>
                      <a:pt x="103" y="71"/>
                    </a:lnTo>
                    <a:lnTo>
                      <a:pt x="103" y="71"/>
                    </a:lnTo>
                    <a:lnTo>
                      <a:pt x="110" y="71"/>
                    </a:lnTo>
                    <a:lnTo>
                      <a:pt x="110" y="71"/>
                    </a:lnTo>
                    <a:lnTo>
                      <a:pt x="110" y="71"/>
                    </a:lnTo>
                    <a:lnTo>
                      <a:pt x="110" y="77"/>
                    </a:lnTo>
                    <a:lnTo>
                      <a:pt x="110" y="77"/>
                    </a:lnTo>
                    <a:lnTo>
                      <a:pt x="117" y="77"/>
                    </a:lnTo>
                    <a:lnTo>
                      <a:pt x="117" y="77"/>
                    </a:lnTo>
                    <a:lnTo>
                      <a:pt x="117" y="77"/>
                    </a:lnTo>
                    <a:lnTo>
                      <a:pt x="117" y="77"/>
                    </a:lnTo>
                    <a:lnTo>
                      <a:pt x="117" y="77"/>
                    </a:lnTo>
                    <a:lnTo>
                      <a:pt x="117" y="83"/>
                    </a:lnTo>
                    <a:lnTo>
                      <a:pt x="117" y="83"/>
                    </a:lnTo>
                    <a:lnTo>
                      <a:pt x="117" y="83"/>
                    </a:lnTo>
                    <a:lnTo>
                      <a:pt x="123" y="83"/>
                    </a:lnTo>
                    <a:lnTo>
                      <a:pt x="123" y="83"/>
                    </a:lnTo>
                    <a:lnTo>
                      <a:pt x="123" y="90"/>
                    </a:lnTo>
                    <a:lnTo>
                      <a:pt x="123" y="90"/>
                    </a:lnTo>
                    <a:lnTo>
                      <a:pt x="123" y="90"/>
                    </a:lnTo>
                    <a:lnTo>
                      <a:pt x="123" y="90"/>
                    </a:lnTo>
                    <a:lnTo>
                      <a:pt x="123" y="96"/>
                    </a:lnTo>
                    <a:lnTo>
                      <a:pt x="123" y="96"/>
                    </a:lnTo>
                    <a:lnTo>
                      <a:pt x="123" y="96"/>
                    </a:lnTo>
                    <a:lnTo>
                      <a:pt x="130" y="96"/>
                    </a:lnTo>
                    <a:lnTo>
                      <a:pt x="130" y="103"/>
                    </a:lnTo>
                    <a:lnTo>
                      <a:pt x="130" y="103"/>
                    </a:lnTo>
                    <a:lnTo>
                      <a:pt x="130" y="103"/>
                    </a:lnTo>
                    <a:lnTo>
                      <a:pt x="130" y="103"/>
                    </a:lnTo>
                    <a:lnTo>
                      <a:pt x="130" y="109"/>
                    </a:lnTo>
                    <a:lnTo>
                      <a:pt x="130" y="109"/>
                    </a:lnTo>
                    <a:lnTo>
                      <a:pt x="130" y="109"/>
                    </a:lnTo>
                    <a:lnTo>
                      <a:pt x="130" y="109"/>
                    </a:lnTo>
                    <a:lnTo>
                      <a:pt x="130" y="109"/>
                    </a:lnTo>
                    <a:lnTo>
                      <a:pt x="123" y="109"/>
                    </a:lnTo>
                    <a:lnTo>
                      <a:pt x="123" y="109"/>
                    </a:lnTo>
                    <a:lnTo>
                      <a:pt x="123" y="109"/>
                    </a:lnTo>
                    <a:lnTo>
                      <a:pt x="123" y="116"/>
                    </a:lnTo>
                    <a:lnTo>
                      <a:pt x="117" y="116"/>
                    </a:lnTo>
                    <a:lnTo>
                      <a:pt x="117" y="116"/>
                    </a:lnTo>
                    <a:lnTo>
                      <a:pt x="117" y="116"/>
                    </a:lnTo>
                    <a:lnTo>
                      <a:pt x="110" y="116"/>
                    </a:lnTo>
                    <a:lnTo>
                      <a:pt x="110" y="122"/>
                    </a:lnTo>
                    <a:lnTo>
                      <a:pt x="103" y="122"/>
                    </a:lnTo>
                    <a:lnTo>
                      <a:pt x="103" y="122"/>
                    </a:lnTo>
                    <a:lnTo>
                      <a:pt x="103" y="122"/>
                    </a:lnTo>
                    <a:lnTo>
                      <a:pt x="96" y="122"/>
                    </a:lnTo>
                    <a:lnTo>
                      <a:pt x="96" y="122"/>
                    </a:lnTo>
                    <a:lnTo>
                      <a:pt x="89" y="128"/>
                    </a:lnTo>
                    <a:lnTo>
                      <a:pt x="89" y="128"/>
                    </a:lnTo>
                    <a:lnTo>
                      <a:pt x="89" y="128"/>
                    </a:lnTo>
                    <a:lnTo>
                      <a:pt x="82" y="128"/>
                    </a:lnTo>
                    <a:lnTo>
                      <a:pt x="82" y="122"/>
                    </a:lnTo>
                    <a:lnTo>
                      <a:pt x="82" y="122"/>
                    </a:lnTo>
                    <a:lnTo>
                      <a:pt x="75" y="122"/>
                    </a:lnTo>
                    <a:lnTo>
                      <a:pt x="75" y="122"/>
                    </a:lnTo>
                    <a:lnTo>
                      <a:pt x="75" y="122"/>
                    </a:lnTo>
                    <a:lnTo>
                      <a:pt x="69" y="122"/>
                    </a:lnTo>
                    <a:lnTo>
                      <a:pt x="69" y="122"/>
                    </a:lnTo>
                    <a:lnTo>
                      <a:pt x="69" y="122"/>
                    </a:lnTo>
                    <a:lnTo>
                      <a:pt x="69" y="122"/>
                    </a:lnTo>
                    <a:lnTo>
                      <a:pt x="69" y="122"/>
                    </a:lnTo>
                    <a:lnTo>
                      <a:pt x="69" y="122"/>
                    </a:lnTo>
                    <a:lnTo>
                      <a:pt x="62" y="122"/>
                    </a:lnTo>
                    <a:lnTo>
                      <a:pt x="62" y="116"/>
                    </a:lnTo>
                    <a:lnTo>
                      <a:pt x="62" y="116"/>
                    </a:lnTo>
                    <a:lnTo>
                      <a:pt x="62" y="116"/>
                    </a:lnTo>
                    <a:lnTo>
                      <a:pt x="62" y="116"/>
                    </a:lnTo>
                    <a:lnTo>
                      <a:pt x="62" y="116"/>
                    </a:lnTo>
                    <a:lnTo>
                      <a:pt x="55" y="116"/>
                    </a:lnTo>
                    <a:lnTo>
                      <a:pt x="55" y="116"/>
                    </a:lnTo>
                    <a:lnTo>
                      <a:pt x="55" y="116"/>
                    </a:lnTo>
                    <a:lnTo>
                      <a:pt x="55" y="116"/>
                    </a:lnTo>
                    <a:lnTo>
                      <a:pt x="48" y="116"/>
                    </a:lnTo>
                    <a:lnTo>
                      <a:pt x="48" y="109"/>
                    </a:lnTo>
                    <a:lnTo>
                      <a:pt x="48" y="116"/>
                    </a:lnTo>
                    <a:lnTo>
                      <a:pt x="48" y="116"/>
                    </a:lnTo>
                    <a:lnTo>
                      <a:pt x="48" y="116"/>
                    </a:lnTo>
                    <a:lnTo>
                      <a:pt x="48" y="116"/>
                    </a:lnTo>
                    <a:lnTo>
                      <a:pt x="41" y="116"/>
                    </a:lnTo>
                    <a:lnTo>
                      <a:pt x="41" y="116"/>
                    </a:lnTo>
                    <a:lnTo>
                      <a:pt x="41" y="116"/>
                    </a:lnTo>
                    <a:lnTo>
                      <a:pt x="41" y="116"/>
                    </a:lnTo>
                    <a:lnTo>
                      <a:pt x="41" y="116"/>
                    </a:lnTo>
                    <a:lnTo>
                      <a:pt x="34" y="116"/>
                    </a:lnTo>
                    <a:lnTo>
                      <a:pt x="34" y="116"/>
                    </a:lnTo>
                    <a:lnTo>
                      <a:pt x="34" y="116"/>
                    </a:lnTo>
                    <a:lnTo>
                      <a:pt x="34" y="116"/>
                    </a:lnTo>
                    <a:lnTo>
                      <a:pt x="34" y="116"/>
                    </a:lnTo>
                    <a:lnTo>
                      <a:pt x="27" y="116"/>
                    </a:lnTo>
                    <a:lnTo>
                      <a:pt x="27" y="116"/>
                    </a:lnTo>
                    <a:lnTo>
                      <a:pt x="27" y="122"/>
                    </a:lnTo>
                    <a:lnTo>
                      <a:pt x="27" y="122"/>
                    </a:lnTo>
                    <a:lnTo>
                      <a:pt x="21" y="122"/>
                    </a:lnTo>
                    <a:lnTo>
                      <a:pt x="21" y="122"/>
                    </a:lnTo>
                    <a:lnTo>
                      <a:pt x="21" y="122"/>
                    </a:lnTo>
                    <a:lnTo>
                      <a:pt x="21" y="122"/>
                    </a:lnTo>
                    <a:lnTo>
                      <a:pt x="21" y="128"/>
                    </a:lnTo>
                    <a:lnTo>
                      <a:pt x="21" y="128"/>
                    </a:lnTo>
                    <a:lnTo>
                      <a:pt x="21" y="128"/>
                    </a:lnTo>
                    <a:lnTo>
                      <a:pt x="21" y="128"/>
                    </a:lnTo>
                    <a:lnTo>
                      <a:pt x="14" y="128"/>
                    </a:lnTo>
                    <a:lnTo>
                      <a:pt x="14" y="128"/>
                    </a:lnTo>
                    <a:lnTo>
                      <a:pt x="14" y="128"/>
                    </a:lnTo>
                    <a:lnTo>
                      <a:pt x="14" y="128"/>
                    </a:lnTo>
                    <a:lnTo>
                      <a:pt x="14" y="128"/>
                    </a:lnTo>
                    <a:lnTo>
                      <a:pt x="14" y="128"/>
                    </a:lnTo>
                    <a:lnTo>
                      <a:pt x="14" y="135"/>
                    </a:lnTo>
                    <a:lnTo>
                      <a:pt x="14" y="135"/>
                    </a:lnTo>
                    <a:lnTo>
                      <a:pt x="14" y="135"/>
                    </a:lnTo>
                    <a:lnTo>
                      <a:pt x="14" y="135"/>
                    </a:lnTo>
                    <a:lnTo>
                      <a:pt x="14" y="135"/>
                    </a:lnTo>
                    <a:lnTo>
                      <a:pt x="14" y="135"/>
                    </a:lnTo>
                    <a:lnTo>
                      <a:pt x="14" y="135"/>
                    </a:lnTo>
                    <a:lnTo>
                      <a:pt x="14" y="141"/>
                    </a:lnTo>
                    <a:lnTo>
                      <a:pt x="14" y="141"/>
                    </a:lnTo>
                    <a:lnTo>
                      <a:pt x="7" y="141"/>
                    </a:lnTo>
                    <a:lnTo>
                      <a:pt x="7" y="141"/>
                    </a:lnTo>
                    <a:lnTo>
                      <a:pt x="7" y="148"/>
                    </a:lnTo>
                    <a:lnTo>
                      <a:pt x="7" y="148"/>
                    </a:lnTo>
                    <a:lnTo>
                      <a:pt x="7" y="148"/>
                    </a:lnTo>
                    <a:lnTo>
                      <a:pt x="7" y="148"/>
                    </a:lnTo>
                    <a:lnTo>
                      <a:pt x="7" y="154"/>
                    </a:lnTo>
                    <a:lnTo>
                      <a:pt x="7" y="154"/>
                    </a:lnTo>
                    <a:lnTo>
                      <a:pt x="7" y="154"/>
                    </a:lnTo>
                    <a:lnTo>
                      <a:pt x="7" y="154"/>
                    </a:lnTo>
                    <a:lnTo>
                      <a:pt x="7" y="148"/>
                    </a:lnTo>
                    <a:lnTo>
                      <a:pt x="7" y="148"/>
                    </a:lnTo>
                    <a:lnTo>
                      <a:pt x="7" y="148"/>
                    </a:lnTo>
                    <a:lnTo>
                      <a:pt x="7" y="148"/>
                    </a:lnTo>
                    <a:lnTo>
                      <a:pt x="7" y="148"/>
                    </a:lnTo>
                    <a:lnTo>
                      <a:pt x="7" y="148"/>
                    </a:lnTo>
                    <a:lnTo>
                      <a:pt x="7" y="148"/>
                    </a:lnTo>
                    <a:lnTo>
                      <a:pt x="7" y="148"/>
                    </a:lnTo>
                    <a:lnTo>
                      <a:pt x="7" y="148"/>
                    </a:lnTo>
                    <a:lnTo>
                      <a:pt x="7" y="148"/>
                    </a:lnTo>
                    <a:lnTo>
                      <a:pt x="7" y="148"/>
                    </a:lnTo>
                    <a:lnTo>
                      <a:pt x="7" y="141"/>
                    </a:lnTo>
                    <a:lnTo>
                      <a:pt x="0" y="141"/>
                    </a:lnTo>
                    <a:lnTo>
                      <a:pt x="0" y="141"/>
                    </a:lnTo>
                    <a:lnTo>
                      <a:pt x="0" y="135"/>
                    </a:lnTo>
                    <a:lnTo>
                      <a:pt x="0" y="135"/>
                    </a:lnTo>
                    <a:lnTo>
                      <a:pt x="0" y="135"/>
                    </a:lnTo>
                    <a:lnTo>
                      <a:pt x="0" y="135"/>
                    </a:lnTo>
                    <a:lnTo>
                      <a:pt x="0" y="128"/>
                    </a:lnTo>
                    <a:lnTo>
                      <a:pt x="0" y="128"/>
                    </a:lnTo>
                    <a:lnTo>
                      <a:pt x="0" y="128"/>
                    </a:lnTo>
                    <a:lnTo>
                      <a:pt x="0" y="128"/>
                    </a:lnTo>
                    <a:lnTo>
                      <a:pt x="0" y="122"/>
                    </a:lnTo>
                    <a:lnTo>
                      <a:pt x="0" y="122"/>
                    </a:lnTo>
                    <a:lnTo>
                      <a:pt x="0" y="122"/>
                    </a:lnTo>
                    <a:lnTo>
                      <a:pt x="0" y="116"/>
                    </a:lnTo>
                    <a:lnTo>
                      <a:pt x="0" y="116"/>
                    </a:lnTo>
                    <a:lnTo>
                      <a:pt x="7" y="116"/>
                    </a:lnTo>
                    <a:lnTo>
                      <a:pt x="7" y="116"/>
                    </a:lnTo>
                    <a:lnTo>
                      <a:pt x="7" y="116"/>
                    </a:lnTo>
                    <a:lnTo>
                      <a:pt x="7" y="116"/>
                    </a:lnTo>
                    <a:lnTo>
                      <a:pt x="7" y="116"/>
                    </a:lnTo>
                    <a:lnTo>
                      <a:pt x="7" y="109"/>
                    </a:lnTo>
                    <a:lnTo>
                      <a:pt x="7" y="109"/>
                    </a:lnTo>
                    <a:lnTo>
                      <a:pt x="7" y="109"/>
                    </a:lnTo>
                    <a:lnTo>
                      <a:pt x="7" y="109"/>
                    </a:lnTo>
                    <a:lnTo>
                      <a:pt x="7" y="109"/>
                    </a:lnTo>
                    <a:lnTo>
                      <a:pt x="7" y="109"/>
                    </a:lnTo>
                    <a:lnTo>
                      <a:pt x="7" y="109"/>
                    </a:lnTo>
                    <a:lnTo>
                      <a:pt x="7" y="109"/>
                    </a:lnTo>
                    <a:lnTo>
                      <a:pt x="7" y="103"/>
                    </a:lnTo>
                    <a:lnTo>
                      <a:pt x="7" y="103"/>
                    </a:lnTo>
                    <a:lnTo>
                      <a:pt x="7" y="103"/>
                    </a:lnTo>
                    <a:lnTo>
                      <a:pt x="14" y="103"/>
                    </a:lnTo>
                    <a:lnTo>
                      <a:pt x="14" y="103"/>
                    </a:lnTo>
                    <a:lnTo>
                      <a:pt x="14" y="103"/>
                    </a:lnTo>
                    <a:lnTo>
                      <a:pt x="14" y="96"/>
                    </a:lnTo>
                    <a:lnTo>
                      <a:pt x="14" y="96"/>
                    </a:lnTo>
                    <a:lnTo>
                      <a:pt x="14" y="96"/>
                    </a:lnTo>
                    <a:lnTo>
                      <a:pt x="7" y="96"/>
                    </a:lnTo>
                    <a:lnTo>
                      <a:pt x="14" y="96"/>
                    </a:lnTo>
                    <a:lnTo>
                      <a:pt x="14" y="96"/>
                    </a:lnTo>
                    <a:lnTo>
                      <a:pt x="14" y="96"/>
                    </a:lnTo>
                    <a:lnTo>
                      <a:pt x="14" y="90"/>
                    </a:lnTo>
                    <a:lnTo>
                      <a:pt x="7" y="90"/>
                    </a:lnTo>
                    <a:lnTo>
                      <a:pt x="7" y="90"/>
                    </a:lnTo>
                    <a:lnTo>
                      <a:pt x="7" y="90"/>
                    </a:lnTo>
                    <a:lnTo>
                      <a:pt x="14" y="90"/>
                    </a:lnTo>
                    <a:lnTo>
                      <a:pt x="7" y="90"/>
                    </a:lnTo>
                    <a:lnTo>
                      <a:pt x="14" y="90"/>
                    </a:lnTo>
                    <a:lnTo>
                      <a:pt x="14" y="83"/>
                    </a:lnTo>
                    <a:lnTo>
                      <a:pt x="14" y="83"/>
                    </a:lnTo>
                    <a:lnTo>
                      <a:pt x="14" y="83"/>
                    </a:lnTo>
                    <a:lnTo>
                      <a:pt x="14" y="83"/>
                    </a:lnTo>
                    <a:lnTo>
                      <a:pt x="14" y="83"/>
                    </a:lnTo>
                    <a:lnTo>
                      <a:pt x="14" y="83"/>
                    </a:lnTo>
                    <a:lnTo>
                      <a:pt x="14" y="77"/>
                    </a:lnTo>
                    <a:lnTo>
                      <a:pt x="14" y="77"/>
                    </a:lnTo>
                    <a:lnTo>
                      <a:pt x="14" y="77"/>
                    </a:lnTo>
                    <a:lnTo>
                      <a:pt x="14" y="77"/>
                    </a:lnTo>
                    <a:lnTo>
                      <a:pt x="14" y="77"/>
                    </a:lnTo>
                    <a:lnTo>
                      <a:pt x="14" y="77"/>
                    </a:lnTo>
                    <a:lnTo>
                      <a:pt x="14" y="77"/>
                    </a:lnTo>
                    <a:lnTo>
                      <a:pt x="14" y="77"/>
                    </a:lnTo>
                    <a:lnTo>
                      <a:pt x="14" y="77"/>
                    </a:lnTo>
                    <a:lnTo>
                      <a:pt x="14" y="77"/>
                    </a:lnTo>
                    <a:lnTo>
                      <a:pt x="14" y="77"/>
                    </a:lnTo>
                    <a:lnTo>
                      <a:pt x="14" y="71"/>
                    </a:lnTo>
                    <a:lnTo>
                      <a:pt x="14" y="71"/>
                    </a:lnTo>
                    <a:lnTo>
                      <a:pt x="14" y="71"/>
                    </a:lnTo>
                    <a:lnTo>
                      <a:pt x="14" y="71"/>
                    </a:lnTo>
                    <a:lnTo>
                      <a:pt x="14" y="71"/>
                    </a:lnTo>
                    <a:lnTo>
                      <a:pt x="34" y="51"/>
                    </a:lnTo>
                    <a:lnTo>
                      <a:pt x="41" y="51"/>
                    </a:lnTo>
                    <a:lnTo>
                      <a:pt x="41" y="45"/>
                    </a:lnTo>
                    <a:lnTo>
                      <a:pt x="41" y="45"/>
                    </a:lnTo>
                    <a:lnTo>
                      <a:pt x="41" y="45"/>
                    </a:lnTo>
                    <a:lnTo>
                      <a:pt x="41" y="45"/>
                    </a:lnTo>
                    <a:lnTo>
                      <a:pt x="41" y="45"/>
                    </a:lnTo>
                    <a:lnTo>
                      <a:pt x="48" y="45"/>
                    </a:lnTo>
                    <a:lnTo>
                      <a:pt x="48" y="45"/>
                    </a:lnTo>
                    <a:lnTo>
                      <a:pt x="48" y="45"/>
                    </a:lnTo>
                    <a:lnTo>
                      <a:pt x="48" y="45"/>
                    </a:lnTo>
                    <a:lnTo>
                      <a:pt x="48" y="45"/>
                    </a:lnTo>
                    <a:lnTo>
                      <a:pt x="48" y="45"/>
                    </a:lnTo>
                    <a:lnTo>
                      <a:pt x="48" y="38"/>
                    </a:lnTo>
                    <a:lnTo>
                      <a:pt x="48" y="38"/>
                    </a:lnTo>
                    <a:lnTo>
                      <a:pt x="48" y="38"/>
                    </a:lnTo>
                    <a:lnTo>
                      <a:pt x="48" y="38"/>
                    </a:lnTo>
                    <a:lnTo>
                      <a:pt x="48" y="38"/>
                    </a:lnTo>
                    <a:lnTo>
                      <a:pt x="55" y="38"/>
                    </a:lnTo>
                    <a:lnTo>
                      <a:pt x="55" y="38"/>
                    </a:lnTo>
                    <a:lnTo>
                      <a:pt x="55" y="38"/>
                    </a:lnTo>
                    <a:lnTo>
                      <a:pt x="55" y="38"/>
                    </a:lnTo>
                    <a:lnTo>
                      <a:pt x="55" y="38"/>
                    </a:lnTo>
                    <a:lnTo>
                      <a:pt x="55" y="38"/>
                    </a:lnTo>
                    <a:lnTo>
                      <a:pt x="55" y="38"/>
                    </a:lnTo>
                    <a:lnTo>
                      <a:pt x="55" y="38"/>
                    </a:lnTo>
                    <a:lnTo>
                      <a:pt x="55" y="32"/>
                    </a:lnTo>
                    <a:lnTo>
                      <a:pt x="62" y="32"/>
                    </a:lnTo>
                    <a:lnTo>
                      <a:pt x="62" y="32"/>
                    </a:lnTo>
                    <a:lnTo>
                      <a:pt x="62" y="32"/>
                    </a:lnTo>
                    <a:lnTo>
                      <a:pt x="69" y="26"/>
                    </a:lnTo>
                    <a:lnTo>
                      <a:pt x="69" y="26"/>
                    </a:lnTo>
                    <a:lnTo>
                      <a:pt x="69" y="26"/>
                    </a:lnTo>
                    <a:lnTo>
                      <a:pt x="69" y="26"/>
                    </a:lnTo>
                    <a:lnTo>
                      <a:pt x="75" y="19"/>
                    </a:lnTo>
                    <a:lnTo>
                      <a:pt x="75" y="19"/>
                    </a:lnTo>
                    <a:lnTo>
                      <a:pt x="75" y="19"/>
                    </a:lnTo>
                    <a:lnTo>
                      <a:pt x="82" y="19"/>
                    </a:lnTo>
                    <a:lnTo>
                      <a:pt x="82" y="13"/>
                    </a:lnTo>
                    <a:lnTo>
                      <a:pt x="82" y="13"/>
                    </a:lnTo>
                    <a:lnTo>
                      <a:pt x="82" y="13"/>
                    </a:lnTo>
                    <a:lnTo>
                      <a:pt x="89" y="13"/>
                    </a:lnTo>
                    <a:lnTo>
                      <a:pt x="89" y="6"/>
                    </a:lnTo>
                    <a:lnTo>
                      <a:pt x="89" y="6"/>
                    </a:lnTo>
                    <a:lnTo>
                      <a:pt x="96" y="6"/>
                    </a:lnTo>
                    <a:lnTo>
                      <a:pt x="96" y="6"/>
                    </a:lnTo>
                    <a:lnTo>
                      <a:pt x="96" y="6"/>
                    </a:lnTo>
                    <a:lnTo>
                      <a:pt x="103" y="6"/>
                    </a:lnTo>
                    <a:lnTo>
                      <a:pt x="103" y="6"/>
                    </a:lnTo>
                    <a:lnTo>
                      <a:pt x="110" y="6"/>
                    </a:lnTo>
                    <a:lnTo>
                      <a:pt x="110" y="6"/>
                    </a:lnTo>
                    <a:lnTo>
                      <a:pt x="110" y="6"/>
                    </a:lnTo>
                    <a:lnTo>
                      <a:pt x="110" y="6"/>
                    </a:lnTo>
                    <a:lnTo>
                      <a:pt x="117" y="6"/>
                    </a:lnTo>
                    <a:lnTo>
                      <a:pt x="117" y="6"/>
                    </a:lnTo>
                    <a:lnTo>
                      <a:pt x="117" y="6"/>
                    </a:lnTo>
                    <a:lnTo>
                      <a:pt x="123" y="6"/>
                    </a:lnTo>
                    <a:lnTo>
                      <a:pt x="123" y="6"/>
                    </a:lnTo>
                    <a:lnTo>
                      <a:pt x="123" y="0"/>
                    </a:lnTo>
                    <a:lnTo>
                      <a:pt x="130" y="0"/>
                    </a:lnTo>
                    <a:lnTo>
                      <a:pt x="130" y="0"/>
                    </a:lnTo>
                    <a:lnTo>
                      <a:pt x="130" y="0"/>
                    </a:lnTo>
                    <a:lnTo>
                      <a:pt x="130" y="0"/>
                    </a:lnTo>
                    <a:lnTo>
                      <a:pt x="130" y="0"/>
                    </a:lnTo>
                    <a:lnTo>
                      <a:pt x="137" y="0"/>
                    </a:lnTo>
                    <a:lnTo>
                      <a:pt x="137" y="0"/>
                    </a:lnTo>
                    <a:lnTo>
                      <a:pt x="137" y="0"/>
                    </a:lnTo>
                    <a:lnTo>
                      <a:pt x="137" y="0"/>
                    </a:lnTo>
                    <a:lnTo>
                      <a:pt x="144" y="0"/>
                    </a:lnTo>
                    <a:lnTo>
                      <a:pt x="144" y="0"/>
                    </a:lnTo>
                    <a:lnTo>
                      <a:pt x="144" y="0"/>
                    </a:lnTo>
                    <a:lnTo>
                      <a:pt x="144" y="0"/>
                    </a:lnTo>
                    <a:lnTo>
                      <a:pt x="151" y="0"/>
                    </a:lnTo>
                    <a:lnTo>
                      <a:pt x="151" y="0"/>
                    </a:lnTo>
                    <a:lnTo>
                      <a:pt x="151" y="6"/>
                    </a:lnTo>
                    <a:lnTo>
                      <a:pt x="151" y="6"/>
                    </a:lnTo>
                    <a:lnTo>
                      <a:pt x="158" y="6"/>
                    </a:lnTo>
                    <a:lnTo>
                      <a:pt x="158" y="6"/>
                    </a:lnTo>
                    <a:lnTo>
                      <a:pt x="158" y="6"/>
                    </a:lnTo>
                    <a:lnTo>
                      <a:pt x="158" y="6"/>
                    </a:lnTo>
                    <a:lnTo>
                      <a:pt x="165" y="6"/>
                    </a:lnTo>
                    <a:lnTo>
                      <a:pt x="165" y="13"/>
                    </a:lnTo>
                    <a:lnTo>
                      <a:pt x="165" y="13"/>
                    </a:lnTo>
                    <a:lnTo>
                      <a:pt x="165" y="13"/>
                    </a:lnTo>
                    <a:lnTo>
                      <a:pt x="165" y="13"/>
                    </a:lnTo>
                    <a:lnTo>
                      <a:pt x="165" y="13"/>
                    </a:lnTo>
                    <a:lnTo>
                      <a:pt x="165" y="13"/>
                    </a:lnTo>
                    <a:lnTo>
                      <a:pt x="165" y="13"/>
                    </a:lnTo>
                    <a:lnTo>
                      <a:pt x="165" y="19"/>
                    </a:lnTo>
                    <a:lnTo>
                      <a:pt x="165" y="19"/>
                    </a:lnTo>
                    <a:lnTo>
                      <a:pt x="165" y="19"/>
                    </a:lnTo>
                    <a:lnTo>
                      <a:pt x="165" y="19"/>
                    </a:lnTo>
                    <a:lnTo>
                      <a:pt x="165" y="19"/>
                    </a:lnTo>
                    <a:lnTo>
                      <a:pt x="165" y="19"/>
                    </a:lnTo>
                    <a:lnTo>
                      <a:pt x="165" y="26"/>
                    </a:lnTo>
                    <a:lnTo>
                      <a:pt x="165" y="26"/>
                    </a:lnTo>
                    <a:lnTo>
                      <a:pt x="165" y="26"/>
                    </a:lnTo>
                    <a:lnTo>
                      <a:pt x="165" y="26"/>
                    </a:lnTo>
                    <a:lnTo>
                      <a:pt x="165" y="26"/>
                    </a:lnTo>
                    <a:lnTo>
                      <a:pt x="165" y="26"/>
                    </a:lnTo>
                    <a:lnTo>
                      <a:pt x="165" y="26"/>
                    </a:lnTo>
                    <a:lnTo>
                      <a:pt x="165" y="26"/>
                    </a:lnTo>
                    <a:lnTo>
                      <a:pt x="165" y="32"/>
                    </a:lnTo>
                    <a:lnTo>
                      <a:pt x="165" y="32"/>
                    </a:lnTo>
                    <a:lnTo>
                      <a:pt x="165" y="32"/>
                    </a:lnTo>
                    <a:lnTo>
                      <a:pt x="165" y="32"/>
                    </a:lnTo>
                    <a:lnTo>
                      <a:pt x="165" y="32"/>
                    </a:lnTo>
                    <a:lnTo>
                      <a:pt x="165" y="32"/>
                    </a:lnTo>
                    <a:lnTo>
                      <a:pt x="165" y="32"/>
                    </a:lnTo>
                    <a:lnTo>
                      <a:pt x="165" y="32"/>
                    </a:lnTo>
                    <a:lnTo>
                      <a:pt x="165" y="32"/>
                    </a:lnTo>
                    <a:lnTo>
                      <a:pt x="165" y="38"/>
                    </a:lnTo>
                    <a:lnTo>
                      <a:pt x="165" y="38"/>
                    </a:lnTo>
                    <a:lnTo>
                      <a:pt x="165" y="38"/>
                    </a:lnTo>
                    <a:lnTo>
                      <a:pt x="165" y="38"/>
                    </a:lnTo>
                    <a:lnTo>
                      <a:pt x="165" y="38"/>
                    </a:lnTo>
                    <a:lnTo>
                      <a:pt x="158" y="38"/>
                    </a:lnTo>
                    <a:lnTo>
                      <a:pt x="158" y="38"/>
                    </a:lnTo>
                    <a:lnTo>
                      <a:pt x="151" y="38"/>
                    </a:lnTo>
                    <a:lnTo>
                      <a:pt x="151" y="38"/>
                    </a:lnTo>
                    <a:lnTo>
                      <a:pt x="151" y="38"/>
                    </a:lnTo>
                    <a:lnTo>
                      <a:pt x="151" y="45"/>
                    </a:lnTo>
                    <a:lnTo>
                      <a:pt x="144" y="45"/>
                    </a:lnTo>
                    <a:lnTo>
                      <a:pt x="144" y="45"/>
                    </a:lnTo>
                    <a:lnTo>
                      <a:pt x="144" y="45"/>
                    </a:lnTo>
                    <a:lnTo>
                      <a:pt x="144" y="45"/>
                    </a:lnTo>
                    <a:lnTo>
                      <a:pt x="137" y="45"/>
                    </a:lnTo>
                    <a:lnTo>
                      <a:pt x="137" y="45"/>
                    </a:lnTo>
                    <a:lnTo>
                      <a:pt x="137" y="45"/>
                    </a:lnTo>
                    <a:lnTo>
                      <a:pt x="137" y="45"/>
                    </a:lnTo>
                    <a:lnTo>
                      <a:pt x="137" y="38"/>
                    </a:lnTo>
                    <a:lnTo>
                      <a:pt x="137" y="38"/>
                    </a:lnTo>
                    <a:lnTo>
                      <a:pt x="137" y="38"/>
                    </a:lnTo>
                    <a:lnTo>
                      <a:pt x="137" y="38"/>
                    </a:lnTo>
                    <a:lnTo>
                      <a:pt x="137" y="38"/>
                    </a:lnTo>
                    <a:lnTo>
                      <a:pt x="130" y="38"/>
                    </a:lnTo>
                    <a:lnTo>
                      <a:pt x="130" y="38"/>
                    </a:lnTo>
                    <a:lnTo>
                      <a:pt x="130" y="38"/>
                    </a:lnTo>
                    <a:lnTo>
                      <a:pt x="130" y="38"/>
                    </a:lnTo>
                    <a:lnTo>
                      <a:pt x="130" y="38"/>
                    </a:lnTo>
                    <a:lnTo>
                      <a:pt x="130" y="38"/>
                    </a:lnTo>
                    <a:lnTo>
                      <a:pt x="123" y="38"/>
                    </a:lnTo>
                    <a:lnTo>
                      <a:pt x="123" y="38"/>
                    </a:lnTo>
                    <a:lnTo>
                      <a:pt x="123" y="38"/>
                    </a:lnTo>
                    <a:lnTo>
                      <a:pt x="123" y="38"/>
                    </a:lnTo>
                    <a:lnTo>
                      <a:pt x="123" y="38"/>
                    </a:lnTo>
                    <a:lnTo>
                      <a:pt x="117" y="38"/>
                    </a:lnTo>
                    <a:lnTo>
                      <a:pt x="117" y="38"/>
                    </a:lnTo>
                    <a:lnTo>
                      <a:pt x="117" y="45"/>
                    </a:lnTo>
                    <a:lnTo>
                      <a:pt x="117" y="45"/>
                    </a:lnTo>
                    <a:lnTo>
                      <a:pt x="117" y="45"/>
                    </a:lnTo>
                    <a:lnTo>
                      <a:pt x="110" y="45"/>
                    </a:lnTo>
                    <a:lnTo>
                      <a:pt x="110" y="45"/>
                    </a:lnTo>
                    <a:lnTo>
                      <a:pt x="110" y="45"/>
                    </a:lnTo>
                    <a:lnTo>
                      <a:pt x="110" y="45"/>
                    </a:lnTo>
                    <a:lnTo>
                      <a:pt x="110" y="45"/>
                    </a:lnTo>
                    <a:lnTo>
                      <a:pt x="110" y="51"/>
                    </a:lnTo>
                    <a:lnTo>
                      <a:pt x="103" y="51"/>
                    </a:lnTo>
                    <a:lnTo>
                      <a:pt x="103" y="51"/>
                    </a:lnTo>
                    <a:lnTo>
                      <a:pt x="103" y="51"/>
                    </a:lnTo>
                    <a:lnTo>
                      <a:pt x="103" y="51"/>
                    </a:lnTo>
                    <a:lnTo>
                      <a:pt x="103" y="51"/>
                    </a:lnTo>
                    <a:lnTo>
                      <a:pt x="103" y="51"/>
                    </a:lnTo>
                    <a:lnTo>
                      <a:pt x="103" y="51"/>
                    </a:lnTo>
                    <a:lnTo>
                      <a:pt x="103" y="51"/>
                    </a:lnTo>
                    <a:lnTo>
                      <a:pt x="103" y="51"/>
                    </a:lnTo>
                    <a:lnTo>
                      <a:pt x="103" y="51"/>
                    </a:lnTo>
                    <a:lnTo>
                      <a:pt x="103" y="51"/>
                    </a:lnTo>
                    <a:lnTo>
                      <a:pt x="103" y="51"/>
                    </a:lnTo>
                    <a:lnTo>
                      <a:pt x="96" y="58"/>
                    </a:lnTo>
                    <a:lnTo>
                      <a:pt x="96" y="58"/>
                    </a:lnTo>
                    <a:lnTo>
                      <a:pt x="96" y="58"/>
                    </a:lnTo>
                    <a:lnTo>
                      <a:pt x="96" y="58"/>
                    </a:lnTo>
                    <a:lnTo>
                      <a:pt x="96" y="58"/>
                    </a:lnTo>
                    <a:lnTo>
                      <a:pt x="96" y="58"/>
                    </a:lnTo>
                    <a:lnTo>
                      <a:pt x="96" y="58"/>
                    </a:lnTo>
                    <a:lnTo>
                      <a:pt x="96" y="58"/>
                    </a:lnTo>
                    <a:lnTo>
                      <a:pt x="96" y="58"/>
                    </a:lnTo>
                    <a:lnTo>
                      <a:pt x="96" y="58"/>
                    </a:lnTo>
                    <a:lnTo>
                      <a:pt x="96" y="58"/>
                    </a:lnTo>
                    <a:lnTo>
                      <a:pt x="96" y="58"/>
                    </a:lnTo>
                    <a:lnTo>
                      <a:pt x="96" y="58"/>
                    </a:lnTo>
                    <a:lnTo>
                      <a:pt x="96" y="58"/>
                    </a:lnTo>
                    <a:lnTo>
                      <a:pt x="89" y="58"/>
                    </a:lnTo>
                    <a:lnTo>
                      <a:pt x="89" y="64"/>
                    </a:lnTo>
                    <a:lnTo>
                      <a:pt x="89" y="64"/>
                    </a:lnTo>
                    <a:lnTo>
                      <a:pt x="103" y="71"/>
                    </a:lnTo>
                    <a:lnTo>
                      <a:pt x="103" y="71"/>
                    </a:lnTo>
                    <a:close/>
                  </a:path>
                </a:pathLst>
              </a:custGeom>
              <a:solidFill>
                <a:srgbClr val="D9B200"/>
              </a:solidFill>
              <a:ln w="9525">
                <a:noFill/>
                <a:round/>
                <a:headEnd/>
                <a:tailEnd/>
              </a:ln>
            </p:spPr>
            <p:txBody>
              <a:bodyPr/>
              <a:lstStyle/>
              <a:p>
                <a:endParaRPr lang="en-US" dirty="0"/>
              </a:p>
            </p:txBody>
          </p:sp>
          <p:sp>
            <p:nvSpPr>
              <p:cNvPr id="100532" name="Freeform 1204"/>
              <p:cNvSpPr>
                <a:spLocks/>
              </p:cNvSpPr>
              <p:nvPr/>
            </p:nvSpPr>
            <p:spPr bwMode="auto">
              <a:xfrm>
                <a:off x="2338" y="2928"/>
                <a:ext cx="165" cy="154"/>
              </a:xfrm>
              <a:custGeom>
                <a:avLst/>
                <a:gdLst/>
                <a:ahLst/>
                <a:cxnLst>
                  <a:cxn ang="0">
                    <a:pos x="110" y="71"/>
                  </a:cxn>
                  <a:cxn ang="0">
                    <a:pos x="117" y="77"/>
                  </a:cxn>
                  <a:cxn ang="0">
                    <a:pos x="123" y="90"/>
                  </a:cxn>
                  <a:cxn ang="0">
                    <a:pos x="130" y="103"/>
                  </a:cxn>
                  <a:cxn ang="0">
                    <a:pos x="130" y="109"/>
                  </a:cxn>
                  <a:cxn ang="0">
                    <a:pos x="117" y="116"/>
                  </a:cxn>
                  <a:cxn ang="0">
                    <a:pos x="96" y="122"/>
                  </a:cxn>
                  <a:cxn ang="0">
                    <a:pos x="82" y="122"/>
                  </a:cxn>
                  <a:cxn ang="0">
                    <a:pos x="69" y="122"/>
                  </a:cxn>
                  <a:cxn ang="0">
                    <a:pos x="62" y="116"/>
                  </a:cxn>
                  <a:cxn ang="0">
                    <a:pos x="48" y="109"/>
                  </a:cxn>
                  <a:cxn ang="0">
                    <a:pos x="41" y="116"/>
                  </a:cxn>
                  <a:cxn ang="0">
                    <a:pos x="34" y="116"/>
                  </a:cxn>
                  <a:cxn ang="0">
                    <a:pos x="21" y="122"/>
                  </a:cxn>
                  <a:cxn ang="0">
                    <a:pos x="14" y="128"/>
                  </a:cxn>
                  <a:cxn ang="0">
                    <a:pos x="14" y="135"/>
                  </a:cxn>
                  <a:cxn ang="0">
                    <a:pos x="7" y="141"/>
                  </a:cxn>
                  <a:cxn ang="0">
                    <a:pos x="7" y="154"/>
                  </a:cxn>
                  <a:cxn ang="0">
                    <a:pos x="7" y="148"/>
                  </a:cxn>
                  <a:cxn ang="0">
                    <a:pos x="7" y="141"/>
                  </a:cxn>
                  <a:cxn ang="0">
                    <a:pos x="0" y="128"/>
                  </a:cxn>
                  <a:cxn ang="0">
                    <a:pos x="0" y="116"/>
                  </a:cxn>
                  <a:cxn ang="0">
                    <a:pos x="7" y="109"/>
                  </a:cxn>
                  <a:cxn ang="0">
                    <a:pos x="7" y="109"/>
                  </a:cxn>
                  <a:cxn ang="0">
                    <a:pos x="14" y="96"/>
                  </a:cxn>
                  <a:cxn ang="0">
                    <a:pos x="14" y="90"/>
                  </a:cxn>
                  <a:cxn ang="0">
                    <a:pos x="14" y="83"/>
                  </a:cxn>
                  <a:cxn ang="0">
                    <a:pos x="14" y="77"/>
                  </a:cxn>
                  <a:cxn ang="0">
                    <a:pos x="14" y="77"/>
                  </a:cxn>
                  <a:cxn ang="0">
                    <a:pos x="14" y="71"/>
                  </a:cxn>
                  <a:cxn ang="0">
                    <a:pos x="41" y="45"/>
                  </a:cxn>
                  <a:cxn ang="0">
                    <a:pos x="48" y="38"/>
                  </a:cxn>
                  <a:cxn ang="0">
                    <a:pos x="55" y="38"/>
                  </a:cxn>
                  <a:cxn ang="0">
                    <a:pos x="62" y="32"/>
                  </a:cxn>
                  <a:cxn ang="0">
                    <a:pos x="75" y="19"/>
                  </a:cxn>
                  <a:cxn ang="0">
                    <a:pos x="89" y="13"/>
                  </a:cxn>
                  <a:cxn ang="0">
                    <a:pos x="103" y="6"/>
                  </a:cxn>
                  <a:cxn ang="0">
                    <a:pos x="117" y="6"/>
                  </a:cxn>
                  <a:cxn ang="0">
                    <a:pos x="130" y="0"/>
                  </a:cxn>
                  <a:cxn ang="0">
                    <a:pos x="144" y="0"/>
                  </a:cxn>
                  <a:cxn ang="0">
                    <a:pos x="158" y="6"/>
                  </a:cxn>
                  <a:cxn ang="0">
                    <a:pos x="165" y="13"/>
                  </a:cxn>
                  <a:cxn ang="0">
                    <a:pos x="165" y="19"/>
                  </a:cxn>
                  <a:cxn ang="0">
                    <a:pos x="165" y="26"/>
                  </a:cxn>
                  <a:cxn ang="0">
                    <a:pos x="165" y="32"/>
                  </a:cxn>
                  <a:cxn ang="0">
                    <a:pos x="165" y="38"/>
                  </a:cxn>
                  <a:cxn ang="0">
                    <a:pos x="151" y="38"/>
                  </a:cxn>
                  <a:cxn ang="0">
                    <a:pos x="144" y="45"/>
                  </a:cxn>
                  <a:cxn ang="0">
                    <a:pos x="137" y="38"/>
                  </a:cxn>
                  <a:cxn ang="0">
                    <a:pos x="130" y="38"/>
                  </a:cxn>
                  <a:cxn ang="0">
                    <a:pos x="117" y="38"/>
                  </a:cxn>
                  <a:cxn ang="0">
                    <a:pos x="110" y="45"/>
                  </a:cxn>
                  <a:cxn ang="0">
                    <a:pos x="103" y="51"/>
                  </a:cxn>
                  <a:cxn ang="0">
                    <a:pos x="103" y="51"/>
                  </a:cxn>
                  <a:cxn ang="0">
                    <a:pos x="96" y="58"/>
                  </a:cxn>
                  <a:cxn ang="0">
                    <a:pos x="96" y="58"/>
                  </a:cxn>
                </a:cxnLst>
                <a:rect l="0" t="0" r="r" b="b"/>
                <a:pathLst>
                  <a:path w="165" h="154">
                    <a:moveTo>
                      <a:pt x="103" y="71"/>
                    </a:moveTo>
                    <a:lnTo>
                      <a:pt x="103" y="71"/>
                    </a:lnTo>
                    <a:lnTo>
                      <a:pt x="103" y="71"/>
                    </a:lnTo>
                    <a:lnTo>
                      <a:pt x="103" y="71"/>
                    </a:lnTo>
                    <a:lnTo>
                      <a:pt x="110" y="71"/>
                    </a:lnTo>
                    <a:lnTo>
                      <a:pt x="110" y="71"/>
                    </a:lnTo>
                    <a:lnTo>
                      <a:pt x="110" y="71"/>
                    </a:lnTo>
                    <a:lnTo>
                      <a:pt x="110" y="77"/>
                    </a:lnTo>
                    <a:lnTo>
                      <a:pt x="110" y="77"/>
                    </a:lnTo>
                    <a:lnTo>
                      <a:pt x="117" y="77"/>
                    </a:lnTo>
                    <a:lnTo>
                      <a:pt x="117" y="77"/>
                    </a:lnTo>
                    <a:lnTo>
                      <a:pt x="117" y="77"/>
                    </a:lnTo>
                    <a:lnTo>
                      <a:pt x="117" y="77"/>
                    </a:lnTo>
                    <a:lnTo>
                      <a:pt x="117" y="77"/>
                    </a:lnTo>
                    <a:lnTo>
                      <a:pt x="117" y="83"/>
                    </a:lnTo>
                    <a:lnTo>
                      <a:pt x="117" y="83"/>
                    </a:lnTo>
                    <a:lnTo>
                      <a:pt x="117" y="83"/>
                    </a:lnTo>
                    <a:lnTo>
                      <a:pt x="123" y="83"/>
                    </a:lnTo>
                    <a:lnTo>
                      <a:pt x="123" y="83"/>
                    </a:lnTo>
                    <a:lnTo>
                      <a:pt x="123" y="90"/>
                    </a:lnTo>
                    <a:lnTo>
                      <a:pt x="123" y="90"/>
                    </a:lnTo>
                    <a:lnTo>
                      <a:pt x="123" y="90"/>
                    </a:lnTo>
                    <a:lnTo>
                      <a:pt x="123" y="90"/>
                    </a:lnTo>
                    <a:lnTo>
                      <a:pt x="123" y="96"/>
                    </a:lnTo>
                    <a:lnTo>
                      <a:pt x="123" y="96"/>
                    </a:lnTo>
                    <a:lnTo>
                      <a:pt x="123" y="96"/>
                    </a:lnTo>
                    <a:lnTo>
                      <a:pt x="130" y="96"/>
                    </a:lnTo>
                    <a:lnTo>
                      <a:pt x="130" y="103"/>
                    </a:lnTo>
                    <a:lnTo>
                      <a:pt x="130" y="103"/>
                    </a:lnTo>
                    <a:lnTo>
                      <a:pt x="130" y="103"/>
                    </a:lnTo>
                    <a:lnTo>
                      <a:pt x="130" y="103"/>
                    </a:lnTo>
                    <a:lnTo>
                      <a:pt x="130" y="109"/>
                    </a:lnTo>
                    <a:lnTo>
                      <a:pt x="130" y="109"/>
                    </a:lnTo>
                    <a:lnTo>
                      <a:pt x="130" y="109"/>
                    </a:lnTo>
                    <a:lnTo>
                      <a:pt x="130" y="109"/>
                    </a:lnTo>
                    <a:lnTo>
                      <a:pt x="130" y="109"/>
                    </a:lnTo>
                    <a:lnTo>
                      <a:pt x="123" y="109"/>
                    </a:lnTo>
                    <a:lnTo>
                      <a:pt x="123" y="109"/>
                    </a:lnTo>
                    <a:lnTo>
                      <a:pt x="123" y="109"/>
                    </a:lnTo>
                    <a:lnTo>
                      <a:pt x="123" y="116"/>
                    </a:lnTo>
                    <a:lnTo>
                      <a:pt x="117" y="116"/>
                    </a:lnTo>
                    <a:lnTo>
                      <a:pt x="117" y="116"/>
                    </a:lnTo>
                    <a:lnTo>
                      <a:pt x="117" y="116"/>
                    </a:lnTo>
                    <a:lnTo>
                      <a:pt x="110" y="116"/>
                    </a:lnTo>
                    <a:lnTo>
                      <a:pt x="110" y="122"/>
                    </a:lnTo>
                    <a:lnTo>
                      <a:pt x="103" y="122"/>
                    </a:lnTo>
                    <a:lnTo>
                      <a:pt x="103" y="122"/>
                    </a:lnTo>
                    <a:lnTo>
                      <a:pt x="103" y="122"/>
                    </a:lnTo>
                    <a:lnTo>
                      <a:pt x="96" y="122"/>
                    </a:lnTo>
                    <a:lnTo>
                      <a:pt x="96" y="122"/>
                    </a:lnTo>
                    <a:lnTo>
                      <a:pt x="89" y="128"/>
                    </a:lnTo>
                    <a:lnTo>
                      <a:pt x="89" y="128"/>
                    </a:lnTo>
                    <a:lnTo>
                      <a:pt x="89" y="128"/>
                    </a:lnTo>
                    <a:lnTo>
                      <a:pt x="82" y="128"/>
                    </a:lnTo>
                    <a:lnTo>
                      <a:pt x="82" y="122"/>
                    </a:lnTo>
                    <a:lnTo>
                      <a:pt x="82" y="122"/>
                    </a:lnTo>
                    <a:lnTo>
                      <a:pt x="75" y="122"/>
                    </a:lnTo>
                    <a:lnTo>
                      <a:pt x="75" y="122"/>
                    </a:lnTo>
                    <a:lnTo>
                      <a:pt x="75" y="122"/>
                    </a:lnTo>
                    <a:lnTo>
                      <a:pt x="69" y="122"/>
                    </a:lnTo>
                    <a:lnTo>
                      <a:pt x="69" y="122"/>
                    </a:lnTo>
                    <a:lnTo>
                      <a:pt x="69" y="122"/>
                    </a:lnTo>
                    <a:lnTo>
                      <a:pt x="69" y="122"/>
                    </a:lnTo>
                    <a:lnTo>
                      <a:pt x="69" y="122"/>
                    </a:lnTo>
                    <a:lnTo>
                      <a:pt x="69" y="122"/>
                    </a:lnTo>
                    <a:lnTo>
                      <a:pt x="62" y="122"/>
                    </a:lnTo>
                    <a:lnTo>
                      <a:pt x="62" y="116"/>
                    </a:lnTo>
                    <a:lnTo>
                      <a:pt x="62" y="116"/>
                    </a:lnTo>
                    <a:lnTo>
                      <a:pt x="62" y="116"/>
                    </a:lnTo>
                    <a:lnTo>
                      <a:pt x="62" y="116"/>
                    </a:lnTo>
                    <a:lnTo>
                      <a:pt x="62" y="116"/>
                    </a:lnTo>
                    <a:lnTo>
                      <a:pt x="55" y="116"/>
                    </a:lnTo>
                    <a:lnTo>
                      <a:pt x="55" y="116"/>
                    </a:lnTo>
                    <a:lnTo>
                      <a:pt x="55" y="116"/>
                    </a:lnTo>
                    <a:lnTo>
                      <a:pt x="55" y="116"/>
                    </a:lnTo>
                    <a:lnTo>
                      <a:pt x="48" y="116"/>
                    </a:lnTo>
                    <a:lnTo>
                      <a:pt x="48" y="109"/>
                    </a:lnTo>
                    <a:lnTo>
                      <a:pt x="48" y="116"/>
                    </a:lnTo>
                    <a:lnTo>
                      <a:pt x="48" y="116"/>
                    </a:lnTo>
                    <a:lnTo>
                      <a:pt x="48" y="116"/>
                    </a:lnTo>
                    <a:lnTo>
                      <a:pt x="48" y="116"/>
                    </a:lnTo>
                    <a:lnTo>
                      <a:pt x="41" y="116"/>
                    </a:lnTo>
                    <a:lnTo>
                      <a:pt x="41" y="116"/>
                    </a:lnTo>
                    <a:lnTo>
                      <a:pt x="41" y="116"/>
                    </a:lnTo>
                    <a:lnTo>
                      <a:pt x="41" y="116"/>
                    </a:lnTo>
                    <a:lnTo>
                      <a:pt x="41" y="116"/>
                    </a:lnTo>
                    <a:lnTo>
                      <a:pt x="34" y="116"/>
                    </a:lnTo>
                    <a:lnTo>
                      <a:pt x="34" y="116"/>
                    </a:lnTo>
                    <a:lnTo>
                      <a:pt x="34" y="116"/>
                    </a:lnTo>
                    <a:lnTo>
                      <a:pt x="34" y="116"/>
                    </a:lnTo>
                    <a:lnTo>
                      <a:pt x="34" y="116"/>
                    </a:lnTo>
                    <a:lnTo>
                      <a:pt x="27" y="116"/>
                    </a:lnTo>
                    <a:lnTo>
                      <a:pt x="27" y="116"/>
                    </a:lnTo>
                    <a:lnTo>
                      <a:pt x="27" y="122"/>
                    </a:lnTo>
                    <a:lnTo>
                      <a:pt x="27" y="122"/>
                    </a:lnTo>
                    <a:lnTo>
                      <a:pt x="21" y="122"/>
                    </a:lnTo>
                    <a:lnTo>
                      <a:pt x="21" y="122"/>
                    </a:lnTo>
                    <a:lnTo>
                      <a:pt x="21" y="122"/>
                    </a:lnTo>
                    <a:lnTo>
                      <a:pt x="21" y="122"/>
                    </a:lnTo>
                    <a:lnTo>
                      <a:pt x="21" y="128"/>
                    </a:lnTo>
                    <a:lnTo>
                      <a:pt x="21" y="128"/>
                    </a:lnTo>
                    <a:lnTo>
                      <a:pt x="21" y="128"/>
                    </a:lnTo>
                    <a:lnTo>
                      <a:pt x="21" y="128"/>
                    </a:lnTo>
                    <a:lnTo>
                      <a:pt x="14" y="128"/>
                    </a:lnTo>
                    <a:lnTo>
                      <a:pt x="14" y="128"/>
                    </a:lnTo>
                    <a:lnTo>
                      <a:pt x="14" y="128"/>
                    </a:lnTo>
                    <a:lnTo>
                      <a:pt x="14" y="128"/>
                    </a:lnTo>
                    <a:lnTo>
                      <a:pt x="14" y="128"/>
                    </a:lnTo>
                    <a:lnTo>
                      <a:pt x="14" y="128"/>
                    </a:lnTo>
                    <a:lnTo>
                      <a:pt x="14" y="135"/>
                    </a:lnTo>
                    <a:lnTo>
                      <a:pt x="14" y="135"/>
                    </a:lnTo>
                    <a:lnTo>
                      <a:pt x="14" y="135"/>
                    </a:lnTo>
                    <a:lnTo>
                      <a:pt x="14" y="135"/>
                    </a:lnTo>
                    <a:lnTo>
                      <a:pt x="14" y="135"/>
                    </a:lnTo>
                    <a:lnTo>
                      <a:pt x="14" y="135"/>
                    </a:lnTo>
                    <a:lnTo>
                      <a:pt x="14" y="135"/>
                    </a:lnTo>
                    <a:lnTo>
                      <a:pt x="14" y="141"/>
                    </a:lnTo>
                    <a:lnTo>
                      <a:pt x="14" y="141"/>
                    </a:lnTo>
                    <a:lnTo>
                      <a:pt x="7" y="141"/>
                    </a:lnTo>
                    <a:lnTo>
                      <a:pt x="7" y="141"/>
                    </a:lnTo>
                    <a:lnTo>
                      <a:pt x="7" y="148"/>
                    </a:lnTo>
                    <a:lnTo>
                      <a:pt x="7" y="148"/>
                    </a:lnTo>
                    <a:lnTo>
                      <a:pt x="7" y="148"/>
                    </a:lnTo>
                    <a:lnTo>
                      <a:pt x="7" y="148"/>
                    </a:lnTo>
                    <a:lnTo>
                      <a:pt x="7" y="154"/>
                    </a:lnTo>
                    <a:lnTo>
                      <a:pt x="7" y="154"/>
                    </a:lnTo>
                    <a:lnTo>
                      <a:pt x="7" y="154"/>
                    </a:lnTo>
                    <a:lnTo>
                      <a:pt x="7" y="154"/>
                    </a:lnTo>
                    <a:lnTo>
                      <a:pt x="7" y="148"/>
                    </a:lnTo>
                    <a:lnTo>
                      <a:pt x="7" y="148"/>
                    </a:lnTo>
                    <a:lnTo>
                      <a:pt x="7" y="148"/>
                    </a:lnTo>
                    <a:lnTo>
                      <a:pt x="7" y="148"/>
                    </a:lnTo>
                    <a:lnTo>
                      <a:pt x="7" y="148"/>
                    </a:lnTo>
                    <a:lnTo>
                      <a:pt x="7" y="148"/>
                    </a:lnTo>
                    <a:lnTo>
                      <a:pt x="7" y="148"/>
                    </a:lnTo>
                    <a:lnTo>
                      <a:pt x="7" y="148"/>
                    </a:lnTo>
                    <a:lnTo>
                      <a:pt x="7" y="148"/>
                    </a:lnTo>
                    <a:lnTo>
                      <a:pt x="7" y="148"/>
                    </a:lnTo>
                    <a:lnTo>
                      <a:pt x="7" y="148"/>
                    </a:lnTo>
                    <a:lnTo>
                      <a:pt x="7" y="141"/>
                    </a:lnTo>
                    <a:lnTo>
                      <a:pt x="0" y="141"/>
                    </a:lnTo>
                    <a:lnTo>
                      <a:pt x="0" y="141"/>
                    </a:lnTo>
                    <a:lnTo>
                      <a:pt x="0" y="135"/>
                    </a:lnTo>
                    <a:lnTo>
                      <a:pt x="0" y="135"/>
                    </a:lnTo>
                    <a:lnTo>
                      <a:pt x="0" y="135"/>
                    </a:lnTo>
                    <a:lnTo>
                      <a:pt x="0" y="135"/>
                    </a:lnTo>
                    <a:lnTo>
                      <a:pt x="0" y="128"/>
                    </a:lnTo>
                    <a:lnTo>
                      <a:pt x="0" y="128"/>
                    </a:lnTo>
                    <a:lnTo>
                      <a:pt x="0" y="128"/>
                    </a:lnTo>
                    <a:lnTo>
                      <a:pt x="0" y="128"/>
                    </a:lnTo>
                    <a:lnTo>
                      <a:pt x="0" y="122"/>
                    </a:lnTo>
                    <a:lnTo>
                      <a:pt x="0" y="122"/>
                    </a:lnTo>
                    <a:lnTo>
                      <a:pt x="0" y="122"/>
                    </a:lnTo>
                    <a:lnTo>
                      <a:pt x="0" y="116"/>
                    </a:lnTo>
                    <a:lnTo>
                      <a:pt x="0" y="116"/>
                    </a:lnTo>
                    <a:lnTo>
                      <a:pt x="7" y="116"/>
                    </a:lnTo>
                    <a:lnTo>
                      <a:pt x="7" y="116"/>
                    </a:lnTo>
                    <a:lnTo>
                      <a:pt x="7" y="116"/>
                    </a:lnTo>
                    <a:lnTo>
                      <a:pt x="7" y="116"/>
                    </a:lnTo>
                    <a:lnTo>
                      <a:pt x="7" y="116"/>
                    </a:lnTo>
                    <a:lnTo>
                      <a:pt x="7" y="109"/>
                    </a:lnTo>
                    <a:lnTo>
                      <a:pt x="7" y="109"/>
                    </a:lnTo>
                    <a:lnTo>
                      <a:pt x="7" y="109"/>
                    </a:lnTo>
                    <a:lnTo>
                      <a:pt x="7" y="109"/>
                    </a:lnTo>
                    <a:lnTo>
                      <a:pt x="7" y="109"/>
                    </a:lnTo>
                    <a:lnTo>
                      <a:pt x="7" y="109"/>
                    </a:lnTo>
                    <a:lnTo>
                      <a:pt x="7" y="109"/>
                    </a:lnTo>
                    <a:lnTo>
                      <a:pt x="7" y="109"/>
                    </a:lnTo>
                    <a:lnTo>
                      <a:pt x="7" y="103"/>
                    </a:lnTo>
                    <a:lnTo>
                      <a:pt x="7" y="103"/>
                    </a:lnTo>
                    <a:lnTo>
                      <a:pt x="7" y="103"/>
                    </a:lnTo>
                    <a:lnTo>
                      <a:pt x="14" y="103"/>
                    </a:lnTo>
                    <a:lnTo>
                      <a:pt x="14" y="103"/>
                    </a:lnTo>
                    <a:lnTo>
                      <a:pt x="14" y="103"/>
                    </a:lnTo>
                    <a:lnTo>
                      <a:pt x="14" y="96"/>
                    </a:lnTo>
                    <a:lnTo>
                      <a:pt x="14" y="96"/>
                    </a:lnTo>
                    <a:lnTo>
                      <a:pt x="14" y="96"/>
                    </a:lnTo>
                    <a:lnTo>
                      <a:pt x="7" y="96"/>
                    </a:lnTo>
                    <a:lnTo>
                      <a:pt x="14" y="96"/>
                    </a:lnTo>
                    <a:lnTo>
                      <a:pt x="14" y="96"/>
                    </a:lnTo>
                    <a:lnTo>
                      <a:pt x="14" y="96"/>
                    </a:lnTo>
                    <a:lnTo>
                      <a:pt x="14" y="90"/>
                    </a:lnTo>
                    <a:lnTo>
                      <a:pt x="7" y="90"/>
                    </a:lnTo>
                    <a:lnTo>
                      <a:pt x="7" y="90"/>
                    </a:lnTo>
                    <a:lnTo>
                      <a:pt x="7" y="90"/>
                    </a:lnTo>
                    <a:lnTo>
                      <a:pt x="14" y="90"/>
                    </a:lnTo>
                    <a:lnTo>
                      <a:pt x="7" y="90"/>
                    </a:lnTo>
                    <a:lnTo>
                      <a:pt x="14" y="90"/>
                    </a:lnTo>
                    <a:lnTo>
                      <a:pt x="14" y="83"/>
                    </a:lnTo>
                    <a:lnTo>
                      <a:pt x="14" y="83"/>
                    </a:lnTo>
                    <a:lnTo>
                      <a:pt x="14" y="83"/>
                    </a:lnTo>
                    <a:lnTo>
                      <a:pt x="14" y="83"/>
                    </a:lnTo>
                    <a:lnTo>
                      <a:pt x="14" y="83"/>
                    </a:lnTo>
                    <a:lnTo>
                      <a:pt x="14" y="83"/>
                    </a:lnTo>
                    <a:lnTo>
                      <a:pt x="14" y="77"/>
                    </a:lnTo>
                    <a:lnTo>
                      <a:pt x="14" y="77"/>
                    </a:lnTo>
                    <a:lnTo>
                      <a:pt x="14" y="77"/>
                    </a:lnTo>
                    <a:lnTo>
                      <a:pt x="14" y="77"/>
                    </a:lnTo>
                    <a:lnTo>
                      <a:pt x="14" y="77"/>
                    </a:lnTo>
                    <a:lnTo>
                      <a:pt x="14" y="77"/>
                    </a:lnTo>
                    <a:lnTo>
                      <a:pt x="14" y="77"/>
                    </a:lnTo>
                    <a:lnTo>
                      <a:pt x="14" y="77"/>
                    </a:lnTo>
                    <a:lnTo>
                      <a:pt x="14" y="77"/>
                    </a:lnTo>
                    <a:lnTo>
                      <a:pt x="14" y="77"/>
                    </a:lnTo>
                    <a:lnTo>
                      <a:pt x="14" y="77"/>
                    </a:lnTo>
                    <a:lnTo>
                      <a:pt x="14" y="71"/>
                    </a:lnTo>
                    <a:lnTo>
                      <a:pt x="14" y="71"/>
                    </a:lnTo>
                    <a:lnTo>
                      <a:pt x="14" y="71"/>
                    </a:lnTo>
                    <a:lnTo>
                      <a:pt x="14" y="71"/>
                    </a:lnTo>
                    <a:lnTo>
                      <a:pt x="14" y="71"/>
                    </a:lnTo>
                    <a:lnTo>
                      <a:pt x="34" y="51"/>
                    </a:lnTo>
                    <a:lnTo>
                      <a:pt x="41" y="51"/>
                    </a:lnTo>
                    <a:lnTo>
                      <a:pt x="41" y="45"/>
                    </a:lnTo>
                    <a:lnTo>
                      <a:pt x="41" y="45"/>
                    </a:lnTo>
                    <a:lnTo>
                      <a:pt x="41" y="45"/>
                    </a:lnTo>
                    <a:lnTo>
                      <a:pt x="41" y="45"/>
                    </a:lnTo>
                    <a:lnTo>
                      <a:pt x="41" y="45"/>
                    </a:lnTo>
                    <a:lnTo>
                      <a:pt x="48" y="45"/>
                    </a:lnTo>
                    <a:lnTo>
                      <a:pt x="48" y="45"/>
                    </a:lnTo>
                    <a:lnTo>
                      <a:pt x="48" y="45"/>
                    </a:lnTo>
                    <a:lnTo>
                      <a:pt x="48" y="45"/>
                    </a:lnTo>
                    <a:lnTo>
                      <a:pt x="48" y="45"/>
                    </a:lnTo>
                    <a:lnTo>
                      <a:pt x="48" y="45"/>
                    </a:lnTo>
                    <a:lnTo>
                      <a:pt x="48" y="38"/>
                    </a:lnTo>
                    <a:lnTo>
                      <a:pt x="48" y="38"/>
                    </a:lnTo>
                    <a:lnTo>
                      <a:pt x="48" y="38"/>
                    </a:lnTo>
                    <a:lnTo>
                      <a:pt x="48" y="38"/>
                    </a:lnTo>
                    <a:lnTo>
                      <a:pt x="48" y="38"/>
                    </a:lnTo>
                    <a:lnTo>
                      <a:pt x="55" y="38"/>
                    </a:lnTo>
                    <a:lnTo>
                      <a:pt x="55" y="38"/>
                    </a:lnTo>
                    <a:lnTo>
                      <a:pt x="55" y="38"/>
                    </a:lnTo>
                    <a:lnTo>
                      <a:pt x="55" y="38"/>
                    </a:lnTo>
                    <a:lnTo>
                      <a:pt x="55" y="38"/>
                    </a:lnTo>
                    <a:lnTo>
                      <a:pt x="55" y="38"/>
                    </a:lnTo>
                    <a:lnTo>
                      <a:pt x="55" y="38"/>
                    </a:lnTo>
                    <a:lnTo>
                      <a:pt x="55" y="38"/>
                    </a:lnTo>
                    <a:lnTo>
                      <a:pt x="55" y="32"/>
                    </a:lnTo>
                    <a:lnTo>
                      <a:pt x="62" y="32"/>
                    </a:lnTo>
                    <a:lnTo>
                      <a:pt x="62" y="32"/>
                    </a:lnTo>
                    <a:lnTo>
                      <a:pt x="62" y="32"/>
                    </a:lnTo>
                    <a:lnTo>
                      <a:pt x="69" y="26"/>
                    </a:lnTo>
                    <a:lnTo>
                      <a:pt x="69" y="26"/>
                    </a:lnTo>
                    <a:lnTo>
                      <a:pt x="69" y="26"/>
                    </a:lnTo>
                    <a:lnTo>
                      <a:pt x="69" y="26"/>
                    </a:lnTo>
                    <a:lnTo>
                      <a:pt x="75" y="19"/>
                    </a:lnTo>
                    <a:lnTo>
                      <a:pt x="75" y="19"/>
                    </a:lnTo>
                    <a:lnTo>
                      <a:pt x="75" y="19"/>
                    </a:lnTo>
                    <a:lnTo>
                      <a:pt x="82" y="19"/>
                    </a:lnTo>
                    <a:lnTo>
                      <a:pt x="82" y="13"/>
                    </a:lnTo>
                    <a:lnTo>
                      <a:pt x="82" y="13"/>
                    </a:lnTo>
                    <a:lnTo>
                      <a:pt x="82" y="13"/>
                    </a:lnTo>
                    <a:lnTo>
                      <a:pt x="89" y="13"/>
                    </a:lnTo>
                    <a:lnTo>
                      <a:pt x="89" y="6"/>
                    </a:lnTo>
                    <a:lnTo>
                      <a:pt x="89" y="6"/>
                    </a:lnTo>
                    <a:lnTo>
                      <a:pt x="96" y="6"/>
                    </a:lnTo>
                    <a:lnTo>
                      <a:pt x="96" y="6"/>
                    </a:lnTo>
                    <a:lnTo>
                      <a:pt x="96" y="6"/>
                    </a:lnTo>
                    <a:lnTo>
                      <a:pt x="103" y="6"/>
                    </a:lnTo>
                    <a:lnTo>
                      <a:pt x="103" y="6"/>
                    </a:lnTo>
                    <a:lnTo>
                      <a:pt x="110" y="6"/>
                    </a:lnTo>
                    <a:lnTo>
                      <a:pt x="110" y="6"/>
                    </a:lnTo>
                    <a:lnTo>
                      <a:pt x="110" y="6"/>
                    </a:lnTo>
                    <a:lnTo>
                      <a:pt x="110" y="6"/>
                    </a:lnTo>
                    <a:lnTo>
                      <a:pt x="117" y="6"/>
                    </a:lnTo>
                    <a:lnTo>
                      <a:pt x="117" y="6"/>
                    </a:lnTo>
                    <a:lnTo>
                      <a:pt x="117" y="6"/>
                    </a:lnTo>
                    <a:lnTo>
                      <a:pt x="123" y="6"/>
                    </a:lnTo>
                    <a:lnTo>
                      <a:pt x="123" y="6"/>
                    </a:lnTo>
                    <a:lnTo>
                      <a:pt x="123" y="0"/>
                    </a:lnTo>
                    <a:lnTo>
                      <a:pt x="130" y="0"/>
                    </a:lnTo>
                    <a:lnTo>
                      <a:pt x="130" y="0"/>
                    </a:lnTo>
                    <a:lnTo>
                      <a:pt x="130" y="0"/>
                    </a:lnTo>
                    <a:lnTo>
                      <a:pt x="130" y="0"/>
                    </a:lnTo>
                    <a:lnTo>
                      <a:pt x="130" y="0"/>
                    </a:lnTo>
                    <a:lnTo>
                      <a:pt x="137" y="0"/>
                    </a:lnTo>
                    <a:lnTo>
                      <a:pt x="137" y="0"/>
                    </a:lnTo>
                    <a:lnTo>
                      <a:pt x="137" y="0"/>
                    </a:lnTo>
                    <a:lnTo>
                      <a:pt x="137" y="0"/>
                    </a:lnTo>
                    <a:lnTo>
                      <a:pt x="144" y="0"/>
                    </a:lnTo>
                    <a:lnTo>
                      <a:pt x="144" y="0"/>
                    </a:lnTo>
                    <a:lnTo>
                      <a:pt x="144" y="0"/>
                    </a:lnTo>
                    <a:lnTo>
                      <a:pt x="144" y="0"/>
                    </a:lnTo>
                    <a:lnTo>
                      <a:pt x="151" y="0"/>
                    </a:lnTo>
                    <a:lnTo>
                      <a:pt x="151" y="0"/>
                    </a:lnTo>
                    <a:lnTo>
                      <a:pt x="151" y="6"/>
                    </a:lnTo>
                    <a:lnTo>
                      <a:pt x="151" y="6"/>
                    </a:lnTo>
                    <a:lnTo>
                      <a:pt x="158" y="6"/>
                    </a:lnTo>
                    <a:lnTo>
                      <a:pt x="158" y="6"/>
                    </a:lnTo>
                    <a:lnTo>
                      <a:pt x="158" y="6"/>
                    </a:lnTo>
                    <a:lnTo>
                      <a:pt x="158" y="6"/>
                    </a:lnTo>
                    <a:lnTo>
                      <a:pt x="165" y="6"/>
                    </a:lnTo>
                    <a:lnTo>
                      <a:pt x="165" y="13"/>
                    </a:lnTo>
                    <a:lnTo>
                      <a:pt x="165" y="13"/>
                    </a:lnTo>
                    <a:lnTo>
                      <a:pt x="165" y="13"/>
                    </a:lnTo>
                    <a:lnTo>
                      <a:pt x="165" y="13"/>
                    </a:lnTo>
                    <a:lnTo>
                      <a:pt x="165" y="13"/>
                    </a:lnTo>
                    <a:lnTo>
                      <a:pt x="165" y="13"/>
                    </a:lnTo>
                    <a:lnTo>
                      <a:pt x="165" y="13"/>
                    </a:lnTo>
                    <a:lnTo>
                      <a:pt x="165" y="19"/>
                    </a:lnTo>
                    <a:lnTo>
                      <a:pt x="165" y="19"/>
                    </a:lnTo>
                    <a:lnTo>
                      <a:pt x="165" y="19"/>
                    </a:lnTo>
                    <a:lnTo>
                      <a:pt x="165" y="19"/>
                    </a:lnTo>
                    <a:lnTo>
                      <a:pt x="165" y="19"/>
                    </a:lnTo>
                    <a:lnTo>
                      <a:pt x="165" y="19"/>
                    </a:lnTo>
                    <a:lnTo>
                      <a:pt x="165" y="26"/>
                    </a:lnTo>
                    <a:lnTo>
                      <a:pt x="165" y="26"/>
                    </a:lnTo>
                    <a:lnTo>
                      <a:pt x="165" y="26"/>
                    </a:lnTo>
                    <a:lnTo>
                      <a:pt x="165" y="26"/>
                    </a:lnTo>
                    <a:lnTo>
                      <a:pt x="165" y="26"/>
                    </a:lnTo>
                    <a:lnTo>
                      <a:pt x="165" y="26"/>
                    </a:lnTo>
                    <a:lnTo>
                      <a:pt x="165" y="26"/>
                    </a:lnTo>
                    <a:lnTo>
                      <a:pt x="165" y="26"/>
                    </a:lnTo>
                    <a:lnTo>
                      <a:pt x="165" y="32"/>
                    </a:lnTo>
                    <a:lnTo>
                      <a:pt x="165" y="32"/>
                    </a:lnTo>
                    <a:lnTo>
                      <a:pt x="165" y="32"/>
                    </a:lnTo>
                    <a:lnTo>
                      <a:pt x="165" y="32"/>
                    </a:lnTo>
                    <a:lnTo>
                      <a:pt x="165" y="32"/>
                    </a:lnTo>
                    <a:lnTo>
                      <a:pt x="165" y="32"/>
                    </a:lnTo>
                    <a:lnTo>
                      <a:pt x="165" y="32"/>
                    </a:lnTo>
                    <a:lnTo>
                      <a:pt x="165" y="32"/>
                    </a:lnTo>
                    <a:lnTo>
                      <a:pt x="165" y="32"/>
                    </a:lnTo>
                    <a:lnTo>
                      <a:pt x="165" y="38"/>
                    </a:lnTo>
                    <a:lnTo>
                      <a:pt x="165" y="38"/>
                    </a:lnTo>
                    <a:lnTo>
                      <a:pt x="165" y="38"/>
                    </a:lnTo>
                    <a:lnTo>
                      <a:pt x="165" y="38"/>
                    </a:lnTo>
                    <a:lnTo>
                      <a:pt x="165" y="38"/>
                    </a:lnTo>
                    <a:lnTo>
                      <a:pt x="158" y="38"/>
                    </a:lnTo>
                    <a:lnTo>
                      <a:pt x="158" y="38"/>
                    </a:lnTo>
                    <a:lnTo>
                      <a:pt x="151" y="38"/>
                    </a:lnTo>
                    <a:lnTo>
                      <a:pt x="151" y="38"/>
                    </a:lnTo>
                    <a:lnTo>
                      <a:pt x="151" y="38"/>
                    </a:lnTo>
                    <a:lnTo>
                      <a:pt x="151" y="45"/>
                    </a:lnTo>
                    <a:lnTo>
                      <a:pt x="144" y="45"/>
                    </a:lnTo>
                    <a:lnTo>
                      <a:pt x="144" y="45"/>
                    </a:lnTo>
                    <a:lnTo>
                      <a:pt x="144" y="45"/>
                    </a:lnTo>
                    <a:lnTo>
                      <a:pt x="144" y="45"/>
                    </a:lnTo>
                    <a:lnTo>
                      <a:pt x="137" y="45"/>
                    </a:lnTo>
                    <a:lnTo>
                      <a:pt x="137" y="45"/>
                    </a:lnTo>
                    <a:lnTo>
                      <a:pt x="137" y="45"/>
                    </a:lnTo>
                    <a:lnTo>
                      <a:pt x="137" y="45"/>
                    </a:lnTo>
                    <a:lnTo>
                      <a:pt x="137" y="38"/>
                    </a:lnTo>
                    <a:lnTo>
                      <a:pt x="137" y="38"/>
                    </a:lnTo>
                    <a:lnTo>
                      <a:pt x="137" y="38"/>
                    </a:lnTo>
                    <a:lnTo>
                      <a:pt x="137" y="38"/>
                    </a:lnTo>
                    <a:lnTo>
                      <a:pt x="137" y="38"/>
                    </a:lnTo>
                    <a:lnTo>
                      <a:pt x="130" y="38"/>
                    </a:lnTo>
                    <a:lnTo>
                      <a:pt x="130" y="38"/>
                    </a:lnTo>
                    <a:lnTo>
                      <a:pt x="130" y="38"/>
                    </a:lnTo>
                    <a:lnTo>
                      <a:pt x="130" y="38"/>
                    </a:lnTo>
                    <a:lnTo>
                      <a:pt x="130" y="38"/>
                    </a:lnTo>
                    <a:lnTo>
                      <a:pt x="130" y="38"/>
                    </a:lnTo>
                    <a:lnTo>
                      <a:pt x="123" y="38"/>
                    </a:lnTo>
                    <a:lnTo>
                      <a:pt x="123" y="38"/>
                    </a:lnTo>
                    <a:lnTo>
                      <a:pt x="123" y="38"/>
                    </a:lnTo>
                    <a:lnTo>
                      <a:pt x="123" y="38"/>
                    </a:lnTo>
                    <a:lnTo>
                      <a:pt x="123" y="38"/>
                    </a:lnTo>
                    <a:lnTo>
                      <a:pt x="117" y="38"/>
                    </a:lnTo>
                    <a:lnTo>
                      <a:pt x="117" y="38"/>
                    </a:lnTo>
                    <a:lnTo>
                      <a:pt x="117" y="45"/>
                    </a:lnTo>
                    <a:lnTo>
                      <a:pt x="117" y="45"/>
                    </a:lnTo>
                    <a:lnTo>
                      <a:pt x="117" y="45"/>
                    </a:lnTo>
                    <a:lnTo>
                      <a:pt x="110" y="45"/>
                    </a:lnTo>
                    <a:lnTo>
                      <a:pt x="110" y="45"/>
                    </a:lnTo>
                    <a:lnTo>
                      <a:pt x="110" y="45"/>
                    </a:lnTo>
                    <a:lnTo>
                      <a:pt x="110" y="45"/>
                    </a:lnTo>
                    <a:lnTo>
                      <a:pt x="110" y="45"/>
                    </a:lnTo>
                    <a:lnTo>
                      <a:pt x="110" y="51"/>
                    </a:lnTo>
                    <a:lnTo>
                      <a:pt x="103" y="51"/>
                    </a:lnTo>
                    <a:lnTo>
                      <a:pt x="103" y="51"/>
                    </a:lnTo>
                    <a:lnTo>
                      <a:pt x="103" y="51"/>
                    </a:lnTo>
                    <a:lnTo>
                      <a:pt x="103" y="51"/>
                    </a:lnTo>
                    <a:lnTo>
                      <a:pt x="103" y="51"/>
                    </a:lnTo>
                    <a:lnTo>
                      <a:pt x="103" y="51"/>
                    </a:lnTo>
                    <a:lnTo>
                      <a:pt x="103" y="51"/>
                    </a:lnTo>
                    <a:lnTo>
                      <a:pt x="103" y="51"/>
                    </a:lnTo>
                    <a:lnTo>
                      <a:pt x="103" y="51"/>
                    </a:lnTo>
                    <a:lnTo>
                      <a:pt x="103" y="51"/>
                    </a:lnTo>
                    <a:lnTo>
                      <a:pt x="103" y="51"/>
                    </a:lnTo>
                    <a:lnTo>
                      <a:pt x="103" y="51"/>
                    </a:lnTo>
                    <a:lnTo>
                      <a:pt x="96" y="58"/>
                    </a:lnTo>
                    <a:lnTo>
                      <a:pt x="96" y="58"/>
                    </a:lnTo>
                    <a:lnTo>
                      <a:pt x="96" y="58"/>
                    </a:lnTo>
                    <a:lnTo>
                      <a:pt x="96" y="58"/>
                    </a:lnTo>
                    <a:lnTo>
                      <a:pt x="96" y="58"/>
                    </a:lnTo>
                    <a:lnTo>
                      <a:pt x="96" y="58"/>
                    </a:lnTo>
                    <a:lnTo>
                      <a:pt x="96" y="58"/>
                    </a:lnTo>
                    <a:lnTo>
                      <a:pt x="96" y="58"/>
                    </a:lnTo>
                    <a:lnTo>
                      <a:pt x="96" y="58"/>
                    </a:lnTo>
                    <a:lnTo>
                      <a:pt x="96" y="58"/>
                    </a:lnTo>
                    <a:lnTo>
                      <a:pt x="96" y="58"/>
                    </a:lnTo>
                    <a:lnTo>
                      <a:pt x="96" y="58"/>
                    </a:lnTo>
                    <a:lnTo>
                      <a:pt x="96" y="58"/>
                    </a:lnTo>
                    <a:lnTo>
                      <a:pt x="96" y="58"/>
                    </a:lnTo>
                    <a:lnTo>
                      <a:pt x="89" y="58"/>
                    </a:lnTo>
                    <a:lnTo>
                      <a:pt x="89" y="64"/>
                    </a:lnTo>
                    <a:lnTo>
                      <a:pt x="89" y="64"/>
                    </a:lnTo>
                    <a:lnTo>
                      <a:pt x="103" y="71"/>
                    </a:lnTo>
                    <a:lnTo>
                      <a:pt x="103" y="71"/>
                    </a:lnTo>
                  </a:path>
                </a:pathLst>
              </a:custGeom>
              <a:noFill/>
              <a:ln w="0">
                <a:solidFill>
                  <a:srgbClr val="000000"/>
                </a:solidFill>
                <a:prstDash val="solid"/>
                <a:round/>
                <a:headEnd/>
                <a:tailEnd/>
              </a:ln>
            </p:spPr>
            <p:txBody>
              <a:bodyPr/>
              <a:lstStyle/>
              <a:p>
                <a:endParaRPr lang="en-US" dirty="0"/>
              </a:p>
            </p:txBody>
          </p:sp>
          <p:sp>
            <p:nvSpPr>
              <p:cNvPr id="100533" name="Freeform 1205"/>
              <p:cNvSpPr>
                <a:spLocks/>
              </p:cNvSpPr>
              <p:nvPr/>
            </p:nvSpPr>
            <p:spPr bwMode="auto">
              <a:xfrm>
                <a:off x="2338" y="2979"/>
                <a:ext cx="48" cy="103"/>
              </a:xfrm>
              <a:custGeom>
                <a:avLst/>
                <a:gdLst/>
                <a:ahLst/>
                <a:cxnLst>
                  <a:cxn ang="0">
                    <a:pos x="41" y="20"/>
                  </a:cxn>
                  <a:cxn ang="0">
                    <a:pos x="41" y="26"/>
                  </a:cxn>
                  <a:cxn ang="0">
                    <a:pos x="34" y="26"/>
                  </a:cxn>
                  <a:cxn ang="0">
                    <a:pos x="34" y="26"/>
                  </a:cxn>
                  <a:cxn ang="0">
                    <a:pos x="41" y="32"/>
                  </a:cxn>
                  <a:cxn ang="0">
                    <a:pos x="34" y="26"/>
                  </a:cxn>
                  <a:cxn ang="0">
                    <a:pos x="34" y="39"/>
                  </a:cxn>
                  <a:cxn ang="0">
                    <a:pos x="34" y="39"/>
                  </a:cxn>
                  <a:cxn ang="0">
                    <a:pos x="27" y="32"/>
                  </a:cxn>
                  <a:cxn ang="0">
                    <a:pos x="27" y="26"/>
                  </a:cxn>
                  <a:cxn ang="0">
                    <a:pos x="27" y="32"/>
                  </a:cxn>
                  <a:cxn ang="0">
                    <a:pos x="27" y="39"/>
                  </a:cxn>
                  <a:cxn ang="0">
                    <a:pos x="34" y="45"/>
                  </a:cxn>
                  <a:cxn ang="0">
                    <a:pos x="41" y="52"/>
                  </a:cxn>
                  <a:cxn ang="0">
                    <a:pos x="41" y="58"/>
                  </a:cxn>
                  <a:cxn ang="0">
                    <a:pos x="41" y="65"/>
                  </a:cxn>
                  <a:cxn ang="0">
                    <a:pos x="41" y="58"/>
                  </a:cxn>
                  <a:cxn ang="0">
                    <a:pos x="34" y="52"/>
                  </a:cxn>
                  <a:cxn ang="0">
                    <a:pos x="27" y="45"/>
                  </a:cxn>
                  <a:cxn ang="0">
                    <a:pos x="21" y="45"/>
                  </a:cxn>
                  <a:cxn ang="0">
                    <a:pos x="21" y="45"/>
                  </a:cxn>
                  <a:cxn ang="0">
                    <a:pos x="21" y="52"/>
                  </a:cxn>
                  <a:cxn ang="0">
                    <a:pos x="21" y="58"/>
                  </a:cxn>
                  <a:cxn ang="0">
                    <a:pos x="27" y="65"/>
                  </a:cxn>
                  <a:cxn ang="0">
                    <a:pos x="27" y="65"/>
                  </a:cxn>
                  <a:cxn ang="0">
                    <a:pos x="27" y="71"/>
                  </a:cxn>
                  <a:cxn ang="0">
                    <a:pos x="21" y="77"/>
                  </a:cxn>
                  <a:cxn ang="0">
                    <a:pos x="14" y="77"/>
                  </a:cxn>
                  <a:cxn ang="0">
                    <a:pos x="14" y="84"/>
                  </a:cxn>
                  <a:cxn ang="0">
                    <a:pos x="14" y="84"/>
                  </a:cxn>
                  <a:cxn ang="0">
                    <a:pos x="7" y="90"/>
                  </a:cxn>
                  <a:cxn ang="0">
                    <a:pos x="7" y="103"/>
                  </a:cxn>
                  <a:cxn ang="0">
                    <a:pos x="7" y="103"/>
                  </a:cxn>
                  <a:cxn ang="0">
                    <a:pos x="7" y="103"/>
                  </a:cxn>
                  <a:cxn ang="0">
                    <a:pos x="0" y="97"/>
                  </a:cxn>
                  <a:cxn ang="0">
                    <a:pos x="0" y="90"/>
                  </a:cxn>
                  <a:cxn ang="0">
                    <a:pos x="0" y="84"/>
                  </a:cxn>
                  <a:cxn ang="0">
                    <a:pos x="0" y="71"/>
                  </a:cxn>
                  <a:cxn ang="0">
                    <a:pos x="0" y="65"/>
                  </a:cxn>
                  <a:cxn ang="0">
                    <a:pos x="7" y="65"/>
                  </a:cxn>
                  <a:cxn ang="0">
                    <a:pos x="7" y="58"/>
                  </a:cxn>
                  <a:cxn ang="0">
                    <a:pos x="7" y="52"/>
                  </a:cxn>
                  <a:cxn ang="0">
                    <a:pos x="7" y="45"/>
                  </a:cxn>
                  <a:cxn ang="0">
                    <a:pos x="7" y="45"/>
                  </a:cxn>
                  <a:cxn ang="0">
                    <a:pos x="7" y="39"/>
                  </a:cxn>
                  <a:cxn ang="0">
                    <a:pos x="14" y="32"/>
                  </a:cxn>
                  <a:cxn ang="0">
                    <a:pos x="14" y="32"/>
                  </a:cxn>
                  <a:cxn ang="0">
                    <a:pos x="14" y="26"/>
                  </a:cxn>
                  <a:cxn ang="0">
                    <a:pos x="14" y="26"/>
                  </a:cxn>
                  <a:cxn ang="0">
                    <a:pos x="34" y="0"/>
                  </a:cxn>
                  <a:cxn ang="0">
                    <a:pos x="34" y="7"/>
                  </a:cxn>
                  <a:cxn ang="0">
                    <a:pos x="34" y="7"/>
                  </a:cxn>
                  <a:cxn ang="0">
                    <a:pos x="34" y="13"/>
                  </a:cxn>
                  <a:cxn ang="0">
                    <a:pos x="41" y="13"/>
                  </a:cxn>
                  <a:cxn ang="0">
                    <a:pos x="48" y="13"/>
                  </a:cxn>
                  <a:cxn ang="0">
                    <a:pos x="48" y="20"/>
                  </a:cxn>
                </a:cxnLst>
                <a:rect l="0" t="0" r="r" b="b"/>
                <a:pathLst>
                  <a:path w="48" h="103">
                    <a:moveTo>
                      <a:pt x="48" y="20"/>
                    </a:moveTo>
                    <a:lnTo>
                      <a:pt x="48" y="20"/>
                    </a:lnTo>
                    <a:lnTo>
                      <a:pt x="48" y="20"/>
                    </a:lnTo>
                    <a:lnTo>
                      <a:pt x="41" y="20"/>
                    </a:lnTo>
                    <a:lnTo>
                      <a:pt x="41" y="20"/>
                    </a:lnTo>
                    <a:lnTo>
                      <a:pt x="41" y="20"/>
                    </a:lnTo>
                    <a:lnTo>
                      <a:pt x="41" y="20"/>
                    </a:lnTo>
                    <a:lnTo>
                      <a:pt x="41" y="20"/>
                    </a:lnTo>
                    <a:lnTo>
                      <a:pt x="41" y="26"/>
                    </a:lnTo>
                    <a:lnTo>
                      <a:pt x="41" y="26"/>
                    </a:lnTo>
                    <a:lnTo>
                      <a:pt x="41" y="26"/>
                    </a:lnTo>
                    <a:lnTo>
                      <a:pt x="41" y="26"/>
                    </a:lnTo>
                    <a:lnTo>
                      <a:pt x="34" y="26"/>
                    </a:lnTo>
                    <a:lnTo>
                      <a:pt x="34" y="26"/>
                    </a:lnTo>
                    <a:lnTo>
                      <a:pt x="34" y="26"/>
                    </a:lnTo>
                    <a:lnTo>
                      <a:pt x="34" y="26"/>
                    </a:lnTo>
                    <a:lnTo>
                      <a:pt x="34" y="26"/>
                    </a:lnTo>
                    <a:lnTo>
                      <a:pt x="34" y="26"/>
                    </a:lnTo>
                    <a:lnTo>
                      <a:pt x="34" y="26"/>
                    </a:lnTo>
                    <a:lnTo>
                      <a:pt x="34" y="26"/>
                    </a:lnTo>
                    <a:lnTo>
                      <a:pt x="34" y="26"/>
                    </a:lnTo>
                    <a:lnTo>
                      <a:pt x="41" y="26"/>
                    </a:lnTo>
                    <a:lnTo>
                      <a:pt x="41" y="32"/>
                    </a:lnTo>
                    <a:lnTo>
                      <a:pt x="41" y="32"/>
                    </a:lnTo>
                    <a:lnTo>
                      <a:pt x="41" y="32"/>
                    </a:lnTo>
                    <a:lnTo>
                      <a:pt x="41" y="32"/>
                    </a:lnTo>
                    <a:lnTo>
                      <a:pt x="41" y="32"/>
                    </a:lnTo>
                    <a:lnTo>
                      <a:pt x="41" y="32"/>
                    </a:lnTo>
                    <a:lnTo>
                      <a:pt x="41" y="32"/>
                    </a:lnTo>
                    <a:lnTo>
                      <a:pt x="34" y="26"/>
                    </a:lnTo>
                    <a:lnTo>
                      <a:pt x="34" y="26"/>
                    </a:lnTo>
                    <a:lnTo>
                      <a:pt x="34" y="26"/>
                    </a:lnTo>
                    <a:lnTo>
                      <a:pt x="34" y="26"/>
                    </a:lnTo>
                    <a:lnTo>
                      <a:pt x="41" y="39"/>
                    </a:lnTo>
                    <a:lnTo>
                      <a:pt x="34" y="39"/>
                    </a:lnTo>
                    <a:lnTo>
                      <a:pt x="34" y="39"/>
                    </a:lnTo>
                    <a:lnTo>
                      <a:pt x="34" y="39"/>
                    </a:lnTo>
                    <a:lnTo>
                      <a:pt x="34" y="39"/>
                    </a:lnTo>
                    <a:lnTo>
                      <a:pt x="34" y="39"/>
                    </a:lnTo>
                    <a:lnTo>
                      <a:pt x="34" y="39"/>
                    </a:lnTo>
                    <a:lnTo>
                      <a:pt x="34" y="39"/>
                    </a:lnTo>
                    <a:lnTo>
                      <a:pt x="34" y="32"/>
                    </a:lnTo>
                    <a:lnTo>
                      <a:pt x="27" y="32"/>
                    </a:lnTo>
                    <a:lnTo>
                      <a:pt x="27" y="32"/>
                    </a:lnTo>
                    <a:lnTo>
                      <a:pt x="27" y="32"/>
                    </a:lnTo>
                    <a:lnTo>
                      <a:pt x="27" y="32"/>
                    </a:lnTo>
                    <a:lnTo>
                      <a:pt x="27" y="32"/>
                    </a:lnTo>
                    <a:lnTo>
                      <a:pt x="27" y="32"/>
                    </a:lnTo>
                    <a:lnTo>
                      <a:pt x="27" y="26"/>
                    </a:lnTo>
                    <a:lnTo>
                      <a:pt x="27" y="26"/>
                    </a:lnTo>
                    <a:lnTo>
                      <a:pt x="27" y="32"/>
                    </a:lnTo>
                    <a:lnTo>
                      <a:pt x="27" y="32"/>
                    </a:lnTo>
                    <a:lnTo>
                      <a:pt x="27" y="32"/>
                    </a:lnTo>
                    <a:lnTo>
                      <a:pt x="27" y="32"/>
                    </a:lnTo>
                    <a:lnTo>
                      <a:pt x="27" y="32"/>
                    </a:lnTo>
                    <a:lnTo>
                      <a:pt x="27" y="32"/>
                    </a:lnTo>
                    <a:lnTo>
                      <a:pt x="27" y="32"/>
                    </a:lnTo>
                    <a:lnTo>
                      <a:pt x="27" y="39"/>
                    </a:lnTo>
                    <a:lnTo>
                      <a:pt x="27" y="39"/>
                    </a:lnTo>
                    <a:lnTo>
                      <a:pt x="27" y="39"/>
                    </a:lnTo>
                    <a:lnTo>
                      <a:pt x="27" y="39"/>
                    </a:lnTo>
                    <a:lnTo>
                      <a:pt x="27" y="45"/>
                    </a:lnTo>
                    <a:lnTo>
                      <a:pt x="34" y="45"/>
                    </a:lnTo>
                    <a:lnTo>
                      <a:pt x="34" y="45"/>
                    </a:lnTo>
                    <a:lnTo>
                      <a:pt x="34" y="45"/>
                    </a:lnTo>
                    <a:lnTo>
                      <a:pt x="34" y="45"/>
                    </a:lnTo>
                    <a:lnTo>
                      <a:pt x="34" y="52"/>
                    </a:lnTo>
                    <a:lnTo>
                      <a:pt x="34" y="52"/>
                    </a:lnTo>
                    <a:lnTo>
                      <a:pt x="34" y="52"/>
                    </a:lnTo>
                    <a:lnTo>
                      <a:pt x="41" y="52"/>
                    </a:lnTo>
                    <a:lnTo>
                      <a:pt x="41" y="52"/>
                    </a:lnTo>
                    <a:lnTo>
                      <a:pt x="41" y="58"/>
                    </a:lnTo>
                    <a:lnTo>
                      <a:pt x="41" y="58"/>
                    </a:lnTo>
                    <a:lnTo>
                      <a:pt x="41" y="58"/>
                    </a:lnTo>
                    <a:lnTo>
                      <a:pt x="41" y="58"/>
                    </a:lnTo>
                    <a:lnTo>
                      <a:pt x="41" y="58"/>
                    </a:lnTo>
                    <a:lnTo>
                      <a:pt x="41" y="58"/>
                    </a:lnTo>
                    <a:lnTo>
                      <a:pt x="41" y="65"/>
                    </a:lnTo>
                    <a:lnTo>
                      <a:pt x="41" y="65"/>
                    </a:lnTo>
                    <a:lnTo>
                      <a:pt x="41" y="65"/>
                    </a:lnTo>
                    <a:lnTo>
                      <a:pt x="41" y="65"/>
                    </a:lnTo>
                    <a:lnTo>
                      <a:pt x="41" y="65"/>
                    </a:lnTo>
                    <a:lnTo>
                      <a:pt x="41" y="65"/>
                    </a:lnTo>
                    <a:lnTo>
                      <a:pt x="41" y="65"/>
                    </a:lnTo>
                    <a:lnTo>
                      <a:pt x="41" y="58"/>
                    </a:lnTo>
                    <a:lnTo>
                      <a:pt x="41" y="58"/>
                    </a:lnTo>
                    <a:lnTo>
                      <a:pt x="34" y="58"/>
                    </a:lnTo>
                    <a:lnTo>
                      <a:pt x="34" y="58"/>
                    </a:lnTo>
                    <a:lnTo>
                      <a:pt x="34" y="52"/>
                    </a:lnTo>
                    <a:lnTo>
                      <a:pt x="34" y="52"/>
                    </a:lnTo>
                    <a:lnTo>
                      <a:pt x="27" y="52"/>
                    </a:lnTo>
                    <a:lnTo>
                      <a:pt x="27" y="45"/>
                    </a:lnTo>
                    <a:lnTo>
                      <a:pt x="27" y="45"/>
                    </a:lnTo>
                    <a:lnTo>
                      <a:pt x="27" y="45"/>
                    </a:lnTo>
                    <a:lnTo>
                      <a:pt x="27" y="45"/>
                    </a:lnTo>
                    <a:lnTo>
                      <a:pt x="27" y="39"/>
                    </a:lnTo>
                    <a:lnTo>
                      <a:pt x="21" y="39"/>
                    </a:lnTo>
                    <a:lnTo>
                      <a:pt x="21" y="39"/>
                    </a:lnTo>
                    <a:lnTo>
                      <a:pt x="21" y="39"/>
                    </a:lnTo>
                    <a:lnTo>
                      <a:pt x="21" y="45"/>
                    </a:lnTo>
                    <a:lnTo>
                      <a:pt x="21" y="45"/>
                    </a:lnTo>
                    <a:lnTo>
                      <a:pt x="21" y="45"/>
                    </a:lnTo>
                    <a:lnTo>
                      <a:pt x="21" y="45"/>
                    </a:lnTo>
                    <a:lnTo>
                      <a:pt x="21" y="45"/>
                    </a:lnTo>
                    <a:lnTo>
                      <a:pt x="21" y="45"/>
                    </a:lnTo>
                    <a:lnTo>
                      <a:pt x="21" y="45"/>
                    </a:lnTo>
                    <a:lnTo>
                      <a:pt x="21" y="52"/>
                    </a:lnTo>
                    <a:lnTo>
                      <a:pt x="21" y="52"/>
                    </a:lnTo>
                    <a:lnTo>
                      <a:pt x="21" y="52"/>
                    </a:lnTo>
                    <a:lnTo>
                      <a:pt x="21" y="52"/>
                    </a:lnTo>
                    <a:lnTo>
                      <a:pt x="21" y="52"/>
                    </a:lnTo>
                    <a:lnTo>
                      <a:pt x="21" y="52"/>
                    </a:lnTo>
                    <a:lnTo>
                      <a:pt x="21" y="52"/>
                    </a:lnTo>
                    <a:lnTo>
                      <a:pt x="21" y="58"/>
                    </a:lnTo>
                    <a:lnTo>
                      <a:pt x="21" y="58"/>
                    </a:lnTo>
                    <a:lnTo>
                      <a:pt x="21" y="58"/>
                    </a:lnTo>
                    <a:lnTo>
                      <a:pt x="27" y="58"/>
                    </a:lnTo>
                    <a:lnTo>
                      <a:pt x="27" y="58"/>
                    </a:lnTo>
                    <a:lnTo>
                      <a:pt x="27" y="58"/>
                    </a:lnTo>
                    <a:lnTo>
                      <a:pt x="27" y="65"/>
                    </a:lnTo>
                    <a:lnTo>
                      <a:pt x="27" y="65"/>
                    </a:lnTo>
                    <a:lnTo>
                      <a:pt x="27" y="65"/>
                    </a:lnTo>
                    <a:lnTo>
                      <a:pt x="27" y="65"/>
                    </a:lnTo>
                    <a:lnTo>
                      <a:pt x="27" y="65"/>
                    </a:lnTo>
                    <a:lnTo>
                      <a:pt x="27" y="65"/>
                    </a:lnTo>
                    <a:lnTo>
                      <a:pt x="27" y="71"/>
                    </a:lnTo>
                    <a:lnTo>
                      <a:pt x="27" y="71"/>
                    </a:lnTo>
                    <a:lnTo>
                      <a:pt x="27" y="71"/>
                    </a:lnTo>
                    <a:lnTo>
                      <a:pt x="27" y="71"/>
                    </a:lnTo>
                    <a:lnTo>
                      <a:pt x="27" y="71"/>
                    </a:lnTo>
                    <a:lnTo>
                      <a:pt x="27" y="71"/>
                    </a:lnTo>
                    <a:lnTo>
                      <a:pt x="21" y="71"/>
                    </a:lnTo>
                    <a:lnTo>
                      <a:pt x="21" y="77"/>
                    </a:lnTo>
                    <a:lnTo>
                      <a:pt x="21" y="77"/>
                    </a:lnTo>
                    <a:lnTo>
                      <a:pt x="21" y="77"/>
                    </a:lnTo>
                    <a:lnTo>
                      <a:pt x="21" y="77"/>
                    </a:lnTo>
                    <a:lnTo>
                      <a:pt x="21" y="77"/>
                    </a:lnTo>
                    <a:lnTo>
                      <a:pt x="21" y="77"/>
                    </a:lnTo>
                    <a:lnTo>
                      <a:pt x="14" y="77"/>
                    </a:lnTo>
                    <a:lnTo>
                      <a:pt x="14" y="77"/>
                    </a:lnTo>
                    <a:lnTo>
                      <a:pt x="14" y="84"/>
                    </a:lnTo>
                    <a:lnTo>
                      <a:pt x="14" y="84"/>
                    </a:lnTo>
                    <a:lnTo>
                      <a:pt x="14" y="84"/>
                    </a:lnTo>
                    <a:lnTo>
                      <a:pt x="14" y="84"/>
                    </a:lnTo>
                    <a:lnTo>
                      <a:pt x="14" y="84"/>
                    </a:lnTo>
                    <a:lnTo>
                      <a:pt x="14" y="84"/>
                    </a:lnTo>
                    <a:lnTo>
                      <a:pt x="14" y="84"/>
                    </a:lnTo>
                    <a:lnTo>
                      <a:pt x="14" y="84"/>
                    </a:lnTo>
                    <a:lnTo>
                      <a:pt x="14" y="84"/>
                    </a:lnTo>
                    <a:lnTo>
                      <a:pt x="14" y="84"/>
                    </a:lnTo>
                    <a:lnTo>
                      <a:pt x="14" y="90"/>
                    </a:lnTo>
                    <a:lnTo>
                      <a:pt x="14" y="90"/>
                    </a:lnTo>
                    <a:lnTo>
                      <a:pt x="7" y="90"/>
                    </a:lnTo>
                    <a:lnTo>
                      <a:pt x="7" y="90"/>
                    </a:lnTo>
                    <a:lnTo>
                      <a:pt x="7" y="90"/>
                    </a:lnTo>
                    <a:lnTo>
                      <a:pt x="7" y="97"/>
                    </a:lnTo>
                    <a:lnTo>
                      <a:pt x="7" y="97"/>
                    </a:lnTo>
                    <a:lnTo>
                      <a:pt x="7" y="97"/>
                    </a:lnTo>
                    <a:lnTo>
                      <a:pt x="7" y="103"/>
                    </a:lnTo>
                    <a:lnTo>
                      <a:pt x="7" y="103"/>
                    </a:lnTo>
                    <a:lnTo>
                      <a:pt x="7" y="103"/>
                    </a:lnTo>
                    <a:lnTo>
                      <a:pt x="7" y="103"/>
                    </a:lnTo>
                    <a:lnTo>
                      <a:pt x="7" y="103"/>
                    </a:lnTo>
                    <a:lnTo>
                      <a:pt x="7" y="103"/>
                    </a:lnTo>
                    <a:lnTo>
                      <a:pt x="7" y="103"/>
                    </a:lnTo>
                    <a:lnTo>
                      <a:pt x="7" y="103"/>
                    </a:lnTo>
                    <a:lnTo>
                      <a:pt x="7" y="103"/>
                    </a:lnTo>
                    <a:lnTo>
                      <a:pt x="7" y="103"/>
                    </a:lnTo>
                    <a:lnTo>
                      <a:pt x="7" y="103"/>
                    </a:lnTo>
                    <a:lnTo>
                      <a:pt x="7" y="103"/>
                    </a:lnTo>
                    <a:lnTo>
                      <a:pt x="7" y="97"/>
                    </a:lnTo>
                    <a:lnTo>
                      <a:pt x="0" y="97"/>
                    </a:lnTo>
                    <a:lnTo>
                      <a:pt x="0" y="97"/>
                    </a:lnTo>
                    <a:lnTo>
                      <a:pt x="0" y="97"/>
                    </a:lnTo>
                    <a:lnTo>
                      <a:pt x="0" y="97"/>
                    </a:lnTo>
                    <a:lnTo>
                      <a:pt x="0" y="97"/>
                    </a:lnTo>
                    <a:lnTo>
                      <a:pt x="0" y="97"/>
                    </a:lnTo>
                    <a:lnTo>
                      <a:pt x="0" y="97"/>
                    </a:lnTo>
                    <a:lnTo>
                      <a:pt x="0" y="90"/>
                    </a:lnTo>
                    <a:lnTo>
                      <a:pt x="0" y="90"/>
                    </a:lnTo>
                    <a:lnTo>
                      <a:pt x="0" y="90"/>
                    </a:lnTo>
                    <a:lnTo>
                      <a:pt x="0" y="84"/>
                    </a:lnTo>
                    <a:lnTo>
                      <a:pt x="0" y="84"/>
                    </a:lnTo>
                    <a:lnTo>
                      <a:pt x="0" y="84"/>
                    </a:lnTo>
                    <a:lnTo>
                      <a:pt x="0" y="84"/>
                    </a:lnTo>
                    <a:lnTo>
                      <a:pt x="0" y="77"/>
                    </a:lnTo>
                    <a:lnTo>
                      <a:pt x="0" y="77"/>
                    </a:lnTo>
                    <a:lnTo>
                      <a:pt x="0" y="77"/>
                    </a:lnTo>
                    <a:lnTo>
                      <a:pt x="0" y="71"/>
                    </a:lnTo>
                    <a:lnTo>
                      <a:pt x="0" y="71"/>
                    </a:lnTo>
                    <a:lnTo>
                      <a:pt x="0" y="71"/>
                    </a:lnTo>
                    <a:lnTo>
                      <a:pt x="0" y="71"/>
                    </a:lnTo>
                    <a:lnTo>
                      <a:pt x="0" y="65"/>
                    </a:lnTo>
                    <a:lnTo>
                      <a:pt x="0" y="65"/>
                    </a:lnTo>
                    <a:lnTo>
                      <a:pt x="0" y="65"/>
                    </a:lnTo>
                    <a:lnTo>
                      <a:pt x="0" y="65"/>
                    </a:lnTo>
                    <a:lnTo>
                      <a:pt x="7" y="65"/>
                    </a:lnTo>
                    <a:lnTo>
                      <a:pt x="7" y="65"/>
                    </a:lnTo>
                    <a:lnTo>
                      <a:pt x="7" y="65"/>
                    </a:lnTo>
                    <a:lnTo>
                      <a:pt x="7" y="65"/>
                    </a:lnTo>
                    <a:lnTo>
                      <a:pt x="7" y="58"/>
                    </a:lnTo>
                    <a:lnTo>
                      <a:pt x="7" y="58"/>
                    </a:lnTo>
                    <a:lnTo>
                      <a:pt x="7" y="58"/>
                    </a:lnTo>
                    <a:lnTo>
                      <a:pt x="7" y="58"/>
                    </a:lnTo>
                    <a:lnTo>
                      <a:pt x="7" y="58"/>
                    </a:lnTo>
                    <a:lnTo>
                      <a:pt x="7" y="58"/>
                    </a:lnTo>
                    <a:lnTo>
                      <a:pt x="7" y="58"/>
                    </a:lnTo>
                    <a:lnTo>
                      <a:pt x="7" y="52"/>
                    </a:lnTo>
                    <a:lnTo>
                      <a:pt x="7" y="52"/>
                    </a:lnTo>
                    <a:lnTo>
                      <a:pt x="7" y="52"/>
                    </a:lnTo>
                    <a:lnTo>
                      <a:pt x="7" y="52"/>
                    </a:lnTo>
                    <a:lnTo>
                      <a:pt x="7" y="52"/>
                    </a:lnTo>
                    <a:lnTo>
                      <a:pt x="7" y="52"/>
                    </a:lnTo>
                    <a:lnTo>
                      <a:pt x="7" y="45"/>
                    </a:lnTo>
                    <a:lnTo>
                      <a:pt x="7" y="45"/>
                    </a:lnTo>
                    <a:lnTo>
                      <a:pt x="7" y="45"/>
                    </a:lnTo>
                    <a:lnTo>
                      <a:pt x="7" y="45"/>
                    </a:lnTo>
                    <a:lnTo>
                      <a:pt x="7" y="45"/>
                    </a:lnTo>
                    <a:lnTo>
                      <a:pt x="7" y="45"/>
                    </a:lnTo>
                    <a:lnTo>
                      <a:pt x="7" y="45"/>
                    </a:lnTo>
                    <a:lnTo>
                      <a:pt x="7" y="39"/>
                    </a:lnTo>
                    <a:lnTo>
                      <a:pt x="7" y="39"/>
                    </a:lnTo>
                    <a:lnTo>
                      <a:pt x="7" y="39"/>
                    </a:lnTo>
                    <a:lnTo>
                      <a:pt x="7" y="39"/>
                    </a:lnTo>
                    <a:lnTo>
                      <a:pt x="7" y="39"/>
                    </a:lnTo>
                    <a:lnTo>
                      <a:pt x="7" y="39"/>
                    </a:lnTo>
                    <a:lnTo>
                      <a:pt x="14" y="32"/>
                    </a:lnTo>
                    <a:lnTo>
                      <a:pt x="14" y="32"/>
                    </a:lnTo>
                    <a:lnTo>
                      <a:pt x="14" y="32"/>
                    </a:lnTo>
                    <a:lnTo>
                      <a:pt x="14" y="32"/>
                    </a:lnTo>
                    <a:lnTo>
                      <a:pt x="14" y="32"/>
                    </a:lnTo>
                    <a:lnTo>
                      <a:pt x="14" y="32"/>
                    </a:lnTo>
                    <a:lnTo>
                      <a:pt x="14" y="32"/>
                    </a:lnTo>
                    <a:lnTo>
                      <a:pt x="14" y="32"/>
                    </a:lnTo>
                    <a:lnTo>
                      <a:pt x="14" y="32"/>
                    </a:lnTo>
                    <a:lnTo>
                      <a:pt x="14" y="26"/>
                    </a:lnTo>
                    <a:lnTo>
                      <a:pt x="14" y="26"/>
                    </a:lnTo>
                    <a:lnTo>
                      <a:pt x="14" y="26"/>
                    </a:lnTo>
                    <a:lnTo>
                      <a:pt x="14" y="26"/>
                    </a:lnTo>
                    <a:lnTo>
                      <a:pt x="14" y="26"/>
                    </a:lnTo>
                    <a:lnTo>
                      <a:pt x="14" y="26"/>
                    </a:lnTo>
                    <a:lnTo>
                      <a:pt x="14" y="26"/>
                    </a:lnTo>
                    <a:lnTo>
                      <a:pt x="14" y="26"/>
                    </a:lnTo>
                    <a:lnTo>
                      <a:pt x="14" y="26"/>
                    </a:lnTo>
                    <a:lnTo>
                      <a:pt x="14" y="26"/>
                    </a:lnTo>
                    <a:lnTo>
                      <a:pt x="14" y="26"/>
                    </a:lnTo>
                    <a:lnTo>
                      <a:pt x="14" y="26"/>
                    </a:lnTo>
                    <a:lnTo>
                      <a:pt x="14" y="20"/>
                    </a:lnTo>
                    <a:lnTo>
                      <a:pt x="41" y="0"/>
                    </a:lnTo>
                    <a:lnTo>
                      <a:pt x="34" y="0"/>
                    </a:lnTo>
                    <a:lnTo>
                      <a:pt x="34" y="0"/>
                    </a:lnTo>
                    <a:lnTo>
                      <a:pt x="34" y="0"/>
                    </a:lnTo>
                    <a:lnTo>
                      <a:pt x="34" y="7"/>
                    </a:lnTo>
                    <a:lnTo>
                      <a:pt x="34" y="7"/>
                    </a:lnTo>
                    <a:lnTo>
                      <a:pt x="34" y="7"/>
                    </a:lnTo>
                    <a:lnTo>
                      <a:pt x="34" y="7"/>
                    </a:lnTo>
                    <a:lnTo>
                      <a:pt x="34" y="7"/>
                    </a:lnTo>
                    <a:lnTo>
                      <a:pt x="34" y="7"/>
                    </a:lnTo>
                    <a:lnTo>
                      <a:pt x="34" y="7"/>
                    </a:lnTo>
                    <a:lnTo>
                      <a:pt x="34" y="7"/>
                    </a:lnTo>
                    <a:lnTo>
                      <a:pt x="34" y="7"/>
                    </a:lnTo>
                    <a:lnTo>
                      <a:pt x="34" y="7"/>
                    </a:lnTo>
                    <a:lnTo>
                      <a:pt x="34" y="7"/>
                    </a:lnTo>
                    <a:lnTo>
                      <a:pt x="34" y="7"/>
                    </a:lnTo>
                    <a:lnTo>
                      <a:pt x="34" y="13"/>
                    </a:lnTo>
                    <a:lnTo>
                      <a:pt x="34" y="13"/>
                    </a:lnTo>
                    <a:lnTo>
                      <a:pt x="34" y="13"/>
                    </a:lnTo>
                    <a:lnTo>
                      <a:pt x="34" y="13"/>
                    </a:lnTo>
                    <a:lnTo>
                      <a:pt x="41" y="13"/>
                    </a:lnTo>
                    <a:lnTo>
                      <a:pt x="41" y="13"/>
                    </a:lnTo>
                    <a:lnTo>
                      <a:pt x="41" y="13"/>
                    </a:lnTo>
                    <a:lnTo>
                      <a:pt x="41" y="13"/>
                    </a:lnTo>
                    <a:lnTo>
                      <a:pt x="41" y="13"/>
                    </a:lnTo>
                    <a:lnTo>
                      <a:pt x="41" y="13"/>
                    </a:lnTo>
                    <a:lnTo>
                      <a:pt x="48" y="13"/>
                    </a:lnTo>
                    <a:lnTo>
                      <a:pt x="48" y="13"/>
                    </a:lnTo>
                    <a:lnTo>
                      <a:pt x="48" y="20"/>
                    </a:lnTo>
                    <a:lnTo>
                      <a:pt x="48" y="20"/>
                    </a:lnTo>
                    <a:lnTo>
                      <a:pt x="48" y="20"/>
                    </a:lnTo>
                    <a:lnTo>
                      <a:pt x="48" y="20"/>
                    </a:lnTo>
                    <a:lnTo>
                      <a:pt x="48" y="20"/>
                    </a:lnTo>
                    <a:lnTo>
                      <a:pt x="48" y="20"/>
                    </a:lnTo>
                    <a:close/>
                  </a:path>
                </a:pathLst>
              </a:custGeom>
              <a:solidFill>
                <a:srgbClr val="000000"/>
              </a:solidFill>
              <a:ln w="9525">
                <a:noFill/>
                <a:round/>
                <a:headEnd/>
                <a:tailEnd/>
              </a:ln>
            </p:spPr>
            <p:txBody>
              <a:bodyPr/>
              <a:lstStyle/>
              <a:p>
                <a:endParaRPr lang="en-US" dirty="0"/>
              </a:p>
            </p:txBody>
          </p:sp>
          <p:sp>
            <p:nvSpPr>
              <p:cNvPr id="100534" name="Freeform 1206"/>
              <p:cNvSpPr>
                <a:spLocks/>
              </p:cNvSpPr>
              <p:nvPr/>
            </p:nvSpPr>
            <p:spPr bwMode="auto">
              <a:xfrm>
                <a:off x="2386" y="2960"/>
                <a:ext cx="27" cy="13"/>
              </a:xfrm>
              <a:custGeom>
                <a:avLst/>
                <a:gdLst/>
                <a:ahLst/>
                <a:cxnLst>
                  <a:cxn ang="0">
                    <a:pos x="27" y="13"/>
                  </a:cxn>
                  <a:cxn ang="0">
                    <a:pos x="27" y="13"/>
                  </a:cxn>
                  <a:cxn ang="0">
                    <a:pos x="27" y="13"/>
                  </a:cxn>
                  <a:cxn ang="0">
                    <a:pos x="21" y="13"/>
                  </a:cxn>
                  <a:cxn ang="0">
                    <a:pos x="21" y="13"/>
                  </a:cxn>
                  <a:cxn ang="0">
                    <a:pos x="21" y="6"/>
                  </a:cxn>
                  <a:cxn ang="0">
                    <a:pos x="14" y="6"/>
                  </a:cxn>
                  <a:cxn ang="0">
                    <a:pos x="14" y="6"/>
                  </a:cxn>
                  <a:cxn ang="0">
                    <a:pos x="14" y="6"/>
                  </a:cxn>
                  <a:cxn ang="0">
                    <a:pos x="7" y="6"/>
                  </a:cxn>
                  <a:cxn ang="0">
                    <a:pos x="7" y="6"/>
                  </a:cxn>
                  <a:cxn ang="0">
                    <a:pos x="7" y="6"/>
                  </a:cxn>
                  <a:cxn ang="0">
                    <a:pos x="0" y="6"/>
                  </a:cxn>
                  <a:cxn ang="0">
                    <a:pos x="0" y="6"/>
                  </a:cxn>
                  <a:cxn ang="0">
                    <a:pos x="0" y="6"/>
                  </a:cxn>
                  <a:cxn ang="0">
                    <a:pos x="0" y="6"/>
                  </a:cxn>
                  <a:cxn ang="0">
                    <a:pos x="7" y="6"/>
                  </a:cxn>
                  <a:cxn ang="0">
                    <a:pos x="7" y="6"/>
                  </a:cxn>
                  <a:cxn ang="0">
                    <a:pos x="7" y="6"/>
                  </a:cxn>
                  <a:cxn ang="0">
                    <a:pos x="7" y="6"/>
                  </a:cxn>
                  <a:cxn ang="0">
                    <a:pos x="14" y="6"/>
                  </a:cxn>
                  <a:cxn ang="0">
                    <a:pos x="14" y="0"/>
                  </a:cxn>
                  <a:cxn ang="0">
                    <a:pos x="14" y="0"/>
                  </a:cxn>
                  <a:cxn ang="0">
                    <a:pos x="14" y="0"/>
                  </a:cxn>
                  <a:cxn ang="0">
                    <a:pos x="21" y="0"/>
                  </a:cxn>
                  <a:cxn ang="0">
                    <a:pos x="21" y="0"/>
                  </a:cxn>
                  <a:cxn ang="0">
                    <a:pos x="27" y="0"/>
                  </a:cxn>
                  <a:cxn ang="0">
                    <a:pos x="27" y="0"/>
                  </a:cxn>
                  <a:cxn ang="0">
                    <a:pos x="27" y="13"/>
                  </a:cxn>
                  <a:cxn ang="0">
                    <a:pos x="27" y="13"/>
                  </a:cxn>
                </a:cxnLst>
                <a:rect l="0" t="0" r="r" b="b"/>
                <a:pathLst>
                  <a:path w="27" h="13">
                    <a:moveTo>
                      <a:pt x="27" y="13"/>
                    </a:moveTo>
                    <a:lnTo>
                      <a:pt x="27" y="13"/>
                    </a:lnTo>
                    <a:lnTo>
                      <a:pt x="27" y="13"/>
                    </a:lnTo>
                    <a:lnTo>
                      <a:pt x="21" y="13"/>
                    </a:lnTo>
                    <a:lnTo>
                      <a:pt x="21" y="13"/>
                    </a:lnTo>
                    <a:lnTo>
                      <a:pt x="21" y="6"/>
                    </a:lnTo>
                    <a:lnTo>
                      <a:pt x="14" y="6"/>
                    </a:lnTo>
                    <a:lnTo>
                      <a:pt x="14" y="6"/>
                    </a:lnTo>
                    <a:lnTo>
                      <a:pt x="14" y="6"/>
                    </a:lnTo>
                    <a:lnTo>
                      <a:pt x="7" y="6"/>
                    </a:lnTo>
                    <a:lnTo>
                      <a:pt x="7" y="6"/>
                    </a:lnTo>
                    <a:lnTo>
                      <a:pt x="7" y="6"/>
                    </a:lnTo>
                    <a:lnTo>
                      <a:pt x="0" y="6"/>
                    </a:lnTo>
                    <a:lnTo>
                      <a:pt x="0" y="6"/>
                    </a:lnTo>
                    <a:lnTo>
                      <a:pt x="0" y="6"/>
                    </a:lnTo>
                    <a:lnTo>
                      <a:pt x="0" y="6"/>
                    </a:lnTo>
                    <a:lnTo>
                      <a:pt x="7" y="6"/>
                    </a:lnTo>
                    <a:lnTo>
                      <a:pt x="7" y="6"/>
                    </a:lnTo>
                    <a:lnTo>
                      <a:pt x="7" y="6"/>
                    </a:lnTo>
                    <a:lnTo>
                      <a:pt x="7" y="6"/>
                    </a:lnTo>
                    <a:lnTo>
                      <a:pt x="14" y="6"/>
                    </a:lnTo>
                    <a:lnTo>
                      <a:pt x="14" y="0"/>
                    </a:lnTo>
                    <a:lnTo>
                      <a:pt x="14" y="0"/>
                    </a:lnTo>
                    <a:lnTo>
                      <a:pt x="14" y="0"/>
                    </a:lnTo>
                    <a:lnTo>
                      <a:pt x="21" y="0"/>
                    </a:lnTo>
                    <a:lnTo>
                      <a:pt x="21" y="0"/>
                    </a:lnTo>
                    <a:lnTo>
                      <a:pt x="27" y="0"/>
                    </a:lnTo>
                    <a:lnTo>
                      <a:pt x="27" y="0"/>
                    </a:lnTo>
                    <a:lnTo>
                      <a:pt x="27" y="13"/>
                    </a:lnTo>
                    <a:lnTo>
                      <a:pt x="27" y="13"/>
                    </a:lnTo>
                    <a:close/>
                  </a:path>
                </a:pathLst>
              </a:custGeom>
              <a:solidFill>
                <a:srgbClr val="000000"/>
              </a:solidFill>
              <a:ln w="9525">
                <a:noFill/>
                <a:round/>
                <a:headEnd/>
                <a:tailEnd/>
              </a:ln>
            </p:spPr>
            <p:txBody>
              <a:bodyPr/>
              <a:lstStyle/>
              <a:p>
                <a:endParaRPr lang="en-US" dirty="0"/>
              </a:p>
            </p:txBody>
          </p:sp>
          <p:sp>
            <p:nvSpPr>
              <p:cNvPr id="100535" name="Freeform 1207"/>
              <p:cNvSpPr>
                <a:spLocks/>
              </p:cNvSpPr>
              <p:nvPr/>
            </p:nvSpPr>
            <p:spPr bwMode="auto">
              <a:xfrm>
                <a:off x="2482" y="2954"/>
                <a:ext cx="7" cy="12"/>
              </a:xfrm>
              <a:custGeom>
                <a:avLst/>
                <a:gdLst/>
                <a:ahLst/>
                <a:cxnLst>
                  <a:cxn ang="0">
                    <a:pos x="7" y="12"/>
                  </a:cxn>
                  <a:cxn ang="0">
                    <a:pos x="7" y="12"/>
                  </a:cxn>
                  <a:cxn ang="0">
                    <a:pos x="7" y="12"/>
                  </a:cxn>
                  <a:cxn ang="0">
                    <a:pos x="7" y="12"/>
                  </a:cxn>
                  <a:cxn ang="0">
                    <a:pos x="0" y="12"/>
                  </a:cxn>
                  <a:cxn ang="0">
                    <a:pos x="0" y="12"/>
                  </a:cxn>
                  <a:cxn ang="0">
                    <a:pos x="0" y="12"/>
                  </a:cxn>
                  <a:cxn ang="0">
                    <a:pos x="0" y="12"/>
                  </a:cxn>
                  <a:cxn ang="0">
                    <a:pos x="0" y="12"/>
                  </a:cxn>
                  <a:cxn ang="0">
                    <a:pos x="0" y="12"/>
                  </a:cxn>
                  <a:cxn ang="0">
                    <a:pos x="0" y="12"/>
                  </a:cxn>
                  <a:cxn ang="0">
                    <a:pos x="0" y="12"/>
                  </a:cxn>
                  <a:cxn ang="0">
                    <a:pos x="0" y="12"/>
                  </a:cxn>
                  <a:cxn ang="0">
                    <a:pos x="0" y="12"/>
                  </a:cxn>
                  <a:cxn ang="0">
                    <a:pos x="0" y="12"/>
                  </a:cxn>
                  <a:cxn ang="0">
                    <a:pos x="0" y="12"/>
                  </a:cxn>
                  <a:cxn ang="0">
                    <a:pos x="0" y="6"/>
                  </a:cxn>
                  <a:cxn ang="0">
                    <a:pos x="0" y="6"/>
                  </a:cxn>
                  <a:cxn ang="0">
                    <a:pos x="0" y="6"/>
                  </a:cxn>
                  <a:cxn ang="0">
                    <a:pos x="0" y="6"/>
                  </a:cxn>
                  <a:cxn ang="0">
                    <a:pos x="0" y="6"/>
                  </a:cxn>
                  <a:cxn ang="0">
                    <a:pos x="0" y="6"/>
                  </a:cxn>
                  <a:cxn ang="0">
                    <a:pos x="0" y="6"/>
                  </a:cxn>
                  <a:cxn ang="0">
                    <a:pos x="7" y="6"/>
                  </a:cxn>
                  <a:cxn ang="0">
                    <a:pos x="7" y="6"/>
                  </a:cxn>
                  <a:cxn ang="0">
                    <a:pos x="0" y="0"/>
                  </a:cxn>
                  <a:cxn ang="0">
                    <a:pos x="0" y="0"/>
                  </a:cxn>
                  <a:cxn ang="0">
                    <a:pos x="0" y="0"/>
                  </a:cxn>
                  <a:cxn ang="0">
                    <a:pos x="0" y="0"/>
                  </a:cxn>
                  <a:cxn ang="0">
                    <a:pos x="0" y="0"/>
                  </a:cxn>
                  <a:cxn ang="0">
                    <a:pos x="0" y="0"/>
                  </a:cxn>
                  <a:cxn ang="0">
                    <a:pos x="0" y="0"/>
                  </a:cxn>
                  <a:cxn ang="0">
                    <a:pos x="0" y="0"/>
                  </a:cxn>
                  <a:cxn ang="0">
                    <a:pos x="0" y="0"/>
                  </a:cxn>
                  <a:cxn ang="0">
                    <a:pos x="7" y="0"/>
                  </a:cxn>
                  <a:cxn ang="0">
                    <a:pos x="7" y="0"/>
                  </a:cxn>
                  <a:cxn ang="0">
                    <a:pos x="7" y="0"/>
                  </a:cxn>
                  <a:cxn ang="0">
                    <a:pos x="7" y="0"/>
                  </a:cxn>
                  <a:cxn ang="0">
                    <a:pos x="7" y="0"/>
                  </a:cxn>
                  <a:cxn ang="0">
                    <a:pos x="7" y="12"/>
                  </a:cxn>
                  <a:cxn ang="0">
                    <a:pos x="7" y="12"/>
                  </a:cxn>
                </a:cxnLst>
                <a:rect l="0" t="0" r="r" b="b"/>
                <a:pathLst>
                  <a:path w="7" h="12">
                    <a:moveTo>
                      <a:pt x="7" y="12"/>
                    </a:moveTo>
                    <a:lnTo>
                      <a:pt x="7" y="12"/>
                    </a:lnTo>
                    <a:lnTo>
                      <a:pt x="7" y="12"/>
                    </a:lnTo>
                    <a:lnTo>
                      <a:pt x="7" y="12"/>
                    </a:lnTo>
                    <a:lnTo>
                      <a:pt x="0" y="12"/>
                    </a:lnTo>
                    <a:lnTo>
                      <a:pt x="0" y="12"/>
                    </a:lnTo>
                    <a:lnTo>
                      <a:pt x="0" y="12"/>
                    </a:lnTo>
                    <a:lnTo>
                      <a:pt x="0" y="12"/>
                    </a:lnTo>
                    <a:lnTo>
                      <a:pt x="0" y="12"/>
                    </a:lnTo>
                    <a:lnTo>
                      <a:pt x="0" y="12"/>
                    </a:lnTo>
                    <a:lnTo>
                      <a:pt x="0" y="12"/>
                    </a:lnTo>
                    <a:lnTo>
                      <a:pt x="0" y="12"/>
                    </a:lnTo>
                    <a:lnTo>
                      <a:pt x="0" y="12"/>
                    </a:lnTo>
                    <a:lnTo>
                      <a:pt x="0" y="12"/>
                    </a:lnTo>
                    <a:lnTo>
                      <a:pt x="0" y="12"/>
                    </a:lnTo>
                    <a:lnTo>
                      <a:pt x="0" y="12"/>
                    </a:lnTo>
                    <a:lnTo>
                      <a:pt x="0" y="6"/>
                    </a:lnTo>
                    <a:lnTo>
                      <a:pt x="0" y="6"/>
                    </a:lnTo>
                    <a:lnTo>
                      <a:pt x="0" y="6"/>
                    </a:lnTo>
                    <a:lnTo>
                      <a:pt x="0" y="6"/>
                    </a:lnTo>
                    <a:lnTo>
                      <a:pt x="0" y="6"/>
                    </a:lnTo>
                    <a:lnTo>
                      <a:pt x="0" y="6"/>
                    </a:lnTo>
                    <a:lnTo>
                      <a:pt x="0" y="6"/>
                    </a:lnTo>
                    <a:lnTo>
                      <a:pt x="7" y="6"/>
                    </a:lnTo>
                    <a:lnTo>
                      <a:pt x="7" y="6"/>
                    </a:lnTo>
                    <a:lnTo>
                      <a:pt x="0" y="0"/>
                    </a:lnTo>
                    <a:lnTo>
                      <a:pt x="0" y="0"/>
                    </a:lnTo>
                    <a:lnTo>
                      <a:pt x="0" y="0"/>
                    </a:lnTo>
                    <a:lnTo>
                      <a:pt x="0" y="0"/>
                    </a:lnTo>
                    <a:lnTo>
                      <a:pt x="0" y="0"/>
                    </a:lnTo>
                    <a:lnTo>
                      <a:pt x="0" y="0"/>
                    </a:lnTo>
                    <a:lnTo>
                      <a:pt x="0" y="0"/>
                    </a:lnTo>
                    <a:lnTo>
                      <a:pt x="0" y="0"/>
                    </a:lnTo>
                    <a:lnTo>
                      <a:pt x="0" y="0"/>
                    </a:lnTo>
                    <a:lnTo>
                      <a:pt x="7" y="0"/>
                    </a:lnTo>
                    <a:lnTo>
                      <a:pt x="7" y="0"/>
                    </a:lnTo>
                    <a:lnTo>
                      <a:pt x="7" y="0"/>
                    </a:lnTo>
                    <a:lnTo>
                      <a:pt x="7" y="0"/>
                    </a:lnTo>
                    <a:lnTo>
                      <a:pt x="7" y="0"/>
                    </a:lnTo>
                    <a:lnTo>
                      <a:pt x="7" y="12"/>
                    </a:lnTo>
                    <a:lnTo>
                      <a:pt x="7" y="12"/>
                    </a:lnTo>
                    <a:close/>
                  </a:path>
                </a:pathLst>
              </a:custGeom>
              <a:solidFill>
                <a:srgbClr val="000000"/>
              </a:solidFill>
              <a:ln w="9525">
                <a:noFill/>
                <a:round/>
                <a:headEnd/>
                <a:tailEnd/>
              </a:ln>
            </p:spPr>
            <p:txBody>
              <a:bodyPr/>
              <a:lstStyle/>
              <a:p>
                <a:endParaRPr lang="en-US" dirty="0"/>
              </a:p>
            </p:txBody>
          </p:sp>
          <p:sp>
            <p:nvSpPr>
              <p:cNvPr id="100536" name="Freeform 1208"/>
              <p:cNvSpPr>
                <a:spLocks/>
              </p:cNvSpPr>
              <p:nvPr/>
            </p:nvSpPr>
            <p:spPr bwMode="auto">
              <a:xfrm>
                <a:off x="2413" y="2934"/>
                <a:ext cx="28" cy="52"/>
              </a:xfrm>
              <a:custGeom>
                <a:avLst/>
                <a:gdLst/>
                <a:ahLst/>
                <a:cxnLst>
                  <a:cxn ang="0">
                    <a:pos x="7" y="39"/>
                  </a:cxn>
                  <a:cxn ang="0">
                    <a:pos x="7" y="45"/>
                  </a:cxn>
                  <a:cxn ang="0">
                    <a:pos x="14" y="45"/>
                  </a:cxn>
                  <a:cxn ang="0">
                    <a:pos x="14" y="45"/>
                  </a:cxn>
                  <a:cxn ang="0">
                    <a:pos x="14" y="52"/>
                  </a:cxn>
                  <a:cxn ang="0">
                    <a:pos x="14" y="52"/>
                  </a:cxn>
                  <a:cxn ang="0">
                    <a:pos x="21" y="52"/>
                  </a:cxn>
                  <a:cxn ang="0">
                    <a:pos x="21" y="52"/>
                  </a:cxn>
                  <a:cxn ang="0">
                    <a:pos x="21" y="52"/>
                  </a:cxn>
                  <a:cxn ang="0">
                    <a:pos x="21" y="45"/>
                  </a:cxn>
                  <a:cxn ang="0">
                    <a:pos x="28" y="45"/>
                  </a:cxn>
                  <a:cxn ang="0">
                    <a:pos x="28" y="45"/>
                  </a:cxn>
                  <a:cxn ang="0">
                    <a:pos x="28" y="45"/>
                  </a:cxn>
                  <a:cxn ang="0">
                    <a:pos x="28" y="39"/>
                  </a:cxn>
                  <a:cxn ang="0">
                    <a:pos x="28" y="39"/>
                  </a:cxn>
                  <a:cxn ang="0">
                    <a:pos x="28" y="32"/>
                  </a:cxn>
                  <a:cxn ang="0">
                    <a:pos x="28" y="26"/>
                  </a:cxn>
                  <a:cxn ang="0">
                    <a:pos x="28" y="20"/>
                  </a:cxn>
                  <a:cxn ang="0">
                    <a:pos x="28" y="13"/>
                  </a:cxn>
                  <a:cxn ang="0">
                    <a:pos x="28" y="13"/>
                  </a:cxn>
                  <a:cxn ang="0">
                    <a:pos x="28" y="7"/>
                  </a:cxn>
                  <a:cxn ang="0">
                    <a:pos x="28" y="0"/>
                  </a:cxn>
                  <a:cxn ang="0">
                    <a:pos x="21" y="0"/>
                  </a:cxn>
                  <a:cxn ang="0">
                    <a:pos x="21" y="0"/>
                  </a:cxn>
                  <a:cxn ang="0">
                    <a:pos x="14" y="0"/>
                  </a:cxn>
                  <a:cxn ang="0">
                    <a:pos x="14" y="0"/>
                  </a:cxn>
                  <a:cxn ang="0">
                    <a:pos x="21" y="7"/>
                  </a:cxn>
                  <a:cxn ang="0">
                    <a:pos x="21" y="13"/>
                  </a:cxn>
                  <a:cxn ang="0">
                    <a:pos x="21" y="13"/>
                  </a:cxn>
                  <a:cxn ang="0">
                    <a:pos x="28" y="20"/>
                  </a:cxn>
                  <a:cxn ang="0">
                    <a:pos x="28" y="26"/>
                  </a:cxn>
                  <a:cxn ang="0">
                    <a:pos x="28" y="32"/>
                  </a:cxn>
                  <a:cxn ang="0">
                    <a:pos x="28" y="39"/>
                  </a:cxn>
                  <a:cxn ang="0">
                    <a:pos x="28" y="39"/>
                  </a:cxn>
                  <a:cxn ang="0">
                    <a:pos x="28" y="39"/>
                  </a:cxn>
                  <a:cxn ang="0">
                    <a:pos x="28" y="45"/>
                  </a:cxn>
                  <a:cxn ang="0">
                    <a:pos x="21" y="39"/>
                  </a:cxn>
                  <a:cxn ang="0">
                    <a:pos x="28" y="39"/>
                  </a:cxn>
                  <a:cxn ang="0">
                    <a:pos x="28" y="32"/>
                  </a:cxn>
                  <a:cxn ang="0">
                    <a:pos x="21" y="32"/>
                  </a:cxn>
                  <a:cxn ang="0">
                    <a:pos x="21" y="32"/>
                  </a:cxn>
                  <a:cxn ang="0">
                    <a:pos x="21" y="26"/>
                  </a:cxn>
                  <a:cxn ang="0">
                    <a:pos x="14" y="32"/>
                  </a:cxn>
                  <a:cxn ang="0">
                    <a:pos x="21" y="32"/>
                  </a:cxn>
                  <a:cxn ang="0">
                    <a:pos x="21" y="39"/>
                  </a:cxn>
                  <a:cxn ang="0">
                    <a:pos x="21" y="39"/>
                  </a:cxn>
                  <a:cxn ang="0">
                    <a:pos x="21" y="45"/>
                  </a:cxn>
                  <a:cxn ang="0">
                    <a:pos x="21" y="45"/>
                  </a:cxn>
                  <a:cxn ang="0">
                    <a:pos x="21" y="52"/>
                  </a:cxn>
                  <a:cxn ang="0">
                    <a:pos x="21" y="52"/>
                  </a:cxn>
                  <a:cxn ang="0">
                    <a:pos x="21" y="45"/>
                  </a:cxn>
                  <a:cxn ang="0">
                    <a:pos x="14" y="39"/>
                  </a:cxn>
                  <a:cxn ang="0">
                    <a:pos x="14" y="39"/>
                  </a:cxn>
                  <a:cxn ang="0">
                    <a:pos x="14" y="32"/>
                  </a:cxn>
                  <a:cxn ang="0">
                    <a:pos x="14" y="26"/>
                  </a:cxn>
                  <a:cxn ang="0">
                    <a:pos x="0" y="26"/>
                  </a:cxn>
                  <a:cxn ang="0">
                    <a:pos x="0" y="39"/>
                  </a:cxn>
                </a:cxnLst>
                <a:rect l="0" t="0" r="r" b="b"/>
                <a:pathLst>
                  <a:path w="28" h="52">
                    <a:moveTo>
                      <a:pt x="0" y="39"/>
                    </a:moveTo>
                    <a:lnTo>
                      <a:pt x="0" y="39"/>
                    </a:lnTo>
                    <a:lnTo>
                      <a:pt x="7" y="39"/>
                    </a:lnTo>
                    <a:lnTo>
                      <a:pt x="7" y="45"/>
                    </a:lnTo>
                    <a:lnTo>
                      <a:pt x="7" y="45"/>
                    </a:lnTo>
                    <a:lnTo>
                      <a:pt x="7" y="45"/>
                    </a:lnTo>
                    <a:lnTo>
                      <a:pt x="14" y="45"/>
                    </a:lnTo>
                    <a:lnTo>
                      <a:pt x="7" y="45"/>
                    </a:lnTo>
                    <a:lnTo>
                      <a:pt x="14" y="45"/>
                    </a:lnTo>
                    <a:lnTo>
                      <a:pt x="14" y="45"/>
                    </a:lnTo>
                    <a:lnTo>
                      <a:pt x="14" y="45"/>
                    </a:lnTo>
                    <a:lnTo>
                      <a:pt x="14" y="45"/>
                    </a:lnTo>
                    <a:lnTo>
                      <a:pt x="14" y="52"/>
                    </a:lnTo>
                    <a:lnTo>
                      <a:pt x="14" y="52"/>
                    </a:lnTo>
                    <a:lnTo>
                      <a:pt x="14" y="52"/>
                    </a:lnTo>
                    <a:lnTo>
                      <a:pt x="14" y="52"/>
                    </a:lnTo>
                    <a:lnTo>
                      <a:pt x="14" y="52"/>
                    </a:lnTo>
                    <a:lnTo>
                      <a:pt x="14" y="52"/>
                    </a:lnTo>
                    <a:lnTo>
                      <a:pt x="14" y="52"/>
                    </a:lnTo>
                    <a:lnTo>
                      <a:pt x="14" y="52"/>
                    </a:lnTo>
                    <a:lnTo>
                      <a:pt x="21" y="52"/>
                    </a:lnTo>
                    <a:lnTo>
                      <a:pt x="21" y="52"/>
                    </a:lnTo>
                    <a:lnTo>
                      <a:pt x="21" y="52"/>
                    </a:lnTo>
                    <a:lnTo>
                      <a:pt x="21" y="52"/>
                    </a:lnTo>
                    <a:lnTo>
                      <a:pt x="21" y="52"/>
                    </a:lnTo>
                    <a:lnTo>
                      <a:pt x="21" y="52"/>
                    </a:lnTo>
                    <a:lnTo>
                      <a:pt x="21" y="52"/>
                    </a:lnTo>
                    <a:lnTo>
                      <a:pt x="21" y="52"/>
                    </a:lnTo>
                    <a:lnTo>
                      <a:pt x="21" y="52"/>
                    </a:lnTo>
                    <a:lnTo>
                      <a:pt x="21" y="45"/>
                    </a:lnTo>
                    <a:lnTo>
                      <a:pt x="28" y="45"/>
                    </a:lnTo>
                    <a:lnTo>
                      <a:pt x="28" y="45"/>
                    </a:lnTo>
                    <a:lnTo>
                      <a:pt x="28" y="45"/>
                    </a:lnTo>
                    <a:lnTo>
                      <a:pt x="28" y="45"/>
                    </a:lnTo>
                    <a:lnTo>
                      <a:pt x="28" y="45"/>
                    </a:lnTo>
                    <a:lnTo>
                      <a:pt x="28" y="45"/>
                    </a:lnTo>
                    <a:lnTo>
                      <a:pt x="28" y="45"/>
                    </a:lnTo>
                    <a:lnTo>
                      <a:pt x="28" y="45"/>
                    </a:lnTo>
                    <a:lnTo>
                      <a:pt x="28" y="45"/>
                    </a:lnTo>
                    <a:lnTo>
                      <a:pt x="28" y="39"/>
                    </a:lnTo>
                    <a:lnTo>
                      <a:pt x="28" y="39"/>
                    </a:lnTo>
                    <a:lnTo>
                      <a:pt x="28" y="39"/>
                    </a:lnTo>
                    <a:lnTo>
                      <a:pt x="28" y="39"/>
                    </a:lnTo>
                    <a:lnTo>
                      <a:pt x="28" y="39"/>
                    </a:lnTo>
                    <a:lnTo>
                      <a:pt x="28" y="39"/>
                    </a:lnTo>
                    <a:lnTo>
                      <a:pt x="28" y="32"/>
                    </a:lnTo>
                    <a:lnTo>
                      <a:pt x="28" y="32"/>
                    </a:lnTo>
                    <a:lnTo>
                      <a:pt x="28" y="32"/>
                    </a:lnTo>
                    <a:lnTo>
                      <a:pt x="28" y="26"/>
                    </a:lnTo>
                    <a:lnTo>
                      <a:pt x="28" y="26"/>
                    </a:lnTo>
                    <a:lnTo>
                      <a:pt x="28" y="26"/>
                    </a:lnTo>
                    <a:lnTo>
                      <a:pt x="28" y="26"/>
                    </a:lnTo>
                    <a:lnTo>
                      <a:pt x="28" y="20"/>
                    </a:lnTo>
                    <a:lnTo>
                      <a:pt x="28" y="20"/>
                    </a:lnTo>
                    <a:lnTo>
                      <a:pt x="28" y="20"/>
                    </a:lnTo>
                    <a:lnTo>
                      <a:pt x="28" y="20"/>
                    </a:lnTo>
                    <a:lnTo>
                      <a:pt x="28" y="13"/>
                    </a:lnTo>
                    <a:lnTo>
                      <a:pt x="28" y="13"/>
                    </a:lnTo>
                    <a:lnTo>
                      <a:pt x="28" y="13"/>
                    </a:lnTo>
                    <a:lnTo>
                      <a:pt x="28" y="13"/>
                    </a:lnTo>
                    <a:lnTo>
                      <a:pt x="28" y="7"/>
                    </a:lnTo>
                    <a:lnTo>
                      <a:pt x="28" y="7"/>
                    </a:lnTo>
                    <a:lnTo>
                      <a:pt x="28" y="7"/>
                    </a:lnTo>
                    <a:lnTo>
                      <a:pt x="28" y="7"/>
                    </a:lnTo>
                    <a:lnTo>
                      <a:pt x="28" y="0"/>
                    </a:lnTo>
                    <a:lnTo>
                      <a:pt x="28" y="0"/>
                    </a:lnTo>
                    <a:lnTo>
                      <a:pt x="28" y="0"/>
                    </a:lnTo>
                    <a:lnTo>
                      <a:pt x="28" y="0"/>
                    </a:lnTo>
                    <a:lnTo>
                      <a:pt x="21" y="0"/>
                    </a:lnTo>
                    <a:lnTo>
                      <a:pt x="21" y="0"/>
                    </a:lnTo>
                    <a:lnTo>
                      <a:pt x="21" y="0"/>
                    </a:lnTo>
                    <a:lnTo>
                      <a:pt x="21" y="0"/>
                    </a:lnTo>
                    <a:lnTo>
                      <a:pt x="21" y="0"/>
                    </a:lnTo>
                    <a:lnTo>
                      <a:pt x="14" y="0"/>
                    </a:lnTo>
                    <a:lnTo>
                      <a:pt x="14" y="0"/>
                    </a:lnTo>
                    <a:lnTo>
                      <a:pt x="14" y="0"/>
                    </a:lnTo>
                    <a:lnTo>
                      <a:pt x="14" y="0"/>
                    </a:lnTo>
                    <a:lnTo>
                      <a:pt x="14" y="0"/>
                    </a:lnTo>
                    <a:lnTo>
                      <a:pt x="21" y="7"/>
                    </a:lnTo>
                    <a:lnTo>
                      <a:pt x="21" y="7"/>
                    </a:lnTo>
                    <a:lnTo>
                      <a:pt x="21" y="7"/>
                    </a:lnTo>
                    <a:lnTo>
                      <a:pt x="21" y="7"/>
                    </a:lnTo>
                    <a:lnTo>
                      <a:pt x="21" y="7"/>
                    </a:lnTo>
                    <a:lnTo>
                      <a:pt x="21" y="13"/>
                    </a:lnTo>
                    <a:lnTo>
                      <a:pt x="21" y="13"/>
                    </a:lnTo>
                    <a:lnTo>
                      <a:pt x="21" y="13"/>
                    </a:lnTo>
                    <a:lnTo>
                      <a:pt x="21" y="13"/>
                    </a:lnTo>
                    <a:lnTo>
                      <a:pt x="28" y="20"/>
                    </a:lnTo>
                    <a:lnTo>
                      <a:pt x="28" y="20"/>
                    </a:lnTo>
                    <a:lnTo>
                      <a:pt x="28" y="20"/>
                    </a:lnTo>
                    <a:lnTo>
                      <a:pt x="28" y="26"/>
                    </a:lnTo>
                    <a:lnTo>
                      <a:pt x="28" y="26"/>
                    </a:lnTo>
                    <a:lnTo>
                      <a:pt x="28" y="26"/>
                    </a:lnTo>
                    <a:lnTo>
                      <a:pt x="28" y="26"/>
                    </a:lnTo>
                    <a:lnTo>
                      <a:pt x="28" y="26"/>
                    </a:lnTo>
                    <a:lnTo>
                      <a:pt x="28" y="32"/>
                    </a:lnTo>
                    <a:lnTo>
                      <a:pt x="28" y="32"/>
                    </a:lnTo>
                    <a:lnTo>
                      <a:pt x="28" y="32"/>
                    </a:lnTo>
                    <a:lnTo>
                      <a:pt x="28" y="39"/>
                    </a:lnTo>
                    <a:lnTo>
                      <a:pt x="28" y="39"/>
                    </a:lnTo>
                    <a:lnTo>
                      <a:pt x="28" y="39"/>
                    </a:lnTo>
                    <a:lnTo>
                      <a:pt x="28" y="39"/>
                    </a:lnTo>
                    <a:lnTo>
                      <a:pt x="28" y="39"/>
                    </a:lnTo>
                    <a:lnTo>
                      <a:pt x="28" y="39"/>
                    </a:lnTo>
                    <a:lnTo>
                      <a:pt x="28" y="39"/>
                    </a:lnTo>
                    <a:lnTo>
                      <a:pt x="28" y="39"/>
                    </a:lnTo>
                    <a:lnTo>
                      <a:pt x="28" y="39"/>
                    </a:lnTo>
                    <a:lnTo>
                      <a:pt x="28" y="45"/>
                    </a:lnTo>
                    <a:lnTo>
                      <a:pt x="21" y="45"/>
                    </a:lnTo>
                    <a:lnTo>
                      <a:pt x="21" y="39"/>
                    </a:lnTo>
                    <a:lnTo>
                      <a:pt x="21" y="39"/>
                    </a:lnTo>
                    <a:lnTo>
                      <a:pt x="28" y="39"/>
                    </a:lnTo>
                    <a:lnTo>
                      <a:pt x="28" y="39"/>
                    </a:lnTo>
                    <a:lnTo>
                      <a:pt x="28" y="39"/>
                    </a:lnTo>
                    <a:lnTo>
                      <a:pt x="28" y="39"/>
                    </a:lnTo>
                    <a:lnTo>
                      <a:pt x="28" y="39"/>
                    </a:lnTo>
                    <a:lnTo>
                      <a:pt x="28" y="32"/>
                    </a:lnTo>
                    <a:lnTo>
                      <a:pt x="28" y="32"/>
                    </a:lnTo>
                    <a:lnTo>
                      <a:pt x="21" y="32"/>
                    </a:lnTo>
                    <a:lnTo>
                      <a:pt x="21" y="32"/>
                    </a:lnTo>
                    <a:lnTo>
                      <a:pt x="21" y="32"/>
                    </a:lnTo>
                    <a:lnTo>
                      <a:pt x="21" y="32"/>
                    </a:lnTo>
                    <a:lnTo>
                      <a:pt x="21" y="32"/>
                    </a:lnTo>
                    <a:lnTo>
                      <a:pt x="21" y="26"/>
                    </a:lnTo>
                    <a:lnTo>
                      <a:pt x="21" y="26"/>
                    </a:lnTo>
                    <a:lnTo>
                      <a:pt x="21" y="26"/>
                    </a:lnTo>
                    <a:lnTo>
                      <a:pt x="21" y="26"/>
                    </a:lnTo>
                    <a:lnTo>
                      <a:pt x="14" y="26"/>
                    </a:lnTo>
                    <a:lnTo>
                      <a:pt x="14" y="32"/>
                    </a:lnTo>
                    <a:lnTo>
                      <a:pt x="14" y="32"/>
                    </a:lnTo>
                    <a:lnTo>
                      <a:pt x="14" y="32"/>
                    </a:lnTo>
                    <a:lnTo>
                      <a:pt x="21" y="32"/>
                    </a:lnTo>
                    <a:lnTo>
                      <a:pt x="21" y="39"/>
                    </a:lnTo>
                    <a:lnTo>
                      <a:pt x="21" y="39"/>
                    </a:lnTo>
                    <a:lnTo>
                      <a:pt x="21" y="39"/>
                    </a:lnTo>
                    <a:lnTo>
                      <a:pt x="21" y="39"/>
                    </a:lnTo>
                    <a:lnTo>
                      <a:pt x="21" y="39"/>
                    </a:lnTo>
                    <a:lnTo>
                      <a:pt x="21" y="39"/>
                    </a:lnTo>
                    <a:lnTo>
                      <a:pt x="21" y="39"/>
                    </a:lnTo>
                    <a:lnTo>
                      <a:pt x="21" y="45"/>
                    </a:lnTo>
                    <a:lnTo>
                      <a:pt x="21" y="45"/>
                    </a:lnTo>
                    <a:lnTo>
                      <a:pt x="21" y="45"/>
                    </a:lnTo>
                    <a:lnTo>
                      <a:pt x="21" y="45"/>
                    </a:lnTo>
                    <a:lnTo>
                      <a:pt x="21" y="45"/>
                    </a:lnTo>
                    <a:lnTo>
                      <a:pt x="21" y="45"/>
                    </a:lnTo>
                    <a:lnTo>
                      <a:pt x="21" y="52"/>
                    </a:lnTo>
                    <a:lnTo>
                      <a:pt x="21" y="52"/>
                    </a:lnTo>
                    <a:lnTo>
                      <a:pt x="21" y="52"/>
                    </a:lnTo>
                    <a:lnTo>
                      <a:pt x="21" y="52"/>
                    </a:lnTo>
                    <a:lnTo>
                      <a:pt x="21" y="52"/>
                    </a:lnTo>
                    <a:lnTo>
                      <a:pt x="21" y="52"/>
                    </a:lnTo>
                    <a:lnTo>
                      <a:pt x="21" y="45"/>
                    </a:lnTo>
                    <a:lnTo>
                      <a:pt x="21" y="45"/>
                    </a:lnTo>
                    <a:lnTo>
                      <a:pt x="21" y="45"/>
                    </a:lnTo>
                    <a:lnTo>
                      <a:pt x="21" y="45"/>
                    </a:lnTo>
                    <a:lnTo>
                      <a:pt x="14" y="39"/>
                    </a:lnTo>
                    <a:lnTo>
                      <a:pt x="14" y="39"/>
                    </a:lnTo>
                    <a:lnTo>
                      <a:pt x="14" y="39"/>
                    </a:lnTo>
                    <a:lnTo>
                      <a:pt x="14" y="39"/>
                    </a:lnTo>
                    <a:lnTo>
                      <a:pt x="14" y="32"/>
                    </a:lnTo>
                    <a:lnTo>
                      <a:pt x="14" y="32"/>
                    </a:lnTo>
                    <a:lnTo>
                      <a:pt x="14" y="32"/>
                    </a:lnTo>
                    <a:lnTo>
                      <a:pt x="14" y="32"/>
                    </a:lnTo>
                    <a:lnTo>
                      <a:pt x="14" y="26"/>
                    </a:lnTo>
                    <a:lnTo>
                      <a:pt x="14" y="26"/>
                    </a:lnTo>
                    <a:lnTo>
                      <a:pt x="7" y="26"/>
                    </a:lnTo>
                    <a:lnTo>
                      <a:pt x="7" y="26"/>
                    </a:lnTo>
                    <a:lnTo>
                      <a:pt x="0" y="26"/>
                    </a:lnTo>
                    <a:lnTo>
                      <a:pt x="0" y="26"/>
                    </a:lnTo>
                    <a:lnTo>
                      <a:pt x="0" y="39"/>
                    </a:lnTo>
                    <a:lnTo>
                      <a:pt x="0" y="39"/>
                    </a:lnTo>
                    <a:close/>
                  </a:path>
                </a:pathLst>
              </a:custGeom>
              <a:solidFill>
                <a:srgbClr val="000000"/>
              </a:solidFill>
              <a:ln w="9525">
                <a:noFill/>
                <a:round/>
                <a:headEnd/>
                <a:tailEnd/>
              </a:ln>
            </p:spPr>
            <p:txBody>
              <a:bodyPr/>
              <a:lstStyle/>
              <a:p>
                <a:endParaRPr lang="en-US" dirty="0"/>
              </a:p>
            </p:txBody>
          </p:sp>
          <p:sp>
            <p:nvSpPr>
              <p:cNvPr id="100537" name="Freeform 1209"/>
              <p:cNvSpPr>
                <a:spLocks/>
              </p:cNvSpPr>
              <p:nvPr/>
            </p:nvSpPr>
            <p:spPr bwMode="auto">
              <a:xfrm>
                <a:off x="2352" y="3063"/>
                <a:ext cx="123" cy="129"/>
              </a:xfrm>
              <a:custGeom>
                <a:avLst/>
                <a:gdLst/>
                <a:ahLst/>
                <a:cxnLst>
                  <a:cxn ang="0">
                    <a:pos x="109" y="77"/>
                  </a:cxn>
                  <a:cxn ang="0">
                    <a:pos x="103" y="84"/>
                  </a:cxn>
                  <a:cxn ang="0">
                    <a:pos x="96" y="84"/>
                  </a:cxn>
                  <a:cxn ang="0">
                    <a:pos x="89" y="84"/>
                  </a:cxn>
                  <a:cxn ang="0">
                    <a:pos x="82" y="90"/>
                  </a:cxn>
                  <a:cxn ang="0">
                    <a:pos x="82" y="84"/>
                  </a:cxn>
                  <a:cxn ang="0">
                    <a:pos x="75" y="77"/>
                  </a:cxn>
                  <a:cxn ang="0">
                    <a:pos x="75" y="77"/>
                  </a:cxn>
                  <a:cxn ang="0">
                    <a:pos x="75" y="71"/>
                  </a:cxn>
                  <a:cxn ang="0">
                    <a:pos x="75" y="71"/>
                  </a:cxn>
                  <a:cxn ang="0">
                    <a:pos x="75" y="64"/>
                  </a:cxn>
                  <a:cxn ang="0">
                    <a:pos x="75" y="58"/>
                  </a:cxn>
                  <a:cxn ang="0">
                    <a:pos x="82" y="51"/>
                  </a:cxn>
                  <a:cxn ang="0">
                    <a:pos x="89" y="45"/>
                  </a:cxn>
                  <a:cxn ang="0">
                    <a:pos x="96" y="39"/>
                  </a:cxn>
                  <a:cxn ang="0">
                    <a:pos x="96" y="32"/>
                  </a:cxn>
                  <a:cxn ang="0">
                    <a:pos x="103" y="19"/>
                  </a:cxn>
                  <a:cxn ang="0">
                    <a:pos x="109" y="0"/>
                  </a:cxn>
                  <a:cxn ang="0">
                    <a:pos x="103" y="6"/>
                  </a:cxn>
                  <a:cxn ang="0">
                    <a:pos x="89" y="6"/>
                  </a:cxn>
                  <a:cxn ang="0">
                    <a:pos x="89" y="13"/>
                  </a:cxn>
                  <a:cxn ang="0">
                    <a:pos x="89" y="13"/>
                  </a:cxn>
                  <a:cxn ang="0">
                    <a:pos x="96" y="19"/>
                  </a:cxn>
                  <a:cxn ang="0">
                    <a:pos x="89" y="19"/>
                  </a:cxn>
                  <a:cxn ang="0">
                    <a:pos x="89" y="26"/>
                  </a:cxn>
                  <a:cxn ang="0">
                    <a:pos x="82" y="26"/>
                  </a:cxn>
                  <a:cxn ang="0">
                    <a:pos x="82" y="32"/>
                  </a:cxn>
                  <a:cxn ang="0">
                    <a:pos x="82" y="39"/>
                  </a:cxn>
                  <a:cxn ang="0">
                    <a:pos x="82" y="45"/>
                  </a:cxn>
                  <a:cxn ang="0">
                    <a:pos x="75" y="45"/>
                  </a:cxn>
                  <a:cxn ang="0">
                    <a:pos x="55" y="58"/>
                  </a:cxn>
                  <a:cxn ang="0">
                    <a:pos x="41" y="64"/>
                  </a:cxn>
                  <a:cxn ang="0">
                    <a:pos x="27" y="64"/>
                  </a:cxn>
                  <a:cxn ang="0">
                    <a:pos x="13" y="58"/>
                  </a:cxn>
                  <a:cxn ang="0">
                    <a:pos x="7" y="51"/>
                  </a:cxn>
                  <a:cxn ang="0">
                    <a:pos x="0" y="51"/>
                  </a:cxn>
                  <a:cxn ang="0">
                    <a:pos x="7" y="64"/>
                  </a:cxn>
                  <a:cxn ang="0">
                    <a:pos x="7" y="77"/>
                  </a:cxn>
                  <a:cxn ang="0">
                    <a:pos x="13" y="84"/>
                  </a:cxn>
                  <a:cxn ang="0">
                    <a:pos x="13" y="90"/>
                  </a:cxn>
                  <a:cxn ang="0">
                    <a:pos x="20" y="96"/>
                  </a:cxn>
                  <a:cxn ang="0">
                    <a:pos x="27" y="103"/>
                  </a:cxn>
                  <a:cxn ang="0">
                    <a:pos x="41" y="109"/>
                  </a:cxn>
                  <a:cxn ang="0">
                    <a:pos x="48" y="109"/>
                  </a:cxn>
                  <a:cxn ang="0">
                    <a:pos x="55" y="116"/>
                  </a:cxn>
                  <a:cxn ang="0">
                    <a:pos x="68" y="122"/>
                  </a:cxn>
                  <a:cxn ang="0">
                    <a:pos x="82" y="129"/>
                  </a:cxn>
                  <a:cxn ang="0">
                    <a:pos x="96" y="122"/>
                  </a:cxn>
                  <a:cxn ang="0">
                    <a:pos x="103" y="116"/>
                  </a:cxn>
                  <a:cxn ang="0">
                    <a:pos x="109" y="116"/>
                  </a:cxn>
                  <a:cxn ang="0">
                    <a:pos x="116" y="109"/>
                  </a:cxn>
                  <a:cxn ang="0">
                    <a:pos x="123" y="103"/>
                  </a:cxn>
                  <a:cxn ang="0">
                    <a:pos x="123" y="103"/>
                  </a:cxn>
                  <a:cxn ang="0">
                    <a:pos x="123" y="96"/>
                  </a:cxn>
                  <a:cxn ang="0">
                    <a:pos x="123" y="90"/>
                  </a:cxn>
                  <a:cxn ang="0">
                    <a:pos x="116" y="84"/>
                  </a:cxn>
                  <a:cxn ang="0">
                    <a:pos x="116" y="77"/>
                  </a:cxn>
                </a:cxnLst>
                <a:rect l="0" t="0" r="r" b="b"/>
                <a:pathLst>
                  <a:path w="123" h="129">
                    <a:moveTo>
                      <a:pt x="116" y="77"/>
                    </a:moveTo>
                    <a:lnTo>
                      <a:pt x="116" y="77"/>
                    </a:lnTo>
                    <a:lnTo>
                      <a:pt x="116" y="77"/>
                    </a:lnTo>
                    <a:lnTo>
                      <a:pt x="109" y="77"/>
                    </a:lnTo>
                    <a:lnTo>
                      <a:pt x="109" y="77"/>
                    </a:lnTo>
                    <a:lnTo>
                      <a:pt x="109" y="77"/>
                    </a:lnTo>
                    <a:lnTo>
                      <a:pt x="109" y="77"/>
                    </a:lnTo>
                    <a:lnTo>
                      <a:pt x="109" y="77"/>
                    </a:lnTo>
                    <a:lnTo>
                      <a:pt x="109" y="77"/>
                    </a:lnTo>
                    <a:lnTo>
                      <a:pt x="103" y="77"/>
                    </a:lnTo>
                    <a:lnTo>
                      <a:pt x="103" y="77"/>
                    </a:lnTo>
                    <a:lnTo>
                      <a:pt x="103" y="77"/>
                    </a:lnTo>
                    <a:lnTo>
                      <a:pt x="103" y="77"/>
                    </a:lnTo>
                    <a:lnTo>
                      <a:pt x="103" y="84"/>
                    </a:lnTo>
                    <a:lnTo>
                      <a:pt x="103" y="84"/>
                    </a:lnTo>
                    <a:lnTo>
                      <a:pt x="103" y="84"/>
                    </a:lnTo>
                    <a:lnTo>
                      <a:pt x="96" y="84"/>
                    </a:lnTo>
                    <a:lnTo>
                      <a:pt x="96" y="84"/>
                    </a:lnTo>
                    <a:lnTo>
                      <a:pt x="96" y="84"/>
                    </a:lnTo>
                    <a:lnTo>
                      <a:pt x="96" y="84"/>
                    </a:lnTo>
                    <a:lnTo>
                      <a:pt x="96" y="84"/>
                    </a:lnTo>
                    <a:lnTo>
                      <a:pt x="89" y="84"/>
                    </a:lnTo>
                    <a:lnTo>
                      <a:pt x="89" y="84"/>
                    </a:lnTo>
                    <a:lnTo>
                      <a:pt x="89" y="84"/>
                    </a:lnTo>
                    <a:lnTo>
                      <a:pt x="89" y="84"/>
                    </a:lnTo>
                    <a:lnTo>
                      <a:pt x="89" y="84"/>
                    </a:lnTo>
                    <a:lnTo>
                      <a:pt x="89" y="84"/>
                    </a:lnTo>
                    <a:lnTo>
                      <a:pt x="89" y="84"/>
                    </a:lnTo>
                    <a:lnTo>
                      <a:pt x="89" y="84"/>
                    </a:lnTo>
                    <a:lnTo>
                      <a:pt x="89" y="90"/>
                    </a:lnTo>
                    <a:lnTo>
                      <a:pt x="89" y="90"/>
                    </a:lnTo>
                    <a:lnTo>
                      <a:pt x="89" y="90"/>
                    </a:lnTo>
                    <a:lnTo>
                      <a:pt x="89" y="90"/>
                    </a:lnTo>
                    <a:lnTo>
                      <a:pt x="89" y="90"/>
                    </a:lnTo>
                    <a:lnTo>
                      <a:pt x="82" y="90"/>
                    </a:lnTo>
                    <a:lnTo>
                      <a:pt x="82" y="90"/>
                    </a:lnTo>
                    <a:lnTo>
                      <a:pt x="82" y="90"/>
                    </a:lnTo>
                    <a:lnTo>
                      <a:pt x="82" y="90"/>
                    </a:lnTo>
                    <a:lnTo>
                      <a:pt x="82" y="90"/>
                    </a:lnTo>
                    <a:lnTo>
                      <a:pt x="82" y="84"/>
                    </a:lnTo>
                    <a:lnTo>
                      <a:pt x="82" y="84"/>
                    </a:lnTo>
                    <a:lnTo>
                      <a:pt x="82" y="84"/>
                    </a:lnTo>
                    <a:lnTo>
                      <a:pt x="82" y="84"/>
                    </a:lnTo>
                    <a:lnTo>
                      <a:pt x="82" y="84"/>
                    </a:lnTo>
                    <a:lnTo>
                      <a:pt x="82" y="84"/>
                    </a:lnTo>
                    <a:lnTo>
                      <a:pt x="82" y="84"/>
                    </a:lnTo>
                    <a:lnTo>
                      <a:pt x="82" y="84"/>
                    </a:lnTo>
                    <a:lnTo>
                      <a:pt x="82" y="77"/>
                    </a:lnTo>
                    <a:lnTo>
                      <a:pt x="75" y="77"/>
                    </a:lnTo>
                    <a:lnTo>
                      <a:pt x="75" y="84"/>
                    </a:lnTo>
                    <a:lnTo>
                      <a:pt x="75" y="77"/>
                    </a:lnTo>
                    <a:lnTo>
                      <a:pt x="75" y="77"/>
                    </a:lnTo>
                    <a:lnTo>
                      <a:pt x="75" y="77"/>
                    </a:lnTo>
                    <a:lnTo>
                      <a:pt x="75" y="77"/>
                    </a:lnTo>
                    <a:lnTo>
                      <a:pt x="75" y="77"/>
                    </a:lnTo>
                    <a:lnTo>
                      <a:pt x="75" y="77"/>
                    </a:lnTo>
                    <a:lnTo>
                      <a:pt x="75" y="77"/>
                    </a:lnTo>
                    <a:lnTo>
                      <a:pt x="75" y="77"/>
                    </a:lnTo>
                    <a:lnTo>
                      <a:pt x="75" y="77"/>
                    </a:lnTo>
                    <a:lnTo>
                      <a:pt x="75" y="77"/>
                    </a:lnTo>
                    <a:lnTo>
                      <a:pt x="75" y="71"/>
                    </a:lnTo>
                    <a:lnTo>
                      <a:pt x="75" y="71"/>
                    </a:lnTo>
                    <a:lnTo>
                      <a:pt x="75" y="71"/>
                    </a:lnTo>
                    <a:lnTo>
                      <a:pt x="75" y="71"/>
                    </a:lnTo>
                    <a:lnTo>
                      <a:pt x="75" y="71"/>
                    </a:lnTo>
                    <a:lnTo>
                      <a:pt x="75" y="71"/>
                    </a:lnTo>
                    <a:lnTo>
                      <a:pt x="75" y="71"/>
                    </a:lnTo>
                    <a:lnTo>
                      <a:pt x="75" y="71"/>
                    </a:lnTo>
                    <a:lnTo>
                      <a:pt x="75" y="71"/>
                    </a:lnTo>
                    <a:lnTo>
                      <a:pt x="75" y="71"/>
                    </a:lnTo>
                    <a:lnTo>
                      <a:pt x="75" y="71"/>
                    </a:lnTo>
                    <a:lnTo>
                      <a:pt x="75" y="64"/>
                    </a:lnTo>
                    <a:lnTo>
                      <a:pt x="75" y="64"/>
                    </a:lnTo>
                    <a:lnTo>
                      <a:pt x="75" y="64"/>
                    </a:lnTo>
                    <a:lnTo>
                      <a:pt x="75" y="64"/>
                    </a:lnTo>
                    <a:lnTo>
                      <a:pt x="75" y="64"/>
                    </a:lnTo>
                    <a:lnTo>
                      <a:pt x="75" y="64"/>
                    </a:lnTo>
                    <a:lnTo>
                      <a:pt x="75" y="64"/>
                    </a:lnTo>
                    <a:lnTo>
                      <a:pt x="75" y="64"/>
                    </a:lnTo>
                    <a:lnTo>
                      <a:pt x="75" y="64"/>
                    </a:lnTo>
                    <a:lnTo>
                      <a:pt x="75" y="58"/>
                    </a:lnTo>
                    <a:lnTo>
                      <a:pt x="75" y="58"/>
                    </a:lnTo>
                    <a:lnTo>
                      <a:pt x="75" y="58"/>
                    </a:lnTo>
                    <a:lnTo>
                      <a:pt x="75" y="58"/>
                    </a:lnTo>
                    <a:lnTo>
                      <a:pt x="75" y="58"/>
                    </a:lnTo>
                    <a:lnTo>
                      <a:pt x="75" y="58"/>
                    </a:lnTo>
                    <a:lnTo>
                      <a:pt x="82" y="51"/>
                    </a:lnTo>
                    <a:lnTo>
                      <a:pt x="82" y="51"/>
                    </a:lnTo>
                    <a:lnTo>
                      <a:pt x="82" y="51"/>
                    </a:lnTo>
                    <a:lnTo>
                      <a:pt x="82" y="51"/>
                    </a:lnTo>
                    <a:lnTo>
                      <a:pt x="82" y="51"/>
                    </a:lnTo>
                    <a:lnTo>
                      <a:pt x="82" y="51"/>
                    </a:lnTo>
                    <a:lnTo>
                      <a:pt x="82" y="51"/>
                    </a:lnTo>
                    <a:lnTo>
                      <a:pt x="82" y="45"/>
                    </a:lnTo>
                    <a:lnTo>
                      <a:pt x="82" y="45"/>
                    </a:lnTo>
                    <a:lnTo>
                      <a:pt x="82" y="45"/>
                    </a:lnTo>
                    <a:lnTo>
                      <a:pt x="89" y="45"/>
                    </a:lnTo>
                    <a:lnTo>
                      <a:pt x="89" y="45"/>
                    </a:lnTo>
                    <a:lnTo>
                      <a:pt x="89" y="45"/>
                    </a:lnTo>
                    <a:lnTo>
                      <a:pt x="89" y="45"/>
                    </a:lnTo>
                    <a:lnTo>
                      <a:pt x="89" y="39"/>
                    </a:lnTo>
                    <a:lnTo>
                      <a:pt x="89" y="39"/>
                    </a:lnTo>
                    <a:lnTo>
                      <a:pt x="89" y="39"/>
                    </a:lnTo>
                    <a:lnTo>
                      <a:pt x="89" y="39"/>
                    </a:lnTo>
                    <a:lnTo>
                      <a:pt x="96" y="39"/>
                    </a:lnTo>
                    <a:lnTo>
                      <a:pt x="96" y="39"/>
                    </a:lnTo>
                    <a:lnTo>
                      <a:pt x="96" y="39"/>
                    </a:lnTo>
                    <a:lnTo>
                      <a:pt x="96" y="32"/>
                    </a:lnTo>
                    <a:lnTo>
                      <a:pt x="96" y="32"/>
                    </a:lnTo>
                    <a:lnTo>
                      <a:pt x="96" y="32"/>
                    </a:lnTo>
                    <a:lnTo>
                      <a:pt x="96" y="32"/>
                    </a:lnTo>
                    <a:lnTo>
                      <a:pt x="96" y="32"/>
                    </a:lnTo>
                    <a:lnTo>
                      <a:pt x="103" y="32"/>
                    </a:lnTo>
                    <a:lnTo>
                      <a:pt x="103" y="26"/>
                    </a:lnTo>
                    <a:lnTo>
                      <a:pt x="103" y="26"/>
                    </a:lnTo>
                    <a:lnTo>
                      <a:pt x="103" y="26"/>
                    </a:lnTo>
                    <a:lnTo>
                      <a:pt x="103" y="26"/>
                    </a:lnTo>
                    <a:lnTo>
                      <a:pt x="103" y="26"/>
                    </a:lnTo>
                    <a:lnTo>
                      <a:pt x="103" y="19"/>
                    </a:lnTo>
                    <a:lnTo>
                      <a:pt x="103" y="19"/>
                    </a:lnTo>
                    <a:lnTo>
                      <a:pt x="103" y="19"/>
                    </a:lnTo>
                    <a:lnTo>
                      <a:pt x="103" y="19"/>
                    </a:lnTo>
                    <a:lnTo>
                      <a:pt x="103" y="19"/>
                    </a:lnTo>
                    <a:lnTo>
                      <a:pt x="109" y="13"/>
                    </a:lnTo>
                    <a:lnTo>
                      <a:pt x="109" y="0"/>
                    </a:lnTo>
                    <a:lnTo>
                      <a:pt x="109" y="0"/>
                    </a:lnTo>
                    <a:lnTo>
                      <a:pt x="109" y="0"/>
                    </a:lnTo>
                    <a:lnTo>
                      <a:pt x="109" y="0"/>
                    </a:lnTo>
                    <a:lnTo>
                      <a:pt x="109" y="6"/>
                    </a:lnTo>
                    <a:lnTo>
                      <a:pt x="103" y="6"/>
                    </a:lnTo>
                    <a:lnTo>
                      <a:pt x="103" y="6"/>
                    </a:lnTo>
                    <a:lnTo>
                      <a:pt x="103" y="6"/>
                    </a:lnTo>
                    <a:lnTo>
                      <a:pt x="103" y="6"/>
                    </a:lnTo>
                    <a:lnTo>
                      <a:pt x="103" y="6"/>
                    </a:lnTo>
                    <a:lnTo>
                      <a:pt x="96" y="6"/>
                    </a:lnTo>
                    <a:lnTo>
                      <a:pt x="96" y="6"/>
                    </a:lnTo>
                    <a:lnTo>
                      <a:pt x="96" y="6"/>
                    </a:lnTo>
                    <a:lnTo>
                      <a:pt x="96" y="6"/>
                    </a:lnTo>
                    <a:lnTo>
                      <a:pt x="96" y="6"/>
                    </a:lnTo>
                    <a:lnTo>
                      <a:pt x="89" y="6"/>
                    </a:lnTo>
                    <a:lnTo>
                      <a:pt x="89" y="6"/>
                    </a:lnTo>
                    <a:lnTo>
                      <a:pt x="89" y="6"/>
                    </a:lnTo>
                    <a:lnTo>
                      <a:pt x="89" y="6"/>
                    </a:lnTo>
                    <a:lnTo>
                      <a:pt x="89" y="6"/>
                    </a:lnTo>
                    <a:lnTo>
                      <a:pt x="89" y="6"/>
                    </a:lnTo>
                    <a:lnTo>
                      <a:pt x="89" y="13"/>
                    </a:lnTo>
                    <a:lnTo>
                      <a:pt x="89" y="13"/>
                    </a:lnTo>
                    <a:lnTo>
                      <a:pt x="89" y="13"/>
                    </a:lnTo>
                    <a:lnTo>
                      <a:pt x="89" y="13"/>
                    </a:lnTo>
                    <a:lnTo>
                      <a:pt x="89" y="13"/>
                    </a:lnTo>
                    <a:lnTo>
                      <a:pt x="89" y="13"/>
                    </a:lnTo>
                    <a:lnTo>
                      <a:pt x="89" y="13"/>
                    </a:lnTo>
                    <a:lnTo>
                      <a:pt x="89" y="13"/>
                    </a:lnTo>
                    <a:lnTo>
                      <a:pt x="89" y="13"/>
                    </a:lnTo>
                    <a:lnTo>
                      <a:pt x="96" y="13"/>
                    </a:lnTo>
                    <a:lnTo>
                      <a:pt x="96" y="13"/>
                    </a:lnTo>
                    <a:lnTo>
                      <a:pt x="96" y="13"/>
                    </a:lnTo>
                    <a:lnTo>
                      <a:pt x="96" y="13"/>
                    </a:lnTo>
                    <a:lnTo>
                      <a:pt x="96" y="19"/>
                    </a:lnTo>
                    <a:lnTo>
                      <a:pt x="96" y="19"/>
                    </a:lnTo>
                    <a:lnTo>
                      <a:pt x="96" y="19"/>
                    </a:lnTo>
                    <a:lnTo>
                      <a:pt x="96" y="19"/>
                    </a:lnTo>
                    <a:lnTo>
                      <a:pt x="96" y="19"/>
                    </a:lnTo>
                    <a:lnTo>
                      <a:pt x="96" y="19"/>
                    </a:lnTo>
                    <a:lnTo>
                      <a:pt x="96" y="19"/>
                    </a:lnTo>
                    <a:lnTo>
                      <a:pt x="96" y="19"/>
                    </a:lnTo>
                    <a:lnTo>
                      <a:pt x="89" y="19"/>
                    </a:lnTo>
                    <a:lnTo>
                      <a:pt x="89" y="19"/>
                    </a:lnTo>
                    <a:lnTo>
                      <a:pt x="89" y="19"/>
                    </a:lnTo>
                    <a:lnTo>
                      <a:pt x="89" y="19"/>
                    </a:lnTo>
                    <a:lnTo>
                      <a:pt x="89" y="26"/>
                    </a:lnTo>
                    <a:lnTo>
                      <a:pt x="89" y="26"/>
                    </a:lnTo>
                    <a:lnTo>
                      <a:pt x="89" y="26"/>
                    </a:lnTo>
                    <a:lnTo>
                      <a:pt x="89" y="26"/>
                    </a:lnTo>
                    <a:lnTo>
                      <a:pt x="89" y="26"/>
                    </a:lnTo>
                    <a:lnTo>
                      <a:pt x="89" y="26"/>
                    </a:lnTo>
                    <a:lnTo>
                      <a:pt x="89" y="26"/>
                    </a:lnTo>
                    <a:lnTo>
                      <a:pt x="89" y="26"/>
                    </a:lnTo>
                    <a:lnTo>
                      <a:pt x="82" y="26"/>
                    </a:lnTo>
                    <a:lnTo>
                      <a:pt x="82" y="26"/>
                    </a:lnTo>
                    <a:lnTo>
                      <a:pt x="82" y="26"/>
                    </a:lnTo>
                    <a:lnTo>
                      <a:pt x="82" y="26"/>
                    </a:lnTo>
                    <a:lnTo>
                      <a:pt x="82" y="26"/>
                    </a:lnTo>
                    <a:lnTo>
                      <a:pt x="82" y="26"/>
                    </a:lnTo>
                    <a:lnTo>
                      <a:pt x="82" y="26"/>
                    </a:lnTo>
                    <a:lnTo>
                      <a:pt x="82" y="32"/>
                    </a:lnTo>
                    <a:lnTo>
                      <a:pt x="82" y="32"/>
                    </a:lnTo>
                    <a:lnTo>
                      <a:pt x="82" y="32"/>
                    </a:lnTo>
                    <a:lnTo>
                      <a:pt x="82" y="32"/>
                    </a:lnTo>
                    <a:lnTo>
                      <a:pt x="82" y="32"/>
                    </a:lnTo>
                    <a:lnTo>
                      <a:pt x="82" y="32"/>
                    </a:lnTo>
                    <a:lnTo>
                      <a:pt x="82" y="32"/>
                    </a:lnTo>
                    <a:lnTo>
                      <a:pt x="82" y="32"/>
                    </a:lnTo>
                    <a:lnTo>
                      <a:pt x="82" y="39"/>
                    </a:lnTo>
                    <a:lnTo>
                      <a:pt x="82" y="39"/>
                    </a:lnTo>
                    <a:lnTo>
                      <a:pt x="82" y="39"/>
                    </a:lnTo>
                    <a:lnTo>
                      <a:pt x="82" y="39"/>
                    </a:lnTo>
                    <a:lnTo>
                      <a:pt x="82" y="39"/>
                    </a:lnTo>
                    <a:lnTo>
                      <a:pt x="82" y="39"/>
                    </a:lnTo>
                    <a:lnTo>
                      <a:pt x="82" y="45"/>
                    </a:lnTo>
                    <a:lnTo>
                      <a:pt x="82" y="45"/>
                    </a:lnTo>
                    <a:lnTo>
                      <a:pt x="82" y="45"/>
                    </a:lnTo>
                    <a:lnTo>
                      <a:pt x="82" y="45"/>
                    </a:lnTo>
                    <a:lnTo>
                      <a:pt x="82" y="45"/>
                    </a:lnTo>
                    <a:lnTo>
                      <a:pt x="75" y="45"/>
                    </a:lnTo>
                    <a:lnTo>
                      <a:pt x="75" y="45"/>
                    </a:lnTo>
                    <a:lnTo>
                      <a:pt x="75" y="45"/>
                    </a:lnTo>
                    <a:lnTo>
                      <a:pt x="75" y="45"/>
                    </a:lnTo>
                    <a:lnTo>
                      <a:pt x="75" y="45"/>
                    </a:lnTo>
                    <a:lnTo>
                      <a:pt x="75" y="45"/>
                    </a:lnTo>
                    <a:lnTo>
                      <a:pt x="68" y="51"/>
                    </a:lnTo>
                    <a:lnTo>
                      <a:pt x="68" y="51"/>
                    </a:lnTo>
                    <a:lnTo>
                      <a:pt x="61" y="51"/>
                    </a:lnTo>
                    <a:lnTo>
                      <a:pt x="61" y="58"/>
                    </a:lnTo>
                    <a:lnTo>
                      <a:pt x="55" y="58"/>
                    </a:lnTo>
                    <a:lnTo>
                      <a:pt x="55" y="58"/>
                    </a:lnTo>
                    <a:lnTo>
                      <a:pt x="55" y="58"/>
                    </a:lnTo>
                    <a:lnTo>
                      <a:pt x="48" y="58"/>
                    </a:lnTo>
                    <a:lnTo>
                      <a:pt x="48" y="58"/>
                    </a:lnTo>
                    <a:lnTo>
                      <a:pt x="48" y="58"/>
                    </a:lnTo>
                    <a:lnTo>
                      <a:pt x="48" y="64"/>
                    </a:lnTo>
                    <a:lnTo>
                      <a:pt x="41" y="64"/>
                    </a:lnTo>
                    <a:lnTo>
                      <a:pt x="41" y="64"/>
                    </a:lnTo>
                    <a:lnTo>
                      <a:pt x="41" y="64"/>
                    </a:lnTo>
                    <a:lnTo>
                      <a:pt x="34" y="64"/>
                    </a:lnTo>
                    <a:lnTo>
                      <a:pt x="34" y="64"/>
                    </a:lnTo>
                    <a:lnTo>
                      <a:pt x="34" y="64"/>
                    </a:lnTo>
                    <a:lnTo>
                      <a:pt x="34" y="64"/>
                    </a:lnTo>
                    <a:lnTo>
                      <a:pt x="34" y="64"/>
                    </a:lnTo>
                    <a:lnTo>
                      <a:pt x="27" y="64"/>
                    </a:lnTo>
                    <a:lnTo>
                      <a:pt x="27" y="64"/>
                    </a:lnTo>
                    <a:lnTo>
                      <a:pt x="27" y="58"/>
                    </a:lnTo>
                    <a:lnTo>
                      <a:pt x="27" y="58"/>
                    </a:lnTo>
                    <a:lnTo>
                      <a:pt x="20" y="58"/>
                    </a:lnTo>
                    <a:lnTo>
                      <a:pt x="20" y="58"/>
                    </a:lnTo>
                    <a:lnTo>
                      <a:pt x="20" y="58"/>
                    </a:lnTo>
                    <a:lnTo>
                      <a:pt x="20" y="58"/>
                    </a:lnTo>
                    <a:lnTo>
                      <a:pt x="13" y="58"/>
                    </a:lnTo>
                    <a:lnTo>
                      <a:pt x="13" y="51"/>
                    </a:lnTo>
                    <a:lnTo>
                      <a:pt x="13" y="51"/>
                    </a:lnTo>
                    <a:lnTo>
                      <a:pt x="7" y="51"/>
                    </a:lnTo>
                    <a:lnTo>
                      <a:pt x="7" y="51"/>
                    </a:lnTo>
                    <a:lnTo>
                      <a:pt x="7" y="51"/>
                    </a:lnTo>
                    <a:lnTo>
                      <a:pt x="7" y="51"/>
                    </a:lnTo>
                    <a:lnTo>
                      <a:pt x="7" y="51"/>
                    </a:lnTo>
                    <a:lnTo>
                      <a:pt x="7" y="51"/>
                    </a:lnTo>
                    <a:lnTo>
                      <a:pt x="0" y="51"/>
                    </a:lnTo>
                    <a:lnTo>
                      <a:pt x="0" y="45"/>
                    </a:lnTo>
                    <a:lnTo>
                      <a:pt x="0" y="45"/>
                    </a:lnTo>
                    <a:lnTo>
                      <a:pt x="0" y="45"/>
                    </a:lnTo>
                    <a:lnTo>
                      <a:pt x="0" y="51"/>
                    </a:lnTo>
                    <a:lnTo>
                      <a:pt x="0" y="51"/>
                    </a:lnTo>
                    <a:lnTo>
                      <a:pt x="0" y="58"/>
                    </a:lnTo>
                    <a:lnTo>
                      <a:pt x="0" y="58"/>
                    </a:lnTo>
                    <a:lnTo>
                      <a:pt x="0" y="58"/>
                    </a:lnTo>
                    <a:lnTo>
                      <a:pt x="7" y="58"/>
                    </a:lnTo>
                    <a:lnTo>
                      <a:pt x="7" y="64"/>
                    </a:lnTo>
                    <a:lnTo>
                      <a:pt x="7" y="64"/>
                    </a:lnTo>
                    <a:lnTo>
                      <a:pt x="7" y="64"/>
                    </a:lnTo>
                    <a:lnTo>
                      <a:pt x="7" y="64"/>
                    </a:lnTo>
                    <a:lnTo>
                      <a:pt x="7" y="71"/>
                    </a:lnTo>
                    <a:lnTo>
                      <a:pt x="7" y="71"/>
                    </a:lnTo>
                    <a:lnTo>
                      <a:pt x="7" y="71"/>
                    </a:lnTo>
                    <a:lnTo>
                      <a:pt x="7" y="71"/>
                    </a:lnTo>
                    <a:lnTo>
                      <a:pt x="7" y="71"/>
                    </a:lnTo>
                    <a:lnTo>
                      <a:pt x="7" y="77"/>
                    </a:lnTo>
                    <a:lnTo>
                      <a:pt x="7" y="77"/>
                    </a:lnTo>
                    <a:lnTo>
                      <a:pt x="7" y="77"/>
                    </a:lnTo>
                    <a:lnTo>
                      <a:pt x="7" y="77"/>
                    </a:lnTo>
                    <a:lnTo>
                      <a:pt x="13" y="77"/>
                    </a:lnTo>
                    <a:lnTo>
                      <a:pt x="13" y="77"/>
                    </a:lnTo>
                    <a:lnTo>
                      <a:pt x="13" y="77"/>
                    </a:lnTo>
                    <a:lnTo>
                      <a:pt x="13" y="84"/>
                    </a:lnTo>
                    <a:lnTo>
                      <a:pt x="13" y="84"/>
                    </a:lnTo>
                    <a:lnTo>
                      <a:pt x="13" y="84"/>
                    </a:lnTo>
                    <a:lnTo>
                      <a:pt x="13" y="84"/>
                    </a:lnTo>
                    <a:lnTo>
                      <a:pt x="13" y="84"/>
                    </a:lnTo>
                    <a:lnTo>
                      <a:pt x="13" y="90"/>
                    </a:lnTo>
                    <a:lnTo>
                      <a:pt x="13" y="90"/>
                    </a:lnTo>
                    <a:lnTo>
                      <a:pt x="13" y="90"/>
                    </a:lnTo>
                    <a:lnTo>
                      <a:pt x="13" y="90"/>
                    </a:lnTo>
                    <a:lnTo>
                      <a:pt x="13" y="90"/>
                    </a:lnTo>
                    <a:lnTo>
                      <a:pt x="13" y="90"/>
                    </a:lnTo>
                    <a:lnTo>
                      <a:pt x="13" y="90"/>
                    </a:lnTo>
                    <a:lnTo>
                      <a:pt x="13" y="96"/>
                    </a:lnTo>
                    <a:lnTo>
                      <a:pt x="20" y="96"/>
                    </a:lnTo>
                    <a:lnTo>
                      <a:pt x="20" y="96"/>
                    </a:lnTo>
                    <a:lnTo>
                      <a:pt x="20" y="96"/>
                    </a:lnTo>
                    <a:lnTo>
                      <a:pt x="20" y="96"/>
                    </a:lnTo>
                    <a:lnTo>
                      <a:pt x="20" y="96"/>
                    </a:lnTo>
                    <a:lnTo>
                      <a:pt x="27" y="96"/>
                    </a:lnTo>
                    <a:lnTo>
                      <a:pt x="27" y="103"/>
                    </a:lnTo>
                    <a:lnTo>
                      <a:pt x="27" y="103"/>
                    </a:lnTo>
                    <a:lnTo>
                      <a:pt x="27" y="103"/>
                    </a:lnTo>
                    <a:lnTo>
                      <a:pt x="34" y="103"/>
                    </a:lnTo>
                    <a:lnTo>
                      <a:pt x="34" y="103"/>
                    </a:lnTo>
                    <a:lnTo>
                      <a:pt x="41" y="103"/>
                    </a:lnTo>
                    <a:lnTo>
                      <a:pt x="41" y="103"/>
                    </a:lnTo>
                    <a:lnTo>
                      <a:pt x="41" y="103"/>
                    </a:lnTo>
                    <a:lnTo>
                      <a:pt x="41" y="103"/>
                    </a:lnTo>
                    <a:lnTo>
                      <a:pt x="41" y="109"/>
                    </a:lnTo>
                    <a:lnTo>
                      <a:pt x="41" y="109"/>
                    </a:lnTo>
                    <a:lnTo>
                      <a:pt x="41" y="109"/>
                    </a:lnTo>
                    <a:lnTo>
                      <a:pt x="41" y="109"/>
                    </a:lnTo>
                    <a:lnTo>
                      <a:pt x="48" y="109"/>
                    </a:lnTo>
                    <a:lnTo>
                      <a:pt x="48" y="109"/>
                    </a:lnTo>
                    <a:lnTo>
                      <a:pt x="48" y="109"/>
                    </a:lnTo>
                    <a:lnTo>
                      <a:pt x="48" y="109"/>
                    </a:lnTo>
                    <a:lnTo>
                      <a:pt x="48" y="109"/>
                    </a:lnTo>
                    <a:lnTo>
                      <a:pt x="48" y="109"/>
                    </a:lnTo>
                    <a:lnTo>
                      <a:pt x="48" y="116"/>
                    </a:lnTo>
                    <a:lnTo>
                      <a:pt x="48" y="116"/>
                    </a:lnTo>
                    <a:lnTo>
                      <a:pt x="48" y="116"/>
                    </a:lnTo>
                    <a:lnTo>
                      <a:pt x="48" y="116"/>
                    </a:lnTo>
                    <a:lnTo>
                      <a:pt x="55" y="116"/>
                    </a:lnTo>
                    <a:lnTo>
                      <a:pt x="55" y="116"/>
                    </a:lnTo>
                    <a:lnTo>
                      <a:pt x="55" y="116"/>
                    </a:lnTo>
                    <a:lnTo>
                      <a:pt x="61" y="116"/>
                    </a:lnTo>
                    <a:lnTo>
                      <a:pt x="61" y="122"/>
                    </a:lnTo>
                    <a:lnTo>
                      <a:pt x="61" y="122"/>
                    </a:lnTo>
                    <a:lnTo>
                      <a:pt x="61" y="122"/>
                    </a:lnTo>
                    <a:lnTo>
                      <a:pt x="68" y="122"/>
                    </a:lnTo>
                    <a:lnTo>
                      <a:pt x="68" y="122"/>
                    </a:lnTo>
                    <a:lnTo>
                      <a:pt x="68" y="122"/>
                    </a:lnTo>
                    <a:lnTo>
                      <a:pt x="68" y="122"/>
                    </a:lnTo>
                    <a:lnTo>
                      <a:pt x="75" y="129"/>
                    </a:lnTo>
                    <a:lnTo>
                      <a:pt x="75" y="129"/>
                    </a:lnTo>
                    <a:lnTo>
                      <a:pt x="75" y="129"/>
                    </a:lnTo>
                    <a:lnTo>
                      <a:pt x="82" y="129"/>
                    </a:lnTo>
                    <a:lnTo>
                      <a:pt x="82" y="129"/>
                    </a:lnTo>
                    <a:lnTo>
                      <a:pt x="89" y="122"/>
                    </a:lnTo>
                    <a:lnTo>
                      <a:pt x="89" y="122"/>
                    </a:lnTo>
                    <a:lnTo>
                      <a:pt x="89" y="122"/>
                    </a:lnTo>
                    <a:lnTo>
                      <a:pt x="89" y="122"/>
                    </a:lnTo>
                    <a:lnTo>
                      <a:pt x="96" y="122"/>
                    </a:lnTo>
                    <a:lnTo>
                      <a:pt x="96" y="122"/>
                    </a:lnTo>
                    <a:lnTo>
                      <a:pt x="96" y="122"/>
                    </a:lnTo>
                    <a:lnTo>
                      <a:pt x="96" y="122"/>
                    </a:lnTo>
                    <a:lnTo>
                      <a:pt x="96" y="122"/>
                    </a:lnTo>
                    <a:lnTo>
                      <a:pt x="96" y="116"/>
                    </a:lnTo>
                    <a:lnTo>
                      <a:pt x="103" y="116"/>
                    </a:lnTo>
                    <a:lnTo>
                      <a:pt x="103" y="116"/>
                    </a:lnTo>
                    <a:lnTo>
                      <a:pt x="103" y="116"/>
                    </a:lnTo>
                    <a:lnTo>
                      <a:pt x="103" y="116"/>
                    </a:lnTo>
                    <a:lnTo>
                      <a:pt x="103" y="116"/>
                    </a:lnTo>
                    <a:lnTo>
                      <a:pt x="103" y="116"/>
                    </a:lnTo>
                    <a:lnTo>
                      <a:pt x="103" y="116"/>
                    </a:lnTo>
                    <a:lnTo>
                      <a:pt x="103" y="116"/>
                    </a:lnTo>
                    <a:lnTo>
                      <a:pt x="103" y="116"/>
                    </a:lnTo>
                    <a:lnTo>
                      <a:pt x="109" y="116"/>
                    </a:lnTo>
                    <a:lnTo>
                      <a:pt x="109" y="116"/>
                    </a:lnTo>
                    <a:lnTo>
                      <a:pt x="109" y="116"/>
                    </a:lnTo>
                    <a:lnTo>
                      <a:pt x="109" y="116"/>
                    </a:lnTo>
                    <a:lnTo>
                      <a:pt x="116" y="116"/>
                    </a:lnTo>
                    <a:lnTo>
                      <a:pt x="116" y="109"/>
                    </a:lnTo>
                    <a:lnTo>
                      <a:pt x="116" y="109"/>
                    </a:lnTo>
                    <a:lnTo>
                      <a:pt x="116" y="109"/>
                    </a:lnTo>
                    <a:lnTo>
                      <a:pt x="116" y="109"/>
                    </a:lnTo>
                    <a:lnTo>
                      <a:pt x="116" y="109"/>
                    </a:lnTo>
                    <a:lnTo>
                      <a:pt x="123" y="109"/>
                    </a:lnTo>
                    <a:lnTo>
                      <a:pt x="123" y="109"/>
                    </a:lnTo>
                    <a:lnTo>
                      <a:pt x="123" y="109"/>
                    </a:lnTo>
                    <a:lnTo>
                      <a:pt x="123" y="109"/>
                    </a:lnTo>
                    <a:lnTo>
                      <a:pt x="123" y="103"/>
                    </a:lnTo>
                    <a:lnTo>
                      <a:pt x="123" y="103"/>
                    </a:lnTo>
                    <a:lnTo>
                      <a:pt x="123" y="103"/>
                    </a:lnTo>
                    <a:lnTo>
                      <a:pt x="123" y="103"/>
                    </a:lnTo>
                    <a:lnTo>
                      <a:pt x="123" y="103"/>
                    </a:lnTo>
                    <a:lnTo>
                      <a:pt x="123" y="103"/>
                    </a:lnTo>
                    <a:lnTo>
                      <a:pt x="123" y="103"/>
                    </a:lnTo>
                    <a:lnTo>
                      <a:pt x="123" y="103"/>
                    </a:lnTo>
                    <a:lnTo>
                      <a:pt x="123" y="103"/>
                    </a:lnTo>
                    <a:lnTo>
                      <a:pt x="123" y="103"/>
                    </a:lnTo>
                    <a:lnTo>
                      <a:pt x="123" y="103"/>
                    </a:lnTo>
                    <a:lnTo>
                      <a:pt x="123" y="103"/>
                    </a:lnTo>
                    <a:lnTo>
                      <a:pt x="123" y="96"/>
                    </a:lnTo>
                    <a:lnTo>
                      <a:pt x="123" y="96"/>
                    </a:lnTo>
                    <a:lnTo>
                      <a:pt x="123" y="96"/>
                    </a:lnTo>
                    <a:lnTo>
                      <a:pt x="123" y="96"/>
                    </a:lnTo>
                    <a:lnTo>
                      <a:pt x="123" y="96"/>
                    </a:lnTo>
                    <a:lnTo>
                      <a:pt x="123" y="90"/>
                    </a:lnTo>
                    <a:lnTo>
                      <a:pt x="123" y="90"/>
                    </a:lnTo>
                    <a:lnTo>
                      <a:pt x="123" y="90"/>
                    </a:lnTo>
                    <a:lnTo>
                      <a:pt x="123" y="90"/>
                    </a:lnTo>
                    <a:lnTo>
                      <a:pt x="123" y="90"/>
                    </a:lnTo>
                    <a:lnTo>
                      <a:pt x="123" y="90"/>
                    </a:lnTo>
                    <a:lnTo>
                      <a:pt x="123" y="90"/>
                    </a:lnTo>
                    <a:lnTo>
                      <a:pt x="123" y="84"/>
                    </a:lnTo>
                    <a:lnTo>
                      <a:pt x="123" y="84"/>
                    </a:lnTo>
                    <a:lnTo>
                      <a:pt x="123" y="84"/>
                    </a:lnTo>
                    <a:lnTo>
                      <a:pt x="116" y="84"/>
                    </a:lnTo>
                    <a:lnTo>
                      <a:pt x="116" y="84"/>
                    </a:lnTo>
                    <a:lnTo>
                      <a:pt x="116" y="77"/>
                    </a:lnTo>
                    <a:lnTo>
                      <a:pt x="116" y="77"/>
                    </a:lnTo>
                    <a:lnTo>
                      <a:pt x="116" y="77"/>
                    </a:lnTo>
                    <a:lnTo>
                      <a:pt x="116" y="77"/>
                    </a:lnTo>
                    <a:lnTo>
                      <a:pt x="116" y="77"/>
                    </a:lnTo>
                    <a:lnTo>
                      <a:pt x="116" y="77"/>
                    </a:lnTo>
                    <a:lnTo>
                      <a:pt x="116" y="77"/>
                    </a:lnTo>
                    <a:lnTo>
                      <a:pt x="116" y="77"/>
                    </a:lnTo>
                    <a:lnTo>
                      <a:pt x="116" y="77"/>
                    </a:lnTo>
                    <a:lnTo>
                      <a:pt x="116" y="77"/>
                    </a:lnTo>
                    <a:close/>
                  </a:path>
                </a:pathLst>
              </a:custGeom>
              <a:solidFill>
                <a:srgbClr val="D9B200"/>
              </a:solidFill>
              <a:ln w="9525">
                <a:noFill/>
                <a:round/>
                <a:headEnd/>
                <a:tailEnd/>
              </a:ln>
            </p:spPr>
            <p:txBody>
              <a:bodyPr/>
              <a:lstStyle/>
              <a:p>
                <a:endParaRPr lang="en-US" dirty="0"/>
              </a:p>
            </p:txBody>
          </p:sp>
          <p:sp>
            <p:nvSpPr>
              <p:cNvPr id="100538" name="Freeform 1210"/>
              <p:cNvSpPr>
                <a:spLocks/>
              </p:cNvSpPr>
              <p:nvPr/>
            </p:nvSpPr>
            <p:spPr bwMode="auto">
              <a:xfrm>
                <a:off x="2352" y="3063"/>
                <a:ext cx="123" cy="129"/>
              </a:xfrm>
              <a:custGeom>
                <a:avLst/>
                <a:gdLst/>
                <a:ahLst/>
                <a:cxnLst>
                  <a:cxn ang="0">
                    <a:pos x="109" y="77"/>
                  </a:cxn>
                  <a:cxn ang="0">
                    <a:pos x="103" y="84"/>
                  </a:cxn>
                  <a:cxn ang="0">
                    <a:pos x="96" y="84"/>
                  </a:cxn>
                  <a:cxn ang="0">
                    <a:pos x="89" y="84"/>
                  </a:cxn>
                  <a:cxn ang="0">
                    <a:pos x="82" y="90"/>
                  </a:cxn>
                  <a:cxn ang="0">
                    <a:pos x="82" y="84"/>
                  </a:cxn>
                  <a:cxn ang="0">
                    <a:pos x="75" y="77"/>
                  </a:cxn>
                  <a:cxn ang="0">
                    <a:pos x="75" y="77"/>
                  </a:cxn>
                  <a:cxn ang="0">
                    <a:pos x="75" y="71"/>
                  </a:cxn>
                  <a:cxn ang="0">
                    <a:pos x="75" y="71"/>
                  </a:cxn>
                  <a:cxn ang="0">
                    <a:pos x="75" y="64"/>
                  </a:cxn>
                  <a:cxn ang="0">
                    <a:pos x="75" y="58"/>
                  </a:cxn>
                  <a:cxn ang="0">
                    <a:pos x="82" y="51"/>
                  </a:cxn>
                  <a:cxn ang="0">
                    <a:pos x="89" y="45"/>
                  </a:cxn>
                  <a:cxn ang="0">
                    <a:pos x="96" y="39"/>
                  </a:cxn>
                  <a:cxn ang="0">
                    <a:pos x="96" y="32"/>
                  </a:cxn>
                  <a:cxn ang="0">
                    <a:pos x="103" y="19"/>
                  </a:cxn>
                  <a:cxn ang="0">
                    <a:pos x="109" y="0"/>
                  </a:cxn>
                  <a:cxn ang="0">
                    <a:pos x="103" y="6"/>
                  </a:cxn>
                  <a:cxn ang="0">
                    <a:pos x="89" y="6"/>
                  </a:cxn>
                  <a:cxn ang="0">
                    <a:pos x="89" y="13"/>
                  </a:cxn>
                  <a:cxn ang="0">
                    <a:pos x="89" y="13"/>
                  </a:cxn>
                  <a:cxn ang="0">
                    <a:pos x="96" y="19"/>
                  </a:cxn>
                  <a:cxn ang="0">
                    <a:pos x="89" y="19"/>
                  </a:cxn>
                  <a:cxn ang="0">
                    <a:pos x="89" y="26"/>
                  </a:cxn>
                  <a:cxn ang="0">
                    <a:pos x="82" y="26"/>
                  </a:cxn>
                  <a:cxn ang="0">
                    <a:pos x="82" y="32"/>
                  </a:cxn>
                  <a:cxn ang="0">
                    <a:pos x="82" y="39"/>
                  </a:cxn>
                  <a:cxn ang="0">
                    <a:pos x="82" y="45"/>
                  </a:cxn>
                  <a:cxn ang="0">
                    <a:pos x="75" y="45"/>
                  </a:cxn>
                  <a:cxn ang="0">
                    <a:pos x="55" y="58"/>
                  </a:cxn>
                  <a:cxn ang="0">
                    <a:pos x="41" y="64"/>
                  </a:cxn>
                  <a:cxn ang="0">
                    <a:pos x="27" y="64"/>
                  </a:cxn>
                  <a:cxn ang="0">
                    <a:pos x="13" y="58"/>
                  </a:cxn>
                  <a:cxn ang="0">
                    <a:pos x="7" y="51"/>
                  </a:cxn>
                  <a:cxn ang="0">
                    <a:pos x="0" y="51"/>
                  </a:cxn>
                  <a:cxn ang="0">
                    <a:pos x="7" y="64"/>
                  </a:cxn>
                  <a:cxn ang="0">
                    <a:pos x="7" y="77"/>
                  </a:cxn>
                  <a:cxn ang="0">
                    <a:pos x="13" y="84"/>
                  </a:cxn>
                  <a:cxn ang="0">
                    <a:pos x="13" y="90"/>
                  </a:cxn>
                  <a:cxn ang="0">
                    <a:pos x="20" y="96"/>
                  </a:cxn>
                  <a:cxn ang="0">
                    <a:pos x="27" y="103"/>
                  </a:cxn>
                  <a:cxn ang="0">
                    <a:pos x="41" y="109"/>
                  </a:cxn>
                  <a:cxn ang="0">
                    <a:pos x="48" y="109"/>
                  </a:cxn>
                  <a:cxn ang="0">
                    <a:pos x="55" y="116"/>
                  </a:cxn>
                  <a:cxn ang="0">
                    <a:pos x="68" y="122"/>
                  </a:cxn>
                  <a:cxn ang="0">
                    <a:pos x="82" y="129"/>
                  </a:cxn>
                  <a:cxn ang="0">
                    <a:pos x="96" y="122"/>
                  </a:cxn>
                  <a:cxn ang="0">
                    <a:pos x="103" y="116"/>
                  </a:cxn>
                  <a:cxn ang="0">
                    <a:pos x="109" y="116"/>
                  </a:cxn>
                  <a:cxn ang="0">
                    <a:pos x="116" y="109"/>
                  </a:cxn>
                  <a:cxn ang="0">
                    <a:pos x="123" y="103"/>
                  </a:cxn>
                  <a:cxn ang="0">
                    <a:pos x="123" y="103"/>
                  </a:cxn>
                  <a:cxn ang="0">
                    <a:pos x="123" y="96"/>
                  </a:cxn>
                  <a:cxn ang="0">
                    <a:pos x="123" y="90"/>
                  </a:cxn>
                  <a:cxn ang="0">
                    <a:pos x="116" y="84"/>
                  </a:cxn>
                  <a:cxn ang="0">
                    <a:pos x="116" y="77"/>
                  </a:cxn>
                </a:cxnLst>
                <a:rect l="0" t="0" r="r" b="b"/>
                <a:pathLst>
                  <a:path w="123" h="129">
                    <a:moveTo>
                      <a:pt x="116" y="77"/>
                    </a:moveTo>
                    <a:lnTo>
                      <a:pt x="116" y="77"/>
                    </a:lnTo>
                    <a:lnTo>
                      <a:pt x="116" y="77"/>
                    </a:lnTo>
                    <a:lnTo>
                      <a:pt x="109" y="77"/>
                    </a:lnTo>
                    <a:lnTo>
                      <a:pt x="109" y="77"/>
                    </a:lnTo>
                    <a:lnTo>
                      <a:pt x="109" y="77"/>
                    </a:lnTo>
                    <a:lnTo>
                      <a:pt x="109" y="77"/>
                    </a:lnTo>
                    <a:lnTo>
                      <a:pt x="109" y="77"/>
                    </a:lnTo>
                    <a:lnTo>
                      <a:pt x="109" y="77"/>
                    </a:lnTo>
                    <a:lnTo>
                      <a:pt x="103" y="77"/>
                    </a:lnTo>
                    <a:lnTo>
                      <a:pt x="103" y="77"/>
                    </a:lnTo>
                    <a:lnTo>
                      <a:pt x="103" y="77"/>
                    </a:lnTo>
                    <a:lnTo>
                      <a:pt x="103" y="77"/>
                    </a:lnTo>
                    <a:lnTo>
                      <a:pt x="103" y="84"/>
                    </a:lnTo>
                    <a:lnTo>
                      <a:pt x="103" y="84"/>
                    </a:lnTo>
                    <a:lnTo>
                      <a:pt x="103" y="84"/>
                    </a:lnTo>
                    <a:lnTo>
                      <a:pt x="96" y="84"/>
                    </a:lnTo>
                    <a:lnTo>
                      <a:pt x="96" y="84"/>
                    </a:lnTo>
                    <a:lnTo>
                      <a:pt x="96" y="84"/>
                    </a:lnTo>
                    <a:lnTo>
                      <a:pt x="96" y="84"/>
                    </a:lnTo>
                    <a:lnTo>
                      <a:pt x="96" y="84"/>
                    </a:lnTo>
                    <a:lnTo>
                      <a:pt x="89" y="84"/>
                    </a:lnTo>
                    <a:lnTo>
                      <a:pt x="89" y="84"/>
                    </a:lnTo>
                    <a:lnTo>
                      <a:pt x="89" y="84"/>
                    </a:lnTo>
                    <a:lnTo>
                      <a:pt x="89" y="84"/>
                    </a:lnTo>
                    <a:lnTo>
                      <a:pt x="89" y="84"/>
                    </a:lnTo>
                    <a:lnTo>
                      <a:pt x="89" y="84"/>
                    </a:lnTo>
                    <a:lnTo>
                      <a:pt x="89" y="84"/>
                    </a:lnTo>
                    <a:lnTo>
                      <a:pt x="89" y="84"/>
                    </a:lnTo>
                    <a:lnTo>
                      <a:pt x="89" y="90"/>
                    </a:lnTo>
                    <a:lnTo>
                      <a:pt x="89" y="90"/>
                    </a:lnTo>
                    <a:lnTo>
                      <a:pt x="89" y="90"/>
                    </a:lnTo>
                    <a:lnTo>
                      <a:pt x="89" y="90"/>
                    </a:lnTo>
                    <a:lnTo>
                      <a:pt x="89" y="90"/>
                    </a:lnTo>
                    <a:lnTo>
                      <a:pt x="82" y="90"/>
                    </a:lnTo>
                    <a:lnTo>
                      <a:pt x="82" y="90"/>
                    </a:lnTo>
                    <a:lnTo>
                      <a:pt x="82" y="90"/>
                    </a:lnTo>
                    <a:lnTo>
                      <a:pt x="82" y="90"/>
                    </a:lnTo>
                    <a:lnTo>
                      <a:pt x="82" y="90"/>
                    </a:lnTo>
                    <a:lnTo>
                      <a:pt x="82" y="84"/>
                    </a:lnTo>
                    <a:lnTo>
                      <a:pt x="82" y="84"/>
                    </a:lnTo>
                    <a:lnTo>
                      <a:pt x="82" y="84"/>
                    </a:lnTo>
                    <a:lnTo>
                      <a:pt x="82" y="84"/>
                    </a:lnTo>
                    <a:lnTo>
                      <a:pt x="82" y="84"/>
                    </a:lnTo>
                    <a:lnTo>
                      <a:pt x="82" y="84"/>
                    </a:lnTo>
                    <a:lnTo>
                      <a:pt x="82" y="84"/>
                    </a:lnTo>
                    <a:lnTo>
                      <a:pt x="82" y="84"/>
                    </a:lnTo>
                    <a:lnTo>
                      <a:pt x="82" y="77"/>
                    </a:lnTo>
                    <a:lnTo>
                      <a:pt x="75" y="77"/>
                    </a:lnTo>
                    <a:lnTo>
                      <a:pt x="75" y="84"/>
                    </a:lnTo>
                    <a:lnTo>
                      <a:pt x="75" y="77"/>
                    </a:lnTo>
                    <a:lnTo>
                      <a:pt x="75" y="77"/>
                    </a:lnTo>
                    <a:lnTo>
                      <a:pt x="75" y="77"/>
                    </a:lnTo>
                    <a:lnTo>
                      <a:pt x="75" y="77"/>
                    </a:lnTo>
                    <a:lnTo>
                      <a:pt x="75" y="77"/>
                    </a:lnTo>
                    <a:lnTo>
                      <a:pt x="75" y="77"/>
                    </a:lnTo>
                    <a:lnTo>
                      <a:pt x="75" y="77"/>
                    </a:lnTo>
                    <a:lnTo>
                      <a:pt x="75" y="77"/>
                    </a:lnTo>
                    <a:lnTo>
                      <a:pt x="75" y="77"/>
                    </a:lnTo>
                    <a:lnTo>
                      <a:pt x="75" y="77"/>
                    </a:lnTo>
                    <a:lnTo>
                      <a:pt x="75" y="71"/>
                    </a:lnTo>
                    <a:lnTo>
                      <a:pt x="75" y="71"/>
                    </a:lnTo>
                    <a:lnTo>
                      <a:pt x="75" y="71"/>
                    </a:lnTo>
                    <a:lnTo>
                      <a:pt x="75" y="71"/>
                    </a:lnTo>
                    <a:lnTo>
                      <a:pt x="75" y="71"/>
                    </a:lnTo>
                    <a:lnTo>
                      <a:pt x="75" y="71"/>
                    </a:lnTo>
                    <a:lnTo>
                      <a:pt x="75" y="71"/>
                    </a:lnTo>
                    <a:lnTo>
                      <a:pt x="75" y="71"/>
                    </a:lnTo>
                    <a:lnTo>
                      <a:pt x="75" y="71"/>
                    </a:lnTo>
                    <a:lnTo>
                      <a:pt x="75" y="71"/>
                    </a:lnTo>
                    <a:lnTo>
                      <a:pt x="75" y="71"/>
                    </a:lnTo>
                    <a:lnTo>
                      <a:pt x="75" y="64"/>
                    </a:lnTo>
                    <a:lnTo>
                      <a:pt x="75" y="64"/>
                    </a:lnTo>
                    <a:lnTo>
                      <a:pt x="75" y="64"/>
                    </a:lnTo>
                    <a:lnTo>
                      <a:pt x="75" y="64"/>
                    </a:lnTo>
                    <a:lnTo>
                      <a:pt x="75" y="64"/>
                    </a:lnTo>
                    <a:lnTo>
                      <a:pt x="75" y="64"/>
                    </a:lnTo>
                    <a:lnTo>
                      <a:pt x="75" y="64"/>
                    </a:lnTo>
                    <a:lnTo>
                      <a:pt x="75" y="64"/>
                    </a:lnTo>
                    <a:lnTo>
                      <a:pt x="75" y="64"/>
                    </a:lnTo>
                    <a:lnTo>
                      <a:pt x="75" y="58"/>
                    </a:lnTo>
                    <a:lnTo>
                      <a:pt x="75" y="58"/>
                    </a:lnTo>
                    <a:lnTo>
                      <a:pt x="75" y="58"/>
                    </a:lnTo>
                    <a:lnTo>
                      <a:pt x="75" y="58"/>
                    </a:lnTo>
                    <a:lnTo>
                      <a:pt x="75" y="58"/>
                    </a:lnTo>
                    <a:lnTo>
                      <a:pt x="75" y="58"/>
                    </a:lnTo>
                    <a:lnTo>
                      <a:pt x="82" y="51"/>
                    </a:lnTo>
                    <a:lnTo>
                      <a:pt x="82" y="51"/>
                    </a:lnTo>
                    <a:lnTo>
                      <a:pt x="82" y="51"/>
                    </a:lnTo>
                    <a:lnTo>
                      <a:pt x="82" y="51"/>
                    </a:lnTo>
                    <a:lnTo>
                      <a:pt x="82" y="51"/>
                    </a:lnTo>
                    <a:lnTo>
                      <a:pt x="82" y="51"/>
                    </a:lnTo>
                    <a:lnTo>
                      <a:pt x="82" y="51"/>
                    </a:lnTo>
                    <a:lnTo>
                      <a:pt x="82" y="45"/>
                    </a:lnTo>
                    <a:lnTo>
                      <a:pt x="82" y="45"/>
                    </a:lnTo>
                    <a:lnTo>
                      <a:pt x="82" y="45"/>
                    </a:lnTo>
                    <a:lnTo>
                      <a:pt x="89" y="45"/>
                    </a:lnTo>
                    <a:lnTo>
                      <a:pt x="89" y="45"/>
                    </a:lnTo>
                    <a:lnTo>
                      <a:pt x="89" y="45"/>
                    </a:lnTo>
                    <a:lnTo>
                      <a:pt x="89" y="45"/>
                    </a:lnTo>
                    <a:lnTo>
                      <a:pt x="89" y="39"/>
                    </a:lnTo>
                    <a:lnTo>
                      <a:pt x="89" y="39"/>
                    </a:lnTo>
                    <a:lnTo>
                      <a:pt x="89" y="39"/>
                    </a:lnTo>
                    <a:lnTo>
                      <a:pt x="89" y="39"/>
                    </a:lnTo>
                    <a:lnTo>
                      <a:pt x="96" y="39"/>
                    </a:lnTo>
                    <a:lnTo>
                      <a:pt x="96" y="39"/>
                    </a:lnTo>
                    <a:lnTo>
                      <a:pt x="96" y="39"/>
                    </a:lnTo>
                    <a:lnTo>
                      <a:pt x="96" y="32"/>
                    </a:lnTo>
                    <a:lnTo>
                      <a:pt x="96" y="32"/>
                    </a:lnTo>
                    <a:lnTo>
                      <a:pt x="96" y="32"/>
                    </a:lnTo>
                    <a:lnTo>
                      <a:pt x="96" y="32"/>
                    </a:lnTo>
                    <a:lnTo>
                      <a:pt x="96" y="32"/>
                    </a:lnTo>
                    <a:lnTo>
                      <a:pt x="103" y="32"/>
                    </a:lnTo>
                    <a:lnTo>
                      <a:pt x="103" y="26"/>
                    </a:lnTo>
                    <a:lnTo>
                      <a:pt x="103" y="26"/>
                    </a:lnTo>
                    <a:lnTo>
                      <a:pt x="103" y="26"/>
                    </a:lnTo>
                    <a:lnTo>
                      <a:pt x="103" y="26"/>
                    </a:lnTo>
                    <a:lnTo>
                      <a:pt x="103" y="26"/>
                    </a:lnTo>
                    <a:lnTo>
                      <a:pt x="103" y="19"/>
                    </a:lnTo>
                    <a:lnTo>
                      <a:pt x="103" y="19"/>
                    </a:lnTo>
                    <a:lnTo>
                      <a:pt x="103" y="19"/>
                    </a:lnTo>
                    <a:lnTo>
                      <a:pt x="103" y="19"/>
                    </a:lnTo>
                    <a:lnTo>
                      <a:pt x="103" y="19"/>
                    </a:lnTo>
                    <a:lnTo>
                      <a:pt x="109" y="13"/>
                    </a:lnTo>
                    <a:lnTo>
                      <a:pt x="109" y="0"/>
                    </a:lnTo>
                    <a:lnTo>
                      <a:pt x="109" y="0"/>
                    </a:lnTo>
                    <a:lnTo>
                      <a:pt x="109" y="0"/>
                    </a:lnTo>
                    <a:lnTo>
                      <a:pt x="109" y="0"/>
                    </a:lnTo>
                    <a:lnTo>
                      <a:pt x="109" y="6"/>
                    </a:lnTo>
                    <a:lnTo>
                      <a:pt x="103" y="6"/>
                    </a:lnTo>
                    <a:lnTo>
                      <a:pt x="103" y="6"/>
                    </a:lnTo>
                    <a:lnTo>
                      <a:pt x="103" y="6"/>
                    </a:lnTo>
                    <a:lnTo>
                      <a:pt x="103" y="6"/>
                    </a:lnTo>
                    <a:lnTo>
                      <a:pt x="103" y="6"/>
                    </a:lnTo>
                    <a:lnTo>
                      <a:pt x="96" y="6"/>
                    </a:lnTo>
                    <a:lnTo>
                      <a:pt x="96" y="6"/>
                    </a:lnTo>
                    <a:lnTo>
                      <a:pt x="96" y="6"/>
                    </a:lnTo>
                    <a:lnTo>
                      <a:pt x="96" y="6"/>
                    </a:lnTo>
                    <a:lnTo>
                      <a:pt x="96" y="6"/>
                    </a:lnTo>
                    <a:lnTo>
                      <a:pt x="89" y="6"/>
                    </a:lnTo>
                    <a:lnTo>
                      <a:pt x="89" y="6"/>
                    </a:lnTo>
                    <a:lnTo>
                      <a:pt x="89" y="6"/>
                    </a:lnTo>
                    <a:lnTo>
                      <a:pt x="89" y="6"/>
                    </a:lnTo>
                    <a:lnTo>
                      <a:pt x="89" y="6"/>
                    </a:lnTo>
                    <a:lnTo>
                      <a:pt x="89" y="6"/>
                    </a:lnTo>
                    <a:lnTo>
                      <a:pt x="89" y="13"/>
                    </a:lnTo>
                    <a:lnTo>
                      <a:pt x="89" y="13"/>
                    </a:lnTo>
                    <a:lnTo>
                      <a:pt x="89" y="13"/>
                    </a:lnTo>
                    <a:lnTo>
                      <a:pt x="89" y="13"/>
                    </a:lnTo>
                    <a:lnTo>
                      <a:pt x="89" y="13"/>
                    </a:lnTo>
                    <a:lnTo>
                      <a:pt x="89" y="13"/>
                    </a:lnTo>
                    <a:lnTo>
                      <a:pt x="89" y="13"/>
                    </a:lnTo>
                    <a:lnTo>
                      <a:pt x="89" y="13"/>
                    </a:lnTo>
                    <a:lnTo>
                      <a:pt x="89" y="13"/>
                    </a:lnTo>
                    <a:lnTo>
                      <a:pt x="96" y="13"/>
                    </a:lnTo>
                    <a:lnTo>
                      <a:pt x="96" y="13"/>
                    </a:lnTo>
                    <a:lnTo>
                      <a:pt x="96" y="13"/>
                    </a:lnTo>
                    <a:lnTo>
                      <a:pt x="96" y="13"/>
                    </a:lnTo>
                    <a:lnTo>
                      <a:pt x="96" y="19"/>
                    </a:lnTo>
                    <a:lnTo>
                      <a:pt x="96" y="19"/>
                    </a:lnTo>
                    <a:lnTo>
                      <a:pt x="96" y="19"/>
                    </a:lnTo>
                    <a:lnTo>
                      <a:pt x="96" y="19"/>
                    </a:lnTo>
                    <a:lnTo>
                      <a:pt x="96" y="19"/>
                    </a:lnTo>
                    <a:lnTo>
                      <a:pt x="96" y="19"/>
                    </a:lnTo>
                    <a:lnTo>
                      <a:pt x="96" y="19"/>
                    </a:lnTo>
                    <a:lnTo>
                      <a:pt x="96" y="19"/>
                    </a:lnTo>
                    <a:lnTo>
                      <a:pt x="89" y="19"/>
                    </a:lnTo>
                    <a:lnTo>
                      <a:pt x="89" y="19"/>
                    </a:lnTo>
                    <a:lnTo>
                      <a:pt x="89" y="19"/>
                    </a:lnTo>
                    <a:lnTo>
                      <a:pt x="89" y="19"/>
                    </a:lnTo>
                    <a:lnTo>
                      <a:pt x="89" y="26"/>
                    </a:lnTo>
                    <a:lnTo>
                      <a:pt x="89" y="26"/>
                    </a:lnTo>
                    <a:lnTo>
                      <a:pt x="89" y="26"/>
                    </a:lnTo>
                    <a:lnTo>
                      <a:pt x="89" y="26"/>
                    </a:lnTo>
                    <a:lnTo>
                      <a:pt x="89" y="26"/>
                    </a:lnTo>
                    <a:lnTo>
                      <a:pt x="89" y="26"/>
                    </a:lnTo>
                    <a:lnTo>
                      <a:pt x="89" y="26"/>
                    </a:lnTo>
                    <a:lnTo>
                      <a:pt x="89" y="26"/>
                    </a:lnTo>
                    <a:lnTo>
                      <a:pt x="82" y="26"/>
                    </a:lnTo>
                    <a:lnTo>
                      <a:pt x="82" y="26"/>
                    </a:lnTo>
                    <a:lnTo>
                      <a:pt x="82" y="26"/>
                    </a:lnTo>
                    <a:lnTo>
                      <a:pt x="82" y="26"/>
                    </a:lnTo>
                    <a:lnTo>
                      <a:pt x="82" y="26"/>
                    </a:lnTo>
                    <a:lnTo>
                      <a:pt x="82" y="26"/>
                    </a:lnTo>
                    <a:lnTo>
                      <a:pt x="82" y="26"/>
                    </a:lnTo>
                    <a:lnTo>
                      <a:pt x="82" y="32"/>
                    </a:lnTo>
                    <a:lnTo>
                      <a:pt x="82" y="32"/>
                    </a:lnTo>
                    <a:lnTo>
                      <a:pt x="82" y="32"/>
                    </a:lnTo>
                    <a:lnTo>
                      <a:pt x="82" y="32"/>
                    </a:lnTo>
                    <a:lnTo>
                      <a:pt x="82" y="32"/>
                    </a:lnTo>
                    <a:lnTo>
                      <a:pt x="82" y="32"/>
                    </a:lnTo>
                    <a:lnTo>
                      <a:pt x="82" y="32"/>
                    </a:lnTo>
                    <a:lnTo>
                      <a:pt x="82" y="32"/>
                    </a:lnTo>
                    <a:lnTo>
                      <a:pt x="82" y="39"/>
                    </a:lnTo>
                    <a:lnTo>
                      <a:pt x="82" y="39"/>
                    </a:lnTo>
                    <a:lnTo>
                      <a:pt x="82" y="39"/>
                    </a:lnTo>
                    <a:lnTo>
                      <a:pt x="82" y="39"/>
                    </a:lnTo>
                    <a:lnTo>
                      <a:pt x="82" y="39"/>
                    </a:lnTo>
                    <a:lnTo>
                      <a:pt x="82" y="39"/>
                    </a:lnTo>
                    <a:lnTo>
                      <a:pt x="82" y="45"/>
                    </a:lnTo>
                    <a:lnTo>
                      <a:pt x="82" y="45"/>
                    </a:lnTo>
                    <a:lnTo>
                      <a:pt x="82" y="45"/>
                    </a:lnTo>
                    <a:lnTo>
                      <a:pt x="82" y="45"/>
                    </a:lnTo>
                    <a:lnTo>
                      <a:pt x="82" y="45"/>
                    </a:lnTo>
                    <a:lnTo>
                      <a:pt x="75" y="45"/>
                    </a:lnTo>
                    <a:lnTo>
                      <a:pt x="75" y="45"/>
                    </a:lnTo>
                    <a:lnTo>
                      <a:pt x="75" y="45"/>
                    </a:lnTo>
                    <a:lnTo>
                      <a:pt x="75" y="45"/>
                    </a:lnTo>
                    <a:lnTo>
                      <a:pt x="75" y="45"/>
                    </a:lnTo>
                    <a:lnTo>
                      <a:pt x="75" y="45"/>
                    </a:lnTo>
                    <a:lnTo>
                      <a:pt x="68" y="51"/>
                    </a:lnTo>
                    <a:lnTo>
                      <a:pt x="68" y="51"/>
                    </a:lnTo>
                    <a:lnTo>
                      <a:pt x="61" y="51"/>
                    </a:lnTo>
                    <a:lnTo>
                      <a:pt x="61" y="58"/>
                    </a:lnTo>
                    <a:lnTo>
                      <a:pt x="55" y="58"/>
                    </a:lnTo>
                    <a:lnTo>
                      <a:pt x="55" y="58"/>
                    </a:lnTo>
                    <a:lnTo>
                      <a:pt x="55" y="58"/>
                    </a:lnTo>
                    <a:lnTo>
                      <a:pt x="48" y="58"/>
                    </a:lnTo>
                    <a:lnTo>
                      <a:pt x="48" y="58"/>
                    </a:lnTo>
                    <a:lnTo>
                      <a:pt x="48" y="58"/>
                    </a:lnTo>
                    <a:lnTo>
                      <a:pt x="48" y="64"/>
                    </a:lnTo>
                    <a:lnTo>
                      <a:pt x="41" y="64"/>
                    </a:lnTo>
                    <a:lnTo>
                      <a:pt x="41" y="64"/>
                    </a:lnTo>
                    <a:lnTo>
                      <a:pt x="41" y="64"/>
                    </a:lnTo>
                    <a:lnTo>
                      <a:pt x="34" y="64"/>
                    </a:lnTo>
                    <a:lnTo>
                      <a:pt x="34" y="64"/>
                    </a:lnTo>
                    <a:lnTo>
                      <a:pt x="34" y="64"/>
                    </a:lnTo>
                    <a:lnTo>
                      <a:pt x="34" y="64"/>
                    </a:lnTo>
                    <a:lnTo>
                      <a:pt x="34" y="64"/>
                    </a:lnTo>
                    <a:lnTo>
                      <a:pt x="27" y="64"/>
                    </a:lnTo>
                    <a:lnTo>
                      <a:pt x="27" y="64"/>
                    </a:lnTo>
                    <a:lnTo>
                      <a:pt x="27" y="58"/>
                    </a:lnTo>
                    <a:lnTo>
                      <a:pt x="27" y="58"/>
                    </a:lnTo>
                    <a:lnTo>
                      <a:pt x="20" y="58"/>
                    </a:lnTo>
                    <a:lnTo>
                      <a:pt x="20" y="58"/>
                    </a:lnTo>
                    <a:lnTo>
                      <a:pt x="20" y="58"/>
                    </a:lnTo>
                    <a:lnTo>
                      <a:pt x="20" y="58"/>
                    </a:lnTo>
                    <a:lnTo>
                      <a:pt x="13" y="58"/>
                    </a:lnTo>
                    <a:lnTo>
                      <a:pt x="13" y="51"/>
                    </a:lnTo>
                    <a:lnTo>
                      <a:pt x="13" y="51"/>
                    </a:lnTo>
                    <a:lnTo>
                      <a:pt x="7" y="51"/>
                    </a:lnTo>
                    <a:lnTo>
                      <a:pt x="7" y="51"/>
                    </a:lnTo>
                    <a:lnTo>
                      <a:pt x="7" y="51"/>
                    </a:lnTo>
                    <a:lnTo>
                      <a:pt x="7" y="51"/>
                    </a:lnTo>
                    <a:lnTo>
                      <a:pt x="7" y="51"/>
                    </a:lnTo>
                    <a:lnTo>
                      <a:pt x="7" y="51"/>
                    </a:lnTo>
                    <a:lnTo>
                      <a:pt x="0" y="51"/>
                    </a:lnTo>
                    <a:lnTo>
                      <a:pt x="0" y="45"/>
                    </a:lnTo>
                    <a:lnTo>
                      <a:pt x="0" y="45"/>
                    </a:lnTo>
                    <a:lnTo>
                      <a:pt x="0" y="45"/>
                    </a:lnTo>
                    <a:lnTo>
                      <a:pt x="0" y="51"/>
                    </a:lnTo>
                    <a:lnTo>
                      <a:pt x="0" y="51"/>
                    </a:lnTo>
                    <a:lnTo>
                      <a:pt x="0" y="58"/>
                    </a:lnTo>
                    <a:lnTo>
                      <a:pt x="0" y="58"/>
                    </a:lnTo>
                    <a:lnTo>
                      <a:pt x="0" y="58"/>
                    </a:lnTo>
                    <a:lnTo>
                      <a:pt x="7" y="58"/>
                    </a:lnTo>
                    <a:lnTo>
                      <a:pt x="7" y="64"/>
                    </a:lnTo>
                    <a:lnTo>
                      <a:pt x="7" y="64"/>
                    </a:lnTo>
                    <a:lnTo>
                      <a:pt x="7" y="64"/>
                    </a:lnTo>
                    <a:lnTo>
                      <a:pt x="7" y="64"/>
                    </a:lnTo>
                    <a:lnTo>
                      <a:pt x="7" y="71"/>
                    </a:lnTo>
                    <a:lnTo>
                      <a:pt x="7" y="71"/>
                    </a:lnTo>
                    <a:lnTo>
                      <a:pt x="7" y="71"/>
                    </a:lnTo>
                    <a:lnTo>
                      <a:pt x="7" y="71"/>
                    </a:lnTo>
                    <a:lnTo>
                      <a:pt x="7" y="71"/>
                    </a:lnTo>
                    <a:lnTo>
                      <a:pt x="7" y="77"/>
                    </a:lnTo>
                    <a:lnTo>
                      <a:pt x="7" y="77"/>
                    </a:lnTo>
                    <a:lnTo>
                      <a:pt x="7" y="77"/>
                    </a:lnTo>
                    <a:lnTo>
                      <a:pt x="7" y="77"/>
                    </a:lnTo>
                    <a:lnTo>
                      <a:pt x="13" y="77"/>
                    </a:lnTo>
                    <a:lnTo>
                      <a:pt x="13" y="77"/>
                    </a:lnTo>
                    <a:lnTo>
                      <a:pt x="13" y="77"/>
                    </a:lnTo>
                    <a:lnTo>
                      <a:pt x="13" y="84"/>
                    </a:lnTo>
                    <a:lnTo>
                      <a:pt x="13" y="84"/>
                    </a:lnTo>
                    <a:lnTo>
                      <a:pt x="13" y="84"/>
                    </a:lnTo>
                    <a:lnTo>
                      <a:pt x="13" y="84"/>
                    </a:lnTo>
                    <a:lnTo>
                      <a:pt x="13" y="84"/>
                    </a:lnTo>
                    <a:lnTo>
                      <a:pt x="13" y="90"/>
                    </a:lnTo>
                    <a:lnTo>
                      <a:pt x="13" y="90"/>
                    </a:lnTo>
                    <a:lnTo>
                      <a:pt x="13" y="90"/>
                    </a:lnTo>
                    <a:lnTo>
                      <a:pt x="13" y="90"/>
                    </a:lnTo>
                    <a:lnTo>
                      <a:pt x="13" y="90"/>
                    </a:lnTo>
                    <a:lnTo>
                      <a:pt x="13" y="90"/>
                    </a:lnTo>
                    <a:lnTo>
                      <a:pt x="13" y="90"/>
                    </a:lnTo>
                    <a:lnTo>
                      <a:pt x="13" y="96"/>
                    </a:lnTo>
                    <a:lnTo>
                      <a:pt x="20" y="96"/>
                    </a:lnTo>
                    <a:lnTo>
                      <a:pt x="20" y="96"/>
                    </a:lnTo>
                    <a:lnTo>
                      <a:pt x="20" y="96"/>
                    </a:lnTo>
                    <a:lnTo>
                      <a:pt x="20" y="96"/>
                    </a:lnTo>
                    <a:lnTo>
                      <a:pt x="20" y="96"/>
                    </a:lnTo>
                    <a:lnTo>
                      <a:pt x="27" y="96"/>
                    </a:lnTo>
                    <a:lnTo>
                      <a:pt x="27" y="103"/>
                    </a:lnTo>
                    <a:lnTo>
                      <a:pt x="27" y="103"/>
                    </a:lnTo>
                    <a:lnTo>
                      <a:pt x="27" y="103"/>
                    </a:lnTo>
                    <a:lnTo>
                      <a:pt x="34" y="103"/>
                    </a:lnTo>
                    <a:lnTo>
                      <a:pt x="34" y="103"/>
                    </a:lnTo>
                    <a:lnTo>
                      <a:pt x="41" y="103"/>
                    </a:lnTo>
                    <a:lnTo>
                      <a:pt x="41" y="103"/>
                    </a:lnTo>
                    <a:lnTo>
                      <a:pt x="41" y="103"/>
                    </a:lnTo>
                    <a:lnTo>
                      <a:pt x="41" y="103"/>
                    </a:lnTo>
                    <a:lnTo>
                      <a:pt x="41" y="109"/>
                    </a:lnTo>
                    <a:lnTo>
                      <a:pt x="41" y="109"/>
                    </a:lnTo>
                    <a:lnTo>
                      <a:pt x="41" y="109"/>
                    </a:lnTo>
                    <a:lnTo>
                      <a:pt x="41" y="109"/>
                    </a:lnTo>
                    <a:lnTo>
                      <a:pt x="48" y="109"/>
                    </a:lnTo>
                    <a:lnTo>
                      <a:pt x="48" y="109"/>
                    </a:lnTo>
                    <a:lnTo>
                      <a:pt x="48" y="109"/>
                    </a:lnTo>
                    <a:lnTo>
                      <a:pt x="48" y="109"/>
                    </a:lnTo>
                    <a:lnTo>
                      <a:pt x="48" y="109"/>
                    </a:lnTo>
                    <a:lnTo>
                      <a:pt x="48" y="109"/>
                    </a:lnTo>
                    <a:lnTo>
                      <a:pt x="48" y="116"/>
                    </a:lnTo>
                    <a:lnTo>
                      <a:pt x="48" y="116"/>
                    </a:lnTo>
                    <a:lnTo>
                      <a:pt x="48" y="116"/>
                    </a:lnTo>
                    <a:lnTo>
                      <a:pt x="48" y="116"/>
                    </a:lnTo>
                    <a:lnTo>
                      <a:pt x="55" y="116"/>
                    </a:lnTo>
                    <a:lnTo>
                      <a:pt x="55" y="116"/>
                    </a:lnTo>
                    <a:lnTo>
                      <a:pt x="55" y="116"/>
                    </a:lnTo>
                    <a:lnTo>
                      <a:pt x="61" y="116"/>
                    </a:lnTo>
                    <a:lnTo>
                      <a:pt x="61" y="122"/>
                    </a:lnTo>
                    <a:lnTo>
                      <a:pt x="61" y="122"/>
                    </a:lnTo>
                    <a:lnTo>
                      <a:pt x="61" y="122"/>
                    </a:lnTo>
                    <a:lnTo>
                      <a:pt x="68" y="122"/>
                    </a:lnTo>
                    <a:lnTo>
                      <a:pt x="68" y="122"/>
                    </a:lnTo>
                    <a:lnTo>
                      <a:pt x="68" y="122"/>
                    </a:lnTo>
                    <a:lnTo>
                      <a:pt x="68" y="122"/>
                    </a:lnTo>
                    <a:lnTo>
                      <a:pt x="75" y="129"/>
                    </a:lnTo>
                    <a:lnTo>
                      <a:pt x="75" y="129"/>
                    </a:lnTo>
                    <a:lnTo>
                      <a:pt x="75" y="129"/>
                    </a:lnTo>
                    <a:lnTo>
                      <a:pt x="82" y="129"/>
                    </a:lnTo>
                    <a:lnTo>
                      <a:pt x="82" y="129"/>
                    </a:lnTo>
                    <a:lnTo>
                      <a:pt x="89" y="122"/>
                    </a:lnTo>
                    <a:lnTo>
                      <a:pt x="89" y="122"/>
                    </a:lnTo>
                    <a:lnTo>
                      <a:pt x="89" y="122"/>
                    </a:lnTo>
                    <a:lnTo>
                      <a:pt x="89" y="122"/>
                    </a:lnTo>
                    <a:lnTo>
                      <a:pt x="96" y="122"/>
                    </a:lnTo>
                    <a:lnTo>
                      <a:pt x="96" y="122"/>
                    </a:lnTo>
                    <a:lnTo>
                      <a:pt x="96" y="122"/>
                    </a:lnTo>
                    <a:lnTo>
                      <a:pt x="96" y="122"/>
                    </a:lnTo>
                    <a:lnTo>
                      <a:pt x="96" y="122"/>
                    </a:lnTo>
                    <a:lnTo>
                      <a:pt x="96" y="116"/>
                    </a:lnTo>
                    <a:lnTo>
                      <a:pt x="103" y="116"/>
                    </a:lnTo>
                    <a:lnTo>
                      <a:pt x="103" y="116"/>
                    </a:lnTo>
                    <a:lnTo>
                      <a:pt x="103" y="116"/>
                    </a:lnTo>
                    <a:lnTo>
                      <a:pt x="103" y="116"/>
                    </a:lnTo>
                    <a:lnTo>
                      <a:pt x="103" y="116"/>
                    </a:lnTo>
                    <a:lnTo>
                      <a:pt x="103" y="116"/>
                    </a:lnTo>
                    <a:lnTo>
                      <a:pt x="103" y="116"/>
                    </a:lnTo>
                    <a:lnTo>
                      <a:pt x="103" y="116"/>
                    </a:lnTo>
                    <a:lnTo>
                      <a:pt x="103" y="116"/>
                    </a:lnTo>
                    <a:lnTo>
                      <a:pt x="109" y="116"/>
                    </a:lnTo>
                    <a:lnTo>
                      <a:pt x="109" y="116"/>
                    </a:lnTo>
                    <a:lnTo>
                      <a:pt x="109" y="116"/>
                    </a:lnTo>
                    <a:lnTo>
                      <a:pt x="109" y="116"/>
                    </a:lnTo>
                    <a:lnTo>
                      <a:pt x="116" y="116"/>
                    </a:lnTo>
                    <a:lnTo>
                      <a:pt x="116" y="109"/>
                    </a:lnTo>
                    <a:lnTo>
                      <a:pt x="116" y="109"/>
                    </a:lnTo>
                    <a:lnTo>
                      <a:pt x="116" y="109"/>
                    </a:lnTo>
                    <a:lnTo>
                      <a:pt x="116" y="109"/>
                    </a:lnTo>
                    <a:lnTo>
                      <a:pt x="116" y="109"/>
                    </a:lnTo>
                    <a:lnTo>
                      <a:pt x="123" y="109"/>
                    </a:lnTo>
                    <a:lnTo>
                      <a:pt x="123" y="109"/>
                    </a:lnTo>
                    <a:lnTo>
                      <a:pt x="123" y="109"/>
                    </a:lnTo>
                    <a:lnTo>
                      <a:pt x="123" y="109"/>
                    </a:lnTo>
                    <a:lnTo>
                      <a:pt x="123" y="103"/>
                    </a:lnTo>
                    <a:lnTo>
                      <a:pt x="123" y="103"/>
                    </a:lnTo>
                    <a:lnTo>
                      <a:pt x="123" y="103"/>
                    </a:lnTo>
                    <a:lnTo>
                      <a:pt x="123" y="103"/>
                    </a:lnTo>
                    <a:lnTo>
                      <a:pt x="123" y="103"/>
                    </a:lnTo>
                    <a:lnTo>
                      <a:pt x="123" y="103"/>
                    </a:lnTo>
                    <a:lnTo>
                      <a:pt x="123" y="103"/>
                    </a:lnTo>
                    <a:lnTo>
                      <a:pt x="123" y="103"/>
                    </a:lnTo>
                    <a:lnTo>
                      <a:pt x="123" y="103"/>
                    </a:lnTo>
                    <a:lnTo>
                      <a:pt x="123" y="103"/>
                    </a:lnTo>
                    <a:lnTo>
                      <a:pt x="123" y="103"/>
                    </a:lnTo>
                    <a:lnTo>
                      <a:pt x="123" y="103"/>
                    </a:lnTo>
                    <a:lnTo>
                      <a:pt x="123" y="96"/>
                    </a:lnTo>
                    <a:lnTo>
                      <a:pt x="123" y="96"/>
                    </a:lnTo>
                    <a:lnTo>
                      <a:pt x="123" y="96"/>
                    </a:lnTo>
                    <a:lnTo>
                      <a:pt x="123" y="96"/>
                    </a:lnTo>
                    <a:lnTo>
                      <a:pt x="123" y="96"/>
                    </a:lnTo>
                    <a:lnTo>
                      <a:pt x="123" y="90"/>
                    </a:lnTo>
                    <a:lnTo>
                      <a:pt x="123" y="90"/>
                    </a:lnTo>
                    <a:lnTo>
                      <a:pt x="123" y="90"/>
                    </a:lnTo>
                    <a:lnTo>
                      <a:pt x="123" y="90"/>
                    </a:lnTo>
                    <a:lnTo>
                      <a:pt x="123" y="90"/>
                    </a:lnTo>
                    <a:lnTo>
                      <a:pt x="123" y="90"/>
                    </a:lnTo>
                    <a:lnTo>
                      <a:pt x="123" y="90"/>
                    </a:lnTo>
                    <a:lnTo>
                      <a:pt x="123" y="84"/>
                    </a:lnTo>
                    <a:lnTo>
                      <a:pt x="123" y="84"/>
                    </a:lnTo>
                    <a:lnTo>
                      <a:pt x="123" y="84"/>
                    </a:lnTo>
                    <a:lnTo>
                      <a:pt x="116" y="84"/>
                    </a:lnTo>
                    <a:lnTo>
                      <a:pt x="116" y="84"/>
                    </a:lnTo>
                    <a:lnTo>
                      <a:pt x="116" y="77"/>
                    </a:lnTo>
                    <a:lnTo>
                      <a:pt x="116" y="77"/>
                    </a:lnTo>
                    <a:lnTo>
                      <a:pt x="116" y="77"/>
                    </a:lnTo>
                    <a:lnTo>
                      <a:pt x="116" y="77"/>
                    </a:lnTo>
                    <a:lnTo>
                      <a:pt x="116" y="77"/>
                    </a:lnTo>
                    <a:lnTo>
                      <a:pt x="116" y="77"/>
                    </a:lnTo>
                    <a:lnTo>
                      <a:pt x="116" y="77"/>
                    </a:lnTo>
                    <a:lnTo>
                      <a:pt x="116" y="77"/>
                    </a:lnTo>
                    <a:lnTo>
                      <a:pt x="116" y="77"/>
                    </a:lnTo>
                    <a:lnTo>
                      <a:pt x="116" y="77"/>
                    </a:lnTo>
                  </a:path>
                </a:pathLst>
              </a:custGeom>
              <a:noFill/>
              <a:ln w="0">
                <a:solidFill>
                  <a:srgbClr val="000000"/>
                </a:solidFill>
                <a:prstDash val="solid"/>
                <a:round/>
                <a:headEnd/>
                <a:tailEnd/>
              </a:ln>
            </p:spPr>
            <p:txBody>
              <a:bodyPr/>
              <a:lstStyle/>
              <a:p>
                <a:endParaRPr lang="en-US" dirty="0"/>
              </a:p>
            </p:txBody>
          </p:sp>
          <p:sp>
            <p:nvSpPr>
              <p:cNvPr id="100539" name="Freeform 1211"/>
              <p:cNvSpPr>
                <a:spLocks/>
              </p:cNvSpPr>
              <p:nvPr/>
            </p:nvSpPr>
            <p:spPr bwMode="auto">
              <a:xfrm>
                <a:off x="2372" y="3121"/>
                <a:ext cx="35" cy="58"/>
              </a:xfrm>
              <a:custGeom>
                <a:avLst/>
                <a:gdLst/>
                <a:ahLst/>
                <a:cxnLst>
                  <a:cxn ang="0">
                    <a:pos x="28" y="58"/>
                  </a:cxn>
                  <a:cxn ang="0">
                    <a:pos x="28" y="58"/>
                  </a:cxn>
                  <a:cxn ang="0">
                    <a:pos x="28" y="58"/>
                  </a:cxn>
                  <a:cxn ang="0">
                    <a:pos x="21" y="51"/>
                  </a:cxn>
                  <a:cxn ang="0">
                    <a:pos x="21" y="51"/>
                  </a:cxn>
                  <a:cxn ang="0">
                    <a:pos x="21" y="51"/>
                  </a:cxn>
                  <a:cxn ang="0">
                    <a:pos x="21" y="51"/>
                  </a:cxn>
                  <a:cxn ang="0">
                    <a:pos x="21" y="51"/>
                  </a:cxn>
                  <a:cxn ang="0">
                    <a:pos x="21" y="45"/>
                  </a:cxn>
                  <a:cxn ang="0">
                    <a:pos x="14" y="45"/>
                  </a:cxn>
                  <a:cxn ang="0">
                    <a:pos x="7" y="45"/>
                  </a:cxn>
                  <a:cxn ang="0">
                    <a:pos x="7" y="45"/>
                  </a:cxn>
                  <a:cxn ang="0">
                    <a:pos x="0" y="45"/>
                  </a:cxn>
                  <a:cxn ang="0">
                    <a:pos x="7" y="0"/>
                  </a:cxn>
                  <a:cxn ang="0">
                    <a:pos x="7" y="6"/>
                  </a:cxn>
                  <a:cxn ang="0">
                    <a:pos x="14" y="6"/>
                  </a:cxn>
                  <a:cxn ang="0">
                    <a:pos x="14" y="6"/>
                  </a:cxn>
                  <a:cxn ang="0">
                    <a:pos x="14" y="6"/>
                  </a:cxn>
                  <a:cxn ang="0">
                    <a:pos x="14" y="6"/>
                  </a:cxn>
                  <a:cxn ang="0">
                    <a:pos x="14" y="13"/>
                  </a:cxn>
                  <a:cxn ang="0">
                    <a:pos x="14" y="13"/>
                  </a:cxn>
                  <a:cxn ang="0">
                    <a:pos x="21" y="13"/>
                  </a:cxn>
                  <a:cxn ang="0">
                    <a:pos x="21" y="13"/>
                  </a:cxn>
                  <a:cxn ang="0">
                    <a:pos x="21" y="19"/>
                  </a:cxn>
                  <a:cxn ang="0">
                    <a:pos x="14" y="19"/>
                  </a:cxn>
                  <a:cxn ang="0">
                    <a:pos x="14" y="19"/>
                  </a:cxn>
                  <a:cxn ang="0">
                    <a:pos x="14" y="26"/>
                  </a:cxn>
                  <a:cxn ang="0">
                    <a:pos x="14" y="26"/>
                  </a:cxn>
                  <a:cxn ang="0">
                    <a:pos x="14" y="26"/>
                  </a:cxn>
                  <a:cxn ang="0">
                    <a:pos x="21" y="32"/>
                  </a:cxn>
                  <a:cxn ang="0">
                    <a:pos x="21" y="32"/>
                  </a:cxn>
                  <a:cxn ang="0">
                    <a:pos x="28" y="32"/>
                  </a:cxn>
                  <a:cxn ang="0">
                    <a:pos x="28" y="32"/>
                  </a:cxn>
                  <a:cxn ang="0">
                    <a:pos x="28" y="58"/>
                  </a:cxn>
                </a:cxnLst>
                <a:rect l="0" t="0" r="r" b="b"/>
                <a:pathLst>
                  <a:path w="35" h="58">
                    <a:moveTo>
                      <a:pt x="28" y="58"/>
                    </a:moveTo>
                    <a:lnTo>
                      <a:pt x="28" y="58"/>
                    </a:lnTo>
                    <a:lnTo>
                      <a:pt x="28" y="58"/>
                    </a:lnTo>
                    <a:lnTo>
                      <a:pt x="28" y="58"/>
                    </a:lnTo>
                    <a:lnTo>
                      <a:pt x="28" y="58"/>
                    </a:lnTo>
                    <a:lnTo>
                      <a:pt x="28" y="58"/>
                    </a:lnTo>
                    <a:lnTo>
                      <a:pt x="21" y="58"/>
                    </a:lnTo>
                    <a:lnTo>
                      <a:pt x="21" y="51"/>
                    </a:lnTo>
                    <a:lnTo>
                      <a:pt x="21" y="51"/>
                    </a:lnTo>
                    <a:lnTo>
                      <a:pt x="21" y="51"/>
                    </a:lnTo>
                    <a:lnTo>
                      <a:pt x="21" y="51"/>
                    </a:lnTo>
                    <a:lnTo>
                      <a:pt x="21" y="51"/>
                    </a:lnTo>
                    <a:lnTo>
                      <a:pt x="21" y="51"/>
                    </a:lnTo>
                    <a:lnTo>
                      <a:pt x="21" y="51"/>
                    </a:lnTo>
                    <a:lnTo>
                      <a:pt x="21" y="51"/>
                    </a:lnTo>
                    <a:lnTo>
                      <a:pt x="21" y="51"/>
                    </a:lnTo>
                    <a:lnTo>
                      <a:pt x="21" y="45"/>
                    </a:lnTo>
                    <a:lnTo>
                      <a:pt x="21" y="45"/>
                    </a:lnTo>
                    <a:lnTo>
                      <a:pt x="21" y="45"/>
                    </a:lnTo>
                    <a:lnTo>
                      <a:pt x="14" y="45"/>
                    </a:lnTo>
                    <a:lnTo>
                      <a:pt x="14" y="45"/>
                    </a:lnTo>
                    <a:lnTo>
                      <a:pt x="7" y="45"/>
                    </a:lnTo>
                    <a:lnTo>
                      <a:pt x="7" y="45"/>
                    </a:lnTo>
                    <a:lnTo>
                      <a:pt x="7" y="45"/>
                    </a:lnTo>
                    <a:lnTo>
                      <a:pt x="0" y="45"/>
                    </a:lnTo>
                    <a:lnTo>
                      <a:pt x="0" y="45"/>
                    </a:lnTo>
                    <a:lnTo>
                      <a:pt x="7" y="0"/>
                    </a:lnTo>
                    <a:lnTo>
                      <a:pt x="7" y="0"/>
                    </a:lnTo>
                    <a:lnTo>
                      <a:pt x="7" y="0"/>
                    </a:lnTo>
                    <a:lnTo>
                      <a:pt x="7" y="6"/>
                    </a:lnTo>
                    <a:lnTo>
                      <a:pt x="7" y="6"/>
                    </a:lnTo>
                    <a:lnTo>
                      <a:pt x="14" y="6"/>
                    </a:lnTo>
                    <a:lnTo>
                      <a:pt x="14" y="6"/>
                    </a:lnTo>
                    <a:lnTo>
                      <a:pt x="14" y="6"/>
                    </a:lnTo>
                    <a:lnTo>
                      <a:pt x="14" y="6"/>
                    </a:lnTo>
                    <a:lnTo>
                      <a:pt x="14" y="6"/>
                    </a:lnTo>
                    <a:lnTo>
                      <a:pt x="14" y="6"/>
                    </a:lnTo>
                    <a:lnTo>
                      <a:pt x="14" y="6"/>
                    </a:lnTo>
                    <a:lnTo>
                      <a:pt x="14" y="6"/>
                    </a:lnTo>
                    <a:lnTo>
                      <a:pt x="14" y="13"/>
                    </a:lnTo>
                    <a:lnTo>
                      <a:pt x="14" y="13"/>
                    </a:lnTo>
                    <a:lnTo>
                      <a:pt x="14" y="13"/>
                    </a:lnTo>
                    <a:lnTo>
                      <a:pt x="14" y="13"/>
                    </a:lnTo>
                    <a:lnTo>
                      <a:pt x="21" y="13"/>
                    </a:lnTo>
                    <a:lnTo>
                      <a:pt x="21" y="13"/>
                    </a:lnTo>
                    <a:lnTo>
                      <a:pt x="21" y="13"/>
                    </a:lnTo>
                    <a:lnTo>
                      <a:pt x="21" y="19"/>
                    </a:lnTo>
                    <a:lnTo>
                      <a:pt x="21" y="19"/>
                    </a:lnTo>
                    <a:lnTo>
                      <a:pt x="14" y="19"/>
                    </a:lnTo>
                    <a:lnTo>
                      <a:pt x="14" y="19"/>
                    </a:lnTo>
                    <a:lnTo>
                      <a:pt x="14" y="19"/>
                    </a:lnTo>
                    <a:lnTo>
                      <a:pt x="14" y="19"/>
                    </a:lnTo>
                    <a:lnTo>
                      <a:pt x="14" y="26"/>
                    </a:lnTo>
                    <a:lnTo>
                      <a:pt x="14" y="26"/>
                    </a:lnTo>
                    <a:lnTo>
                      <a:pt x="14" y="26"/>
                    </a:lnTo>
                    <a:lnTo>
                      <a:pt x="14" y="26"/>
                    </a:lnTo>
                    <a:lnTo>
                      <a:pt x="14" y="26"/>
                    </a:lnTo>
                    <a:lnTo>
                      <a:pt x="14" y="26"/>
                    </a:lnTo>
                    <a:lnTo>
                      <a:pt x="14" y="32"/>
                    </a:lnTo>
                    <a:lnTo>
                      <a:pt x="21" y="32"/>
                    </a:lnTo>
                    <a:lnTo>
                      <a:pt x="21" y="32"/>
                    </a:lnTo>
                    <a:lnTo>
                      <a:pt x="21" y="32"/>
                    </a:lnTo>
                    <a:lnTo>
                      <a:pt x="21" y="32"/>
                    </a:lnTo>
                    <a:lnTo>
                      <a:pt x="28" y="32"/>
                    </a:lnTo>
                    <a:lnTo>
                      <a:pt x="28" y="26"/>
                    </a:lnTo>
                    <a:lnTo>
                      <a:pt x="28" y="32"/>
                    </a:lnTo>
                    <a:lnTo>
                      <a:pt x="35" y="32"/>
                    </a:lnTo>
                    <a:lnTo>
                      <a:pt x="28" y="58"/>
                    </a:lnTo>
                    <a:lnTo>
                      <a:pt x="28" y="58"/>
                    </a:lnTo>
                    <a:close/>
                  </a:path>
                </a:pathLst>
              </a:custGeom>
              <a:solidFill>
                <a:srgbClr val="000000"/>
              </a:solidFill>
              <a:ln w="9525">
                <a:noFill/>
                <a:round/>
                <a:headEnd/>
                <a:tailEnd/>
              </a:ln>
            </p:spPr>
            <p:txBody>
              <a:bodyPr/>
              <a:lstStyle/>
              <a:p>
                <a:endParaRPr lang="en-US" dirty="0"/>
              </a:p>
            </p:txBody>
          </p:sp>
          <p:sp>
            <p:nvSpPr>
              <p:cNvPr id="100540" name="Freeform 1212"/>
              <p:cNvSpPr>
                <a:spLocks/>
              </p:cNvSpPr>
              <p:nvPr/>
            </p:nvSpPr>
            <p:spPr bwMode="auto">
              <a:xfrm>
                <a:off x="2400" y="3147"/>
                <a:ext cx="55" cy="45"/>
              </a:xfrm>
              <a:custGeom>
                <a:avLst/>
                <a:gdLst/>
                <a:ahLst/>
                <a:cxnLst>
                  <a:cxn ang="0">
                    <a:pos x="7" y="38"/>
                  </a:cxn>
                  <a:cxn ang="0">
                    <a:pos x="20" y="38"/>
                  </a:cxn>
                  <a:cxn ang="0">
                    <a:pos x="34" y="45"/>
                  </a:cxn>
                  <a:cxn ang="0">
                    <a:pos x="41" y="38"/>
                  </a:cxn>
                  <a:cxn ang="0">
                    <a:pos x="48" y="32"/>
                  </a:cxn>
                  <a:cxn ang="0">
                    <a:pos x="55" y="32"/>
                  </a:cxn>
                  <a:cxn ang="0">
                    <a:pos x="55" y="32"/>
                  </a:cxn>
                  <a:cxn ang="0">
                    <a:pos x="55" y="25"/>
                  </a:cxn>
                  <a:cxn ang="0">
                    <a:pos x="55" y="19"/>
                  </a:cxn>
                  <a:cxn ang="0">
                    <a:pos x="48" y="6"/>
                  </a:cxn>
                  <a:cxn ang="0">
                    <a:pos x="48" y="0"/>
                  </a:cxn>
                  <a:cxn ang="0">
                    <a:pos x="41" y="0"/>
                  </a:cxn>
                  <a:cxn ang="0">
                    <a:pos x="41" y="0"/>
                  </a:cxn>
                  <a:cxn ang="0">
                    <a:pos x="41" y="6"/>
                  </a:cxn>
                  <a:cxn ang="0">
                    <a:pos x="48" y="19"/>
                  </a:cxn>
                  <a:cxn ang="0">
                    <a:pos x="55" y="25"/>
                  </a:cxn>
                  <a:cxn ang="0">
                    <a:pos x="55" y="32"/>
                  </a:cxn>
                  <a:cxn ang="0">
                    <a:pos x="48" y="25"/>
                  </a:cxn>
                  <a:cxn ang="0">
                    <a:pos x="41" y="19"/>
                  </a:cxn>
                  <a:cxn ang="0">
                    <a:pos x="41" y="19"/>
                  </a:cxn>
                  <a:cxn ang="0">
                    <a:pos x="34" y="19"/>
                  </a:cxn>
                  <a:cxn ang="0">
                    <a:pos x="41" y="19"/>
                  </a:cxn>
                  <a:cxn ang="0">
                    <a:pos x="41" y="19"/>
                  </a:cxn>
                  <a:cxn ang="0">
                    <a:pos x="41" y="25"/>
                  </a:cxn>
                  <a:cxn ang="0">
                    <a:pos x="41" y="32"/>
                  </a:cxn>
                  <a:cxn ang="0">
                    <a:pos x="41" y="32"/>
                  </a:cxn>
                  <a:cxn ang="0">
                    <a:pos x="41" y="38"/>
                  </a:cxn>
                  <a:cxn ang="0">
                    <a:pos x="34" y="38"/>
                  </a:cxn>
                  <a:cxn ang="0">
                    <a:pos x="34" y="32"/>
                  </a:cxn>
                  <a:cxn ang="0">
                    <a:pos x="34" y="25"/>
                  </a:cxn>
                  <a:cxn ang="0">
                    <a:pos x="34" y="19"/>
                  </a:cxn>
                  <a:cxn ang="0">
                    <a:pos x="34" y="25"/>
                  </a:cxn>
                  <a:cxn ang="0">
                    <a:pos x="27" y="25"/>
                  </a:cxn>
                  <a:cxn ang="0">
                    <a:pos x="27" y="32"/>
                  </a:cxn>
                  <a:cxn ang="0">
                    <a:pos x="27" y="32"/>
                  </a:cxn>
                  <a:cxn ang="0">
                    <a:pos x="27" y="25"/>
                  </a:cxn>
                  <a:cxn ang="0">
                    <a:pos x="27" y="19"/>
                  </a:cxn>
                  <a:cxn ang="0">
                    <a:pos x="27" y="19"/>
                  </a:cxn>
                  <a:cxn ang="0">
                    <a:pos x="27" y="25"/>
                  </a:cxn>
                  <a:cxn ang="0">
                    <a:pos x="27" y="25"/>
                  </a:cxn>
                  <a:cxn ang="0">
                    <a:pos x="27" y="32"/>
                  </a:cxn>
                  <a:cxn ang="0">
                    <a:pos x="27" y="38"/>
                  </a:cxn>
                  <a:cxn ang="0">
                    <a:pos x="20" y="38"/>
                  </a:cxn>
                  <a:cxn ang="0">
                    <a:pos x="20" y="38"/>
                  </a:cxn>
                  <a:cxn ang="0">
                    <a:pos x="20" y="32"/>
                  </a:cxn>
                  <a:cxn ang="0">
                    <a:pos x="20" y="25"/>
                  </a:cxn>
                  <a:cxn ang="0">
                    <a:pos x="20" y="12"/>
                  </a:cxn>
                  <a:cxn ang="0">
                    <a:pos x="13" y="12"/>
                  </a:cxn>
                  <a:cxn ang="0">
                    <a:pos x="7" y="19"/>
                  </a:cxn>
                  <a:cxn ang="0">
                    <a:pos x="0" y="19"/>
                  </a:cxn>
                  <a:cxn ang="0">
                    <a:pos x="7" y="19"/>
                  </a:cxn>
                  <a:cxn ang="0">
                    <a:pos x="13" y="12"/>
                  </a:cxn>
                  <a:cxn ang="0">
                    <a:pos x="20" y="6"/>
                  </a:cxn>
                  <a:cxn ang="0">
                    <a:pos x="20" y="6"/>
                  </a:cxn>
                  <a:cxn ang="0">
                    <a:pos x="20" y="6"/>
                  </a:cxn>
                  <a:cxn ang="0">
                    <a:pos x="7" y="6"/>
                  </a:cxn>
                </a:cxnLst>
                <a:rect l="0" t="0" r="r" b="b"/>
                <a:pathLst>
                  <a:path w="55" h="45">
                    <a:moveTo>
                      <a:pt x="0" y="32"/>
                    </a:moveTo>
                    <a:lnTo>
                      <a:pt x="0" y="32"/>
                    </a:lnTo>
                    <a:lnTo>
                      <a:pt x="7" y="32"/>
                    </a:lnTo>
                    <a:lnTo>
                      <a:pt x="7" y="32"/>
                    </a:lnTo>
                    <a:lnTo>
                      <a:pt x="7" y="38"/>
                    </a:lnTo>
                    <a:lnTo>
                      <a:pt x="13" y="38"/>
                    </a:lnTo>
                    <a:lnTo>
                      <a:pt x="13" y="38"/>
                    </a:lnTo>
                    <a:lnTo>
                      <a:pt x="13" y="38"/>
                    </a:lnTo>
                    <a:lnTo>
                      <a:pt x="13" y="38"/>
                    </a:lnTo>
                    <a:lnTo>
                      <a:pt x="20" y="38"/>
                    </a:lnTo>
                    <a:lnTo>
                      <a:pt x="20" y="38"/>
                    </a:lnTo>
                    <a:lnTo>
                      <a:pt x="20" y="45"/>
                    </a:lnTo>
                    <a:lnTo>
                      <a:pt x="27" y="45"/>
                    </a:lnTo>
                    <a:lnTo>
                      <a:pt x="27" y="45"/>
                    </a:lnTo>
                    <a:lnTo>
                      <a:pt x="34" y="45"/>
                    </a:lnTo>
                    <a:lnTo>
                      <a:pt x="34" y="45"/>
                    </a:lnTo>
                    <a:lnTo>
                      <a:pt x="34" y="38"/>
                    </a:lnTo>
                    <a:lnTo>
                      <a:pt x="41" y="38"/>
                    </a:lnTo>
                    <a:lnTo>
                      <a:pt x="41" y="38"/>
                    </a:lnTo>
                    <a:lnTo>
                      <a:pt x="41" y="38"/>
                    </a:lnTo>
                    <a:lnTo>
                      <a:pt x="41" y="38"/>
                    </a:lnTo>
                    <a:lnTo>
                      <a:pt x="48" y="38"/>
                    </a:lnTo>
                    <a:lnTo>
                      <a:pt x="48" y="38"/>
                    </a:lnTo>
                    <a:lnTo>
                      <a:pt x="48" y="38"/>
                    </a:lnTo>
                    <a:lnTo>
                      <a:pt x="48" y="32"/>
                    </a:lnTo>
                    <a:lnTo>
                      <a:pt x="48" y="32"/>
                    </a:lnTo>
                    <a:lnTo>
                      <a:pt x="48" y="32"/>
                    </a:lnTo>
                    <a:lnTo>
                      <a:pt x="48" y="32"/>
                    </a:lnTo>
                    <a:lnTo>
                      <a:pt x="55" y="32"/>
                    </a:lnTo>
                    <a:lnTo>
                      <a:pt x="55" y="32"/>
                    </a:lnTo>
                    <a:lnTo>
                      <a:pt x="55" y="32"/>
                    </a:lnTo>
                    <a:lnTo>
                      <a:pt x="55" y="32"/>
                    </a:lnTo>
                    <a:lnTo>
                      <a:pt x="55" y="32"/>
                    </a:lnTo>
                    <a:lnTo>
                      <a:pt x="55" y="32"/>
                    </a:lnTo>
                    <a:lnTo>
                      <a:pt x="55" y="32"/>
                    </a:lnTo>
                    <a:lnTo>
                      <a:pt x="55" y="32"/>
                    </a:lnTo>
                    <a:lnTo>
                      <a:pt x="55" y="32"/>
                    </a:lnTo>
                    <a:lnTo>
                      <a:pt x="55" y="32"/>
                    </a:lnTo>
                    <a:lnTo>
                      <a:pt x="55" y="25"/>
                    </a:lnTo>
                    <a:lnTo>
                      <a:pt x="55" y="25"/>
                    </a:lnTo>
                    <a:lnTo>
                      <a:pt x="55" y="25"/>
                    </a:lnTo>
                    <a:lnTo>
                      <a:pt x="55" y="19"/>
                    </a:lnTo>
                    <a:lnTo>
                      <a:pt x="55" y="19"/>
                    </a:lnTo>
                    <a:lnTo>
                      <a:pt x="55" y="19"/>
                    </a:lnTo>
                    <a:lnTo>
                      <a:pt x="55" y="19"/>
                    </a:lnTo>
                    <a:lnTo>
                      <a:pt x="55" y="12"/>
                    </a:lnTo>
                    <a:lnTo>
                      <a:pt x="55" y="12"/>
                    </a:lnTo>
                    <a:lnTo>
                      <a:pt x="48" y="12"/>
                    </a:lnTo>
                    <a:lnTo>
                      <a:pt x="48" y="12"/>
                    </a:lnTo>
                    <a:lnTo>
                      <a:pt x="48" y="6"/>
                    </a:lnTo>
                    <a:lnTo>
                      <a:pt x="48" y="6"/>
                    </a:lnTo>
                    <a:lnTo>
                      <a:pt x="48" y="6"/>
                    </a:lnTo>
                    <a:lnTo>
                      <a:pt x="48" y="0"/>
                    </a:lnTo>
                    <a:lnTo>
                      <a:pt x="48" y="0"/>
                    </a:lnTo>
                    <a:lnTo>
                      <a:pt x="48" y="0"/>
                    </a:lnTo>
                    <a:lnTo>
                      <a:pt x="48" y="0"/>
                    </a:lnTo>
                    <a:lnTo>
                      <a:pt x="48" y="0"/>
                    </a:lnTo>
                    <a:lnTo>
                      <a:pt x="41" y="0"/>
                    </a:lnTo>
                    <a:lnTo>
                      <a:pt x="41" y="0"/>
                    </a:lnTo>
                    <a:lnTo>
                      <a:pt x="41" y="0"/>
                    </a:lnTo>
                    <a:lnTo>
                      <a:pt x="41" y="0"/>
                    </a:lnTo>
                    <a:lnTo>
                      <a:pt x="41" y="0"/>
                    </a:lnTo>
                    <a:lnTo>
                      <a:pt x="41" y="0"/>
                    </a:lnTo>
                    <a:lnTo>
                      <a:pt x="41" y="0"/>
                    </a:lnTo>
                    <a:lnTo>
                      <a:pt x="41" y="0"/>
                    </a:lnTo>
                    <a:lnTo>
                      <a:pt x="41" y="0"/>
                    </a:lnTo>
                    <a:lnTo>
                      <a:pt x="41" y="0"/>
                    </a:lnTo>
                    <a:lnTo>
                      <a:pt x="41" y="6"/>
                    </a:lnTo>
                    <a:lnTo>
                      <a:pt x="41" y="6"/>
                    </a:lnTo>
                    <a:lnTo>
                      <a:pt x="41" y="6"/>
                    </a:lnTo>
                    <a:lnTo>
                      <a:pt x="41" y="6"/>
                    </a:lnTo>
                    <a:lnTo>
                      <a:pt x="48" y="12"/>
                    </a:lnTo>
                    <a:lnTo>
                      <a:pt x="48" y="12"/>
                    </a:lnTo>
                    <a:lnTo>
                      <a:pt x="48" y="12"/>
                    </a:lnTo>
                    <a:lnTo>
                      <a:pt x="48" y="19"/>
                    </a:lnTo>
                    <a:lnTo>
                      <a:pt x="48" y="19"/>
                    </a:lnTo>
                    <a:lnTo>
                      <a:pt x="48" y="25"/>
                    </a:lnTo>
                    <a:lnTo>
                      <a:pt x="48" y="25"/>
                    </a:lnTo>
                    <a:lnTo>
                      <a:pt x="48" y="25"/>
                    </a:lnTo>
                    <a:lnTo>
                      <a:pt x="55" y="25"/>
                    </a:lnTo>
                    <a:lnTo>
                      <a:pt x="55" y="25"/>
                    </a:lnTo>
                    <a:lnTo>
                      <a:pt x="55" y="25"/>
                    </a:lnTo>
                    <a:lnTo>
                      <a:pt x="55" y="25"/>
                    </a:lnTo>
                    <a:lnTo>
                      <a:pt x="55" y="25"/>
                    </a:lnTo>
                    <a:lnTo>
                      <a:pt x="55" y="32"/>
                    </a:lnTo>
                    <a:lnTo>
                      <a:pt x="55" y="32"/>
                    </a:lnTo>
                    <a:lnTo>
                      <a:pt x="55" y="32"/>
                    </a:lnTo>
                    <a:lnTo>
                      <a:pt x="48" y="32"/>
                    </a:lnTo>
                    <a:lnTo>
                      <a:pt x="48" y="32"/>
                    </a:lnTo>
                    <a:lnTo>
                      <a:pt x="48" y="25"/>
                    </a:lnTo>
                    <a:lnTo>
                      <a:pt x="48" y="25"/>
                    </a:lnTo>
                    <a:lnTo>
                      <a:pt x="48" y="25"/>
                    </a:lnTo>
                    <a:lnTo>
                      <a:pt x="48" y="25"/>
                    </a:lnTo>
                    <a:lnTo>
                      <a:pt x="48" y="25"/>
                    </a:lnTo>
                    <a:lnTo>
                      <a:pt x="41" y="19"/>
                    </a:lnTo>
                    <a:lnTo>
                      <a:pt x="41" y="19"/>
                    </a:lnTo>
                    <a:lnTo>
                      <a:pt x="41" y="19"/>
                    </a:lnTo>
                    <a:lnTo>
                      <a:pt x="41" y="19"/>
                    </a:lnTo>
                    <a:lnTo>
                      <a:pt x="41" y="19"/>
                    </a:lnTo>
                    <a:lnTo>
                      <a:pt x="41" y="19"/>
                    </a:lnTo>
                    <a:lnTo>
                      <a:pt x="41" y="19"/>
                    </a:lnTo>
                    <a:lnTo>
                      <a:pt x="34" y="12"/>
                    </a:lnTo>
                    <a:lnTo>
                      <a:pt x="34" y="19"/>
                    </a:lnTo>
                    <a:lnTo>
                      <a:pt x="34" y="19"/>
                    </a:lnTo>
                    <a:lnTo>
                      <a:pt x="34" y="19"/>
                    </a:lnTo>
                    <a:lnTo>
                      <a:pt x="41" y="19"/>
                    </a:lnTo>
                    <a:lnTo>
                      <a:pt x="41" y="19"/>
                    </a:lnTo>
                    <a:lnTo>
                      <a:pt x="41" y="19"/>
                    </a:lnTo>
                    <a:lnTo>
                      <a:pt x="41" y="19"/>
                    </a:lnTo>
                    <a:lnTo>
                      <a:pt x="41" y="19"/>
                    </a:lnTo>
                    <a:lnTo>
                      <a:pt x="41" y="19"/>
                    </a:lnTo>
                    <a:lnTo>
                      <a:pt x="41" y="19"/>
                    </a:lnTo>
                    <a:lnTo>
                      <a:pt x="41" y="19"/>
                    </a:lnTo>
                    <a:lnTo>
                      <a:pt x="41" y="19"/>
                    </a:lnTo>
                    <a:lnTo>
                      <a:pt x="41" y="19"/>
                    </a:lnTo>
                    <a:lnTo>
                      <a:pt x="41" y="25"/>
                    </a:lnTo>
                    <a:lnTo>
                      <a:pt x="41" y="25"/>
                    </a:lnTo>
                    <a:lnTo>
                      <a:pt x="41" y="25"/>
                    </a:lnTo>
                    <a:lnTo>
                      <a:pt x="41" y="25"/>
                    </a:lnTo>
                    <a:lnTo>
                      <a:pt x="41" y="25"/>
                    </a:lnTo>
                    <a:lnTo>
                      <a:pt x="41" y="25"/>
                    </a:lnTo>
                    <a:lnTo>
                      <a:pt x="41" y="25"/>
                    </a:lnTo>
                    <a:lnTo>
                      <a:pt x="41" y="32"/>
                    </a:lnTo>
                    <a:lnTo>
                      <a:pt x="41" y="32"/>
                    </a:lnTo>
                    <a:lnTo>
                      <a:pt x="41" y="32"/>
                    </a:lnTo>
                    <a:lnTo>
                      <a:pt x="41" y="32"/>
                    </a:lnTo>
                    <a:lnTo>
                      <a:pt x="41" y="32"/>
                    </a:lnTo>
                    <a:lnTo>
                      <a:pt x="41" y="32"/>
                    </a:lnTo>
                    <a:lnTo>
                      <a:pt x="41" y="32"/>
                    </a:lnTo>
                    <a:lnTo>
                      <a:pt x="41" y="32"/>
                    </a:lnTo>
                    <a:lnTo>
                      <a:pt x="41" y="32"/>
                    </a:lnTo>
                    <a:lnTo>
                      <a:pt x="41" y="38"/>
                    </a:lnTo>
                    <a:lnTo>
                      <a:pt x="41" y="38"/>
                    </a:lnTo>
                    <a:lnTo>
                      <a:pt x="41" y="38"/>
                    </a:lnTo>
                    <a:lnTo>
                      <a:pt x="41" y="38"/>
                    </a:lnTo>
                    <a:lnTo>
                      <a:pt x="41" y="38"/>
                    </a:lnTo>
                    <a:lnTo>
                      <a:pt x="41" y="38"/>
                    </a:lnTo>
                    <a:lnTo>
                      <a:pt x="34" y="38"/>
                    </a:lnTo>
                    <a:lnTo>
                      <a:pt x="34" y="38"/>
                    </a:lnTo>
                    <a:lnTo>
                      <a:pt x="34" y="38"/>
                    </a:lnTo>
                    <a:lnTo>
                      <a:pt x="34" y="32"/>
                    </a:lnTo>
                    <a:lnTo>
                      <a:pt x="34" y="32"/>
                    </a:lnTo>
                    <a:lnTo>
                      <a:pt x="34" y="32"/>
                    </a:lnTo>
                    <a:lnTo>
                      <a:pt x="34" y="32"/>
                    </a:lnTo>
                    <a:lnTo>
                      <a:pt x="34" y="32"/>
                    </a:lnTo>
                    <a:lnTo>
                      <a:pt x="34" y="32"/>
                    </a:lnTo>
                    <a:lnTo>
                      <a:pt x="34" y="32"/>
                    </a:lnTo>
                    <a:lnTo>
                      <a:pt x="34" y="32"/>
                    </a:lnTo>
                    <a:lnTo>
                      <a:pt x="34" y="25"/>
                    </a:lnTo>
                    <a:lnTo>
                      <a:pt x="34" y="25"/>
                    </a:lnTo>
                    <a:lnTo>
                      <a:pt x="34" y="25"/>
                    </a:lnTo>
                    <a:lnTo>
                      <a:pt x="34" y="25"/>
                    </a:lnTo>
                    <a:lnTo>
                      <a:pt x="34" y="25"/>
                    </a:lnTo>
                    <a:lnTo>
                      <a:pt x="34" y="25"/>
                    </a:lnTo>
                    <a:lnTo>
                      <a:pt x="34" y="19"/>
                    </a:lnTo>
                    <a:lnTo>
                      <a:pt x="34" y="19"/>
                    </a:lnTo>
                    <a:lnTo>
                      <a:pt x="34" y="19"/>
                    </a:lnTo>
                    <a:lnTo>
                      <a:pt x="34" y="19"/>
                    </a:lnTo>
                    <a:lnTo>
                      <a:pt x="34" y="19"/>
                    </a:lnTo>
                    <a:lnTo>
                      <a:pt x="34" y="25"/>
                    </a:lnTo>
                    <a:lnTo>
                      <a:pt x="34" y="25"/>
                    </a:lnTo>
                    <a:lnTo>
                      <a:pt x="34" y="25"/>
                    </a:lnTo>
                    <a:lnTo>
                      <a:pt x="27" y="25"/>
                    </a:lnTo>
                    <a:lnTo>
                      <a:pt x="27" y="25"/>
                    </a:lnTo>
                    <a:lnTo>
                      <a:pt x="27" y="25"/>
                    </a:lnTo>
                    <a:lnTo>
                      <a:pt x="27" y="32"/>
                    </a:lnTo>
                    <a:lnTo>
                      <a:pt x="27" y="32"/>
                    </a:lnTo>
                    <a:lnTo>
                      <a:pt x="27" y="32"/>
                    </a:lnTo>
                    <a:lnTo>
                      <a:pt x="27" y="32"/>
                    </a:lnTo>
                    <a:lnTo>
                      <a:pt x="27" y="32"/>
                    </a:lnTo>
                    <a:lnTo>
                      <a:pt x="27" y="32"/>
                    </a:lnTo>
                    <a:lnTo>
                      <a:pt x="27" y="32"/>
                    </a:lnTo>
                    <a:lnTo>
                      <a:pt x="27" y="32"/>
                    </a:lnTo>
                    <a:lnTo>
                      <a:pt x="27" y="32"/>
                    </a:lnTo>
                    <a:lnTo>
                      <a:pt x="27" y="32"/>
                    </a:lnTo>
                    <a:lnTo>
                      <a:pt x="27" y="32"/>
                    </a:lnTo>
                    <a:lnTo>
                      <a:pt x="27" y="32"/>
                    </a:lnTo>
                    <a:lnTo>
                      <a:pt x="27" y="25"/>
                    </a:lnTo>
                    <a:lnTo>
                      <a:pt x="27" y="25"/>
                    </a:lnTo>
                    <a:lnTo>
                      <a:pt x="27" y="25"/>
                    </a:lnTo>
                    <a:lnTo>
                      <a:pt x="27" y="25"/>
                    </a:lnTo>
                    <a:lnTo>
                      <a:pt x="27" y="25"/>
                    </a:lnTo>
                    <a:lnTo>
                      <a:pt x="27" y="25"/>
                    </a:lnTo>
                    <a:lnTo>
                      <a:pt x="27" y="19"/>
                    </a:lnTo>
                    <a:lnTo>
                      <a:pt x="27" y="19"/>
                    </a:lnTo>
                    <a:lnTo>
                      <a:pt x="27" y="19"/>
                    </a:lnTo>
                    <a:lnTo>
                      <a:pt x="34" y="19"/>
                    </a:lnTo>
                    <a:lnTo>
                      <a:pt x="34" y="19"/>
                    </a:lnTo>
                    <a:lnTo>
                      <a:pt x="34" y="19"/>
                    </a:lnTo>
                    <a:lnTo>
                      <a:pt x="27" y="19"/>
                    </a:lnTo>
                    <a:lnTo>
                      <a:pt x="27" y="19"/>
                    </a:lnTo>
                    <a:lnTo>
                      <a:pt x="27" y="19"/>
                    </a:lnTo>
                    <a:lnTo>
                      <a:pt x="27" y="19"/>
                    </a:lnTo>
                    <a:lnTo>
                      <a:pt x="27" y="19"/>
                    </a:lnTo>
                    <a:lnTo>
                      <a:pt x="27" y="25"/>
                    </a:lnTo>
                    <a:lnTo>
                      <a:pt x="27" y="25"/>
                    </a:lnTo>
                    <a:lnTo>
                      <a:pt x="27" y="25"/>
                    </a:lnTo>
                    <a:lnTo>
                      <a:pt x="27" y="25"/>
                    </a:lnTo>
                    <a:lnTo>
                      <a:pt x="27" y="25"/>
                    </a:lnTo>
                    <a:lnTo>
                      <a:pt x="27" y="25"/>
                    </a:lnTo>
                    <a:lnTo>
                      <a:pt x="27" y="25"/>
                    </a:lnTo>
                    <a:lnTo>
                      <a:pt x="27" y="25"/>
                    </a:lnTo>
                    <a:lnTo>
                      <a:pt x="27" y="32"/>
                    </a:lnTo>
                    <a:lnTo>
                      <a:pt x="27" y="32"/>
                    </a:lnTo>
                    <a:lnTo>
                      <a:pt x="27" y="32"/>
                    </a:lnTo>
                    <a:lnTo>
                      <a:pt x="27" y="32"/>
                    </a:lnTo>
                    <a:lnTo>
                      <a:pt x="27" y="32"/>
                    </a:lnTo>
                    <a:lnTo>
                      <a:pt x="27" y="32"/>
                    </a:lnTo>
                    <a:lnTo>
                      <a:pt x="27" y="32"/>
                    </a:lnTo>
                    <a:lnTo>
                      <a:pt x="27" y="38"/>
                    </a:lnTo>
                    <a:lnTo>
                      <a:pt x="27" y="38"/>
                    </a:lnTo>
                    <a:lnTo>
                      <a:pt x="20" y="38"/>
                    </a:lnTo>
                    <a:lnTo>
                      <a:pt x="20" y="38"/>
                    </a:lnTo>
                    <a:lnTo>
                      <a:pt x="20" y="38"/>
                    </a:lnTo>
                    <a:lnTo>
                      <a:pt x="20" y="38"/>
                    </a:lnTo>
                    <a:lnTo>
                      <a:pt x="20" y="38"/>
                    </a:lnTo>
                    <a:lnTo>
                      <a:pt x="20" y="38"/>
                    </a:lnTo>
                    <a:lnTo>
                      <a:pt x="20" y="38"/>
                    </a:lnTo>
                    <a:lnTo>
                      <a:pt x="20" y="38"/>
                    </a:lnTo>
                    <a:lnTo>
                      <a:pt x="20" y="38"/>
                    </a:lnTo>
                    <a:lnTo>
                      <a:pt x="20" y="38"/>
                    </a:lnTo>
                    <a:lnTo>
                      <a:pt x="20" y="38"/>
                    </a:lnTo>
                    <a:lnTo>
                      <a:pt x="20" y="38"/>
                    </a:lnTo>
                    <a:lnTo>
                      <a:pt x="20" y="38"/>
                    </a:lnTo>
                    <a:lnTo>
                      <a:pt x="20" y="32"/>
                    </a:lnTo>
                    <a:lnTo>
                      <a:pt x="20" y="32"/>
                    </a:lnTo>
                    <a:lnTo>
                      <a:pt x="20" y="32"/>
                    </a:lnTo>
                    <a:lnTo>
                      <a:pt x="20" y="32"/>
                    </a:lnTo>
                    <a:lnTo>
                      <a:pt x="20" y="25"/>
                    </a:lnTo>
                    <a:lnTo>
                      <a:pt x="20" y="25"/>
                    </a:lnTo>
                    <a:lnTo>
                      <a:pt x="20" y="25"/>
                    </a:lnTo>
                    <a:lnTo>
                      <a:pt x="20" y="19"/>
                    </a:lnTo>
                    <a:lnTo>
                      <a:pt x="20" y="19"/>
                    </a:lnTo>
                    <a:lnTo>
                      <a:pt x="20" y="12"/>
                    </a:lnTo>
                    <a:lnTo>
                      <a:pt x="20" y="12"/>
                    </a:lnTo>
                    <a:lnTo>
                      <a:pt x="20" y="12"/>
                    </a:lnTo>
                    <a:lnTo>
                      <a:pt x="20" y="12"/>
                    </a:lnTo>
                    <a:lnTo>
                      <a:pt x="13" y="12"/>
                    </a:lnTo>
                    <a:lnTo>
                      <a:pt x="13" y="12"/>
                    </a:lnTo>
                    <a:lnTo>
                      <a:pt x="13" y="12"/>
                    </a:lnTo>
                    <a:lnTo>
                      <a:pt x="13" y="12"/>
                    </a:lnTo>
                    <a:lnTo>
                      <a:pt x="13" y="12"/>
                    </a:lnTo>
                    <a:lnTo>
                      <a:pt x="7" y="19"/>
                    </a:lnTo>
                    <a:lnTo>
                      <a:pt x="7" y="19"/>
                    </a:lnTo>
                    <a:lnTo>
                      <a:pt x="7" y="19"/>
                    </a:lnTo>
                    <a:lnTo>
                      <a:pt x="7" y="19"/>
                    </a:lnTo>
                    <a:lnTo>
                      <a:pt x="7" y="19"/>
                    </a:lnTo>
                    <a:lnTo>
                      <a:pt x="7" y="19"/>
                    </a:lnTo>
                    <a:lnTo>
                      <a:pt x="0" y="19"/>
                    </a:lnTo>
                    <a:lnTo>
                      <a:pt x="0" y="19"/>
                    </a:lnTo>
                    <a:lnTo>
                      <a:pt x="0" y="19"/>
                    </a:lnTo>
                    <a:lnTo>
                      <a:pt x="0" y="19"/>
                    </a:lnTo>
                    <a:lnTo>
                      <a:pt x="0" y="19"/>
                    </a:lnTo>
                    <a:lnTo>
                      <a:pt x="7" y="19"/>
                    </a:lnTo>
                    <a:lnTo>
                      <a:pt x="7" y="19"/>
                    </a:lnTo>
                    <a:lnTo>
                      <a:pt x="7" y="19"/>
                    </a:lnTo>
                    <a:lnTo>
                      <a:pt x="7" y="12"/>
                    </a:lnTo>
                    <a:lnTo>
                      <a:pt x="7" y="12"/>
                    </a:lnTo>
                    <a:lnTo>
                      <a:pt x="7" y="12"/>
                    </a:lnTo>
                    <a:lnTo>
                      <a:pt x="13" y="12"/>
                    </a:lnTo>
                    <a:lnTo>
                      <a:pt x="13" y="12"/>
                    </a:lnTo>
                    <a:lnTo>
                      <a:pt x="13" y="12"/>
                    </a:lnTo>
                    <a:lnTo>
                      <a:pt x="13" y="6"/>
                    </a:lnTo>
                    <a:lnTo>
                      <a:pt x="13" y="6"/>
                    </a:lnTo>
                    <a:lnTo>
                      <a:pt x="20" y="6"/>
                    </a:lnTo>
                    <a:lnTo>
                      <a:pt x="20" y="6"/>
                    </a:lnTo>
                    <a:lnTo>
                      <a:pt x="20" y="6"/>
                    </a:lnTo>
                    <a:lnTo>
                      <a:pt x="20" y="6"/>
                    </a:lnTo>
                    <a:lnTo>
                      <a:pt x="20" y="6"/>
                    </a:lnTo>
                    <a:lnTo>
                      <a:pt x="20" y="6"/>
                    </a:lnTo>
                    <a:lnTo>
                      <a:pt x="20" y="6"/>
                    </a:lnTo>
                    <a:lnTo>
                      <a:pt x="20" y="6"/>
                    </a:lnTo>
                    <a:lnTo>
                      <a:pt x="20" y="6"/>
                    </a:lnTo>
                    <a:lnTo>
                      <a:pt x="20" y="6"/>
                    </a:lnTo>
                    <a:lnTo>
                      <a:pt x="20" y="6"/>
                    </a:lnTo>
                    <a:lnTo>
                      <a:pt x="13" y="6"/>
                    </a:lnTo>
                    <a:lnTo>
                      <a:pt x="13" y="6"/>
                    </a:lnTo>
                    <a:lnTo>
                      <a:pt x="13" y="6"/>
                    </a:lnTo>
                    <a:lnTo>
                      <a:pt x="7" y="6"/>
                    </a:lnTo>
                    <a:lnTo>
                      <a:pt x="7" y="6"/>
                    </a:lnTo>
                    <a:lnTo>
                      <a:pt x="0" y="6"/>
                    </a:lnTo>
                    <a:lnTo>
                      <a:pt x="0" y="32"/>
                    </a:lnTo>
                    <a:lnTo>
                      <a:pt x="0" y="32"/>
                    </a:lnTo>
                    <a:close/>
                  </a:path>
                </a:pathLst>
              </a:custGeom>
              <a:solidFill>
                <a:srgbClr val="000000"/>
              </a:solidFill>
              <a:ln w="9525">
                <a:noFill/>
                <a:round/>
                <a:headEnd/>
                <a:tailEnd/>
              </a:ln>
            </p:spPr>
            <p:txBody>
              <a:bodyPr/>
              <a:lstStyle/>
              <a:p>
                <a:endParaRPr lang="en-US" dirty="0"/>
              </a:p>
            </p:txBody>
          </p:sp>
          <p:sp>
            <p:nvSpPr>
              <p:cNvPr id="100541" name="Freeform 1213"/>
              <p:cNvSpPr>
                <a:spLocks/>
              </p:cNvSpPr>
              <p:nvPr/>
            </p:nvSpPr>
            <p:spPr bwMode="auto">
              <a:xfrm>
                <a:off x="2434" y="3063"/>
                <a:ext cx="27" cy="51"/>
              </a:xfrm>
              <a:custGeom>
                <a:avLst/>
                <a:gdLst/>
                <a:ahLst/>
                <a:cxnLst>
                  <a:cxn ang="0">
                    <a:pos x="0" y="51"/>
                  </a:cxn>
                  <a:cxn ang="0">
                    <a:pos x="0" y="45"/>
                  </a:cxn>
                  <a:cxn ang="0">
                    <a:pos x="0" y="45"/>
                  </a:cxn>
                  <a:cxn ang="0">
                    <a:pos x="7" y="39"/>
                  </a:cxn>
                  <a:cxn ang="0">
                    <a:pos x="7" y="39"/>
                  </a:cxn>
                  <a:cxn ang="0">
                    <a:pos x="7" y="32"/>
                  </a:cxn>
                  <a:cxn ang="0">
                    <a:pos x="7" y="32"/>
                  </a:cxn>
                  <a:cxn ang="0">
                    <a:pos x="14" y="32"/>
                  </a:cxn>
                  <a:cxn ang="0">
                    <a:pos x="14" y="26"/>
                  </a:cxn>
                  <a:cxn ang="0">
                    <a:pos x="14" y="26"/>
                  </a:cxn>
                  <a:cxn ang="0">
                    <a:pos x="21" y="19"/>
                  </a:cxn>
                  <a:cxn ang="0">
                    <a:pos x="21" y="19"/>
                  </a:cxn>
                  <a:cxn ang="0">
                    <a:pos x="21" y="13"/>
                  </a:cxn>
                  <a:cxn ang="0">
                    <a:pos x="21" y="13"/>
                  </a:cxn>
                  <a:cxn ang="0">
                    <a:pos x="27" y="6"/>
                  </a:cxn>
                  <a:cxn ang="0">
                    <a:pos x="27" y="6"/>
                  </a:cxn>
                  <a:cxn ang="0">
                    <a:pos x="27" y="6"/>
                  </a:cxn>
                  <a:cxn ang="0">
                    <a:pos x="27" y="0"/>
                  </a:cxn>
                  <a:cxn ang="0">
                    <a:pos x="27" y="0"/>
                  </a:cxn>
                  <a:cxn ang="0">
                    <a:pos x="27" y="0"/>
                  </a:cxn>
                  <a:cxn ang="0">
                    <a:pos x="27" y="19"/>
                  </a:cxn>
                  <a:cxn ang="0">
                    <a:pos x="21" y="19"/>
                  </a:cxn>
                  <a:cxn ang="0">
                    <a:pos x="21" y="19"/>
                  </a:cxn>
                  <a:cxn ang="0">
                    <a:pos x="21" y="26"/>
                  </a:cxn>
                  <a:cxn ang="0">
                    <a:pos x="21" y="26"/>
                  </a:cxn>
                  <a:cxn ang="0">
                    <a:pos x="21" y="32"/>
                  </a:cxn>
                  <a:cxn ang="0">
                    <a:pos x="14" y="32"/>
                  </a:cxn>
                  <a:cxn ang="0">
                    <a:pos x="14" y="32"/>
                  </a:cxn>
                  <a:cxn ang="0">
                    <a:pos x="14" y="39"/>
                  </a:cxn>
                  <a:cxn ang="0">
                    <a:pos x="14" y="39"/>
                  </a:cxn>
                  <a:cxn ang="0">
                    <a:pos x="7" y="39"/>
                  </a:cxn>
                  <a:cxn ang="0">
                    <a:pos x="7" y="45"/>
                  </a:cxn>
                  <a:cxn ang="0">
                    <a:pos x="7" y="45"/>
                  </a:cxn>
                  <a:cxn ang="0">
                    <a:pos x="0" y="45"/>
                  </a:cxn>
                  <a:cxn ang="0">
                    <a:pos x="0" y="45"/>
                  </a:cxn>
                  <a:cxn ang="0">
                    <a:pos x="0" y="51"/>
                  </a:cxn>
                  <a:cxn ang="0">
                    <a:pos x="0" y="51"/>
                  </a:cxn>
                </a:cxnLst>
                <a:rect l="0" t="0" r="r" b="b"/>
                <a:pathLst>
                  <a:path w="27" h="51">
                    <a:moveTo>
                      <a:pt x="0" y="51"/>
                    </a:moveTo>
                    <a:lnTo>
                      <a:pt x="0" y="51"/>
                    </a:lnTo>
                    <a:lnTo>
                      <a:pt x="0" y="51"/>
                    </a:lnTo>
                    <a:lnTo>
                      <a:pt x="0" y="45"/>
                    </a:lnTo>
                    <a:lnTo>
                      <a:pt x="0" y="45"/>
                    </a:lnTo>
                    <a:lnTo>
                      <a:pt x="0" y="45"/>
                    </a:lnTo>
                    <a:lnTo>
                      <a:pt x="0" y="45"/>
                    </a:lnTo>
                    <a:lnTo>
                      <a:pt x="7" y="39"/>
                    </a:lnTo>
                    <a:lnTo>
                      <a:pt x="7" y="39"/>
                    </a:lnTo>
                    <a:lnTo>
                      <a:pt x="7" y="39"/>
                    </a:lnTo>
                    <a:lnTo>
                      <a:pt x="7" y="39"/>
                    </a:lnTo>
                    <a:lnTo>
                      <a:pt x="7" y="32"/>
                    </a:lnTo>
                    <a:lnTo>
                      <a:pt x="7" y="32"/>
                    </a:lnTo>
                    <a:lnTo>
                      <a:pt x="7" y="32"/>
                    </a:lnTo>
                    <a:lnTo>
                      <a:pt x="14" y="32"/>
                    </a:lnTo>
                    <a:lnTo>
                      <a:pt x="14" y="32"/>
                    </a:lnTo>
                    <a:lnTo>
                      <a:pt x="14" y="26"/>
                    </a:lnTo>
                    <a:lnTo>
                      <a:pt x="14" y="26"/>
                    </a:lnTo>
                    <a:lnTo>
                      <a:pt x="14" y="26"/>
                    </a:lnTo>
                    <a:lnTo>
                      <a:pt x="14" y="26"/>
                    </a:lnTo>
                    <a:lnTo>
                      <a:pt x="14" y="19"/>
                    </a:lnTo>
                    <a:lnTo>
                      <a:pt x="21" y="19"/>
                    </a:lnTo>
                    <a:lnTo>
                      <a:pt x="21" y="19"/>
                    </a:lnTo>
                    <a:lnTo>
                      <a:pt x="21" y="19"/>
                    </a:lnTo>
                    <a:lnTo>
                      <a:pt x="21" y="13"/>
                    </a:lnTo>
                    <a:lnTo>
                      <a:pt x="21" y="13"/>
                    </a:lnTo>
                    <a:lnTo>
                      <a:pt x="21" y="13"/>
                    </a:lnTo>
                    <a:lnTo>
                      <a:pt x="21" y="13"/>
                    </a:lnTo>
                    <a:lnTo>
                      <a:pt x="27" y="13"/>
                    </a:lnTo>
                    <a:lnTo>
                      <a:pt x="27" y="6"/>
                    </a:lnTo>
                    <a:lnTo>
                      <a:pt x="27" y="6"/>
                    </a:lnTo>
                    <a:lnTo>
                      <a:pt x="27" y="6"/>
                    </a:lnTo>
                    <a:lnTo>
                      <a:pt x="27" y="6"/>
                    </a:lnTo>
                    <a:lnTo>
                      <a:pt x="27" y="6"/>
                    </a:lnTo>
                    <a:lnTo>
                      <a:pt x="27" y="6"/>
                    </a:lnTo>
                    <a:lnTo>
                      <a:pt x="27" y="0"/>
                    </a:lnTo>
                    <a:lnTo>
                      <a:pt x="27" y="0"/>
                    </a:lnTo>
                    <a:lnTo>
                      <a:pt x="27" y="0"/>
                    </a:lnTo>
                    <a:lnTo>
                      <a:pt x="27" y="0"/>
                    </a:lnTo>
                    <a:lnTo>
                      <a:pt x="27" y="0"/>
                    </a:lnTo>
                    <a:lnTo>
                      <a:pt x="27" y="0"/>
                    </a:lnTo>
                    <a:lnTo>
                      <a:pt x="27" y="19"/>
                    </a:lnTo>
                    <a:lnTo>
                      <a:pt x="21" y="19"/>
                    </a:lnTo>
                    <a:lnTo>
                      <a:pt x="21" y="19"/>
                    </a:lnTo>
                    <a:lnTo>
                      <a:pt x="21" y="19"/>
                    </a:lnTo>
                    <a:lnTo>
                      <a:pt x="21" y="19"/>
                    </a:lnTo>
                    <a:lnTo>
                      <a:pt x="21" y="26"/>
                    </a:lnTo>
                    <a:lnTo>
                      <a:pt x="21" y="26"/>
                    </a:lnTo>
                    <a:lnTo>
                      <a:pt x="21" y="26"/>
                    </a:lnTo>
                    <a:lnTo>
                      <a:pt x="21" y="26"/>
                    </a:lnTo>
                    <a:lnTo>
                      <a:pt x="21" y="26"/>
                    </a:lnTo>
                    <a:lnTo>
                      <a:pt x="21" y="32"/>
                    </a:lnTo>
                    <a:lnTo>
                      <a:pt x="14" y="32"/>
                    </a:lnTo>
                    <a:lnTo>
                      <a:pt x="14" y="32"/>
                    </a:lnTo>
                    <a:lnTo>
                      <a:pt x="14" y="32"/>
                    </a:lnTo>
                    <a:lnTo>
                      <a:pt x="14" y="32"/>
                    </a:lnTo>
                    <a:lnTo>
                      <a:pt x="14" y="39"/>
                    </a:lnTo>
                    <a:lnTo>
                      <a:pt x="14" y="39"/>
                    </a:lnTo>
                    <a:lnTo>
                      <a:pt x="14" y="39"/>
                    </a:lnTo>
                    <a:lnTo>
                      <a:pt x="14" y="39"/>
                    </a:lnTo>
                    <a:lnTo>
                      <a:pt x="7" y="39"/>
                    </a:lnTo>
                    <a:lnTo>
                      <a:pt x="7" y="39"/>
                    </a:lnTo>
                    <a:lnTo>
                      <a:pt x="7" y="39"/>
                    </a:lnTo>
                    <a:lnTo>
                      <a:pt x="7" y="45"/>
                    </a:lnTo>
                    <a:lnTo>
                      <a:pt x="7" y="45"/>
                    </a:lnTo>
                    <a:lnTo>
                      <a:pt x="7" y="45"/>
                    </a:lnTo>
                    <a:lnTo>
                      <a:pt x="7" y="45"/>
                    </a:lnTo>
                    <a:lnTo>
                      <a:pt x="0" y="45"/>
                    </a:lnTo>
                    <a:lnTo>
                      <a:pt x="0" y="45"/>
                    </a:lnTo>
                    <a:lnTo>
                      <a:pt x="0" y="45"/>
                    </a:lnTo>
                    <a:lnTo>
                      <a:pt x="0" y="51"/>
                    </a:lnTo>
                    <a:lnTo>
                      <a:pt x="0" y="51"/>
                    </a:lnTo>
                    <a:lnTo>
                      <a:pt x="0" y="51"/>
                    </a:lnTo>
                    <a:lnTo>
                      <a:pt x="0" y="51"/>
                    </a:lnTo>
                    <a:lnTo>
                      <a:pt x="0" y="51"/>
                    </a:lnTo>
                    <a:close/>
                  </a:path>
                </a:pathLst>
              </a:custGeom>
              <a:solidFill>
                <a:srgbClr val="000000"/>
              </a:solidFill>
              <a:ln w="9525">
                <a:noFill/>
                <a:round/>
                <a:headEnd/>
                <a:tailEnd/>
              </a:ln>
            </p:spPr>
            <p:txBody>
              <a:bodyPr/>
              <a:lstStyle/>
              <a:p>
                <a:endParaRPr lang="en-US" dirty="0"/>
              </a:p>
            </p:txBody>
          </p:sp>
          <p:sp>
            <p:nvSpPr>
              <p:cNvPr id="100542" name="Freeform 1214"/>
              <p:cNvSpPr>
                <a:spLocks/>
              </p:cNvSpPr>
              <p:nvPr/>
            </p:nvSpPr>
            <p:spPr bwMode="auto">
              <a:xfrm>
                <a:off x="2441" y="2928"/>
                <a:ext cx="41" cy="51"/>
              </a:xfrm>
              <a:custGeom>
                <a:avLst/>
                <a:gdLst/>
                <a:ahLst/>
                <a:cxnLst>
                  <a:cxn ang="0">
                    <a:pos x="0" y="45"/>
                  </a:cxn>
                  <a:cxn ang="0">
                    <a:pos x="0" y="38"/>
                  </a:cxn>
                  <a:cxn ang="0">
                    <a:pos x="0" y="32"/>
                  </a:cxn>
                  <a:cxn ang="0">
                    <a:pos x="0" y="26"/>
                  </a:cxn>
                  <a:cxn ang="0">
                    <a:pos x="7" y="26"/>
                  </a:cxn>
                  <a:cxn ang="0">
                    <a:pos x="7" y="32"/>
                  </a:cxn>
                  <a:cxn ang="0">
                    <a:pos x="7" y="32"/>
                  </a:cxn>
                  <a:cxn ang="0">
                    <a:pos x="7" y="26"/>
                  </a:cxn>
                  <a:cxn ang="0">
                    <a:pos x="7" y="26"/>
                  </a:cxn>
                  <a:cxn ang="0">
                    <a:pos x="7" y="19"/>
                  </a:cxn>
                  <a:cxn ang="0">
                    <a:pos x="7" y="19"/>
                  </a:cxn>
                  <a:cxn ang="0">
                    <a:pos x="14" y="26"/>
                  </a:cxn>
                  <a:cxn ang="0">
                    <a:pos x="14" y="26"/>
                  </a:cxn>
                  <a:cxn ang="0">
                    <a:pos x="14" y="32"/>
                  </a:cxn>
                  <a:cxn ang="0">
                    <a:pos x="14" y="26"/>
                  </a:cxn>
                  <a:cxn ang="0">
                    <a:pos x="14" y="26"/>
                  </a:cxn>
                  <a:cxn ang="0">
                    <a:pos x="14" y="19"/>
                  </a:cxn>
                  <a:cxn ang="0">
                    <a:pos x="7" y="19"/>
                  </a:cxn>
                  <a:cxn ang="0">
                    <a:pos x="7" y="13"/>
                  </a:cxn>
                  <a:cxn ang="0">
                    <a:pos x="7" y="13"/>
                  </a:cxn>
                  <a:cxn ang="0">
                    <a:pos x="14" y="6"/>
                  </a:cxn>
                  <a:cxn ang="0">
                    <a:pos x="14" y="6"/>
                  </a:cxn>
                  <a:cxn ang="0">
                    <a:pos x="14" y="13"/>
                  </a:cxn>
                  <a:cxn ang="0">
                    <a:pos x="20" y="13"/>
                  </a:cxn>
                  <a:cxn ang="0">
                    <a:pos x="20" y="19"/>
                  </a:cxn>
                  <a:cxn ang="0">
                    <a:pos x="27" y="19"/>
                  </a:cxn>
                  <a:cxn ang="0">
                    <a:pos x="27" y="13"/>
                  </a:cxn>
                  <a:cxn ang="0">
                    <a:pos x="27" y="13"/>
                  </a:cxn>
                  <a:cxn ang="0">
                    <a:pos x="27" y="6"/>
                  </a:cxn>
                  <a:cxn ang="0">
                    <a:pos x="27" y="6"/>
                  </a:cxn>
                  <a:cxn ang="0">
                    <a:pos x="27" y="13"/>
                  </a:cxn>
                  <a:cxn ang="0">
                    <a:pos x="27" y="13"/>
                  </a:cxn>
                  <a:cxn ang="0">
                    <a:pos x="27" y="19"/>
                  </a:cxn>
                  <a:cxn ang="0">
                    <a:pos x="27" y="19"/>
                  </a:cxn>
                  <a:cxn ang="0">
                    <a:pos x="27" y="26"/>
                  </a:cxn>
                  <a:cxn ang="0">
                    <a:pos x="27" y="32"/>
                  </a:cxn>
                  <a:cxn ang="0">
                    <a:pos x="27" y="32"/>
                  </a:cxn>
                  <a:cxn ang="0">
                    <a:pos x="27" y="38"/>
                  </a:cxn>
                  <a:cxn ang="0">
                    <a:pos x="34" y="32"/>
                  </a:cxn>
                  <a:cxn ang="0">
                    <a:pos x="34" y="26"/>
                  </a:cxn>
                  <a:cxn ang="0">
                    <a:pos x="34" y="19"/>
                  </a:cxn>
                  <a:cxn ang="0">
                    <a:pos x="34" y="19"/>
                  </a:cxn>
                  <a:cxn ang="0">
                    <a:pos x="34" y="13"/>
                  </a:cxn>
                  <a:cxn ang="0">
                    <a:pos x="34" y="13"/>
                  </a:cxn>
                  <a:cxn ang="0">
                    <a:pos x="34" y="13"/>
                  </a:cxn>
                  <a:cxn ang="0">
                    <a:pos x="27" y="6"/>
                  </a:cxn>
                  <a:cxn ang="0">
                    <a:pos x="27" y="0"/>
                  </a:cxn>
                  <a:cxn ang="0">
                    <a:pos x="27" y="6"/>
                  </a:cxn>
                  <a:cxn ang="0">
                    <a:pos x="34" y="6"/>
                  </a:cxn>
                  <a:cxn ang="0">
                    <a:pos x="34" y="13"/>
                  </a:cxn>
                  <a:cxn ang="0">
                    <a:pos x="41" y="13"/>
                  </a:cxn>
                  <a:cxn ang="0">
                    <a:pos x="41" y="19"/>
                  </a:cxn>
                  <a:cxn ang="0">
                    <a:pos x="41" y="26"/>
                  </a:cxn>
                  <a:cxn ang="0">
                    <a:pos x="34" y="32"/>
                  </a:cxn>
                  <a:cxn ang="0">
                    <a:pos x="34" y="38"/>
                  </a:cxn>
                  <a:cxn ang="0">
                    <a:pos x="34" y="38"/>
                  </a:cxn>
                  <a:cxn ang="0">
                    <a:pos x="20" y="38"/>
                  </a:cxn>
                  <a:cxn ang="0">
                    <a:pos x="20" y="38"/>
                  </a:cxn>
                  <a:cxn ang="0">
                    <a:pos x="14" y="45"/>
                  </a:cxn>
                  <a:cxn ang="0">
                    <a:pos x="7" y="45"/>
                  </a:cxn>
                  <a:cxn ang="0">
                    <a:pos x="0" y="51"/>
                  </a:cxn>
                </a:cxnLst>
                <a:rect l="0" t="0" r="r" b="b"/>
                <a:pathLst>
                  <a:path w="41" h="51">
                    <a:moveTo>
                      <a:pt x="0" y="51"/>
                    </a:moveTo>
                    <a:lnTo>
                      <a:pt x="0" y="51"/>
                    </a:lnTo>
                    <a:lnTo>
                      <a:pt x="0" y="45"/>
                    </a:lnTo>
                    <a:lnTo>
                      <a:pt x="0" y="45"/>
                    </a:lnTo>
                    <a:lnTo>
                      <a:pt x="0" y="45"/>
                    </a:lnTo>
                    <a:lnTo>
                      <a:pt x="0" y="45"/>
                    </a:lnTo>
                    <a:lnTo>
                      <a:pt x="0" y="45"/>
                    </a:lnTo>
                    <a:lnTo>
                      <a:pt x="0" y="38"/>
                    </a:lnTo>
                    <a:lnTo>
                      <a:pt x="0" y="38"/>
                    </a:lnTo>
                    <a:lnTo>
                      <a:pt x="0" y="38"/>
                    </a:lnTo>
                    <a:lnTo>
                      <a:pt x="0" y="38"/>
                    </a:lnTo>
                    <a:lnTo>
                      <a:pt x="0" y="32"/>
                    </a:lnTo>
                    <a:lnTo>
                      <a:pt x="0" y="32"/>
                    </a:lnTo>
                    <a:lnTo>
                      <a:pt x="0" y="32"/>
                    </a:lnTo>
                    <a:lnTo>
                      <a:pt x="0" y="26"/>
                    </a:lnTo>
                    <a:lnTo>
                      <a:pt x="0" y="26"/>
                    </a:lnTo>
                    <a:lnTo>
                      <a:pt x="0" y="26"/>
                    </a:lnTo>
                    <a:lnTo>
                      <a:pt x="0" y="26"/>
                    </a:lnTo>
                    <a:lnTo>
                      <a:pt x="7" y="26"/>
                    </a:lnTo>
                    <a:lnTo>
                      <a:pt x="7" y="26"/>
                    </a:lnTo>
                    <a:lnTo>
                      <a:pt x="7" y="26"/>
                    </a:lnTo>
                    <a:lnTo>
                      <a:pt x="7" y="26"/>
                    </a:lnTo>
                    <a:lnTo>
                      <a:pt x="7" y="32"/>
                    </a:lnTo>
                    <a:lnTo>
                      <a:pt x="7" y="32"/>
                    </a:lnTo>
                    <a:lnTo>
                      <a:pt x="7" y="32"/>
                    </a:lnTo>
                    <a:lnTo>
                      <a:pt x="7" y="32"/>
                    </a:lnTo>
                    <a:lnTo>
                      <a:pt x="7" y="32"/>
                    </a:lnTo>
                    <a:lnTo>
                      <a:pt x="7" y="32"/>
                    </a:lnTo>
                    <a:lnTo>
                      <a:pt x="7" y="26"/>
                    </a:lnTo>
                    <a:lnTo>
                      <a:pt x="7" y="26"/>
                    </a:lnTo>
                    <a:lnTo>
                      <a:pt x="7" y="26"/>
                    </a:lnTo>
                    <a:lnTo>
                      <a:pt x="7" y="26"/>
                    </a:lnTo>
                    <a:lnTo>
                      <a:pt x="7" y="26"/>
                    </a:lnTo>
                    <a:lnTo>
                      <a:pt x="7" y="26"/>
                    </a:lnTo>
                    <a:lnTo>
                      <a:pt x="7" y="26"/>
                    </a:lnTo>
                    <a:lnTo>
                      <a:pt x="7" y="26"/>
                    </a:lnTo>
                    <a:lnTo>
                      <a:pt x="7" y="19"/>
                    </a:lnTo>
                    <a:lnTo>
                      <a:pt x="7" y="19"/>
                    </a:lnTo>
                    <a:lnTo>
                      <a:pt x="7" y="19"/>
                    </a:lnTo>
                    <a:lnTo>
                      <a:pt x="7" y="19"/>
                    </a:lnTo>
                    <a:lnTo>
                      <a:pt x="7" y="19"/>
                    </a:lnTo>
                    <a:lnTo>
                      <a:pt x="7" y="19"/>
                    </a:lnTo>
                    <a:lnTo>
                      <a:pt x="7" y="19"/>
                    </a:lnTo>
                    <a:lnTo>
                      <a:pt x="7" y="19"/>
                    </a:lnTo>
                    <a:lnTo>
                      <a:pt x="7" y="19"/>
                    </a:lnTo>
                    <a:lnTo>
                      <a:pt x="7" y="19"/>
                    </a:lnTo>
                    <a:lnTo>
                      <a:pt x="7" y="19"/>
                    </a:lnTo>
                    <a:lnTo>
                      <a:pt x="14" y="26"/>
                    </a:lnTo>
                    <a:lnTo>
                      <a:pt x="14" y="26"/>
                    </a:lnTo>
                    <a:lnTo>
                      <a:pt x="14" y="26"/>
                    </a:lnTo>
                    <a:lnTo>
                      <a:pt x="14" y="26"/>
                    </a:lnTo>
                    <a:lnTo>
                      <a:pt x="14" y="26"/>
                    </a:lnTo>
                    <a:lnTo>
                      <a:pt x="14" y="26"/>
                    </a:lnTo>
                    <a:lnTo>
                      <a:pt x="14" y="26"/>
                    </a:lnTo>
                    <a:lnTo>
                      <a:pt x="14" y="32"/>
                    </a:lnTo>
                    <a:lnTo>
                      <a:pt x="14" y="32"/>
                    </a:lnTo>
                    <a:lnTo>
                      <a:pt x="14" y="32"/>
                    </a:lnTo>
                    <a:lnTo>
                      <a:pt x="14" y="26"/>
                    </a:lnTo>
                    <a:lnTo>
                      <a:pt x="14" y="26"/>
                    </a:lnTo>
                    <a:lnTo>
                      <a:pt x="14" y="26"/>
                    </a:lnTo>
                    <a:lnTo>
                      <a:pt x="14" y="26"/>
                    </a:lnTo>
                    <a:lnTo>
                      <a:pt x="14" y="26"/>
                    </a:lnTo>
                    <a:lnTo>
                      <a:pt x="14" y="26"/>
                    </a:lnTo>
                    <a:lnTo>
                      <a:pt x="14" y="26"/>
                    </a:lnTo>
                    <a:lnTo>
                      <a:pt x="14" y="26"/>
                    </a:lnTo>
                    <a:lnTo>
                      <a:pt x="14" y="19"/>
                    </a:lnTo>
                    <a:lnTo>
                      <a:pt x="14" y="19"/>
                    </a:lnTo>
                    <a:lnTo>
                      <a:pt x="14" y="19"/>
                    </a:lnTo>
                    <a:lnTo>
                      <a:pt x="7" y="19"/>
                    </a:lnTo>
                    <a:lnTo>
                      <a:pt x="7" y="19"/>
                    </a:lnTo>
                    <a:lnTo>
                      <a:pt x="7" y="19"/>
                    </a:lnTo>
                    <a:lnTo>
                      <a:pt x="7" y="19"/>
                    </a:lnTo>
                    <a:lnTo>
                      <a:pt x="7" y="19"/>
                    </a:lnTo>
                    <a:lnTo>
                      <a:pt x="7" y="13"/>
                    </a:lnTo>
                    <a:lnTo>
                      <a:pt x="7" y="13"/>
                    </a:lnTo>
                    <a:lnTo>
                      <a:pt x="7" y="13"/>
                    </a:lnTo>
                    <a:lnTo>
                      <a:pt x="7" y="13"/>
                    </a:lnTo>
                    <a:lnTo>
                      <a:pt x="7" y="13"/>
                    </a:lnTo>
                    <a:lnTo>
                      <a:pt x="7" y="13"/>
                    </a:lnTo>
                    <a:lnTo>
                      <a:pt x="7" y="13"/>
                    </a:lnTo>
                    <a:lnTo>
                      <a:pt x="7" y="13"/>
                    </a:lnTo>
                    <a:lnTo>
                      <a:pt x="7" y="13"/>
                    </a:lnTo>
                    <a:lnTo>
                      <a:pt x="7" y="6"/>
                    </a:lnTo>
                    <a:lnTo>
                      <a:pt x="14" y="6"/>
                    </a:lnTo>
                    <a:lnTo>
                      <a:pt x="14" y="6"/>
                    </a:lnTo>
                    <a:lnTo>
                      <a:pt x="14" y="6"/>
                    </a:lnTo>
                    <a:lnTo>
                      <a:pt x="14" y="6"/>
                    </a:lnTo>
                    <a:lnTo>
                      <a:pt x="14" y="6"/>
                    </a:lnTo>
                    <a:lnTo>
                      <a:pt x="14" y="6"/>
                    </a:lnTo>
                    <a:lnTo>
                      <a:pt x="14" y="6"/>
                    </a:lnTo>
                    <a:lnTo>
                      <a:pt x="14" y="6"/>
                    </a:lnTo>
                    <a:lnTo>
                      <a:pt x="14" y="13"/>
                    </a:lnTo>
                    <a:lnTo>
                      <a:pt x="20" y="13"/>
                    </a:lnTo>
                    <a:lnTo>
                      <a:pt x="20" y="13"/>
                    </a:lnTo>
                    <a:lnTo>
                      <a:pt x="20" y="13"/>
                    </a:lnTo>
                    <a:lnTo>
                      <a:pt x="20" y="13"/>
                    </a:lnTo>
                    <a:lnTo>
                      <a:pt x="20" y="13"/>
                    </a:lnTo>
                    <a:lnTo>
                      <a:pt x="20" y="13"/>
                    </a:lnTo>
                    <a:lnTo>
                      <a:pt x="20" y="19"/>
                    </a:lnTo>
                    <a:lnTo>
                      <a:pt x="20" y="19"/>
                    </a:lnTo>
                    <a:lnTo>
                      <a:pt x="27" y="19"/>
                    </a:lnTo>
                    <a:lnTo>
                      <a:pt x="27" y="19"/>
                    </a:lnTo>
                    <a:lnTo>
                      <a:pt x="27" y="19"/>
                    </a:lnTo>
                    <a:lnTo>
                      <a:pt x="27" y="19"/>
                    </a:lnTo>
                    <a:lnTo>
                      <a:pt x="27" y="19"/>
                    </a:lnTo>
                    <a:lnTo>
                      <a:pt x="27" y="19"/>
                    </a:lnTo>
                    <a:lnTo>
                      <a:pt x="27" y="13"/>
                    </a:lnTo>
                    <a:lnTo>
                      <a:pt x="27" y="13"/>
                    </a:lnTo>
                    <a:lnTo>
                      <a:pt x="27" y="13"/>
                    </a:lnTo>
                    <a:lnTo>
                      <a:pt x="27" y="13"/>
                    </a:lnTo>
                    <a:lnTo>
                      <a:pt x="27" y="13"/>
                    </a:lnTo>
                    <a:lnTo>
                      <a:pt x="27" y="13"/>
                    </a:lnTo>
                    <a:lnTo>
                      <a:pt x="27" y="13"/>
                    </a:lnTo>
                    <a:lnTo>
                      <a:pt x="27" y="13"/>
                    </a:lnTo>
                    <a:lnTo>
                      <a:pt x="27" y="6"/>
                    </a:lnTo>
                    <a:lnTo>
                      <a:pt x="27" y="6"/>
                    </a:lnTo>
                    <a:lnTo>
                      <a:pt x="27" y="6"/>
                    </a:lnTo>
                    <a:lnTo>
                      <a:pt x="27" y="6"/>
                    </a:lnTo>
                    <a:lnTo>
                      <a:pt x="27" y="6"/>
                    </a:lnTo>
                    <a:lnTo>
                      <a:pt x="27" y="6"/>
                    </a:lnTo>
                    <a:lnTo>
                      <a:pt x="27" y="6"/>
                    </a:lnTo>
                    <a:lnTo>
                      <a:pt x="27" y="6"/>
                    </a:lnTo>
                    <a:lnTo>
                      <a:pt x="27" y="6"/>
                    </a:lnTo>
                    <a:lnTo>
                      <a:pt x="27" y="13"/>
                    </a:lnTo>
                    <a:lnTo>
                      <a:pt x="27" y="13"/>
                    </a:lnTo>
                    <a:lnTo>
                      <a:pt x="27" y="13"/>
                    </a:lnTo>
                    <a:lnTo>
                      <a:pt x="27" y="13"/>
                    </a:lnTo>
                    <a:lnTo>
                      <a:pt x="27" y="13"/>
                    </a:lnTo>
                    <a:lnTo>
                      <a:pt x="27" y="13"/>
                    </a:lnTo>
                    <a:lnTo>
                      <a:pt x="27" y="13"/>
                    </a:lnTo>
                    <a:lnTo>
                      <a:pt x="27" y="19"/>
                    </a:lnTo>
                    <a:lnTo>
                      <a:pt x="27" y="19"/>
                    </a:lnTo>
                    <a:lnTo>
                      <a:pt x="27" y="19"/>
                    </a:lnTo>
                    <a:lnTo>
                      <a:pt x="27" y="19"/>
                    </a:lnTo>
                    <a:lnTo>
                      <a:pt x="27" y="19"/>
                    </a:lnTo>
                    <a:lnTo>
                      <a:pt x="27" y="19"/>
                    </a:lnTo>
                    <a:lnTo>
                      <a:pt x="27" y="26"/>
                    </a:lnTo>
                    <a:lnTo>
                      <a:pt x="27" y="26"/>
                    </a:lnTo>
                    <a:lnTo>
                      <a:pt x="27" y="26"/>
                    </a:lnTo>
                    <a:lnTo>
                      <a:pt x="27" y="26"/>
                    </a:lnTo>
                    <a:lnTo>
                      <a:pt x="27" y="26"/>
                    </a:lnTo>
                    <a:lnTo>
                      <a:pt x="27" y="26"/>
                    </a:lnTo>
                    <a:lnTo>
                      <a:pt x="27" y="32"/>
                    </a:lnTo>
                    <a:lnTo>
                      <a:pt x="27" y="32"/>
                    </a:lnTo>
                    <a:lnTo>
                      <a:pt x="27" y="32"/>
                    </a:lnTo>
                    <a:lnTo>
                      <a:pt x="27" y="32"/>
                    </a:lnTo>
                    <a:lnTo>
                      <a:pt x="27" y="32"/>
                    </a:lnTo>
                    <a:lnTo>
                      <a:pt x="27" y="32"/>
                    </a:lnTo>
                    <a:lnTo>
                      <a:pt x="27" y="32"/>
                    </a:lnTo>
                    <a:lnTo>
                      <a:pt x="27" y="32"/>
                    </a:lnTo>
                    <a:lnTo>
                      <a:pt x="27" y="32"/>
                    </a:lnTo>
                    <a:lnTo>
                      <a:pt x="27" y="38"/>
                    </a:lnTo>
                    <a:lnTo>
                      <a:pt x="34" y="38"/>
                    </a:lnTo>
                    <a:lnTo>
                      <a:pt x="34" y="38"/>
                    </a:lnTo>
                    <a:lnTo>
                      <a:pt x="34" y="32"/>
                    </a:lnTo>
                    <a:lnTo>
                      <a:pt x="34" y="32"/>
                    </a:lnTo>
                    <a:lnTo>
                      <a:pt x="34" y="32"/>
                    </a:lnTo>
                    <a:lnTo>
                      <a:pt x="34" y="32"/>
                    </a:lnTo>
                    <a:lnTo>
                      <a:pt x="34" y="32"/>
                    </a:lnTo>
                    <a:lnTo>
                      <a:pt x="34" y="26"/>
                    </a:lnTo>
                    <a:lnTo>
                      <a:pt x="34" y="26"/>
                    </a:lnTo>
                    <a:lnTo>
                      <a:pt x="34" y="26"/>
                    </a:lnTo>
                    <a:lnTo>
                      <a:pt x="34" y="26"/>
                    </a:lnTo>
                    <a:lnTo>
                      <a:pt x="34" y="19"/>
                    </a:lnTo>
                    <a:lnTo>
                      <a:pt x="34" y="19"/>
                    </a:lnTo>
                    <a:lnTo>
                      <a:pt x="34" y="19"/>
                    </a:lnTo>
                    <a:lnTo>
                      <a:pt x="34" y="19"/>
                    </a:lnTo>
                    <a:lnTo>
                      <a:pt x="34" y="19"/>
                    </a:lnTo>
                    <a:lnTo>
                      <a:pt x="34" y="13"/>
                    </a:lnTo>
                    <a:lnTo>
                      <a:pt x="34" y="13"/>
                    </a:lnTo>
                    <a:lnTo>
                      <a:pt x="34" y="13"/>
                    </a:lnTo>
                    <a:lnTo>
                      <a:pt x="34" y="13"/>
                    </a:lnTo>
                    <a:lnTo>
                      <a:pt x="34" y="13"/>
                    </a:lnTo>
                    <a:lnTo>
                      <a:pt x="34" y="13"/>
                    </a:lnTo>
                    <a:lnTo>
                      <a:pt x="34" y="13"/>
                    </a:lnTo>
                    <a:lnTo>
                      <a:pt x="34" y="13"/>
                    </a:lnTo>
                    <a:lnTo>
                      <a:pt x="34" y="13"/>
                    </a:lnTo>
                    <a:lnTo>
                      <a:pt x="34" y="13"/>
                    </a:lnTo>
                    <a:lnTo>
                      <a:pt x="34" y="13"/>
                    </a:lnTo>
                    <a:lnTo>
                      <a:pt x="34" y="13"/>
                    </a:lnTo>
                    <a:lnTo>
                      <a:pt x="34" y="6"/>
                    </a:lnTo>
                    <a:lnTo>
                      <a:pt x="34" y="6"/>
                    </a:lnTo>
                    <a:lnTo>
                      <a:pt x="34" y="6"/>
                    </a:lnTo>
                    <a:lnTo>
                      <a:pt x="27" y="6"/>
                    </a:lnTo>
                    <a:lnTo>
                      <a:pt x="27" y="6"/>
                    </a:lnTo>
                    <a:lnTo>
                      <a:pt x="27" y="6"/>
                    </a:lnTo>
                    <a:lnTo>
                      <a:pt x="27" y="0"/>
                    </a:lnTo>
                    <a:lnTo>
                      <a:pt x="27" y="0"/>
                    </a:lnTo>
                    <a:lnTo>
                      <a:pt x="27" y="0"/>
                    </a:lnTo>
                    <a:lnTo>
                      <a:pt x="27" y="6"/>
                    </a:lnTo>
                    <a:lnTo>
                      <a:pt x="27" y="6"/>
                    </a:lnTo>
                    <a:lnTo>
                      <a:pt x="27" y="6"/>
                    </a:lnTo>
                    <a:lnTo>
                      <a:pt x="27" y="6"/>
                    </a:lnTo>
                    <a:lnTo>
                      <a:pt x="34" y="6"/>
                    </a:lnTo>
                    <a:lnTo>
                      <a:pt x="34" y="6"/>
                    </a:lnTo>
                    <a:lnTo>
                      <a:pt x="34" y="6"/>
                    </a:lnTo>
                    <a:lnTo>
                      <a:pt x="34" y="6"/>
                    </a:lnTo>
                    <a:lnTo>
                      <a:pt x="34" y="13"/>
                    </a:lnTo>
                    <a:lnTo>
                      <a:pt x="34" y="13"/>
                    </a:lnTo>
                    <a:lnTo>
                      <a:pt x="34" y="13"/>
                    </a:lnTo>
                    <a:lnTo>
                      <a:pt x="41" y="13"/>
                    </a:lnTo>
                    <a:lnTo>
                      <a:pt x="41" y="13"/>
                    </a:lnTo>
                    <a:lnTo>
                      <a:pt x="41" y="13"/>
                    </a:lnTo>
                    <a:lnTo>
                      <a:pt x="41" y="13"/>
                    </a:lnTo>
                    <a:lnTo>
                      <a:pt x="41" y="13"/>
                    </a:lnTo>
                    <a:lnTo>
                      <a:pt x="41" y="19"/>
                    </a:lnTo>
                    <a:lnTo>
                      <a:pt x="41" y="19"/>
                    </a:lnTo>
                    <a:lnTo>
                      <a:pt x="41" y="19"/>
                    </a:lnTo>
                    <a:lnTo>
                      <a:pt x="41" y="26"/>
                    </a:lnTo>
                    <a:lnTo>
                      <a:pt x="41" y="26"/>
                    </a:lnTo>
                    <a:lnTo>
                      <a:pt x="41" y="26"/>
                    </a:lnTo>
                    <a:lnTo>
                      <a:pt x="41" y="26"/>
                    </a:lnTo>
                    <a:lnTo>
                      <a:pt x="41" y="32"/>
                    </a:lnTo>
                    <a:lnTo>
                      <a:pt x="41" y="32"/>
                    </a:lnTo>
                    <a:lnTo>
                      <a:pt x="34" y="32"/>
                    </a:lnTo>
                    <a:lnTo>
                      <a:pt x="34" y="32"/>
                    </a:lnTo>
                    <a:lnTo>
                      <a:pt x="34" y="38"/>
                    </a:lnTo>
                    <a:lnTo>
                      <a:pt x="34" y="38"/>
                    </a:lnTo>
                    <a:lnTo>
                      <a:pt x="34" y="38"/>
                    </a:lnTo>
                    <a:lnTo>
                      <a:pt x="34" y="38"/>
                    </a:lnTo>
                    <a:lnTo>
                      <a:pt x="34" y="38"/>
                    </a:lnTo>
                    <a:lnTo>
                      <a:pt x="34" y="38"/>
                    </a:lnTo>
                    <a:lnTo>
                      <a:pt x="34" y="38"/>
                    </a:lnTo>
                    <a:lnTo>
                      <a:pt x="34" y="38"/>
                    </a:lnTo>
                    <a:lnTo>
                      <a:pt x="27" y="38"/>
                    </a:lnTo>
                    <a:lnTo>
                      <a:pt x="27" y="38"/>
                    </a:lnTo>
                    <a:lnTo>
                      <a:pt x="27" y="38"/>
                    </a:lnTo>
                    <a:lnTo>
                      <a:pt x="20" y="38"/>
                    </a:lnTo>
                    <a:lnTo>
                      <a:pt x="20" y="38"/>
                    </a:lnTo>
                    <a:lnTo>
                      <a:pt x="20" y="38"/>
                    </a:lnTo>
                    <a:lnTo>
                      <a:pt x="20" y="38"/>
                    </a:lnTo>
                    <a:lnTo>
                      <a:pt x="20" y="38"/>
                    </a:lnTo>
                    <a:lnTo>
                      <a:pt x="14" y="38"/>
                    </a:lnTo>
                    <a:lnTo>
                      <a:pt x="14" y="38"/>
                    </a:lnTo>
                    <a:lnTo>
                      <a:pt x="14" y="45"/>
                    </a:lnTo>
                    <a:lnTo>
                      <a:pt x="14" y="45"/>
                    </a:lnTo>
                    <a:lnTo>
                      <a:pt x="14" y="45"/>
                    </a:lnTo>
                    <a:lnTo>
                      <a:pt x="7" y="45"/>
                    </a:lnTo>
                    <a:lnTo>
                      <a:pt x="7" y="45"/>
                    </a:lnTo>
                    <a:lnTo>
                      <a:pt x="7" y="45"/>
                    </a:lnTo>
                    <a:lnTo>
                      <a:pt x="7" y="45"/>
                    </a:lnTo>
                    <a:lnTo>
                      <a:pt x="0" y="45"/>
                    </a:lnTo>
                    <a:lnTo>
                      <a:pt x="0" y="45"/>
                    </a:lnTo>
                    <a:lnTo>
                      <a:pt x="0" y="51"/>
                    </a:lnTo>
                    <a:lnTo>
                      <a:pt x="0" y="51"/>
                    </a:lnTo>
                    <a:lnTo>
                      <a:pt x="0" y="51"/>
                    </a:lnTo>
                    <a:close/>
                  </a:path>
                </a:pathLst>
              </a:custGeom>
              <a:solidFill>
                <a:srgbClr val="000000"/>
              </a:solidFill>
              <a:ln w="9525">
                <a:noFill/>
                <a:round/>
                <a:headEnd/>
                <a:tailEnd/>
              </a:ln>
            </p:spPr>
            <p:txBody>
              <a:bodyPr/>
              <a:lstStyle/>
              <a:p>
                <a:endParaRPr lang="en-US" dirty="0"/>
              </a:p>
            </p:txBody>
          </p:sp>
          <p:sp>
            <p:nvSpPr>
              <p:cNvPr id="100543" name="Freeform 1215"/>
              <p:cNvSpPr>
                <a:spLocks/>
              </p:cNvSpPr>
              <p:nvPr/>
            </p:nvSpPr>
            <p:spPr bwMode="auto">
              <a:xfrm>
                <a:off x="2489" y="2954"/>
                <a:ext cx="14" cy="19"/>
              </a:xfrm>
              <a:custGeom>
                <a:avLst/>
                <a:gdLst/>
                <a:ahLst/>
                <a:cxnLst>
                  <a:cxn ang="0">
                    <a:pos x="0" y="19"/>
                  </a:cxn>
                  <a:cxn ang="0">
                    <a:pos x="7" y="12"/>
                  </a:cxn>
                  <a:cxn ang="0">
                    <a:pos x="7" y="12"/>
                  </a:cxn>
                  <a:cxn ang="0">
                    <a:pos x="7" y="12"/>
                  </a:cxn>
                  <a:cxn ang="0">
                    <a:pos x="7" y="12"/>
                  </a:cxn>
                  <a:cxn ang="0">
                    <a:pos x="14" y="12"/>
                  </a:cxn>
                  <a:cxn ang="0">
                    <a:pos x="14" y="12"/>
                  </a:cxn>
                  <a:cxn ang="0">
                    <a:pos x="14" y="12"/>
                  </a:cxn>
                  <a:cxn ang="0">
                    <a:pos x="14" y="12"/>
                  </a:cxn>
                  <a:cxn ang="0">
                    <a:pos x="14" y="12"/>
                  </a:cxn>
                  <a:cxn ang="0">
                    <a:pos x="14" y="6"/>
                  </a:cxn>
                  <a:cxn ang="0">
                    <a:pos x="14" y="6"/>
                  </a:cxn>
                  <a:cxn ang="0">
                    <a:pos x="14" y="0"/>
                  </a:cxn>
                  <a:cxn ang="0">
                    <a:pos x="14" y="0"/>
                  </a:cxn>
                  <a:cxn ang="0">
                    <a:pos x="14" y="0"/>
                  </a:cxn>
                  <a:cxn ang="0">
                    <a:pos x="14" y="0"/>
                  </a:cxn>
                  <a:cxn ang="0">
                    <a:pos x="7" y="0"/>
                  </a:cxn>
                  <a:cxn ang="0">
                    <a:pos x="7" y="0"/>
                  </a:cxn>
                  <a:cxn ang="0">
                    <a:pos x="7" y="6"/>
                  </a:cxn>
                  <a:cxn ang="0">
                    <a:pos x="7" y="6"/>
                  </a:cxn>
                  <a:cxn ang="0">
                    <a:pos x="0" y="6"/>
                  </a:cxn>
                  <a:cxn ang="0">
                    <a:pos x="0" y="19"/>
                  </a:cxn>
                  <a:cxn ang="0">
                    <a:pos x="0" y="19"/>
                  </a:cxn>
                </a:cxnLst>
                <a:rect l="0" t="0" r="r" b="b"/>
                <a:pathLst>
                  <a:path w="14" h="19">
                    <a:moveTo>
                      <a:pt x="0" y="19"/>
                    </a:moveTo>
                    <a:lnTo>
                      <a:pt x="7" y="12"/>
                    </a:lnTo>
                    <a:lnTo>
                      <a:pt x="7" y="12"/>
                    </a:lnTo>
                    <a:lnTo>
                      <a:pt x="7" y="12"/>
                    </a:lnTo>
                    <a:lnTo>
                      <a:pt x="7" y="12"/>
                    </a:lnTo>
                    <a:lnTo>
                      <a:pt x="14" y="12"/>
                    </a:lnTo>
                    <a:lnTo>
                      <a:pt x="14" y="12"/>
                    </a:lnTo>
                    <a:lnTo>
                      <a:pt x="14" y="12"/>
                    </a:lnTo>
                    <a:lnTo>
                      <a:pt x="14" y="12"/>
                    </a:lnTo>
                    <a:lnTo>
                      <a:pt x="14" y="12"/>
                    </a:lnTo>
                    <a:lnTo>
                      <a:pt x="14" y="6"/>
                    </a:lnTo>
                    <a:lnTo>
                      <a:pt x="14" y="6"/>
                    </a:lnTo>
                    <a:lnTo>
                      <a:pt x="14" y="0"/>
                    </a:lnTo>
                    <a:lnTo>
                      <a:pt x="14" y="0"/>
                    </a:lnTo>
                    <a:lnTo>
                      <a:pt x="14" y="0"/>
                    </a:lnTo>
                    <a:lnTo>
                      <a:pt x="14" y="0"/>
                    </a:lnTo>
                    <a:lnTo>
                      <a:pt x="7" y="0"/>
                    </a:lnTo>
                    <a:lnTo>
                      <a:pt x="7" y="0"/>
                    </a:lnTo>
                    <a:lnTo>
                      <a:pt x="7" y="6"/>
                    </a:lnTo>
                    <a:lnTo>
                      <a:pt x="7" y="6"/>
                    </a:lnTo>
                    <a:lnTo>
                      <a:pt x="0" y="6"/>
                    </a:lnTo>
                    <a:lnTo>
                      <a:pt x="0" y="19"/>
                    </a:lnTo>
                    <a:lnTo>
                      <a:pt x="0" y="19"/>
                    </a:lnTo>
                    <a:close/>
                  </a:path>
                </a:pathLst>
              </a:custGeom>
              <a:solidFill>
                <a:srgbClr val="000000"/>
              </a:solidFill>
              <a:ln w="9525">
                <a:noFill/>
                <a:round/>
                <a:headEnd/>
                <a:tailEnd/>
              </a:ln>
            </p:spPr>
            <p:txBody>
              <a:bodyPr/>
              <a:lstStyle/>
              <a:p>
                <a:endParaRPr lang="en-US" dirty="0"/>
              </a:p>
            </p:txBody>
          </p:sp>
          <p:sp>
            <p:nvSpPr>
              <p:cNvPr id="100544" name="Freeform 1216"/>
              <p:cNvSpPr>
                <a:spLocks/>
              </p:cNvSpPr>
              <p:nvPr/>
            </p:nvSpPr>
            <p:spPr bwMode="auto">
              <a:xfrm>
                <a:off x="2386" y="2979"/>
                <a:ext cx="27" cy="20"/>
              </a:xfrm>
              <a:custGeom>
                <a:avLst/>
                <a:gdLst/>
                <a:ahLst/>
                <a:cxnLst>
                  <a:cxn ang="0">
                    <a:pos x="27" y="20"/>
                  </a:cxn>
                  <a:cxn ang="0">
                    <a:pos x="27" y="20"/>
                  </a:cxn>
                  <a:cxn ang="0">
                    <a:pos x="27" y="20"/>
                  </a:cxn>
                  <a:cxn ang="0">
                    <a:pos x="27" y="20"/>
                  </a:cxn>
                  <a:cxn ang="0">
                    <a:pos x="27" y="20"/>
                  </a:cxn>
                  <a:cxn ang="0">
                    <a:pos x="27" y="13"/>
                  </a:cxn>
                  <a:cxn ang="0">
                    <a:pos x="27" y="13"/>
                  </a:cxn>
                  <a:cxn ang="0">
                    <a:pos x="21" y="13"/>
                  </a:cxn>
                  <a:cxn ang="0">
                    <a:pos x="21" y="13"/>
                  </a:cxn>
                  <a:cxn ang="0">
                    <a:pos x="21" y="13"/>
                  </a:cxn>
                  <a:cxn ang="0">
                    <a:pos x="21" y="7"/>
                  </a:cxn>
                  <a:cxn ang="0">
                    <a:pos x="21" y="7"/>
                  </a:cxn>
                  <a:cxn ang="0">
                    <a:pos x="14" y="7"/>
                  </a:cxn>
                  <a:cxn ang="0">
                    <a:pos x="14" y="7"/>
                  </a:cxn>
                  <a:cxn ang="0">
                    <a:pos x="14" y="7"/>
                  </a:cxn>
                  <a:cxn ang="0">
                    <a:pos x="7" y="7"/>
                  </a:cxn>
                  <a:cxn ang="0">
                    <a:pos x="7" y="7"/>
                  </a:cxn>
                  <a:cxn ang="0">
                    <a:pos x="7" y="7"/>
                  </a:cxn>
                  <a:cxn ang="0">
                    <a:pos x="0" y="7"/>
                  </a:cxn>
                  <a:cxn ang="0">
                    <a:pos x="0" y="7"/>
                  </a:cxn>
                  <a:cxn ang="0">
                    <a:pos x="0" y="7"/>
                  </a:cxn>
                  <a:cxn ang="0">
                    <a:pos x="0" y="7"/>
                  </a:cxn>
                  <a:cxn ang="0">
                    <a:pos x="0" y="7"/>
                  </a:cxn>
                  <a:cxn ang="0">
                    <a:pos x="0" y="7"/>
                  </a:cxn>
                  <a:cxn ang="0">
                    <a:pos x="0" y="0"/>
                  </a:cxn>
                  <a:cxn ang="0">
                    <a:pos x="0" y="0"/>
                  </a:cxn>
                  <a:cxn ang="0">
                    <a:pos x="0" y="0"/>
                  </a:cxn>
                  <a:cxn ang="0">
                    <a:pos x="0" y="0"/>
                  </a:cxn>
                  <a:cxn ang="0">
                    <a:pos x="7" y="0"/>
                  </a:cxn>
                  <a:cxn ang="0">
                    <a:pos x="14" y="0"/>
                  </a:cxn>
                  <a:cxn ang="0">
                    <a:pos x="14" y="7"/>
                  </a:cxn>
                  <a:cxn ang="0">
                    <a:pos x="21" y="7"/>
                  </a:cxn>
                  <a:cxn ang="0">
                    <a:pos x="21" y="7"/>
                  </a:cxn>
                  <a:cxn ang="0">
                    <a:pos x="27" y="7"/>
                  </a:cxn>
                  <a:cxn ang="0">
                    <a:pos x="27" y="7"/>
                  </a:cxn>
                  <a:cxn ang="0">
                    <a:pos x="27" y="7"/>
                  </a:cxn>
                  <a:cxn ang="0">
                    <a:pos x="27" y="7"/>
                  </a:cxn>
                  <a:cxn ang="0">
                    <a:pos x="27" y="20"/>
                  </a:cxn>
                  <a:cxn ang="0">
                    <a:pos x="27" y="20"/>
                  </a:cxn>
                </a:cxnLst>
                <a:rect l="0" t="0" r="r" b="b"/>
                <a:pathLst>
                  <a:path w="27" h="20">
                    <a:moveTo>
                      <a:pt x="27" y="20"/>
                    </a:moveTo>
                    <a:lnTo>
                      <a:pt x="27" y="20"/>
                    </a:lnTo>
                    <a:lnTo>
                      <a:pt x="27" y="20"/>
                    </a:lnTo>
                    <a:lnTo>
                      <a:pt x="27" y="20"/>
                    </a:lnTo>
                    <a:lnTo>
                      <a:pt x="27" y="20"/>
                    </a:lnTo>
                    <a:lnTo>
                      <a:pt x="27" y="13"/>
                    </a:lnTo>
                    <a:lnTo>
                      <a:pt x="27" y="13"/>
                    </a:lnTo>
                    <a:lnTo>
                      <a:pt x="21" y="13"/>
                    </a:lnTo>
                    <a:lnTo>
                      <a:pt x="21" y="13"/>
                    </a:lnTo>
                    <a:lnTo>
                      <a:pt x="21" y="13"/>
                    </a:lnTo>
                    <a:lnTo>
                      <a:pt x="21" y="7"/>
                    </a:lnTo>
                    <a:lnTo>
                      <a:pt x="21" y="7"/>
                    </a:lnTo>
                    <a:lnTo>
                      <a:pt x="14" y="7"/>
                    </a:lnTo>
                    <a:lnTo>
                      <a:pt x="14" y="7"/>
                    </a:lnTo>
                    <a:lnTo>
                      <a:pt x="14" y="7"/>
                    </a:lnTo>
                    <a:lnTo>
                      <a:pt x="7" y="7"/>
                    </a:lnTo>
                    <a:lnTo>
                      <a:pt x="7" y="7"/>
                    </a:lnTo>
                    <a:lnTo>
                      <a:pt x="7" y="7"/>
                    </a:lnTo>
                    <a:lnTo>
                      <a:pt x="0" y="7"/>
                    </a:lnTo>
                    <a:lnTo>
                      <a:pt x="0" y="7"/>
                    </a:lnTo>
                    <a:lnTo>
                      <a:pt x="0" y="7"/>
                    </a:lnTo>
                    <a:lnTo>
                      <a:pt x="0" y="7"/>
                    </a:lnTo>
                    <a:lnTo>
                      <a:pt x="0" y="7"/>
                    </a:lnTo>
                    <a:lnTo>
                      <a:pt x="0" y="7"/>
                    </a:lnTo>
                    <a:lnTo>
                      <a:pt x="0" y="0"/>
                    </a:lnTo>
                    <a:lnTo>
                      <a:pt x="0" y="0"/>
                    </a:lnTo>
                    <a:lnTo>
                      <a:pt x="0" y="0"/>
                    </a:lnTo>
                    <a:lnTo>
                      <a:pt x="0" y="0"/>
                    </a:lnTo>
                    <a:lnTo>
                      <a:pt x="7" y="0"/>
                    </a:lnTo>
                    <a:lnTo>
                      <a:pt x="14" y="0"/>
                    </a:lnTo>
                    <a:lnTo>
                      <a:pt x="14" y="7"/>
                    </a:lnTo>
                    <a:lnTo>
                      <a:pt x="21" y="7"/>
                    </a:lnTo>
                    <a:lnTo>
                      <a:pt x="21" y="7"/>
                    </a:lnTo>
                    <a:lnTo>
                      <a:pt x="27" y="7"/>
                    </a:lnTo>
                    <a:lnTo>
                      <a:pt x="27" y="7"/>
                    </a:lnTo>
                    <a:lnTo>
                      <a:pt x="27" y="7"/>
                    </a:lnTo>
                    <a:lnTo>
                      <a:pt x="27" y="7"/>
                    </a:lnTo>
                    <a:lnTo>
                      <a:pt x="27" y="20"/>
                    </a:lnTo>
                    <a:lnTo>
                      <a:pt x="27" y="20"/>
                    </a:lnTo>
                    <a:close/>
                  </a:path>
                </a:pathLst>
              </a:custGeom>
              <a:solidFill>
                <a:srgbClr val="000000"/>
              </a:solidFill>
              <a:ln w="9525">
                <a:noFill/>
                <a:round/>
                <a:headEnd/>
                <a:tailEnd/>
              </a:ln>
            </p:spPr>
            <p:txBody>
              <a:bodyPr/>
              <a:lstStyle/>
              <a:p>
                <a:endParaRPr lang="en-US" dirty="0"/>
              </a:p>
            </p:txBody>
          </p:sp>
          <p:sp>
            <p:nvSpPr>
              <p:cNvPr id="100545" name="Freeform 1217"/>
              <p:cNvSpPr>
                <a:spLocks/>
              </p:cNvSpPr>
              <p:nvPr/>
            </p:nvSpPr>
            <p:spPr bwMode="auto">
              <a:xfrm>
                <a:off x="2407" y="3050"/>
                <a:ext cx="41" cy="52"/>
              </a:xfrm>
              <a:custGeom>
                <a:avLst/>
                <a:gdLst/>
                <a:ahLst/>
                <a:cxnLst>
                  <a:cxn ang="0">
                    <a:pos x="34" y="19"/>
                  </a:cxn>
                  <a:cxn ang="0">
                    <a:pos x="34" y="13"/>
                  </a:cxn>
                  <a:cxn ang="0">
                    <a:pos x="34" y="13"/>
                  </a:cxn>
                  <a:cxn ang="0">
                    <a:pos x="27" y="13"/>
                  </a:cxn>
                  <a:cxn ang="0">
                    <a:pos x="27" y="13"/>
                  </a:cxn>
                  <a:cxn ang="0">
                    <a:pos x="20" y="6"/>
                  </a:cxn>
                  <a:cxn ang="0">
                    <a:pos x="20" y="6"/>
                  </a:cxn>
                  <a:cxn ang="0">
                    <a:pos x="20" y="6"/>
                  </a:cxn>
                  <a:cxn ang="0">
                    <a:pos x="13" y="6"/>
                  </a:cxn>
                  <a:cxn ang="0">
                    <a:pos x="6" y="0"/>
                  </a:cxn>
                  <a:cxn ang="0">
                    <a:pos x="0" y="6"/>
                  </a:cxn>
                  <a:cxn ang="0">
                    <a:pos x="0" y="6"/>
                  </a:cxn>
                  <a:cxn ang="0">
                    <a:pos x="0" y="6"/>
                  </a:cxn>
                  <a:cxn ang="0">
                    <a:pos x="6" y="13"/>
                  </a:cxn>
                  <a:cxn ang="0">
                    <a:pos x="6" y="13"/>
                  </a:cxn>
                  <a:cxn ang="0">
                    <a:pos x="0" y="13"/>
                  </a:cxn>
                  <a:cxn ang="0">
                    <a:pos x="0" y="13"/>
                  </a:cxn>
                  <a:cxn ang="0">
                    <a:pos x="13" y="19"/>
                  </a:cxn>
                  <a:cxn ang="0">
                    <a:pos x="13" y="19"/>
                  </a:cxn>
                  <a:cxn ang="0">
                    <a:pos x="13" y="19"/>
                  </a:cxn>
                  <a:cxn ang="0">
                    <a:pos x="13" y="19"/>
                  </a:cxn>
                  <a:cxn ang="0">
                    <a:pos x="20" y="19"/>
                  </a:cxn>
                  <a:cxn ang="0">
                    <a:pos x="20" y="19"/>
                  </a:cxn>
                  <a:cxn ang="0">
                    <a:pos x="20" y="26"/>
                  </a:cxn>
                  <a:cxn ang="0">
                    <a:pos x="20" y="26"/>
                  </a:cxn>
                  <a:cxn ang="0">
                    <a:pos x="20" y="26"/>
                  </a:cxn>
                  <a:cxn ang="0">
                    <a:pos x="20" y="32"/>
                  </a:cxn>
                  <a:cxn ang="0">
                    <a:pos x="27" y="32"/>
                  </a:cxn>
                  <a:cxn ang="0">
                    <a:pos x="27" y="39"/>
                  </a:cxn>
                  <a:cxn ang="0">
                    <a:pos x="27" y="52"/>
                  </a:cxn>
                  <a:cxn ang="0">
                    <a:pos x="27" y="45"/>
                  </a:cxn>
                  <a:cxn ang="0">
                    <a:pos x="27" y="45"/>
                  </a:cxn>
                  <a:cxn ang="0">
                    <a:pos x="27" y="39"/>
                  </a:cxn>
                  <a:cxn ang="0">
                    <a:pos x="27" y="39"/>
                  </a:cxn>
                  <a:cxn ang="0">
                    <a:pos x="34" y="39"/>
                  </a:cxn>
                  <a:cxn ang="0">
                    <a:pos x="34" y="39"/>
                  </a:cxn>
                  <a:cxn ang="0">
                    <a:pos x="34" y="39"/>
                  </a:cxn>
                  <a:cxn ang="0">
                    <a:pos x="34" y="32"/>
                  </a:cxn>
                  <a:cxn ang="0">
                    <a:pos x="41" y="32"/>
                  </a:cxn>
                  <a:cxn ang="0">
                    <a:pos x="41" y="32"/>
                  </a:cxn>
                  <a:cxn ang="0">
                    <a:pos x="41" y="32"/>
                  </a:cxn>
                  <a:cxn ang="0">
                    <a:pos x="41" y="26"/>
                  </a:cxn>
                  <a:cxn ang="0">
                    <a:pos x="41" y="26"/>
                  </a:cxn>
                  <a:cxn ang="0">
                    <a:pos x="41" y="26"/>
                  </a:cxn>
                  <a:cxn ang="0">
                    <a:pos x="41" y="19"/>
                  </a:cxn>
                  <a:cxn ang="0">
                    <a:pos x="34" y="19"/>
                  </a:cxn>
                  <a:cxn ang="0">
                    <a:pos x="34" y="19"/>
                  </a:cxn>
                </a:cxnLst>
                <a:rect l="0" t="0" r="r" b="b"/>
                <a:pathLst>
                  <a:path w="41" h="52">
                    <a:moveTo>
                      <a:pt x="34" y="19"/>
                    </a:moveTo>
                    <a:lnTo>
                      <a:pt x="34" y="19"/>
                    </a:lnTo>
                    <a:lnTo>
                      <a:pt x="34" y="19"/>
                    </a:lnTo>
                    <a:lnTo>
                      <a:pt x="34" y="19"/>
                    </a:lnTo>
                    <a:lnTo>
                      <a:pt x="34" y="19"/>
                    </a:lnTo>
                    <a:lnTo>
                      <a:pt x="34" y="13"/>
                    </a:lnTo>
                    <a:lnTo>
                      <a:pt x="34" y="13"/>
                    </a:lnTo>
                    <a:lnTo>
                      <a:pt x="34" y="13"/>
                    </a:lnTo>
                    <a:lnTo>
                      <a:pt x="34" y="13"/>
                    </a:lnTo>
                    <a:lnTo>
                      <a:pt x="34" y="13"/>
                    </a:lnTo>
                    <a:lnTo>
                      <a:pt x="34" y="13"/>
                    </a:lnTo>
                    <a:lnTo>
                      <a:pt x="27" y="13"/>
                    </a:lnTo>
                    <a:lnTo>
                      <a:pt x="27" y="13"/>
                    </a:lnTo>
                    <a:lnTo>
                      <a:pt x="27" y="13"/>
                    </a:lnTo>
                    <a:lnTo>
                      <a:pt x="27" y="13"/>
                    </a:lnTo>
                    <a:lnTo>
                      <a:pt x="27" y="13"/>
                    </a:lnTo>
                    <a:lnTo>
                      <a:pt x="27" y="13"/>
                    </a:lnTo>
                    <a:lnTo>
                      <a:pt x="20" y="6"/>
                    </a:lnTo>
                    <a:lnTo>
                      <a:pt x="20" y="6"/>
                    </a:lnTo>
                    <a:lnTo>
                      <a:pt x="20" y="6"/>
                    </a:lnTo>
                    <a:lnTo>
                      <a:pt x="20" y="6"/>
                    </a:lnTo>
                    <a:lnTo>
                      <a:pt x="20" y="6"/>
                    </a:lnTo>
                    <a:lnTo>
                      <a:pt x="20" y="6"/>
                    </a:lnTo>
                    <a:lnTo>
                      <a:pt x="20" y="6"/>
                    </a:lnTo>
                    <a:lnTo>
                      <a:pt x="20" y="6"/>
                    </a:lnTo>
                    <a:lnTo>
                      <a:pt x="13" y="6"/>
                    </a:lnTo>
                    <a:lnTo>
                      <a:pt x="13" y="6"/>
                    </a:lnTo>
                    <a:lnTo>
                      <a:pt x="13" y="0"/>
                    </a:lnTo>
                    <a:lnTo>
                      <a:pt x="6" y="0"/>
                    </a:lnTo>
                    <a:lnTo>
                      <a:pt x="6" y="0"/>
                    </a:lnTo>
                    <a:lnTo>
                      <a:pt x="6" y="0"/>
                    </a:lnTo>
                    <a:lnTo>
                      <a:pt x="0" y="0"/>
                    </a:lnTo>
                    <a:lnTo>
                      <a:pt x="0" y="6"/>
                    </a:lnTo>
                    <a:lnTo>
                      <a:pt x="0" y="6"/>
                    </a:lnTo>
                    <a:lnTo>
                      <a:pt x="0" y="6"/>
                    </a:lnTo>
                    <a:lnTo>
                      <a:pt x="0" y="6"/>
                    </a:lnTo>
                    <a:lnTo>
                      <a:pt x="0" y="6"/>
                    </a:lnTo>
                    <a:lnTo>
                      <a:pt x="6" y="6"/>
                    </a:lnTo>
                    <a:lnTo>
                      <a:pt x="0" y="6"/>
                    </a:lnTo>
                    <a:lnTo>
                      <a:pt x="6" y="13"/>
                    </a:lnTo>
                    <a:lnTo>
                      <a:pt x="6" y="13"/>
                    </a:lnTo>
                    <a:lnTo>
                      <a:pt x="6" y="13"/>
                    </a:lnTo>
                    <a:lnTo>
                      <a:pt x="6" y="13"/>
                    </a:lnTo>
                    <a:lnTo>
                      <a:pt x="6" y="13"/>
                    </a:lnTo>
                    <a:lnTo>
                      <a:pt x="6" y="13"/>
                    </a:lnTo>
                    <a:lnTo>
                      <a:pt x="0" y="13"/>
                    </a:lnTo>
                    <a:lnTo>
                      <a:pt x="0" y="13"/>
                    </a:lnTo>
                    <a:lnTo>
                      <a:pt x="0" y="13"/>
                    </a:lnTo>
                    <a:lnTo>
                      <a:pt x="0" y="13"/>
                    </a:lnTo>
                    <a:lnTo>
                      <a:pt x="0" y="13"/>
                    </a:lnTo>
                    <a:lnTo>
                      <a:pt x="0" y="13"/>
                    </a:lnTo>
                    <a:lnTo>
                      <a:pt x="6" y="13"/>
                    </a:lnTo>
                    <a:lnTo>
                      <a:pt x="6" y="13"/>
                    </a:lnTo>
                    <a:lnTo>
                      <a:pt x="13" y="19"/>
                    </a:lnTo>
                    <a:lnTo>
                      <a:pt x="13" y="19"/>
                    </a:lnTo>
                    <a:lnTo>
                      <a:pt x="13" y="19"/>
                    </a:lnTo>
                    <a:lnTo>
                      <a:pt x="13" y="19"/>
                    </a:lnTo>
                    <a:lnTo>
                      <a:pt x="13" y="19"/>
                    </a:lnTo>
                    <a:lnTo>
                      <a:pt x="13" y="19"/>
                    </a:lnTo>
                    <a:lnTo>
                      <a:pt x="13" y="19"/>
                    </a:lnTo>
                    <a:lnTo>
                      <a:pt x="13" y="19"/>
                    </a:lnTo>
                    <a:lnTo>
                      <a:pt x="13" y="19"/>
                    </a:lnTo>
                    <a:lnTo>
                      <a:pt x="13" y="19"/>
                    </a:lnTo>
                    <a:lnTo>
                      <a:pt x="13" y="19"/>
                    </a:lnTo>
                    <a:lnTo>
                      <a:pt x="13" y="19"/>
                    </a:lnTo>
                    <a:lnTo>
                      <a:pt x="20" y="19"/>
                    </a:lnTo>
                    <a:lnTo>
                      <a:pt x="20" y="19"/>
                    </a:lnTo>
                    <a:lnTo>
                      <a:pt x="20" y="19"/>
                    </a:lnTo>
                    <a:lnTo>
                      <a:pt x="20" y="19"/>
                    </a:lnTo>
                    <a:lnTo>
                      <a:pt x="20" y="26"/>
                    </a:lnTo>
                    <a:lnTo>
                      <a:pt x="20" y="26"/>
                    </a:lnTo>
                    <a:lnTo>
                      <a:pt x="20" y="26"/>
                    </a:lnTo>
                    <a:lnTo>
                      <a:pt x="20" y="26"/>
                    </a:lnTo>
                    <a:lnTo>
                      <a:pt x="20" y="26"/>
                    </a:lnTo>
                    <a:lnTo>
                      <a:pt x="20" y="26"/>
                    </a:lnTo>
                    <a:lnTo>
                      <a:pt x="20" y="26"/>
                    </a:lnTo>
                    <a:lnTo>
                      <a:pt x="20" y="26"/>
                    </a:lnTo>
                    <a:lnTo>
                      <a:pt x="20" y="26"/>
                    </a:lnTo>
                    <a:lnTo>
                      <a:pt x="20" y="32"/>
                    </a:lnTo>
                    <a:lnTo>
                      <a:pt x="20" y="32"/>
                    </a:lnTo>
                    <a:lnTo>
                      <a:pt x="20" y="32"/>
                    </a:lnTo>
                    <a:lnTo>
                      <a:pt x="27" y="32"/>
                    </a:lnTo>
                    <a:lnTo>
                      <a:pt x="27" y="32"/>
                    </a:lnTo>
                    <a:lnTo>
                      <a:pt x="27" y="32"/>
                    </a:lnTo>
                    <a:lnTo>
                      <a:pt x="27" y="39"/>
                    </a:lnTo>
                    <a:lnTo>
                      <a:pt x="27" y="39"/>
                    </a:lnTo>
                    <a:lnTo>
                      <a:pt x="27" y="39"/>
                    </a:lnTo>
                    <a:lnTo>
                      <a:pt x="27" y="39"/>
                    </a:lnTo>
                    <a:lnTo>
                      <a:pt x="27" y="39"/>
                    </a:lnTo>
                    <a:lnTo>
                      <a:pt x="27" y="52"/>
                    </a:lnTo>
                    <a:lnTo>
                      <a:pt x="27" y="45"/>
                    </a:lnTo>
                    <a:lnTo>
                      <a:pt x="27" y="45"/>
                    </a:lnTo>
                    <a:lnTo>
                      <a:pt x="27" y="45"/>
                    </a:lnTo>
                    <a:lnTo>
                      <a:pt x="27" y="45"/>
                    </a:lnTo>
                    <a:lnTo>
                      <a:pt x="27" y="45"/>
                    </a:lnTo>
                    <a:lnTo>
                      <a:pt x="27" y="45"/>
                    </a:lnTo>
                    <a:lnTo>
                      <a:pt x="27" y="45"/>
                    </a:lnTo>
                    <a:lnTo>
                      <a:pt x="27" y="39"/>
                    </a:lnTo>
                    <a:lnTo>
                      <a:pt x="27" y="39"/>
                    </a:lnTo>
                    <a:lnTo>
                      <a:pt x="27" y="39"/>
                    </a:lnTo>
                    <a:lnTo>
                      <a:pt x="27" y="39"/>
                    </a:lnTo>
                    <a:lnTo>
                      <a:pt x="27" y="39"/>
                    </a:lnTo>
                    <a:lnTo>
                      <a:pt x="27" y="39"/>
                    </a:lnTo>
                    <a:lnTo>
                      <a:pt x="27" y="39"/>
                    </a:lnTo>
                    <a:lnTo>
                      <a:pt x="34" y="39"/>
                    </a:lnTo>
                    <a:lnTo>
                      <a:pt x="34" y="39"/>
                    </a:lnTo>
                    <a:lnTo>
                      <a:pt x="34" y="39"/>
                    </a:lnTo>
                    <a:lnTo>
                      <a:pt x="34" y="39"/>
                    </a:lnTo>
                    <a:lnTo>
                      <a:pt x="34" y="39"/>
                    </a:lnTo>
                    <a:lnTo>
                      <a:pt x="34" y="39"/>
                    </a:lnTo>
                    <a:lnTo>
                      <a:pt x="34" y="39"/>
                    </a:lnTo>
                    <a:lnTo>
                      <a:pt x="34" y="39"/>
                    </a:lnTo>
                    <a:lnTo>
                      <a:pt x="34" y="32"/>
                    </a:lnTo>
                    <a:lnTo>
                      <a:pt x="34" y="32"/>
                    </a:lnTo>
                    <a:lnTo>
                      <a:pt x="34" y="32"/>
                    </a:lnTo>
                    <a:lnTo>
                      <a:pt x="34" y="32"/>
                    </a:lnTo>
                    <a:lnTo>
                      <a:pt x="41" y="32"/>
                    </a:lnTo>
                    <a:lnTo>
                      <a:pt x="41" y="32"/>
                    </a:lnTo>
                    <a:lnTo>
                      <a:pt x="41" y="32"/>
                    </a:lnTo>
                    <a:lnTo>
                      <a:pt x="41" y="32"/>
                    </a:lnTo>
                    <a:lnTo>
                      <a:pt x="41" y="32"/>
                    </a:lnTo>
                    <a:lnTo>
                      <a:pt x="41" y="32"/>
                    </a:lnTo>
                    <a:lnTo>
                      <a:pt x="41" y="32"/>
                    </a:lnTo>
                    <a:lnTo>
                      <a:pt x="41" y="32"/>
                    </a:lnTo>
                    <a:lnTo>
                      <a:pt x="41" y="26"/>
                    </a:lnTo>
                    <a:lnTo>
                      <a:pt x="41" y="26"/>
                    </a:lnTo>
                    <a:lnTo>
                      <a:pt x="41" y="26"/>
                    </a:lnTo>
                    <a:lnTo>
                      <a:pt x="41" y="26"/>
                    </a:lnTo>
                    <a:lnTo>
                      <a:pt x="41" y="26"/>
                    </a:lnTo>
                    <a:lnTo>
                      <a:pt x="34" y="26"/>
                    </a:lnTo>
                    <a:lnTo>
                      <a:pt x="41" y="26"/>
                    </a:lnTo>
                    <a:lnTo>
                      <a:pt x="41" y="26"/>
                    </a:lnTo>
                    <a:lnTo>
                      <a:pt x="41" y="19"/>
                    </a:lnTo>
                    <a:lnTo>
                      <a:pt x="41" y="19"/>
                    </a:lnTo>
                    <a:lnTo>
                      <a:pt x="41" y="19"/>
                    </a:lnTo>
                    <a:lnTo>
                      <a:pt x="34" y="19"/>
                    </a:lnTo>
                    <a:lnTo>
                      <a:pt x="34" y="19"/>
                    </a:lnTo>
                    <a:lnTo>
                      <a:pt x="34" y="19"/>
                    </a:lnTo>
                    <a:lnTo>
                      <a:pt x="34" y="19"/>
                    </a:lnTo>
                    <a:lnTo>
                      <a:pt x="34" y="19"/>
                    </a:lnTo>
                    <a:lnTo>
                      <a:pt x="34" y="19"/>
                    </a:lnTo>
                    <a:lnTo>
                      <a:pt x="34" y="19"/>
                    </a:lnTo>
                    <a:lnTo>
                      <a:pt x="34" y="19"/>
                    </a:lnTo>
                    <a:close/>
                  </a:path>
                </a:pathLst>
              </a:custGeom>
              <a:solidFill>
                <a:srgbClr val="FFBB8F"/>
              </a:solidFill>
              <a:ln w="9525">
                <a:noFill/>
                <a:round/>
                <a:headEnd/>
                <a:tailEnd/>
              </a:ln>
            </p:spPr>
            <p:txBody>
              <a:bodyPr/>
              <a:lstStyle/>
              <a:p>
                <a:endParaRPr lang="en-US" dirty="0"/>
              </a:p>
            </p:txBody>
          </p:sp>
          <p:sp>
            <p:nvSpPr>
              <p:cNvPr id="100546" name="Freeform 1218"/>
              <p:cNvSpPr>
                <a:spLocks/>
              </p:cNvSpPr>
              <p:nvPr/>
            </p:nvSpPr>
            <p:spPr bwMode="auto">
              <a:xfrm>
                <a:off x="2407" y="3050"/>
                <a:ext cx="41" cy="52"/>
              </a:xfrm>
              <a:custGeom>
                <a:avLst/>
                <a:gdLst/>
                <a:ahLst/>
                <a:cxnLst>
                  <a:cxn ang="0">
                    <a:pos x="34" y="19"/>
                  </a:cxn>
                  <a:cxn ang="0">
                    <a:pos x="34" y="13"/>
                  </a:cxn>
                  <a:cxn ang="0">
                    <a:pos x="34" y="13"/>
                  </a:cxn>
                  <a:cxn ang="0">
                    <a:pos x="27" y="13"/>
                  </a:cxn>
                  <a:cxn ang="0">
                    <a:pos x="27" y="13"/>
                  </a:cxn>
                  <a:cxn ang="0">
                    <a:pos x="20" y="6"/>
                  </a:cxn>
                  <a:cxn ang="0">
                    <a:pos x="20" y="6"/>
                  </a:cxn>
                  <a:cxn ang="0">
                    <a:pos x="20" y="6"/>
                  </a:cxn>
                  <a:cxn ang="0">
                    <a:pos x="13" y="6"/>
                  </a:cxn>
                  <a:cxn ang="0">
                    <a:pos x="6" y="0"/>
                  </a:cxn>
                  <a:cxn ang="0">
                    <a:pos x="0" y="6"/>
                  </a:cxn>
                  <a:cxn ang="0">
                    <a:pos x="0" y="6"/>
                  </a:cxn>
                  <a:cxn ang="0">
                    <a:pos x="0" y="6"/>
                  </a:cxn>
                  <a:cxn ang="0">
                    <a:pos x="6" y="13"/>
                  </a:cxn>
                  <a:cxn ang="0">
                    <a:pos x="6" y="13"/>
                  </a:cxn>
                  <a:cxn ang="0">
                    <a:pos x="0" y="13"/>
                  </a:cxn>
                  <a:cxn ang="0">
                    <a:pos x="0" y="13"/>
                  </a:cxn>
                  <a:cxn ang="0">
                    <a:pos x="13" y="19"/>
                  </a:cxn>
                  <a:cxn ang="0">
                    <a:pos x="13" y="19"/>
                  </a:cxn>
                  <a:cxn ang="0">
                    <a:pos x="13" y="19"/>
                  </a:cxn>
                  <a:cxn ang="0">
                    <a:pos x="13" y="19"/>
                  </a:cxn>
                  <a:cxn ang="0">
                    <a:pos x="20" y="19"/>
                  </a:cxn>
                  <a:cxn ang="0">
                    <a:pos x="20" y="19"/>
                  </a:cxn>
                  <a:cxn ang="0">
                    <a:pos x="20" y="26"/>
                  </a:cxn>
                  <a:cxn ang="0">
                    <a:pos x="20" y="26"/>
                  </a:cxn>
                  <a:cxn ang="0">
                    <a:pos x="20" y="26"/>
                  </a:cxn>
                  <a:cxn ang="0">
                    <a:pos x="20" y="32"/>
                  </a:cxn>
                  <a:cxn ang="0">
                    <a:pos x="27" y="32"/>
                  </a:cxn>
                  <a:cxn ang="0">
                    <a:pos x="27" y="39"/>
                  </a:cxn>
                  <a:cxn ang="0">
                    <a:pos x="27" y="52"/>
                  </a:cxn>
                  <a:cxn ang="0">
                    <a:pos x="27" y="45"/>
                  </a:cxn>
                  <a:cxn ang="0">
                    <a:pos x="27" y="45"/>
                  </a:cxn>
                  <a:cxn ang="0">
                    <a:pos x="27" y="39"/>
                  </a:cxn>
                  <a:cxn ang="0">
                    <a:pos x="27" y="39"/>
                  </a:cxn>
                  <a:cxn ang="0">
                    <a:pos x="34" y="39"/>
                  </a:cxn>
                  <a:cxn ang="0">
                    <a:pos x="34" y="39"/>
                  </a:cxn>
                  <a:cxn ang="0">
                    <a:pos x="34" y="39"/>
                  </a:cxn>
                  <a:cxn ang="0">
                    <a:pos x="34" y="32"/>
                  </a:cxn>
                  <a:cxn ang="0">
                    <a:pos x="41" y="32"/>
                  </a:cxn>
                  <a:cxn ang="0">
                    <a:pos x="41" y="32"/>
                  </a:cxn>
                  <a:cxn ang="0">
                    <a:pos x="41" y="32"/>
                  </a:cxn>
                  <a:cxn ang="0">
                    <a:pos x="41" y="26"/>
                  </a:cxn>
                  <a:cxn ang="0">
                    <a:pos x="41" y="26"/>
                  </a:cxn>
                  <a:cxn ang="0">
                    <a:pos x="41" y="26"/>
                  </a:cxn>
                  <a:cxn ang="0">
                    <a:pos x="41" y="19"/>
                  </a:cxn>
                  <a:cxn ang="0">
                    <a:pos x="34" y="19"/>
                  </a:cxn>
                  <a:cxn ang="0">
                    <a:pos x="34" y="19"/>
                  </a:cxn>
                </a:cxnLst>
                <a:rect l="0" t="0" r="r" b="b"/>
                <a:pathLst>
                  <a:path w="41" h="52">
                    <a:moveTo>
                      <a:pt x="34" y="19"/>
                    </a:moveTo>
                    <a:lnTo>
                      <a:pt x="34" y="19"/>
                    </a:lnTo>
                    <a:lnTo>
                      <a:pt x="34" y="19"/>
                    </a:lnTo>
                    <a:lnTo>
                      <a:pt x="34" y="19"/>
                    </a:lnTo>
                    <a:lnTo>
                      <a:pt x="34" y="19"/>
                    </a:lnTo>
                    <a:lnTo>
                      <a:pt x="34" y="13"/>
                    </a:lnTo>
                    <a:lnTo>
                      <a:pt x="34" y="13"/>
                    </a:lnTo>
                    <a:lnTo>
                      <a:pt x="34" y="13"/>
                    </a:lnTo>
                    <a:lnTo>
                      <a:pt x="34" y="13"/>
                    </a:lnTo>
                    <a:lnTo>
                      <a:pt x="34" y="13"/>
                    </a:lnTo>
                    <a:lnTo>
                      <a:pt x="34" y="13"/>
                    </a:lnTo>
                    <a:lnTo>
                      <a:pt x="27" y="13"/>
                    </a:lnTo>
                    <a:lnTo>
                      <a:pt x="27" y="13"/>
                    </a:lnTo>
                    <a:lnTo>
                      <a:pt x="27" y="13"/>
                    </a:lnTo>
                    <a:lnTo>
                      <a:pt x="27" y="13"/>
                    </a:lnTo>
                    <a:lnTo>
                      <a:pt x="27" y="13"/>
                    </a:lnTo>
                    <a:lnTo>
                      <a:pt x="27" y="13"/>
                    </a:lnTo>
                    <a:lnTo>
                      <a:pt x="20" y="6"/>
                    </a:lnTo>
                    <a:lnTo>
                      <a:pt x="20" y="6"/>
                    </a:lnTo>
                    <a:lnTo>
                      <a:pt x="20" y="6"/>
                    </a:lnTo>
                    <a:lnTo>
                      <a:pt x="20" y="6"/>
                    </a:lnTo>
                    <a:lnTo>
                      <a:pt x="20" y="6"/>
                    </a:lnTo>
                    <a:lnTo>
                      <a:pt x="20" y="6"/>
                    </a:lnTo>
                    <a:lnTo>
                      <a:pt x="20" y="6"/>
                    </a:lnTo>
                    <a:lnTo>
                      <a:pt x="20" y="6"/>
                    </a:lnTo>
                    <a:lnTo>
                      <a:pt x="13" y="6"/>
                    </a:lnTo>
                    <a:lnTo>
                      <a:pt x="13" y="6"/>
                    </a:lnTo>
                    <a:lnTo>
                      <a:pt x="13" y="0"/>
                    </a:lnTo>
                    <a:lnTo>
                      <a:pt x="6" y="0"/>
                    </a:lnTo>
                    <a:lnTo>
                      <a:pt x="6" y="0"/>
                    </a:lnTo>
                    <a:lnTo>
                      <a:pt x="6" y="0"/>
                    </a:lnTo>
                    <a:lnTo>
                      <a:pt x="0" y="0"/>
                    </a:lnTo>
                    <a:lnTo>
                      <a:pt x="0" y="6"/>
                    </a:lnTo>
                    <a:lnTo>
                      <a:pt x="0" y="6"/>
                    </a:lnTo>
                    <a:lnTo>
                      <a:pt x="0" y="6"/>
                    </a:lnTo>
                    <a:lnTo>
                      <a:pt x="0" y="6"/>
                    </a:lnTo>
                    <a:lnTo>
                      <a:pt x="0" y="6"/>
                    </a:lnTo>
                    <a:lnTo>
                      <a:pt x="6" y="6"/>
                    </a:lnTo>
                    <a:lnTo>
                      <a:pt x="0" y="6"/>
                    </a:lnTo>
                    <a:lnTo>
                      <a:pt x="6" y="13"/>
                    </a:lnTo>
                    <a:lnTo>
                      <a:pt x="6" y="13"/>
                    </a:lnTo>
                    <a:lnTo>
                      <a:pt x="6" y="13"/>
                    </a:lnTo>
                    <a:lnTo>
                      <a:pt x="6" y="13"/>
                    </a:lnTo>
                    <a:lnTo>
                      <a:pt x="6" y="13"/>
                    </a:lnTo>
                    <a:lnTo>
                      <a:pt x="6" y="13"/>
                    </a:lnTo>
                    <a:lnTo>
                      <a:pt x="0" y="13"/>
                    </a:lnTo>
                    <a:lnTo>
                      <a:pt x="0" y="13"/>
                    </a:lnTo>
                    <a:lnTo>
                      <a:pt x="0" y="13"/>
                    </a:lnTo>
                    <a:lnTo>
                      <a:pt x="0" y="13"/>
                    </a:lnTo>
                    <a:lnTo>
                      <a:pt x="0" y="13"/>
                    </a:lnTo>
                    <a:lnTo>
                      <a:pt x="0" y="13"/>
                    </a:lnTo>
                    <a:lnTo>
                      <a:pt x="6" y="13"/>
                    </a:lnTo>
                    <a:lnTo>
                      <a:pt x="6" y="13"/>
                    </a:lnTo>
                    <a:lnTo>
                      <a:pt x="13" y="19"/>
                    </a:lnTo>
                    <a:lnTo>
                      <a:pt x="13" y="19"/>
                    </a:lnTo>
                    <a:lnTo>
                      <a:pt x="13" y="19"/>
                    </a:lnTo>
                    <a:lnTo>
                      <a:pt x="13" y="19"/>
                    </a:lnTo>
                    <a:lnTo>
                      <a:pt x="13" y="19"/>
                    </a:lnTo>
                    <a:lnTo>
                      <a:pt x="13" y="19"/>
                    </a:lnTo>
                    <a:lnTo>
                      <a:pt x="13" y="19"/>
                    </a:lnTo>
                    <a:lnTo>
                      <a:pt x="13" y="19"/>
                    </a:lnTo>
                    <a:lnTo>
                      <a:pt x="13" y="19"/>
                    </a:lnTo>
                    <a:lnTo>
                      <a:pt x="13" y="19"/>
                    </a:lnTo>
                    <a:lnTo>
                      <a:pt x="13" y="19"/>
                    </a:lnTo>
                    <a:lnTo>
                      <a:pt x="13" y="19"/>
                    </a:lnTo>
                    <a:lnTo>
                      <a:pt x="20" y="19"/>
                    </a:lnTo>
                    <a:lnTo>
                      <a:pt x="20" y="19"/>
                    </a:lnTo>
                    <a:lnTo>
                      <a:pt x="20" y="19"/>
                    </a:lnTo>
                    <a:lnTo>
                      <a:pt x="20" y="19"/>
                    </a:lnTo>
                    <a:lnTo>
                      <a:pt x="20" y="26"/>
                    </a:lnTo>
                    <a:lnTo>
                      <a:pt x="20" y="26"/>
                    </a:lnTo>
                    <a:lnTo>
                      <a:pt x="20" y="26"/>
                    </a:lnTo>
                    <a:lnTo>
                      <a:pt x="20" y="26"/>
                    </a:lnTo>
                    <a:lnTo>
                      <a:pt x="20" y="26"/>
                    </a:lnTo>
                    <a:lnTo>
                      <a:pt x="20" y="26"/>
                    </a:lnTo>
                    <a:lnTo>
                      <a:pt x="20" y="26"/>
                    </a:lnTo>
                    <a:lnTo>
                      <a:pt x="20" y="26"/>
                    </a:lnTo>
                    <a:lnTo>
                      <a:pt x="20" y="26"/>
                    </a:lnTo>
                    <a:lnTo>
                      <a:pt x="20" y="32"/>
                    </a:lnTo>
                    <a:lnTo>
                      <a:pt x="20" y="32"/>
                    </a:lnTo>
                    <a:lnTo>
                      <a:pt x="20" y="32"/>
                    </a:lnTo>
                    <a:lnTo>
                      <a:pt x="27" y="32"/>
                    </a:lnTo>
                    <a:lnTo>
                      <a:pt x="27" y="32"/>
                    </a:lnTo>
                    <a:lnTo>
                      <a:pt x="27" y="32"/>
                    </a:lnTo>
                    <a:lnTo>
                      <a:pt x="27" y="39"/>
                    </a:lnTo>
                    <a:lnTo>
                      <a:pt x="27" y="39"/>
                    </a:lnTo>
                    <a:lnTo>
                      <a:pt x="27" y="39"/>
                    </a:lnTo>
                    <a:lnTo>
                      <a:pt x="27" y="39"/>
                    </a:lnTo>
                    <a:lnTo>
                      <a:pt x="27" y="39"/>
                    </a:lnTo>
                    <a:lnTo>
                      <a:pt x="27" y="52"/>
                    </a:lnTo>
                    <a:lnTo>
                      <a:pt x="27" y="45"/>
                    </a:lnTo>
                    <a:lnTo>
                      <a:pt x="27" y="45"/>
                    </a:lnTo>
                    <a:lnTo>
                      <a:pt x="27" y="45"/>
                    </a:lnTo>
                    <a:lnTo>
                      <a:pt x="27" y="45"/>
                    </a:lnTo>
                    <a:lnTo>
                      <a:pt x="27" y="45"/>
                    </a:lnTo>
                    <a:lnTo>
                      <a:pt x="27" y="45"/>
                    </a:lnTo>
                    <a:lnTo>
                      <a:pt x="27" y="45"/>
                    </a:lnTo>
                    <a:lnTo>
                      <a:pt x="27" y="39"/>
                    </a:lnTo>
                    <a:lnTo>
                      <a:pt x="27" y="39"/>
                    </a:lnTo>
                    <a:lnTo>
                      <a:pt x="27" y="39"/>
                    </a:lnTo>
                    <a:lnTo>
                      <a:pt x="27" y="39"/>
                    </a:lnTo>
                    <a:lnTo>
                      <a:pt x="27" y="39"/>
                    </a:lnTo>
                    <a:lnTo>
                      <a:pt x="27" y="39"/>
                    </a:lnTo>
                    <a:lnTo>
                      <a:pt x="27" y="39"/>
                    </a:lnTo>
                    <a:lnTo>
                      <a:pt x="34" y="39"/>
                    </a:lnTo>
                    <a:lnTo>
                      <a:pt x="34" y="39"/>
                    </a:lnTo>
                    <a:lnTo>
                      <a:pt x="34" y="39"/>
                    </a:lnTo>
                    <a:lnTo>
                      <a:pt x="34" y="39"/>
                    </a:lnTo>
                    <a:lnTo>
                      <a:pt x="34" y="39"/>
                    </a:lnTo>
                    <a:lnTo>
                      <a:pt x="34" y="39"/>
                    </a:lnTo>
                    <a:lnTo>
                      <a:pt x="34" y="39"/>
                    </a:lnTo>
                    <a:lnTo>
                      <a:pt x="34" y="39"/>
                    </a:lnTo>
                    <a:lnTo>
                      <a:pt x="34" y="32"/>
                    </a:lnTo>
                    <a:lnTo>
                      <a:pt x="34" y="32"/>
                    </a:lnTo>
                    <a:lnTo>
                      <a:pt x="34" y="32"/>
                    </a:lnTo>
                    <a:lnTo>
                      <a:pt x="34" y="32"/>
                    </a:lnTo>
                    <a:lnTo>
                      <a:pt x="41" y="32"/>
                    </a:lnTo>
                    <a:lnTo>
                      <a:pt x="41" y="32"/>
                    </a:lnTo>
                    <a:lnTo>
                      <a:pt x="41" y="32"/>
                    </a:lnTo>
                    <a:lnTo>
                      <a:pt x="41" y="32"/>
                    </a:lnTo>
                    <a:lnTo>
                      <a:pt x="41" y="32"/>
                    </a:lnTo>
                    <a:lnTo>
                      <a:pt x="41" y="32"/>
                    </a:lnTo>
                    <a:lnTo>
                      <a:pt x="41" y="32"/>
                    </a:lnTo>
                    <a:lnTo>
                      <a:pt x="41" y="32"/>
                    </a:lnTo>
                    <a:lnTo>
                      <a:pt x="41" y="26"/>
                    </a:lnTo>
                    <a:lnTo>
                      <a:pt x="41" y="26"/>
                    </a:lnTo>
                    <a:lnTo>
                      <a:pt x="41" y="26"/>
                    </a:lnTo>
                    <a:lnTo>
                      <a:pt x="41" y="26"/>
                    </a:lnTo>
                    <a:lnTo>
                      <a:pt x="41" y="26"/>
                    </a:lnTo>
                    <a:lnTo>
                      <a:pt x="34" y="26"/>
                    </a:lnTo>
                    <a:lnTo>
                      <a:pt x="41" y="26"/>
                    </a:lnTo>
                    <a:lnTo>
                      <a:pt x="41" y="26"/>
                    </a:lnTo>
                    <a:lnTo>
                      <a:pt x="41" y="19"/>
                    </a:lnTo>
                    <a:lnTo>
                      <a:pt x="41" y="19"/>
                    </a:lnTo>
                    <a:lnTo>
                      <a:pt x="41" y="19"/>
                    </a:lnTo>
                    <a:lnTo>
                      <a:pt x="34" y="19"/>
                    </a:lnTo>
                    <a:lnTo>
                      <a:pt x="34" y="19"/>
                    </a:lnTo>
                    <a:lnTo>
                      <a:pt x="34" y="19"/>
                    </a:lnTo>
                    <a:lnTo>
                      <a:pt x="34" y="19"/>
                    </a:lnTo>
                    <a:lnTo>
                      <a:pt x="34" y="19"/>
                    </a:lnTo>
                    <a:lnTo>
                      <a:pt x="34" y="19"/>
                    </a:lnTo>
                    <a:lnTo>
                      <a:pt x="34" y="19"/>
                    </a:lnTo>
                    <a:lnTo>
                      <a:pt x="34" y="19"/>
                    </a:lnTo>
                  </a:path>
                </a:pathLst>
              </a:custGeom>
              <a:noFill/>
              <a:ln w="0">
                <a:solidFill>
                  <a:srgbClr val="000000"/>
                </a:solidFill>
                <a:prstDash val="solid"/>
                <a:round/>
                <a:headEnd/>
                <a:tailEnd/>
              </a:ln>
            </p:spPr>
            <p:txBody>
              <a:bodyPr/>
              <a:lstStyle/>
              <a:p>
                <a:endParaRPr lang="en-US" dirty="0"/>
              </a:p>
            </p:txBody>
          </p:sp>
          <p:sp>
            <p:nvSpPr>
              <p:cNvPr id="100547" name="Freeform 1219"/>
              <p:cNvSpPr>
                <a:spLocks/>
              </p:cNvSpPr>
              <p:nvPr/>
            </p:nvSpPr>
            <p:spPr bwMode="auto">
              <a:xfrm>
                <a:off x="2427" y="3063"/>
                <a:ext cx="7" cy="19"/>
              </a:xfrm>
              <a:custGeom>
                <a:avLst/>
                <a:gdLst/>
                <a:ahLst/>
                <a:cxnLst>
                  <a:cxn ang="0">
                    <a:pos x="0" y="0"/>
                  </a:cxn>
                  <a:cxn ang="0">
                    <a:pos x="0" y="0"/>
                  </a:cxn>
                  <a:cxn ang="0">
                    <a:pos x="0" y="0"/>
                  </a:cxn>
                  <a:cxn ang="0">
                    <a:pos x="0" y="0"/>
                  </a:cxn>
                  <a:cxn ang="0">
                    <a:pos x="0" y="0"/>
                  </a:cxn>
                  <a:cxn ang="0">
                    <a:pos x="0" y="0"/>
                  </a:cxn>
                  <a:cxn ang="0">
                    <a:pos x="7" y="6"/>
                  </a:cxn>
                  <a:cxn ang="0">
                    <a:pos x="7" y="6"/>
                  </a:cxn>
                  <a:cxn ang="0">
                    <a:pos x="7" y="6"/>
                  </a:cxn>
                  <a:cxn ang="0">
                    <a:pos x="7" y="6"/>
                  </a:cxn>
                  <a:cxn ang="0">
                    <a:pos x="7" y="6"/>
                  </a:cxn>
                  <a:cxn ang="0">
                    <a:pos x="7" y="6"/>
                  </a:cxn>
                  <a:cxn ang="0">
                    <a:pos x="7" y="13"/>
                  </a:cxn>
                  <a:cxn ang="0">
                    <a:pos x="7" y="13"/>
                  </a:cxn>
                  <a:cxn ang="0">
                    <a:pos x="7" y="13"/>
                  </a:cxn>
                  <a:cxn ang="0">
                    <a:pos x="7" y="13"/>
                  </a:cxn>
                  <a:cxn ang="0">
                    <a:pos x="7" y="13"/>
                  </a:cxn>
                  <a:cxn ang="0">
                    <a:pos x="7" y="13"/>
                  </a:cxn>
                  <a:cxn ang="0">
                    <a:pos x="7" y="13"/>
                  </a:cxn>
                  <a:cxn ang="0">
                    <a:pos x="7" y="19"/>
                  </a:cxn>
                  <a:cxn ang="0">
                    <a:pos x="7" y="19"/>
                  </a:cxn>
                  <a:cxn ang="0">
                    <a:pos x="7" y="19"/>
                  </a:cxn>
                  <a:cxn ang="0">
                    <a:pos x="7" y="19"/>
                  </a:cxn>
                  <a:cxn ang="0">
                    <a:pos x="7" y="19"/>
                  </a:cxn>
                  <a:cxn ang="0">
                    <a:pos x="7" y="13"/>
                  </a:cxn>
                  <a:cxn ang="0">
                    <a:pos x="7" y="13"/>
                  </a:cxn>
                  <a:cxn ang="0">
                    <a:pos x="7" y="13"/>
                  </a:cxn>
                  <a:cxn ang="0">
                    <a:pos x="7" y="13"/>
                  </a:cxn>
                  <a:cxn ang="0">
                    <a:pos x="7" y="13"/>
                  </a:cxn>
                  <a:cxn ang="0">
                    <a:pos x="7" y="13"/>
                  </a:cxn>
                  <a:cxn ang="0">
                    <a:pos x="7" y="13"/>
                  </a:cxn>
                  <a:cxn ang="0">
                    <a:pos x="7" y="6"/>
                  </a:cxn>
                  <a:cxn ang="0">
                    <a:pos x="7" y="6"/>
                  </a:cxn>
                  <a:cxn ang="0">
                    <a:pos x="7" y="6"/>
                  </a:cxn>
                  <a:cxn ang="0">
                    <a:pos x="7" y="6"/>
                  </a:cxn>
                  <a:cxn ang="0">
                    <a:pos x="7" y="6"/>
                  </a:cxn>
                  <a:cxn ang="0">
                    <a:pos x="7" y="6"/>
                  </a:cxn>
                  <a:cxn ang="0">
                    <a:pos x="7" y="6"/>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w="7" h="19">
                    <a:moveTo>
                      <a:pt x="0" y="0"/>
                    </a:moveTo>
                    <a:lnTo>
                      <a:pt x="0" y="0"/>
                    </a:lnTo>
                    <a:lnTo>
                      <a:pt x="0" y="0"/>
                    </a:lnTo>
                    <a:lnTo>
                      <a:pt x="0" y="0"/>
                    </a:lnTo>
                    <a:lnTo>
                      <a:pt x="0" y="0"/>
                    </a:lnTo>
                    <a:lnTo>
                      <a:pt x="0" y="0"/>
                    </a:lnTo>
                    <a:lnTo>
                      <a:pt x="7" y="6"/>
                    </a:lnTo>
                    <a:lnTo>
                      <a:pt x="7" y="6"/>
                    </a:lnTo>
                    <a:lnTo>
                      <a:pt x="7" y="6"/>
                    </a:lnTo>
                    <a:lnTo>
                      <a:pt x="7" y="6"/>
                    </a:lnTo>
                    <a:lnTo>
                      <a:pt x="7" y="6"/>
                    </a:lnTo>
                    <a:lnTo>
                      <a:pt x="7" y="6"/>
                    </a:lnTo>
                    <a:lnTo>
                      <a:pt x="7" y="13"/>
                    </a:lnTo>
                    <a:lnTo>
                      <a:pt x="7" y="13"/>
                    </a:lnTo>
                    <a:lnTo>
                      <a:pt x="7" y="13"/>
                    </a:lnTo>
                    <a:lnTo>
                      <a:pt x="7" y="13"/>
                    </a:lnTo>
                    <a:lnTo>
                      <a:pt x="7" y="13"/>
                    </a:lnTo>
                    <a:lnTo>
                      <a:pt x="7" y="13"/>
                    </a:lnTo>
                    <a:lnTo>
                      <a:pt x="7" y="13"/>
                    </a:lnTo>
                    <a:lnTo>
                      <a:pt x="7" y="19"/>
                    </a:lnTo>
                    <a:lnTo>
                      <a:pt x="7" y="19"/>
                    </a:lnTo>
                    <a:lnTo>
                      <a:pt x="7" y="19"/>
                    </a:lnTo>
                    <a:lnTo>
                      <a:pt x="7" y="19"/>
                    </a:lnTo>
                    <a:lnTo>
                      <a:pt x="7" y="19"/>
                    </a:lnTo>
                    <a:lnTo>
                      <a:pt x="7" y="13"/>
                    </a:lnTo>
                    <a:lnTo>
                      <a:pt x="7" y="13"/>
                    </a:lnTo>
                    <a:lnTo>
                      <a:pt x="7" y="13"/>
                    </a:lnTo>
                    <a:lnTo>
                      <a:pt x="7" y="13"/>
                    </a:lnTo>
                    <a:lnTo>
                      <a:pt x="7" y="13"/>
                    </a:lnTo>
                    <a:lnTo>
                      <a:pt x="7" y="13"/>
                    </a:lnTo>
                    <a:lnTo>
                      <a:pt x="7" y="13"/>
                    </a:lnTo>
                    <a:lnTo>
                      <a:pt x="7" y="6"/>
                    </a:lnTo>
                    <a:lnTo>
                      <a:pt x="7" y="6"/>
                    </a:lnTo>
                    <a:lnTo>
                      <a:pt x="7" y="6"/>
                    </a:lnTo>
                    <a:lnTo>
                      <a:pt x="7" y="6"/>
                    </a:lnTo>
                    <a:lnTo>
                      <a:pt x="7" y="6"/>
                    </a:lnTo>
                    <a:lnTo>
                      <a:pt x="7" y="6"/>
                    </a:lnTo>
                    <a:lnTo>
                      <a:pt x="7" y="6"/>
                    </a:lnTo>
                    <a:lnTo>
                      <a:pt x="0" y="0"/>
                    </a:lnTo>
                    <a:lnTo>
                      <a:pt x="0" y="0"/>
                    </a:lnTo>
                    <a:lnTo>
                      <a:pt x="0" y="0"/>
                    </a:lnTo>
                    <a:lnTo>
                      <a:pt x="0" y="0"/>
                    </a:lnTo>
                    <a:lnTo>
                      <a:pt x="0" y="0"/>
                    </a:lnTo>
                    <a:lnTo>
                      <a:pt x="0" y="0"/>
                    </a:lnTo>
                    <a:lnTo>
                      <a:pt x="0" y="0"/>
                    </a:lnTo>
                    <a:lnTo>
                      <a:pt x="0" y="0"/>
                    </a:lnTo>
                    <a:lnTo>
                      <a:pt x="0" y="0"/>
                    </a:lnTo>
                    <a:close/>
                  </a:path>
                </a:pathLst>
              </a:custGeom>
              <a:solidFill>
                <a:srgbClr val="000000"/>
              </a:solidFill>
              <a:ln w="9525">
                <a:noFill/>
                <a:round/>
                <a:headEnd/>
                <a:tailEnd/>
              </a:ln>
            </p:spPr>
            <p:txBody>
              <a:bodyPr/>
              <a:lstStyle/>
              <a:p>
                <a:endParaRPr lang="en-US" dirty="0"/>
              </a:p>
            </p:txBody>
          </p:sp>
          <p:sp>
            <p:nvSpPr>
              <p:cNvPr id="100548" name="Freeform 1220"/>
              <p:cNvSpPr>
                <a:spLocks/>
              </p:cNvSpPr>
              <p:nvPr/>
            </p:nvSpPr>
            <p:spPr bwMode="auto">
              <a:xfrm>
                <a:off x="2818" y="1750"/>
                <a:ext cx="227" cy="174"/>
              </a:xfrm>
              <a:custGeom>
                <a:avLst/>
                <a:gdLst/>
                <a:ahLst/>
                <a:cxnLst>
                  <a:cxn ang="0">
                    <a:pos x="0" y="0"/>
                  </a:cxn>
                  <a:cxn ang="0">
                    <a:pos x="227" y="0"/>
                  </a:cxn>
                  <a:cxn ang="0">
                    <a:pos x="227" y="174"/>
                  </a:cxn>
                  <a:cxn ang="0">
                    <a:pos x="0" y="174"/>
                  </a:cxn>
                  <a:cxn ang="0">
                    <a:pos x="0" y="0"/>
                  </a:cxn>
                  <a:cxn ang="0">
                    <a:pos x="0" y="0"/>
                  </a:cxn>
                </a:cxnLst>
                <a:rect l="0" t="0" r="r" b="b"/>
                <a:pathLst>
                  <a:path w="227" h="174">
                    <a:moveTo>
                      <a:pt x="0" y="0"/>
                    </a:moveTo>
                    <a:lnTo>
                      <a:pt x="227" y="0"/>
                    </a:lnTo>
                    <a:lnTo>
                      <a:pt x="227" y="174"/>
                    </a:lnTo>
                    <a:lnTo>
                      <a:pt x="0" y="174"/>
                    </a:lnTo>
                    <a:lnTo>
                      <a:pt x="0" y="0"/>
                    </a:lnTo>
                    <a:lnTo>
                      <a:pt x="0" y="0"/>
                    </a:lnTo>
                    <a:close/>
                  </a:path>
                </a:pathLst>
              </a:custGeom>
              <a:solidFill>
                <a:srgbClr val="E5B27F"/>
              </a:solidFill>
              <a:ln w="9525">
                <a:noFill/>
                <a:round/>
                <a:headEnd/>
                <a:tailEnd/>
              </a:ln>
            </p:spPr>
            <p:txBody>
              <a:bodyPr/>
              <a:lstStyle/>
              <a:p>
                <a:endParaRPr lang="en-US" dirty="0"/>
              </a:p>
            </p:txBody>
          </p:sp>
          <p:sp>
            <p:nvSpPr>
              <p:cNvPr id="100549" name="Freeform 1221"/>
              <p:cNvSpPr>
                <a:spLocks/>
              </p:cNvSpPr>
              <p:nvPr/>
            </p:nvSpPr>
            <p:spPr bwMode="auto">
              <a:xfrm>
                <a:off x="2818" y="1750"/>
                <a:ext cx="227" cy="174"/>
              </a:xfrm>
              <a:custGeom>
                <a:avLst/>
                <a:gdLst/>
                <a:ahLst/>
                <a:cxnLst>
                  <a:cxn ang="0">
                    <a:pos x="0" y="0"/>
                  </a:cxn>
                  <a:cxn ang="0">
                    <a:pos x="227" y="0"/>
                  </a:cxn>
                  <a:cxn ang="0">
                    <a:pos x="227" y="174"/>
                  </a:cxn>
                  <a:cxn ang="0">
                    <a:pos x="0" y="174"/>
                  </a:cxn>
                  <a:cxn ang="0">
                    <a:pos x="0" y="0"/>
                  </a:cxn>
                  <a:cxn ang="0">
                    <a:pos x="0" y="0"/>
                  </a:cxn>
                </a:cxnLst>
                <a:rect l="0" t="0" r="r" b="b"/>
                <a:pathLst>
                  <a:path w="227" h="174">
                    <a:moveTo>
                      <a:pt x="0" y="0"/>
                    </a:moveTo>
                    <a:lnTo>
                      <a:pt x="227" y="0"/>
                    </a:lnTo>
                    <a:lnTo>
                      <a:pt x="227" y="174"/>
                    </a:lnTo>
                    <a:lnTo>
                      <a:pt x="0" y="174"/>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00550" name="Freeform 1222"/>
              <p:cNvSpPr>
                <a:spLocks/>
              </p:cNvSpPr>
              <p:nvPr/>
            </p:nvSpPr>
            <p:spPr bwMode="auto">
              <a:xfrm>
                <a:off x="2777" y="1757"/>
                <a:ext cx="41" cy="167"/>
              </a:xfrm>
              <a:custGeom>
                <a:avLst/>
                <a:gdLst/>
                <a:ahLst/>
                <a:cxnLst>
                  <a:cxn ang="0">
                    <a:pos x="0" y="13"/>
                  </a:cxn>
                  <a:cxn ang="0">
                    <a:pos x="0" y="141"/>
                  </a:cxn>
                  <a:cxn ang="0">
                    <a:pos x="41" y="167"/>
                  </a:cxn>
                  <a:cxn ang="0">
                    <a:pos x="41" y="0"/>
                  </a:cxn>
                  <a:cxn ang="0">
                    <a:pos x="0" y="13"/>
                  </a:cxn>
                  <a:cxn ang="0">
                    <a:pos x="0" y="13"/>
                  </a:cxn>
                </a:cxnLst>
                <a:rect l="0" t="0" r="r" b="b"/>
                <a:pathLst>
                  <a:path w="41" h="167">
                    <a:moveTo>
                      <a:pt x="0" y="13"/>
                    </a:moveTo>
                    <a:lnTo>
                      <a:pt x="0" y="141"/>
                    </a:lnTo>
                    <a:lnTo>
                      <a:pt x="41" y="167"/>
                    </a:lnTo>
                    <a:lnTo>
                      <a:pt x="41" y="0"/>
                    </a:lnTo>
                    <a:lnTo>
                      <a:pt x="0" y="13"/>
                    </a:lnTo>
                    <a:lnTo>
                      <a:pt x="0" y="13"/>
                    </a:lnTo>
                    <a:close/>
                  </a:path>
                </a:pathLst>
              </a:custGeom>
              <a:solidFill>
                <a:srgbClr val="FFE5B2"/>
              </a:solidFill>
              <a:ln w="9525">
                <a:noFill/>
                <a:round/>
                <a:headEnd/>
                <a:tailEnd/>
              </a:ln>
            </p:spPr>
            <p:txBody>
              <a:bodyPr/>
              <a:lstStyle/>
              <a:p>
                <a:endParaRPr lang="en-US" dirty="0"/>
              </a:p>
            </p:txBody>
          </p:sp>
          <p:sp>
            <p:nvSpPr>
              <p:cNvPr id="100551" name="Freeform 1223"/>
              <p:cNvSpPr>
                <a:spLocks/>
              </p:cNvSpPr>
              <p:nvPr/>
            </p:nvSpPr>
            <p:spPr bwMode="auto">
              <a:xfrm>
                <a:off x="2777" y="1757"/>
                <a:ext cx="41" cy="167"/>
              </a:xfrm>
              <a:custGeom>
                <a:avLst/>
                <a:gdLst/>
                <a:ahLst/>
                <a:cxnLst>
                  <a:cxn ang="0">
                    <a:pos x="0" y="13"/>
                  </a:cxn>
                  <a:cxn ang="0">
                    <a:pos x="0" y="141"/>
                  </a:cxn>
                  <a:cxn ang="0">
                    <a:pos x="41" y="167"/>
                  </a:cxn>
                  <a:cxn ang="0">
                    <a:pos x="41" y="0"/>
                  </a:cxn>
                  <a:cxn ang="0">
                    <a:pos x="0" y="13"/>
                  </a:cxn>
                  <a:cxn ang="0">
                    <a:pos x="0" y="13"/>
                  </a:cxn>
                </a:cxnLst>
                <a:rect l="0" t="0" r="r" b="b"/>
                <a:pathLst>
                  <a:path w="41" h="167">
                    <a:moveTo>
                      <a:pt x="0" y="13"/>
                    </a:moveTo>
                    <a:lnTo>
                      <a:pt x="0" y="141"/>
                    </a:lnTo>
                    <a:lnTo>
                      <a:pt x="41" y="167"/>
                    </a:lnTo>
                    <a:lnTo>
                      <a:pt x="41" y="0"/>
                    </a:lnTo>
                    <a:lnTo>
                      <a:pt x="0" y="13"/>
                    </a:lnTo>
                    <a:lnTo>
                      <a:pt x="0" y="13"/>
                    </a:lnTo>
                  </a:path>
                </a:pathLst>
              </a:custGeom>
              <a:noFill/>
              <a:ln w="0">
                <a:solidFill>
                  <a:srgbClr val="000000"/>
                </a:solidFill>
                <a:prstDash val="solid"/>
                <a:round/>
                <a:headEnd/>
                <a:tailEnd/>
              </a:ln>
            </p:spPr>
            <p:txBody>
              <a:bodyPr/>
              <a:lstStyle/>
              <a:p>
                <a:endParaRPr lang="en-US" dirty="0"/>
              </a:p>
            </p:txBody>
          </p:sp>
          <p:sp>
            <p:nvSpPr>
              <p:cNvPr id="100552" name="Freeform 1224"/>
              <p:cNvSpPr>
                <a:spLocks/>
              </p:cNvSpPr>
              <p:nvPr/>
            </p:nvSpPr>
            <p:spPr bwMode="auto">
              <a:xfrm>
                <a:off x="2818" y="1750"/>
                <a:ext cx="227" cy="174"/>
              </a:xfrm>
              <a:custGeom>
                <a:avLst/>
                <a:gdLst/>
                <a:ahLst/>
                <a:cxnLst>
                  <a:cxn ang="0">
                    <a:pos x="14" y="0"/>
                  </a:cxn>
                  <a:cxn ang="0">
                    <a:pos x="227" y="0"/>
                  </a:cxn>
                  <a:cxn ang="0">
                    <a:pos x="213" y="84"/>
                  </a:cxn>
                  <a:cxn ang="0">
                    <a:pos x="0" y="174"/>
                  </a:cxn>
                  <a:cxn ang="0">
                    <a:pos x="7" y="13"/>
                  </a:cxn>
                  <a:cxn ang="0">
                    <a:pos x="21" y="7"/>
                  </a:cxn>
                  <a:cxn ang="0">
                    <a:pos x="14" y="0"/>
                  </a:cxn>
                  <a:cxn ang="0">
                    <a:pos x="14" y="0"/>
                  </a:cxn>
                </a:cxnLst>
                <a:rect l="0" t="0" r="r" b="b"/>
                <a:pathLst>
                  <a:path w="227" h="174">
                    <a:moveTo>
                      <a:pt x="14" y="0"/>
                    </a:moveTo>
                    <a:lnTo>
                      <a:pt x="227" y="0"/>
                    </a:lnTo>
                    <a:lnTo>
                      <a:pt x="213" y="84"/>
                    </a:lnTo>
                    <a:lnTo>
                      <a:pt x="0" y="174"/>
                    </a:lnTo>
                    <a:lnTo>
                      <a:pt x="7" y="13"/>
                    </a:lnTo>
                    <a:lnTo>
                      <a:pt x="21" y="7"/>
                    </a:lnTo>
                    <a:lnTo>
                      <a:pt x="14" y="0"/>
                    </a:lnTo>
                    <a:lnTo>
                      <a:pt x="14" y="0"/>
                    </a:lnTo>
                    <a:close/>
                  </a:path>
                </a:pathLst>
              </a:custGeom>
              <a:solidFill>
                <a:srgbClr val="E5B27F"/>
              </a:solidFill>
              <a:ln w="9525">
                <a:noFill/>
                <a:round/>
                <a:headEnd/>
                <a:tailEnd/>
              </a:ln>
            </p:spPr>
            <p:txBody>
              <a:bodyPr/>
              <a:lstStyle/>
              <a:p>
                <a:endParaRPr lang="en-US" dirty="0"/>
              </a:p>
            </p:txBody>
          </p:sp>
          <p:sp>
            <p:nvSpPr>
              <p:cNvPr id="100553" name="Freeform 1225"/>
              <p:cNvSpPr>
                <a:spLocks/>
              </p:cNvSpPr>
              <p:nvPr/>
            </p:nvSpPr>
            <p:spPr bwMode="auto">
              <a:xfrm>
                <a:off x="2777" y="1750"/>
                <a:ext cx="185" cy="148"/>
              </a:xfrm>
              <a:custGeom>
                <a:avLst/>
                <a:gdLst/>
                <a:ahLst/>
                <a:cxnLst>
                  <a:cxn ang="0">
                    <a:pos x="0" y="13"/>
                  </a:cxn>
                  <a:cxn ang="0">
                    <a:pos x="41" y="0"/>
                  </a:cxn>
                  <a:cxn ang="0">
                    <a:pos x="185" y="0"/>
                  </a:cxn>
                  <a:cxn ang="0">
                    <a:pos x="96" y="20"/>
                  </a:cxn>
                  <a:cxn ang="0">
                    <a:pos x="41" y="84"/>
                  </a:cxn>
                  <a:cxn ang="0">
                    <a:pos x="48" y="13"/>
                  </a:cxn>
                  <a:cxn ang="0">
                    <a:pos x="21" y="84"/>
                  </a:cxn>
                  <a:cxn ang="0">
                    <a:pos x="7" y="148"/>
                  </a:cxn>
                  <a:cxn ang="0">
                    <a:pos x="0" y="148"/>
                  </a:cxn>
                  <a:cxn ang="0">
                    <a:pos x="0" y="13"/>
                  </a:cxn>
                  <a:cxn ang="0">
                    <a:pos x="0" y="13"/>
                  </a:cxn>
                </a:cxnLst>
                <a:rect l="0" t="0" r="r" b="b"/>
                <a:pathLst>
                  <a:path w="185" h="148">
                    <a:moveTo>
                      <a:pt x="0" y="13"/>
                    </a:moveTo>
                    <a:lnTo>
                      <a:pt x="41" y="0"/>
                    </a:lnTo>
                    <a:lnTo>
                      <a:pt x="185" y="0"/>
                    </a:lnTo>
                    <a:lnTo>
                      <a:pt x="96" y="20"/>
                    </a:lnTo>
                    <a:lnTo>
                      <a:pt x="41" y="84"/>
                    </a:lnTo>
                    <a:lnTo>
                      <a:pt x="48" y="13"/>
                    </a:lnTo>
                    <a:lnTo>
                      <a:pt x="21" y="84"/>
                    </a:lnTo>
                    <a:lnTo>
                      <a:pt x="7" y="148"/>
                    </a:lnTo>
                    <a:lnTo>
                      <a:pt x="0" y="148"/>
                    </a:lnTo>
                    <a:lnTo>
                      <a:pt x="0" y="13"/>
                    </a:lnTo>
                    <a:lnTo>
                      <a:pt x="0" y="13"/>
                    </a:lnTo>
                    <a:close/>
                  </a:path>
                </a:pathLst>
              </a:custGeom>
              <a:solidFill>
                <a:srgbClr val="000000"/>
              </a:solidFill>
              <a:ln w="9525">
                <a:noFill/>
                <a:round/>
                <a:headEnd/>
                <a:tailEnd/>
              </a:ln>
            </p:spPr>
            <p:txBody>
              <a:bodyPr/>
              <a:lstStyle/>
              <a:p>
                <a:endParaRPr lang="en-US" dirty="0"/>
              </a:p>
            </p:txBody>
          </p:sp>
          <p:sp>
            <p:nvSpPr>
              <p:cNvPr id="100554" name="Freeform 1226"/>
              <p:cNvSpPr>
                <a:spLocks/>
              </p:cNvSpPr>
              <p:nvPr/>
            </p:nvSpPr>
            <p:spPr bwMode="auto">
              <a:xfrm>
                <a:off x="2825" y="2381"/>
                <a:ext cx="185" cy="135"/>
              </a:xfrm>
              <a:custGeom>
                <a:avLst/>
                <a:gdLst/>
                <a:ahLst/>
                <a:cxnLst>
                  <a:cxn ang="0">
                    <a:pos x="0" y="0"/>
                  </a:cxn>
                  <a:cxn ang="0">
                    <a:pos x="185" y="0"/>
                  </a:cxn>
                  <a:cxn ang="0">
                    <a:pos x="185" y="135"/>
                  </a:cxn>
                  <a:cxn ang="0">
                    <a:pos x="0" y="135"/>
                  </a:cxn>
                  <a:cxn ang="0">
                    <a:pos x="0" y="0"/>
                  </a:cxn>
                  <a:cxn ang="0">
                    <a:pos x="0" y="0"/>
                  </a:cxn>
                </a:cxnLst>
                <a:rect l="0" t="0" r="r" b="b"/>
                <a:pathLst>
                  <a:path w="185" h="135">
                    <a:moveTo>
                      <a:pt x="0" y="0"/>
                    </a:moveTo>
                    <a:lnTo>
                      <a:pt x="185" y="0"/>
                    </a:lnTo>
                    <a:lnTo>
                      <a:pt x="185" y="135"/>
                    </a:lnTo>
                    <a:lnTo>
                      <a:pt x="0" y="135"/>
                    </a:lnTo>
                    <a:lnTo>
                      <a:pt x="0" y="0"/>
                    </a:lnTo>
                    <a:lnTo>
                      <a:pt x="0" y="0"/>
                    </a:lnTo>
                    <a:close/>
                  </a:path>
                </a:pathLst>
              </a:custGeom>
              <a:solidFill>
                <a:srgbClr val="E5B27F"/>
              </a:solidFill>
              <a:ln w="9525">
                <a:noFill/>
                <a:round/>
                <a:headEnd/>
                <a:tailEnd/>
              </a:ln>
            </p:spPr>
            <p:txBody>
              <a:bodyPr/>
              <a:lstStyle/>
              <a:p>
                <a:endParaRPr lang="en-US" dirty="0"/>
              </a:p>
            </p:txBody>
          </p:sp>
          <p:sp>
            <p:nvSpPr>
              <p:cNvPr id="100555" name="Freeform 1227"/>
              <p:cNvSpPr>
                <a:spLocks/>
              </p:cNvSpPr>
              <p:nvPr/>
            </p:nvSpPr>
            <p:spPr bwMode="auto">
              <a:xfrm>
                <a:off x="2825" y="2381"/>
                <a:ext cx="185" cy="135"/>
              </a:xfrm>
              <a:custGeom>
                <a:avLst/>
                <a:gdLst/>
                <a:ahLst/>
                <a:cxnLst>
                  <a:cxn ang="0">
                    <a:pos x="0" y="0"/>
                  </a:cxn>
                  <a:cxn ang="0">
                    <a:pos x="185" y="0"/>
                  </a:cxn>
                  <a:cxn ang="0">
                    <a:pos x="185" y="135"/>
                  </a:cxn>
                  <a:cxn ang="0">
                    <a:pos x="0" y="135"/>
                  </a:cxn>
                  <a:cxn ang="0">
                    <a:pos x="0" y="0"/>
                  </a:cxn>
                  <a:cxn ang="0">
                    <a:pos x="0" y="0"/>
                  </a:cxn>
                </a:cxnLst>
                <a:rect l="0" t="0" r="r" b="b"/>
                <a:pathLst>
                  <a:path w="185" h="135">
                    <a:moveTo>
                      <a:pt x="0" y="0"/>
                    </a:moveTo>
                    <a:lnTo>
                      <a:pt x="185" y="0"/>
                    </a:lnTo>
                    <a:lnTo>
                      <a:pt x="185" y="135"/>
                    </a:lnTo>
                    <a:lnTo>
                      <a:pt x="0" y="135"/>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00556" name="Freeform 1228"/>
              <p:cNvSpPr>
                <a:spLocks/>
              </p:cNvSpPr>
              <p:nvPr/>
            </p:nvSpPr>
            <p:spPr bwMode="auto">
              <a:xfrm>
                <a:off x="2798" y="2387"/>
                <a:ext cx="27" cy="129"/>
              </a:xfrm>
              <a:custGeom>
                <a:avLst/>
                <a:gdLst/>
                <a:ahLst/>
                <a:cxnLst>
                  <a:cxn ang="0">
                    <a:pos x="0" y="7"/>
                  </a:cxn>
                  <a:cxn ang="0">
                    <a:pos x="0" y="110"/>
                  </a:cxn>
                  <a:cxn ang="0">
                    <a:pos x="27" y="129"/>
                  </a:cxn>
                  <a:cxn ang="0">
                    <a:pos x="27" y="0"/>
                  </a:cxn>
                  <a:cxn ang="0">
                    <a:pos x="0" y="7"/>
                  </a:cxn>
                  <a:cxn ang="0">
                    <a:pos x="0" y="7"/>
                  </a:cxn>
                </a:cxnLst>
                <a:rect l="0" t="0" r="r" b="b"/>
                <a:pathLst>
                  <a:path w="27" h="129">
                    <a:moveTo>
                      <a:pt x="0" y="7"/>
                    </a:moveTo>
                    <a:lnTo>
                      <a:pt x="0" y="110"/>
                    </a:lnTo>
                    <a:lnTo>
                      <a:pt x="27" y="129"/>
                    </a:lnTo>
                    <a:lnTo>
                      <a:pt x="27" y="0"/>
                    </a:lnTo>
                    <a:lnTo>
                      <a:pt x="0" y="7"/>
                    </a:lnTo>
                    <a:lnTo>
                      <a:pt x="0" y="7"/>
                    </a:lnTo>
                    <a:close/>
                  </a:path>
                </a:pathLst>
              </a:custGeom>
              <a:solidFill>
                <a:srgbClr val="FFE5B2"/>
              </a:solidFill>
              <a:ln w="9525">
                <a:noFill/>
                <a:round/>
                <a:headEnd/>
                <a:tailEnd/>
              </a:ln>
            </p:spPr>
            <p:txBody>
              <a:bodyPr/>
              <a:lstStyle/>
              <a:p>
                <a:endParaRPr lang="en-US" dirty="0"/>
              </a:p>
            </p:txBody>
          </p:sp>
          <p:sp>
            <p:nvSpPr>
              <p:cNvPr id="100557" name="Freeform 1229"/>
              <p:cNvSpPr>
                <a:spLocks/>
              </p:cNvSpPr>
              <p:nvPr/>
            </p:nvSpPr>
            <p:spPr bwMode="auto">
              <a:xfrm>
                <a:off x="2798" y="2387"/>
                <a:ext cx="27" cy="129"/>
              </a:xfrm>
              <a:custGeom>
                <a:avLst/>
                <a:gdLst/>
                <a:ahLst/>
                <a:cxnLst>
                  <a:cxn ang="0">
                    <a:pos x="0" y="7"/>
                  </a:cxn>
                  <a:cxn ang="0">
                    <a:pos x="0" y="110"/>
                  </a:cxn>
                  <a:cxn ang="0">
                    <a:pos x="27" y="129"/>
                  </a:cxn>
                  <a:cxn ang="0">
                    <a:pos x="27" y="0"/>
                  </a:cxn>
                  <a:cxn ang="0">
                    <a:pos x="0" y="7"/>
                  </a:cxn>
                  <a:cxn ang="0">
                    <a:pos x="0" y="7"/>
                  </a:cxn>
                </a:cxnLst>
                <a:rect l="0" t="0" r="r" b="b"/>
                <a:pathLst>
                  <a:path w="27" h="129">
                    <a:moveTo>
                      <a:pt x="0" y="7"/>
                    </a:moveTo>
                    <a:lnTo>
                      <a:pt x="0" y="110"/>
                    </a:lnTo>
                    <a:lnTo>
                      <a:pt x="27" y="129"/>
                    </a:lnTo>
                    <a:lnTo>
                      <a:pt x="27" y="0"/>
                    </a:lnTo>
                    <a:lnTo>
                      <a:pt x="0" y="7"/>
                    </a:lnTo>
                    <a:lnTo>
                      <a:pt x="0" y="7"/>
                    </a:lnTo>
                  </a:path>
                </a:pathLst>
              </a:custGeom>
              <a:noFill/>
              <a:ln w="0">
                <a:solidFill>
                  <a:srgbClr val="000000"/>
                </a:solidFill>
                <a:prstDash val="solid"/>
                <a:round/>
                <a:headEnd/>
                <a:tailEnd/>
              </a:ln>
            </p:spPr>
            <p:txBody>
              <a:bodyPr/>
              <a:lstStyle/>
              <a:p>
                <a:endParaRPr lang="en-US" dirty="0"/>
              </a:p>
            </p:txBody>
          </p:sp>
          <p:sp>
            <p:nvSpPr>
              <p:cNvPr id="100558" name="Freeform 1230"/>
              <p:cNvSpPr>
                <a:spLocks/>
              </p:cNvSpPr>
              <p:nvPr/>
            </p:nvSpPr>
            <p:spPr bwMode="auto">
              <a:xfrm>
                <a:off x="2832" y="2381"/>
                <a:ext cx="172" cy="135"/>
              </a:xfrm>
              <a:custGeom>
                <a:avLst/>
                <a:gdLst/>
                <a:ahLst/>
                <a:cxnLst>
                  <a:cxn ang="0">
                    <a:pos x="7" y="0"/>
                  </a:cxn>
                  <a:cxn ang="0">
                    <a:pos x="172" y="0"/>
                  </a:cxn>
                  <a:cxn ang="0">
                    <a:pos x="165" y="64"/>
                  </a:cxn>
                  <a:cxn ang="0">
                    <a:pos x="0" y="135"/>
                  </a:cxn>
                  <a:cxn ang="0">
                    <a:pos x="0" y="6"/>
                  </a:cxn>
                  <a:cxn ang="0">
                    <a:pos x="7" y="0"/>
                  </a:cxn>
                  <a:cxn ang="0">
                    <a:pos x="7" y="0"/>
                  </a:cxn>
                  <a:cxn ang="0">
                    <a:pos x="7" y="0"/>
                  </a:cxn>
                </a:cxnLst>
                <a:rect l="0" t="0" r="r" b="b"/>
                <a:pathLst>
                  <a:path w="172" h="135">
                    <a:moveTo>
                      <a:pt x="7" y="0"/>
                    </a:moveTo>
                    <a:lnTo>
                      <a:pt x="172" y="0"/>
                    </a:lnTo>
                    <a:lnTo>
                      <a:pt x="165" y="64"/>
                    </a:lnTo>
                    <a:lnTo>
                      <a:pt x="0" y="135"/>
                    </a:lnTo>
                    <a:lnTo>
                      <a:pt x="0" y="6"/>
                    </a:lnTo>
                    <a:lnTo>
                      <a:pt x="7" y="0"/>
                    </a:lnTo>
                    <a:lnTo>
                      <a:pt x="7" y="0"/>
                    </a:lnTo>
                    <a:lnTo>
                      <a:pt x="7" y="0"/>
                    </a:lnTo>
                    <a:close/>
                  </a:path>
                </a:pathLst>
              </a:custGeom>
              <a:solidFill>
                <a:srgbClr val="E5B27F"/>
              </a:solidFill>
              <a:ln w="9525">
                <a:noFill/>
                <a:round/>
                <a:headEnd/>
                <a:tailEnd/>
              </a:ln>
            </p:spPr>
            <p:txBody>
              <a:bodyPr/>
              <a:lstStyle/>
              <a:p>
                <a:endParaRPr lang="en-US" dirty="0"/>
              </a:p>
            </p:txBody>
          </p:sp>
          <p:sp>
            <p:nvSpPr>
              <p:cNvPr id="100559" name="Freeform 1231"/>
              <p:cNvSpPr>
                <a:spLocks/>
              </p:cNvSpPr>
              <p:nvPr/>
            </p:nvSpPr>
            <p:spPr bwMode="auto">
              <a:xfrm>
                <a:off x="2791" y="2381"/>
                <a:ext cx="151" cy="116"/>
              </a:xfrm>
              <a:custGeom>
                <a:avLst/>
                <a:gdLst/>
                <a:ahLst/>
                <a:cxnLst>
                  <a:cxn ang="0">
                    <a:pos x="0" y="6"/>
                  </a:cxn>
                  <a:cxn ang="0">
                    <a:pos x="34" y="0"/>
                  </a:cxn>
                  <a:cxn ang="0">
                    <a:pos x="151" y="0"/>
                  </a:cxn>
                  <a:cxn ang="0">
                    <a:pos x="75" y="13"/>
                  </a:cxn>
                  <a:cxn ang="0">
                    <a:pos x="34" y="64"/>
                  </a:cxn>
                  <a:cxn ang="0">
                    <a:pos x="41" y="6"/>
                  </a:cxn>
                  <a:cxn ang="0">
                    <a:pos x="20" y="64"/>
                  </a:cxn>
                  <a:cxn ang="0">
                    <a:pos x="7" y="116"/>
                  </a:cxn>
                  <a:cxn ang="0">
                    <a:pos x="0" y="116"/>
                  </a:cxn>
                  <a:cxn ang="0">
                    <a:pos x="0" y="6"/>
                  </a:cxn>
                  <a:cxn ang="0">
                    <a:pos x="0" y="6"/>
                  </a:cxn>
                </a:cxnLst>
                <a:rect l="0" t="0" r="r" b="b"/>
                <a:pathLst>
                  <a:path w="151" h="116">
                    <a:moveTo>
                      <a:pt x="0" y="6"/>
                    </a:moveTo>
                    <a:lnTo>
                      <a:pt x="34" y="0"/>
                    </a:lnTo>
                    <a:lnTo>
                      <a:pt x="151" y="0"/>
                    </a:lnTo>
                    <a:lnTo>
                      <a:pt x="75" y="13"/>
                    </a:lnTo>
                    <a:lnTo>
                      <a:pt x="34" y="64"/>
                    </a:lnTo>
                    <a:lnTo>
                      <a:pt x="41" y="6"/>
                    </a:lnTo>
                    <a:lnTo>
                      <a:pt x="20" y="64"/>
                    </a:lnTo>
                    <a:lnTo>
                      <a:pt x="7" y="116"/>
                    </a:lnTo>
                    <a:lnTo>
                      <a:pt x="0" y="116"/>
                    </a:lnTo>
                    <a:lnTo>
                      <a:pt x="0" y="6"/>
                    </a:lnTo>
                    <a:lnTo>
                      <a:pt x="0" y="6"/>
                    </a:lnTo>
                    <a:close/>
                  </a:path>
                </a:pathLst>
              </a:custGeom>
              <a:solidFill>
                <a:srgbClr val="000000"/>
              </a:solidFill>
              <a:ln w="9525">
                <a:noFill/>
                <a:round/>
                <a:headEnd/>
                <a:tailEnd/>
              </a:ln>
            </p:spPr>
            <p:txBody>
              <a:bodyPr/>
              <a:lstStyle/>
              <a:p>
                <a:endParaRPr lang="en-US" dirty="0"/>
              </a:p>
            </p:txBody>
          </p:sp>
          <p:sp>
            <p:nvSpPr>
              <p:cNvPr id="100560" name="Freeform 1232"/>
              <p:cNvSpPr>
                <a:spLocks/>
              </p:cNvSpPr>
              <p:nvPr/>
            </p:nvSpPr>
            <p:spPr bwMode="auto">
              <a:xfrm>
                <a:off x="2825" y="2870"/>
                <a:ext cx="185" cy="141"/>
              </a:xfrm>
              <a:custGeom>
                <a:avLst/>
                <a:gdLst/>
                <a:ahLst/>
                <a:cxnLst>
                  <a:cxn ang="0">
                    <a:pos x="0" y="0"/>
                  </a:cxn>
                  <a:cxn ang="0">
                    <a:pos x="185" y="0"/>
                  </a:cxn>
                  <a:cxn ang="0">
                    <a:pos x="185" y="141"/>
                  </a:cxn>
                  <a:cxn ang="0">
                    <a:pos x="0" y="141"/>
                  </a:cxn>
                  <a:cxn ang="0">
                    <a:pos x="0" y="0"/>
                  </a:cxn>
                  <a:cxn ang="0">
                    <a:pos x="0" y="0"/>
                  </a:cxn>
                </a:cxnLst>
                <a:rect l="0" t="0" r="r" b="b"/>
                <a:pathLst>
                  <a:path w="185" h="141">
                    <a:moveTo>
                      <a:pt x="0" y="0"/>
                    </a:moveTo>
                    <a:lnTo>
                      <a:pt x="185" y="0"/>
                    </a:lnTo>
                    <a:lnTo>
                      <a:pt x="185" y="141"/>
                    </a:lnTo>
                    <a:lnTo>
                      <a:pt x="0" y="141"/>
                    </a:lnTo>
                    <a:lnTo>
                      <a:pt x="0" y="0"/>
                    </a:lnTo>
                    <a:lnTo>
                      <a:pt x="0" y="0"/>
                    </a:lnTo>
                    <a:close/>
                  </a:path>
                </a:pathLst>
              </a:custGeom>
              <a:solidFill>
                <a:srgbClr val="E5B27F"/>
              </a:solidFill>
              <a:ln w="9525">
                <a:noFill/>
                <a:round/>
                <a:headEnd/>
                <a:tailEnd/>
              </a:ln>
            </p:spPr>
            <p:txBody>
              <a:bodyPr/>
              <a:lstStyle/>
              <a:p>
                <a:endParaRPr lang="en-US" dirty="0"/>
              </a:p>
            </p:txBody>
          </p:sp>
          <p:sp>
            <p:nvSpPr>
              <p:cNvPr id="100561" name="Freeform 1233"/>
              <p:cNvSpPr>
                <a:spLocks/>
              </p:cNvSpPr>
              <p:nvPr/>
            </p:nvSpPr>
            <p:spPr bwMode="auto">
              <a:xfrm>
                <a:off x="2825" y="2870"/>
                <a:ext cx="185" cy="141"/>
              </a:xfrm>
              <a:custGeom>
                <a:avLst/>
                <a:gdLst/>
                <a:ahLst/>
                <a:cxnLst>
                  <a:cxn ang="0">
                    <a:pos x="0" y="0"/>
                  </a:cxn>
                  <a:cxn ang="0">
                    <a:pos x="185" y="0"/>
                  </a:cxn>
                  <a:cxn ang="0">
                    <a:pos x="185" y="141"/>
                  </a:cxn>
                  <a:cxn ang="0">
                    <a:pos x="0" y="141"/>
                  </a:cxn>
                  <a:cxn ang="0">
                    <a:pos x="0" y="0"/>
                  </a:cxn>
                  <a:cxn ang="0">
                    <a:pos x="0" y="0"/>
                  </a:cxn>
                </a:cxnLst>
                <a:rect l="0" t="0" r="r" b="b"/>
                <a:pathLst>
                  <a:path w="185" h="141">
                    <a:moveTo>
                      <a:pt x="0" y="0"/>
                    </a:moveTo>
                    <a:lnTo>
                      <a:pt x="185" y="0"/>
                    </a:lnTo>
                    <a:lnTo>
                      <a:pt x="185" y="141"/>
                    </a:lnTo>
                    <a:lnTo>
                      <a:pt x="0" y="141"/>
                    </a:lnTo>
                    <a:lnTo>
                      <a:pt x="0" y="0"/>
                    </a:lnTo>
                    <a:lnTo>
                      <a:pt x="0" y="0"/>
                    </a:lnTo>
                  </a:path>
                </a:pathLst>
              </a:custGeom>
              <a:noFill/>
              <a:ln w="0">
                <a:solidFill>
                  <a:srgbClr val="000000"/>
                </a:solidFill>
                <a:prstDash val="solid"/>
                <a:round/>
                <a:headEnd/>
                <a:tailEnd/>
              </a:ln>
            </p:spPr>
            <p:txBody>
              <a:bodyPr/>
              <a:lstStyle/>
              <a:p>
                <a:endParaRPr lang="en-US" dirty="0"/>
              </a:p>
            </p:txBody>
          </p:sp>
          <p:sp>
            <p:nvSpPr>
              <p:cNvPr id="100562" name="Freeform 1234"/>
              <p:cNvSpPr>
                <a:spLocks/>
              </p:cNvSpPr>
              <p:nvPr/>
            </p:nvSpPr>
            <p:spPr bwMode="auto">
              <a:xfrm>
                <a:off x="2798" y="2876"/>
                <a:ext cx="27" cy="135"/>
              </a:xfrm>
              <a:custGeom>
                <a:avLst/>
                <a:gdLst/>
                <a:ahLst/>
                <a:cxnLst>
                  <a:cxn ang="0">
                    <a:pos x="0" y="13"/>
                  </a:cxn>
                  <a:cxn ang="0">
                    <a:pos x="0" y="110"/>
                  </a:cxn>
                  <a:cxn ang="0">
                    <a:pos x="27" y="135"/>
                  </a:cxn>
                  <a:cxn ang="0">
                    <a:pos x="27" y="0"/>
                  </a:cxn>
                  <a:cxn ang="0">
                    <a:pos x="0" y="13"/>
                  </a:cxn>
                  <a:cxn ang="0">
                    <a:pos x="0" y="13"/>
                  </a:cxn>
                </a:cxnLst>
                <a:rect l="0" t="0" r="r" b="b"/>
                <a:pathLst>
                  <a:path w="27" h="135">
                    <a:moveTo>
                      <a:pt x="0" y="13"/>
                    </a:moveTo>
                    <a:lnTo>
                      <a:pt x="0" y="110"/>
                    </a:lnTo>
                    <a:lnTo>
                      <a:pt x="27" y="135"/>
                    </a:lnTo>
                    <a:lnTo>
                      <a:pt x="27" y="0"/>
                    </a:lnTo>
                    <a:lnTo>
                      <a:pt x="0" y="13"/>
                    </a:lnTo>
                    <a:lnTo>
                      <a:pt x="0" y="13"/>
                    </a:lnTo>
                    <a:close/>
                  </a:path>
                </a:pathLst>
              </a:custGeom>
              <a:solidFill>
                <a:srgbClr val="FFE5B2"/>
              </a:solidFill>
              <a:ln w="9525">
                <a:noFill/>
                <a:round/>
                <a:headEnd/>
                <a:tailEnd/>
              </a:ln>
            </p:spPr>
            <p:txBody>
              <a:bodyPr/>
              <a:lstStyle/>
              <a:p>
                <a:endParaRPr lang="en-US" dirty="0"/>
              </a:p>
            </p:txBody>
          </p:sp>
          <p:sp>
            <p:nvSpPr>
              <p:cNvPr id="100563" name="Freeform 1235"/>
              <p:cNvSpPr>
                <a:spLocks/>
              </p:cNvSpPr>
              <p:nvPr/>
            </p:nvSpPr>
            <p:spPr bwMode="auto">
              <a:xfrm>
                <a:off x="2798" y="2876"/>
                <a:ext cx="27" cy="135"/>
              </a:xfrm>
              <a:custGeom>
                <a:avLst/>
                <a:gdLst/>
                <a:ahLst/>
                <a:cxnLst>
                  <a:cxn ang="0">
                    <a:pos x="0" y="13"/>
                  </a:cxn>
                  <a:cxn ang="0">
                    <a:pos x="0" y="110"/>
                  </a:cxn>
                  <a:cxn ang="0">
                    <a:pos x="27" y="135"/>
                  </a:cxn>
                  <a:cxn ang="0">
                    <a:pos x="27" y="0"/>
                  </a:cxn>
                  <a:cxn ang="0">
                    <a:pos x="0" y="13"/>
                  </a:cxn>
                  <a:cxn ang="0">
                    <a:pos x="0" y="13"/>
                  </a:cxn>
                </a:cxnLst>
                <a:rect l="0" t="0" r="r" b="b"/>
                <a:pathLst>
                  <a:path w="27" h="135">
                    <a:moveTo>
                      <a:pt x="0" y="13"/>
                    </a:moveTo>
                    <a:lnTo>
                      <a:pt x="0" y="110"/>
                    </a:lnTo>
                    <a:lnTo>
                      <a:pt x="27" y="135"/>
                    </a:lnTo>
                    <a:lnTo>
                      <a:pt x="27" y="0"/>
                    </a:lnTo>
                    <a:lnTo>
                      <a:pt x="0" y="13"/>
                    </a:lnTo>
                    <a:lnTo>
                      <a:pt x="0" y="13"/>
                    </a:lnTo>
                  </a:path>
                </a:pathLst>
              </a:custGeom>
              <a:noFill/>
              <a:ln w="0">
                <a:solidFill>
                  <a:srgbClr val="000000"/>
                </a:solidFill>
                <a:prstDash val="solid"/>
                <a:round/>
                <a:headEnd/>
                <a:tailEnd/>
              </a:ln>
            </p:spPr>
            <p:txBody>
              <a:bodyPr/>
              <a:lstStyle/>
              <a:p>
                <a:endParaRPr lang="en-US" dirty="0"/>
              </a:p>
            </p:txBody>
          </p:sp>
          <p:sp>
            <p:nvSpPr>
              <p:cNvPr id="100564" name="Freeform 1236"/>
              <p:cNvSpPr>
                <a:spLocks/>
              </p:cNvSpPr>
              <p:nvPr/>
            </p:nvSpPr>
            <p:spPr bwMode="auto">
              <a:xfrm>
                <a:off x="2832" y="2870"/>
                <a:ext cx="172" cy="141"/>
              </a:xfrm>
              <a:custGeom>
                <a:avLst/>
                <a:gdLst/>
                <a:ahLst/>
                <a:cxnLst>
                  <a:cxn ang="0">
                    <a:pos x="7" y="0"/>
                  </a:cxn>
                  <a:cxn ang="0">
                    <a:pos x="172" y="0"/>
                  </a:cxn>
                  <a:cxn ang="0">
                    <a:pos x="165" y="71"/>
                  </a:cxn>
                  <a:cxn ang="0">
                    <a:pos x="0" y="141"/>
                  </a:cxn>
                  <a:cxn ang="0">
                    <a:pos x="0" y="13"/>
                  </a:cxn>
                  <a:cxn ang="0">
                    <a:pos x="7" y="6"/>
                  </a:cxn>
                  <a:cxn ang="0">
                    <a:pos x="7" y="0"/>
                  </a:cxn>
                  <a:cxn ang="0">
                    <a:pos x="7" y="0"/>
                  </a:cxn>
                </a:cxnLst>
                <a:rect l="0" t="0" r="r" b="b"/>
                <a:pathLst>
                  <a:path w="172" h="141">
                    <a:moveTo>
                      <a:pt x="7" y="0"/>
                    </a:moveTo>
                    <a:lnTo>
                      <a:pt x="172" y="0"/>
                    </a:lnTo>
                    <a:lnTo>
                      <a:pt x="165" y="71"/>
                    </a:lnTo>
                    <a:lnTo>
                      <a:pt x="0" y="141"/>
                    </a:lnTo>
                    <a:lnTo>
                      <a:pt x="0" y="13"/>
                    </a:lnTo>
                    <a:lnTo>
                      <a:pt x="7" y="6"/>
                    </a:lnTo>
                    <a:lnTo>
                      <a:pt x="7" y="0"/>
                    </a:lnTo>
                    <a:lnTo>
                      <a:pt x="7" y="0"/>
                    </a:lnTo>
                    <a:close/>
                  </a:path>
                </a:pathLst>
              </a:custGeom>
              <a:solidFill>
                <a:srgbClr val="E5B27F"/>
              </a:solidFill>
              <a:ln w="9525">
                <a:noFill/>
                <a:round/>
                <a:headEnd/>
                <a:tailEnd/>
              </a:ln>
            </p:spPr>
            <p:txBody>
              <a:bodyPr/>
              <a:lstStyle/>
              <a:p>
                <a:endParaRPr lang="en-US" dirty="0"/>
              </a:p>
            </p:txBody>
          </p:sp>
          <p:sp>
            <p:nvSpPr>
              <p:cNvPr id="100565" name="Freeform 1237"/>
              <p:cNvSpPr>
                <a:spLocks/>
              </p:cNvSpPr>
              <p:nvPr/>
            </p:nvSpPr>
            <p:spPr bwMode="auto">
              <a:xfrm>
                <a:off x="2791" y="2870"/>
                <a:ext cx="151" cy="116"/>
              </a:xfrm>
              <a:custGeom>
                <a:avLst/>
                <a:gdLst/>
                <a:ahLst/>
                <a:cxnLst>
                  <a:cxn ang="0">
                    <a:pos x="0" y="6"/>
                  </a:cxn>
                  <a:cxn ang="0">
                    <a:pos x="34" y="0"/>
                  </a:cxn>
                  <a:cxn ang="0">
                    <a:pos x="151" y="0"/>
                  </a:cxn>
                  <a:cxn ang="0">
                    <a:pos x="75" y="13"/>
                  </a:cxn>
                  <a:cxn ang="0">
                    <a:pos x="34" y="71"/>
                  </a:cxn>
                  <a:cxn ang="0">
                    <a:pos x="41" y="13"/>
                  </a:cxn>
                  <a:cxn ang="0">
                    <a:pos x="20" y="71"/>
                  </a:cxn>
                  <a:cxn ang="0">
                    <a:pos x="7" y="116"/>
                  </a:cxn>
                  <a:cxn ang="0">
                    <a:pos x="0" y="116"/>
                  </a:cxn>
                  <a:cxn ang="0">
                    <a:pos x="0" y="6"/>
                  </a:cxn>
                  <a:cxn ang="0">
                    <a:pos x="0" y="6"/>
                  </a:cxn>
                </a:cxnLst>
                <a:rect l="0" t="0" r="r" b="b"/>
                <a:pathLst>
                  <a:path w="151" h="116">
                    <a:moveTo>
                      <a:pt x="0" y="6"/>
                    </a:moveTo>
                    <a:lnTo>
                      <a:pt x="34" y="0"/>
                    </a:lnTo>
                    <a:lnTo>
                      <a:pt x="151" y="0"/>
                    </a:lnTo>
                    <a:lnTo>
                      <a:pt x="75" y="13"/>
                    </a:lnTo>
                    <a:lnTo>
                      <a:pt x="34" y="71"/>
                    </a:lnTo>
                    <a:lnTo>
                      <a:pt x="41" y="13"/>
                    </a:lnTo>
                    <a:lnTo>
                      <a:pt x="20" y="71"/>
                    </a:lnTo>
                    <a:lnTo>
                      <a:pt x="7" y="116"/>
                    </a:lnTo>
                    <a:lnTo>
                      <a:pt x="0" y="116"/>
                    </a:lnTo>
                    <a:lnTo>
                      <a:pt x="0" y="6"/>
                    </a:lnTo>
                    <a:lnTo>
                      <a:pt x="0" y="6"/>
                    </a:lnTo>
                    <a:close/>
                  </a:path>
                </a:pathLst>
              </a:custGeom>
              <a:solidFill>
                <a:srgbClr val="000000"/>
              </a:solidFill>
              <a:ln w="9525">
                <a:noFill/>
                <a:round/>
                <a:headEnd/>
                <a:tailEnd/>
              </a:ln>
            </p:spPr>
            <p:txBody>
              <a:bodyPr/>
              <a:lstStyle/>
              <a:p>
                <a:endParaRPr lang="en-US" dirty="0"/>
              </a:p>
            </p:txBody>
          </p:sp>
          <p:sp>
            <p:nvSpPr>
              <p:cNvPr id="100566" name="Freeform 1238"/>
              <p:cNvSpPr>
                <a:spLocks/>
              </p:cNvSpPr>
              <p:nvPr/>
            </p:nvSpPr>
            <p:spPr bwMode="auto">
              <a:xfrm>
                <a:off x="1803" y="2812"/>
                <a:ext cx="62" cy="13"/>
              </a:xfrm>
              <a:custGeom>
                <a:avLst/>
                <a:gdLst/>
                <a:ahLst/>
                <a:cxnLst>
                  <a:cxn ang="0">
                    <a:pos x="0" y="0"/>
                  </a:cxn>
                  <a:cxn ang="0">
                    <a:pos x="0" y="13"/>
                  </a:cxn>
                  <a:cxn ang="0">
                    <a:pos x="62" y="13"/>
                  </a:cxn>
                  <a:cxn ang="0">
                    <a:pos x="62" y="0"/>
                  </a:cxn>
                  <a:cxn ang="0">
                    <a:pos x="0" y="0"/>
                  </a:cxn>
                  <a:cxn ang="0">
                    <a:pos x="0" y="0"/>
                  </a:cxn>
                </a:cxnLst>
                <a:rect l="0" t="0" r="r" b="b"/>
                <a:pathLst>
                  <a:path w="62" h="13">
                    <a:moveTo>
                      <a:pt x="0" y="0"/>
                    </a:moveTo>
                    <a:lnTo>
                      <a:pt x="0" y="13"/>
                    </a:lnTo>
                    <a:lnTo>
                      <a:pt x="62" y="13"/>
                    </a:lnTo>
                    <a:lnTo>
                      <a:pt x="62" y="0"/>
                    </a:lnTo>
                    <a:lnTo>
                      <a:pt x="0" y="0"/>
                    </a:lnTo>
                    <a:lnTo>
                      <a:pt x="0" y="0"/>
                    </a:lnTo>
                    <a:close/>
                  </a:path>
                </a:pathLst>
              </a:custGeom>
              <a:solidFill>
                <a:srgbClr val="000000"/>
              </a:solidFill>
              <a:ln w="9525">
                <a:noFill/>
                <a:round/>
                <a:headEnd/>
                <a:tailEnd/>
              </a:ln>
            </p:spPr>
            <p:txBody>
              <a:bodyPr/>
              <a:lstStyle/>
              <a:p>
                <a:endParaRPr lang="en-US" dirty="0"/>
              </a:p>
            </p:txBody>
          </p:sp>
          <p:sp>
            <p:nvSpPr>
              <p:cNvPr id="100567" name="Freeform 1239"/>
              <p:cNvSpPr>
                <a:spLocks/>
              </p:cNvSpPr>
              <p:nvPr/>
            </p:nvSpPr>
            <p:spPr bwMode="auto">
              <a:xfrm>
                <a:off x="1913" y="2812"/>
                <a:ext cx="61" cy="13"/>
              </a:xfrm>
              <a:custGeom>
                <a:avLst/>
                <a:gdLst/>
                <a:ahLst/>
                <a:cxnLst>
                  <a:cxn ang="0">
                    <a:pos x="0" y="0"/>
                  </a:cxn>
                  <a:cxn ang="0">
                    <a:pos x="0" y="13"/>
                  </a:cxn>
                  <a:cxn ang="0">
                    <a:pos x="61" y="13"/>
                  </a:cxn>
                  <a:cxn ang="0">
                    <a:pos x="61" y="0"/>
                  </a:cxn>
                  <a:cxn ang="0">
                    <a:pos x="0" y="0"/>
                  </a:cxn>
                  <a:cxn ang="0">
                    <a:pos x="0" y="0"/>
                  </a:cxn>
                </a:cxnLst>
                <a:rect l="0" t="0" r="r" b="b"/>
                <a:pathLst>
                  <a:path w="61" h="13">
                    <a:moveTo>
                      <a:pt x="0" y="0"/>
                    </a:moveTo>
                    <a:lnTo>
                      <a:pt x="0" y="13"/>
                    </a:lnTo>
                    <a:lnTo>
                      <a:pt x="61" y="13"/>
                    </a:lnTo>
                    <a:lnTo>
                      <a:pt x="61" y="0"/>
                    </a:lnTo>
                    <a:lnTo>
                      <a:pt x="0" y="0"/>
                    </a:lnTo>
                    <a:lnTo>
                      <a:pt x="0" y="0"/>
                    </a:lnTo>
                    <a:close/>
                  </a:path>
                </a:pathLst>
              </a:custGeom>
              <a:solidFill>
                <a:srgbClr val="000000"/>
              </a:solidFill>
              <a:ln w="9525">
                <a:noFill/>
                <a:round/>
                <a:headEnd/>
                <a:tailEnd/>
              </a:ln>
            </p:spPr>
            <p:txBody>
              <a:bodyPr/>
              <a:lstStyle/>
              <a:p>
                <a:endParaRPr lang="en-US" dirty="0"/>
              </a:p>
            </p:txBody>
          </p:sp>
          <p:sp>
            <p:nvSpPr>
              <p:cNvPr id="100568" name="Freeform 1240"/>
              <p:cNvSpPr>
                <a:spLocks/>
              </p:cNvSpPr>
              <p:nvPr/>
            </p:nvSpPr>
            <p:spPr bwMode="auto">
              <a:xfrm>
                <a:off x="2022" y="2812"/>
                <a:ext cx="55" cy="13"/>
              </a:xfrm>
              <a:custGeom>
                <a:avLst/>
                <a:gdLst/>
                <a:ahLst/>
                <a:cxnLst>
                  <a:cxn ang="0">
                    <a:pos x="0" y="0"/>
                  </a:cxn>
                  <a:cxn ang="0">
                    <a:pos x="0" y="13"/>
                  </a:cxn>
                  <a:cxn ang="0">
                    <a:pos x="55" y="13"/>
                  </a:cxn>
                  <a:cxn ang="0">
                    <a:pos x="55" y="0"/>
                  </a:cxn>
                  <a:cxn ang="0">
                    <a:pos x="0" y="0"/>
                  </a:cxn>
                  <a:cxn ang="0">
                    <a:pos x="0" y="0"/>
                  </a:cxn>
                </a:cxnLst>
                <a:rect l="0" t="0" r="r" b="b"/>
                <a:pathLst>
                  <a:path w="55" h="13">
                    <a:moveTo>
                      <a:pt x="0" y="0"/>
                    </a:moveTo>
                    <a:lnTo>
                      <a:pt x="0" y="13"/>
                    </a:lnTo>
                    <a:lnTo>
                      <a:pt x="55" y="13"/>
                    </a:lnTo>
                    <a:lnTo>
                      <a:pt x="55" y="0"/>
                    </a:lnTo>
                    <a:lnTo>
                      <a:pt x="0" y="0"/>
                    </a:lnTo>
                    <a:lnTo>
                      <a:pt x="0" y="0"/>
                    </a:lnTo>
                    <a:close/>
                  </a:path>
                </a:pathLst>
              </a:custGeom>
              <a:solidFill>
                <a:srgbClr val="000000"/>
              </a:solidFill>
              <a:ln w="9525">
                <a:noFill/>
                <a:round/>
                <a:headEnd/>
                <a:tailEnd/>
              </a:ln>
            </p:spPr>
            <p:txBody>
              <a:bodyPr/>
              <a:lstStyle/>
              <a:p>
                <a:endParaRPr lang="en-US" dirty="0"/>
              </a:p>
            </p:txBody>
          </p:sp>
          <p:sp>
            <p:nvSpPr>
              <p:cNvPr id="100569" name="Freeform 1241"/>
              <p:cNvSpPr>
                <a:spLocks/>
              </p:cNvSpPr>
              <p:nvPr/>
            </p:nvSpPr>
            <p:spPr bwMode="auto">
              <a:xfrm>
                <a:off x="2132" y="2812"/>
                <a:ext cx="55" cy="13"/>
              </a:xfrm>
              <a:custGeom>
                <a:avLst/>
                <a:gdLst/>
                <a:ahLst/>
                <a:cxnLst>
                  <a:cxn ang="0">
                    <a:pos x="0" y="0"/>
                  </a:cxn>
                  <a:cxn ang="0">
                    <a:pos x="0" y="13"/>
                  </a:cxn>
                  <a:cxn ang="0">
                    <a:pos x="55" y="13"/>
                  </a:cxn>
                  <a:cxn ang="0">
                    <a:pos x="55" y="0"/>
                  </a:cxn>
                  <a:cxn ang="0">
                    <a:pos x="0" y="0"/>
                  </a:cxn>
                  <a:cxn ang="0">
                    <a:pos x="0" y="0"/>
                  </a:cxn>
                </a:cxnLst>
                <a:rect l="0" t="0" r="r" b="b"/>
                <a:pathLst>
                  <a:path w="55" h="13">
                    <a:moveTo>
                      <a:pt x="0" y="0"/>
                    </a:moveTo>
                    <a:lnTo>
                      <a:pt x="0" y="13"/>
                    </a:lnTo>
                    <a:lnTo>
                      <a:pt x="55" y="13"/>
                    </a:lnTo>
                    <a:lnTo>
                      <a:pt x="55" y="0"/>
                    </a:lnTo>
                    <a:lnTo>
                      <a:pt x="0" y="0"/>
                    </a:lnTo>
                    <a:lnTo>
                      <a:pt x="0" y="0"/>
                    </a:lnTo>
                    <a:close/>
                  </a:path>
                </a:pathLst>
              </a:custGeom>
              <a:solidFill>
                <a:srgbClr val="000000"/>
              </a:solidFill>
              <a:ln w="9525">
                <a:noFill/>
                <a:round/>
                <a:headEnd/>
                <a:tailEnd/>
              </a:ln>
            </p:spPr>
            <p:txBody>
              <a:bodyPr/>
              <a:lstStyle/>
              <a:p>
                <a:endParaRPr lang="en-US" dirty="0"/>
              </a:p>
            </p:txBody>
          </p:sp>
          <p:sp>
            <p:nvSpPr>
              <p:cNvPr id="100570" name="Freeform 1242"/>
              <p:cNvSpPr>
                <a:spLocks/>
              </p:cNvSpPr>
              <p:nvPr/>
            </p:nvSpPr>
            <p:spPr bwMode="auto">
              <a:xfrm>
                <a:off x="2242" y="2812"/>
                <a:ext cx="55" cy="13"/>
              </a:xfrm>
              <a:custGeom>
                <a:avLst/>
                <a:gdLst/>
                <a:ahLst/>
                <a:cxnLst>
                  <a:cxn ang="0">
                    <a:pos x="0" y="0"/>
                  </a:cxn>
                  <a:cxn ang="0">
                    <a:pos x="0" y="13"/>
                  </a:cxn>
                  <a:cxn ang="0">
                    <a:pos x="55" y="13"/>
                  </a:cxn>
                  <a:cxn ang="0">
                    <a:pos x="55" y="0"/>
                  </a:cxn>
                  <a:cxn ang="0">
                    <a:pos x="0" y="0"/>
                  </a:cxn>
                  <a:cxn ang="0">
                    <a:pos x="0" y="0"/>
                  </a:cxn>
                </a:cxnLst>
                <a:rect l="0" t="0" r="r" b="b"/>
                <a:pathLst>
                  <a:path w="55" h="13">
                    <a:moveTo>
                      <a:pt x="0" y="0"/>
                    </a:moveTo>
                    <a:lnTo>
                      <a:pt x="0" y="13"/>
                    </a:lnTo>
                    <a:lnTo>
                      <a:pt x="55" y="13"/>
                    </a:lnTo>
                    <a:lnTo>
                      <a:pt x="55" y="0"/>
                    </a:lnTo>
                    <a:lnTo>
                      <a:pt x="0" y="0"/>
                    </a:lnTo>
                    <a:lnTo>
                      <a:pt x="0" y="0"/>
                    </a:lnTo>
                    <a:close/>
                  </a:path>
                </a:pathLst>
              </a:custGeom>
              <a:solidFill>
                <a:srgbClr val="000000"/>
              </a:solidFill>
              <a:ln w="9525">
                <a:noFill/>
                <a:round/>
                <a:headEnd/>
                <a:tailEnd/>
              </a:ln>
            </p:spPr>
            <p:txBody>
              <a:bodyPr/>
              <a:lstStyle/>
              <a:p>
                <a:endParaRPr lang="en-US" dirty="0"/>
              </a:p>
            </p:txBody>
          </p:sp>
          <p:sp>
            <p:nvSpPr>
              <p:cNvPr id="100571" name="Freeform 1243"/>
              <p:cNvSpPr>
                <a:spLocks/>
              </p:cNvSpPr>
              <p:nvPr/>
            </p:nvSpPr>
            <p:spPr bwMode="auto">
              <a:xfrm>
                <a:off x="2345" y="2812"/>
                <a:ext cx="62" cy="13"/>
              </a:xfrm>
              <a:custGeom>
                <a:avLst/>
                <a:gdLst/>
                <a:ahLst/>
                <a:cxnLst>
                  <a:cxn ang="0">
                    <a:pos x="0" y="0"/>
                  </a:cxn>
                  <a:cxn ang="0">
                    <a:pos x="0" y="13"/>
                  </a:cxn>
                  <a:cxn ang="0">
                    <a:pos x="62" y="13"/>
                  </a:cxn>
                  <a:cxn ang="0">
                    <a:pos x="62" y="0"/>
                  </a:cxn>
                  <a:cxn ang="0">
                    <a:pos x="0" y="0"/>
                  </a:cxn>
                  <a:cxn ang="0">
                    <a:pos x="0" y="0"/>
                  </a:cxn>
                </a:cxnLst>
                <a:rect l="0" t="0" r="r" b="b"/>
                <a:pathLst>
                  <a:path w="62" h="13">
                    <a:moveTo>
                      <a:pt x="0" y="0"/>
                    </a:moveTo>
                    <a:lnTo>
                      <a:pt x="0" y="13"/>
                    </a:lnTo>
                    <a:lnTo>
                      <a:pt x="62" y="13"/>
                    </a:lnTo>
                    <a:lnTo>
                      <a:pt x="62" y="0"/>
                    </a:lnTo>
                    <a:lnTo>
                      <a:pt x="0" y="0"/>
                    </a:lnTo>
                    <a:lnTo>
                      <a:pt x="0" y="0"/>
                    </a:lnTo>
                    <a:close/>
                  </a:path>
                </a:pathLst>
              </a:custGeom>
              <a:solidFill>
                <a:srgbClr val="000000"/>
              </a:solidFill>
              <a:ln w="9525">
                <a:noFill/>
                <a:round/>
                <a:headEnd/>
                <a:tailEnd/>
              </a:ln>
            </p:spPr>
            <p:txBody>
              <a:bodyPr/>
              <a:lstStyle/>
              <a:p>
                <a:endParaRPr lang="en-US" dirty="0"/>
              </a:p>
            </p:txBody>
          </p:sp>
          <p:sp>
            <p:nvSpPr>
              <p:cNvPr id="100572" name="Freeform 1244"/>
              <p:cNvSpPr>
                <a:spLocks/>
              </p:cNvSpPr>
              <p:nvPr/>
            </p:nvSpPr>
            <p:spPr bwMode="auto">
              <a:xfrm>
                <a:off x="2461" y="2812"/>
                <a:ext cx="55" cy="13"/>
              </a:xfrm>
              <a:custGeom>
                <a:avLst/>
                <a:gdLst/>
                <a:ahLst/>
                <a:cxnLst>
                  <a:cxn ang="0">
                    <a:pos x="0" y="0"/>
                  </a:cxn>
                  <a:cxn ang="0">
                    <a:pos x="0" y="13"/>
                  </a:cxn>
                  <a:cxn ang="0">
                    <a:pos x="55" y="13"/>
                  </a:cxn>
                  <a:cxn ang="0">
                    <a:pos x="55" y="0"/>
                  </a:cxn>
                  <a:cxn ang="0">
                    <a:pos x="0" y="0"/>
                  </a:cxn>
                  <a:cxn ang="0">
                    <a:pos x="0" y="0"/>
                  </a:cxn>
                </a:cxnLst>
                <a:rect l="0" t="0" r="r" b="b"/>
                <a:pathLst>
                  <a:path w="55" h="13">
                    <a:moveTo>
                      <a:pt x="0" y="0"/>
                    </a:moveTo>
                    <a:lnTo>
                      <a:pt x="0" y="13"/>
                    </a:lnTo>
                    <a:lnTo>
                      <a:pt x="55" y="13"/>
                    </a:lnTo>
                    <a:lnTo>
                      <a:pt x="55" y="0"/>
                    </a:lnTo>
                    <a:lnTo>
                      <a:pt x="0" y="0"/>
                    </a:lnTo>
                    <a:lnTo>
                      <a:pt x="0" y="0"/>
                    </a:lnTo>
                    <a:close/>
                  </a:path>
                </a:pathLst>
              </a:custGeom>
              <a:solidFill>
                <a:srgbClr val="000000"/>
              </a:solidFill>
              <a:ln w="9525">
                <a:noFill/>
                <a:round/>
                <a:headEnd/>
                <a:tailEnd/>
              </a:ln>
            </p:spPr>
            <p:txBody>
              <a:bodyPr/>
              <a:lstStyle/>
              <a:p>
                <a:endParaRPr lang="en-US" dirty="0"/>
              </a:p>
            </p:txBody>
          </p:sp>
          <p:sp>
            <p:nvSpPr>
              <p:cNvPr id="100573" name="Freeform 1245"/>
              <p:cNvSpPr>
                <a:spLocks/>
              </p:cNvSpPr>
              <p:nvPr/>
            </p:nvSpPr>
            <p:spPr bwMode="auto">
              <a:xfrm>
                <a:off x="1803" y="2812"/>
                <a:ext cx="62" cy="13"/>
              </a:xfrm>
              <a:custGeom>
                <a:avLst/>
                <a:gdLst/>
                <a:ahLst/>
                <a:cxnLst>
                  <a:cxn ang="0">
                    <a:pos x="0" y="0"/>
                  </a:cxn>
                  <a:cxn ang="0">
                    <a:pos x="0" y="13"/>
                  </a:cxn>
                  <a:cxn ang="0">
                    <a:pos x="62" y="13"/>
                  </a:cxn>
                  <a:cxn ang="0">
                    <a:pos x="62" y="0"/>
                  </a:cxn>
                  <a:cxn ang="0">
                    <a:pos x="0" y="0"/>
                  </a:cxn>
                  <a:cxn ang="0">
                    <a:pos x="0" y="0"/>
                  </a:cxn>
                </a:cxnLst>
                <a:rect l="0" t="0" r="r" b="b"/>
                <a:pathLst>
                  <a:path w="62" h="13">
                    <a:moveTo>
                      <a:pt x="0" y="0"/>
                    </a:moveTo>
                    <a:lnTo>
                      <a:pt x="0" y="13"/>
                    </a:lnTo>
                    <a:lnTo>
                      <a:pt x="62" y="13"/>
                    </a:lnTo>
                    <a:lnTo>
                      <a:pt x="62" y="0"/>
                    </a:lnTo>
                    <a:lnTo>
                      <a:pt x="0" y="0"/>
                    </a:lnTo>
                    <a:lnTo>
                      <a:pt x="0" y="0"/>
                    </a:lnTo>
                    <a:close/>
                  </a:path>
                </a:pathLst>
              </a:custGeom>
              <a:solidFill>
                <a:srgbClr val="000000"/>
              </a:solidFill>
              <a:ln w="9525">
                <a:noFill/>
                <a:round/>
                <a:headEnd/>
                <a:tailEnd/>
              </a:ln>
            </p:spPr>
            <p:txBody>
              <a:bodyPr/>
              <a:lstStyle/>
              <a:p>
                <a:endParaRPr lang="en-US" dirty="0"/>
              </a:p>
            </p:txBody>
          </p:sp>
          <p:sp>
            <p:nvSpPr>
              <p:cNvPr id="100574" name="Freeform 1246"/>
              <p:cNvSpPr>
                <a:spLocks/>
              </p:cNvSpPr>
              <p:nvPr/>
            </p:nvSpPr>
            <p:spPr bwMode="auto">
              <a:xfrm>
                <a:off x="2022" y="2812"/>
                <a:ext cx="55" cy="13"/>
              </a:xfrm>
              <a:custGeom>
                <a:avLst/>
                <a:gdLst/>
                <a:ahLst/>
                <a:cxnLst>
                  <a:cxn ang="0">
                    <a:pos x="0" y="0"/>
                  </a:cxn>
                  <a:cxn ang="0">
                    <a:pos x="0" y="13"/>
                  </a:cxn>
                  <a:cxn ang="0">
                    <a:pos x="55" y="13"/>
                  </a:cxn>
                  <a:cxn ang="0">
                    <a:pos x="55" y="0"/>
                  </a:cxn>
                  <a:cxn ang="0">
                    <a:pos x="0" y="0"/>
                  </a:cxn>
                  <a:cxn ang="0">
                    <a:pos x="0" y="0"/>
                  </a:cxn>
                </a:cxnLst>
                <a:rect l="0" t="0" r="r" b="b"/>
                <a:pathLst>
                  <a:path w="55" h="13">
                    <a:moveTo>
                      <a:pt x="0" y="0"/>
                    </a:moveTo>
                    <a:lnTo>
                      <a:pt x="0" y="13"/>
                    </a:lnTo>
                    <a:lnTo>
                      <a:pt x="55" y="13"/>
                    </a:lnTo>
                    <a:lnTo>
                      <a:pt x="55" y="0"/>
                    </a:lnTo>
                    <a:lnTo>
                      <a:pt x="0" y="0"/>
                    </a:lnTo>
                    <a:lnTo>
                      <a:pt x="0" y="0"/>
                    </a:lnTo>
                    <a:close/>
                  </a:path>
                </a:pathLst>
              </a:custGeom>
              <a:solidFill>
                <a:srgbClr val="000000"/>
              </a:solidFill>
              <a:ln w="9525">
                <a:noFill/>
                <a:round/>
                <a:headEnd/>
                <a:tailEnd/>
              </a:ln>
            </p:spPr>
            <p:txBody>
              <a:bodyPr/>
              <a:lstStyle/>
              <a:p>
                <a:endParaRPr lang="en-US" dirty="0"/>
              </a:p>
            </p:txBody>
          </p:sp>
          <p:sp>
            <p:nvSpPr>
              <p:cNvPr id="100575" name="Freeform 1247"/>
              <p:cNvSpPr>
                <a:spLocks/>
              </p:cNvSpPr>
              <p:nvPr/>
            </p:nvSpPr>
            <p:spPr bwMode="auto">
              <a:xfrm>
                <a:off x="2132" y="2812"/>
                <a:ext cx="55" cy="13"/>
              </a:xfrm>
              <a:custGeom>
                <a:avLst/>
                <a:gdLst/>
                <a:ahLst/>
                <a:cxnLst>
                  <a:cxn ang="0">
                    <a:pos x="0" y="0"/>
                  </a:cxn>
                  <a:cxn ang="0">
                    <a:pos x="0" y="13"/>
                  </a:cxn>
                  <a:cxn ang="0">
                    <a:pos x="55" y="13"/>
                  </a:cxn>
                  <a:cxn ang="0">
                    <a:pos x="55" y="0"/>
                  </a:cxn>
                  <a:cxn ang="0">
                    <a:pos x="0" y="0"/>
                  </a:cxn>
                  <a:cxn ang="0">
                    <a:pos x="0" y="0"/>
                  </a:cxn>
                </a:cxnLst>
                <a:rect l="0" t="0" r="r" b="b"/>
                <a:pathLst>
                  <a:path w="55" h="13">
                    <a:moveTo>
                      <a:pt x="0" y="0"/>
                    </a:moveTo>
                    <a:lnTo>
                      <a:pt x="0" y="13"/>
                    </a:lnTo>
                    <a:lnTo>
                      <a:pt x="55" y="13"/>
                    </a:lnTo>
                    <a:lnTo>
                      <a:pt x="55" y="0"/>
                    </a:lnTo>
                    <a:lnTo>
                      <a:pt x="0" y="0"/>
                    </a:lnTo>
                    <a:lnTo>
                      <a:pt x="0" y="0"/>
                    </a:lnTo>
                    <a:close/>
                  </a:path>
                </a:pathLst>
              </a:custGeom>
              <a:solidFill>
                <a:srgbClr val="000000"/>
              </a:solidFill>
              <a:ln w="9525">
                <a:noFill/>
                <a:round/>
                <a:headEnd/>
                <a:tailEnd/>
              </a:ln>
            </p:spPr>
            <p:txBody>
              <a:bodyPr/>
              <a:lstStyle/>
              <a:p>
                <a:endParaRPr lang="en-US" dirty="0"/>
              </a:p>
            </p:txBody>
          </p:sp>
          <p:sp>
            <p:nvSpPr>
              <p:cNvPr id="100576" name="Freeform 1248"/>
              <p:cNvSpPr>
                <a:spLocks/>
              </p:cNvSpPr>
              <p:nvPr/>
            </p:nvSpPr>
            <p:spPr bwMode="auto">
              <a:xfrm>
                <a:off x="2242" y="2812"/>
                <a:ext cx="55" cy="13"/>
              </a:xfrm>
              <a:custGeom>
                <a:avLst/>
                <a:gdLst/>
                <a:ahLst/>
                <a:cxnLst>
                  <a:cxn ang="0">
                    <a:pos x="0" y="0"/>
                  </a:cxn>
                  <a:cxn ang="0">
                    <a:pos x="0" y="13"/>
                  </a:cxn>
                  <a:cxn ang="0">
                    <a:pos x="55" y="13"/>
                  </a:cxn>
                  <a:cxn ang="0">
                    <a:pos x="55" y="0"/>
                  </a:cxn>
                  <a:cxn ang="0">
                    <a:pos x="0" y="0"/>
                  </a:cxn>
                  <a:cxn ang="0">
                    <a:pos x="0" y="0"/>
                  </a:cxn>
                </a:cxnLst>
                <a:rect l="0" t="0" r="r" b="b"/>
                <a:pathLst>
                  <a:path w="55" h="13">
                    <a:moveTo>
                      <a:pt x="0" y="0"/>
                    </a:moveTo>
                    <a:lnTo>
                      <a:pt x="0" y="13"/>
                    </a:lnTo>
                    <a:lnTo>
                      <a:pt x="55" y="13"/>
                    </a:lnTo>
                    <a:lnTo>
                      <a:pt x="55" y="0"/>
                    </a:lnTo>
                    <a:lnTo>
                      <a:pt x="0" y="0"/>
                    </a:lnTo>
                    <a:lnTo>
                      <a:pt x="0" y="0"/>
                    </a:lnTo>
                    <a:close/>
                  </a:path>
                </a:pathLst>
              </a:custGeom>
              <a:solidFill>
                <a:srgbClr val="000000"/>
              </a:solidFill>
              <a:ln w="9525">
                <a:noFill/>
                <a:round/>
                <a:headEnd/>
                <a:tailEnd/>
              </a:ln>
            </p:spPr>
            <p:txBody>
              <a:bodyPr/>
              <a:lstStyle/>
              <a:p>
                <a:endParaRPr lang="en-US" dirty="0"/>
              </a:p>
            </p:txBody>
          </p:sp>
          <p:sp>
            <p:nvSpPr>
              <p:cNvPr id="100577" name="Freeform 1249"/>
              <p:cNvSpPr>
                <a:spLocks/>
              </p:cNvSpPr>
              <p:nvPr/>
            </p:nvSpPr>
            <p:spPr bwMode="auto">
              <a:xfrm>
                <a:off x="2345" y="2812"/>
                <a:ext cx="62" cy="13"/>
              </a:xfrm>
              <a:custGeom>
                <a:avLst/>
                <a:gdLst/>
                <a:ahLst/>
                <a:cxnLst>
                  <a:cxn ang="0">
                    <a:pos x="0" y="0"/>
                  </a:cxn>
                  <a:cxn ang="0">
                    <a:pos x="0" y="13"/>
                  </a:cxn>
                  <a:cxn ang="0">
                    <a:pos x="62" y="13"/>
                  </a:cxn>
                  <a:cxn ang="0">
                    <a:pos x="62" y="0"/>
                  </a:cxn>
                  <a:cxn ang="0">
                    <a:pos x="0" y="0"/>
                  </a:cxn>
                  <a:cxn ang="0">
                    <a:pos x="0" y="0"/>
                  </a:cxn>
                </a:cxnLst>
                <a:rect l="0" t="0" r="r" b="b"/>
                <a:pathLst>
                  <a:path w="62" h="13">
                    <a:moveTo>
                      <a:pt x="0" y="0"/>
                    </a:moveTo>
                    <a:lnTo>
                      <a:pt x="0" y="13"/>
                    </a:lnTo>
                    <a:lnTo>
                      <a:pt x="62" y="13"/>
                    </a:lnTo>
                    <a:lnTo>
                      <a:pt x="62" y="0"/>
                    </a:lnTo>
                    <a:lnTo>
                      <a:pt x="0" y="0"/>
                    </a:lnTo>
                    <a:lnTo>
                      <a:pt x="0" y="0"/>
                    </a:lnTo>
                    <a:close/>
                  </a:path>
                </a:pathLst>
              </a:custGeom>
              <a:solidFill>
                <a:srgbClr val="000000"/>
              </a:solidFill>
              <a:ln w="9525">
                <a:noFill/>
                <a:round/>
                <a:headEnd/>
                <a:tailEnd/>
              </a:ln>
            </p:spPr>
            <p:txBody>
              <a:bodyPr/>
              <a:lstStyle/>
              <a:p>
                <a:endParaRPr lang="en-US" dirty="0"/>
              </a:p>
            </p:txBody>
          </p:sp>
          <p:sp>
            <p:nvSpPr>
              <p:cNvPr id="100578" name="Freeform 1250"/>
              <p:cNvSpPr>
                <a:spLocks/>
              </p:cNvSpPr>
              <p:nvPr/>
            </p:nvSpPr>
            <p:spPr bwMode="auto">
              <a:xfrm>
                <a:off x="2461" y="2812"/>
                <a:ext cx="55" cy="13"/>
              </a:xfrm>
              <a:custGeom>
                <a:avLst/>
                <a:gdLst/>
                <a:ahLst/>
                <a:cxnLst>
                  <a:cxn ang="0">
                    <a:pos x="0" y="0"/>
                  </a:cxn>
                  <a:cxn ang="0">
                    <a:pos x="0" y="13"/>
                  </a:cxn>
                  <a:cxn ang="0">
                    <a:pos x="55" y="13"/>
                  </a:cxn>
                  <a:cxn ang="0">
                    <a:pos x="55" y="0"/>
                  </a:cxn>
                  <a:cxn ang="0">
                    <a:pos x="0" y="0"/>
                  </a:cxn>
                  <a:cxn ang="0">
                    <a:pos x="0" y="0"/>
                  </a:cxn>
                </a:cxnLst>
                <a:rect l="0" t="0" r="r" b="b"/>
                <a:pathLst>
                  <a:path w="55" h="13">
                    <a:moveTo>
                      <a:pt x="0" y="0"/>
                    </a:moveTo>
                    <a:lnTo>
                      <a:pt x="0" y="13"/>
                    </a:lnTo>
                    <a:lnTo>
                      <a:pt x="55" y="13"/>
                    </a:lnTo>
                    <a:lnTo>
                      <a:pt x="55" y="0"/>
                    </a:lnTo>
                    <a:lnTo>
                      <a:pt x="0" y="0"/>
                    </a:lnTo>
                    <a:lnTo>
                      <a:pt x="0" y="0"/>
                    </a:lnTo>
                    <a:close/>
                  </a:path>
                </a:pathLst>
              </a:custGeom>
              <a:solidFill>
                <a:srgbClr val="000000"/>
              </a:solidFill>
              <a:ln w="9525">
                <a:noFill/>
                <a:round/>
                <a:headEnd/>
                <a:tailEnd/>
              </a:ln>
            </p:spPr>
            <p:txBody>
              <a:bodyPr/>
              <a:lstStyle/>
              <a:p>
                <a:endParaRPr lang="en-US" dirty="0"/>
              </a:p>
            </p:txBody>
          </p:sp>
          <p:sp>
            <p:nvSpPr>
              <p:cNvPr id="100579" name="Freeform 1251"/>
              <p:cNvSpPr>
                <a:spLocks/>
              </p:cNvSpPr>
              <p:nvPr/>
            </p:nvSpPr>
            <p:spPr bwMode="auto">
              <a:xfrm>
                <a:off x="3930" y="2812"/>
                <a:ext cx="55" cy="13"/>
              </a:xfrm>
              <a:custGeom>
                <a:avLst/>
                <a:gdLst/>
                <a:ahLst/>
                <a:cxnLst>
                  <a:cxn ang="0">
                    <a:pos x="55" y="0"/>
                  </a:cxn>
                  <a:cxn ang="0">
                    <a:pos x="55" y="13"/>
                  </a:cxn>
                  <a:cxn ang="0">
                    <a:pos x="0" y="13"/>
                  </a:cxn>
                  <a:cxn ang="0">
                    <a:pos x="0" y="0"/>
                  </a:cxn>
                  <a:cxn ang="0">
                    <a:pos x="55" y="0"/>
                  </a:cxn>
                  <a:cxn ang="0">
                    <a:pos x="55" y="0"/>
                  </a:cxn>
                </a:cxnLst>
                <a:rect l="0" t="0" r="r" b="b"/>
                <a:pathLst>
                  <a:path w="55" h="13">
                    <a:moveTo>
                      <a:pt x="55" y="0"/>
                    </a:moveTo>
                    <a:lnTo>
                      <a:pt x="55" y="13"/>
                    </a:lnTo>
                    <a:lnTo>
                      <a:pt x="0" y="13"/>
                    </a:lnTo>
                    <a:lnTo>
                      <a:pt x="0" y="0"/>
                    </a:lnTo>
                    <a:lnTo>
                      <a:pt x="55" y="0"/>
                    </a:lnTo>
                    <a:lnTo>
                      <a:pt x="55" y="0"/>
                    </a:lnTo>
                    <a:close/>
                  </a:path>
                </a:pathLst>
              </a:custGeom>
              <a:solidFill>
                <a:srgbClr val="000000"/>
              </a:solidFill>
              <a:ln w="9525">
                <a:noFill/>
                <a:round/>
                <a:headEnd/>
                <a:tailEnd/>
              </a:ln>
            </p:spPr>
            <p:txBody>
              <a:bodyPr/>
              <a:lstStyle/>
              <a:p>
                <a:endParaRPr lang="en-US" dirty="0"/>
              </a:p>
            </p:txBody>
          </p:sp>
          <p:sp>
            <p:nvSpPr>
              <p:cNvPr id="100580" name="Freeform 1252"/>
              <p:cNvSpPr>
                <a:spLocks/>
              </p:cNvSpPr>
              <p:nvPr/>
            </p:nvSpPr>
            <p:spPr bwMode="auto">
              <a:xfrm>
                <a:off x="3820" y="2812"/>
                <a:ext cx="62" cy="13"/>
              </a:xfrm>
              <a:custGeom>
                <a:avLst/>
                <a:gdLst/>
                <a:ahLst/>
                <a:cxnLst>
                  <a:cxn ang="0">
                    <a:pos x="62" y="0"/>
                  </a:cxn>
                  <a:cxn ang="0">
                    <a:pos x="62" y="13"/>
                  </a:cxn>
                  <a:cxn ang="0">
                    <a:pos x="0" y="13"/>
                  </a:cxn>
                  <a:cxn ang="0">
                    <a:pos x="0" y="0"/>
                  </a:cxn>
                  <a:cxn ang="0">
                    <a:pos x="62" y="0"/>
                  </a:cxn>
                  <a:cxn ang="0">
                    <a:pos x="62" y="0"/>
                  </a:cxn>
                </a:cxnLst>
                <a:rect l="0" t="0" r="r" b="b"/>
                <a:pathLst>
                  <a:path w="62" h="13">
                    <a:moveTo>
                      <a:pt x="62" y="0"/>
                    </a:moveTo>
                    <a:lnTo>
                      <a:pt x="62" y="13"/>
                    </a:lnTo>
                    <a:lnTo>
                      <a:pt x="0" y="13"/>
                    </a:lnTo>
                    <a:lnTo>
                      <a:pt x="0" y="0"/>
                    </a:lnTo>
                    <a:lnTo>
                      <a:pt x="62" y="0"/>
                    </a:lnTo>
                    <a:lnTo>
                      <a:pt x="62" y="0"/>
                    </a:lnTo>
                    <a:close/>
                  </a:path>
                </a:pathLst>
              </a:custGeom>
              <a:solidFill>
                <a:srgbClr val="000000"/>
              </a:solidFill>
              <a:ln w="9525">
                <a:noFill/>
                <a:round/>
                <a:headEnd/>
                <a:tailEnd/>
              </a:ln>
            </p:spPr>
            <p:txBody>
              <a:bodyPr/>
              <a:lstStyle/>
              <a:p>
                <a:endParaRPr lang="en-US" dirty="0"/>
              </a:p>
            </p:txBody>
          </p:sp>
          <p:sp>
            <p:nvSpPr>
              <p:cNvPr id="100581" name="Freeform 1253"/>
              <p:cNvSpPr>
                <a:spLocks/>
              </p:cNvSpPr>
              <p:nvPr/>
            </p:nvSpPr>
            <p:spPr bwMode="auto">
              <a:xfrm>
                <a:off x="3710" y="2812"/>
                <a:ext cx="62" cy="13"/>
              </a:xfrm>
              <a:custGeom>
                <a:avLst/>
                <a:gdLst/>
                <a:ahLst/>
                <a:cxnLst>
                  <a:cxn ang="0">
                    <a:pos x="62" y="0"/>
                  </a:cxn>
                  <a:cxn ang="0">
                    <a:pos x="62" y="13"/>
                  </a:cxn>
                  <a:cxn ang="0">
                    <a:pos x="0" y="13"/>
                  </a:cxn>
                  <a:cxn ang="0">
                    <a:pos x="0" y="0"/>
                  </a:cxn>
                  <a:cxn ang="0">
                    <a:pos x="62" y="0"/>
                  </a:cxn>
                  <a:cxn ang="0">
                    <a:pos x="62" y="0"/>
                  </a:cxn>
                </a:cxnLst>
                <a:rect l="0" t="0" r="r" b="b"/>
                <a:pathLst>
                  <a:path w="62" h="13">
                    <a:moveTo>
                      <a:pt x="62" y="0"/>
                    </a:moveTo>
                    <a:lnTo>
                      <a:pt x="62" y="13"/>
                    </a:lnTo>
                    <a:lnTo>
                      <a:pt x="0" y="13"/>
                    </a:lnTo>
                    <a:lnTo>
                      <a:pt x="0" y="0"/>
                    </a:lnTo>
                    <a:lnTo>
                      <a:pt x="62" y="0"/>
                    </a:lnTo>
                    <a:lnTo>
                      <a:pt x="62" y="0"/>
                    </a:lnTo>
                    <a:close/>
                  </a:path>
                </a:pathLst>
              </a:custGeom>
              <a:solidFill>
                <a:srgbClr val="000000"/>
              </a:solidFill>
              <a:ln w="9525">
                <a:noFill/>
                <a:round/>
                <a:headEnd/>
                <a:tailEnd/>
              </a:ln>
            </p:spPr>
            <p:txBody>
              <a:bodyPr/>
              <a:lstStyle/>
              <a:p>
                <a:endParaRPr lang="en-US" dirty="0"/>
              </a:p>
            </p:txBody>
          </p:sp>
          <p:sp>
            <p:nvSpPr>
              <p:cNvPr id="100582" name="Freeform 1254"/>
              <p:cNvSpPr>
                <a:spLocks/>
              </p:cNvSpPr>
              <p:nvPr/>
            </p:nvSpPr>
            <p:spPr bwMode="auto">
              <a:xfrm>
                <a:off x="3607" y="2812"/>
                <a:ext cx="55" cy="13"/>
              </a:xfrm>
              <a:custGeom>
                <a:avLst/>
                <a:gdLst/>
                <a:ahLst/>
                <a:cxnLst>
                  <a:cxn ang="0">
                    <a:pos x="55" y="0"/>
                  </a:cxn>
                  <a:cxn ang="0">
                    <a:pos x="55" y="13"/>
                  </a:cxn>
                  <a:cxn ang="0">
                    <a:pos x="0" y="13"/>
                  </a:cxn>
                  <a:cxn ang="0">
                    <a:pos x="0" y="0"/>
                  </a:cxn>
                  <a:cxn ang="0">
                    <a:pos x="55" y="0"/>
                  </a:cxn>
                  <a:cxn ang="0">
                    <a:pos x="55" y="0"/>
                  </a:cxn>
                </a:cxnLst>
                <a:rect l="0" t="0" r="r" b="b"/>
                <a:pathLst>
                  <a:path w="55" h="13">
                    <a:moveTo>
                      <a:pt x="55" y="0"/>
                    </a:moveTo>
                    <a:lnTo>
                      <a:pt x="55" y="13"/>
                    </a:lnTo>
                    <a:lnTo>
                      <a:pt x="0" y="13"/>
                    </a:lnTo>
                    <a:lnTo>
                      <a:pt x="0" y="0"/>
                    </a:lnTo>
                    <a:lnTo>
                      <a:pt x="55" y="0"/>
                    </a:lnTo>
                    <a:lnTo>
                      <a:pt x="55" y="0"/>
                    </a:lnTo>
                    <a:close/>
                  </a:path>
                </a:pathLst>
              </a:custGeom>
              <a:solidFill>
                <a:srgbClr val="000000"/>
              </a:solidFill>
              <a:ln w="9525">
                <a:noFill/>
                <a:round/>
                <a:headEnd/>
                <a:tailEnd/>
              </a:ln>
            </p:spPr>
            <p:txBody>
              <a:bodyPr/>
              <a:lstStyle/>
              <a:p>
                <a:endParaRPr lang="en-US" dirty="0"/>
              </a:p>
            </p:txBody>
          </p:sp>
          <p:sp>
            <p:nvSpPr>
              <p:cNvPr id="100583" name="Freeform 1255"/>
              <p:cNvSpPr>
                <a:spLocks/>
              </p:cNvSpPr>
              <p:nvPr/>
            </p:nvSpPr>
            <p:spPr bwMode="auto">
              <a:xfrm>
                <a:off x="3491" y="2812"/>
                <a:ext cx="61" cy="13"/>
              </a:xfrm>
              <a:custGeom>
                <a:avLst/>
                <a:gdLst/>
                <a:ahLst/>
                <a:cxnLst>
                  <a:cxn ang="0">
                    <a:pos x="61" y="0"/>
                  </a:cxn>
                  <a:cxn ang="0">
                    <a:pos x="61" y="13"/>
                  </a:cxn>
                  <a:cxn ang="0">
                    <a:pos x="0" y="13"/>
                  </a:cxn>
                  <a:cxn ang="0">
                    <a:pos x="0" y="0"/>
                  </a:cxn>
                  <a:cxn ang="0">
                    <a:pos x="61" y="0"/>
                  </a:cxn>
                  <a:cxn ang="0">
                    <a:pos x="61" y="0"/>
                  </a:cxn>
                </a:cxnLst>
                <a:rect l="0" t="0" r="r" b="b"/>
                <a:pathLst>
                  <a:path w="61" h="13">
                    <a:moveTo>
                      <a:pt x="61" y="0"/>
                    </a:moveTo>
                    <a:lnTo>
                      <a:pt x="61" y="13"/>
                    </a:lnTo>
                    <a:lnTo>
                      <a:pt x="0" y="13"/>
                    </a:lnTo>
                    <a:lnTo>
                      <a:pt x="0" y="0"/>
                    </a:lnTo>
                    <a:lnTo>
                      <a:pt x="61" y="0"/>
                    </a:lnTo>
                    <a:lnTo>
                      <a:pt x="61" y="0"/>
                    </a:lnTo>
                    <a:close/>
                  </a:path>
                </a:pathLst>
              </a:custGeom>
              <a:solidFill>
                <a:srgbClr val="000000"/>
              </a:solidFill>
              <a:ln w="9525">
                <a:noFill/>
                <a:round/>
                <a:headEnd/>
                <a:tailEnd/>
              </a:ln>
            </p:spPr>
            <p:txBody>
              <a:bodyPr/>
              <a:lstStyle/>
              <a:p>
                <a:endParaRPr lang="en-US" dirty="0"/>
              </a:p>
            </p:txBody>
          </p:sp>
          <p:sp>
            <p:nvSpPr>
              <p:cNvPr id="100584" name="Freeform 1256"/>
              <p:cNvSpPr>
                <a:spLocks/>
              </p:cNvSpPr>
              <p:nvPr/>
            </p:nvSpPr>
            <p:spPr bwMode="auto">
              <a:xfrm>
                <a:off x="3388" y="2812"/>
                <a:ext cx="55" cy="13"/>
              </a:xfrm>
              <a:custGeom>
                <a:avLst/>
                <a:gdLst/>
                <a:ahLst/>
                <a:cxnLst>
                  <a:cxn ang="0">
                    <a:pos x="55" y="0"/>
                  </a:cxn>
                  <a:cxn ang="0">
                    <a:pos x="55" y="13"/>
                  </a:cxn>
                  <a:cxn ang="0">
                    <a:pos x="0" y="13"/>
                  </a:cxn>
                  <a:cxn ang="0">
                    <a:pos x="0" y="0"/>
                  </a:cxn>
                  <a:cxn ang="0">
                    <a:pos x="55" y="0"/>
                  </a:cxn>
                  <a:cxn ang="0">
                    <a:pos x="55" y="0"/>
                  </a:cxn>
                </a:cxnLst>
                <a:rect l="0" t="0" r="r" b="b"/>
                <a:pathLst>
                  <a:path w="55" h="13">
                    <a:moveTo>
                      <a:pt x="55" y="0"/>
                    </a:moveTo>
                    <a:lnTo>
                      <a:pt x="55" y="13"/>
                    </a:lnTo>
                    <a:lnTo>
                      <a:pt x="0" y="13"/>
                    </a:lnTo>
                    <a:lnTo>
                      <a:pt x="0" y="0"/>
                    </a:lnTo>
                    <a:lnTo>
                      <a:pt x="55" y="0"/>
                    </a:lnTo>
                    <a:lnTo>
                      <a:pt x="55" y="0"/>
                    </a:lnTo>
                    <a:close/>
                  </a:path>
                </a:pathLst>
              </a:custGeom>
              <a:solidFill>
                <a:srgbClr val="000000"/>
              </a:solidFill>
              <a:ln w="9525">
                <a:noFill/>
                <a:round/>
                <a:headEnd/>
                <a:tailEnd/>
              </a:ln>
            </p:spPr>
            <p:txBody>
              <a:bodyPr/>
              <a:lstStyle/>
              <a:p>
                <a:endParaRPr lang="en-US" dirty="0"/>
              </a:p>
            </p:txBody>
          </p:sp>
          <p:sp>
            <p:nvSpPr>
              <p:cNvPr id="100585" name="Freeform 1257"/>
              <p:cNvSpPr>
                <a:spLocks/>
              </p:cNvSpPr>
              <p:nvPr/>
            </p:nvSpPr>
            <p:spPr bwMode="auto">
              <a:xfrm>
                <a:off x="3278" y="2812"/>
                <a:ext cx="55" cy="13"/>
              </a:xfrm>
              <a:custGeom>
                <a:avLst/>
                <a:gdLst/>
                <a:ahLst/>
                <a:cxnLst>
                  <a:cxn ang="0">
                    <a:pos x="55" y="0"/>
                  </a:cxn>
                  <a:cxn ang="0">
                    <a:pos x="55" y="13"/>
                  </a:cxn>
                  <a:cxn ang="0">
                    <a:pos x="0" y="13"/>
                  </a:cxn>
                  <a:cxn ang="0">
                    <a:pos x="0" y="0"/>
                  </a:cxn>
                  <a:cxn ang="0">
                    <a:pos x="55" y="0"/>
                  </a:cxn>
                  <a:cxn ang="0">
                    <a:pos x="55" y="0"/>
                  </a:cxn>
                </a:cxnLst>
                <a:rect l="0" t="0" r="r" b="b"/>
                <a:pathLst>
                  <a:path w="55" h="13">
                    <a:moveTo>
                      <a:pt x="55" y="0"/>
                    </a:moveTo>
                    <a:lnTo>
                      <a:pt x="55" y="13"/>
                    </a:lnTo>
                    <a:lnTo>
                      <a:pt x="0" y="13"/>
                    </a:lnTo>
                    <a:lnTo>
                      <a:pt x="0" y="0"/>
                    </a:lnTo>
                    <a:lnTo>
                      <a:pt x="55" y="0"/>
                    </a:lnTo>
                    <a:lnTo>
                      <a:pt x="55" y="0"/>
                    </a:lnTo>
                    <a:close/>
                  </a:path>
                </a:pathLst>
              </a:custGeom>
              <a:solidFill>
                <a:srgbClr val="000000"/>
              </a:solidFill>
              <a:ln w="9525">
                <a:noFill/>
                <a:round/>
                <a:headEnd/>
                <a:tailEnd/>
              </a:ln>
            </p:spPr>
            <p:txBody>
              <a:bodyPr/>
              <a:lstStyle/>
              <a:p>
                <a:endParaRPr lang="en-US" dirty="0"/>
              </a:p>
            </p:txBody>
          </p:sp>
          <p:sp>
            <p:nvSpPr>
              <p:cNvPr id="100586" name="Freeform 1258"/>
              <p:cNvSpPr>
                <a:spLocks/>
              </p:cNvSpPr>
              <p:nvPr/>
            </p:nvSpPr>
            <p:spPr bwMode="auto">
              <a:xfrm>
                <a:off x="3930" y="2812"/>
                <a:ext cx="55" cy="13"/>
              </a:xfrm>
              <a:custGeom>
                <a:avLst/>
                <a:gdLst/>
                <a:ahLst/>
                <a:cxnLst>
                  <a:cxn ang="0">
                    <a:pos x="55" y="0"/>
                  </a:cxn>
                  <a:cxn ang="0">
                    <a:pos x="55" y="13"/>
                  </a:cxn>
                  <a:cxn ang="0">
                    <a:pos x="0" y="13"/>
                  </a:cxn>
                  <a:cxn ang="0">
                    <a:pos x="0" y="0"/>
                  </a:cxn>
                  <a:cxn ang="0">
                    <a:pos x="55" y="0"/>
                  </a:cxn>
                  <a:cxn ang="0">
                    <a:pos x="55" y="0"/>
                  </a:cxn>
                </a:cxnLst>
                <a:rect l="0" t="0" r="r" b="b"/>
                <a:pathLst>
                  <a:path w="55" h="13">
                    <a:moveTo>
                      <a:pt x="55" y="0"/>
                    </a:moveTo>
                    <a:lnTo>
                      <a:pt x="55" y="13"/>
                    </a:lnTo>
                    <a:lnTo>
                      <a:pt x="0" y="13"/>
                    </a:lnTo>
                    <a:lnTo>
                      <a:pt x="0" y="0"/>
                    </a:lnTo>
                    <a:lnTo>
                      <a:pt x="55" y="0"/>
                    </a:lnTo>
                    <a:lnTo>
                      <a:pt x="55" y="0"/>
                    </a:lnTo>
                    <a:close/>
                  </a:path>
                </a:pathLst>
              </a:custGeom>
              <a:solidFill>
                <a:srgbClr val="000000"/>
              </a:solidFill>
              <a:ln w="9525">
                <a:noFill/>
                <a:round/>
                <a:headEnd/>
                <a:tailEnd/>
              </a:ln>
            </p:spPr>
            <p:txBody>
              <a:bodyPr/>
              <a:lstStyle/>
              <a:p>
                <a:endParaRPr lang="en-US" dirty="0"/>
              </a:p>
            </p:txBody>
          </p:sp>
          <p:sp>
            <p:nvSpPr>
              <p:cNvPr id="100587" name="Freeform 1259"/>
              <p:cNvSpPr>
                <a:spLocks/>
              </p:cNvSpPr>
              <p:nvPr/>
            </p:nvSpPr>
            <p:spPr bwMode="auto">
              <a:xfrm>
                <a:off x="3710" y="2812"/>
                <a:ext cx="62" cy="13"/>
              </a:xfrm>
              <a:custGeom>
                <a:avLst/>
                <a:gdLst/>
                <a:ahLst/>
                <a:cxnLst>
                  <a:cxn ang="0">
                    <a:pos x="62" y="0"/>
                  </a:cxn>
                  <a:cxn ang="0">
                    <a:pos x="62" y="13"/>
                  </a:cxn>
                  <a:cxn ang="0">
                    <a:pos x="0" y="13"/>
                  </a:cxn>
                  <a:cxn ang="0">
                    <a:pos x="0" y="0"/>
                  </a:cxn>
                  <a:cxn ang="0">
                    <a:pos x="62" y="0"/>
                  </a:cxn>
                  <a:cxn ang="0">
                    <a:pos x="62" y="0"/>
                  </a:cxn>
                </a:cxnLst>
                <a:rect l="0" t="0" r="r" b="b"/>
                <a:pathLst>
                  <a:path w="62" h="13">
                    <a:moveTo>
                      <a:pt x="62" y="0"/>
                    </a:moveTo>
                    <a:lnTo>
                      <a:pt x="62" y="13"/>
                    </a:lnTo>
                    <a:lnTo>
                      <a:pt x="0" y="13"/>
                    </a:lnTo>
                    <a:lnTo>
                      <a:pt x="0" y="0"/>
                    </a:lnTo>
                    <a:lnTo>
                      <a:pt x="62" y="0"/>
                    </a:lnTo>
                    <a:lnTo>
                      <a:pt x="62" y="0"/>
                    </a:lnTo>
                    <a:close/>
                  </a:path>
                </a:pathLst>
              </a:custGeom>
              <a:solidFill>
                <a:srgbClr val="000000"/>
              </a:solidFill>
              <a:ln w="9525">
                <a:noFill/>
                <a:round/>
                <a:headEnd/>
                <a:tailEnd/>
              </a:ln>
            </p:spPr>
            <p:txBody>
              <a:bodyPr/>
              <a:lstStyle/>
              <a:p>
                <a:endParaRPr lang="en-US" dirty="0"/>
              </a:p>
            </p:txBody>
          </p:sp>
          <p:sp>
            <p:nvSpPr>
              <p:cNvPr id="100588" name="Freeform 1260"/>
              <p:cNvSpPr>
                <a:spLocks/>
              </p:cNvSpPr>
              <p:nvPr/>
            </p:nvSpPr>
            <p:spPr bwMode="auto">
              <a:xfrm>
                <a:off x="3607" y="2812"/>
                <a:ext cx="55" cy="13"/>
              </a:xfrm>
              <a:custGeom>
                <a:avLst/>
                <a:gdLst/>
                <a:ahLst/>
                <a:cxnLst>
                  <a:cxn ang="0">
                    <a:pos x="55" y="0"/>
                  </a:cxn>
                  <a:cxn ang="0">
                    <a:pos x="55" y="13"/>
                  </a:cxn>
                  <a:cxn ang="0">
                    <a:pos x="0" y="13"/>
                  </a:cxn>
                  <a:cxn ang="0">
                    <a:pos x="0" y="0"/>
                  </a:cxn>
                  <a:cxn ang="0">
                    <a:pos x="55" y="0"/>
                  </a:cxn>
                  <a:cxn ang="0">
                    <a:pos x="55" y="0"/>
                  </a:cxn>
                </a:cxnLst>
                <a:rect l="0" t="0" r="r" b="b"/>
                <a:pathLst>
                  <a:path w="55" h="13">
                    <a:moveTo>
                      <a:pt x="55" y="0"/>
                    </a:moveTo>
                    <a:lnTo>
                      <a:pt x="55" y="13"/>
                    </a:lnTo>
                    <a:lnTo>
                      <a:pt x="0" y="13"/>
                    </a:lnTo>
                    <a:lnTo>
                      <a:pt x="0" y="0"/>
                    </a:lnTo>
                    <a:lnTo>
                      <a:pt x="55" y="0"/>
                    </a:lnTo>
                    <a:lnTo>
                      <a:pt x="55" y="0"/>
                    </a:lnTo>
                    <a:close/>
                  </a:path>
                </a:pathLst>
              </a:custGeom>
              <a:solidFill>
                <a:srgbClr val="000000"/>
              </a:solidFill>
              <a:ln w="9525">
                <a:noFill/>
                <a:round/>
                <a:headEnd/>
                <a:tailEnd/>
              </a:ln>
            </p:spPr>
            <p:txBody>
              <a:bodyPr/>
              <a:lstStyle/>
              <a:p>
                <a:endParaRPr lang="en-US" dirty="0"/>
              </a:p>
            </p:txBody>
          </p:sp>
        </p:grpSp>
        <p:sp>
          <p:nvSpPr>
            <p:cNvPr id="100589" name="Freeform 1261"/>
            <p:cNvSpPr>
              <a:spLocks/>
            </p:cNvSpPr>
            <p:nvPr/>
          </p:nvSpPr>
          <p:spPr bwMode="auto">
            <a:xfrm>
              <a:off x="4782" y="2732"/>
              <a:ext cx="54" cy="13"/>
            </a:xfrm>
            <a:custGeom>
              <a:avLst/>
              <a:gdLst/>
              <a:ahLst/>
              <a:cxnLst>
                <a:cxn ang="0">
                  <a:pos x="61" y="0"/>
                </a:cxn>
                <a:cxn ang="0">
                  <a:pos x="61" y="13"/>
                </a:cxn>
                <a:cxn ang="0">
                  <a:pos x="0" y="13"/>
                </a:cxn>
                <a:cxn ang="0">
                  <a:pos x="0" y="0"/>
                </a:cxn>
                <a:cxn ang="0">
                  <a:pos x="61" y="0"/>
                </a:cxn>
                <a:cxn ang="0">
                  <a:pos x="61" y="0"/>
                </a:cxn>
              </a:cxnLst>
              <a:rect l="0" t="0" r="r" b="b"/>
              <a:pathLst>
                <a:path w="61" h="13">
                  <a:moveTo>
                    <a:pt x="61" y="0"/>
                  </a:moveTo>
                  <a:lnTo>
                    <a:pt x="61" y="13"/>
                  </a:lnTo>
                  <a:lnTo>
                    <a:pt x="0" y="13"/>
                  </a:lnTo>
                  <a:lnTo>
                    <a:pt x="0" y="0"/>
                  </a:lnTo>
                  <a:lnTo>
                    <a:pt x="61" y="0"/>
                  </a:lnTo>
                  <a:lnTo>
                    <a:pt x="61" y="0"/>
                  </a:lnTo>
                  <a:close/>
                </a:path>
              </a:pathLst>
            </a:custGeom>
            <a:solidFill>
              <a:srgbClr val="000000"/>
            </a:solidFill>
            <a:ln w="9525">
              <a:noFill/>
              <a:round/>
              <a:headEnd/>
              <a:tailEnd/>
            </a:ln>
          </p:spPr>
          <p:txBody>
            <a:bodyPr/>
            <a:lstStyle/>
            <a:p>
              <a:endParaRPr lang="en-US" dirty="0"/>
            </a:p>
          </p:txBody>
        </p:sp>
        <p:sp>
          <p:nvSpPr>
            <p:cNvPr id="100590" name="Freeform 1262"/>
            <p:cNvSpPr>
              <a:spLocks/>
            </p:cNvSpPr>
            <p:nvPr/>
          </p:nvSpPr>
          <p:spPr bwMode="auto">
            <a:xfrm>
              <a:off x="4690" y="2732"/>
              <a:ext cx="49" cy="13"/>
            </a:xfrm>
            <a:custGeom>
              <a:avLst/>
              <a:gdLst/>
              <a:ahLst/>
              <a:cxnLst>
                <a:cxn ang="0">
                  <a:pos x="55" y="0"/>
                </a:cxn>
                <a:cxn ang="0">
                  <a:pos x="55" y="13"/>
                </a:cxn>
                <a:cxn ang="0">
                  <a:pos x="0" y="13"/>
                </a:cxn>
                <a:cxn ang="0">
                  <a:pos x="0" y="0"/>
                </a:cxn>
                <a:cxn ang="0">
                  <a:pos x="55" y="0"/>
                </a:cxn>
                <a:cxn ang="0">
                  <a:pos x="55" y="0"/>
                </a:cxn>
              </a:cxnLst>
              <a:rect l="0" t="0" r="r" b="b"/>
              <a:pathLst>
                <a:path w="55" h="13">
                  <a:moveTo>
                    <a:pt x="55" y="0"/>
                  </a:moveTo>
                  <a:lnTo>
                    <a:pt x="55" y="13"/>
                  </a:lnTo>
                  <a:lnTo>
                    <a:pt x="0" y="13"/>
                  </a:lnTo>
                  <a:lnTo>
                    <a:pt x="0" y="0"/>
                  </a:lnTo>
                  <a:lnTo>
                    <a:pt x="55" y="0"/>
                  </a:lnTo>
                  <a:lnTo>
                    <a:pt x="55" y="0"/>
                  </a:lnTo>
                  <a:close/>
                </a:path>
              </a:pathLst>
            </a:custGeom>
            <a:solidFill>
              <a:srgbClr val="000000"/>
            </a:solidFill>
            <a:ln w="9525">
              <a:noFill/>
              <a:round/>
              <a:headEnd/>
              <a:tailEnd/>
            </a:ln>
          </p:spPr>
          <p:txBody>
            <a:bodyPr/>
            <a:lstStyle/>
            <a:p>
              <a:endParaRPr lang="en-US" dirty="0"/>
            </a:p>
          </p:txBody>
        </p:sp>
        <p:sp>
          <p:nvSpPr>
            <p:cNvPr id="100591" name="Freeform 1263"/>
            <p:cNvSpPr>
              <a:spLocks/>
            </p:cNvSpPr>
            <p:nvPr/>
          </p:nvSpPr>
          <p:spPr bwMode="auto">
            <a:xfrm>
              <a:off x="4593" y="2732"/>
              <a:ext cx="49" cy="13"/>
            </a:xfrm>
            <a:custGeom>
              <a:avLst/>
              <a:gdLst/>
              <a:ahLst/>
              <a:cxnLst>
                <a:cxn ang="0">
                  <a:pos x="55" y="0"/>
                </a:cxn>
                <a:cxn ang="0">
                  <a:pos x="55" y="13"/>
                </a:cxn>
                <a:cxn ang="0">
                  <a:pos x="0" y="13"/>
                </a:cxn>
                <a:cxn ang="0">
                  <a:pos x="0" y="0"/>
                </a:cxn>
                <a:cxn ang="0">
                  <a:pos x="55" y="0"/>
                </a:cxn>
                <a:cxn ang="0">
                  <a:pos x="55" y="0"/>
                </a:cxn>
              </a:cxnLst>
              <a:rect l="0" t="0" r="r" b="b"/>
              <a:pathLst>
                <a:path w="55" h="13">
                  <a:moveTo>
                    <a:pt x="55" y="0"/>
                  </a:moveTo>
                  <a:lnTo>
                    <a:pt x="55" y="13"/>
                  </a:lnTo>
                  <a:lnTo>
                    <a:pt x="0" y="13"/>
                  </a:lnTo>
                  <a:lnTo>
                    <a:pt x="0" y="0"/>
                  </a:lnTo>
                  <a:lnTo>
                    <a:pt x="55" y="0"/>
                  </a:lnTo>
                  <a:lnTo>
                    <a:pt x="55" y="0"/>
                  </a:lnTo>
                  <a:close/>
                </a:path>
              </a:pathLst>
            </a:custGeom>
            <a:solidFill>
              <a:srgbClr val="000000"/>
            </a:solidFill>
            <a:ln w="9525">
              <a:noFill/>
              <a:round/>
              <a:headEnd/>
              <a:tailEnd/>
            </a:ln>
          </p:spPr>
          <p:txBody>
            <a:bodyPr/>
            <a:lstStyle/>
            <a:p>
              <a:endParaRPr lang="en-US" dirty="0"/>
            </a:p>
          </p:txBody>
        </p:sp>
        <p:sp>
          <p:nvSpPr>
            <p:cNvPr id="100592" name="Freeform 1264"/>
            <p:cNvSpPr>
              <a:spLocks/>
            </p:cNvSpPr>
            <p:nvPr/>
          </p:nvSpPr>
          <p:spPr bwMode="auto">
            <a:xfrm>
              <a:off x="3955" y="2951"/>
              <a:ext cx="36" cy="49"/>
            </a:xfrm>
            <a:custGeom>
              <a:avLst/>
              <a:gdLst/>
              <a:ahLst/>
              <a:cxnLst>
                <a:cxn ang="0">
                  <a:pos x="41" y="0"/>
                </a:cxn>
                <a:cxn ang="0">
                  <a:pos x="41" y="51"/>
                </a:cxn>
                <a:cxn ang="0">
                  <a:pos x="0" y="51"/>
                </a:cxn>
                <a:cxn ang="0">
                  <a:pos x="6" y="6"/>
                </a:cxn>
                <a:cxn ang="0">
                  <a:pos x="41" y="0"/>
                </a:cxn>
                <a:cxn ang="0">
                  <a:pos x="41" y="0"/>
                </a:cxn>
              </a:cxnLst>
              <a:rect l="0" t="0" r="r" b="b"/>
              <a:pathLst>
                <a:path w="41" h="51">
                  <a:moveTo>
                    <a:pt x="41" y="0"/>
                  </a:moveTo>
                  <a:lnTo>
                    <a:pt x="41" y="51"/>
                  </a:lnTo>
                  <a:lnTo>
                    <a:pt x="0" y="51"/>
                  </a:lnTo>
                  <a:lnTo>
                    <a:pt x="6" y="6"/>
                  </a:lnTo>
                  <a:lnTo>
                    <a:pt x="41" y="0"/>
                  </a:lnTo>
                  <a:lnTo>
                    <a:pt x="41" y="0"/>
                  </a:lnTo>
                  <a:close/>
                </a:path>
              </a:pathLst>
            </a:custGeom>
            <a:solidFill>
              <a:srgbClr val="000000"/>
            </a:solidFill>
            <a:ln w="9525">
              <a:noFill/>
              <a:round/>
              <a:headEnd/>
              <a:tailEnd/>
            </a:ln>
          </p:spPr>
          <p:txBody>
            <a:bodyPr/>
            <a:lstStyle/>
            <a:p>
              <a:endParaRPr lang="en-US" dirty="0"/>
            </a:p>
          </p:txBody>
        </p:sp>
        <p:sp>
          <p:nvSpPr>
            <p:cNvPr id="100593" name="Freeform 1265"/>
            <p:cNvSpPr>
              <a:spLocks/>
            </p:cNvSpPr>
            <p:nvPr/>
          </p:nvSpPr>
          <p:spPr bwMode="auto">
            <a:xfrm>
              <a:off x="3960" y="2963"/>
              <a:ext cx="25" cy="37"/>
            </a:xfrm>
            <a:custGeom>
              <a:avLst/>
              <a:gdLst/>
              <a:ahLst/>
              <a:cxnLst>
                <a:cxn ang="0">
                  <a:pos x="28" y="0"/>
                </a:cxn>
                <a:cxn ang="0">
                  <a:pos x="0" y="0"/>
                </a:cxn>
                <a:cxn ang="0">
                  <a:pos x="0" y="39"/>
                </a:cxn>
                <a:cxn ang="0">
                  <a:pos x="28" y="33"/>
                </a:cxn>
                <a:cxn ang="0">
                  <a:pos x="28" y="0"/>
                </a:cxn>
                <a:cxn ang="0">
                  <a:pos x="28" y="0"/>
                </a:cxn>
              </a:cxnLst>
              <a:rect l="0" t="0" r="r" b="b"/>
              <a:pathLst>
                <a:path w="28" h="39">
                  <a:moveTo>
                    <a:pt x="28" y="0"/>
                  </a:moveTo>
                  <a:lnTo>
                    <a:pt x="0" y="0"/>
                  </a:lnTo>
                  <a:lnTo>
                    <a:pt x="0" y="39"/>
                  </a:lnTo>
                  <a:lnTo>
                    <a:pt x="28" y="33"/>
                  </a:lnTo>
                  <a:lnTo>
                    <a:pt x="28" y="0"/>
                  </a:lnTo>
                  <a:lnTo>
                    <a:pt x="28" y="0"/>
                  </a:lnTo>
                  <a:close/>
                </a:path>
              </a:pathLst>
            </a:custGeom>
            <a:solidFill>
              <a:srgbClr val="FFFFFF"/>
            </a:solidFill>
            <a:ln w="9525">
              <a:noFill/>
              <a:round/>
              <a:headEnd/>
              <a:tailEnd/>
            </a:ln>
          </p:spPr>
          <p:txBody>
            <a:bodyPr/>
            <a:lstStyle/>
            <a:p>
              <a:endParaRPr lang="en-US" dirty="0"/>
            </a:p>
          </p:txBody>
        </p:sp>
        <p:sp>
          <p:nvSpPr>
            <p:cNvPr id="100594" name="Line 1266"/>
            <p:cNvSpPr>
              <a:spLocks noChangeShapeType="1"/>
            </p:cNvSpPr>
            <p:nvPr/>
          </p:nvSpPr>
          <p:spPr bwMode="auto">
            <a:xfrm>
              <a:off x="3966" y="2969"/>
              <a:ext cx="1" cy="13"/>
            </a:xfrm>
            <a:prstGeom prst="line">
              <a:avLst/>
            </a:prstGeom>
            <a:noFill/>
            <a:ln w="0">
              <a:solidFill>
                <a:srgbClr val="000000"/>
              </a:solidFill>
              <a:round/>
              <a:headEnd/>
              <a:tailEnd/>
            </a:ln>
          </p:spPr>
          <p:txBody>
            <a:bodyPr/>
            <a:lstStyle/>
            <a:p>
              <a:endParaRPr lang="en-US" dirty="0"/>
            </a:p>
          </p:txBody>
        </p:sp>
        <p:sp>
          <p:nvSpPr>
            <p:cNvPr id="100595" name="Line 1267"/>
            <p:cNvSpPr>
              <a:spLocks noChangeShapeType="1"/>
            </p:cNvSpPr>
            <p:nvPr/>
          </p:nvSpPr>
          <p:spPr bwMode="auto">
            <a:xfrm>
              <a:off x="3972" y="2969"/>
              <a:ext cx="1" cy="13"/>
            </a:xfrm>
            <a:prstGeom prst="line">
              <a:avLst/>
            </a:prstGeom>
            <a:noFill/>
            <a:ln w="0">
              <a:solidFill>
                <a:srgbClr val="000000"/>
              </a:solidFill>
              <a:round/>
              <a:headEnd/>
              <a:tailEnd/>
            </a:ln>
          </p:spPr>
          <p:txBody>
            <a:bodyPr/>
            <a:lstStyle/>
            <a:p>
              <a:endParaRPr lang="en-US" dirty="0"/>
            </a:p>
          </p:txBody>
        </p:sp>
        <p:sp>
          <p:nvSpPr>
            <p:cNvPr id="100596" name="Line 1268"/>
            <p:cNvSpPr>
              <a:spLocks noChangeShapeType="1"/>
            </p:cNvSpPr>
            <p:nvPr/>
          </p:nvSpPr>
          <p:spPr bwMode="auto">
            <a:xfrm>
              <a:off x="3979" y="2969"/>
              <a:ext cx="1" cy="13"/>
            </a:xfrm>
            <a:prstGeom prst="line">
              <a:avLst/>
            </a:prstGeom>
            <a:noFill/>
            <a:ln w="0">
              <a:solidFill>
                <a:srgbClr val="000000"/>
              </a:solidFill>
              <a:round/>
              <a:headEnd/>
              <a:tailEnd/>
            </a:ln>
          </p:spPr>
          <p:txBody>
            <a:bodyPr/>
            <a:lstStyle/>
            <a:p>
              <a:endParaRPr lang="en-US" dirty="0"/>
            </a:p>
          </p:txBody>
        </p:sp>
        <p:sp>
          <p:nvSpPr>
            <p:cNvPr id="100597" name="Line 1269"/>
            <p:cNvSpPr>
              <a:spLocks noChangeShapeType="1"/>
            </p:cNvSpPr>
            <p:nvPr/>
          </p:nvSpPr>
          <p:spPr bwMode="auto">
            <a:xfrm flipH="1">
              <a:off x="3979" y="2969"/>
              <a:ext cx="6" cy="13"/>
            </a:xfrm>
            <a:prstGeom prst="line">
              <a:avLst/>
            </a:prstGeom>
            <a:noFill/>
            <a:ln w="0">
              <a:solidFill>
                <a:srgbClr val="000000"/>
              </a:solidFill>
              <a:round/>
              <a:headEnd/>
              <a:tailEnd/>
            </a:ln>
          </p:spPr>
          <p:txBody>
            <a:bodyPr/>
            <a:lstStyle/>
            <a:p>
              <a:endParaRPr lang="en-US" dirty="0"/>
            </a:p>
          </p:txBody>
        </p:sp>
        <p:sp>
          <p:nvSpPr>
            <p:cNvPr id="100598" name="Freeform 1270"/>
            <p:cNvSpPr>
              <a:spLocks/>
            </p:cNvSpPr>
            <p:nvPr/>
          </p:nvSpPr>
          <p:spPr bwMode="auto">
            <a:xfrm>
              <a:off x="4301" y="2392"/>
              <a:ext cx="37" cy="48"/>
            </a:xfrm>
            <a:custGeom>
              <a:avLst/>
              <a:gdLst/>
              <a:ahLst/>
              <a:cxnLst>
                <a:cxn ang="0">
                  <a:pos x="41" y="0"/>
                </a:cxn>
                <a:cxn ang="0">
                  <a:pos x="41" y="51"/>
                </a:cxn>
                <a:cxn ang="0">
                  <a:pos x="0" y="51"/>
                </a:cxn>
                <a:cxn ang="0">
                  <a:pos x="0" y="6"/>
                </a:cxn>
                <a:cxn ang="0">
                  <a:pos x="41" y="0"/>
                </a:cxn>
                <a:cxn ang="0">
                  <a:pos x="41" y="0"/>
                </a:cxn>
              </a:cxnLst>
              <a:rect l="0" t="0" r="r" b="b"/>
              <a:pathLst>
                <a:path w="41" h="51">
                  <a:moveTo>
                    <a:pt x="41" y="0"/>
                  </a:moveTo>
                  <a:lnTo>
                    <a:pt x="41" y="51"/>
                  </a:lnTo>
                  <a:lnTo>
                    <a:pt x="0" y="51"/>
                  </a:lnTo>
                  <a:lnTo>
                    <a:pt x="0" y="6"/>
                  </a:lnTo>
                  <a:lnTo>
                    <a:pt x="41" y="0"/>
                  </a:lnTo>
                  <a:lnTo>
                    <a:pt x="41" y="0"/>
                  </a:lnTo>
                  <a:close/>
                </a:path>
              </a:pathLst>
            </a:custGeom>
            <a:solidFill>
              <a:srgbClr val="000000"/>
            </a:solidFill>
            <a:ln w="9525">
              <a:noFill/>
              <a:round/>
              <a:headEnd/>
              <a:tailEnd/>
            </a:ln>
          </p:spPr>
          <p:txBody>
            <a:bodyPr/>
            <a:lstStyle/>
            <a:p>
              <a:endParaRPr lang="en-US" dirty="0"/>
            </a:p>
          </p:txBody>
        </p:sp>
        <p:sp>
          <p:nvSpPr>
            <p:cNvPr id="100599" name="Freeform 1271"/>
            <p:cNvSpPr>
              <a:spLocks/>
            </p:cNvSpPr>
            <p:nvPr/>
          </p:nvSpPr>
          <p:spPr bwMode="auto">
            <a:xfrm>
              <a:off x="4307" y="2398"/>
              <a:ext cx="24" cy="37"/>
            </a:xfrm>
            <a:custGeom>
              <a:avLst/>
              <a:gdLst/>
              <a:ahLst/>
              <a:cxnLst>
                <a:cxn ang="0">
                  <a:pos x="28" y="0"/>
                </a:cxn>
                <a:cxn ang="0">
                  <a:pos x="0" y="7"/>
                </a:cxn>
                <a:cxn ang="0">
                  <a:pos x="0" y="39"/>
                </a:cxn>
                <a:cxn ang="0">
                  <a:pos x="28" y="39"/>
                </a:cxn>
                <a:cxn ang="0">
                  <a:pos x="28" y="0"/>
                </a:cxn>
                <a:cxn ang="0">
                  <a:pos x="28" y="0"/>
                </a:cxn>
              </a:cxnLst>
              <a:rect l="0" t="0" r="r" b="b"/>
              <a:pathLst>
                <a:path w="28" h="39">
                  <a:moveTo>
                    <a:pt x="28" y="0"/>
                  </a:moveTo>
                  <a:lnTo>
                    <a:pt x="0" y="7"/>
                  </a:lnTo>
                  <a:lnTo>
                    <a:pt x="0" y="39"/>
                  </a:lnTo>
                  <a:lnTo>
                    <a:pt x="28" y="39"/>
                  </a:lnTo>
                  <a:lnTo>
                    <a:pt x="28" y="0"/>
                  </a:lnTo>
                  <a:lnTo>
                    <a:pt x="28" y="0"/>
                  </a:lnTo>
                  <a:close/>
                </a:path>
              </a:pathLst>
            </a:custGeom>
            <a:solidFill>
              <a:srgbClr val="FFFFFF"/>
            </a:solidFill>
            <a:ln w="9525">
              <a:noFill/>
              <a:round/>
              <a:headEnd/>
              <a:tailEnd/>
            </a:ln>
          </p:spPr>
          <p:txBody>
            <a:bodyPr/>
            <a:lstStyle/>
            <a:p>
              <a:endParaRPr lang="en-US" dirty="0"/>
            </a:p>
          </p:txBody>
        </p:sp>
        <p:sp>
          <p:nvSpPr>
            <p:cNvPr id="100600" name="Line 1272"/>
            <p:cNvSpPr>
              <a:spLocks noChangeShapeType="1"/>
            </p:cNvSpPr>
            <p:nvPr/>
          </p:nvSpPr>
          <p:spPr bwMode="auto">
            <a:xfrm>
              <a:off x="4313" y="2405"/>
              <a:ext cx="1" cy="18"/>
            </a:xfrm>
            <a:prstGeom prst="line">
              <a:avLst/>
            </a:prstGeom>
            <a:noFill/>
            <a:ln w="0">
              <a:solidFill>
                <a:srgbClr val="000000"/>
              </a:solidFill>
              <a:round/>
              <a:headEnd/>
              <a:tailEnd/>
            </a:ln>
          </p:spPr>
          <p:txBody>
            <a:bodyPr/>
            <a:lstStyle/>
            <a:p>
              <a:endParaRPr lang="en-US" dirty="0"/>
            </a:p>
          </p:txBody>
        </p:sp>
        <p:sp>
          <p:nvSpPr>
            <p:cNvPr id="100601" name="Line 1273"/>
            <p:cNvSpPr>
              <a:spLocks noChangeShapeType="1"/>
            </p:cNvSpPr>
            <p:nvPr/>
          </p:nvSpPr>
          <p:spPr bwMode="auto">
            <a:xfrm flipH="1">
              <a:off x="4313" y="2405"/>
              <a:ext cx="6" cy="18"/>
            </a:xfrm>
            <a:prstGeom prst="line">
              <a:avLst/>
            </a:prstGeom>
            <a:noFill/>
            <a:ln w="0">
              <a:solidFill>
                <a:srgbClr val="000000"/>
              </a:solidFill>
              <a:round/>
              <a:headEnd/>
              <a:tailEnd/>
            </a:ln>
          </p:spPr>
          <p:txBody>
            <a:bodyPr/>
            <a:lstStyle/>
            <a:p>
              <a:endParaRPr lang="en-US" dirty="0"/>
            </a:p>
          </p:txBody>
        </p:sp>
        <p:sp>
          <p:nvSpPr>
            <p:cNvPr id="100602" name="Line 1274"/>
            <p:cNvSpPr>
              <a:spLocks noChangeShapeType="1"/>
            </p:cNvSpPr>
            <p:nvPr/>
          </p:nvSpPr>
          <p:spPr bwMode="auto">
            <a:xfrm>
              <a:off x="4319" y="2405"/>
              <a:ext cx="1" cy="18"/>
            </a:xfrm>
            <a:prstGeom prst="line">
              <a:avLst/>
            </a:prstGeom>
            <a:noFill/>
            <a:ln w="0">
              <a:solidFill>
                <a:srgbClr val="000000"/>
              </a:solidFill>
              <a:round/>
              <a:headEnd/>
              <a:tailEnd/>
            </a:ln>
          </p:spPr>
          <p:txBody>
            <a:bodyPr/>
            <a:lstStyle/>
            <a:p>
              <a:endParaRPr lang="en-US" dirty="0"/>
            </a:p>
          </p:txBody>
        </p:sp>
        <p:sp>
          <p:nvSpPr>
            <p:cNvPr id="100603" name="Line 1275"/>
            <p:cNvSpPr>
              <a:spLocks noChangeShapeType="1"/>
            </p:cNvSpPr>
            <p:nvPr/>
          </p:nvSpPr>
          <p:spPr bwMode="auto">
            <a:xfrm>
              <a:off x="4325" y="2405"/>
              <a:ext cx="1" cy="18"/>
            </a:xfrm>
            <a:prstGeom prst="line">
              <a:avLst/>
            </a:prstGeom>
            <a:noFill/>
            <a:ln w="0">
              <a:solidFill>
                <a:srgbClr val="000000"/>
              </a:solidFill>
              <a:round/>
              <a:headEnd/>
              <a:tailEnd/>
            </a:ln>
          </p:spPr>
          <p:txBody>
            <a:bodyPr/>
            <a:lstStyle/>
            <a:p>
              <a:endParaRPr lang="en-US" dirty="0"/>
            </a:p>
          </p:txBody>
        </p:sp>
        <p:sp>
          <p:nvSpPr>
            <p:cNvPr id="100604" name="Freeform 1276"/>
            <p:cNvSpPr>
              <a:spLocks/>
            </p:cNvSpPr>
            <p:nvPr/>
          </p:nvSpPr>
          <p:spPr bwMode="auto">
            <a:xfrm>
              <a:off x="4301" y="2854"/>
              <a:ext cx="37" cy="48"/>
            </a:xfrm>
            <a:custGeom>
              <a:avLst/>
              <a:gdLst/>
              <a:ahLst/>
              <a:cxnLst>
                <a:cxn ang="0">
                  <a:pos x="41" y="0"/>
                </a:cxn>
                <a:cxn ang="0">
                  <a:pos x="41" y="51"/>
                </a:cxn>
                <a:cxn ang="0">
                  <a:pos x="0" y="51"/>
                </a:cxn>
                <a:cxn ang="0">
                  <a:pos x="6" y="6"/>
                </a:cxn>
                <a:cxn ang="0">
                  <a:pos x="41" y="0"/>
                </a:cxn>
                <a:cxn ang="0">
                  <a:pos x="41" y="0"/>
                </a:cxn>
              </a:cxnLst>
              <a:rect l="0" t="0" r="r" b="b"/>
              <a:pathLst>
                <a:path w="41" h="51">
                  <a:moveTo>
                    <a:pt x="41" y="0"/>
                  </a:moveTo>
                  <a:lnTo>
                    <a:pt x="41" y="51"/>
                  </a:lnTo>
                  <a:lnTo>
                    <a:pt x="0" y="51"/>
                  </a:lnTo>
                  <a:lnTo>
                    <a:pt x="6" y="6"/>
                  </a:lnTo>
                  <a:lnTo>
                    <a:pt x="41" y="0"/>
                  </a:lnTo>
                  <a:lnTo>
                    <a:pt x="41" y="0"/>
                  </a:lnTo>
                  <a:close/>
                </a:path>
              </a:pathLst>
            </a:custGeom>
            <a:solidFill>
              <a:srgbClr val="000000"/>
            </a:solidFill>
            <a:ln w="9525">
              <a:noFill/>
              <a:round/>
              <a:headEnd/>
              <a:tailEnd/>
            </a:ln>
          </p:spPr>
          <p:txBody>
            <a:bodyPr/>
            <a:lstStyle/>
            <a:p>
              <a:endParaRPr lang="en-US" dirty="0"/>
            </a:p>
          </p:txBody>
        </p:sp>
        <p:sp>
          <p:nvSpPr>
            <p:cNvPr id="100605" name="Freeform 1277"/>
            <p:cNvSpPr>
              <a:spLocks/>
            </p:cNvSpPr>
            <p:nvPr/>
          </p:nvSpPr>
          <p:spPr bwMode="auto">
            <a:xfrm>
              <a:off x="4307" y="2860"/>
              <a:ext cx="24" cy="37"/>
            </a:xfrm>
            <a:custGeom>
              <a:avLst/>
              <a:gdLst/>
              <a:ahLst/>
              <a:cxnLst>
                <a:cxn ang="0">
                  <a:pos x="28" y="0"/>
                </a:cxn>
                <a:cxn ang="0">
                  <a:pos x="0" y="7"/>
                </a:cxn>
                <a:cxn ang="0">
                  <a:pos x="0" y="39"/>
                </a:cxn>
                <a:cxn ang="0">
                  <a:pos x="28" y="39"/>
                </a:cxn>
                <a:cxn ang="0">
                  <a:pos x="28" y="0"/>
                </a:cxn>
                <a:cxn ang="0">
                  <a:pos x="28" y="0"/>
                </a:cxn>
              </a:cxnLst>
              <a:rect l="0" t="0" r="r" b="b"/>
              <a:pathLst>
                <a:path w="28" h="39">
                  <a:moveTo>
                    <a:pt x="28" y="0"/>
                  </a:moveTo>
                  <a:lnTo>
                    <a:pt x="0" y="7"/>
                  </a:lnTo>
                  <a:lnTo>
                    <a:pt x="0" y="39"/>
                  </a:lnTo>
                  <a:lnTo>
                    <a:pt x="28" y="39"/>
                  </a:lnTo>
                  <a:lnTo>
                    <a:pt x="28" y="0"/>
                  </a:lnTo>
                  <a:lnTo>
                    <a:pt x="28" y="0"/>
                  </a:lnTo>
                  <a:close/>
                </a:path>
              </a:pathLst>
            </a:custGeom>
            <a:solidFill>
              <a:srgbClr val="FFFFFF"/>
            </a:solidFill>
            <a:ln w="9525">
              <a:noFill/>
              <a:round/>
              <a:headEnd/>
              <a:tailEnd/>
            </a:ln>
          </p:spPr>
          <p:txBody>
            <a:bodyPr/>
            <a:lstStyle/>
            <a:p>
              <a:endParaRPr lang="en-US" dirty="0"/>
            </a:p>
          </p:txBody>
        </p:sp>
        <p:sp>
          <p:nvSpPr>
            <p:cNvPr id="100606" name="Line 1278"/>
            <p:cNvSpPr>
              <a:spLocks noChangeShapeType="1"/>
            </p:cNvSpPr>
            <p:nvPr/>
          </p:nvSpPr>
          <p:spPr bwMode="auto">
            <a:xfrm>
              <a:off x="4313" y="2866"/>
              <a:ext cx="1" cy="18"/>
            </a:xfrm>
            <a:prstGeom prst="line">
              <a:avLst/>
            </a:prstGeom>
            <a:noFill/>
            <a:ln w="0">
              <a:solidFill>
                <a:srgbClr val="000000"/>
              </a:solidFill>
              <a:round/>
              <a:headEnd/>
              <a:tailEnd/>
            </a:ln>
          </p:spPr>
          <p:txBody>
            <a:bodyPr/>
            <a:lstStyle/>
            <a:p>
              <a:endParaRPr lang="en-US" dirty="0"/>
            </a:p>
          </p:txBody>
        </p:sp>
        <p:sp>
          <p:nvSpPr>
            <p:cNvPr id="100607" name="Line 1279"/>
            <p:cNvSpPr>
              <a:spLocks noChangeShapeType="1"/>
            </p:cNvSpPr>
            <p:nvPr/>
          </p:nvSpPr>
          <p:spPr bwMode="auto">
            <a:xfrm>
              <a:off x="4319" y="2866"/>
              <a:ext cx="1" cy="18"/>
            </a:xfrm>
            <a:prstGeom prst="line">
              <a:avLst/>
            </a:prstGeom>
            <a:noFill/>
            <a:ln w="0">
              <a:solidFill>
                <a:srgbClr val="000000"/>
              </a:solidFill>
              <a:round/>
              <a:headEnd/>
              <a:tailEnd/>
            </a:ln>
          </p:spPr>
          <p:txBody>
            <a:bodyPr/>
            <a:lstStyle/>
            <a:p>
              <a:endParaRPr lang="en-US" dirty="0"/>
            </a:p>
          </p:txBody>
        </p:sp>
        <p:sp>
          <p:nvSpPr>
            <p:cNvPr id="100608" name="Line 1280"/>
            <p:cNvSpPr>
              <a:spLocks noChangeShapeType="1"/>
            </p:cNvSpPr>
            <p:nvPr/>
          </p:nvSpPr>
          <p:spPr bwMode="auto">
            <a:xfrm>
              <a:off x="4325" y="2866"/>
              <a:ext cx="1" cy="18"/>
            </a:xfrm>
            <a:prstGeom prst="line">
              <a:avLst/>
            </a:prstGeom>
            <a:noFill/>
            <a:ln w="0">
              <a:solidFill>
                <a:srgbClr val="000000"/>
              </a:solidFill>
              <a:round/>
              <a:headEnd/>
              <a:tailEnd/>
            </a:ln>
          </p:spPr>
          <p:txBody>
            <a:bodyPr/>
            <a:lstStyle/>
            <a:p>
              <a:endParaRPr lang="en-US" dirty="0"/>
            </a:p>
          </p:txBody>
        </p:sp>
        <p:sp>
          <p:nvSpPr>
            <p:cNvPr id="100609" name="Line 1281"/>
            <p:cNvSpPr>
              <a:spLocks noChangeShapeType="1"/>
            </p:cNvSpPr>
            <p:nvPr/>
          </p:nvSpPr>
          <p:spPr bwMode="auto">
            <a:xfrm>
              <a:off x="4331" y="2866"/>
              <a:ext cx="1" cy="18"/>
            </a:xfrm>
            <a:prstGeom prst="line">
              <a:avLst/>
            </a:prstGeom>
            <a:noFill/>
            <a:ln w="0">
              <a:solidFill>
                <a:srgbClr val="000000"/>
              </a:solidFill>
              <a:round/>
              <a:headEnd/>
              <a:tailEnd/>
            </a:ln>
          </p:spPr>
          <p:txBody>
            <a:bodyPr/>
            <a:lstStyle/>
            <a:p>
              <a:endParaRPr lang="en-US" dirty="0"/>
            </a:p>
          </p:txBody>
        </p:sp>
        <p:sp>
          <p:nvSpPr>
            <p:cNvPr id="100610" name="Freeform 1282"/>
            <p:cNvSpPr>
              <a:spLocks/>
            </p:cNvSpPr>
            <p:nvPr/>
          </p:nvSpPr>
          <p:spPr bwMode="auto">
            <a:xfrm>
              <a:off x="4532" y="2265"/>
              <a:ext cx="37" cy="48"/>
            </a:xfrm>
            <a:custGeom>
              <a:avLst/>
              <a:gdLst/>
              <a:ahLst/>
              <a:cxnLst>
                <a:cxn ang="0">
                  <a:pos x="42" y="0"/>
                </a:cxn>
                <a:cxn ang="0">
                  <a:pos x="42" y="51"/>
                </a:cxn>
                <a:cxn ang="0">
                  <a:pos x="0" y="51"/>
                </a:cxn>
                <a:cxn ang="0">
                  <a:pos x="7" y="6"/>
                </a:cxn>
                <a:cxn ang="0">
                  <a:pos x="42" y="0"/>
                </a:cxn>
                <a:cxn ang="0">
                  <a:pos x="42" y="0"/>
                </a:cxn>
              </a:cxnLst>
              <a:rect l="0" t="0" r="r" b="b"/>
              <a:pathLst>
                <a:path w="42" h="51">
                  <a:moveTo>
                    <a:pt x="42" y="0"/>
                  </a:moveTo>
                  <a:lnTo>
                    <a:pt x="42" y="51"/>
                  </a:lnTo>
                  <a:lnTo>
                    <a:pt x="0" y="51"/>
                  </a:lnTo>
                  <a:lnTo>
                    <a:pt x="7" y="6"/>
                  </a:lnTo>
                  <a:lnTo>
                    <a:pt x="42" y="0"/>
                  </a:lnTo>
                  <a:lnTo>
                    <a:pt x="42" y="0"/>
                  </a:lnTo>
                  <a:close/>
                </a:path>
              </a:pathLst>
            </a:custGeom>
            <a:solidFill>
              <a:srgbClr val="000000"/>
            </a:solidFill>
            <a:ln w="9525">
              <a:noFill/>
              <a:round/>
              <a:headEnd/>
              <a:tailEnd/>
            </a:ln>
          </p:spPr>
          <p:txBody>
            <a:bodyPr/>
            <a:lstStyle/>
            <a:p>
              <a:endParaRPr lang="en-US" dirty="0"/>
            </a:p>
          </p:txBody>
        </p:sp>
        <p:sp>
          <p:nvSpPr>
            <p:cNvPr id="100611" name="Freeform 1283"/>
            <p:cNvSpPr>
              <a:spLocks/>
            </p:cNvSpPr>
            <p:nvPr/>
          </p:nvSpPr>
          <p:spPr bwMode="auto">
            <a:xfrm>
              <a:off x="4538" y="2276"/>
              <a:ext cx="25" cy="31"/>
            </a:xfrm>
            <a:custGeom>
              <a:avLst/>
              <a:gdLst/>
              <a:ahLst/>
              <a:cxnLst>
                <a:cxn ang="0">
                  <a:pos x="28" y="0"/>
                </a:cxn>
                <a:cxn ang="0">
                  <a:pos x="0" y="0"/>
                </a:cxn>
                <a:cxn ang="0">
                  <a:pos x="0" y="33"/>
                </a:cxn>
                <a:cxn ang="0">
                  <a:pos x="28" y="33"/>
                </a:cxn>
                <a:cxn ang="0">
                  <a:pos x="28" y="0"/>
                </a:cxn>
                <a:cxn ang="0">
                  <a:pos x="28" y="0"/>
                </a:cxn>
              </a:cxnLst>
              <a:rect l="0" t="0" r="r" b="b"/>
              <a:pathLst>
                <a:path w="28" h="33">
                  <a:moveTo>
                    <a:pt x="28" y="0"/>
                  </a:moveTo>
                  <a:lnTo>
                    <a:pt x="0" y="0"/>
                  </a:lnTo>
                  <a:lnTo>
                    <a:pt x="0" y="33"/>
                  </a:lnTo>
                  <a:lnTo>
                    <a:pt x="28" y="33"/>
                  </a:lnTo>
                  <a:lnTo>
                    <a:pt x="28" y="0"/>
                  </a:lnTo>
                  <a:lnTo>
                    <a:pt x="28" y="0"/>
                  </a:lnTo>
                  <a:close/>
                </a:path>
              </a:pathLst>
            </a:custGeom>
            <a:solidFill>
              <a:srgbClr val="FFFFFF"/>
            </a:solidFill>
            <a:ln w="9525">
              <a:noFill/>
              <a:round/>
              <a:headEnd/>
              <a:tailEnd/>
            </a:ln>
          </p:spPr>
          <p:txBody>
            <a:bodyPr/>
            <a:lstStyle/>
            <a:p>
              <a:endParaRPr lang="en-US" dirty="0"/>
            </a:p>
          </p:txBody>
        </p:sp>
        <p:sp>
          <p:nvSpPr>
            <p:cNvPr id="100612" name="Line 1284"/>
            <p:cNvSpPr>
              <a:spLocks noChangeShapeType="1"/>
            </p:cNvSpPr>
            <p:nvPr/>
          </p:nvSpPr>
          <p:spPr bwMode="auto">
            <a:xfrm>
              <a:off x="4544" y="2283"/>
              <a:ext cx="1" cy="12"/>
            </a:xfrm>
            <a:prstGeom prst="line">
              <a:avLst/>
            </a:prstGeom>
            <a:noFill/>
            <a:ln w="0">
              <a:solidFill>
                <a:srgbClr val="000000"/>
              </a:solidFill>
              <a:round/>
              <a:headEnd/>
              <a:tailEnd/>
            </a:ln>
          </p:spPr>
          <p:txBody>
            <a:bodyPr/>
            <a:lstStyle/>
            <a:p>
              <a:endParaRPr lang="en-US" dirty="0"/>
            </a:p>
          </p:txBody>
        </p:sp>
        <p:sp>
          <p:nvSpPr>
            <p:cNvPr id="100613" name="Line 1285"/>
            <p:cNvSpPr>
              <a:spLocks noChangeShapeType="1"/>
            </p:cNvSpPr>
            <p:nvPr/>
          </p:nvSpPr>
          <p:spPr bwMode="auto">
            <a:xfrm>
              <a:off x="4550" y="2283"/>
              <a:ext cx="1" cy="12"/>
            </a:xfrm>
            <a:prstGeom prst="line">
              <a:avLst/>
            </a:prstGeom>
            <a:noFill/>
            <a:ln w="0">
              <a:solidFill>
                <a:srgbClr val="000000"/>
              </a:solidFill>
              <a:round/>
              <a:headEnd/>
              <a:tailEnd/>
            </a:ln>
          </p:spPr>
          <p:txBody>
            <a:bodyPr/>
            <a:lstStyle/>
            <a:p>
              <a:endParaRPr lang="en-US" dirty="0"/>
            </a:p>
          </p:txBody>
        </p:sp>
        <p:sp>
          <p:nvSpPr>
            <p:cNvPr id="100614" name="Line 1286"/>
            <p:cNvSpPr>
              <a:spLocks noChangeShapeType="1"/>
            </p:cNvSpPr>
            <p:nvPr/>
          </p:nvSpPr>
          <p:spPr bwMode="auto">
            <a:xfrm>
              <a:off x="4556" y="2283"/>
              <a:ext cx="1" cy="12"/>
            </a:xfrm>
            <a:prstGeom prst="line">
              <a:avLst/>
            </a:prstGeom>
            <a:noFill/>
            <a:ln w="0">
              <a:solidFill>
                <a:srgbClr val="000000"/>
              </a:solidFill>
              <a:round/>
              <a:headEnd/>
              <a:tailEnd/>
            </a:ln>
          </p:spPr>
          <p:txBody>
            <a:bodyPr/>
            <a:lstStyle/>
            <a:p>
              <a:endParaRPr lang="en-US" dirty="0"/>
            </a:p>
          </p:txBody>
        </p:sp>
        <p:sp>
          <p:nvSpPr>
            <p:cNvPr id="100615" name="Line 1287"/>
            <p:cNvSpPr>
              <a:spLocks noChangeShapeType="1"/>
            </p:cNvSpPr>
            <p:nvPr/>
          </p:nvSpPr>
          <p:spPr bwMode="auto">
            <a:xfrm>
              <a:off x="4563" y="2283"/>
              <a:ext cx="1" cy="12"/>
            </a:xfrm>
            <a:prstGeom prst="line">
              <a:avLst/>
            </a:prstGeom>
            <a:noFill/>
            <a:ln w="0">
              <a:solidFill>
                <a:srgbClr val="000000"/>
              </a:solidFill>
              <a:round/>
              <a:headEnd/>
              <a:tailEnd/>
            </a:ln>
          </p:spPr>
          <p:txBody>
            <a:bodyPr/>
            <a:lstStyle/>
            <a:p>
              <a:endParaRPr lang="en-US" dirty="0"/>
            </a:p>
          </p:txBody>
        </p:sp>
        <p:sp>
          <p:nvSpPr>
            <p:cNvPr id="100616" name="Freeform 1288"/>
            <p:cNvSpPr>
              <a:spLocks/>
            </p:cNvSpPr>
            <p:nvPr/>
          </p:nvSpPr>
          <p:spPr bwMode="auto">
            <a:xfrm>
              <a:off x="4525" y="2575"/>
              <a:ext cx="38" cy="48"/>
            </a:xfrm>
            <a:custGeom>
              <a:avLst/>
              <a:gdLst/>
              <a:ahLst/>
              <a:cxnLst>
                <a:cxn ang="0">
                  <a:pos x="42" y="0"/>
                </a:cxn>
                <a:cxn ang="0">
                  <a:pos x="42" y="51"/>
                </a:cxn>
                <a:cxn ang="0">
                  <a:pos x="0" y="51"/>
                </a:cxn>
                <a:cxn ang="0">
                  <a:pos x="7" y="6"/>
                </a:cxn>
                <a:cxn ang="0">
                  <a:pos x="42" y="0"/>
                </a:cxn>
                <a:cxn ang="0">
                  <a:pos x="42" y="0"/>
                </a:cxn>
              </a:cxnLst>
              <a:rect l="0" t="0" r="r" b="b"/>
              <a:pathLst>
                <a:path w="42" h="51">
                  <a:moveTo>
                    <a:pt x="42" y="0"/>
                  </a:moveTo>
                  <a:lnTo>
                    <a:pt x="42" y="51"/>
                  </a:lnTo>
                  <a:lnTo>
                    <a:pt x="0" y="51"/>
                  </a:lnTo>
                  <a:lnTo>
                    <a:pt x="7" y="6"/>
                  </a:lnTo>
                  <a:lnTo>
                    <a:pt x="42" y="0"/>
                  </a:lnTo>
                  <a:lnTo>
                    <a:pt x="42" y="0"/>
                  </a:lnTo>
                  <a:close/>
                </a:path>
              </a:pathLst>
            </a:custGeom>
            <a:solidFill>
              <a:srgbClr val="000000"/>
            </a:solidFill>
            <a:ln w="9525">
              <a:noFill/>
              <a:round/>
              <a:headEnd/>
              <a:tailEnd/>
            </a:ln>
          </p:spPr>
          <p:txBody>
            <a:bodyPr/>
            <a:lstStyle/>
            <a:p>
              <a:endParaRPr lang="en-US" dirty="0"/>
            </a:p>
          </p:txBody>
        </p:sp>
        <p:sp>
          <p:nvSpPr>
            <p:cNvPr id="100617" name="Freeform 1289"/>
            <p:cNvSpPr>
              <a:spLocks/>
            </p:cNvSpPr>
            <p:nvPr/>
          </p:nvSpPr>
          <p:spPr bwMode="auto">
            <a:xfrm>
              <a:off x="4532" y="2580"/>
              <a:ext cx="31" cy="37"/>
            </a:xfrm>
            <a:custGeom>
              <a:avLst/>
              <a:gdLst/>
              <a:ahLst/>
              <a:cxnLst>
                <a:cxn ang="0">
                  <a:pos x="35" y="0"/>
                </a:cxn>
                <a:cxn ang="0">
                  <a:pos x="0" y="7"/>
                </a:cxn>
                <a:cxn ang="0">
                  <a:pos x="0" y="39"/>
                </a:cxn>
                <a:cxn ang="0">
                  <a:pos x="35" y="39"/>
                </a:cxn>
                <a:cxn ang="0">
                  <a:pos x="35" y="0"/>
                </a:cxn>
                <a:cxn ang="0">
                  <a:pos x="35" y="0"/>
                </a:cxn>
              </a:cxnLst>
              <a:rect l="0" t="0" r="r" b="b"/>
              <a:pathLst>
                <a:path w="35" h="39">
                  <a:moveTo>
                    <a:pt x="35" y="0"/>
                  </a:moveTo>
                  <a:lnTo>
                    <a:pt x="0" y="7"/>
                  </a:lnTo>
                  <a:lnTo>
                    <a:pt x="0" y="39"/>
                  </a:lnTo>
                  <a:lnTo>
                    <a:pt x="35" y="39"/>
                  </a:lnTo>
                  <a:lnTo>
                    <a:pt x="35" y="0"/>
                  </a:lnTo>
                  <a:lnTo>
                    <a:pt x="35" y="0"/>
                  </a:lnTo>
                  <a:close/>
                </a:path>
              </a:pathLst>
            </a:custGeom>
            <a:solidFill>
              <a:srgbClr val="FFFFFF"/>
            </a:solidFill>
            <a:ln w="9525">
              <a:noFill/>
              <a:round/>
              <a:headEnd/>
              <a:tailEnd/>
            </a:ln>
          </p:spPr>
          <p:txBody>
            <a:bodyPr/>
            <a:lstStyle/>
            <a:p>
              <a:endParaRPr lang="en-US" dirty="0"/>
            </a:p>
          </p:txBody>
        </p:sp>
        <p:sp>
          <p:nvSpPr>
            <p:cNvPr id="100618" name="Line 1290"/>
            <p:cNvSpPr>
              <a:spLocks noChangeShapeType="1"/>
            </p:cNvSpPr>
            <p:nvPr/>
          </p:nvSpPr>
          <p:spPr bwMode="auto">
            <a:xfrm flipH="1">
              <a:off x="4538" y="2587"/>
              <a:ext cx="6" cy="18"/>
            </a:xfrm>
            <a:prstGeom prst="line">
              <a:avLst/>
            </a:prstGeom>
            <a:noFill/>
            <a:ln w="0">
              <a:solidFill>
                <a:srgbClr val="000000"/>
              </a:solidFill>
              <a:round/>
              <a:headEnd/>
              <a:tailEnd/>
            </a:ln>
          </p:spPr>
          <p:txBody>
            <a:bodyPr/>
            <a:lstStyle/>
            <a:p>
              <a:endParaRPr lang="en-US" dirty="0"/>
            </a:p>
          </p:txBody>
        </p:sp>
        <p:sp>
          <p:nvSpPr>
            <p:cNvPr id="100619" name="Line 1291"/>
            <p:cNvSpPr>
              <a:spLocks noChangeShapeType="1"/>
            </p:cNvSpPr>
            <p:nvPr/>
          </p:nvSpPr>
          <p:spPr bwMode="auto">
            <a:xfrm>
              <a:off x="4544" y="2587"/>
              <a:ext cx="1" cy="18"/>
            </a:xfrm>
            <a:prstGeom prst="line">
              <a:avLst/>
            </a:prstGeom>
            <a:noFill/>
            <a:ln w="0">
              <a:solidFill>
                <a:srgbClr val="000000"/>
              </a:solidFill>
              <a:round/>
              <a:headEnd/>
              <a:tailEnd/>
            </a:ln>
          </p:spPr>
          <p:txBody>
            <a:bodyPr/>
            <a:lstStyle/>
            <a:p>
              <a:endParaRPr lang="en-US" dirty="0"/>
            </a:p>
          </p:txBody>
        </p:sp>
        <p:sp>
          <p:nvSpPr>
            <p:cNvPr id="100620" name="Line 1292"/>
            <p:cNvSpPr>
              <a:spLocks noChangeShapeType="1"/>
            </p:cNvSpPr>
            <p:nvPr/>
          </p:nvSpPr>
          <p:spPr bwMode="auto">
            <a:xfrm>
              <a:off x="4550" y="2587"/>
              <a:ext cx="1" cy="18"/>
            </a:xfrm>
            <a:prstGeom prst="line">
              <a:avLst/>
            </a:prstGeom>
            <a:noFill/>
            <a:ln w="0">
              <a:solidFill>
                <a:srgbClr val="000000"/>
              </a:solidFill>
              <a:round/>
              <a:headEnd/>
              <a:tailEnd/>
            </a:ln>
          </p:spPr>
          <p:txBody>
            <a:bodyPr/>
            <a:lstStyle/>
            <a:p>
              <a:endParaRPr lang="en-US" dirty="0"/>
            </a:p>
          </p:txBody>
        </p:sp>
        <p:sp>
          <p:nvSpPr>
            <p:cNvPr id="100621" name="Line 1293"/>
            <p:cNvSpPr>
              <a:spLocks noChangeShapeType="1"/>
            </p:cNvSpPr>
            <p:nvPr/>
          </p:nvSpPr>
          <p:spPr bwMode="auto">
            <a:xfrm>
              <a:off x="4556" y="2587"/>
              <a:ext cx="1" cy="18"/>
            </a:xfrm>
            <a:prstGeom prst="line">
              <a:avLst/>
            </a:prstGeom>
            <a:noFill/>
            <a:ln w="0">
              <a:solidFill>
                <a:srgbClr val="000000"/>
              </a:solidFill>
              <a:round/>
              <a:headEnd/>
              <a:tailEnd/>
            </a:ln>
          </p:spPr>
          <p:txBody>
            <a:bodyPr/>
            <a:lstStyle/>
            <a:p>
              <a:endParaRPr lang="en-US" dirty="0"/>
            </a:p>
          </p:txBody>
        </p:sp>
        <p:sp>
          <p:nvSpPr>
            <p:cNvPr id="100622" name="Freeform 1294"/>
            <p:cNvSpPr>
              <a:spLocks/>
            </p:cNvSpPr>
            <p:nvPr/>
          </p:nvSpPr>
          <p:spPr bwMode="auto">
            <a:xfrm>
              <a:off x="4520" y="2951"/>
              <a:ext cx="36" cy="49"/>
            </a:xfrm>
            <a:custGeom>
              <a:avLst/>
              <a:gdLst/>
              <a:ahLst/>
              <a:cxnLst>
                <a:cxn ang="0">
                  <a:pos x="41" y="0"/>
                </a:cxn>
                <a:cxn ang="0">
                  <a:pos x="41" y="51"/>
                </a:cxn>
                <a:cxn ang="0">
                  <a:pos x="0" y="51"/>
                </a:cxn>
                <a:cxn ang="0">
                  <a:pos x="0" y="6"/>
                </a:cxn>
                <a:cxn ang="0">
                  <a:pos x="41" y="0"/>
                </a:cxn>
                <a:cxn ang="0">
                  <a:pos x="41" y="0"/>
                </a:cxn>
              </a:cxnLst>
              <a:rect l="0" t="0" r="r" b="b"/>
              <a:pathLst>
                <a:path w="41" h="51">
                  <a:moveTo>
                    <a:pt x="41" y="0"/>
                  </a:moveTo>
                  <a:lnTo>
                    <a:pt x="41" y="51"/>
                  </a:lnTo>
                  <a:lnTo>
                    <a:pt x="0" y="51"/>
                  </a:lnTo>
                  <a:lnTo>
                    <a:pt x="0" y="6"/>
                  </a:lnTo>
                  <a:lnTo>
                    <a:pt x="41" y="0"/>
                  </a:lnTo>
                  <a:lnTo>
                    <a:pt x="41" y="0"/>
                  </a:lnTo>
                  <a:close/>
                </a:path>
              </a:pathLst>
            </a:custGeom>
            <a:solidFill>
              <a:srgbClr val="000000"/>
            </a:solidFill>
            <a:ln w="9525">
              <a:noFill/>
              <a:round/>
              <a:headEnd/>
              <a:tailEnd/>
            </a:ln>
          </p:spPr>
          <p:txBody>
            <a:bodyPr/>
            <a:lstStyle/>
            <a:p>
              <a:endParaRPr lang="en-US" dirty="0"/>
            </a:p>
          </p:txBody>
        </p:sp>
        <p:sp>
          <p:nvSpPr>
            <p:cNvPr id="100623" name="Freeform 1295"/>
            <p:cNvSpPr>
              <a:spLocks/>
            </p:cNvSpPr>
            <p:nvPr/>
          </p:nvSpPr>
          <p:spPr bwMode="auto">
            <a:xfrm>
              <a:off x="4525" y="2957"/>
              <a:ext cx="25" cy="37"/>
            </a:xfrm>
            <a:custGeom>
              <a:avLst/>
              <a:gdLst/>
              <a:ahLst/>
              <a:cxnLst>
                <a:cxn ang="0">
                  <a:pos x="28" y="0"/>
                </a:cxn>
                <a:cxn ang="0">
                  <a:pos x="0" y="6"/>
                </a:cxn>
                <a:cxn ang="0">
                  <a:pos x="0" y="39"/>
                </a:cxn>
                <a:cxn ang="0">
                  <a:pos x="28" y="39"/>
                </a:cxn>
                <a:cxn ang="0">
                  <a:pos x="28" y="0"/>
                </a:cxn>
                <a:cxn ang="0">
                  <a:pos x="28" y="0"/>
                </a:cxn>
              </a:cxnLst>
              <a:rect l="0" t="0" r="r" b="b"/>
              <a:pathLst>
                <a:path w="28" h="39">
                  <a:moveTo>
                    <a:pt x="28" y="0"/>
                  </a:moveTo>
                  <a:lnTo>
                    <a:pt x="0" y="6"/>
                  </a:lnTo>
                  <a:lnTo>
                    <a:pt x="0" y="39"/>
                  </a:lnTo>
                  <a:lnTo>
                    <a:pt x="28" y="39"/>
                  </a:lnTo>
                  <a:lnTo>
                    <a:pt x="28" y="0"/>
                  </a:lnTo>
                  <a:lnTo>
                    <a:pt x="28" y="0"/>
                  </a:lnTo>
                  <a:close/>
                </a:path>
              </a:pathLst>
            </a:custGeom>
            <a:solidFill>
              <a:srgbClr val="FFFFFF"/>
            </a:solidFill>
            <a:ln w="9525">
              <a:noFill/>
              <a:round/>
              <a:headEnd/>
              <a:tailEnd/>
            </a:ln>
          </p:spPr>
          <p:txBody>
            <a:bodyPr/>
            <a:lstStyle/>
            <a:p>
              <a:endParaRPr lang="en-US" dirty="0"/>
            </a:p>
          </p:txBody>
        </p:sp>
        <p:sp>
          <p:nvSpPr>
            <p:cNvPr id="100624" name="Line 1296"/>
            <p:cNvSpPr>
              <a:spLocks noChangeShapeType="1"/>
            </p:cNvSpPr>
            <p:nvPr/>
          </p:nvSpPr>
          <p:spPr bwMode="auto">
            <a:xfrm>
              <a:off x="4532" y="2963"/>
              <a:ext cx="1" cy="19"/>
            </a:xfrm>
            <a:prstGeom prst="line">
              <a:avLst/>
            </a:prstGeom>
            <a:noFill/>
            <a:ln w="0">
              <a:solidFill>
                <a:srgbClr val="000000"/>
              </a:solidFill>
              <a:round/>
              <a:headEnd/>
              <a:tailEnd/>
            </a:ln>
          </p:spPr>
          <p:txBody>
            <a:bodyPr/>
            <a:lstStyle/>
            <a:p>
              <a:endParaRPr lang="en-US" dirty="0"/>
            </a:p>
          </p:txBody>
        </p:sp>
        <p:sp>
          <p:nvSpPr>
            <p:cNvPr id="100625" name="Line 1297"/>
            <p:cNvSpPr>
              <a:spLocks noChangeShapeType="1"/>
            </p:cNvSpPr>
            <p:nvPr/>
          </p:nvSpPr>
          <p:spPr bwMode="auto">
            <a:xfrm>
              <a:off x="4538" y="2963"/>
              <a:ext cx="1" cy="19"/>
            </a:xfrm>
            <a:prstGeom prst="line">
              <a:avLst/>
            </a:prstGeom>
            <a:noFill/>
            <a:ln w="0">
              <a:solidFill>
                <a:srgbClr val="000000"/>
              </a:solidFill>
              <a:round/>
              <a:headEnd/>
              <a:tailEnd/>
            </a:ln>
          </p:spPr>
          <p:txBody>
            <a:bodyPr/>
            <a:lstStyle/>
            <a:p>
              <a:endParaRPr lang="en-US" dirty="0"/>
            </a:p>
          </p:txBody>
        </p:sp>
        <p:sp>
          <p:nvSpPr>
            <p:cNvPr id="100626" name="Line 1298"/>
            <p:cNvSpPr>
              <a:spLocks noChangeShapeType="1"/>
            </p:cNvSpPr>
            <p:nvPr/>
          </p:nvSpPr>
          <p:spPr bwMode="auto">
            <a:xfrm flipH="1">
              <a:off x="4538" y="2963"/>
              <a:ext cx="6" cy="19"/>
            </a:xfrm>
            <a:prstGeom prst="line">
              <a:avLst/>
            </a:prstGeom>
            <a:noFill/>
            <a:ln w="0">
              <a:solidFill>
                <a:srgbClr val="000000"/>
              </a:solidFill>
              <a:round/>
              <a:headEnd/>
              <a:tailEnd/>
            </a:ln>
          </p:spPr>
          <p:txBody>
            <a:bodyPr/>
            <a:lstStyle/>
            <a:p>
              <a:endParaRPr lang="en-US" dirty="0"/>
            </a:p>
          </p:txBody>
        </p:sp>
        <p:sp>
          <p:nvSpPr>
            <p:cNvPr id="100627" name="Line 1299"/>
            <p:cNvSpPr>
              <a:spLocks noChangeShapeType="1"/>
            </p:cNvSpPr>
            <p:nvPr/>
          </p:nvSpPr>
          <p:spPr bwMode="auto">
            <a:xfrm flipH="1">
              <a:off x="4544" y="2963"/>
              <a:ext cx="6" cy="19"/>
            </a:xfrm>
            <a:prstGeom prst="line">
              <a:avLst/>
            </a:prstGeom>
            <a:noFill/>
            <a:ln w="0">
              <a:solidFill>
                <a:srgbClr val="000000"/>
              </a:solidFill>
              <a:round/>
              <a:headEnd/>
              <a:tailEnd/>
            </a:ln>
          </p:spPr>
          <p:txBody>
            <a:bodyPr/>
            <a:lstStyle/>
            <a:p>
              <a:endParaRPr lang="en-US" dirty="0"/>
            </a:p>
          </p:txBody>
        </p:sp>
        <p:sp>
          <p:nvSpPr>
            <p:cNvPr id="100628" name="Freeform 1300"/>
            <p:cNvSpPr>
              <a:spLocks/>
            </p:cNvSpPr>
            <p:nvPr/>
          </p:nvSpPr>
          <p:spPr bwMode="auto">
            <a:xfrm>
              <a:off x="3955" y="2575"/>
              <a:ext cx="36" cy="48"/>
            </a:xfrm>
            <a:custGeom>
              <a:avLst/>
              <a:gdLst/>
              <a:ahLst/>
              <a:cxnLst>
                <a:cxn ang="0">
                  <a:pos x="41" y="0"/>
                </a:cxn>
                <a:cxn ang="0">
                  <a:pos x="41" y="51"/>
                </a:cxn>
                <a:cxn ang="0">
                  <a:pos x="0" y="51"/>
                </a:cxn>
                <a:cxn ang="0">
                  <a:pos x="0" y="6"/>
                </a:cxn>
                <a:cxn ang="0">
                  <a:pos x="41" y="0"/>
                </a:cxn>
                <a:cxn ang="0">
                  <a:pos x="41" y="0"/>
                </a:cxn>
              </a:cxnLst>
              <a:rect l="0" t="0" r="r" b="b"/>
              <a:pathLst>
                <a:path w="41" h="51">
                  <a:moveTo>
                    <a:pt x="41" y="0"/>
                  </a:moveTo>
                  <a:lnTo>
                    <a:pt x="41" y="51"/>
                  </a:lnTo>
                  <a:lnTo>
                    <a:pt x="0" y="51"/>
                  </a:lnTo>
                  <a:lnTo>
                    <a:pt x="0" y="6"/>
                  </a:lnTo>
                  <a:lnTo>
                    <a:pt x="41" y="0"/>
                  </a:lnTo>
                  <a:lnTo>
                    <a:pt x="41" y="0"/>
                  </a:lnTo>
                  <a:close/>
                </a:path>
              </a:pathLst>
            </a:custGeom>
            <a:solidFill>
              <a:srgbClr val="000000"/>
            </a:solidFill>
            <a:ln w="9525">
              <a:noFill/>
              <a:round/>
              <a:headEnd/>
              <a:tailEnd/>
            </a:ln>
          </p:spPr>
          <p:txBody>
            <a:bodyPr/>
            <a:lstStyle/>
            <a:p>
              <a:endParaRPr lang="en-US" dirty="0"/>
            </a:p>
          </p:txBody>
        </p:sp>
        <p:sp>
          <p:nvSpPr>
            <p:cNvPr id="100629" name="Freeform 1301"/>
            <p:cNvSpPr>
              <a:spLocks/>
            </p:cNvSpPr>
            <p:nvPr/>
          </p:nvSpPr>
          <p:spPr bwMode="auto">
            <a:xfrm>
              <a:off x="3960" y="2580"/>
              <a:ext cx="25" cy="37"/>
            </a:xfrm>
            <a:custGeom>
              <a:avLst/>
              <a:gdLst/>
              <a:ahLst/>
              <a:cxnLst>
                <a:cxn ang="0">
                  <a:pos x="28" y="0"/>
                </a:cxn>
                <a:cxn ang="0">
                  <a:pos x="0" y="7"/>
                </a:cxn>
                <a:cxn ang="0">
                  <a:pos x="0" y="39"/>
                </a:cxn>
                <a:cxn ang="0">
                  <a:pos x="28" y="39"/>
                </a:cxn>
                <a:cxn ang="0">
                  <a:pos x="28" y="0"/>
                </a:cxn>
                <a:cxn ang="0">
                  <a:pos x="28" y="0"/>
                </a:cxn>
              </a:cxnLst>
              <a:rect l="0" t="0" r="r" b="b"/>
              <a:pathLst>
                <a:path w="28" h="39">
                  <a:moveTo>
                    <a:pt x="28" y="0"/>
                  </a:moveTo>
                  <a:lnTo>
                    <a:pt x="0" y="7"/>
                  </a:lnTo>
                  <a:lnTo>
                    <a:pt x="0" y="39"/>
                  </a:lnTo>
                  <a:lnTo>
                    <a:pt x="28" y="39"/>
                  </a:lnTo>
                  <a:lnTo>
                    <a:pt x="28" y="0"/>
                  </a:lnTo>
                  <a:lnTo>
                    <a:pt x="28" y="0"/>
                  </a:lnTo>
                  <a:close/>
                </a:path>
              </a:pathLst>
            </a:custGeom>
            <a:solidFill>
              <a:srgbClr val="FFFFFF"/>
            </a:solidFill>
            <a:ln w="9525">
              <a:noFill/>
              <a:round/>
              <a:headEnd/>
              <a:tailEnd/>
            </a:ln>
          </p:spPr>
          <p:txBody>
            <a:bodyPr/>
            <a:lstStyle/>
            <a:p>
              <a:endParaRPr lang="en-US" dirty="0"/>
            </a:p>
          </p:txBody>
        </p:sp>
        <p:sp>
          <p:nvSpPr>
            <p:cNvPr id="100630" name="Line 1302"/>
            <p:cNvSpPr>
              <a:spLocks noChangeShapeType="1"/>
            </p:cNvSpPr>
            <p:nvPr/>
          </p:nvSpPr>
          <p:spPr bwMode="auto">
            <a:xfrm>
              <a:off x="3966" y="2587"/>
              <a:ext cx="1" cy="18"/>
            </a:xfrm>
            <a:prstGeom prst="line">
              <a:avLst/>
            </a:prstGeom>
            <a:noFill/>
            <a:ln w="0">
              <a:solidFill>
                <a:srgbClr val="000000"/>
              </a:solidFill>
              <a:round/>
              <a:headEnd/>
              <a:tailEnd/>
            </a:ln>
          </p:spPr>
          <p:txBody>
            <a:bodyPr/>
            <a:lstStyle/>
            <a:p>
              <a:endParaRPr lang="en-US" dirty="0"/>
            </a:p>
          </p:txBody>
        </p:sp>
        <p:sp>
          <p:nvSpPr>
            <p:cNvPr id="100631" name="Line 1303"/>
            <p:cNvSpPr>
              <a:spLocks noChangeShapeType="1"/>
            </p:cNvSpPr>
            <p:nvPr/>
          </p:nvSpPr>
          <p:spPr bwMode="auto">
            <a:xfrm flipH="1">
              <a:off x="3966" y="2587"/>
              <a:ext cx="6" cy="18"/>
            </a:xfrm>
            <a:prstGeom prst="line">
              <a:avLst/>
            </a:prstGeom>
            <a:noFill/>
            <a:ln w="0">
              <a:solidFill>
                <a:srgbClr val="000000"/>
              </a:solidFill>
              <a:round/>
              <a:headEnd/>
              <a:tailEnd/>
            </a:ln>
          </p:spPr>
          <p:txBody>
            <a:bodyPr/>
            <a:lstStyle/>
            <a:p>
              <a:endParaRPr lang="en-US" dirty="0"/>
            </a:p>
          </p:txBody>
        </p:sp>
        <p:sp>
          <p:nvSpPr>
            <p:cNvPr id="100632" name="Line 1304"/>
            <p:cNvSpPr>
              <a:spLocks noChangeShapeType="1"/>
            </p:cNvSpPr>
            <p:nvPr/>
          </p:nvSpPr>
          <p:spPr bwMode="auto">
            <a:xfrm>
              <a:off x="3972" y="2587"/>
              <a:ext cx="1" cy="18"/>
            </a:xfrm>
            <a:prstGeom prst="line">
              <a:avLst/>
            </a:prstGeom>
            <a:noFill/>
            <a:ln w="0">
              <a:solidFill>
                <a:srgbClr val="000000"/>
              </a:solidFill>
              <a:round/>
              <a:headEnd/>
              <a:tailEnd/>
            </a:ln>
          </p:spPr>
          <p:txBody>
            <a:bodyPr/>
            <a:lstStyle/>
            <a:p>
              <a:endParaRPr lang="en-US" dirty="0"/>
            </a:p>
          </p:txBody>
        </p:sp>
        <p:sp>
          <p:nvSpPr>
            <p:cNvPr id="100633" name="Line 1305"/>
            <p:cNvSpPr>
              <a:spLocks noChangeShapeType="1"/>
            </p:cNvSpPr>
            <p:nvPr/>
          </p:nvSpPr>
          <p:spPr bwMode="auto">
            <a:xfrm>
              <a:off x="3979" y="2587"/>
              <a:ext cx="1" cy="18"/>
            </a:xfrm>
            <a:prstGeom prst="line">
              <a:avLst/>
            </a:prstGeom>
            <a:noFill/>
            <a:ln w="0">
              <a:solidFill>
                <a:srgbClr val="000000"/>
              </a:solidFill>
              <a:round/>
              <a:headEnd/>
              <a:tailEnd/>
            </a:ln>
          </p:spPr>
          <p:txBody>
            <a:bodyPr/>
            <a:lstStyle/>
            <a:p>
              <a:endParaRPr lang="en-US" dirty="0"/>
            </a:p>
          </p:txBody>
        </p:sp>
        <p:sp>
          <p:nvSpPr>
            <p:cNvPr id="100634" name="Freeform 1306"/>
            <p:cNvSpPr>
              <a:spLocks/>
            </p:cNvSpPr>
            <p:nvPr/>
          </p:nvSpPr>
          <p:spPr bwMode="auto">
            <a:xfrm>
              <a:off x="3942" y="2258"/>
              <a:ext cx="37" cy="55"/>
            </a:xfrm>
            <a:custGeom>
              <a:avLst/>
              <a:gdLst/>
              <a:ahLst/>
              <a:cxnLst>
                <a:cxn ang="0">
                  <a:pos x="41" y="0"/>
                </a:cxn>
                <a:cxn ang="0">
                  <a:pos x="41" y="52"/>
                </a:cxn>
                <a:cxn ang="0">
                  <a:pos x="0" y="58"/>
                </a:cxn>
                <a:cxn ang="0">
                  <a:pos x="7" y="7"/>
                </a:cxn>
                <a:cxn ang="0">
                  <a:pos x="41" y="0"/>
                </a:cxn>
                <a:cxn ang="0">
                  <a:pos x="41" y="0"/>
                </a:cxn>
              </a:cxnLst>
              <a:rect l="0" t="0" r="r" b="b"/>
              <a:pathLst>
                <a:path w="41" h="58">
                  <a:moveTo>
                    <a:pt x="41" y="0"/>
                  </a:moveTo>
                  <a:lnTo>
                    <a:pt x="41" y="52"/>
                  </a:lnTo>
                  <a:lnTo>
                    <a:pt x="0" y="58"/>
                  </a:lnTo>
                  <a:lnTo>
                    <a:pt x="7" y="7"/>
                  </a:lnTo>
                  <a:lnTo>
                    <a:pt x="41" y="0"/>
                  </a:lnTo>
                  <a:lnTo>
                    <a:pt x="41" y="0"/>
                  </a:lnTo>
                  <a:close/>
                </a:path>
              </a:pathLst>
            </a:custGeom>
            <a:solidFill>
              <a:srgbClr val="000000"/>
            </a:solidFill>
            <a:ln w="9525">
              <a:noFill/>
              <a:round/>
              <a:headEnd/>
              <a:tailEnd/>
            </a:ln>
          </p:spPr>
          <p:txBody>
            <a:bodyPr/>
            <a:lstStyle/>
            <a:p>
              <a:endParaRPr lang="en-US" dirty="0"/>
            </a:p>
          </p:txBody>
        </p:sp>
        <p:sp>
          <p:nvSpPr>
            <p:cNvPr id="100635" name="Freeform 1307"/>
            <p:cNvSpPr>
              <a:spLocks/>
            </p:cNvSpPr>
            <p:nvPr/>
          </p:nvSpPr>
          <p:spPr bwMode="auto">
            <a:xfrm>
              <a:off x="3949" y="2270"/>
              <a:ext cx="23" cy="37"/>
            </a:xfrm>
            <a:custGeom>
              <a:avLst/>
              <a:gdLst/>
              <a:ahLst/>
              <a:cxnLst>
                <a:cxn ang="0">
                  <a:pos x="27" y="0"/>
                </a:cxn>
                <a:cxn ang="0">
                  <a:pos x="0" y="0"/>
                </a:cxn>
                <a:cxn ang="0">
                  <a:pos x="0" y="39"/>
                </a:cxn>
                <a:cxn ang="0">
                  <a:pos x="27" y="32"/>
                </a:cxn>
                <a:cxn ang="0">
                  <a:pos x="27" y="0"/>
                </a:cxn>
                <a:cxn ang="0">
                  <a:pos x="27" y="0"/>
                </a:cxn>
              </a:cxnLst>
              <a:rect l="0" t="0" r="r" b="b"/>
              <a:pathLst>
                <a:path w="27" h="39">
                  <a:moveTo>
                    <a:pt x="27" y="0"/>
                  </a:moveTo>
                  <a:lnTo>
                    <a:pt x="0" y="0"/>
                  </a:lnTo>
                  <a:lnTo>
                    <a:pt x="0" y="39"/>
                  </a:lnTo>
                  <a:lnTo>
                    <a:pt x="27" y="32"/>
                  </a:lnTo>
                  <a:lnTo>
                    <a:pt x="27" y="0"/>
                  </a:lnTo>
                  <a:lnTo>
                    <a:pt x="27" y="0"/>
                  </a:lnTo>
                  <a:close/>
                </a:path>
              </a:pathLst>
            </a:custGeom>
            <a:solidFill>
              <a:srgbClr val="FFFFFF"/>
            </a:solidFill>
            <a:ln w="9525">
              <a:noFill/>
              <a:round/>
              <a:headEnd/>
              <a:tailEnd/>
            </a:ln>
          </p:spPr>
          <p:txBody>
            <a:bodyPr/>
            <a:lstStyle/>
            <a:p>
              <a:endParaRPr lang="en-US" dirty="0"/>
            </a:p>
          </p:txBody>
        </p:sp>
        <p:sp>
          <p:nvSpPr>
            <p:cNvPr id="100636" name="Line 1308"/>
            <p:cNvSpPr>
              <a:spLocks noChangeShapeType="1"/>
            </p:cNvSpPr>
            <p:nvPr/>
          </p:nvSpPr>
          <p:spPr bwMode="auto">
            <a:xfrm>
              <a:off x="3955" y="2276"/>
              <a:ext cx="1" cy="12"/>
            </a:xfrm>
            <a:prstGeom prst="line">
              <a:avLst/>
            </a:prstGeom>
            <a:noFill/>
            <a:ln w="0">
              <a:solidFill>
                <a:srgbClr val="000000"/>
              </a:solidFill>
              <a:round/>
              <a:headEnd/>
              <a:tailEnd/>
            </a:ln>
          </p:spPr>
          <p:txBody>
            <a:bodyPr/>
            <a:lstStyle/>
            <a:p>
              <a:endParaRPr lang="en-US" dirty="0"/>
            </a:p>
          </p:txBody>
        </p:sp>
        <p:sp>
          <p:nvSpPr>
            <p:cNvPr id="100637" name="Line 1309"/>
            <p:cNvSpPr>
              <a:spLocks noChangeShapeType="1"/>
            </p:cNvSpPr>
            <p:nvPr/>
          </p:nvSpPr>
          <p:spPr bwMode="auto">
            <a:xfrm>
              <a:off x="3960" y="2276"/>
              <a:ext cx="1" cy="12"/>
            </a:xfrm>
            <a:prstGeom prst="line">
              <a:avLst/>
            </a:prstGeom>
            <a:noFill/>
            <a:ln w="0">
              <a:solidFill>
                <a:srgbClr val="000000"/>
              </a:solidFill>
              <a:round/>
              <a:headEnd/>
              <a:tailEnd/>
            </a:ln>
          </p:spPr>
          <p:txBody>
            <a:bodyPr/>
            <a:lstStyle/>
            <a:p>
              <a:endParaRPr lang="en-US" dirty="0"/>
            </a:p>
          </p:txBody>
        </p:sp>
        <p:sp>
          <p:nvSpPr>
            <p:cNvPr id="100638" name="Line 1310"/>
            <p:cNvSpPr>
              <a:spLocks noChangeShapeType="1"/>
            </p:cNvSpPr>
            <p:nvPr/>
          </p:nvSpPr>
          <p:spPr bwMode="auto">
            <a:xfrm>
              <a:off x="3966" y="2276"/>
              <a:ext cx="1" cy="12"/>
            </a:xfrm>
            <a:prstGeom prst="line">
              <a:avLst/>
            </a:prstGeom>
            <a:noFill/>
            <a:ln w="0">
              <a:solidFill>
                <a:srgbClr val="000000"/>
              </a:solidFill>
              <a:round/>
              <a:headEnd/>
              <a:tailEnd/>
            </a:ln>
          </p:spPr>
          <p:txBody>
            <a:bodyPr/>
            <a:lstStyle/>
            <a:p>
              <a:endParaRPr lang="en-US" dirty="0"/>
            </a:p>
          </p:txBody>
        </p:sp>
        <p:sp>
          <p:nvSpPr>
            <p:cNvPr id="100639" name="Line 1311"/>
            <p:cNvSpPr>
              <a:spLocks noChangeShapeType="1"/>
            </p:cNvSpPr>
            <p:nvPr/>
          </p:nvSpPr>
          <p:spPr bwMode="auto">
            <a:xfrm flipH="1">
              <a:off x="3966" y="2276"/>
              <a:ext cx="6" cy="12"/>
            </a:xfrm>
            <a:prstGeom prst="line">
              <a:avLst/>
            </a:prstGeom>
            <a:noFill/>
            <a:ln w="0">
              <a:solidFill>
                <a:srgbClr val="000000"/>
              </a:solidFill>
              <a:round/>
              <a:headEnd/>
              <a:tailEnd/>
            </a:ln>
          </p:spPr>
          <p:txBody>
            <a:bodyPr/>
            <a:lstStyle/>
            <a:p>
              <a:endParaRPr lang="en-US" dirty="0"/>
            </a:p>
          </p:txBody>
        </p:sp>
        <p:sp>
          <p:nvSpPr>
            <p:cNvPr id="100640" name="Freeform 1312"/>
            <p:cNvSpPr>
              <a:spLocks/>
            </p:cNvSpPr>
            <p:nvPr/>
          </p:nvSpPr>
          <p:spPr bwMode="auto">
            <a:xfrm>
              <a:off x="4325" y="1821"/>
              <a:ext cx="43" cy="60"/>
            </a:xfrm>
            <a:custGeom>
              <a:avLst/>
              <a:gdLst/>
              <a:ahLst/>
              <a:cxnLst>
                <a:cxn ang="0">
                  <a:pos x="48" y="0"/>
                </a:cxn>
                <a:cxn ang="0">
                  <a:pos x="48" y="64"/>
                </a:cxn>
                <a:cxn ang="0">
                  <a:pos x="0" y="64"/>
                </a:cxn>
                <a:cxn ang="0">
                  <a:pos x="0" y="6"/>
                </a:cxn>
                <a:cxn ang="0">
                  <a:pos x="48" y="0"/>
                </a:cxn>
                <a:cxn ang="0">
                  <a:pos x="48" y="0"/>
                </a:cxn>
              </a:cxnLst>
              <a:rect l="0" t="0" r="r" b="b"/>
              <a:pathLst>
                <a:path w="48" h="64">
                  <a:moveTo>
                    <a:pt x="48" y="0"/>
                  </a:moveTo>
                  <a:lnTo>
                    <a:pt x="48" y="64"/>
                  </a:lnTo>
                  <a:lnTo>
                    <a:pt x="0" y="64"/>
                  </a:lnTo>
                  <a:lnTo>
                    <a:pt x="0" y="6"/>
                  </a:lnTo>
                  <a:lnTo>
                    <a:pt x="48" y="0"/>
                  </a:lnTo>
                  <a:lnTo>
                    <a:pt x="48" y="0"/>
                  </a:lnTo>
                  <a:close/>
                </a:path>
              </a:pathLst>
            </a:custGeom>
            <a:solidFill>
              <a:srgbClr val="000000"/>
            </a:solidFill>
            <a:ln w="9525">
              <a:noFill/>
              <a:round/>
              <a:headEnd/>
              <a:tailEnd/>
            </a:ln>
          </p:spPr>
          <p:txBody>
            <a:bodyPr/>
            <a:lstStyle/>
            <a:p>
              <a:endParaRPr lang="en-US" dirty="0"/>
            </a:p>
          </p:txBody>
        </p:sp>
        <p:sp>
          <p:nvSpPr>
            <p:cNvPr id="100641" name="Freeform 1313"/>
            <p:cNvSpPr>
              <a:spLocks/>
            </p:cNvSpPr>
            <p:nvPr/>
          </p:nvSpPr>
          <p:spPr bwMode="auto">
            <a:xfrm>
              <a:off x="4331" y="1827"/>
              <a:ext cx="31" cy="49"/>
            </a:xfrm>
            <a:custGeom>
              <a:avLst/>
              <a:gdLst/>
              <a:ahLst/>
              <a:cxnLst>
                <a:cxn ang="0">
                  <a:pos x="34" y="0"/>
                </a:cxn>
                <a:cxn ang="0">
                  <a:pos x="0" y="7"/>
                </a:cxn>
                <a:cxn ang="0">
                  <a:pos x="0" y="52"/>
                </a:cxn>
                <a:cxn ang="0">
                  <a:pos x="34" y="45"/>
                </a:cxn>
                <a:cxn ang="0">
                  <a:pos x="34" y="0"/>
                </a:cxn>
                <a:cxn ang="0">
                  <a:pos x="34" y="0"/>
                </a:cxn>
              </a:cxnLst>
              <a:rect l="0" t="0" r="r" b="b"/>
              <a:pathLst>
                <a:path w="34" h="52">
                  <a:moveTo>
                    <a:pt x="34" y="0"/>
                  </a:moveTo>
                  <a:lnTo>
                    <a:pt x="0" y="7"/>
                  </a:lnTo>
                  <a:lnTo>
                    <a:pt x="0" y="52"/>
                  </a:lnTo>
                  <a:lnTo>
                    <a:pt x="34" y="45"/>
                  </a:lnTo>
                  <a:lnTo>
                    <a:pt x="34" y="0"/>
                  </a:lnTo>
                  <a:lnTo>
                    <a:pt x="34" y="0"/>
                  </a:lnTo>
                  <a:close/>
                </a:path>
              </a:pathLst>
            </a:custGeom>
            <a:solidFill>
              <a:srgbClr val="FFFFFF"/>
            </a:solidFill>
            <a:ln w="9525">
              <a:noFill/>
              <a:round/>
              <a:headEnd/>
              <a:tailEnd/>
            </a:ln>
          </p:spPr>
          <p:txBody>
            <a:bodyPr/>
            <a:lstStyle/>
            <a:p>
              <a:endParaRPr lang="en-US" dirty="0"/>
            </a:p>
          </p:txBody>
        </p:sp>
        <p:sp>
          <p:nvSpPr>
            <p:cNvPr id="100642" name="Line 1314"/>
            <p:cNvSpPr>
              <a:spLocks noChangeShapeType="1"/>
            </p:cNvSpPr>
            <p:nvPr/>
          </p:nvSpPr>
          <p:spPr bwMode="auto">
            <a:xfrm>
              <a:off x="4338" y="1839"/>
              <a:ext cx="0" cy="18"/>
            </a:xfrm>
            <a:prstGeom prst="line">
              <a:avLst/>
            </a:prstGeom>
            <a:noFill/>
            <a:ln w="0">
              <a:solidFill>
                <a:srgbClr val="000000"/>
              </a:solidFill>
              <a:round/>
              <a:headEnd/>
              <a:tailEnd/>
            </a:ln>
          </p:spPr>
          <p:txBody>
            <a:bodyPr/>
            <a:lstStyle/>
            <a:p>
              <a:endParaRPr lang="en-US" dirty="0"/>
            </a:p>
          </p:txBody>
        </p:sp>
        <p:sp>
          <p:nvSpPr>
            <p:cNvPr id="100643" name="Line 1315"/>
            <p:cNvSpPr>
              <a:spLocks noChangeShapeType="1"/>
            </p:cNvSpPr>
            <p:nvPr/>
          </p:nvSpPr>
          <p:spPr bwMode="auto">
            <a:xfrm>
              <a:off x="4344" y="1839"/>
              <a:ext cx="1" cy="18"/>
            </a:xfrm>
            <a:prstGeom prst="line">
              <a:avLst/>
            </a:prstGeom>
            <a:noFill/>
            <a:ln w="0">
              <a:solidFill>
                <a:srgbClr val="000000"/>
              </a:solidFill>
              <a:round/>
              <a:headEnd/>
              <a:tailEnd/>
            </a:ln>
          </p:spPr>
          <p:txBody>
            <a:bodyPr/>
            <a:lstStyle/>
            <a:p>
              <a:endParaRPr lang="en-US" dirty="0"/>
            </a:p>
          </p:txBody>
        </p:sp>
        <p:sp>
          <p:nvSpPr>
            <p:cNvPr id="100644" name="Line 1316"/>
            <p:cNvSpPr>
              <a:spLocks noChangeShapeType="1"/>
            </p:cNvSpPr>
            <p:nvPr/>
          </p:nvSpPr>
          <p:spPr bwMode="auto">
            <a:xfrm>
              <a:off x="4350" y="1839"/>
              <a:ext cx="1" cy="18"/>
            </a:xfrm>
            <a:prstGeom prst="line">
              <a:avLst/>
            </a:prstGeom>
            <a:noFill/>
            <a:ln w="0">
              <a:solidFill>
                <a:srgbClr val="000000"/>
              </a:solidFill>
              <a:round/>
              <a:headEnd/>
              <a:tailEnd/>
            </a:ln>
          </p:spPr>
          <p:txBody>
            <a:bodyPr/>
            <a:lstStyle/>
            <a:p>
              <a:endParaRPr lang="en-US" dirty="0"/>
            </a:p>
          </p:txBody>
        </p:sp>
        <p:sp>
          <p:nvSpPr>
            <p:cNvPr id="100645" name="Line 1317"/>
            <p:cNvSpPr>
              <a:spLocks noChangeShapeType="1"/>
            </p:cNvSpPr>
            <p:nvPr/>
          </p:nvSpPr>
          <p:spPr bwMode="auto">
            <a:xfrm>
              <a:off x="4355" y="1839"/>
              <a:ext cx="1" cy="18"/>
            </a:xfrm>
            <a:prstGeom prst="line">
              <a:avLst/>
            </a:prstGeom>
            <a:noFill/>
            <a:ln w="0">
              <a:solidFill>
                <a:srgbClr val="000000"/>
              </a:solidFill>
              <a:round/>
              <a:headEnd/>
              <a:tailEnd/>
            </a:ln>
          </p:spPr>
          <p:txBody>
            <a:bodyPr/>
            <a:lstStyle/>
            <a:p>
              <a:endParaRPr lang="en-US" dirty="0"/>
            </a:p>
          </p:txBody>
        </p:sp>
        <p:sp>
          <p:nvSpPr>
            <p:cNvPr id="100646" name="Text Box 1318"/>
            <p:cNvSpPr txBox="1">
              <a:spLocks noChangeArrowheads="1"/>
            </p:cNvSpPr>
            <p:nvPr/>
          </p:nvSpPr>
          <p:spPr bwMode="auto">
            <a:xfrm>
              <a:off x="3965" y="3253"/>
              <a:ext cx="844" cy="174"/>
            </a:xfrm>
            <a:prstGeom prst="rect">
              <a:avLst/>
            </a:prstGeom>
            <a:noFill/>
            <a:ln w="12700">
              <a:noFill/>
              <a:miter lim="800000"/>
              <a:headEnd type="none" w="sm" len="sm"/>
              <a:tailEnd type="none" w="sm" len="sm"/>
            </a:ln>
            <a:effectLst/>
          </p:spPr>
          <p:txBody>
            <a:bodyPr>
              <a:spAutoFit/>
            </a:bodyPr>
            <a:lstStyle/>
            <a:p>
              <a:r>
                <a:rPr lang="en-US" sz="1200" b="1" dirty="0">
                  <a:solidFill>
                    <a:srgbClr val="000000"/>
                  </a:solidFill>
                  <a:latin typeface="Arial" charset="0"/>
                </a:rPr>
                <a:t>RF Pick/Pack</a:t>
              </a:r>
            </a:p>
          </p:txBody>
        </p:sp>
        <p:sp>
          <p:nvSpPr>
            <p:cNvPr id="100647" name="Text Box 1319"/>
            <p:cNvSpPr txBox="1">
              <a:spLocks noChangeArrowheads="1"/>
            </p:cNvSpPr>
            <p:nvPr/>
          </p:nvSpPr>
          <p:spPr bwMode="auto">
            <a:xfrm rot="-5400000">
              <a:off x="2732" y="2430"/>
              <a:ext cx="899" cy="177"/>
            </a:xfrm>
            <a:prstGeom prst="rect">
              <a:avLst/>
            </a:prstGeom>
            <a:noFill/>
            <a:ln w="12700">
              <a:noFill/>
              <a:miter lim="800000"/>
              <a:headEnd type="none" w="sm" len="sm"/>
              <a:tailEnd type="none" w="sm" len="sm"/>
            </a:ln>
            <a:effectLst/>
          </p:spPr>
          <p:txBody>
            <a:bodyPr>
              <a:spAutoFit/>
            </a:bodyPr>
            <a:lstStyle/>
            <a:p>
              <a:r>
                <a:rPr lang="en-US" sz="1200" b="1" dirty="0">
                  <a:solidFill>
                    <a:srgbClr val="000000"/>
                  </a:solidFill>
                  <a:latin typeface="Arial" charset="0"/>
                </a:rPr>
                <a:t>Active Pick Area</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30" name="Rectangle 958"/>
          <p:cNvSpPr>
            <a:spLocks noGrp="1" noChangeArrowheads="1"/>
          </p:cNvSpPr>
          <p:nvPr>
            <p:ph type="title"/>
          </p:nvPr>
        </p:nvSpPr>
        <p:spPr/>
        <p:txBody>
          <a:bodyPr/>
          <a:lstStyle/>
          <a:p>
            <a:r>
              <a:rPr lang="en-US" dirty="0"/>
              <a:t>Methods of  Picking</a:t>
            </a:r>
          </a:p>
        </p:txBody>
      </p:sp>
      <p:sp>
        <p:nvSpPr>
          <p:cNvPr id="29631" name="Rectangle 959"/>
          <p:cNvSpPr>
            <a:spLocks noGrp="1" noChangeArrowheads="1"/>
          </p:cNvSpPr>
          <p:nvPr>
            <p:ph type="body" idx="1"/>
          </p:nvPr>
        </p:nvSpPr>
        <p:spPr>
          <a:xfrm>
            <a:off x="449943" y="1150938"/>
            <a:ext cx="8033657" cy="1817687"/>
          </a:xfrm>
        </p:spPr>
        <p:txBody>
          <a:bodyPr/>
          <a:lstStyle/>
          <a:p>
            <a:pPr>
              <a:buNone/>
            </a:pPr>
            <a:r>
              <a:rPr lang="en-US" sz="2800" dirty="0"/>
              <a:t>Bulk Wave Picking</a:t>
            </a:r>
          </a:p>
          <a:p>
            <a:pPr lvl="1"/>
            <a:r>
              <a:rPr lang="en-US" sz="2400" dirty="0"/>
              <a:t>A bulk quantity of products for multiple orders is pulled from reserve and/or active locations to a dynamic location. Orders are picked from this location</a:t>
            </a:r>
          </a:p>
        </p:txBody>
      </p:sp>
      <p:grpSp>
        <p:nvGrpSpPr>
          <p:cNvPr id="2" name="Group 957"/>
          <p:cNvGrpSpPr>
            <a:grpSpLocks/>
          </p:cNvGrpSpPr>
          <p:nvPr/>
        </p:nvGrpSpPr>
        <p:grpSpPr bwMode="auto">
          <a:xfrm>
            <a:off x="1584325" y="3183162"/>
            <a:ext cx="5868988" cy="2997200"/>
            <a:chOff x="1101" y="1936"/>
            <a:chExt cx="3697" cy="1888"/>
          </a:xfrm>
        </p:grpSpPr>
        <p:sp>
          <p:nvSpPr>
            <p:cNvPr id="29626" name="AutoShape 954"/>
            <p:cNvSpPr>
              <a:spLocks noChangeArrowheads="1"/>
            </p:cNvSpPr>
            <p:nvPr/>
          </p:nvSpPr>
          <p:spPr bwMode="auto">
            <a:xfrm>
              <a:off x="1101" y="1936"/>
              <a:ext cx="3697" cy="1888"/>
            </a:xfrm>
            <a:prstGeom prst="roundRect">
              <a:avLst>
                <a:gd name="adj" fmla="val 16667"/>
              </a:avLst>
            </a:prstGeom>
            <a:solidFill>
              <a:srgbClr val="F2CB3A"/>
            </a:solidFill>
            <a:ln w="12700">
              <a:solidFill>
                <a:schemeClr val="bg2"/>
              </a:solidFill>
              <a:round/>
              <a:headEnd/>
              <a:tailEnd/>
            </a:ln>
            <a:effectLst/>
          </p:spPr>
          <p:txBody>
            <a:bodyPr wrap="none" anchor="ctr"/>
            <a:lstStyle/>
            <a:p>
              <a:endParaRPr lang="en-US" dirty="0"/>
            </a:p>
          </p:txBody>
        </p:sp>
        <p:sp>
          <p:nvSpPr>
            <p:cNvPr id="29506" name="Freeform 834"/>
            <p:cNvSpPr>
              <a:spLocks/>
            </p:cNvSpPr>
            <p:nvPr/>
          </p:nvSpPr>
          <p:spPr bwMode="auto">
            <a:xfrm>
              <a:off x="1399" y="2031"/>
              <a:ext cx="3154" cy="1298"/>
            </a:xfrm>
            <a:custGeom>
              <a:avLst/>
              <a:gdLst/>
              <a:ahLst/>
              <a:cxnLst>
                <a:cxn ang="0">
                  <a:pos x="0" y="1336"/>
                </a:cxn>
                <a:cxn ang="0">
                  <a:pos x="0" y="0"/>
                </a:cxn>
                <a:cxn ang="0">
                  <a:pos x="3207" y="0"/>
                </a:cxn>
                <a:cxn ang="0">
                  <a:pos x="3207" y="296"/>
                </a:cxn>
                <a:cxn ang="0">
                  <a:pos x="1011" y="296"/>
                </a:cxn>
                <a:cxn ang="0">
                  <a:pos x="1011" y="1336"/>
                </a:cxn>
                <a:cxn ang="0">
                  <a:pos x="0" y="1336"/>
                </a:cxn>
                <a:cxn ang="0">
                  <a:pos x="0" y="1336"/>
                </a:cxn>
              </a:cxnLst>
              <a:rect l="0" t="0" r="r" b="b"/>
              <a:pathLst>
                <a:path w="3207" h="1336">
                  <a:moveTo>
                    <a:pt x="0" y="1336"/>
                  </a:moveTo>
                  <a:lnTo>
                    <a:pt x="0" y="0"/>
                  </a:lnTo>
                  <a:lnTo>
                    <a:pt x="3207" y="0"/>
                  </a:lnTo>
                  <a:lnTo>
                    <a:pt x="3207" y="296"/>
                  </a:lnTo>
                  <a:lnTo>
                    <a:pt x="1011" y="296"/>
                  </a:lnTo>
                  <a:lnTo>
                    <a:pt x="1011" y="1336"/>
                  </a:lnTo>
                  <a:lnTo>
                    <a:pt x="0" y="1336"/>
                  </a:lnTo>
                  <a:lnTo>
                    <a:pt x="0" y="1336"/>
                  </a:lnTo>
                </a:path>
              </a:pathLst>
            </a:custGeom>
            <a:noFill/>
            <a:ln w="19050" cmpd="sng">
              <a:solidFill>
                <a:srgbClr val="000000"/>
              </a:solidFill>
              <a:prstDash val="solid"/>
              <a:round/>
              <a:headEnd/>
              <a:tailEnd/>
            </a:ln>
          </p:spPr>
          <p:txBody>
            <a:bodyPr/>
            <a:lstStyle/>
            <a:p>
              <a:endParaRPr lang="en-US" dirty="0"/>
            </a:p>
          </p:txBody>
        </p:sp>
        <p:sp>
          <p:nvSpPr>
            <p:cNvPr id="29507" name="Freeform 835"/>
            <p:cNvSpPr>
              <a:spLocks/>
            </p:cNvSpPr>
            <p:nvPr/>
          </p:nvSpPr>
          <p:spPr bwMode="auto">
            <a:xfrm>
              <a:off x="3469" y="2415"/>
              <a:ext cx="1077" cy="914"/>
            </a:xfrm>
            <a:custGeom>
              <a:avLst/>
              <a:gdLst/>
              <a:ahLst/>
              <a:cxnLst>
                <a:cxn ang="0">
                  <a:pos x="0" y="941"/>
                </a:cxn>
                <a:cxn ang="0">
                  <a:pos x="1095" y="941"/>
                </a:cxn>
                <a:cxn ang="0">
                  <a:pos x="1095" y="0"/>
                </a:cxn>
                <a:cxn ang="0">
                  <a:pos x="0" y="0"/>
                </a:cxn>
                <a:cxn ang="0">
                  <a:pos x="0" y="941"/>
                </a:cxn>
                <a:cxn ang="0">
                  <a:pos x="0" y="941"/>
                </a:cxn>
              </a:cxnLst>
              <a:rect l="0" t="0" r="r" b="b"/>
              <a:pathLst>
                <a:path w="1095" h="941">
                  <a:moveTo>
                    <a:pt x="0" y="941"/>
                  </a:moveTo>
                  <a:lnTo>
                    <a:pt x="1095" y="941"/>
                  </a:lnTo>
                  <a:lnTo>
                    <a:pt x="1095" y="0"/>
                  </a:lnTo>
                  <a:lnTo>
                    <a:pt x="0" y="0"/>
                  </a:lnTo>
                  <a:lnTo>
                    <a:pt x="0" y="941"/>
                  </a:lnTo>
                  <a:lnTo>
                    <a:pt x="0" y="941"/>
                  </a:lnTo>
                </a:path>
              </a:pathLst>
            </a:custGeom>
            <a:noFill/>
            <a:ln w="19050" cmpd="sng">
              <a:solidFill>
                <a:srgbClr val="000000"/>
              </a:solidFill>
              <a:prstDash val="solid"/>
              <a:round/>
              <a:headEnd/>
              <a:tailEnd/>
            </a:ln>
          </p:spPr>
          <p:txBody>
            <a:bodyPr/>
            <a:lstStyle/>
            <a:p>
              <a:endParaRPr lang="en-US" dirty="0"/>
            </a:p>
          </p:txBody>
        </p:sp>
        <p:sp>
          <p:nvSpPr>
            <p:cNvPr id="29508" name="Line 836"/>
            <p:cNvSpPr>
              <a:spLocks noChangeShapeType="1"/>
            </p:cNvSpPr>
            <p:nvPr/>
          </p:nvSpPr>
          <p:spPr bwMode="auto">
            <a:xfrm>
              <a:off x="3627" y="2715"/>
              <a:ext cx="311" cy="1"/>
            </a:xfrm>
            <a:prstGeom prst="line">
              <a:avLst/>
            </a:prstGeom>
            <a:noFill/>
            <a:ln w="19050">
              <a:solidFill>
                <a:srgbClr val="000000"/>
              </a:solidFill>
              <a:round/>
              <a:headEnd/>
              <a:tailEnd/>
            </a:ln>
          </p:spPr>
          <p:txBody>
            <a:bodyPr/>
            <a:lstStyle/>
            <a:p>
              <a:endParaRPr lang="en-US" dirty="0"/>
            </a:p>
          </p:txBody>
        </p:sp>
        <p:sp>
          <p:nvSpPr>
            <p:cNvPr id="29509" name="Line 837"/>
            <p:cNvSpPr>
              <a:spLocks noChangeShapeType="1"/>
            </p:cNvSpPr>
            <p:nvPr/>
          </p:nvSpPr>
          <p:spPr bwMode="auto">
            <a:xfrm>
              <a:off x="3627" y="2779"/>
              <a:ext cx="311" cy="1"/>
            </a:xfrm>
            <a:prstGeom prst="line">
              <a:avLst/>
            </a:prstGeom>
            <a:noFill/>
            <a:ln w="19050">
              <a:solidFill>
                <a:srgbClr val="000000"/>
              </a:solidFill>
              <a:round/>
              <a:headEnd/>
              <a:tailEnd/>
            </a:ln>
          </p:spPr>
          <p:txBody>
            <a:bodyPr/>
            <a:lstStyle/>
            <a:p>
              <a:endParaRPr lang="en-US" dirty="0"/>
            </a:p>
          </p:txBody>
        </p:sp>
        <p:sp>
          <p:nvSpPr>
            <p:cNvPr id="29510" name="Line 838"/>
            <p:cNvSpPr>
              <a:spLocks noChangeShapeType="1"/>
            </p:cNvSpPr>
            <p:nvPr/>
          </p:nvSpPr>
          <p:spPr bwMode="auto">
            <a:xfrm>
              <a:off x="3627" y="2856"/>
              <a:ext cx="311" cy="1"/>
            </a:xfrm>
            <a:prstGeom prst="line">
              <a:avLst/>
            </a:prstGeom>
            <a:noFill/>
            <a:ln w="19050">
              <a:solidFill>
                <a:srgbClr val="000000"/>
              </a:solidFill>
              <a:round/>
              <a:headEnd/>
              <a:tailEnd/>
            </a:ln>
          </p:spPr>
          <p:txBody>
            <a:bodyPr/>
            <a:lstStyle/>
            <a:p>
              <a:endParaRPr lang="en-US" dirty="0"/>
            </a:p>
          </p:txBody>
        </p:sp>
        <p:sp>
          <p:nvSpPr>
            <p:cNvPr id="29511" name="Line 839"/>
            <p:cNvSpPr>
              <a:spLocks noChangeShapeType="1"/>
            </p:cNvSpPr>
            <p:nvPr/>
          </p:nvSpPr>
          <p:spPr bwMode="auto">
            <a:xfrm>
              <a:off x="3627" y="2919"/>
              <a:ext cx="311" cy="1"/>
            </a:xfrm>
            <a:prstGeom prst="line">
              <a:avLst/>
            </a:prstGeom>
            <a:noFill/>
            <a:ln w="19050">
              <a:solidFill>
                <a:srgbClr val="000000"/>
              </a:solidFill>
              <a:round/>
              <a:headEnd/>
              <a:tailEnd/>
            </a:ln>
          </p:spPr>
          <p:txBody>
            <a:bodyPr/>
            <a:lstStyle/>
            <a:p>
              <a:endParaRPr lang="en-US" dirty="0"/>
            </a:p>
          </p:txBody>
        </p:sp>
        <p:sp>
          <p:nvSpPr>
            <p:cNvPr id="29512" name="Line 840"/>
            <p:cNvSpPr>
              <a:spLocks noChangeShapeType="1"/>
            </p:cNvSpPr>
            <p:nvPr/>
          </p:nvSpPr>
          <p:spPr bwMode="auto">
            <a:xfrm>
              <a:off x="3627" y="2996"/>
              <a:ext cx="311" cy="1"/>
            </a:xfrm>
            <a:prstGeom prst="line">
              <a:avLst/>
            </a:prstGeom>
            <a:noFill/>
            <a:ln w="19050">
              <a:solidFill>
                <a:srgbClr val="000000"/>
              </a:solidFill>
              <a:round/>
              <a:headEnd/>
              <a:tailEnd/>
            </a:ln>
          </p:spPr>
          <p:txBody>
            <a:bodyPr/>
            <a:lstStyle/>
            <a:p>
              <a:endParaRPr lang="en-US" dirty="0"/>
            </a:p>
          </p:txBody>
        </p:sp>
        <p:sp>
          <p:nvSpPr>
            <p:cNvPr id="29513" name="Line 841"/>
            <p:cNvSpPr>
              <a:spLocks noChangeShapeType="1"/>
            </p:cNvSpPr>
            <p:nvPr/>
          </p:nvSpPr>
          <p:spPr bwMode="auto">
            <a:xfrm>
              <a:off x="3627" y="3067"/>
              <a:ext cx="311" cy="1"/>
            </a:xfrm>
            <a:prstGeom prst="line">
              <a:avLst/>
            </a:prstGeom>
            <a:noFill/>
            <a:ln w="19050">
              <a:solidFill>
                <a:srgbClr val="000000"/>
              </a:solidFill>
              <a:round/>
              <a:headEnd/>
              <a:tailEnd/>
            </a:ln>
          </p:spPr>
          <p:txBody>
            <a:bodyPr/>
            <a:lstStyle/>
            <a:p>
              <a:endParaRPr lang="en-US" dirty="0"/>
            </a:p>
          </p:txBody>
        </p:sp>
        <p:sp>
          <p:nvSpPr>
            <p:cNvPr id="29514" name="Line 842"/>
            <p:cNvSpPr>
              <a:spLocks noChangeShapeType="1"/>
            </p:cNvSpPr>
            <p:nvPr/>
          </p:nvSpPr>
          <p:spPr bwMode="auto">
            <a:xfrm>
              <a:off x="3627" y="3137"/>
              <a:ext cx="311" cy="1"/>
            </a:xfrm>
            <a:prstGeom prst="line">
              <a:avLst/>
            </a:prstGeom>
            <a:noFill/>
            <a:ln w="19050">
              <a:solidFill>
                <a:srgbClr val="000000"/>
              </a:solidFill>
              <a:round/>
              <a:headEnd/>
              <a:tailEnd/>
            </a:ln>
          </p:spPr>
          <p:txBody>
            <a:bodyPr/>
            <a:lstStyle/>
            <a:p>
              <a:endParaRPr lang="en-US" dirty="0"/>
            </a:p>
          </p:txBody>
        </p:sp>
        <p:sp>
          <p:nvSpPr>
            <p:cNvPr id="29515" name="Line 843"/>
            <p:cNvSpPr>
              <a:spLocks noChangeShapeType="1"/>
            </p:cNvSpPr>
            <p:nvPr/>
          </p:nvSpPr>
          <p:spPr bwMode="auto">
            <a:xfrm>
              <a:off x="3627" y="3208"/>
              <a:ext cx="311" cy="1"/>
            </a:xfrm>
            <a:prstGeom prst="line">
              <a:avLst/>
            </a:prstGeom>
            <a:noFill/>
            <a:ln w="19050">
              <a:solidFill>
                <a:srgbClr val="000000"/>
              </a:solidFill>
              <a:round/>
              <a:headEnd/>
              <a:tailEnd/>
            </a:ln>
          </p:spPr>
          <p:txBody>
            <a:bodyPr/>
            <a:lstStyle/>
            <a:p>
              <a:endParaRPr lang="en-US" dirty="0"/>
            </a:p>
          </p:txBody>
        </p:sp>
        <p:sp>
          <p:nvSpPr>
            <p:cNvPr id="29516" name="Line 844"/>
            <p:cNvSpPr>
              <a:spLocks noChangeShapeType="1"/>
            </p:cNvSpPr>
            <p:nvPr/>
          </p:nvSpPr>
          <p:spPr bwMode="auto">
            <a:xfrm>
              <a:off x="3627" y="2574"/>
              <a:ext cx="311" cy="1"/>
            </a:xfrm>
            <a:prstGeom prst="line">
              <a:avLst/>
            </a:prstGeom>
            <a:noFill/>
            <a:ln w="19050">
              <a:solidFill>
                <a:srgbClr val="000000"/>
              </a:solidFill>
              <a:round/>
              <a:headEnd/>
              <a:tailEnd/>
            </a:ln>
          </p:spPr>
          <p:txBody>
            <a:bodyPr/>
            <a:lstStyle/>
            <a:p>
              <a:endParaRPr lang="en-US" dirty="0"/>
            </a:p>
          </p:txBody>
        </p:sp>
        <p:sp>
          <p:nvSpPr>
            <p:cNvPr id="29517" name="Line 845"/>
            <p:cNvSpPr>
              <a:spLocks noChangeShapeType="1"/>
            </p:cNvSpPr>
            <p:nvPr/>
          </p:nvSpPr>
          <p:spPr bwMode="auto">
            <a:xfrm>
              <a:off x="3627" y="2638"/>
              <a:ext cx="311" cy="1"/>
            </a:xfrm>
            <a:prstGeom prst="line">
              <a:avLst/>
            </a:prstGeom>
            <a:noFill/>
            <a:ln w="19050">
              <a:solidFill>
                <a:srgbClr val="000000"/>
              </a:solidFill>
              <a:round/>
              <a:headEnd/>
              <a:tailEnd/>
            </a:ln>
          </p:spPr>
          <p:txBody>
            <a:bodyPr/>
            <a:lstStyle/>
            <a:p>
              <a:endParaRPr lang="en-US" dirty="0"/>
            </a:p>
          </p:txBody>
        </p:sp>
        <p:sp>
          <p:nvSpPr>
            <p:cNvPr id="29518" name="Line 846"/>
            <p:cNvSpPr>
              <a:spLocks noChangeShapeType="1"/>
            </p:cNvSpPr>
            <p:nvPr/>
          </p:nvSpPr>
          <p:spPr bwMode="auto">
            <a:xfrm>
              <a:off x="4111" y="2715"/>
              <a:ext cx="303" cy="1"/>
            </a:xfrm>
            <a:prstGeom prst="line">
              <a:avLst/>
            </a:prstGeom>
            <a:noFill/>
            <a:ln w="19050">
              <a:solidFill>
                <a:srgbClr val="000000"/>
              </a:solidFill>
              <a:round/>
              <a:headEnd/>
              <a:tailEnd/>
            </a:ln>
          </p:spPr>
          <p:txBody>
            <a:bodyPr/>
            <a:lstStyle/>
            <a:p>
              <a:endParaRPr lang="en-US" dirty="0"/>
            </a:p>
          </p:txBody>
        </p:sp>
        <p:sp>
          <p:nvSpPr>
            <p:cNvPr id="29519" name="Line 847"/>
            <p:cNvSpPr>
              <a:spLocks noChangeShapeType="1"/>
            </p:cNvSpPr>
            <p:nvPr/>
          </p:nvSpPr>
          <p:spPr bwMode="auto">
            <a:xfrm>
              <a:off x="4111" y="2779"/>
              <a:ext cx="303" cy="1"/>
            </a:xfrm>
            <a:prstGeom prst="line">
              <a:avLst/>
            </a:prstGeom>
            <a:noFill/>
            <a:ln w="19050">
              <a:solidFill>
                <a:srgbClr val="000000"/>
              </a:solidFill>
              <a:round/>
              <a:headEnd/>
              <a:tailEnd/>
            </a:ln>
          </p:spPr>
          <p:txBody>
            <a:bodyPr/>
            <a:lstStyle/>
            <a:p>
              <a:endParaRPr lang="en-US" dirty="0"/>
            </a:p>
          </p:txBody>
        </p:sp>
        <p:sp>
          <p:nvSpPr>
            <p:cNvPr id="29520" name="Line 848"/>
            <p:cNvSpPr>
              <a:spLocks noChangeShapeType="1"/>
            </p:cNvSpPr>
            <p:nvPr/>
          </p:nvSpPr>
          <p:spPr bwMode="auto">
            <a:xfrm>
              <a:off x="4111" y="2856"/>
              <a:ext cx="303" cy="1"/>
            </a:xfrm>
            <a:prstGeom prst="line">
              <a:avLst/>
            </a:prstGeom>
            <a:noFill/>
            <a:ln w="19050">
              <a:solidFill>
                <a:srgbClr val="000000"/>
              </a:solidFill>
              <a:round/>
              <a:headEnd/>
              <a:tailEnd/>
            </a:ln>
          </p:spPr>
          <p:txBody>
            <a:bodyPr/>
            <a:lstStyle/>
            <a:p>
              <a:endParaRPr lang="en-US" dirty="0"/>
            </a:p>
          </p:txBody>
        </p:sp>
        <p:sp>
          <p:nvSpPr>
            <p:cNvPr id="29521" name="Line 849"/>
            <p:cNvSpPr>
              <a:spLocks noChangeShapeType="1"/>
            </p:cNvSpPr>
            <p:nvPr/>
          </p:nvSpPr>
          <p:spPr bwMode="auto">
            <a:xfrm>
              <a:off x="4111" y="2919"/>
              <a:ext cx="303" cy="1"/>
            </a:xfrm>
            <a:prstGeom prst="line">
              <a:avLst/>
            </a:prstGeom>
            <a:noFill/>
            <a:ln w="19050">
              <a:solidFill>
                <a:srgbClr val="000000"/>
              </a:solidFill>
              <a:round/>
              <a:headEnd/>
              <a:tailEnd/>
            </a:ln>
          </p:spPr>
          <p:txBody>
            <a:bodyPr/>
            <a:lstStyle/>
            <a:p>
              <a:endParaRPr lang="en-US" dirty="0"/>
            </a:p>
          </p:txBody>
        </p:sp>
        <p:sp>
          <p:nvSpPr>
            <p:cNvPr id="29522" name="Line 850"/>
            <p:cNvSpPr>
              <a:spLocks noChangeShapeType="1"/>
            </p:cNvSpPr>
            <p:nvPr/>
          </p:nvSpPr>
          <p:spPr bwMode="auto">
            <a:xfrm>
              <a:off x="4111" y="2996"/>
              <a:ext cx="303" cy="1"/>
            </a:xfrm>
            <a:prstGeom prst="line">
              <a:avLst/>
            </a:prstGeom>
            <a:noFill/>
            <a:ln w="19050">
              <a:solidFill>
                <a:srgbClr val="000000"/>
              </a:solidFill>
              <a:round/>
              <a:headEnd/>
              <a:tailEnd/>
            </a:ln>
          </p:spPr>
          <p:txBody>
            <a:bodyPr/>
            <a:lstStyle/>
            <a:p>
              <a:endParaRPr lang="en-US" dirty="0"/>
            </a:p>
          </p:txBody>
        </p:sp>
        <p:sp>
          <p:nvSpPr>
            <p:cNvPr id="29523" name="Line 851"/>
            <p:cNvSpPr>
              <a:spLocks noChangeShapeType="1"/>
            </p:cNvSpPr>
            <p:nvPr/>
          </p:nvSpPr>
          <p:spPr bwMode="auto">
            <a:xfrm>
              <a:off x="4111" y="3067"/>
              <a:ext cx="303" cy="1"/>
            </a:xfrm>
            <a:prstGeom prst="line">
              <a:avLst/>
            </a:prstGeom>
            <a:noFill/>
            <a:ln w="19050">
              <a:solidFill>
                <a:srgbClr val="000000"/>
              </a:solidFill>
              <a:round/>
              <a:headEnd/>
              <a:tailEnd/>
            </a:ln>
          </p:spPr>
          <p:txBody>
            <a:bodyPr/>
            <a:lstStyle/>
            <a:p>
              <a:endParaRPr lang="en-US" dirty="0"/>
            </a:p>
          </p:txBody>
        </p:sp>
        <p:sp>
          <p:nvSpPr>
            <p:cNvPr id="29524" name="Line 852"/>
            <p:cNvSpPr>
              <a:spLocks noChangeShapeType="1"/>
            </p:cNvSpPr>
            <p:nvPr/>
          </p:nvSpPr>
          <p:spPr bwMode="auto">
            <a:xfrm>
              <a:off x="4111" y="3137"/>
              <a:ext cx="303" cy="1"/>
            </a:xfrm>
            <a:prstGeom prst="line">
              <a:avLst/>
            </a:prstGeom>
            <a:noFill/>
            <a:ln w="19050">
              <a:solidFill>
                <a:srgbClr val="000000"/>
              </a:solidFill>
              <a:round/>
              <a:headEnd/>
              <a:tailEnd/>
            </a:ln>
          </p:spPr>
          <p:txBody>
            <a:bodyPr/>
            <a:lstStyle/>
            <a:p>
              <a:endParaRPr lang="en-US" dirty="0"/>
            </a:p>
          </p:txBody>
        </p:sp>
        <p:sp>
          <p:nvSpPr>
            <p:cNvPr id="29525" name="Line 853"/>
            <p:cNvSpPr>
              <a:spLocks noChangeShapeType="1"/>
            </p:cNvSpPr>
            <p:nvPr/>
          </p:nvSpPr>
          <p:spPr bwMode="auto">
            <a:xfrm>
              <a:off x="4111" y="3208"/>
              <a:ext cx="303" cy="1"/>
            </a:xfrm>
            <a:prstGeom prst="line">
              <a:avLst/>
            </a:prstGeom>
            <a:noFill/>
            <a:ln w="19050">
              <a:solidFill>
                <a:srgbClr val="000000"/>
              </a:solidFill>
              <a:round/>
              <a:headEnd/>
              <a:tailEnd/>
            </a:ln>
          </p:spPr>
          <p:txBody>
            <a:bodyPr/>
            <a:lstStyle/>
            <a:p>
              <a:endParaRPr lang="en-US" dirty="0"/>
            </a:p>
          </p:txBody>
        </p:sp>
        <p:sp>
          <p:nvSpPr>
            <p:cNvPr id="29526" name="Line 854"/>
            <p:cNvSpPr>
              <a:spLocks noChangeShapeType="1"/>
            </p:cNvSpPr>
            <p:nvPr/>
          </p:nvSpPr>
          <p:spPr bwMode="auto">
            <a:xfrm>
              <a:off x="4111" y="2574"/>
              <a:ext cx="303" cy="1"/>
            </a:xfrm>
            <a:prstGeom prst="line">
              <a:avLst/>
            </a:prstGeom>
            <a:noFill/>
            <a:ln w="19050">
              <a:solidFill>
                <a:srgbClr val="000000"/>
              </a:solidFill>
              <a:round/>
              <a:headEnd/>
              <a:tailEnd/>
            </a:ln>
          </p:spPr>
          <p:txBody>
            <a:bodyPr/>
            <a:lstStyle/>
            <a:p>
              <a:endParaRPr lang="en-US" dirty="0"/>
            </a:p>
          </p:txBody>
        </p:sp>
        <p:sp>
          <p:nvSpPr>
            <p:cNvPr id="29527" name="Line 855"/>
            <p:cNvSpPr>
              <a:spLocks noChangeShapeType="1"/>
            </p:cNvSpPr>
            <p:nvPr/>
          </p:nvSpPr>
          <p:spPr bwMode="auto">
            <a:xfrm>
              <a:off x="4111" y="2638"/>
              <a:ext cx="303" cy="1"/>
            </a:xfrm>
            <a:prstGeom prst="line">
              <a:avLst/>
            </a:prstGeom>
            <a:noFill/>
            <a:ln w="19050">
              <a:solidFill>
                <a:srgbClr val="000000"/>
              </a:solidFill>
              <a:round/>
              <a:headEnd/>
              <a:tailEnd/>
            </a:ln>
          </p:spPr>
          <p:txBody>
            <a:bodyPr/>
            <a:lstStyle/>
            <a:p>
              <a:endParaRPr lang="en-US" dirty="0"/>
            </a:p>
          </p:txBody>
        </p:sp>
        <p:sp>
          <p:nvSpPr>
            <p:cNvPr id="29528" name="Line 856"/>
            <p:cNvSpPr>
              <a:spLocks noChangeShapeType="1"/>
            </p:cNvSpPr>
            <p:nvPr/>
          </p:nvSpPr>
          <p:spPr bwMode="auto">
            <a:xfrm>
              <a:off x="1572" y="2958"/>
              <a:ext cx="228" cy="1"/>
            </a:xfrm>
            <a:prstGeom prst="line">
              <a:avLst/>
            </a:prstGeom>
            <a:noFill/>
            <a:ln w="19050">
              <a:solidFill>
                <a:srgbClr val="000000"/>
              </a:solidFill>
              <a:round/>
              <a:headEnd/>
              <a:tailEnd/>
            </a:ln>
          </p:spPr>
          <p:txBody>
            <a:bodyPr/>
            <a:lstStyle/>
            <a:p>
              <a:endParaRPr lang="en-US" dirty="0"/>
            </a:p>
          </p:txBody>
        </p:sp>
        <p:sp>
          <p:nvSpPr>
            <p:cNvPr id="29529" name="Line 857"/>
            <p:cNvSpPr>
              <a:spLocks noChangeShapeType="1"/>
            </p:cNvSpPr>
            <p:nvPr/>
          </p:nvSpPr>
          <p:spPr bwMode="auto">
            <a:xfrm>
              <a:off x="1572" y="3022"/>
              <a:ext cx="228" cy="1"/>
            </a:xfrm>
            <a:prstGeom prst="line">
              <a:avLst/>
            </a:prstGeom>
            <a:noFill/>
            <a:ln w="19050">
              <a:solidFill>
                <a:srgbClr val="000000"/>
              </a:solidFill>
              <a:round/>
              <a:headEnd/>
              <a:tailEnd/>
            </a:ln>
          </p:spPr>
          <p:txBody>
            <a:bodyPr/>
            <a:lstStyle/>
            <a:p>
              <a:endParaRPr lang="en-US" dirty="0"/>
            </a:p>
          </p:txBody>
        </p:sp>
        <p:sp>
          <p:nvSpPr>
            <p:cNvPr id="29530" name="Line 858"/>
            <p:cNvSpPr>
              <a:spLocks noChangeShapeType="1"/>
            </p:cNvSpPr>
            <p:nvPr/>
          </p:nvSpPr>
          <p:spPr bwMode="auto">
            <a:xfrm>
              <a:off x="1572" y="3092"/>
              <a:ext cx="228" cy="1"/>
            </a:xfrm>
            <a:prstGeom prst="line">
              <a:avLst/>
            </a:prstGeom>
            <a:noFill/>
            <a:ln w="19050">
              <a:solidFill>
                <a:srgbClr val="000000"/>
              </a:solidFill>
              <a:round/>
              <a:headEnd/>
              <a:tailEnd/>
            </a:ln>
          </p:spPr>
          <p:txBody>
            <a:bodyPr/>
            <a:lstStyle/>
            <a:p>
              <a:endParaRPr lang="en-US" dirty="0"/>
            </a:p>
          </p:txBody>
        </p:sp>
        <p:sp>
          <p:nvSpPr>
            <p:cNvPr id="29531" name="Line 859"/>
            <p:cNvSpPr>
              <a:spLocks noChangeShapeType="1"/>
            </p:cNvSpPr>
            <p:nvPr/>
          </p:nvSpPr>
          <p:spPr bwMode="auto">
            <a:xfrm>
              <a:off x="1572" y="3162"/>
              <a:ext cx="228" cy="1"/>
            </a:xfrm>
            <a:prstGeom prst="line">
              <a:avLst/>
            </a:prstGeom>
            <a:noFill/>
            <a:ln w="19050">
              <a:solidFill>
                <a:srgbClr val="000000"/>
              </a:solidFill>
              <a:round/>
              <a:headEnd/>
              <a:tailEnd/>
            </a:ln>
          </p:spPr>
          <p:txBody>
            <a:bodyPr/>
            <a:lstStyle/>
            <a:p>
              <a:endParaRPr lang="en-US" dirty="0"/>
            </a:p>
          </p:txBody>
        </p:sp>
        <p:sp>
          <p:nvSpPr>
            <p:cNvPr id="29532" name="Line 860"/>
            <p:cNvSpPr>
              <a:spLocks noChangeShapeType="1"/>
            </p:cNvSpPr>
            <p:nvPr/>
          </p:nvSpPr>
          <p:spPr bwMode="auto">
            <a:xfrm>
              <a:off x="1572" y="3233"/>
              <a:ext cx="228" cy="1"/>
            </a:xfrm>
            <a:prstGeom prst="line">
              <a:avLst/>
            </a:prstGeom>
            <a:noFill/>
            <a:ln w="19050">
              <a:solidFill>
                <a:srgbClr val="000000"/>
              </a:solidFill>
              <a:round/>
              <a:headEnd/>
              <a:tailEnd/>
            </a:ln>
          </p:spPr>
          <p:txBody>
            <a:bodyPr/>
            <a:lstStyle/>
            <a:p>
              <a:endParaRPr lang="en-US" dirty="0"/>
            </a:p>
          </p:txBody>
        </p:sp>
        <p:sp>
          <p:nvSpPr>
            <p:cNvPr id="29533" name="Line 861"/>
            <p:cNvSpPr>
              <a:spLocks noChangeShapeType="1"/>
            </p:cNvSpPr>
            <p:nvPr/>
          </p:nvSpPr>
          <p:spPr bwMode="auto">
            <a:xfrm>
              <a:off x="1966" y="2958"/>
              <a:ext cx="227" cy="1"/>
            </a:xfrm>
            <a:prstGeom prst="line">
              <a:avLst/>
            </a:prstGeom>
            <a:noFill/>
            <a:ln w="19050">
              <a:solidFill>
                <a:srgbClr val="000000"/>
              </a:solidFill>
              <a:round/>
              <a:headEnd/>
              <a:tailEnd/>
            </a:ln>
          </p:spPr>
          <p:txBody>
            <a:bodyPr/>
            <a:lstStyle/>
            <a:p>
              <a:endParaRPr lang="en-US" dirty="0"/>
            </a:p>
          </p:txBody>
        </p:sp>
        <p:sp>
          <p:nvSpPr>
            <p:cNvPr id="29534" name="Line 862"/>
            <p:cNvSpPr>
              <a:spLocks noChangeShapeType="1"/>
            </p:cNvSpPr>
            <p:nvPr/>
          </p:nvSpPr>
          <p:spPr bwMode="auto">
            <a:xfrm>
              <a:off x="1966" y="3022"/>
              <a:ext cx="227" cy="1"/>
            </a:xfrm>
            <a:prstGeom prst="line">
              <a:avLst/>
            </a:prstGeom>
            <a:noFill/>
            <a:ln w="19050">
              <a:solidFill>
                <a:srgbClr val="000000"/>
              </a:solidFill>
              <a:round/>
              <a:headEnd/>
              <a:tailEnd/>
            </a:ln>
          </p:spPr>
          <p:txBody>
            <a:bodyPr/>
            <a:lstStyle/>
            <a:p>
              <a:endParaRPr lang="en-US" dirty="0"/>
            </a:p>
          </p:txBody>
        </p:sp>
        <p:sp>
          <p:nvSpPr>
            <p:cNvPr id="29535" name="Line 863"/>
            <p:cNvSpPr>
              <a:spLocks noChangeShapeType="1"/>
            </p:cNvSpPr>
            <p:nvPr/>
          </p:nvSpPr>
          <p:spPr bwMode="auto">
            <a:xfrm>
              <a:off x="1966" y="3092"/>
              <a:ext cx="227" cy="1"/>
            </a:xfrm>
            <a:prstGeom prst="line">
              <a:avLst/>
            </a:prstGeom>
            <a:noFill/>
            <a:ln w="19050">
              <a:solidFill>
                <a:srgbClr val="000000"/>
              </a:solidFill>
              <a:round/>
              <a:headEnd/>
              <a:tailEnd/>
            </a:ln>
          </p:spPr>
          <p:txBody>
            <a:bodyPr/>
            <a:lstStyle/>
            <a:p>
              <a:endParaRPr lang="en-US" dirty="0"/>
            </a:p>
          </p:txBody>
        </p:sp>
        <p:sp>
          <p:nvSpPr>
            <p:cNvPr id="29536" name="Line 864"/>
            <p:cNvSpPr>
              <a:spLocks noChangeShapeType="1"/>
            </p:cNvSpPr>
            <p:nvPr/>
          </p:nvSpPr>
          <p:spPr bwMode="auto">
            <a:xfrm>
              <a:off x="1966" y="3162"/>
              <a:ext cx="227" cy="1"/>
            </a:xfrm>
            <a:prstGeom prst="line">
              <a:avLst/>
            </a:prstGeom>
            <a:noFill/>
            <a:ln w="19050">
              <a:solidFill>
                <a:srgbClr val="000000"/>
              </a:solidFill>
              <a:round/>
              <a:headEnd/>
              <a:tailEnd/>
            </a:ln>
          </p:spPr>
          <p:txBody>
            <a:bodyPr/>
            <a:lstStyle/>
            <a:p>
              <a:endParaRPr lang="en-US" dirty="0"/>
            </a:p>
          </p:txBody>
        </p:sp>
        <p:sp>
          <p:nvSpPr>
            <p:cNvPr id="29537" name="Line 865"/>
            <p:cNvSpPr>
              <a:spLocks noChangeShapeType="1"/>
            </p:cNvSpPr>
            <p:nvPr/>
          </p:nvSpPr>
          <p:spPr bwMode="auto">
            <a:xfrm>
              <a:off x="1966" y="3233"/>
              <a:ext cx="227" cy="1"/>
            </a:xfrm>
            <a:prstGeom prst="line">
              <a:avLst/>
            </a:prstGeom>
            <a:noFill/>
            <a:ln w="19050">
              <a:solidFill>
                <a:srgbClr val="000000"/>
              </a:solidFill>
              <a:round/>
              <a:headEnd/>
              <a:tailEnd/>
            </a:ln>
          </p:spPr>
          <p:txBody>
            <a:bodyPr/>
            <a:lstStyle/>
            <a:p>
              <a:endParaRPr lang="en-US" dirty="0"/>
            </a:p>
          </p:txBody>
        </p:sp>
        <p:sp>
          <p:nvSpPr>
            <p:cNvPr id="29538" name="Line 866"/>
            <p:cNvSpPr>
              <a:spLocks noChangeShapeType="1"/>
            </p:cNvSpPr>
            <p:nvPr/>
          </p:nvSpPr>
          <p:spPr bwMode="auto">
            <a:xfrm>
              <a:off x="1572" y="2549"/>
              <a:ext cx="228" cy="1"/>
            </a:xfrm>
            <a:prstGeom prst="line">
              <a:avLst/>
            </a:prstGeom>
            <a:noFill/>
            <a:ln w="19050">
              <a:solidFill>
                <a:srgbClr val="000000"/>
              </a:solidFill>
              <a:round/>
              <a:headEnd/>
              <a:tailEnd/>
            </a:ln>
          </p:spPr>
          <p:txBody>
            <a:bodyPr/>
            <a:lstStyle/>
            <a:p>
              <a:endParaRPr lang="en-US" dirty="0"/>
            </a:p>
          </p:txBody>
        </p:sp>
        <p:sp>
          <p:nvSpPr>
            <p:cNvPr id="29539" name="Line 867"/>
            <p:cNvSpPr>
              <a:spLocks noChangeShapeType="1"/>
            </p:cNvSpPr>
            <p:nvPr/>
          </p:nvSpPr>
          <p:spPr bwMode="auto">
            <a:xfrm>
              <a:off x="1572" y="2619"/>
              <a:ext cx="228" cy="1"/>
            </a:xfrm>
            <a:prstGeom prst="line">
              <a:avLst/>
            </a:prstGeom>
            <a:noFill/>
            <a:ln w="19050">
              <a:solidFill>
                <a:srgbClr val="000000"/>
              </a:solidFill>
              <a:round/>
              <a:headEnd/>
              <a:tailEnd/>
            </a:ln>
          </p:spPr>
          <p:txBody>
            <a:bodyPr/>
            <a:lstStyle/>
            <a:p>
              <a:endParaRPr lang="en-US" dirty="0"/>
            </a:p>
          </p:txBody>
        </p:sp>
        <p:sp>
          <p:nvSpPr>
            <p:cNvPr id="29540" name="Line 868"/>
            <p:cNvSpPr>
              <a:spLocks noChangeShapeType="1"/>
            </p:cNvSpPr>
            <p:nvPr/>
          </p:nvSpPr>
          <p:spPr bwMode="auto">
            <a:xfrm>
              <a:off x="1572" y="2690"/>
              <a:ext cx="228" cy="1"/>
            </a:xfrm>
            <a:prstGeom prst="line">
              <a:avLst/>
            </a:prstGeom>
            <a:noFill/>
            <a:ln w="19050">
              <a:solidFill>
                <a:srgbClr val="000000"/>
              </a:solidFill>
              <a:round/>
              <a:headEnd/>
              <a:tailEnd/>
            </a:ln>
          </p:spPr>
          <p:txBody>
            <a:bodyPr/>
            <a:lstStyle/>
            <a:p>
              <a:endParaRPr lang="en-US" dirty="0"/>
            </a:p>
          </p:txBody>
        </p:sp>
        <p:sp>
          <p:nvSpPr>
            <p:cNvPr id="29541" name="Line 869"/>
            <p:cNvSpPr>
              <a:spLocks noChangeShapeType="1"/>
            </p:cNvSpPr>
            <p:nvPr/>
          </p:nvSpPr>
          <p:spPr bwMode="auto">
            <a:xfrm>
              <a:off x="1572" y="2760"/>
              <a:ext cx="228" cy="1"/>
            </a:xfrm>
            <a:prstGeom prst="line">
              <a:avLst/>
            </a:prstGeom>
            <a:noFill/>
            <a:ln w="19050">
              <a:solidFill>
                <a:srgbClr val="000000"/>
              </a:solidFill>
              <a:round/>
              <a:headEnd/>
              <a:tailEnd/>
            </a:ln>
          </p:spPr>
          <p:txBody>
            <a:bodyPr/>
            <a:lstStyle/>
            <a:p>
              <a:endParaRPr lang="en-US" dirty="0"/>
            </a:p>
          </p:txBody>
        </p:sp>
        <p:sp>
          <p:nvSpPr>
            <p:cNvPr id="29542" name="Line 870"/>
            <p:cNvSpPr>
              <a:spLocks noChangeShapeType="1"/>
            </p:cNvSpPr>
            <p:nvPr/>
          </p:nvSpPr>
          <p:spPr bwMode="auto">
            <a:xfrm>
              <a:off x="1572" y="2830"/>
              <a:ext cx="228" cy="1"/>
            </a:xfrm>
            <a:prstGeom prst="line">
              <a:avLst/>
            </a:prstGeom>
            <a:noFill/>
            <a:ln w="19050">
              <a:solidFill>
                <a:srgbClr val="000000"/>
              </a:solidFill>
              <a:round/>
              <a:headEnd/>
              <a:tailEnd/>
            </a:ln>
          </p:spPr>
          <p:txBody>
            <a:bodyPr/>
            <a:lstStyle/>
            <a:p>
              <a:endParaRPr lang="en-US" dirty="0"/>
            </a:p>
          </p:txBody>
        </p:sp>
        <p:sp>
          <p:nvSpPr>
            <p:cNvPr id="29543" name="Line 871"/>
            <p:cNvSpPr>
              <a:spLocks noChangeShapeType="1"/>
            </p:cNvSpPr>
            <p:nvPr/>
          </p:nvSpPr>
          <p:spPr bwMode="auto">
            <a:xfrm>
              <a:off x="1966" y="2549"/>
              <a:ext cx="227" cy="1"/>
            </a:xfrm>
            <a:prstGeom prst="line">
              <a:avLst/>
            </a:prstGeom>
            <a:noFill/>
            <a:ln w="19050">
              <a:solidFill>
                <a:srgbClr val="000000"/>
              </a:solidFill>
              <a:round/>
              <a:headEnd/>
              <a:tailEnd/>
            </a:ln>
          </p:spPr>
          <p:txBody>
            <a:bodyPr/>
            <a:lstStyle/>
            <a:p>
              <a:endParaRPr lang="en-US" dirty="0"/>
            </a:p>
          </p:txBody>
        </p:sp>
        <p:sp>
          <p:nvSpPr>
            <p:cNvPr id="29544" name="Line 872"/>
            <p:cNvSpPr>
              <a:spLocks noChangeShapeType="1"/>
            </p:cNvSpPr>
            <p:nvPr/>
          </p:nvSpPr>
          <p:spPr bwMode="auto">
            <a:xfrm>
              <a:off x="1966" y="2619"/>
              <a:ext cx="227" cy="1"/>
            </a:xfrm>
            <a:prstGeom prst="line">
              <a:avLst/>
            </a:prstGeom>
            <a:noFill/>
            <a:ln w="19050">
              <a:solidFill>
                <a:srgbClr val="000000"/>
              </a:solidFill>
              <a:round/>
              <a:headEnd/>
              <a:tailEnd/>
            </a:ln>
          </p:spPr>
          <p:txBody>
            <a:bodyPr/>
            <a:lstStyle/>
            <a:p>
              <a:endParaRPr lang="en-US" dirty="0"/>
            </a:p>
          </p:txBody>
        </p:sp>
        <p:sp>
          <p:nvSpPr>
            <p:cNvPr id="29545" name="Line 873"/>
            <p:cNvSpPr>
              <a:spLocks noChangeShapeType="1"/>
            </p:cNvSpPr>
            <p:nvPr/>
          </p:nvSpPr>
          <p:spPr bwMode="auto">
            <a:xfrm>
              <a:off x="1966" y="2690"/>
              <a:ext cx="227" cy="1"/>
            </a:xfrm>
            <a:prstGeom prst="line">
              <a:avLst/>
            </a:prstGeom>
            <a:noFill/>
            <a:ln w="19050">
              <a:solidFill>
                <a:srgbClr val="000000"/>
              </a:solidFill>
              <a:round/>
              <a:headEnd/>
              <a:tailEnd/>
            </a:ln>
          </p:spPr>
          <p:txBody>
            <a:bodyPr/>
            <a:lstStyle/>
            <a:p>
              <a:endParaRPr lang="en-US" dirty="0"/>
            </a:p>
          </p:txBody>
        </p:sp>
        <p:sp>
          <p:nvSpPr>
            <p:cNvPr id="29546" name="Line 874"/>
            <p:cNvSpPr>
              <a:spLocks noChangeShapeType="1"/>
            </p:cNvSpPr>
            <p:nvPr/>
          </p:nvSpPr>
          <p:spPr bwMode="auto">
            <a:xfrm>
              <a:off x="1966" y="2760"/>
              <a:ext cx="227" cy="1"/>
            </a:xfrm>
            <a:prstGeom prst="line">
              <a:avLst/>
            </a:prstGeom>
            <a:noFill/>
            <a:ln w="19050">
              <a:solidFill>
                <a:srgbClr val="000000"/>
              </a:solidFill>
              <a:round/>
              <a:headEnd/>
              <a:tailEnd/>
            </a:ln>
          </p:spPr>
          <p:txBody>
            <a:bodyPr/>
            <a:lstStyle/>
            <a:p>
              <a:endParaRPr lang="en-US" dirty="0"/>
            </a:p>
          </p:txBody>
        </p:sp>
        <p:sp>
          <p:nvSpPr>
            <p:cNvPr id="29547" name="Line 875"/>
            <p:cNvSpPr>
              <a:spLocks noChangeShapeType="1"/>
            </p:cNvSpPr>
            <p:nvPr/>
          </p:nvSpPr>
          <p:spPr bwMode="auto">
            <a:xfrm>
              <a:off x="1966" y="2830"/>
              <a:ext cx="227" cy="1"/>
            </a:xfrm>
            <a:prstGeom prst="line">
              <a:avLst/>
            </a:prstGeom>
            <a:noFill/>
            <a:ln w="19050">
              <a:solidFill>
                <a:srgbClr val="000000"/>
              </a:solidFill>
              <a:round/>
              <a:headEnd/>
              <a:tailEnd/>
            </a:ln>
          </p:spPr>
          <p:txBody>
            <a:bodyPr/>
            <a:lstStyle/>
            <a:p>
              <a:endParaRPr lang="en-US" dirty="0"/>
            </a:p>
          </p:txBody>
        </p:sp>
        <p:sp>
          <p:nvSpPr>
            <p:cNvPr id="29548" name="Line 876"/>
            <p:cNvSpPr>
              <a:spLocks noChangeShapeType="1"/>
            </p:cNvSpPr>
            <p:nvPr/>
          </p:nvSpPr>
          <p:spPr bwMode="auto">
            <a:xfrm>
              <a:off x="1572" y="2140"/>
              <a:ext cx="228" cy="1"/>
            </a:xfrm>
            <a:prstGeom prst="line">
              <a:avLst/>
            </a:prstGeom>
            <a:noFill/>
            <a:ln w="19050">
              <a:solidFill>
                <a:srgbClr val="000000"/>
              </a:solidFill>
              <a:round/>
              <a:headEnd/>
              <a:tailEnd/>
            </a:ln>
          </p:spPr>
          <p:txBody>
            <a:bodyPr/>
            <a:lstStyle/>
            <a:p>
              <a:endParaRPr lang="en-US" dirty="0"/>
            </a:p>
          </p:txBody>
        </p:sp>
        <p:sp>
          <p:nvSpPr>
            <p:cNvPr id="29549" name="Line 877"/>
            <p:cNvSpPr>
              <a:spLocks noChangeShapeType="1"/>
            </p:cNvSpPr>
            <p:nvPr/>
          </p:nvSpPr>
          <p:spPr bwMode="auto">
            <a:xfrm>
              <a:off x="1572" y="2204"/>
              <a:ext cx="228" cy="1"/>
            </a:xfrm>
            <a:prstGeom prst="line">
              <a:avLst/>
            </a:prstGeom>
            <a:noFill/>
            <a:ln w="19050">
              <a:solidFill>
                <a:srgbClr val="000000"/>
              </a:solidFill>
              <a:round/>
              <a:headEnd/>
              <a:tailEnd/>
            </a:ln>
          </p:spPr>
          <p:txBody>
            <a:bodyPr/>
            <a:lstStyle/>
            <a:p>
              <a:endParaRPr lang="en-US" dirty="0"/>
            </a:p>
          </p:txBody>
        </p:sp>
        <p:sp>
          <p:nvSpPr>
            <p:cNvPr id="29550" name="Line 878"/>
            <p:cNvSpPr>
              <a:spLocks noChangeShapeType="1"/>
            </p:cNvSpPr>
            <p:nvPr/>
          </p:nvSpPr>
          <p:spPr bwMode="auto">
            <a:xfrm>
              <a:off x="1572" y="2274"/>
              <a:ext cx="228" cy="1"/>
            </a:xfrm>
            <a:prstGeom prst="line">
              <a:avLst/>
            </a:prstGeom>
            <a:noFill/>
            <a:ln w="19050">
              <a:solidFill>
                <a:srgbClr val="000000"/>
              </a:solidFill>
              <a:round/>
              <a:headEnd/>
              <a:tailEnd/>
            </a:ln>
          </p:spPr>
          <p:txBody>
            <a:bodyPr/>
            <a:lstStyle/>
            <a:p>
              <a:endParaRPr lang="en-US" dirty="0"/>
            </a:p>
          </p:txBody>
        </p:sp>
        <p:sp>
          <p:nvSpPr>
            <p:cNvPr id="29551" name="Line 879"/>
            <p:cNvSpPr>
              <a:spLocks noChangeShapeType="1"/>
            </p:cNvSpPr>
            <p:nvPr/>
          </p:nvSpPr>
          <p:spPr bwMode="auto">
            <a:xfrm>
              <a:off x="1572" y="2344"/>
              <a:ext cx="228" cy="1"/>
            </a:xfrm>
            <a:prstGeom prst="line">
              <a:avLst/>
            </a:prstGeom>
            <a:noFill/>
            <a:ln w="19050">
              <a:solidFill>
                <a:srgbClr val="000000"/>
              </a:solidFill>
              <a:round/>
              <a:headEnd/>
              <a:tailEnd/>
            </a:ln>
          </p:spPr>
          <p:txBody>
            <a:bodyPr/>
            <a:lstStyle/>
            <a:p>
              <a:endParaRPr lang="en-US" dirty="0"/>
            </a:p>
          </p:txBody>
        </p:sp>
        <p:sp>
          <p:nvSpPr>
            <p:cNvPr id="29552" name="Line 880"/>
            <p:cNvSpPr>
              <a:spLocks noChangeShapeType="1"/>
            </p:cNvSpPr>
            <p:nvPr/>
          </p:nvSpPr>
          <p:spPr bwMode="auto">
            <a:xfrm>
              <a:off x="1572" y="2415"/>
              <a:ext cx="228" cy="1"/>
            </a:xfrm>
            <a:prstGeom prst="line">
              <a:avLst/>
            </a:prstGeom>
            <a:noFill/>
            <a:ln w="19050">
              <a:solidFill>
                <a:srgbClr val="000000"/>
              </a:solidFill>
              <a:round/>
              <a:headEnd/>
              <a:tailEnd/>
            </a:ln>
          </p:spPr>
          <p:txBody>
            <a:bodyPr/>
            <a:lstStyle/>
            <a:p>
              <a:endParaRPr lang="en-US" dirty="0"/>
            </a:p>
          </p:txBody>
        </p:sp>
        <p:sp>
          <p:nvSpPr>
            <p:cNvPr id="29553" name="Line 881"/>
            <p:cNvSpPr>
              <a:spLocks noChangeShapeType="1"/>
            </p:cNvSpPr>
            <p:nvPr/>
          </p:nvSpPr>
          <p:spPr bwMode="auto">
            <a:xfrm>
              <a:off x="1966" y="2140"/>
              <a:ext cx="227" cy="1"/>
            </a:xfrm>
            <a:prstGeom prst="line">
              <a:avLst/>
            </a:prstGeom>
            <a:noFill/>
            <a:ln w="19050">
              <a:solidFill>
                <a:srgbClr val="000000"/>
              </a:solidFill>
              <a:round/>
              <a:headEnd/>
              <a:tailEnd/>
            </a:ln>
          </p:spPr>
          <p:txBody>
            <a:bodyPr/>
            <a:lstStyle/>
            <a:p>
              <a:endParaRPr lang="en-US" dirty="0"/>
            </a:p>
          </p:txBody>
        </p:sp>
        <p:sp>
          <p:nvSpPr>
            <p:cNvPr id="29554" name="Line 882"/>
            <p:cNvSpPr>
              <a:spLocks noChangeShapeType="1"/>
            </p:cNvSpPr>
            <p:nvPr/>
          </p:nvSpPr>
          <p:spPr bwMode="auto">
            <a:xfrm>
              <a:off x="1966" y="2204"/>
              <a:ext cx="227" cy="1"/>
            </a:xfrm>
            <a:prstGeom prst="line">
              <a:avLst/>
            </a:prstGeom>
            <a:noFill/>
            <a:ln w="19050">
              <a:solidFill>
                <a:srgbClr val="000000"/>
              </a:solidFill>
              <a:round/>
              <a:headEnd/>
              <a:tailEnd/>
            </a:ln>
          </p:spPr>
          <p:txBody>
            <a:bodyPr/>
            <a:lstStyle/>
            <a:p>
              <a:endParaRPr lang="en-US" dirty="0"/>
            </a:p>
          </p:txBody>
        </p:sp>
        <p:sp>
          <p:nvSpPr>
            <p:cNvPr id="29555" name="Line 883"/>
            <p:cNvSpPr>
              <a:spLocks noChangeShapeType="1"/>
            </p:cNvSpPr>
            <p:nvPr/>
          </p:nvSpPr>
          <p:spPr bwMode="auto">
            <a:xfrm>
              <a:off x="1966" y="2274"/>
              <a:ext cx="227" cy="1"/>
            </a:xfrm>
            <a:prstGeom prst="line">
              <a:avLst/>
            </a:prstGeom>
            <a:noFill/>
            <a:ln w="19050">
              <a:solidFill>
                <a:srgbClr val="000000"/>
              </a:solidFill>
              <a:round/>
              <a:headEnd/>
              <a:tailEnd/>
            </a:ln>
          </p:spPr>
          <p:txBody>
            <a:bodyPr/>
            <a:lstStyle/>
            <a:p>
              <a:endParaRPr lang="en-US" dirty="0"/>
            </a:p>
          </p:txBody>
        </p:sp>
        <p:sp>
          <p:nvSpPr>
            <p:cNvPr id="29556" name="Line 884"/>
            <p:cNvSpPr>
              <a:spLocks noChangeShapeType="1"/>
            </p:cNvSpPr>
            <p:nvPr/>
          </p:nvSpPr>
          <p:spPr bwMode="auto">
            <a:xfrm>
              <a:off x="1966" y="2344"/>
              <a:ext cx="227" cy="1"/>
            </a:xfrm>
            <a:prstGeom prst="line">
              <a:avLst/>
            </a:prstGeom>
            <a:noFill/>
            <a:ln w="19050">
              <a:solidFill>
                <a:srgbClr val="000000"/>
              </a:solidFill>
              <a:round/>
              <a:headEnd/>
              <a:tailEnd/>
            </a:ln>
          </p:spPr>
          <p:txBody>
            <a:bodyPr/>
            <a:lstStyle/>
            <a:p>
              <a:endParaRPr lang="en-US" dirty="0"/>
            </a:p>
          </p:txBody>
        </p:sp>
        <p:sp>
          <p:nvSpPr>
            <p:cNvPr id="29557" name="Line 885"/>
            <p:cNvSpPr>
              <a:spLocks noChangeShapeType="1"/>
            </p:cNvSpPr>
            <p:nvPr/>
          </p:nvSpPr>
          <p:spPr bwMode="auto">
            <a:xfrm>
              <a:off x="1966" y="2415"/>
              <a:ext cx="227" cy="1"/>
            </a:xfrm>
            <a:prstGeom prst="line">
              <a:avLst/>
            </a:prstGeom>
            <a:noFill/>
            <a:ln w="19050">
              <a:solidFill>
                <a:srgbClr val="000000"/>
              </a:solidFill>
              <a:round/>
              <a:headEnd/>
              <a:tailEnd/>
            </a:ln>
          </p:spPr>
          <p:txBody>
            <a:bodyPr/>
            <a:lstStyle/>
            <a:p>
              <a:endParaRPr lang="en-US" dirty="0"/>
            </a:p>
          </p:txBody>
        </p:sp>
        <p:sp>
          <p:nvSpPr>
            <p:cNvPr id="29558" name="Line 886"/>
            <p:cNvSpPr>
              <a:spLocks noChangeShapeType="1"/>
            </p:cNvSpPr>
            <p:nvPr/>
          </p:nvSpPr>
          <p:spPr bwMode="auto">
            <a:xfrm>
              <a:off x="2435" y="2121"/>
              <a:ext cx="227" cy="1"/>
            </a:xfrm>
            <a:prstGeom prst="line">
              <a:avLst/>
            </a:prstGeom>
            <a:noFill/>
            <a:ln w="19050">
              <a:solidFill>
                <a:srgbClr val="000000"/>
              </a:solidFill>
              <a:round/>
              <a:headEnd/>
              <a:tailEnd/>
            </a:ln>
          </p:spPr>
          <p:txBody>
            <a:bodyPr/>
            <a:lstStyle/>
            <a:p>
              <a:endParaRPr lang="en-US" dirty="0"/>
            </a:p>
          </p:txBody>
        </p:sp>
        <p:sp>
          <p:nvSpPr>
            <p:cNvPr id="29559" name="Line 887"/>
            <p:cNvSpPr>
              <a:spLocks noChangeShapeType="1"/>
            </p:cNvSpPr>
            <p:nvPr/>
          </p:nvSpPr>
          <p:spPr bwMode="auto">
            <a:xfrm>
              <a:off x="2435" y="2185"/>
              <a:ext cx="227" cy="1"/>
            </a:xfrm>
            <a:prstGeom prst="line">
              <a:avLst/>
            </a:prstGeom>
            <a:noFill/>
            <a:ln w="19050">
              <a:solidFill>
                <a:srgbClr val="000000"/>
              </a:solidFill>
              <a:round/>
              <a:headEnd/>
              <a:tailEnd/>
            </a:ln>
          </p:spPr>
          <p:txBody>
            <a:bodyPr/>
            <a:lstStyle/>
            <a:p>
              <a:endParaRPr lang="en-US" dirty="0"/>
            </a:p>
          </p:txBody>
        </p:sp>
        <p:sp>
          <p:nvSpPr>
            <p:cNvPr id="29560" name="Line 888"/>
            <p:cNvSpPr>
              <a:spLocks noChangeShapeType="1"/>
            </p:cNvSpPr>
            <p:nvPr/>
          </p:nvSpPr>
          <p:spPr bwMode="auto">
            <a:xfrm>
              <a:off x="2435" y="2255"/>
              <a:ext cx="227" cy="1"/>
            </a:xfrm>
            <a:prstGeom prst="line">
              <a:avLst/>
            </a:prstGeom>
            <a:noFill/>
            <a:ln w="19050">
              <a:solidFill>
                <a:srgbClr val="000000"/>
              </a:solidFill>
              <a:round/>
              <a:headEnd/>
              <a:tailEnd/>
            </a:ln>
          </p:spPr>
          <p:txBody>
            <a:bodyPr/>
            <a:lstStyle/>
            <a:p>
              <a:endParaRPr lang="en-US" dirty="0"/>
            </a:p>
          </p:txBody>
        </p:sp>
        <p:sp>
          <p:nvSpPr>
            <p:cNvPr id="29561" name="Line 889"/>
            <p:cNvSpPr>
              <a:spLocks noChangeShapeType="1"/>
            </p:cNvSpPr>
            <p:nvPr/>
          </p:nvSpPr>
          <p:spPr bwMode="auto">
            <a:xfrm>
              <a:off x="2828" y="2121"/>
              <a:ext cx="227" cy="1"/>
            </a:xfrm>
            <a:prstGeom prst="line">
              <a:avLst/>
            </a:prstGeom>
            <a:noFill/>
            <a:ln w="19050">
              <a:solidFill>
                <a:srgbClr val="000000"/>
              </a:solidFill>
              <a:round/>
              <a:headEnd/>
              <a:tailEnd/>
            </a:ln>
          </p:spPr>
          <p:txBody>
            <a:bodyPr/>
            <a:lstStyle/>
            <a:p>
              <a:endParaRPr lang="en-US" dirty="0"/>
            </a:p>
          </p:txBody>
        </p:sp>
        <p:sp>
          <p:nvSpPr>
            <p:cNvPr id="29562" name="Line 890"/>
            <p:cNvSpPr>
              <a:spLocks noChangeShapeType="1"/>
            </p:cNvSpPr>
            <p:nvPr/>
          </p:nvSpPr>
          <p:spPr bwMode="auto">
            <a:xfrm>
              <a:off x="2828" y="2185"/>
              <a:ext cx="227" cy="1"/>
            </a:xfrm>
            <a:prstGeom prst="line">
              <a:avLst/>
            </a:prstGeom>
            <a:noFill/>
            <a:ln w="19050">
              <a:solidFill>
                <a:srgbClr val="000000"/>
              </a:solidFill>
              <a:round/>
              <a:headEnd/>
              <a:tailEnd/>
            </a:ln>
          </p:spPr>
          <p:txBody>
            <a:bodyPr/>
            <a:lstStyle/>
            <a:p>
              <a:endParaRPr lang="en-US" dirty="0"/>
            </a:p>
          </p:txBody>
        </p:sp>
        <p:sp>
          <p:nvSpPr>
            <p:cNvPr id="29563" name="Line 891"/>
            <p:cNvSpPr>
              <a:spLocks noChangeShapeType="1"/>
            </p:cNvSpPr>
            <p:nvPr/>
          </p:nvSpPr>
          <p:spPr bwMode="auto">
            <a:xfrm>
              <a:off x="2828" y="2255"/>
              <a:ext cx="227" cy="1"/>
            </a:xfrm>
            <a:prstGeom prst="line">
              <a:avLst/>
            </a:prstGeom>
            <a:noFill/>
            <a:ln w="19050">
              <a:solidFill>
                <a:srgbClr val="000000"/>
              </a:solidFill>
              <a:round/>
              <a:headEnd/>
              <a:tailEnd/>
            </a:ln>
          </p:spPr>
          <p:txBody>
            <a:bodyPr/>
            <a:lstStyle/>
            <a:p>
              <a:endParaRPr lang="en-US" dirty="0"/>
            </a:p>
          </p:txBody>
        </p:sp>
        <p:sp>
          <p:nvSpPr>
            <p:cNvPr id="29564" name="Line 892"/>
            <p:cNvSpPr>
              <a:spLocks noChangeShapeType="1"/>
            </p:cNvSpPr>
            <p:nvPr/>
          </p:nvSpPr>
          <p:spPr bwMode="auto">
            <a:xfrm>
              <a:off x="3283" y="2121"/>
              <a:ext cx="227" cy="1"/>
            </a:xfrm>
            <a:prstGeom prst="line">
              <a:avLst/>
            </a:prstGeom>
            <a:noFill/>
            <a:ln w="19050">
              <a:solidFill>
                <a:srgbClr val="000000"/>
              </a:solidFill>
              <a:round/>
              <a:headEnd/>
              <a:tailEnd/>
            </a:ln>
          </p:spPr>
          <p:txBody>
            <a:bodyPr/>
            <a:lstStyle/>
            <a:p>
              <a:endParaRPr lang="en-US" dirty="0"/>
            </a:p>
          </p:txBody>
        </p:sp>
        <p:sp>
          <p:nvSpPr>
            <p:cNvPr id="29565" name="Line 893"/>
            <p:cNvSpPr>
              <a:spLocks noChangeShapeType="1"/>
            </p:cNvSpPr>
            <p:nvPr/>
          </p:nvSpPr>
          <p:spPr bwMode="auto">
            <a:xfrm>
              <a:off x="3283" y="2185"/>
              <a:ext cx="227" cy="1"/>
            </a:xfrm>
            <a:prstGeom prst="line">
              <a:avLst/>
            </a:prstGeom>
            <a:noFill/>
            <a:ln w="19050">
              <a:solidFill>
                <a:srgbClr val="000000"/>
              </a:solidFill>
              <a:round/>
              <a:headEnd/>
              <a:tailEnd/>
            </a:ln>
          </p:spPr>
          <p:txBody>
            <a:bodyPr/>
            <a:lstStyle/>
            <a:p>
              <a:endParaRPr lang="en-US" dirty="0"/>
            </a:p>
          </p:txBody>
        </p:sp>
        <p:sp>
          <p:nvSpPr>
            <p:cNvPr id="29566" name="Line 894"/>
            <p:cNvSpPr>
              <a:spLocks noChangeShapeType="1"/>
            </p:cNvSpPr>
            <p:nvPr/>
          </p:nvSpPr>
          <p:spPr bwMode="auto">
            <a:xfrm>
              <a:off x="3283" y="2255"/>
              <a:ext cx="227" cy="1"/>
            </a:xfrm>
            <a:prstGeom prst="line">
              <a:avLst/>
            </a:prstGeom>
            <a:noFill/>
            <a:ln w="19050">
              <a:solidFill>
                <a:srgbClr val="000000"/>
              </a:solidFill>
              <a:round/>
              <a:headEnd/>
              <a:tailEnd/>
            </a:ln>
          </p:spPr>
          <p:txBody>
            <a:bodyPr/>
            <a:lstStyle/>
            <a:p>
              <a:endParaRPr lang="en-US" dirty="0"/>
            </a:p>
          </p:txBody>
        </p:sp>
        <p:sp>
          <p:nvSpPr>
            <p:cNvPr id="29567" name="Line 895"/>
            <p:cNvSpPr>
              <a:spLocks noChangeShapeType="1"/>
            </p:cNvSpPr>
            <p:nvPr/>
          </p:nvSpPr>
          <p:spPr bwMode="auto">
            <a:xfrm>
              <a:off x="3677" y="2121"/>
              <a:ext cx="227" cy="1"/>
            </a:xfrm>
            <a:prstGeom prst="line">
              <a:avLst/>
            </a:prstGeom>
            <a:noFill/>
            <a:ln w="19050">
              <a:solidFill>
                <a:srgbClr val="000000"/>
              </a:solidFill>
              <a:round/>
              <a:headEnd/>
              <a:tailEnd/>
            </a:ln>
          </p:spPr>
          <p:txBody>
            <a:bodyPr/>
            <a:lstStyle/>
            <a:p>
              <a:endParaRPr lang="en-US" dirty="0"/>
            </a:p>
          </p:txBody>
        </p:sp>
        <p:sp>
          <p:nvSpPr>
            <p:cNvPr id="29568" name="Line 896"/>
            <p:cNvSpPr>
              <a:spLocks noChangeShapeType="1"/>
            </p:cNvSpPr>
            <p:nvPr/>
          </p:nvSpPr>
          <p:spPr bwMode="auto">
            <a:xfrm>
              <a:off x="3677" y="2185"/>
              <a:ext cx="227" cy="1"/>
            </a:xfrm>
            <a:prstGeom prst="line">
              <a:avLst/>
            </a:prstGeom>
            <a:noFill/>
            <a:ln w="19050">
              <a:solidFill>
                <a:srgbClr val="000000"/>
              </a:solidFill>
              <a:round/>
              <a:headEnd/>
              <a:tailEnd/>
            </a:ln>
          </p:spPr>
          <p:txBody>
            <a:bodyPr/>
            <a:lstStyle/>
            <a:p>
              <a:endParaRPr lang="en-US" dirty="0"/>
            </a:p>
          </p:txBody>
        </p:sp>
        <p:sp>
          <p:nvSpPr>
            <p:cNvPr id="29569" name="Line 897"/>
            <p:cNvSpPr>
              <a:spLocks noChangeShapeType="1"/>
            </p:cNvSpPr>
            <p:nvPr/>
          </p:nvSpPr>
          <p:spPr bwMode="auto">
            <a:xfrm>
              <a:off x="3677" y="2255"/>
              <a:ext cx="227" cy="1"/>
            </a:xfrm>
            <a:prstGeom prst="line">
              <a:avLst/>
            </a:prstGeom>
            <a:noFill/>
            <a:ln w="19050">
              <a:solidFill>
                <a:srgbClr val="000000"/>
              </a:solidFill>
              <a:round/>
              <a:headEnd/>
              <a:tailEnd/>
            </a:ln>
          </p:spPr>
          <p:txBody>
            <a:bodyPr/>
            <a:lstStyle/>
            <a:p>
              <a:endParaRPr lang="en-US" dirty="0"/>
            </a:p>
          </p:txBody>
        </p:sp>
        <p:sp>
          <p:nvSpPr>
            <p:cNvPr id="29570" name="Line 898"/>
            <p:cNvSpPr>
              <a:spLocks noChangeShapeType="1"/>
            </p:cNvSpPr>
            <p:nvPr/>
          </p:nvSpPr>
          <p:spPr bwMode="auto">
            <a:xfrm>
              <a:off x="4097" y="2121"/>
              <a:ext cx="227" cy="1"/>
            </a:xfrm>
            <a:prstGeom prst="line">
              <a:avLst/>
            </a:prstGeom>
            <a:noFill/>
            <a:ln w="19050">
              <a:solidFill>
                <a:srgbClr val="000000"/>
              </a:solidFill>
              <a:round/>
              <a:headEnd/>
              <a:tailEnd/>
            </a:ln>
          </p:spPr>
          <p:txBody>
            <a:bodyPr/>
            <a:lstStyle/>
            <a:p>
              <a:endParaRPr lang="en-US" dirty="0"/>
            </a:p>
          </p:txBody>
        </p:sp>
        <p:sp>
          <p:nvSpPr>
            <p:cNvPr id="29571" name="Line 899"/>
            <p:cNvSpPr>
              <a:spLocks noChangeShapeType="1"/>
            </p:cNvSpPr>
            <p:nvPr/>
          </p:nvSpPr>
          <p:spPr bwMode="auto">
            <a:xfrm>
              <a:off x="4097" y="2185"/>
              <a:ext cx="227" cy="1"/>
            </a:xfrm>
            <a:prstGeom prst="line">
              <a:avLst/>
            </a:prstGeom>
            <a:noFill/>
            <a:ln w="19050">
              <a:solidFill>
                <a:srgbClr val="000000"/>
              </a:solidFill>
              <a:round/>
              <a:headEnd/>
              <a:tailEnd/>
            </a:ln>
          </p:spPr>
          <p:txBody>
            <a:bodyPr/>
            <a:lstStyle/>
            <a:p>
              <a:endParaRPr lang="en-US" dirty="0"/>
            </a:p>
          </p:txBody>
        </p:sp>
        <p:sp>
          <p:nvSpPr>
            <p:cNvPr id="29572" name="Line 900"/>
            <p:cNvSpPr>
              <a:spLocks noChangeShapeType="1"/>
            </p:cNvSpPr>
            <p:nvPr/>
          </p:nvSpPr>
          <p:spPr bwMode="auto">
            <a:xfrm>
              <a:off x="4097" y="2255"/>
              <a:ext cx="227" cy="1"/>
            </a:xfrm>
            <a:prstGeom prst="line">
              <a:avLst/>
            </a:prstGeom>
            <a:noFill/>
            <a:ln w="19050">
              <a:solidFill>
                <a:srgbClr val="000000"/>
              </a:solidFill>
              <a:round/>
              <a:headEnd/>
              <a:tailEnd/>
            </a:ln>
          </p:spPr>
          <p:txBody>
            <a:bodyPr/>
            <a:lstStyle/>
            <a:p>
              <a:endParaRPr lang="en-US" dirty="0"/>
            </a:p>
          </p:txBody>
        </p:sp>
        <p:sp>
          <p:nvSpPr>
            <p:cNvPr id="29574" name="Freeform 902"/>
            <p:cNvSpPr>
              <a:spLocks/>
            </p:cNvSpPr>
            <p:nvPr/>
          </p:nvSpPr>
          <p:spPr bwMode="auto">
            <a:xfrm>
              <a:off x="1469" y="2025"/>
              <a:ext cx="959" cy="344"/>
            </a:xfrm>
            <a:custGeom>
              <a:avLst/>
              <a:gdLst/>
              <a:ahLst/>
              <a:cxnLst>
                <a:cxn ang="0">
                  <a:pos x="975" y="355"/>
                </a:cxn>
                <a:cxn ang="0">
                  <a:pos x="0" y="355"/>
                </a:cxn>
                <a:cxn ang="0">
                  <a:pos x="0" y="0"/>
                </a:cxn>
                <a:cxn ang="0">
                  <a:pos x="975" y="0"/>
                </a:cxn>
                <a:cxn ang="0">
                  <a:pos x="975" y="355"/>
                </a:cxn>
                <a:cxn ang="0">
                  <a:pos x="975" y="355"/>
                </a:cxn>
              </a:cxnLst>
              <a:rect l="0" t="0" r="r" b="b"/>
              <a:pathLst>
                <a:path w="975" h="355">
                  <a:moveTo>
                    <a:pt x="975" y="355"/>
                  </a:moveTo>
                  <a:lnTo>
                    <a:pt x="0" y="355"/>
                  </a:lnTo>
                  <a:lnTo>
                    <a:pt x="0" y="0"/>
                  </a:lnTo>
                  <a:lnTo>
                    <a:pt x="975" y="0"/>
                  </a:lnTo>
                  <a:lnTo>
                    <a:pt x="975" y="355"/>
                  </a:lnTo>
                  <a:lnTo>
                    <a:pt x="975" y="355"/>
                  </a:lnTo>
                </a:path>
              </a:pathLst>
            </a:custGeom>
            <a:gradFill rotWithShape="0">
              <a:gsLst>
                <a:gs pos="0">
                  <a:schemeClr val="accent1">
                    <a:gamma/>
                    <a:shade val="46275"/>
                    <a:invGamma/>
                  </a:schemeClr>
                </a:gs>
                <a:gs pos="50000">
                  <a:schemeClr val="accent1"/>
                </a:gs>
                <a:gs pos="100000">
                  <a:schemeClr val="accent1">
                    <a:gamma/>
                    <a:shade val="46275"/>
                    <a:invGamma/>
                  </a:schemeClr>
                </a:gs>
              </a:gsLst>
              <a:lin ang="2700000" scaled="1"/>
            </a:gradFill>
            <a:ln w="12700" cmpd="sng">
              <a:noFill/>
              <a:prstDash val="solid"/>
              <a:round/>
              <a:headEnd/>
              <a:tailEnd/>
            </a:ln>
            <a:effectLst>
              <a:prstShdw prst="shdw17" dist="17961" dir="2700000">
                <a:schemeClr val="accent1">
                  <a:gamma/>
                  <a:shade val="60000"/>
                  <a:invGamma/>
                </a:schemeClr>
              </a:prstShdw>
            </a:effectLst>
          </p:spPr>
          <p:txBody>
            <a:bodyPr/>
            <a:lstStyle/>
            <a:p>
              <a:endParaRPr lang="en-US" dirty="0"/>
            </a:p>
          </p:txBody>
        </p:sp>
        <p:sp>
          <p:nvSpPr>
            <p:cNvPr id="29575" name="Freeform 903"/>
            <p:cNvSpPr>
              <a:spLocks/>
            </p:cNvSpPr>
            <p:nvPr/>
          </p:nvSpPr>
          <p:spPr bwMode="auto">
            <a:xfrm>
              <a:off x="2524" y="2408"/>
              <a:ext cx="828" cy="914"/>
            </a:xfrm>
            <a:custGeom>
              <a:avLst/>
              <a:gdLst/>
              <a:ahLst/>
              <a:cxnLst>
                <a:cxn ang="0">
                  <a:pos x="0" y="941"/>
                </a:cxn>
                <a:cxn ang="0">
                  <a:pos x="842" y="941"/>
                </a:cxn>
                <a:cxn ang="0">
                  <a:pos x="842" y="0"/>
                </a:cxn>
                <a:cxn ang="0">
                  <a:pos x="0" y="0"/>
                </a:cxn>
                <a:cxn ang="0">
                  <a:pos x="0" y="941"/>
                </a:cxn>
                <a:cxn ang="0">
                  <a:pos x="0" y="941"/>
                </a:cxn>
              </a:cxnLst>
              <a:rect l="0" t="0" r="r" b="b"/>
              <a:pathLst>
                <a:path w="842" h="941">
                  <a:moveTo>
                    <a:pt x="0" y="941"/>
                  </a:moveTo>
                  <a:lnTo>
                    <a:pt x="842" y="941"/>
                  </a:lnTo>
                  <a:lnTo>
                    <a:pt x="842" y="0"/>
                  </a:lnTo>
                  <a:lnTo>
                    <a:pt x="0" y="0"/>
                  </a:lnTo>
                  <a:lnTo>
                    <a:pt x="0" y="941"/>
                  </a:lnTo>
                  <a:lnTo>
                    <a:pt x="0" y="941"/>
                  </a:lnTo>
                </a:path>
              </a:pathLst>
            </a:custGeom>
            <a:noFill/>
            <a:ln w="19050" cmpd="sng">
              <a:solidFill>
                <a:srgbClr val="000000"/>
              </a:solidFill>
              <a:prstDash val="solid"/>
              <a:round/>
              <a:headEnd/>
              <a:tailEnd/>
            </a:ln>
          </p:spPr>
          <p:txBody>
            <a:bodyPr/>
            <a:lstStyle/>
            <a:p>
              <a:endParaRPr lang="en-US" dirty="0"/>
            </a:p>
          </p:txBody>
        </p:sp>
        <p:sp>
          <p:nvSpPr>
            <p:cNvPr id="29576" name="Line 904"/>
            <p:cNvSpPr>
              <a:spLocks noChangeShapeType="1"/>
            </p:cNvSpPr>
            <p:nvPr/>
          </p:nvSpPr>
          <p:spPr bwMode="auto">
            <a:xfrm>
              <a:off x="2655" y="2574"/>
              <a:ext cx="235" cy="1"/>
            </a:xfrm>
            <a:prstGeom prst="line">
              <a:avLst/>
            </a:prstGeom>
            <a:noFill/>
            <a:ln w="19050">
              <a:solidFill>
                <a:srgbClr val="000000"/>
              </a:solidFill>
              <a:round/>
              <a:headEnd/>
              <a:tailEnd/>
            </a:ln>
          </p:spPr>
          <p:txBody>
            <a:bodyPr/>
            <a:lstStyle/>
            <a:p>
              <a:endParaRPr lang="en-US" dirty="0"/>
            </a:p>
          </p:txBody>
        </p:sp>
        <p:sp>
          <p:nvSpPr>
            <p:cNvPr id="29577" name="Line 905"/>
            <p:cNvSpPr>
              <a:spLocks noChangeShapeType="1"/>
            </p:cNvSpPr>
            <p:nvPr/>
          </p:nvSpPr>
          <p:spPr bwMode="auto">
            <a:xfrm>
              <a:off x="2655" y="2645"/>
              <a:ext cx="235" cy="1"/>
            </a:xfrm>
            <a:prstGeom prst="line">
              <a:avLst/>
            </a:prstGeom>
            <a:noFill/>
            <a:ln w="19050">
              <a:solidFill>
                <a:srgbClr val="000000"/>
              </a:solidFill>
              <a:round/>
              <a:headEnd/>
              <a:tailEnd/>
            </a:ln>
          </p:spPr>
          <p:txBody>
            <a:bodyPr/>
            <a:lstStyle/>
            <a:p>
              <a:endParaRPr lang="en-US" dirty="0"/>
            </a:p>
          </p:txBody>
        </p:sp>
        <p:sp>
          <p:nvSpPr>
            <p:cNvPr id="29578" name="Line 906"/>
            <p:cNvSpPr>
              <a:spLocks noChangeShapeType="1"/>
            </p:cNvSpPr>
            <p:nvPr/>
          </p:nvSpPr>
          <p:spPr bwMode="auto">
            <a:xfrm>
              <a:off x="2655" y="2715"/>
              <a:ext cx="235" cy="1"/>
            </a:xfrm>
            <a:prstGeom prst="line">
              <a:avLst/>
            </a:prstGeom>
            <a:noFill/>
            <a:ln w="19050">
              <a:solidFill>
                <a:srgbClr val="000000"/>
              </a:solidFill>
              <a:round/>
              <a:headEnd/>
              <a:tailEnd/>
            </a:ln>
          </p:spPr>
          <p:txBody>
            <a:bodyPr/>
            <a:lstStyle/>
            <a:p>
              <a:endParaRPr lang="en-US" dirty="0"/>
            </a:p>
          </p:txBody>
        </p:sp>
        <p:sp>
          <p:nvSpPr>
            <p:cNvPr id="29579" name="Line 907"/>
            <p:cNvSpPr>
              <a:spLocks noChangeShapeType="1"/>
            </p:cNvSpPr>
            <p:nvPr/>
          </p:nvSpPr>
          <p:spPr bwMode="auto">
            <a:xfrm>
              <a:off x="2655" y="2785"/>
              <a:ext cx="235" cy="1"/>
            </a:xfrm>
            <a:prstGeom prst="line">
              <a:avLst/>
            </a:prstGeom>
            <a:noFill/>
            <a:ln w="19050">
              <a:solidFill>
                <a:srgbClr val="000000"/>
              </a:solidFill>
              <a:round/>
              <a:headEnd/>
              <a:tailEnd/>
            </a:ln>
          </p:spPr>
          <p:txBody>
            <a:bodyPr/>
            <a:lstStyle/>
            <a:p>
              <a:endParaRPr lang="en-US" dirty="0"/>
            </a:p>
          </p:txBody>
        </p:sp>
        <p:sp>
          <p:nvSpPr>
            <p:cNvPr id="29580" name="Line 908"/>
            <p:cNvSpPr>
              <a:spLocks noChangeShapeType="1"/>
            </p:cNvSpPr>
            <p:nvPr/>
          </p:nvSpPr>
          <p:spPr bwMode="auto">
            <a:xfrm>
              <a:off x="2655" y="2856"/>
              <a:ext cx="235" cy="1"/>
            </a:xfrm>
            <a:prstGeom prst="line">
              <a:avLst/>
            </a:prstGeom>
            <a:noFill/>
            <a:ln w="19050">
              <a:solidFill>
                <a:srgbClr val="000000"/>
              </a:solidFill>
              <a:round/>
              <a:headEnd/>
              <a:tailEnd/>
            </a:ln>
          </p:spPr>
          <p:txBody>
            <a:bodyPr/>
            <a:lstStyle/>
            <a:p>
              <a:endParaRPr lang="en-US" dirty="0"/>
            </a:p>
          </p:txBody>
        </p:sp>
        <p:sp>
          <p:nvSpPr>
            <p:cNvPr id="29581" name="Line 909"/>
            <p:cNvSpPr>
              <a:spLocks noChangeShapeType="1"/>
            </p:cNvSpPr>
            <p:nvPr/>
          </p:nvSpPr>
          <p:spPr bwMode="auto">
            <a:xfrm>
              <a:off x="2655" y="2919"/>
              <a:ext cx="235" cy="1"/>
            </a:xfrm>
            <a:prstGeom prst="line">
              <a:avLst/>
            </a:prstGeom>
            <a:noFill/>
            <a:ln w="19050">
              <a:solidFill>
                <a:srgbClr val="000000"/>
              </a:solidFill>
              <a:round/>
              <a:headEnd/>
              <a:tailEnd/>
            </a:ln>
          </p:spPr>
          <p:txBody>
            <a:bodyPr/>
            <a:lstStyle/>
            <a:p>
              <a:endParaRPr lang="en-US" dirty="0"/>
            </a:p>
          </p:txBody>
        </p:sp>
        <p:sp>
          <p:nvSpPr>
            <p:cNvPr id="29582" name="Line 910"/>
            <p:cNvSpPr>
              <a:spLocks noChangeShapeType="1"/>
            </p:cNvSpPr>
            <p:nvPr/>
          </p:nvSpPr>
          <p:spPr bwMode="auto">
            <a:xfrm>
              <a:off x="2655" y="2990"/>
              <a:ext cx="235" cy="1"/>
            </a:xfrm>
            <a:prstGeom prst="line">
              <a:avLst/>
            </a:prstGeom>
            <a:noFill/>
            <a:ln w="19050">
              <a:solidFill>
                <a:srgbClr val="000000"/>
              </a:solidFill>
              <a:round/>
              <a:headEnd/>
              <a:tailEnd/>
            </a:ln>
          </p:spPr>
          <p:txBody>
            <a:bodyPr/>
            <a:lstStyle/>
            <a:p>
              <a:endParaRPr lang="en-US" dirty="0"/>
            </a:p>
          </p:txBody>
        </p:sp>
        <p:sp>
          <p:nvSpPr>
            <p:cNvPr id="29583" name="Line 911"/>
            <p:cNvSpPr>
              <a:spLocks noChangeShapeType="1"/>
            </p:cNvSpPr>
            <p:nvPr/>
          </p:nvSpPr>
          <p:spPr bwMode="auto">
            <a:xfrm>
              <a:off x="2655" y="3060"/>
              <a:ext cx="235" cy="1"/>
            </a:xfrm>
            <a:prstGeom prst="line">
              <a:avLst/>
            </a:prstGeom>
            <a:noFill/>
            <a:ln w="19050">
              <a:solidFill>
                <a:srgbClr val="000000"/>
              </a:solidFill>
              <a:round/>
              <a:headEnd/>
              <a:tailEnd/>
            </a:ln>
          </p:spPr>
          <p:txBody>
            <a:bodyPr/>
            <a:lstStyle/>
            <a:p>
              <a:endParaRPr lang="en-US" dirty="0"/>
            </a:p>
          </p:txBody>
        </p:sp>
        <p:sp>
          <p:nvSpPr>
            <p:cNvPr id="29584" name="Line 912"/>
            <p:cNvSpPr>
              <a:spLocks noChangeShapeType="1"/>
            </p:cNvSpPr>
            <p:nvPr/>
          </p:nvSpPr>
          <p:spPr bwMode="auto">
            <a:xfrm>
              <a:off x="2655" y="3137"/>
              <a:ext cx="235" cy="1"/>
            </a:xfrm>
            <a:prstGeom prst="line">
              <a:avLst/>
            </a:prstGeom>
            <a:noFill/>
            <a:ln w="19050">
              <a:solidFill>
                <a:srgbClr val="000000"/>
              </a:solidFill>
              <a:round/>
              <a:headEnd/>
              <a:tailEnd/>
            </a:ln>
          </p:spPr>
          <p:txBody>
            <a:bodyPr/>
            <a:lstStyle/>
            <a:p>
              <a:endParaRPr lang="en-US" dirty="0"/>
            </a:p>
          </p:txBody>
        </p:sp>
        <p:sp>
          <p:nvSpPr>
            <p:cNvPr id="29585" name="Line 913"/>
            <p:cNvSpPr>
              <a:spLocks noChangeShapeType="1"/>
            </p:cNvSpPr>
            <p:nvPr/>
          </p:nvSpPr>
          <p:spPr bwMode="auto">
            <a:xfrm>
              <a:off x="2655" y="3208"/>
              <a:ext cx="235" cy="1"/>
            </a:xfrm>
            <a:prstGeom prst="line">
              <a:avLst/>
            </a:prstGeom>
            <a:noFill/>
            <a:ln w="19050">
              <a:solidFill>
                <a:srgbClr val="000000"/>
              </a:solidFill>
              <a:round/>
              <a:headEnd/>
              <a:tailEnd/>
            </a:ln>
          </p:spPr>
          <p:txBody>
            <a:bodyPr/>
            <a:lstStyle/>
            <a:p>
              <a:endParaRPr lang="en-US" dirty="0"/>
            </a:p>
          </p:txBody>
        </p:sp>
        <p:sp>
          <p:nvSpPr>
            <p:cNvPr id="29586" name="Line 914"/>
            <p:cNvSpPr>
              <a:spLocks noChangeShapeType="1"/>
            </p:cNvSpPr>
            <p:nvPr/>
          </p:nvSpPr>
          <p:spPr bwMode="auto">
            <a:xfrm>
              <a:off x="2993" y="2574"/>
              <a:ext cx="235" cy="1"/>
            </a:xfrm>
            <a:prstGeom prst="line">
              <a:avLst/>
            </a:prstGeom>
            <a:noFill/>
            <a:ln w="19050">
              <a:solidFill>
                <a:srgbClr val="000000"/>
              </a:solidFill>
              <a:round/>
              <a:headEnd/>
              <a:tailEnd/>
            </a:ln>
          </p:spPr>
          <p:txBody>
            <a:bodyPr/>
            <a:lstStyle/>
            <a:p>
              <a:endParaRPr lang="en-US" dirty="0"/>
            </a:p>
          </p:txBody>
        </p:sp>
        <p:sp>
          <p:nvSpPr>
            <p:cNvPr id="29587" name="Line 915"/>
            <p:cNvSpPr>
              <a:spLocks noChangeShapeType="1"/>
            </p:cNvSpPr>
            <p:nvPr/>
          </p:nvSpPr>
          <p:spPr bwMode="auto">
            <a:xfrm>
              <a:off x="2993" y="2645"/>
              <a:ext cx="235" cy="1"/>
            </a:xfrm>
            <a:prstGeom prst="line">
              <a:avLst/>
            </a:prstGeom>
            <a:noFill/>
            <a:ln w="19050">
              <a:solidFill>
                <a:srgbClr val="000000"/>
              </a:solidFill>
              <a:round/>
              <a:headEnd/>
              <a:tailEnd/>
            </a:ln>
          </p:spPr>
          <p:txBody>
            <a:bodyPr/>
            <a:lstStyle/>
            <a:p>
              <a:endParaRPr lang="en-US" dirty="0"/>
            </a:p>
          </p:txBody>
        </p:sp>
        <p:sp>
          <p:nvSpPr>
            <p:cNvPr id="29588" name="Line 916"/>
            <p:cNvSpPr>
              <a:spLocks noChangeShapeType="1"/>
            </p:cNvSpPr>
            <p:nvPr/>
          </p:nvSpPr>
          <p:spPr bwMode="auto">
            <a:xfrm>
              <a:off x="2993" y="2715"/>
              <a:ext cx="235" cy="1"/>
            </a:xfrm>
            <a:prstGeom prst="line">
              <a:avLst/>
            </a:prstGeom>
            <a:noFill/>
            <a:ln w="19050">
              <a:solidFill>
                <a:srgbClr val="000000"/>
              </a:solidFill>
              <a:round/>
              <a:headEnd/>
              <a:tailEnd/>
            </a:ln>
          </p:spPr>
          <p:txBody>
            <a:bodyPr/>
            <a:lstStyle/>
            <a:p>
              <a:endParaRPr lang="en-US" dirty="0"/>
            </a:p>
          </p:txBody>
        </p:sp>
        <p:sp>
          <p:nvSpPr>
            <p:cNvPr id="29589" name="Line 917"/>
            <p:cNvSpPr>
              <a:spLocks noChangeShapeType="1"/>
            </p:cNvSpPr>
            <p:nvPr/>
          </p:nvSpPr>
          <p:spPr bwMode="auto">
            <a:xfrm>
              <a:off x="2993" y="2785"/>
              <a:ext cx="235" cy="1"/>
            </a:xfrm>
            <a:prstGeom prst="line">
              <a:avLst/>
            </a:prstGeom>
            <a:noFill/>
            <a:ln w="19050">
              <a:solidFill>
                <a:srgbClr val="000000"/>
              </a:solidFill>
              <a:round/>
              <a:headEnd/>
              <a:tailEnd/>
            </a:ln>
          </p:spPr>
          <p:txBody>
            <a:bodyPr/>
            <a:lstStyle/>
            <a:p>
              <a:endParaRPr lang="en-US" dirty="0"/>
            </a:p>
          </p:txBody>
        </p:sp>
        <p:sp>
          <p:nvSpPr>
            <p:cNvPr id="29590" name="Line 918"/>
            <p:cNvSpPr>
              <a:spLocks noChangeShapeType="1"/>
            </p:cNvSpPr>
            <p:nvPr/>
          </p:nvSpPr>
          <p:spPr bwMode="auto">
            <a:xfrm>
              <a:off x="2993" y="2856"/>
              <a:ext cx="235" cy="1"/>
            </a:xfrm>
            <a:prstGeom prst="line">
              <a:avLst/>
            </a:prstGeom>
            <a:noFill/>
            <a:ln w="19050">
              <a:solidFill>
                <a:srgbClr val="000000"/>
              </a:solidFill>
              <a:round/>
              <a:headEnd/>
              <a:tailEnd/>
            </a:ln>
          </p:spPr>
          <p:txBody>
            <a:bodyPr/>
            <a:lstStyle/>
            <a:p>
              <a:endParaRPr lang="en-US" dirty="0"/>
            </a:p>
          </p:txBody>
        </p:sp>
        <p:sp>
          <p:nvSpPr>
            <p:cNvPr id="29591" name="Line 919"/>
            <p:cNvSpPr>
              <a:spLocks noChangeShapeType="1"/>
            </p:cNvSpPr>
            <p:nvPr/>
          </p:nvSpPr>
          <p:spPr bwMode="auto">
            <a:xfrm>
              <a:off x="2993" y="2919"/>
              <a:ext cx="235" cy="1"/>
            </a:xfrm>
            <a:prstGeom prst="line">
              <a:avLst/>
            </a:prstGeom>
            <a:noFill/>
            <a:ln w="19050">
              <a:solidFill>
                <a:srgbClr val="000000"/>
              </a:solidFill>
              <a:round/>
              <a:headEnd/>
              <a:tailEnd/>
            </a:ln>
          </p:spPr>
          <p:txBody>
            <a:bodyPr/>
            <a:lstStyle/>
            <a:p>
              <a:endParaRPr lang="en-US" dirty="0"/>
            </a:p>
          </p:txBody>
        </p:sp>
        <p:sp>
          <p:nvSpPr>
            <p:cNvPr id="29592" name="Line 920"/>
            <p:cNvSpPr>
              <a:spLocks noChangeShapeType="1"/>
            </p:cNvSpPr>
            <p:nvPr/>
          </p:nvSpPr>
          <p:spPr bwMode="auto">
            <a:xfrm>
              <a:off x="2993" y="2990"/>
              <a:ext cx="235" cy="1"/>
            </a:xfrm>
            <a:prstGeom prst="line">
              <a:avLst/>
            </a:prstGeom>
            <a:noFill/>
            <a:ln w="19050">
              <a:solidFill>
                <a:srgbClr val="000000"/>
              </a:solidFill>
              <a:round/>
              <a:headEnd/>
              <a:tailEnd/>
            </a:ln>
          </p:spPr>
          <p:txBody>
            <a:bodyPr/>
            <a:lstStyle/>
            <a:p>
              <a:endParaRPr lang="en-US" dirty="0"/>
            </a:p>
          </p:txBody>
        </p:sp>
        <p:sp>
          <p:nvSpPr>
            <p:cNvPr id="29593" name="Line 921"/>
            <p:cNvSpPr>
              <a:spLocks noChangeShapeType="1"/>
            </p:cNvSpPr>
            <p:nvPr/>
          </p:nvSpPr>
          <p:spPr bwMode="auto">
            <a:xfrm>
              <a:off x="2993" y="3060"/>
              <a:ext cx="235" cy="1"/>
            </a:xfrm>
            <a:prstGeom prst="line">
              <a:avLst/>
            </a:prstGeom>
            <a:noFill/>
            <a:ln w="19050">
              <a:solidFill>
                <a:srgbClr val="000000"/>
              </a:solidFill>
              <a:round/>
              <a:headEnd/>
              <a:tailEnd/>
            </a:ln>
          </p:spPr>
          <p:txBody>
            <a:bodyPr/>
            <a:lstStyle/>
            <a:p>
              <a:endParaRPr lang="en-US" dirty="0"/>
            </a:p>
          </p:txBody>
        </p:sp>
        <p:sp>
          <p:nvSpPr>
            <p:cNvPr id="29594" name="Line 922"/>
            <p:cNvSpPr>
              <a:spLocks noChangeShapeType="1"/>
            </p:cNvSpPr>
            <p:nvPr/>
          </p:nvSpPr>
          <p:spPr bwMode="auto">
            <a:xfrm>
              <a:off x="2993" y="3137"/>
              <a:ext cx="235" cy="1"/>
            </a:xfrm>
            <a:prstGeom prst="line">
              <a:avLst/>
            </a:prstGeom>
            <a:noFill/>
            <a:ln w="19050">
              <a:solidFill>
                <a:srgbClr val="000000"/>
              </a:solidFill>
              <a:round/>
              <a:headEnd/>
              <a:tailEnd/>
            </a:ln>
          </p:spPr>
          <p:txBody>
            <a:bodyPr/>
            <a:lstStyle/>
            <a:p>
              <a:endParaRPr lang="en-US" dirty="0"/>
            </a:p>
          </p:txBody>
        </p:sp>
        <p:sp>
          <p:nvSpPr>
            <p:cNvPr id="29595" name="Line 923"/>
            <p:cNvSpPr>
              <a:spLocks noChangeShapeType="1"/>
            </p:cNvSpPr>
            <p:nvPr/>
          </p:nvSpPr>
          <p:spPr bwMode="auto">
            <a:xfrm>
              <a:off x="2993" y="3208"/>
              <a:ext cx="235" cy="1"/>
            </a:xfrm>
            <a:prstGeom prst="line">
              <a:avLst/>
            </a:prstGeom>
            <a:noFill/>
            <a:ln w="19050">
              <a:solidFill>
                <a:srgbClr val="000000"/>
              </a:solidFill>
              <a:round/>
              <a:headEnd/>
              <a:tailEnd/>
            </a:ln>
          </p:spPr>
          <p:txBody>
            <a:bodyPr/>
            <a:lstStyle/>
            <a:p>
              <a:endParaRPr lang="en-US" dirty="0"/>
            </a:p>
          </p:txBody>
        </p:sp>
        <p:sp>
          <p:nvSpPr>
            <p:cNvPr id="29597" name="Freeform 925"/>
            <p:cNvSpPr>
              <a:spLocks/>
            </p:cNvSpPr>
            <p:nvPr/>
          </p:nvSpPr>
          <p:spPr bwMode="auto">
            <a:xfrm>
              <a:off x="2449" y="2424"/>
              <a:ext cx="958" cy="352"/>
            </a:xfrm>
            <a:custGeom>
              <a:avLst/>
              <a:gdLst/>
              <a:ahLst/>
              <a:cxnLst>
                <a:cxn ang="0">
                  <a:pos x="975" y="362"/>
                </a:cxn>
                <a:cxn ang="0">
                  <a:pos x="0" y="362"/>
                </a:cxn>
                <a:cxn ang="0">
                  <a:pos x="0" y="0"/>
                </a:cxn>
                <a:cxn ang="0">
                  <a:pos x="975" y="0"/>
                </a:cxn>
                <a:cxn ang="0">
                  <a:pos x="975" y="362"/>
                </a:cxn>
                <a:cxn ang="0">
                  <a:pos x="975" y="362"/>
                </a:cxn>
              </a:cxnLst>
              <a:rect l="0" t="0" r="r" b="b"/>
              <a:pathLst>
                <a:path w="975" h="362">
                  <a:moveTo>
                    <a:pt x="975" y="362"/>
                  </a:moveTo>
                  <a:lnTo>
                    <a:pt x="0" y="362"/>
                  </a:lnTo>
                  <a:lnTo>
                    <a:pt x="0" y="0"/>
                  </a:lnTo>
                  <a:lnTo>
                    <a:pt x="975" y="0"/>
                  </a:lnTo>
                  <a:lnTo>
                    <a:pt x="975" y="362"/>
                  </a:lnTo>
                  <a:lnTo>
                    <a:pt x="975" y="362"/>
                  </a:lnTo>
                </a:path>
              </a:pathLst>
            </a:custGeom>
            <a:gradFill rotWithShape="0">
              <a:gsLst>
                <a:gs pos="0">
                  <a:schemeClr val="accent1">
                    <a:gamma/>
                    <a:shade val="46275"/>
                    <a:invGamma/>
                  </a:schemeClr>
                </a:gs>
                <a:gs pos="50000">
                  <a:schemeClr val="accent1"/>
                </a:gs>
                <a:gs pos="100000">
                  <a:schemeClr val="accent1">
                    <a:gamma/>
                    <a:shade val="46275"/>
                    <a:invGamma/>
                  </a:schemeClr>
                </a:gs>
              </a:gsLst>
              <a:lin ang="2700000" scaled="1"/>
            </a:gradFill>
            <a:ln w="12700" cap="flat" cmpd="sng">
              <a:noFill/>
              <a:prstDash val="solid"/>
              <a:round/>
              <a:headEnd type="none" w="med" len="med"/>
              <a:tailEnd type="none" w="med" len="med"/>
            </a:ln>
            <a:effectLst>
              <a:prstShdw prst="shdw17" dist="17961" dir="2700000">
                <a:schemeClr val="accent1">
                  <a:gamma/>
                  <a:shade val="60000"/>
                  <a:invGamma/>
                </a:schemeClr>
              </a:prstShdw>
            </a:effectLst>
          </p:spPr>
          <p:txBody>
            <a:bodyPr/>
            <a:lstStyle/>
            <a:p>
              <a:endParaRPr lang="en-US" dirty="0"/>
            </a:p>
          </p:txBody>
        </p:sp>
        <p:sp>
          <p:nvSpPr>
            <p:cNvPr id="29598" name="Freeform 926"/>
            <p:cNvSpPr>
              <a:spLocks/>
            </p:cNvSpPr>
            <p:nvPr/>
          </p:nvSpPr>
          <p:spPr bwMode="auto">
            <a:xfrm>
              <a:off x="2566" y="2965"/>
              <a:ext cx="724" cy="216"/>
            </a:xfrm>
            <a:custGeom>
              <a:avLst/>
              <a:gdLst/>
              <a:ahLst/>
              <a:cxnLst>
                <a:cxn ang="0">
                  <a:pos x="737" y="223"/>
                </a:cxn>
                <a:cxn ang="0">
                  <a:pos x="0" y="223"/>
                </a:cxn>
                <a:cxn ang="0">
                  <a:pos x="0" y="0"/>
                </a:cxn>
                <a:cxn ang="0">
                  <a:pos x="737" y="0"/>
                </a:cxn>
                <a:cxn ang="0">
                  <a:pos x="737" y="223"/>
                </a:cxn>
                <a:cxn ang="0">
                  <a:pos x="737" y="223"/>
                </a:cxn>
              </a:cxnLst>
              <a:rect l="0" t="0" r="r" b="b"/>
              <a:pathLst>
                <a:path w="737" h="223">
                  <a:moveTo>
                    <a:pt x="737" y="223"/>
                  </a:moveTo>
                  <a:lnTo>
                    <a:pt x="0" y="223"/>
                  </a:lnTo>
                  <a:lnTo>
                    <a:pt x="0" y="0"/>
                  </a:lnTo>
                  <a:lnTo>
                    <a:pt x="737" y="0"/>
                  </a:lnTo>
                  <a:lnTo>
                    <a:pt x="737" y="223"/>
                  </a:lnTo>
                  <a:lnTo>
                    <a:pt x="737" y="223"/>
                  </a:lnTo>
                  <a:close/>
                </a:path>
              </a:pathLst>
            </a:custGeom>
            <a:gradFill rotWithShape="0">
              <a:gsLst>
                <a:gs pos="0">
                  <a:schemeClr val="accent1">
                    <a:gamma/>
                    <a:shade val="46275"/>
                    <a:invGamma/>
                  </a:schemeClr>
                </a:gs>
                <a:gs pos="50000">
                  <a:schemeClr val="accent1"/>
                </a:gs>
                <a:gs pos="100000">
                  <a:schemeClr val="accent1">
                    <a:gamma/>
                    <a:shade val="46275"/>
                    <a:invGamma/>
                  </a:schemeClr>
                </a:gs>
              </a:gsLst>
              <a:lin ang="2700000" scaled="1"/>
            </a:gradFill>
            <a:ln w="12700" cap="flat" cmpd="sng">
              <a:noFill/>
              <a:prstDash val="solid"/>
              <a:round/>
              <a:headEnd type="none" w="med" len="med"/>
              <a:tailEnd type="none" w="med" len="med"/>
            </a:ln>
            <a:effectLst>
              <a:prstShdw prst="shdw17" dist="17961" dir="2700000">
                <a:schemeClr val="accent1">
                  <a:gamma/>
                  <a:shade val="60000"/>
                  <a:invGamma/>
                </a:schemeClr>
              </a:prstShdw>
            </a:effectLst>
          </p:spPr>
          <p:txBody>
            <a:bodyPr/>
            <a:lstStyle/>
            <a:p>
              <a:endParaRPr lang="en-US" dirty="0"/>
            </a:p>
          </p:txBody>
        </p:sp>
        <p:sp>
          <p:nvSpPr>
            <p:cNvPr id="29599" name="Freeform 927"/>
            <p:cNvSpPr>
              <a:spLocks/>
            </p:cNvSpPr>
            <p:nvPr/>
          </p:nvSpPr>
          <p:spPr bwMode="auto">
            <a:xfrm>
              <a:off x="2566" y="2965"/>
              <a:ext cx="724" cy="216"/>
            </a:xfrm>
            <a:custGeom>
              <a:avLst/>
              <a:gdLst/>
              <a:ahLst/>
              <a:cxnLst>
                <a:cxn ang="0">
                  <a:pos x="737" y="223"/>
                </a:cxn>
                <a:cxn ang="0">
                  <a:pos x="0" y="223"/>
                </a:cxn>
                <a:cxn ang="0">
                  <a:pos x="0" y="0"/>
                </a:cxn>
                <a:cxn ang="0">
                  <a:pos x="737" y="0"/>
                </a:cxn>
                <a:cxn ang="0">
                  <a:pos x="737" y="223"/>
                </a:cxn>
                <a:cxn ang="0">
                  <a:pos x="737" y="223"/>
                </a:cxn>
              </a:cxnLst>
              <a:rect l="0" t="0" r="r" b="b"/>
              <a:pathLst>
                <a:path w="737" h="223">
                  <a:moveTo>
                    <a:pt x="737" y="223"/>
                  </a:moveTo>
                  <a:lnTo>
                    <a:pt x="0" y="223"/>
                  </a:lnTo>
                  <a:lnTo>
                    <a:pt x="0" y="0"/>
                  </a:lnTo>
                  <a:lnTo>
                    <a:pt x="737" y="0"/>
                  </a:lnTo>
                  <a:lnTo>
                    <a:pt x="737" y="223"/>
                  </a:lnTo>
                  <a:lnTo>
                    <a:pt x="737" y="223"/>
                  </a:lnTo>
                </a:path>
              </a:pathLst>
            </a:custGeom>
            <a:noFill/>
            <a:ln w="19050" cmpd="sng">
              <a:noFill/>
              <a:prstDash val="solid"/>
              <a:round/>
              <a:headEnd/>
              <a:tailEnd/>
            </a:ln>
          </p:spPr>
          <p:txBody>
            <a:bodyPr/>
            <a:lstStyle/>
            <a:p>
              <a:endParaRPr lang="en-US" dirty="0"/>
            </a:p>
          </p:txBody>
        </p:sp>
        <p:sp>
          <p:nvSpPr>
            <p:cNvPr id="29600" name="Freeform 928"/>
            <p:cNvSpPr>
              <a:spLocks/>
            </p:cNvSpPr>
            <p:nvPr/>
          </p:nvSpPr>
          <p:spPr bwMode="auto">
            <a:xfrm>
              <a:off x="3773" y="2965"/>
              <a:ext cx="490" cy="216"/>
            </a:xfrm>
            <a:custGeom>
              <a:avLst/>
              <a:gdLst/>
              <a:ahLst/>
              <a:cxnLst>
                <a:cxn ang="0">
                  <a:pos x="498" y="223"/>
                </a:cxn>
                <a:cxn ang="0">
                  <a:pos x="0" y="223"/>
                </a:cxn>
                <a:cxn ang="0">
                  <a:pos x="0" y="0"/>
                </a:cxn>
                <a:cxn ang="0">
                  <a:pos x="498" y="0"/>
                </a:cxn>
                <a:cxn ang="0">
                  <a:pos x="498" y="223"/>
                </a:cxn>
                <a:cxn ang="0">
                  <a:pos x="498" y="223"/>
                </a:cxn>
              </a:cxnLst>
              <a:rect l="0" t="0" r="r" b="b"/>
              <a:pathLst>
                <a:path w="498" h="223">
                  <a:moveTo>
                    <a:pt x="498" y="223"/>
                  </a:moveTo>
                  <a:lnTo>
                    <a:pt x="0" y="223"/>
                  </a:lnTo>
                  <a:lnTo>
                    <a:pt x="0" y="0"/>
                  </a:lnTo>
                  <a:lnTo>
                    <a:pt x="498" y="0"/>
                  </a:lnTo>
                  <a:lnTo>
                    <a:pt x="498" y="223"/>
                  </a:lnTo>
                  <a:lnTo>
                    <a:pt x="498" y="223"/>
                  </a:lnTo>
                  <a:close/>
                </a:path>
              </a:pathLst>
            </a:custGeom>
            <a:gradFill rotWithShape="0">
              <a:gsLst>
                <a:gs pos="0">
                  <a:schemeClr val="accent1">
                    <a:gamma/>
                    <a:shade val="46275"/>
                    <a:invGamma/>
                  </a:schemeClr>
                </a:gs>
                <a:gs pos="50000">
                  <a:schemeClr val="accent1"/>
                </a:gs>
                <a:gs pos="100000">
                  <a:schemeClr val="accent1">
                    <a:gamma/>
                    <a:shade val="46275"/>
                    <a:invGamma/>
                  </a:schemeClr>
                </a:gs>
              </a:gsLst>
              <a:lin ang="2700000" scaled="1"/>
            </a:gradFill>
            <a:ln w="12700" cap="flat" cmpd="sng">
              <a:noFill/>
              <a:prstDash val="solid"/>
              <a:round/>
              <a:headEnd type="none" w="med" len="med"/>
              <a:tailEnd type="none" w="med" len="med"/>
            </a:ln>
            <a:effectLst>
              <a:prstShdw prst="shdw17" dist="17961" dir="2700000">
                <a:schemeClr val="accent1">
                  <a:gamma/>
                  <a:shade val="60000"/>
                  <a:invGamma/>
                </a:schemeClr>
              </a:prstShdw>
            </a:effectLst>
          </p:spPr>
          <p:txBody>
            <a:bodyPr/>
            <a:lstStyle/>
            <a:p>
              <a:endParaRPr lang="en-US" dirty="0"/>
            </a:p>
          </p:txBody>
        </p:sp>
        <p:sp>
          <p:nvSpPr>
            <p:cNvPr id="29601" name="Freeform 929"/>
            <p:cNvSpPr>
              <a:spLocks/>
            </p:cNvSpPr>
            <p:nvPr/>
          </p:nvSpPr>
          <p:spPr bwMode="auto">
            <a:xfrm>
              <a:off x="3773" y="2965"/>
              <a:ext cx="490" cy="216"/>
            </a:xfrm>
            <a:custGeom>
              <a:avLst/>
              <a:gdLst/>
              <a:ahLst/>
              <a:cxnLst>
                <a:cxn ang="0">
                  <a:pos x="498" y="223"/>
                </a:cxn>
                <a:cxn ang="0">
                  <a:pos x="0" y="223"/>
                </a:cxn>
                <a:cxn ang="0">
                  <a:pos x="0" y="0"/>
                </a:cxn>
                <a:cxn ang="0">
                  <a:pos x="498" y="0"/>
                </a:cxn>
                <a:cxn ang="0">
                  <a:pos x="498" y="223"/>
                </a:cxn>
                <a:cxn ang="0">
                  <a:pos x="498" y="223"/>
                </a:cxn>
              </a:cxnLst>
              <a:rect l="0" t="0" r="r" b="b"/>
              <a:pathLst>
                <a:path w="498" h="223">
                  <a:moveTo>
                    <a:pt x="498" y="223"/>
                  </a:moveTo>
                  <a:lnTo>
                    <a:pt x="0" y="223"/>
                  </a:lnTo>
                  <a:lnTo>
                    <a:pt x="0" y="0"/>
                  </a:lnTo>
                  <a:lnTo>
                    <a:pt x="498" y="0"/>
                  </a:lnTo>
                  <a:lnTo>
                    <a:pt x="498" y="223"/>
                  </a:lnTo>
                  <a:lnTo>
                    <a:pt x="498" y="223"/>
                  </a:lnTo>
                </a:path>
              </a:pathLst>
            </a:custGeom>
            <a:noFill/>
            <a:ln w="19050" cmpd="sng">
              <a:noFill/>
              <a:prstDash val="solid"/>
              <a:round/>
              <a:headEnd/>
              <a:tailEnd/>
            </a:ln>
          </p:spPr>
          <p:txBody>
            <a:bodyPr/>
            <a:lstStyle/>
            <a:p>
              <a:endParaRPr lang="en-US" dirty="0"/>
            </a:p>
          </p:txBody>
        </p:sp>
        <p:sp>
          <p:nvSpPr>
            <p:cNvPr id="29602" name="Freeform 930"/>
            <p:cNvSpPr>
              <a:spLocks/>
            </p:cNvSpPr>
            <p:nvPr/>
          </p:nvSpPr>
          <p:spPr bwMode="auto">
            <a:xfrm>
              <a:off x="1641" y="2965"/>
              <a:ext cx="483" cy="216"/>
            </a:xfrm>
            <a:custGeom>
              <a:avLst/>
              <a:gdLst/>
              <a:ahLst/>
              <a:cxnLst>
                <a:cxn ang="0">
                  <a:pos x="491" y="223"/>
                </a:cxn>
                <a:cxn ang="0">
                  <a:pos x="0" y="223"/>
                </a:cxn>
                <a:cxn ang="0">
                  <a:pos x="0" y="0"/>
                </a:cxn>
                <a:cxn ang="0">
                  <a:pos x="491" y="0"/>
                </a:cxn>
                <a:cxn ang="0">
                  <a:pos x="491" y="223"/>
                </a:cxn>
                <a:cxn ang="0">
                  <a:pos x="491" y="223"/>
                </a:cxn>
              </a:cxnLst>
              <a:rect l="0" t="0" r="r" b="b"/>
              <a:pathLst>
                <a:path w="491" h="223">
                  <a:moveTo>
                    <a:pt x="491" y="223"/>
                  </a:moveTo>
                  <a:lnTo>
                    <a:pt x="0" y="223"/>
                  </a:lnTo>
                  <a:lnTo>
                    <a:pt x="0" y="0"/>
                  </a:lnTo>
                  <a:lnTo>
                    <a:pt x="491" y="0"/>
                  </a:lnTo>
                  <a:lnTo>
                    <a:pt x="491" y="223"/>
                  </a:lnTo>
                  <a:lnTo>
                    <a:pt x="491" y="223"/>
                  </a:lnTo>
                  <a:close/>
                </a:path>
              </a:pathLst>
            </a:custGeom>
            <a:gradFill rotWithShape="0">
              <a:gsLst>
                <a:gs pos="0">
                  <a:schemeClr val="accent1">
                    <a:gamma/>
                    <a:shade val="46275"/>
                    <a:invGamma/>
                  </a:schemeClr>
                </a:gs>
                <a:gs pos="50000">
                  <a:schemeClr val="accent1"/>
                </a:gs>
                <a:gs pos="100000">
                  <a:schemeClr val="accent1">
                    <a:gamma/>
                    <a:shade val="46275"/>
                    <a:invGamma/>
                  </a:schemeClr>
                </a:gs>
              </a:gsLst>
              <a:lin ang="2700000" scaled="1"/>
            </a:gradFill>
            <a:ln w="12700" cap="flat" cmpd="sng">
              <a:noFill/>
              <a:prstDash val="solid"/>
              <a:round/>
              <a:headEnd type="none" w="med" len="med"/>
              <a:tailEnd type="none" w="med" len="med"/>
            </a:ln>
            <a:effectLst>
              <a:prstShdw prst="shdw17" dist="17961" dir="2700000">
                <a:schemeClr val="accent1">
                  <a:gamma/>
                  <a:shade val="60000"/>
                  <a:invGamma/>
                </a:schemeClr>
              </a:prstShdw>
            </a:effectLst>
          </p:spPr>
          <p:txBody>
            <a:bodyPr/>
            <a:lstStyle/>
            <a:p>
              <a:endParaRPr lang="en-US" dirty="0"/>
            </a:p>
          </p:txBody>
        </p:sp>
        <p:sp>
          <p:nvSpPr>
            <p:cNvPr id="29603" name="Freeform 931"/>
            <p:cNvSpPr>
              <a:spLocks/>
            </p:cNvSpPr>
            <p:nvPr/>
          </p:nvSpPr>
          <p:spPr bwMode="auto">
            <a:xfrm>
              <a:off x="1641" y="2965"/>
              <a:ext cx="483" cy="216"/>
            </a:xfrm>
            <a:custGeom>
              <a:avLst/>
              <a:gdLst/>
              <a:ahLst/>
              <a:cxnLst>
                <a:cxn ang="0">
                  <a:pos x="491" y="223"/>
                </a:cxn>
                <a:cxn ang="0">
                  <a:pos x="0" y="223"/>
                </a:cxn>
                <a:cxn ang="0">
                  <a:pos x="0" y="0"/>
                </a:cxn>
                <a:cxn ang="0">
                  <a:pos x="491" y="0"/>
                </a:cxn>
                <a:cxn ang="0">
                  <a:pos x="491" y="223"/>
                </a:cxn>
                <a:cxn ang="0">
                  <a:pos x="491" y="223"/>
                </a:cxn>
              </a:cxnLst>
              <a:rect l="0" t="0" r="r" b="b"/>
              <a:pathLst>
                <a:path w="491" h="223">
                  <a:moveTo>
                    <a:pt x="491" y="223"/>
                  </a:moveTo>
                  <a:lnTo>
                    <a:pt x="0" y="223"/>
                  </a:lnTo>
                  <a:lnTo>
                    <a:pt x="0" y="0"/>
                  </a:lnTo>
                  <a:lnTo>
                    <a:pt x="491" y="0"/>
                  </a:lnTo>
                  <a:lnTo>
                    <a:pt x="491" y="223"/>
                  </a:lnTo>
                  <a:lnTo>
                    <a:pt x="491" y="223"/>
                  </a:lnTo>
                </a:path>
              </a:pathLst>
            </a:custGeom>
            <a:noFill/>
            <a:ln w="19050" cmpd="sng">
              <a:noFill/>
              <a:prstDash val="solid"/>
              <a:round/>
              <a:headEnd/>
              <a:tailEnd/>
            </a:ln>
          </p:spPr>
          <p:txBody>
            <a:bodyPr/>
            <a:lstStyle/>
            <a:p>
              <a:endParaRPr lang="en-US" dirty="0"/>
            </a:p>
          </p:txBody>
        </p:sp>
        <p:sp>
          <p:nvSpPr>
            <p:cNvPr id="29604" name="Line 932"/>
            <p:cNvSpPr>
              <a:spLocks noChangeShapeType="1"/>
            </p:cNvSpPr>
            <p:nvPr/>
          </p:nvSpPr>
          <p:spPr bwMode="auto">
            <a:xfrm>
              <a:off x="2131" y="3117"/>
              <a:ext cx="338" cy="1"/>
            </a:xfrm>
            <a:prstGeom prst="line">
              <a:avLst/>
            </a:prstGeom>
            <a:noFill/>
            <a:ln w="19050">
              <a:solidFill>
                <a:srgbClr val="000000"/>
              </a:solidFill>
              <a:round/>
              <a:headEnd/>
              <a:tailEnd/>
            </a:ln>
          </p:spPr>
          <p:txBody>
            <a:bodyPr/>
            <a:lstStyle/>
            <a:p>
              <a:endParaRPr lang="en-US" dirty="0"/>
            </a:p>
          </p:txBody>
        </p:sp>
        <p:sp>
          <p:nvSpPr>
            <p:cNvPr id="29605" name="Line 933"/>
            <p:cNvSpPr>
              <a:spLocks noChangeShapeType="1"/>
            </p:cNvSpPr>
            <p:nvPr/>
          </p:nvSpPr>
          <p:spPr bwMode="auto">
            <a:xfrm>
              <a:off x="2131" y="3117"/>
              <a:ext cx="338" cy="1"/>
            </a:xfrm>
            <a:prstGeom prst="line">
              <a:avLst/>
            </a:prstGeom>
            <a:noFill/>
            <a:ln w="19050">
              <a:solidFill>
                <a:srgbClr val="000000"/>
              </a:solidFill>
              <a:round/>
              <a:headEnd/>
              <a:tailEnd/>
            </a:ln>
          </p:spPr>
          <p:txBody>
            <a:bodyPr/>
            <a:lstStyle/>
            <a:p>
              <a:endParaRPr lang="en-US" dirty="0"/>
            </a:p>
          </p:txBody>
        </p:sp>
        <p:sp>
          <p:nvSpPr>
            <p:cNvPr id="29606" name="Freeform 934"/>
            <p:cNvSpPr>
              <a:spLocks/>
            </p:cNvSpPr>
            <p:nvPr/>
          </p:nvSpPr>
          <p:spPr bwMode="auto">
            <a:xfrm>
              <a:off x="2455" y="3105"/>
              <a:ext cx="42" cy="26"/>
            </a:xfrm>
            <a:custGeom>
              <a:avLst/>
              <a:gdLst/>
              <a:ahLst/>
              <a:cxnLst>
                <a:cxn ang="0">
                  <a:pos x="42" y="13"/>
                </a:cxn>
                <a:cxn ang="0">
                  <a:pos x="0" y="27"/>
                </a:cxn>
                <a:cxn ang="0">
                  <a:pos x="14" y="13"/>
                </a:cxn>
                <a:cxn ang="0">
                  <a:pos x="0" y="0"/>
                </a:cxn>
                <a:cxn ang="0">
                  <a:pos x="42" y="13"/>
                </a:cxn>
                <a:cxn ang="0">
                  <a:pos x="42" y="13"/>
                </a:cxn>
              </a:cxnLst>
              <a:rect l="0" t="0" r="r" b="b"/>
              <a:pathLst>
                <a:path w="42" h="27">
                  <a:moveTo>
                    <a:pt x="42" y="13"/>
                  </a:moveTo>
                  <a:lnTo>
                    <a:pt x="0" y="27"/>
                  </a:lnTo>
                  <a:lnTo>
                    <a:pt x="14" y="13"/>
                  </a:lnTo>
                  <a:lnTo>
                    <a:pt x="0" y="0"/>
                  </a:lnTo>
                  <a:lnTo>
                    <a:pt x="42" y="13"/>
                  </a:lnTo>
                  <a:lnTo>
                    <a:pt x="42" y="13"/>
                  </a:lnTo>
                  <a:close/>
                </a:path>
              </a:pathLst>
            </a:custGeom>
            <a:solidFill>
              <a:srgbClr val="000000"/>
            </a:solidFill>
            <a:ln w="9525">
              <a:noFill/>
              <a:round/>
              <a:headEnd/>
              <a:tailEnd/>
            </a:ln>
          </p:spPr>
          <p:txBody>
            <a:bodyPr/>
            <a:lstStyle/>
            <a:p>
              <a:endParaRPr lang="en-US" dirty="0"/>
            </a:p>
          </p:txBody>
        </p:sp>
        <p:sp>
          <p:nvSpPr>
            <p:cNvPr id="29607" name="Line 935"/>
            <p:cNvSpPr>
              <a:spLocks noChangeShapeType="1"/>
            </p:cNvSpPr>
            <p:nvPr/>
          </p:nvSpPr>
          <p:spPr bwMode="auto">
            <a:xfrm flipH="1">
              <a:off x="3428" y="3117"/>
              <a:ext cx="345" cy="1"/>
            </a:xfrm>
            <a:prstGeom prst="line">
              <a:avLst/>
            </a:prstGeom>
            <a:noFill/>
            <a:ln w="0">
              <a:solidFill>
                <a:srgbClr val="000000"/>
              </a:solidFill>
              <a:round/>
              <a:headEnd/>
              <a:tailEnd/>
            </a:ln>
          </p:spPr>
          <p:txBody>
            <a:bodyPr/>
            <a:lstStyle/>
            <a:p>
              <a:endParaRPr lang="en-US" dirty="0"/>
            </a:p>
          </p:txBody>
        </p:sp>
        <p:sp>
          <p:nvSpPr>
            <p:cNvPr id="29608" name="Line 936"/>
            <p:cNvSpPr>
              <a:spLocks noChangeShapeType="1"/>
            </p:cNvSpPr>
            <p:nvPr/>
          </p:nvSpPr>
          <p:spPr bwMode="auto">
            <a:xfrm flipH="1">
              <a:off x="3428" y="3117"/>
              <a:ext cx="345" cy="1"/>
            </a:xfrm>
            <a:prstGeom prst="line">
              <a:avLst/>
            </a:prstGeom>
            <a:noFill/>
            <a:ln w="19050">
              <a:solidFill>
                <a:srgbClr val="000000"/>
              </a:solidFill>
              <a:round/>
              <a:headEnd/>
              <a:tailEnd/>
            </a:ln>
          </p:spPr>
          <p:txBody>
            <a:bodyPr/>
            <a:lstStyle/>
            <a:p>
              <a:endParaRPr lang="en-US" dirty="0"/>
            </a:p>
          </p:txBody>
        </p:sp>
        <p:sp>
          <p:nvSpPr>
            <p:cNvPr id="29609" name="Freeform 937"/>
            <p:cNvSpPr>
              <a:spLocks/>
            </p:cNvSpPr>
            <p:nvPr/>
          </p:nvSpPr>
          <p:spPr bwMode="auto">
            <a:xfrm>
              <a:off x="3407" y="3105"/>
              <a:ext cx="35" cy="26"/>
            </a:xfrm>
            <a:custGeom>
              <a:avLst/>
              <a:gdLst/>
              <a:ahLst/>
              <a:cxnLst>
                <a:cxn ang="0">
                  <a:pos x="0" y="13"/>
                </a:cxn>
                <a:cxn ang="0">
                  <a:pos x="35" y="27"/>
                </a:cxn>
                <a:cxn ang="0">
                  <a:pos x="28" y="13"/>
                </a:cxn>
                <a:cxn ang="0">
                  <a:pos x="35" y="0"/>
                </a:cxn>
                <a:cxn ang="0">
                  <a:pos x="0" y="13"/>
                </a:cxn>
                <a:cxn ang="0">
                  <a:pos x="0" y="13"/>
                </a:cxn>
              </a:cxnLst>
              <a:rect l="0" t="0" r="r" b="b"/>
              <a:pathLst>
                <a:path w="35" h="27">
                  <a:moveTo>
                    <a:pt x="0" y="13"/>
                  </a:moveTo>
                  <a:lnTo>
                    <a:pt x="35" y="27"/>
                  </a:lnTo>
                  <a:lnTo>
                    <a:pt x="28" y="13"/>
                  </a:lnTo>
                  <a:lnTo>
                    <a:pt x="35" y="0"/>
                  </a:lnTo>
                  <a:lnTo>
                    <a:pt x="0" y="13"/>
                  </a:lnTo>
                  <a:lnTo>
                    <a:pt x="0" y="13"/>
                  </a:lnTo>
                  <a:close/>
                </a:path>
              </a:pathLst>
            </a:custGeom>
            <a:solidFill>
              <a:srgbClr val="000000"/>
            </a:solidFill>
            <a:ln w="9525">
              <a:noFill/>
              <a:round/>
              <a:headEnd/>
              <a:tailEnd/>
            </a:ln>
          </p:spPr>
          <p:txBody>
            <a:bodyPr/>
            <a:lstStyle/>
            <a:p>
              <a:endParaRPr lang="en-US" dirty="0"/>
            </a:p>
          </p:txBody>
        </p:sp>
        <p:sp>
          <p:nvSpPr>
            <p:cNvPr id="29610" name="Line 938"/>
            <p:cNvSpPr>
              <a:spLocks noChangeShapeType="1"/>
            </p:cNvSpPr>
            <p:nvPr/>
          </p:nvSpPr>
          <p:spPr bwMode="auto">
            <a:xfrm>
              <a:off x="2911" y="3188"/>
              <a:ext cx="1" cy="179"/>
            </a:xfrm>
            <a:prstGeom prst="line">
              <a:avLst/>
            </a:prstGeom>
            <a:noFill/>
            <a:ln w="19050">
              <a:solidFill>
                <a:srgbClr val="000000"/>
              </a:solidFill>
              <a:round/>
              <a:headEnd/>
              <a:tailEnd/>
            </a:ln>
          </p:spPr>
          <p:txBody>
            <a:bodyPr/>
            <a:lstStyle/>
            <a:p>
              <a:endParaRPr lang="en-US" dirty="0"/>
            </a:p>
          </p:txBody>
        </p:sp>
        <p:sp>
          <p:nvSpPr>
            <p:cNvPr id="29611" name="Line 939"/>
            <p:cNvSpPr>
              <a:spLocks noChangeShapeType="1"/>
            </p:cNvSpPr>
            <p:nvPr/>
          </p:nvSpPr>
          <p:spPr bwMode="auto">
            <a:xfrm>
              <a:off x="2911" y="3188"/>
              <a:ext cx="1" cy="179"/>
            </a:xfrm>
            <a:prstGeom prst="line">
              <a:avLst/>
            </a:prstGeom>
            <a:noFill/>
            <a:ln w="19050">
              <a:solidFill>
                <a:srgbClr val="000000"/>
              </a:solidFill>
              <a:round/>
              <a:headEnd/>
              <a:tailEnd/>
            </a:ln>
          </p:spPr>
          <p:txBody>
            <a:bodyPr/>
            <a:lstStyle/>
            <a:p>
              <a:endParaRPr lang="en-US" dirty="0"/>
            </a:p>
          </p:txBody>
        </p:sp>
        <p:sp>
          <p:nvSpPr>
            <p:cNvPr id="29612" name="Freeform 940"/>
            <p:cNvSpPr>
              <a:spLocks/>
            </p:cNvSpPr>
            <p:nvPr/>
          </p:nvSpPr>
          <p:spPr bwMode="auto">
            <a:xfrm>
              <a:off x="2897" y="3354"/>
              <a:ext cx="27" cy="32"/>
            </a:xfrm>
            <a:custGeom>
              <a:avLst/>
              <a:gdLst/>
              <a:ahLst/>
              <a:cxnLst>
                <a:cxn ang="0">
                  <a:pos x="14" y="33"/>
                </a:cxn>
                <a:cxn ang="0">
                  <a:pos x="0" y="0"/>
                </a:cxn>
                <a:cxn ang="0">
                  <a:pos x="14" y="6"/>
                </a:cxn>
                <a:cxn ang="0">
                  <a:pos x="28" y="0"/>
                </a:cxn>
                <a:cxn ang="0">
                  <a:pos x="14" y="33"/>
                </a:cxn>
                <a:cxn ang="0">
                  <a:pos x="14" y="33"/>
                </a:cxn>
              </a:cxnLst>
              <a:rect l="0" t="0" r="r" b="b"/>
              <a:pathLst>
                <a:path w="28" h="33">
                  <a:moveTo>
                    <a:pt x="14" y="33"/>
                  </a:moveTo>
                  <a:lnTo>
                    <a:pt x="0" y="0"/>
                  </a:lnTo>
                  <a:lnTo>
                    <a:pt x="14" y="6"/>
                  </a:lnTo>
                  <a:lnTo>
                    <a:pt x="28" y="0"/>
                  </a:lnTo>
                  <a:lnTo>
                    <a:pt x="14" y="33"/>
                  </a:lnTo>
                  <a:lnTo>
                    <a:pt x="14" y="33"/>
                  </a:lnTo>
                  <a:close/>
                </a:path>
              </a:pathLst>
            </a:custGeom>
            <a:solidFill>
              <a:srgbClr val="000000"/>
            </a:solidFill>
            <a:ln w="9525">
              <a:noFill/>
              <a:round/>
              <a:headEnd/>
              <a:tailEnd/>
            </a:ln>
          </p:spPr>
          <p:txBody>
            <a:bodyPr/>
            <a:lstStyle/>
            <a:p>
              <a:endParaRPr lang="en-US" dirty="0"/>
            </a:p>
          </p:txBody>
        </p:sp>
        <p:sp>
          <p:nvSpPr>
            <p:cNvPr id="29613" name="Text Box 941"/>
            <p:cNvSpPr txBox="1">
              <a:spLocks noChangeArrowheads="1"/>
            </p:cNvSpPr>
            <p:nvPr/>
          </p:nvSpPr>
          <p:spPr bwMode="auto">
            <a:xfrm>
              <a:off x="3761" y="2981"/>
              <a:ext cx="500" cy="173"/>
            </a:xfrm>
            <a:prstGeom prst="rect">
              <a:avLst/>
            </a:prstGeom>
            <a:noFill/>
            <a:ln w="19050">
              <a:noFill/>
              <a:miter lim="800000"/>
              <a:headEnd type="none" w="sm" len="sm"/>
              <a:tailEnd type="none" w="sm" len="sm"/>
            </a:ln>
            <a:effectLst/>
          </p:spPr>
          <p:txBody>
            <a:bodyPr>
              <a:spAutoFit/>
            </a:bodyPr>
            <a:lstStyle/>
            <a:p>
              <a:pPr algn="ctr"/>
              <a:r>
                <a:rPr lang="en-US" sz="1200" b="1" dirty="0">
                  <a:solidFill>
                    <a:srgbClr val="000000"/>
                  </a:solidFill>
                  <a:latin typeface="Arial" charset="0"/>
                </a:rPr>
                <a:t>Pull List</a:t>
              </a:r>
            </a:p>
          </p:txBody>
        </p:sp>
        <p:sp>
          <p:nvSpPr>
            <p:cNvPr id="29614" name="Text Box 942"/>
            <p:cNvSpPr txBox="1">
              <a:spLocks noChangeArrowheads="1"/>
            </p:cNvSpPr>
            <p:nvPr/>
          </p:nvSpPr>
          <p:spPr bwMode="auto">
            <a:xfrm>
              <a:off x="1631" y="2981"/>
              <a:ext cx="500" cy="173"/>
            </a:xfrm>
            <a:prstGeom prst="rect">
              <a:avLst/>
            </a:prstGeom>
            <a:noFill/>
            <a:ln w="12700">
              <a:noFill/>
              <a:miter lim="800000"/>
              <a:headEnd type="none" w="sm" len="sm"/>
              <a:tailEnd type="none" w="sm" len="sm"/>
            </a:ln>
            <a:effectLst/>
          </p:spPr>
          <p:txBody>
            <a:bodyPr>
              <a:spAutoFit/>
            </a:bodyPr>
            <a:lstStyle/>
            <a:p>
              <a:pPr algn="ctr"/>
              <a:r>
                <a:rPr lang="en-US" sz="1200" b="1" dirty="0">
                  <a:solidFill>
                    <a:srgbClr val="000000"/>
                  </a:solidFill>
                  <a:latin typeface="Arial" charset="0"/>
                </a:rPr>
                <a:t>Pull List</a:t>
              </a:r>
            </a:p>
          </p:txBody>
        </p:sp>
        <p:sp>
          <p:nvSpPr>
            <p:cNvPr id="29615" name="Text Box 943"/>
            <p:cNvSpPr txBox="1">
              <a:spLocks noChangeArrowheads="1"/>
            </p:cNvSpPr>
            <p:nvPr/>
          </p:nvSpPr>
          <p:spPr bwMode="auto">
            <a:xfrm>
              <a:off x="1488" y="2038"/>
              <a:ext cx="912" cy="250"/>
            </a:xfrm>
            <a:prstGeom prst="rect">
              <a:avLst/>
            </a:prstGeom>
            <a:noFill/>
            <a:ln w="12700">
              <a:noFill/>
              <a:miter lim="800000"/>
              <a:headEnd type="none" w="sm" len="sm"/>
              <a:tailEnd type="none" w="sm" len="sm"/>
            </a:ln>
            <a:effectLst/>
          </p:spPr>
          <p:txBody>
            <a:bodyPr>
              <a:spAutoFit/>
            </a:bodyPr>
            <a:lstStyle/>
            <a:p>
              <a:pPr algn="ctr"/>
              <a:r>
                <a:rPr lang="en-US" sz="2000" b="1" dirty="0">
                  <a:solidFill>
                    <a:srgbClr val="000000"/>
                  </a:solidFill>
                  <a:latin typeface="Arial" charset="0"/>
                </a:rPr>
                <a:t>Reserve</a:t>
              </a:r>
            </a:p>
          </p:txBody>
        </p:sp>
        <p:sp>
          <p:nvSpPr>
            <p:cNvPr id="29616" name="Text Box 944"/>
            <p:cNvSpPr txBox="1">
              <a:spLocks noChangeArrowheads="1"/>
            </p:cNvSpPr>
            <p:nvPr/>
          </p:nvSpPr>
          <p:spPr bwMode="auto">
            <a:xfrm>
              <a:off x="2400" y="2435"/>
              <a:ext cx="1097" cy="250"/>
            </a:xfrm>
            <a:prstGeom prst="rect">
              <a:avLst/>
            </a:prstGeom>
            <a:noFill/>
            <a:ln w="12700">
              <a:noFill/>
              <a:miter lim="800000"/>
              <a:headEnd type="none" w="sm" len="sm"/>
              <a:tailEnd type="none" w="sm" len="sm"/>
            </a:ln>
            <a:effectLst/>
          </p:spPr>
          <p:txBody>
            <a:bodyPr>
              <a:spAutoFit/>
            </a:bodyPr>
            <a:lstStyle/>
            <a:p>
              <a:pPr algn="ctr"/>
              <a:r>
                <a:rPr lang="en-US" sz="2000" b="1" dirty="0">
                  <a:solidFill>
                    <a:srgbClr val="000000"/>
                  </a:solidFill>
                  <a:latin typeface="Arial" charset="0"/>
                </a:rPr>
                <a:t>Case Pick</a:t>
              </a:r>
            </a:p>
          </p:txBody>
        </p:sp>
        <p:sp>
          <p:nvSpPr>
            <p:cNvPr id="29617" name="Text Box 945"/>
            <p:cNvSpPr txBox="1">
              <a:spLocks noChangeArrowheads="1"/>
            </p:cNvSpPr>
            <p:nvPr/>
          </p:nvSpPr>
          <p:spPr bwMode="auto">
            <a:xfrm>
              <a:off x="2563" y="2999"/>
              <a:ext cx="730" cy="154"/>
            </a:xfrm>
            <a:prstGeom prst="rect">
              <a:avLst/>
            </a:prstGeom>
            <a:noFill/>
            <a:ln w="12700">
              <a:noFill/>
              <a:miter lim="800000"/>
              <a:headEnd type="none" w="sm" len="sm"/>
              <a:tailEnd type="none" w="sm" len="sm"/>
            </a:ln>
            <a:effectLst/>
          </p:spPr>
          <p:txBody>
            <a:bodyPr>
              <a:spAutoFit/>
            </a:bodyPr>
            <a:lstStyle/>
            <a:p>
              <a:pPr algn="ctr"/>
              <a:r>
                <a:rPr lang="en-US" sz="1000" b="1" dirty="0">
                  <a:solidFill>
                    <a:srgbClr val="000000"/>
                  </a:solidFill>
                  <a:latin typeface="Arial" charset="0"/>
                </a:rPr>
                <a:t>Picking/Packing</a:t>
              </a:r>
            </a:p>
          </p:txBody>
        </p:sp>
        <p:grpSp>
          <p:nvGrpSpPr>
            <p:cNvPr id="3" name="Group 956"/>
            <p:cNvGrpSpPr>
              <a:grpSpLocks/>
            </p:cNvGrpSpPr>
            <p:nvPr/>
          </p:nvGrpSpPr>
          <p:grpSpPr bwMode="auto">
            <a:xfrm>
              <a:off x="2413" y="3317"/>
              <a:ext cx="1179" cy="491"/>
              <a:chOff x="2356" y="3352"/>
              <a:chExt cx="1179" cy="491"/>
            </a:xfrm>
          </p:grpSpPr>
          <p:sp>
            <p:nvSpPr>
              <p:cNvPr id="28679" name="Freeform 7"/>
              <p:cNvSpPr>
                <a:spLocks/>
              </p:cNvSpPr>
              <p:nvPr/>
            </p:nvSpPr>
            <p:spPr bwMode="auto">
              <a:xfrm>
                <a:off x="2945" y="3514"/>
                <a:ext cx="1" cy="64"/>
              </a:xfrm>
              <a:custGeom>
                <a:avLst/>
                <a:gdLst/>
                <a:ahLst/>
                <a:cxnLst>
                  <a:cxn ang="0">
                    <a:pos x="0" y="66"/>
                  </a:cxn>
                  <a:cxn ang="0">
                    <a:pos x="0" y="0"/>
                  </a:cxn>
                  <a:cxn ang="0">
                    <a:pos x="0" y="0"/>
                  </a:cxn>
                  <a:cxn ang="0">
                    <a:pos x="0" y="66"/>
                  </a:cxn>
                  <a:cxn ang="0">
                    <a:pos x="0" y="66"/>
                  </a:cxn>
                  <a:cxn ang="0">
                    <a:pos x="0" y="66"/>
                  </a:cxn>
                </a:cxnLst>
                <a:rect l="0" t="0" r="r" b="b"/>
                <a:pathLst>
                  <a:path h="66">
                    <a:moveTo>
                      <a:pt x="0" y="66"/>
                    </a:moveTo>
                    <a:lnTo>
                      <a:pt x="0" y="0"/>
                    </a:lnTo>
                    <a:lnTo>
                      <a:pt x="0" y="0"/>
                    </a:lnTo>
                    <a:lnTo>
                      <a:pt x="0" y="66"/>
                    </a:lnTo>
                    <a:lnTo>
                      <a:pt x="0" y="66"/>
                    </a:lnTo>
                    <a:lnTo>
                      <a:pt x="0" y="66"/>
                    </a:lnTo>
                    <a:close/>
                  </a:path>
                </a:pathLst>
              </a:custGeom>
              <a:solidFill>
                <a:srgbClr val="A0A0A0"/>
              </a:solidFill>
              <a:ln w="9525">
                <a:noFill/>
                <a:round/>
                <a:headEnd/>
                <a:tailEnd/>
              </a:ln>
            </p:spPr>
            <p:txBody>
              <a:bodyPr/>
              <a:lstStyle/>
              <a:p>
                <a:endParaRPr lang="en-US" dirty="0"/>
              </a:p>
            </p:txBody>
          </p:sp>
          <p:sp>
            <p:nvSpPr>
              <p:cNvPr id="28680" name="Freeform 8"/>
              <p:cNvSpPr>
                <a:spLocks/>
              </p:cNvSpPr>
              <p:nvPr/>
            </p:nvSpPr>
            <p:spPr bwMode="auto">
              <a:xfrm>
                <a:off x="2945" y="3514"/>
                <a:ext cx="1" cy="64"/>
              </a:xfrm>
              <a:custGeom>
                <a:avLst/>
                <a:gdLst/>
                <a:ahLst/>
                <a:cxnLst>
                  <a:cxn ang="0">
                    <a:pos x="0" y="66"/>
                  </a:cxn>
                  <a:cxn ang="0">
                    <a:pos x="0" y="0"/>
                  </a:cxn>
                  <a:cxn ang="0">
                    <a:pos x="0" y="0"/>
                  </a:cxn>
                  <a:cxn ang="0">
                    <a:pos x="0" y="66"/>
                  </a:cxn>
                  <a:cxn ang="0">
                    <a:pos x="0" y="66"/>
                  </a:cxn>
                  <a:cxn ang="0">
                    <a:pos x="0" y="66"/>
                  </a:cxn>
                </a:cxnLst>
                <a:rect l="0" t="0" r="r" b="b"/>
                <a:pathLst>
                  <a:path h="66">
                    <a:moveTo>
                      <a:pt x="0" y="66"/>
                    </a:moveTo>
                    <a:lnTo>
                      <a:pt x="0" y="0"/>
                    </a:lnTo>
                    <a:lnTo>
                      <a:pt x="0" y="0"/>
                    </a:lnTo>
                    <a:lnTo>
                      <a:pt x="0" y="66"/>
                    </a:lnTo>
                    <a:lnTo>
                      <a:pt x="0" y="66"/>
                    </a:lnTo>
                    <a:lnTo>
                      <a:pt x="0" y="66"/>
                    </a:lnTo>
                  </a:path>
                </a:pathLst>
              </a:custGeom>
              <a:noFill/>
              <a:ln w="0">
                <a:solidFill>
                  <a:srgbClr val="000000"/>
                </a:solidFill>
                <a:prstDash val="solid"/>
                <a:round/>
                <a:headEnd/>
                <a:tailEnd/>
              </a:ln>
            </p:spPr>
            <p:txBody>
              <a:bodyPr/>
              <a:lstStyle/>
              <a:p>
                <a:endParaRPr lang="en-US" dirty="0"/>
              </a:p>
            </p:txBody>
          </p:sp>
          <p:sp>
            <p:nvSpPr>
              <p:cNvPr id="28681" name="Rectangle 9"/>
              <p:cNvSpPr>
                <a:spLocks noChangeArrowheads="1"/>
              </p:cNvSpPr>
              <p:nvPr/>
            </p:nvSpPr>
            <p:spPr bwMode="auto">
              <a:xfrm>
                <a:off x="2945" y="3514"/>
                <a:ext cx="1" cy="64"/>
              </a:xfrm>
              <a:prstGeom prst="rect">
                <a:avLst/>
              </a:prstGeom>
              <a:noFill/>
              <a:ln w="0">
                <a:solidFill>
                  <a:srgbClr val="000000"/>
                </a:solidFill>
                <a:miter lim="800000"/>
                <a:headEnd/>
                <a:tailEnd/>
              </a:ln>
            </p:spPr>
            <p:txBody>
              <a:bodyPr/>
              <a:lstStyle/>
              <a:p>
                <a:endParaRPr lang="en-US" dirty="0"/>
              </a:p>
            </p:txBody>
          </p:sp>
          <p:sp>
            <p:nvSpPr>
              <p:cNvPr id="28682" name="Freeform 10"/>
              <p:cNvSpPr>
                <a:spLocks/>
              </p:cNvSpPr>
              <p:nvPr/>
            </p:nvSpPr>
            <p:spPr bwMode="auto">
              <a:xfrm>
                <a:off x="2945" y="3508"/>
                <a:ext cx="14" cy="70"/>
              </a:xfrm>
              <a:custGeom>
                <a:avLst/>
                <a:gdLst/>
                <a:ahLst/>
                <a:cxnLst>
                  <a:cxn ang="0">
                    <a:pos x="14" y="6"/>
                  </a:cxn>
                  <a:cxn ang="0">
                    <a:pos x="14" y="72"/>
                  </a:cxn>
                  <a:cxn ang="0">
                    <a:pos x="0" y="72"/>
                  </a:cxn>
                  <a:cxn ang="0">
                    <a:pos x="0" y="0"/>
                  </a:cxn>
                  <a:cxn ang="0">
                    <a:pos x="14" y="6"/>
                  </a:cxn>
                  <a:cxn ang="0">
                    <a:pos x="14" y="6"/>
                  </a:cxn>
                </a:cxnLst>
                <a:rect l="0" t="0" r="r" b="b"/>
                <a:pathLst>
                  <a:path w="14" h="72">
                    <a:moveTo>
                      <a:pt x="14" y="6"/>
                    </a:moveTo>
                    <a:lnTo>
                      <a:pt x="14" y="72"/>
                    </a:lnTo>
                    <a:lnTo>
                      <a:pt x="0" y="72"/>
                    </a:lnTo>
                    <a:lnTo>
                      <a:pt x="0" y="0"/>
                    </a:lnTo>
                    <a:lnTo>
                      <a:pt x="14" y="6"/>
                    </a:lnTo>
                    <a:lnTo>
                      <a:pt x="14" y="6"/>
                    </a:lnTo>
                    <a:close/>
                  </a:path>
                </a:pathLst>
              </a:custGeom>
              <a:solidFill>
                <a:srgbClr val="C0C0C0"/>
              </a:solidFill>
              <a:ln w="9525">
                <a:noFill/>
                <a:round/>
                <a:headEnd/>
                <a:tailEnd/>
              </a:ln>
            </p:spPr>
            <p:txBody>
              <a:bodyPr/>
              <a:lstStyle/>
              <a:p>
                <a:endParaRPr lang="en-US" dirty="0"/>
              </a:p>
            </p:txBody>
          </p:sp>
          <p:sp>
            <p:nvSpPr>
              <p:cNvPr id="28683" name="Freeform 11"/>
              <p:cNvSpPr>
                <a:spLocks/>
              </p:cNvSpPr>
              <p:nvPr/>
            </p:nvSpPr>
            <p:spPr bwMode="auto">
              <a:xfrm>
                <a:off x="2945" y="3508"/>
                <a:ext cx="14" cy="70"/>
              </a:xfrm>
              <a:custGeom>
                <a:avLst/>
                <a:gdLst/>
                <a:ahLst/>
                <a:cxnLst>
                  <a:cxn ang="0">
                    <a:pos x="14" y="6"/>
                  </a:cxn>
                  <a:cxn ang="0">
                    <a:pos x="14" y="72"/>
                  </a:cxn>
                  <a:cxn ang="0">
                    <a:pos x="0" y="72"/>
                  </a:cxn>
                  <a:cxn ang="0">
                    <a:pos x="0" y="0"/>
                  </a:cxn>
                  <a:cxn ang="0">
                    <a:pos x="14" y="6"/>
                  </a:cxn>
                  <a:cxn ang="0">
                    <a:pos x="14" y="6"/>
                  </a:cxn>
                </a:cxnLst>
                <a:rect l="0" t="0" r="r" b="b"/>
                <a:pathLst>
                  <a:path w="14" h="72">
                    <a:moveTo>
                      <a:pt x="14" y="6"/>
                    </a:moveTo>
                    <a:lnTo>
                      <a:pt x="14" y="72"/>
                    </a:lnTo>
                    <a:lnTo>
                      <a:pt x="0" y="72"/>
                    </a:lnTo>
                    <a:lnTo>
                      <a:pt x="0" y="0"/>
                    </a:lnTo>
                    <a:lnTo>
                      <a:pt x="14" y="6"/>
                    </a:lnTo>
                    <a:lnTo>
                      <a:pt x="14" y="6"/>
                    </a:lnTo>
                  </a:path>
                </a:pathLst>
              </a:custGeom>
              <a:noFill/>
              <a:ln w="0">
                <a:solidFill>
                  <a:srgbClr val="000000"/>
                </a:solidFill>
                <a:prstDash val="solid"/>
                <a:round/>
                <a:headEnd/>
                <a:tailEnd/>
              </a:ln>
            </p:spPr>
            <p:txBody>
              <a:bodyPr/>
              <a:lstStyle/>
              <a:p>
                <a:endParaRPr lang="en-US" dirty="0"/>
              </a:p>
            </p:txBody>
          </p:sp>
          <p:sp>
            <p:nvSpPr>
              <p:cNvPr id="28684" name="Freeform 12"/>
              <p:cNvSpPr>
                <a:spLocks/>
              </p:cNvSpPr>
              <p:nvPr/>
            </p:nvSpPr>
            <p:spPr bwMode="auto">
              <a:xfrm>
                <a:off x="2945" y="3508"/>
                <a:ext cx="14" cy="70"/>
              </a:xfrm>
              <a:custGeom>
                <a:avLst/>
                <a:gdLst/>
                <a:ahLst/>
                <a:cxnLst>
                  <a:cxn ang="0">
                    <a:pos x="14" y="6"/>
                  </a:cxn>
                  <a:cxn ang="0">
                    <a:pos x="14" y="72"/>
                  </a:cxn>
                  <a:cxn ang="0">
                    <a:pos x="0" y="72"/>
                  </a:cxn>
                  <a:cxn ang="0">
                    <a:pos x="0" y="0"/>
                  </a:cxn>
                  <a:cxn ang="0">
                    <a:pos x="14" y="6"/>
                  </a:cxn>
                </a:cxnLst>
                <a:rect l="0" t="0" r="r" b="b"/>
                <a:pathLst>
                  <a:path w="14" h="72">
                    <a:moveTo>
                      <a:pt x="14" y="6"/>
                    </a:moveTo>
                    <a:lnTo>
                      <a:pt x="14" y="72"/>
                    </a:lnTo>
                    <a:lnTo>
                      <a:pt x="0" y="72"/>
                    </a:lnTo>
                    <a:lnTo>
                      <a:pt x="0" y="0"/>
                    </a:lnTo>
                    <a:lnTo>
                      <a:pt x="14" y="6"/>
                    </a:lnTo>
                  </a:path>
                </a:pathLst>
              </a:custGeom>
              <a:noFill/>
              <a:ln w="0">
                <a:solidFill>
                  <a:srgbClr val="000000"/>
                </a:solidFill>
                <a:prstDash val="solid"/>
                <a:round/>
                <a:headEnd/>
                <a:tailEnd/>
              </a:ln>
            </p:spPr>
            <p:txBody>
              <a:bodyPr/>
              <a:lstStyle/>
              <a:p>
                <a:endParaRPr lang="en-US" dirty="0"/>
              </a:p>
            </p:txBody>
          </p:sp>
          <p:sp>
            <p:nvSpPr>
              <p:cNvPr id="28685" name="Freeform 13"/>
              <p:cNvSpPr>
                <a:spLocks/>
              </p:cNvSpPr>
              <p:nvPr/>
            </p:nvSpPr>
            <p:spPr bwMode="auto">
              <a:xfrm>
                <a:off x="2986" y="3526"/>
                <a:ext cx="7" cy="71"/>
              </a:xfrm>
              <a:custGeom>
                <a:avLst/>
                <a:gdLst/>
                <a:ahLst/>
                <a:cxnLst>
                  <a:cxn ang="0">
                    <a:pos x="7" y="73"/>
                  </a:cxn>
                  <a:cxn ang="0">
                    <a:pos x="7" y="0"/>
                  </a:cxn>
                  <a:cxn ang="0">
                    <a:pos x="0" y="0"/>
                  </a:cxn>
                  <a:cxn ang="0">
                    <a:pos x="0" y="73"/>
                  </a:cxn>
                  <a:cxn ang="0">
                    <a:pos x="7" y="73"/>
                  </a:cxn>
                  <a:cxn ang="0">
                    <a:pos x="7" y="73"/>
                  </a:cxn>
                </a:cxnLst>
                <a:rect l="0" t="0" r="r" b="b"/>
                <a:pathLst>
                  <a:path w="7" h="73">
                    <a:moveTo>
                      <a:pt x="7" y="73"/>
                    </a:moveTo>
                    <a:lnTo>
                      <a:pt x="7" y="0"/>
                    </a:lnTo>
                    <a:lnTo>
                      <a:pt x="0" y="0"/>
                    </a:lnTo>
                    <a:lnTo>
                      <a:pt x="0" y="73"/>
                    </a:lnTo>
                    <a:lnTo>
                      <a:pt x="7" y="73"/>
                    </a:lnTo>
                    <a:lnTo>
                      <a:pt x="7" y="73"/>
                    </a:lnTo>
                    <a:close/>
                  </a:path>
                </a:pathLst>
              </a:custGeom>
              <a:solidFill>
                <a:srgbClr val="A0A0A0"/>
              </a:solidFill>
              <a:ln w="9525">
                <a:noFill/>
                <a:round/>
                <a:headEnd/>
                <a:tailEnd/>
              </a:ln>
            </p:spPr>
            <p:txBody>
              <a:bodyPr/>
              <a:lstStyle/>
              <a:p>
                <a:endParaRPr lang="en-US" dirty="0"/>
              </a:p>
            </p:txBody>
          </p:sp>
          <p:sp>
            <p:nvSpPr>
              <p:cNvPr id="28686" name="Freeform 14"/>
              <p:cNvSpPr>
                <a:spLocks/>
              </p:cNvSpPr>
              <p:nvPr/>
            </p:nvSpPr>
            <p:spPr bwMode="auto">
              <a:xfrm>
                <a:off x="2986" y="3526"/>
                <a:ext cx="7" cy="71"/>
              </a:xfrm>
              <a:custGeom>
                <a:avLst/>
                <a:gdLst/>
                <a:ahLst/>
                <a:cxnLst>
                  <a:cxn ang="0">
                    <a:pos x="7" y="73"/>
                  </a:cxn>
                  <a:cxn ang="0">
                    <a:pos x="7" y="0"/>
                  </a:cxn>
                  <a:cxn ang="0">
                    <a:pos x="0" y="0"/>
                  </a:cxn>
                  <a:cxn ang="0">
                    <a:pos x="0" y="73"/>
                  </a:cxn>
                  <a:cxn ang="0">
                    <a:pos x="7" y="73"/>
                  </a:cxn>
                  <a:cxn ang="0">
                    <a:pos x="7" y="73"/>
                  </a:cxn>
                </a:cxnLst>
                <a:rect l="0" t="0" r="r" b="b"/>
                <a:pathLst>
                  <a:path w="7" h="73">
                    <a:moveTo>
                      <a:pt x="7" y="73"/>
                    </a:moveTo>
                    <a:lnTo>
                      <a:pt x="7" y="0"/>
                    </a:lnTo>
                    <a:lnTo>
                      <a:pt x="0" y="0"/>
                    </a:lnTo>
                    <a:lnTo>
                      <a:pt x="0" y="73"/>
                    </a:lnTo>
                    <a:lnTo>
                      <a:pt x="7" y="73"/>
                    </a:lnTo>
                    <a:lnTo>
                      <a:pt x="7" y="73"/>
                    </a:lnTo>
                  </a:path>
                </a:pathLst>
              </a:custGeom>
              <a:noFill/>
              <a:ln w="0">
                <a:solidFill>
                  <a:srgbClr val="000000"/>
                </a:solidFill>
                <a:prstDash val="solid"/>
                <a:round/>
                <a:headEnd/>
                <a:tailEnd/>
              </a:ln>
            </p:spPr>
            <p:txBody>
              <a:bodyPr/>
              <a:lstStyle/>
              <a:p>
                <a:endParaRPr lang="en-US" dirty="0"/>
              </a:p>
            </p:txBody>
          </p:sp>
          <p:sp>
            <p:nvSpPr>
              <p:cNvPr id="28687" name="Rectangle 15"/>
              <p:cNvSpPr>
                <a:spLocks noChangeArrowheads="1"/>
              </p:cNvSpPr>
              <p:nvPr/>
            </p:nvSpPr>
            <p:spPr bwMode="auto">
              <a:xfrm>
                <a:off x="2986" y="3526"/>
                <a:ext cx="7" cy="71"/>
              </a:xfrm>
              <a:prstGeom prst="rect">
                <a:avLst/>
              </a:prstGeom>
              <a:noFill/>
              <a:ln w="0">
                <a:solidFill>
                  <a:srgbClr val="000000"/>
                </a:solidFill>
                <a:miter lim="800000"/>
                <a:headEnd/>
                <a:tailEnd/>
              </a:ln>
            </p:spPr>
            <p:txBody>
              <a:bodyPr/>
              <a:lstStyle/>
              <a:p>
                <a:endParaRPr lang="en-US" dirty="0"/>
              </a:p>
            </p:txBody>
          </p:sp>
          <p:sp>
            <p:nvSpPr>
              <p:cNvPr id="28688" name="Freeform 16"/>
              <p:cNvSpPr>
                <a:spLocks/>
              </p:cNvSpPr>
              <p:nvPr/>
            </p:nvSpPr>
            <p:spPr bwMode="auto">
              <a:xfrm>
                <a:off x="2993" y="3520"/>
                <a:ext cx="1" cy="77"/>
              </a:xfrm>
              <a:custGeom>
                <a:avLst/>
                <a:gdLst/>
                <a:ahLst/>
                <a:cxnLst>
                  <a:cxn ang="0">
                    <a:pos x="0" y="6"/>
                  </a:cxn>
                  <a:cxn ang="0">
                    <a:pos x="0" y="79"/>
                  </a:cxn>
                  <a:cxn ang="0">
                    <a:pos x="0" y="79"/>
                  </a:cxn>
                  <a:cxn ang="0">
                    <a:pos x="0" y="0"/>
                  </a:cxn>
                  <a:cxn ang="0">
                    <a:pos x="0" y="6"/>
                  </a:cxn>
                  <a:cxn ang="0">
                    <a:pos x="0" y="6"/>
                  </a:cxn>
                </a:cxnLst>
                <a:rect l="0" t="0" r="r" b="b"/>
                <a:pathLst>
                  <a:path h="79">
                    <a:moveTo>
                      <a:pt x="0" y="6"/>
                    </a:moveTo>
                    <a:lnTo>
                      <a:pt x="0" y="79"/>
                    </a:lnTo>
                    <a:lnTo>
                      <a:pt x="0" y="79"/>
                    </a:lnTo>
                    <a:lnTo>
                      <a:pt x="0" y="0"/>
                    </a:lnTo>
                    <a:lnTo>
                      <a:pt x="0" y="6"/>
                    </a:lnTo>
                    <a:lnTo>
                      <a:pt x="0" y="6"/>
                    </a:lnTo>
                    <a:close/>
                  </a:path>
                </a:pathLst>
              </a:custGeom>
              <a:solidFill>
                <a:srgbClr val="C0C0C0"/>
              </a:solidFill>
              <a:ln w="9525">
                <a:noFill/>
                <a:round/>
                <a:headEnd/>
                <a:tailEnd/>
              </a:ln>
            </p:spPr>
            <p:txBody>
              <a:bodyPr/>
              <a:lstStyle/>
              <a:p>
                <a:endParaRPr lang="en-US" dirty="0"/>
              </a:p>
            </p:txBody>
          </p:sp>
          <p:sp>
            <p:nvSpPr>
              <p:cNvPr id="28689" name="Freeform 17"/>
              <p:cNvSpPr>
                <a:spLocks/>
              </p:cNvSpPr>
              <p:nvPr/>
            </p:nvSpPr>
            <p:spPr bwMode="auto">
              <a:xfrm>
                <a:off x="2993" y="3520"/>
                <a:ext cx="1" cy="77"/>
              </a:xfrm>
              <a:custGeom>
                <a:avLst/>
                <a:gdLst/>
                <a:ahLst/>
                <a:cxnLst>
                  <a:cxn ang="0">
                    <a:pos x="0" y="6"/>
                  </a:cxn>
                  <a:cxn ang="0">
                    <a:pos x="0" y="79"/>
                  </a:cxn>
                  <a:cxn ang="0">
                    <a:pos x="0" y="79"/>
                  </a:cxn>
                  <a:cxn ang="0">
                    <a:pos x="0" y="0"/>
                  </a:cxn>
                  <a:cxn ang="0">
                    <a:pos x="0" y="6"/>
                  </a:cxn>
                  <a:cxn ang="0">
                    <a:pos x="0" y="6"/>
                  </a:cxn>
                </a:cxnLst>
                <a:rect l="0" t="0" r="r" b="b"/>
                <a:pathLst>
                  <a:path h="79">
                    <a:moveTo>
                      <a:pt x="0" y="6"/>
                    </a:moveTo>
                    <a:lnTo>
                      <a:pt x="0" y="79"/>
                    </a:lnTo>
                    <a:lnTo>
                      <a:pt x="0" y="79"/>
                    </a:lnTo>
                    <a:lnTo>
                      <a:pt x="0"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28690" name="Freeform 18"/>
              <p:cNvSpPr>
                <a:spLocks/>
              </p:cNvSpPr>
              <p:nvPr/>
            </p:nvSpPr>
            <p:spPr bwMode="auto">
              <a:xfrm>
                <a:off x="2993" y="3520"/>
                <a:ext cx="1" cy="77"/>
              </a:xfrm>
              <a:custGeom>
                <a:avLst/>
                <a:gdLst/>
                <a:ahLst/>
                <a:cxnLst>
                  <a:cxn ang="0">
                    <a:pos x="0" y="6"/>
                  </a:cxn>
                  <a:cxn ang="0">
                    <a:pos x="0" y="79"/>
                  </a:cxn>
                  <a:cxn ang="0">
                    <a:pos x="0" y="79"/>
                  </a:cxn>
                  <a:cxn ang="0">
                    <a:pos x="0" y="0"/>
                  </a:cxn>
                  <a:cxn ang="0">
                    <a:pos x="0" y="6"/>
                  </a:cxn>
                </a:cxnLst>
                <a:rect l="0" t="0" r="r" b="b"/>
                <a:pathLst>
                  <a:path h="79">
                    <a:moveTo>
                      <a:pt x="0" y="6"/>
                    </a:moveTo>
                    <a:lnTo>
                      <a:pt x="0" y="79"/>
                    </a:lnTo>
                    <a:lnTo>
                      <a:pt x="0" y="79"/>
                    </a:lnTo>
                    <a:lnTo>
                      <a:pt x="0" y="0"/>
                    </a:lnTo>
                    <a:lnTo>
                      <a:pt x="0" y="6"/>
                    </a:lnTo>
                  </a:path>
                </a:pathLst>
              </a:custGeom>
              <a:noFill/>
              <a:ln w="0">
                <a:solidFill>
                  <a:srgbClr val="000000"/>
                </a:solidFill>
                <a:prstDash val="solid"/>
                <a:round/>
                <a:headEnd/>
                <a:tailEnd/>
              </a:ln>
            </p:spPr>
            <p:txBody>
              <a:bodyPr/>
              <a:lstStyle/>
              <a:p>
                <a:endParaRPr lang="en-US" dirty="0"/>
              </a:p>
            </p:txBody>
          </p:sp>
          <p:sp>
            <p:nvSpPr>
              <p:cNvPr id="28691" name="Freeform 19"/>
              <p:cNvSpPr>
                <a:spLocks/>
              </p:cNvSpPr>
              <p:nvPr/>
            </p:nvSpPr>
            <p:spPr bwMode="auto">
              <a:xfrm>
                <a:off x="2794" y="3508"/>
                <a:ext cx="227" cy="18"/>
              </a:xfrm>
              <a:custGeom>
                <a:avLst/>
                <a:gdLst/>
                <a:ahLst/>
                <a:cxnLst>
                  <a:cxn ang="0">
                    <a:pos x="49" y="19"/>
                  </a:cxn>
                  <a:cxn ang="0">
                    <a:pos x="231" y="6"/>
                  </a:cxn>
                  <a:cxn ang="0">
                    <a:pos x="168" y="0"/>
                  </a:cxn>
                  <a:cxn ang="0">
                    <a:pos x="0" y="6"/>
                  </a:cxn>
                  <a:cxn ang="0">
                    <a:pos x="49" y="19"/>
                  </a:cxn>
                  <a:cxn ang="0">
                    <a:pos x="49" y="19"/>
                  </a:cxn>
                </a:cxnLst>
                <a:rect l="0" t="0" r="r" b="b"/>
                <a:pathLst>
                  <a:path w="231" h="19">
                    <a:moveTo>
                      <a:pt x="49" y="19"/>
                    </a:moveTo>
                    <a:lnTo>
                      <a:pt x="231" y="6"/>
                    </a:lnTo>
                    <a:lnTo>
                      <a:pt x="168" y="0"/>
                    </a:lnTo>
                    <a:lnTo>
                      <a:pt x="0" y="6"/>
                    </a:lnTo>
                    <a:lnTo>
                      <a:pt x="49" y="19"/>
                    </a:lnTo>
                    <a:lnTo>
                      <a:pt x="49" y="19"/>
                    </a:lnTo>
                    <a:close/>
                  </a:path>
                </a:pathLst>
              </a:custGeom>
              <a:solidFill>
                <a:srgbClr val="E0E0E0"/>
              </a:solidFill>
              <a:ln w="9525">
                <a:noFill/>
                <a:round/>
                <a:headEnd/>
                <a:tailEnd/>
              </a:ln>
            </p:spPr>
            <p:txBody>
              <a:bodyPr/>
              <a:lstStyle/>
              <a:p>
                <a:endParaRPr lang="en-US" dirty="0"/>
              </a:p>
            </p:txBody>
          </p:sp>
          <p:sp>
            <p:nvSpPr>
              <p:cNvPr id="28692" name="Freeform 20"/>
              <p:cNvSpPr>
                <a:spLocks/>
              </p:cNvSpPr>
              <p:nvPr/>
            </p:nvSpPr>
            <p:spPr bwMode="auto">
              <a:xfrm>
                <a:off x="2794" y="3508"/>
                <a:ext cx="227" cy="18"/>
              </a:xfrm>
              <a:custGeom>
                <a:avLst/>
                <a:gdLst/>
                <a:ahLst/>
                <a:cxnLst>
                  <a:cxn ang="0">
                    <a:pos x="49" y="19"/>
                  </a:cxn>
                  <a:cxn ang="0">
                    <a:pos x="231" y="6"/>
                  </a:cxn>
                  <a:cxn ang="0">
                    <a:pos x="168" y="0"/>
                  </a:cxn>
                  <a:cxn ang="0">
                    <a:pos x="0" y="6"/>
                  </a:cxn>
                  <a:cxn ang="0">
                    <a:pos x="49" y="19"/>
                  </a:cxn>
                  <a:cxn ang="0">
                    <a:pos x="49" y="19"/>
                  </a:cxn>
                </a:cxnLst>
                <a:rect l="0" t="0" r="r" b="b"/>
                <a:pathLst>
                  <a:path w="231" h="19">
                    <a:moveTo>
                      <a:pt x="49" y="19"/>
                    </a:moveTo>
                    <a:lnTo>
                      <a:pt x="231" y="6"/>
                    </a:lnTo>
                    <a:lnTo>
                      <a:pt x="168" y="0"/>
                    </a:lnTo>
                    <a:lnTo>
                      <a:pt x="0" y="6"/>
                    </a:lnTo>
                    <a:lnTo>
                      <a:pt x="49" y="19"/>
                    </a:lnTo>
                    <a:lnTo>
                      <a:pt x="49" y="19"/>
                    </a:lnTo>
                  </a:path>
                </a:pathLst>
              </a:custGeom>
              <a:noFill/>
              <a:ln w="0">
                <a:solidFill>
                  <a:srgbClr val="000000"/>
                </a:solidFill>
                <a:prstDash val="solid"/>
                <a:round/>
                <a:headEnd/>
                <a:tailEnd/>
              </a:ln>
            </p:spPr>
            <p:txBody>
              <a:bodyPr/>
              <a:lstStyle/>
              <a:p>
                <a:endParaRPr lang="en-US" dirty="0"/>
              </a:p>
            </p:txBody>
          </p:sp>
          <p:sp>
            <p:nvSpPr>
              <p:cNvPr id="28693" name="Freeform 21"/>
              <p:cNvSpPr>
                <a:spLocks/>
              </p:cNvSpPr>
              <p:nvPr/>
            </p:nvSpPr>
            <p:spPr bwMode="auto">
              <a:xfrm>
                <a:off x="2794" y="3508"/>
                <a:ext cx="227" cy="18"/>
              </a:xfrm>
              <a:custGeom>
                <a:avLst/>
                <a:gdLst/>
                <a:ahLst/>
                <a:cxnLst>
                  <a:cxn ang="0">
                    <a:pos x="49" y="19"/>
                  </a:cxn>
                  <a:cxn ang="0">
                    <a:pos x="231" y="6"/>
                  </a:cxn>
                  <a:cxn ang="0">
                    <a:pos x="168" y="0"/>
                  </a:cxn>
                  <a:cxn ang="0">
                    <a:pos x="0" y="6"/>
                  </a:cxn>
                  <a:cxn ang="0">
                    <a:pos x="49" y="19"/>
                  </a:cxn>
                </a:cxnLst>
                <a:rect l="0" t="0" r="r" b="b"/>
                <a:pathLst>
                  <a:path w="231" h="19">
                    <a:moveTo>
                      <a:pt x="49" y="19"/>
                    </a:moveTo>
                    <a:lnTo>
                      <a:pt x="231" y="6"/>
                    </a:lnTo>
                    <a:lnTo>
                      <a:pt x="168" y="0"/>
                    </a:lnTo>
                    <a:lnTo>
                      <a:pt x="0" y="6"/>
                    </a:lnTo>
                    <a:lnTo>
                      <a:pt x="49" y="19"/>
                    </a:lnTo>
                  </a:path>
                </a:pathLst>
              </a:custGeom>
              <a:noFill/>
              <a:ln w="0">
                <a:solidFill>
                  <a:srgbClr val="000000"/>
                </a:solidFill>
                <a:prstDash val="solid"/>
                <a:round/>
                <a:headEnd/>
                <a:tailEnd/>
              </a:ln>
            </p:spPr>
            <p:txBody>
              <a:bodyPr/>
              <a:lstStyle/>
              <a:p>
                <a:endParaRPr lang="en-US" dirty="0"/>
              </a:p>
            </p:txBody>
          </p:sp>
          <p:sp>
            <p:nvSpPr>
              <p:cNvPr id="28694" name="Freeform 22"/>
              <p:cNvSpPr>
                <a:spLocks/>
              </p:cNvSpPr>
              <p:nvPr/>
            </p:nvSpPr>
            <p:spPr bwMode="auto">
              <a:xfrm>
                <a:off x="2842" y="3514"/>
                <a:ext cx="179" cy="19"/>
              </a:xfrm>
              <a:custGeom>
                <a:avLst/>
                <a:gdLst/>
                <a:ahLst/>
                <a:cxnLst>
                  <a:cxn ang="0">
                    <a:pos x="182" y="0"/>
                  </a:cxn>
                  <a:cxn ang="0">
                    <a:pos x="0" y="13"/>
                  </a:cxn>
                  <a:cxn ang="0">
                    <a:pos x="0" y="20"/>
                  </a:cxn>
                  <a:cxn ang="0">
                    <a:pos x="182" y="13"/>
                  </a:cxn>
                  <a:cxn ang="0">
                    <a:pos x="182" y="0"/>
                  </a:cxn>
                  <a:cxn ang="0">
                    <a:pos x="182" y="0"/>
                  </a:cxn>
                </a:cxnLst>
                <a:rect l="0" t="0" r="r" b="b"/>
                <a:pathLst>
                  <a:path w="182" h="20">
                    <a:moveTo>
                      <a:pt x="182" y="0"/>
                    </a:moveTo>
                    <a:lnTo>
                      <a:pt x="0" y="13"/>
                    </a:lnTo>
                    <a:lnTo>
                      <a:pt x="0" y="20"/>
                    </a:lnTo>
                    <a:lnTo>
                      <a:pt x="182" y="13"/>
                    </a:lnTo>
                    <a:lnTo>
                      <a:pt x="182" y="0"/>
                    </a:lnTo>
                    <a:lnTo>
                      <a:pt x="182" y="0"/>
                    </a:lnTo>
                    <a:close/>
                  </a:path>
                </a:pathLst>
              </a:custGeom>
              <a:solidFill>
                <a:srgbClr val="C0C0C0"/>
              </a:solidFill>
              <a:ln w="9525">
                <a:noFill/>
                <a:round/>
                <a:headEnd/>
                <a:tailEnd/>
              </a:ln>
            </p:spPr>
            <p:txBody>
              <a:bodyPr/>
              <a:lstStyle/>
              <a:p>
                <a:endParaRPr lang="en-US" dirty="0"/>
              </a:p>
            </p:txBody>
          </p:sp>
          <p:sp>
            <p:nvSpPr>
              <p:cNvPr id="28695" name="Freeform 23"/>
              <p:cNvSpPr>
                <a:spLocks/>
              </p:cNvSpPr>
              <p:nvPr/>
            </p:nvSpPr>
            <p:spPr bwMode="auto">
              <a:xfrm>
                <a:off x="2842" y="3514"/>
                <a:ext cx="179" cy="19"/>
              </a:xfrm>
              <a:custGeom>
                <a:avLst/>
                <a:gdLst/>
                <a:ahLst/>
                <a:cxnLst>
                  <a:cxn ang="0">
                    <a:pos x="182" y="0"/>
                  </a:cxn>
                  <a:cxn ang="0">
                    <a:pos x="0" y="13"/>
                  </a:cxn>
                  <a:cxn ang="0">
                    <a:pos x="0" y="20"/>
                  </a:cxn>
                  <a:cxn ang="0">
                    <a:pos x="182" y="13"/>
                  </a:cxn>
                  <a:cxn ang="0">
                    <a:pos x="182" y="0"/>
                  </a:cxn>
                  <a:cxn ang="0">
                    <a:pos x="182" y="0"/>
                  </a:cxn>
                </a:cxnLst>
                <a:rect l="0" t="0" r="r" b="b"/>
                <a:pathLst>
                  <a:path w="182" h="20">
                    <a:moveTo>
                      <a:pt x="182" y="0"/>
                    </a:moveTo>
                    <a:lnTo>
                      <a:pt x="0" y="13"/>
                    </a:lnTo>
                    <a:lnTo>
                      <a:pt x="0" y="20"/>
                    </a:lnTo>
                    <a:lnTo>
                      <a:pt x="182" y="13"/>
                    </a:lnTo>
                    <a:lnTo>
                      <a:pt x="182" y="0"/>
                    </a:lnTo>
                    <a:lnTo>
                      <a:pt x="182" y="0"/>
                    </a:lnTo>
                  </a:path>
                </a:pathLst>
              </a:custGeom>
              <a:noFill/>
              <a:ln w="0">
                <a:solidFill>
                  <a:srgbClr val="000000"/>
                </a:solidFill>
                <a:prstDash val="solid"/>
                <a:round/>
                <a:headEnd/>
                <a:tailEnd/>
              </a:ln>
            </p:spPr>
            <p:txBody>
              <a:bodyPr/>
              <a:lstStyle/>
              <a:p>
                <a:endParaRPr lang="en-US" dirty="0"/>
              </a:p>
            </p:txBody>
          </p:sp>
          <p:sp>
            <p:nvSpPr>
              <p:cNvPr id="28696" name="Freeform 24"/>
              <p:cNvSpPr>
                <a:spLocks/>
              </p:cNvSpPr>
              <p:nvPr/>
            </p:nvSpPr>
            <p:spPr bwMode="auto">
              <a:xfrm>
                <a:off x="2842" y="3514"/>
                <a:ext cx="179" cy="19"/>
              </a:xfrm>
              <a:custGeom>
                <a:avLst/>
                <a:gdLst/>
                <a:ahLst/>
                <a:cxnLst>
                  <a:cxn ang="0">
                    <a:pos x="182" y="0"/>
                  </a:cxn>
                  <a:cxn ang="0">
                    <a:pos x="0" y="13"/>
                  </a:cxn>
                  <a:cxn ang="0">
                    <a:pos x="0" y="20"/>
                  </a:cxn>
                  <a:cxn ang="0">
                    <a:pos x="182" y="13"/>
                  </a:cxn>
                  <a:cxn ang="0">
                    <a:pos x="182" y="0"/>
                  </a:cxn>
                </a:cxnLst>
                <a:rect l="0" t="0" r="r" b="b"/>
                <a:pathLst>
                  <a:path w="182" h="20">
                    <a:moveTo>
                      <a:pt x="182" y="0"/>
                    </a:moveTo>
                    <a:lnTo>
                      <a:pt x="0" y="13"/>
                    </a:lnTo>
                    <a:lnTo>
                      <a:pt x="0" y="20"/>
                    </a:lnTo>
                    <a:lnTo>
                      <a:pt x="182" y="13"/>
                    </a:lnTo>
                    <a:lnTo>
                      <a:pt x="182" y="0"/>
                    </a:lnTo>
                  </a:path>
                </a:pathLst>
              </a:custGeom>
              <a:noFill/>
              <a:ln w="0">
                <a:solidFill>
                  <a:srgbClr val="000000"/>
                </a:solidFill>
                <a:prstDash val="solid"/>
                <a:round/>
                <a:headEnd/>
                <a:tailEnd/>
              </a:ln>
            </p:spPr>
            <p:txBody>
              <a:bodyPr/>
              <a:lstStyle/>
              <a:p>
                <a:endParaRPr lang="en-US" dirty="0"/>
              </a:p>
            </p:txBody>
          </p:sp>
          <p:sp>
            <p:nvSpPr>
              <p:cNvPr id="28697" name="Freeform 25"/>
              <p:cNvSpPr>
                <a:spLocks/>
              </p:cNvSpPr>
              <p:nvPr/>
            </p:nvSpPr>
            <p:spPr bwMode="auto">
              <a:xfrm>
                <a:off x="3035" y="3540"/>
                <a:ext cx="6" cy="77"/>
              </a:xfrm>
              <a:custGeom>
                <a:avLst/>
                <a:gdLst/>
                <a:ahLst/>
                <a:cxnLst>
                  <a:cxn ang="0">
                    <a:pos x="7" y="79"/>
                  </a:cxn>
                  <a:cxn ang="0">
                    <a:pos x="7" y="0"/>
                  </a:cxn>
                  <a:cxn ang="0">
                    <a:pos x="0" y="0"/>
                  </a:cxn>
                  <a:cxn ang="0">
                    <a:pos x="0" y="79"/>
                  </a:cxn>
                  <a:cxn ang="0">
                    <a:pos x="7" y="79"/>
                  </a:cxn>
                  <a:cxn ang="0">
                    <a:pos x="7" y="79"/>
                  </a:cxn>
                </a:cxnLst>
                <a:rect l="0" t="0" r="r" b="b"/>
                <a:pathLst>
                  <a:path w="7" h="79">
                    <a:moveTo>
                      <a:pt x="7" y="79"/>
                    </a:moveTo>
                    <a:lnTo>
                      <a:pt x="7" y="0"/>
                    </a:lnTo>
                    <a:lnTo>
                      <a:pt x="0" y="0"/>
                    </a:lnTo>
                    <a:lnTo>
                      <a:pt x="0" y="79"/>
                    </a:lnTo>
                    <a:lnTo>
                      <a:pt x="7" y="79"/>
                    </a:lnTo>
                    <a:lnTo>
                      <a:pt x="7" y="79"/>
                    </a:lnTo>
                    <a:close/>
                  </a:path>
                </a:pathLst>
              </a:custGeom>
              <a:solidFill>
                <a:srgbClr val="A0A0A0"/>
              </a:solidFill>
              <a:ln w="9525">
                <a:noFill/>
                <a:round/>
                <a:headEnd/>
                <a:tailEnd/>
              </a:ln>
            </p:spPr>
            <p:txBody>
              <a:bodyPr/>
              <a:lstStyle/>
              <a:p>
                <a:endParaRPr lang="en-US" dirty="0"/>
              </a:p>
            </p:txBody>
          </p:sp>
          <p:sp>
            <p:nvSpPr>
              <p:cNvPr id="28698" name="Rectangle 26"/>
              <p:cNvSpPr>
                <a:spLocks noChangeArrowheads="1"/>
              </p:cNvSpPr>
              <p:nvPr/>
            </p:nvSpPr>
            <p:spPr bwMode="auto">
              <a:xfrm>
                <a:off x="3035" y="3540"/>
                <a:ext cx="6" cy="77"/>
              </a:xfrm>
              <a:prstGeom prst="rect">
                <a:avLst/>
              </a:prstGeom>
              <a:noFill/>
              <a:ln w="0">
                <a:solidFill>
                  <a:srgbClr val="000000"/>
                </a:solidFill>
                <a:miter lim="800000"/>
                <a:headEnd/>
                <a:tailEnd/>
              </a:ln>
            </p:spPr>
            <p:txBody>
              <a:bodyPr/>
              <a:lstStyle/>
              <a:p>
                <a:endParaRPr lang="en-US" dirty="0"/>
              </a:p>
            </p:txBody>
          </p:sp>
          <p:sp>
            <p:nvSpPr>
              <p:cNvPr id="28699" name="Freeform 27"/>
              <p:cNvSpPr>
                <a:spLocks/>
              </p:cNvSpPr>
              <p:nvPr/>
            </p:nvSpPr>
            <p:spPr bwMode="auto">
              <a:xfrm>
                <a:off x="3076" y="3552"/>
                <a:ext cx="7" cy="90"/>
              </a:xfrm>
              <a:custGeom>
                <a:avLst/>
                <a:gdLst/>
                <a:ahLst/>
                <a:cxnLst>
                  <a:cxn ang="0">
                    <a:pos x="7" y="92"/>
                  </a:cxn>
                  <a:cxn ang="0">
                    <a:pos x="7" y="0"/>
                  </a:cxn>
                  <a:cxn ang="0">
                    <a:pos x="0" y="0"/>
                  </a:cxn>
                  <a:cxn ang="0">
                    <a:pos x="0" y="85"/>
                  </a:cxn>
                  <a:cxn ang="0">
                    <a:pos x="7" y="92"/>
                  </a:cxn>
                  <a:cxn ang="0">
                    <a:pos x="7" y="92"/>
                  </a:cxn>
                </a:cxnLst>
                <a:rect l="0" t="0" r="r" b="b"/>
                <a:pathLst>
                  <a:path w="7" h="92">
                    <a:moveTo>
                      <a:pt x="7" y="92"/>
                    </a:moveTo>
                    <a:lnTo>
                      <a:pt x="7" y="0"/>
                    </a:lnTo>
                    <a:lnTo>
                      <a:pt x="0" y="0"/>
                    </a:lnTo>
                    <a:lnTo>
                      <a:pt x="0" y="85"/>
                    </a:lnTo>
                    <a:lnTo>
                      <a:pt x="7" y="92"/>
                    </a:lnTo>
                    <a:lnTo>
                      <a:pt x="7" y="92"/>
                    </a:lnTo>
                    <a:close/>
                  </a:path>
                </a:pathLst>
              </a:custGeom>
              <a:solidFill>
                <a:srgbClr val="A0A0A0"/>
              </a:solidFill>
              <a:ln w="9525">
                <a:noFill/>
                <a:round/>
                <a:headEnd/>
                <a:tailEnd/>
              </a:ln>
            </p:spPr>
            <p:txBody>
              <a:bodyPr/>
              <a:lstStyle/>
              <a:p>
                <a:endParaRPr lang="en-US" dirty="0"/>
              </a:p>
            </p:txBody>
          </p:sp>
          <p:sp>
            <p:nvSpPr>
              <p:cNvPr id="28700" name="Freeform 28"/>
              <p:cNvSpPr>
                <a:spLocks/>
              </p:cNvSpPr>
              <p:nvPr/>
            </p:nvSpPr>
            <p:spPr bwMode="auto">
              <a:xfrm>
                <a:off x="3076" y="3552"/>
                <a:ext cx="7" cy="90"/>
              </a:xfrm>
              <a:custGeom>
                <a:avLst/>
                <a:gdLst/>
                <a:ahLst/>
                <a:cxnLst>
                  <a:cxn ang="0">
                    <a:pos x="7" y="92"/>
                  </a:cxn>
                  <a:cxn ang="0">
                    <a:pos x="7" y="0"/>
                  </a:cxn>
                  <a:cxn ang="0">
                    <a:pos x="0" y="0"/>
                  </a:cxn>
                  <a:cxn ang="0">
                    <a:pos x="0" y="85"/>
                  </a:cxn>
                  <a:cxn ang="0">
                    <a:pos x="7" y="92"/>
                  </a:cxn>
                  <a:cxn ang="0">
                    <a:pos x="7" y="92"/>
                  </a:cxn>
                </a:cxnLst>
                <a:rect l="0" t="0" r="r" b="b"/>
                <a:pathLst>
                  <a:path w="7" h="92">
                    <a:moveTo>
                      <a:pt x="7" y="92"/>
                    </a:moveTo>
                    <a:lnTo>
                      <a:pt x="7" y="0"/>
                    </a:lnTo>
                    <a:lnTo>
                      <a:pt x="0" y="0"/>
                    </a:lnTo>
                    <a:lnTo>
                      <a:pt x="0" y="85"/>
                    </a:lnTo>
                    <a:lnTo>
                      <a:pt x="7" y="92"/>
                    </a:lnTo>
                    <a:lnTo>
                      <a:pt x="7" y="92"/>
                    </a:lnTo>
                  </a:path>
                </a:pathLst>
              </a:custGeom>
              <a:noFill/>
              <a:ln w="0">
                <a:solidFill>
                  <a:srgbClr val="000000"/>
                </a:solidFill>
                <a:prstDash val="solid"/>
                <a:round/>
                <a:headEnd/>
                <a:tailEnd/>
              </a:ln>
            </p:spPr>
            <p:txBody>
              <a:bodyPr/>
              <a:lstStyle/>
              <a:p>
                <a:endParaRPr lang="en-US" dirty="0"/>
              </a:p>
            </p:txBody>
          </p:sp>
          <p:sp>
            <p:nvSpPr>
              <p:cNvPr id="28701" name="Freeform 29"/>
              <p:cNvSpPr>
                <a:spLocks/>
              </p:cNvSpPr>
              <p:nvPr/>
            </p:nvSpPr>
            <p:spPr bwMode="auto">
              <a:xfrm>
                <a:off x="3076" y="3552"/>
                <a:ext cx="7" cy="90"/>
              </a:xfrm>
              <a:custGeom>
                <a:avLst/>
                <a:gdLst/>
                <a:ahLst/>
                <a:cxnLst>
                  <a:cxn ang="0">
                    <a:pos x="7" y="92"/>
                  </a:cxn>
                  <a:cxn ang="0">
                    <a:pos x="7" y="0"/>
                  </a:cxn>
                  <a:cxn ang="0">
                    <a:pos x="0" y="0"/>
                  </a:cxn>
                  <a:cxn ang="0">
                    <a:pos x="0" y="85"/>
                  </a:cxn>
                  <a:cxn ang="0">
                    <a:pos x="7" y="92"/>
                  </a:cxn>
                </a:cxnLst>
                <a:rect l="0" t="0" r="r" b="b"/>
                <a:pathLst>
                  <a:path w="7" h="92">
                    <a:moveTo>
                      <a:pt x="7" y="92"/>
                    </a:moveTo>
                    <a:lnTo>
                      <a:pt x="7" y="0"/>
                    </a:lnTo>
                    <a:lnTo>
                      <a:pt x="0" y="0"/>
                    </a:lnTo>
                    <a:lnTo>
                      <a:pt x="0" y="85"/>
                    </a:lnTo>
                    <a:lnTo>
                      <a:pt x="7" y="92"/>
                    </a:lnTo>
                  </a:path>
                </a:pathLst>
              </a:custGeom>
              <a:noFill/>
              <a:ln w="0">
                <a:solidFill>
                  <a:srgbClr val="000000"/>
                </a:solidFill>
                <a:prstDash val="solid"/>
                <a:round/>
                <a:headEnd/>
                <a:tailEnd/>
              </a:ln>
            </p:spPr>
            <p:txBody>
              <a:bodyPr/>
              <a:lstStyle/>
              <a:p>
                <a:endParaRPr lang="en-US" dirty="0"/>
              </a:p>
            </p:txBody>
          </p:sp>
          <p:sp>
            <p:nvSpPr>
              <p:cNvPr id="28702" name="Freeform 30"/>
              <p:cNvSpPr>
                <a:spLocks/>
              </p:cNvSpPr>
              <p:nvPr/>
            </p:nvSpPr>
            <p:spPr bwMode="auto">
              <a:xfrm>
                <a:off x="3083" y="3546"/>
                <a:ext cx="1" cy="96"/>
              </a:xfrm>
              <a:custGeom>
                <a:avLst/>
                <a:gdLst/>
                <a:ahLst/>
                <a:cxnLst>
                  <a:cxn ang="0">
                    <a:pos x="0" y="7"/>
                  </a:cxn>
                  <a:cxn ang="0">
                    <a:pos x="0" y="99"/>
                  </a:cxn>
                  <a:cxn ang="0">
                    <a:pos x="0" y="99"/>
                  </a:cxn>
                  <a:cxn ang="0">
                    <a:pos x="0" y="0"/>
                  </a:cxn>
                  <a:cxn ang="0">
                    <a:pos x="0" y="7"/>
                  </a:cxn>
                  <a:cxn ang="0">
                    <a:pos x="0" y="7"/>
                  </a:cxn>
                </a:cxnLst>
                <a:rect l="0" t="0" r="r" b="b"/>
                <a:pathLst>
                  <a:path h="99">
                    <a:moveTo>
                      <a:pt x="0" y="7"/>
                    </a:moveTo>
                    <a:lnTo>
                      <a:pt x="0" y="99"/>
                    </a:lnTo>
                    <a:lnTo>
                      <a:pt x="0" y="99"/>
                    </a:lnTo>
                    <a:lnTo>
                      <a:pt x="0" y="0"/>
                    </a:lnTo>
                    <a:lnTo>
                      <a:pt x="0" y="7"/>
                    </a:lnTo>
                    <a:lnTo>
                      <a:pt x="0" y="7"/>
                    </a:lnTo>
                    <a:close/>
                  </a:path>
                </a:pathLst>
              </a:custGeom>
              <a:solidFill>
                <a:srgbClr val="C0C0C0"/>
              </a:solidFill>
              <a:ln w="9525">
                <a:noFill/>
                <a:round/>
                <a:headEnd/>
                <a:tailEnd/>
              </a:ln>
            </p:spPr>
            <p:txBody>
              <a:bodyPr/>
              <a:lstStyle/>
              <a:p>
                <a:endParaRPr lang="en-US" dirty="0"/>
              </a:p>
            </p:txBody>
          </p:sp>
          <p:sp>
            <p:nvSpPr>
              <p:cNvPr id="28703" name="Freeform 31"/>
              <p:cNvSpPr>
                <a:spLocks/>
              </p:cNvSpPr>
              <p:nvPr/>
            </p:nvSpPr>
            <p:spPr bwMode="auto">
              <a:xfrm>
                <a:off x="3083" y="3546"/>
                <a:ext cx="1" cy="96"/>
              </a:xfrm>
              <a:custGeom>
                <a:avLst/>
                <a:gdLst/>
                <a:ahLst/>
                <a:cxnLst>
                  <a:cxn ang="0">
                    <a:pos x="0" y="7"/>
                  </a:cxn>
                  <a:cxn ang="0">
                    <a:pos x="0" y="99"/>
                  </a:cxn>
                  <a:cxn ang="0">
                    <a:pos x="0" y="99"/>
                  </a:cxn>
                  <a:cxn ang="0">
                    <a:pos x="0" y="0"/>
                  </a:cxn>
                  <a:cxn ang="0">
                    <a:pos x="0" y="7"/>
                  </a:cxn>
                  <a:cxn ang="0">
                    <a:pos x="0" y="7"/>
                  </a:cxn>
                </a:cxnLst>
                <a:rect l="0" t="0" r="r" b="b"/>
                <a:pathLst>
                  <a:path h="99">
                    <a:moveTo>
                      <a:pt x="0" y="7"/>
                    </a:moveTo>
                    <a:lnTo>
                      <a:pt x="0" y="99"/>
                    </a:lnTo>
                    <a:lnTo>
                      <a:pt x="0" y="99"/>
                    </a:lnTo>
                    <a:lnTo>
                      <a:pt x="0" y="0"/>
                    </a:lnTo>
                    <a:lnTo>
                      <a:pt x="0" y="7"/>
                    </a:lnTo>
                    <a:lnTo>
                      <a:pt x="0" y="7"/>
                    </a:lnTo>
                  </a:path>
                </a:pathLst>
              </a:custGeom>
              <a:noFill/>
              <a:ln w="0">
                <a:solidFill>
                  <a:srgbClr val="000000"/>
                </a:solidFill>
                <a:prstDash val="solid"/>
                <a:round/>
                <a:headEnd/>
                <a:tailEnd/>
              </a:ln>
            </p:spPr>
            <p:txBody>
              <a:bodyPr/>
              <a:lstStyle/>
              <a:p>
                <a:endParaRPr lang="en-US" dirty="0"/>
              </a:p>
            </p:txBody>
          </p:sp>
          <p:sp>
            <p:nvSpPr>
              <p:cNvPr id="28704" name="Freeform 32"/>
              <p:cNvSpPr>
                <a:spLocks/>
              </p:cNvSpPr>
              <p:nvPr/>
            </p:nvSpPr>
            <p:spPr bwMode="auto">
              <a:xfrm>
                <a:off x="3083" y="3546"/>
                <a:ext cx="1" cy="96"/>
              </a:xfrm>
              <a:custGeom>
                <a:avLst/>
                <a:gdLst/>
                <a:ahLst/>
                <a:cxnLst>
                  <a:cxn ang="0">
                    <a:pos x="0" y="7"/>
                  </a:cxn>
                  <a:cxn ang="0">
                    <a:pos x="0" y="99"/>
                  </a:cxn>
                  <a:cxn ang="0">
                    <a:pos x="0" y="99"/>
                  </a:cxn>
                  <a:cxn ang="0">
                    <a:pos x="0" y="0"/>
                  </a:cxn>
                  <a:cxn ang="0">
                    <a:pos x="0" y="7"/>
                  </a:cxn>
                </a:cxnLst>
                <a:rect l="0" t="0" r="r" b="b"/>
                <a:pathLst>
                  <a:path h="99">
                    <a:moveTo>
                      <a:pt x="0" y="7"/>
                    </a:moveTo>
                    <a:lnTo>
                      <a:pt x="0" y="99"/>
                    </a:lnTo>
                    <a:lnTo>
                      <a:pt x="0" y="99"/>
                    </a:lnTo>
                    <a:lnTo>
                      <a:pt x="0" y="0"/>
                    </a:lnTo>
                    <a:lnTo>
                      <a:pt x="0" y="7"/>
                    </a:lnTo>
                  </a:path>
                </a:pathLst>
              </a:custGeom>
              <a:noFill/>
              <a:ln w="0">
                <a:solidFill>
                  <a:srgbClr val="000000"/>
                </a:solidFill>
                <a:prstDash val="solid"/>
                <a:round/>
                <a:headEnd/>
                <a:tailEnd/>
              </a:ln>
            </p:spPr>
            <p:txBody>
              <a:bodyPr/>
              <a:lstStyle/>
              <a:p>
                <a:endParaRPr lang="en-US" dirty="0"/>
              </a:p>
            </p:txBody>
          </p:sp>
          <p:sp>
            <p:nvSpPr>
              <p:cNvPr id="28705" name="Freeform 33"/>
              <p:cNvSpPr>
                <a:spLocks/>
              </p:cNvSpPr>
              <p:nvPr/>
            </p:nvSpPr>
            <p:spPr bwMode="auto">
              <a:xfrm>
                <a:off x="2883" y="3533"/>
                <a:ext cx="227" cy="25"/>
              </a:xfrm>
              <a:custGeom>
                <a:avLst/>
                <a:gdLst/>
                <a:ahLst/>
                <a:cxnLst>
                  <a:cxn ang="0">
                    <a:pos x="49" y="26"/>
                  </a:cxn>
                  <a:cxn ang="0">
                    <a:pos x="231" y="13"/>
                  </a:cxn>
                  <a:cxn ang="0">
                    <a:pos x="168" y="0"/>
                  </a:cxn>
                  <a:cxn ang="0">
                    <a:pos x="0" y="7"/>
                  </a:cxn>
                  <a:cxn ang="0">
                    <a:pos x="49" y="26"/>
                  </a:cxn>
                  <a:cxn ang="0">
                    <a:pos x="49" y="26"/>
                  </a:cxn>
                </a:cxnLst>
                <a:rect l="0" t="0" r="r" b="b"/>
                <a:pathLst>
                  <a:path w="231" h="26">
                    <a:moveTo>
                      <a:pt x="49" y="26"/>
                    </a:moveTo>
                    <a:lnTo>
                      <a:pt x="231" y="13"/>
                    </a:lnTo>
                    <a:lnTo>
                      <a:pt x="168" y="0"/>
                    </a:lnTo>
                    <a:lnTo>
                      <a:pt x="0" y="7"/>
                    </a:lnTo>
                    <a:lnTo>
                      <a:pt x="49" y="26"/>
                    </a:lnTo>
                    <a:lnTo>
                      <a:pt x="49" y="26"/>
                    </a:lnTo>
                    <a:close/>
                  </a:path>
                </a:pathLst>
              </a:custGeom>
              <a:solidFill>
                <a:srgbClr val="E0E0E0"/>
              </a:solidFill>
              <a:ln w="9525">
                <a:noFill/>
                <a:round/>
                <a:headEnd/>
                <a:tailEnd/>
              </a:ln>
            </p:spPr>
            <p:txBody>
              <a:bodyPr/>
              <a:lstStyle/>
              <a:p>
                <a:endParaRPr lang="en-US" dirty="0"/>
              </a:p>
            </p:txBody>
          </p:sp>
          <p:sp>
            <p:nvSpPr>
              <p:cNvPr id="28706" name="Freeform 34"/>
              <p:cNvSpPr>
                <a:spLocks/>
              </p:cNvSpPr>
              <p:nvPr/>
            </p:nvSpPr>
            <p:spPr bwMode="auto">
              <a:xfrm>
                <a:off x="2883" y="3533"/>
                <a:ext cx="227" cy="25"/>
              </a:xfrm>
              <a:custGeom>
                <a:avLst/>
                <a:gdLst/>
                <a:ahLst/>
                <a:cxnLst>
                  <a:cxn ang="0">
                    <a:pos x="49" y="26"/>
                  </a:cxn>
                  <a:cxn ang="0">
                    <a:pos x="231" y="13"/>
                  </a:cxn>
                  <a:cxn ang="0">
                    <a:pos x="168" y="0"/>
                  </a:cxn>
                  <a:cxn ang="0">
                    <a:pos x="0" y="7"/>
                  </a:cxn>
                  <a:cxn ang="0">
                    <a:pos x="49" y="26"/>
                  </a:cxn>
                  <a:cxn ang="0">
                    <a:pos x="49" y="26"/>
                  </a:cxn>
                </a:cxnLst>
                <a:rect l="0" t="0" r="r" b="b"/>
                <a:pathLst>
                  <a:path w="231" h="26">
                    <a:moveTo>
                      <a:pt x="49" y="26"/>
                    </a:moveTo>
                    <a:lnTo>
                      <a:pt x="231" y="13"/>
                    </a:lnTo>
                    <a:lnTo>
                      <a:pt x="168" y="0"/>
                    </a:lnTo>
                    <a:lnTo>
                      <a:pt x="0" y="7"/>
                    </a:lnTo>
                    <a:lnTo>
                      <a:pt x="49" y="26"/>
                    </a:lnTo>
                    <a:lnTo>
                      <a:pt x="49" y="26"/>
                    </a:lnTo>
                  </a:path>
                </a:pathLst>
              </a:custGeom>
              <a:noFill/>
              <a:ln w="0">
                <a:solidFill>
                  <a:srgbClr val="000000"/>
                </a:solidFill>
                <a:prstDash val="solid"/>
                <a:round/>
                <a:headEnd/>
                <a:tailEnd/>
              </a:ln>
            </p:spPr>
            <p:txBody>
              <a:bodyPr/>
              <a:lstStyle/>
              <a:p>
                <a:endParaRPr lang="en-US" dirty="0"/>
              </a:p>
            </p:txBody>
          </p:sp>
          <p:sp>
            <p:nvSpPr>
              <p:cNvPr id="28707" name="Freeform 35"/>
              <p:cNvSpPr>
                <a:spLocks/>
              </p:cNvSpPr>
              <p:nvPr/>
            </p:nvSpPr>
            <p:spPr bwMode="auto">
              <a:xfrm>
                <a:off x="2883" y="3533"/>
                <a:ext cx="227" cy="25"/>
              </a:xfrm>
              <a:custGeom>
                <a:avLst/>
                <a:gdLst/>
                <a:ahLst/>
                <a:cxnLst>
                  <a:cxn ang="0">
                    <a:pos x="49" y="26"/>
                  </a:cxn>
                  <a:cxn ang="0">
                    <a:pos x="231" y="13"/>
                  </a:cxn>
                  <a:cxn ang="0">
                    <a:pos x="168" y="0"/>
                  </a:cxn>
                  <a:cxn ang="0">
                    <a:pos x="0" y="7"/>
                  </a:cxn>
                  <a:cxn ang="0">
                    <a:pos x="49" y="26"/>
                  </a:cxn>
                </a:cxnLst>
                <a:rect l="0" t="0" r="r" b="b"/>
                <a:pathLst>
                  <a:path w="231" h="26">
                    <a:moveTo>
                      <a:pt x="49" y="26"/>
                    </a:moveTo>
                    <a:lnTo>
                      <a:pt x="231" y="13"/>
                    </a:lnTo>
                    <a:lnTo>
                      <a:pt x="168" y="0"/>
                    </a:lnTo>
                    <a:lnTo>
                      <a:pt x="0" y="7"/>
                    </a:lnTo>
                    <a:lnTo>
                      <a:pt x="49" y="26"/>
                    </a:lnTo>
                  </a:path>
                </a:pathLst>
              </a:custGeom>
              <a:noFill/>
              <a:ln w="0">
                <a:solidFill>
                  <a:srgbClr val="000000"/>
                </a:solidFill>
                <a:prstDash val="solid"/>
                <a:round/>
                <a:headEnd/>
                <a:tailEnd/>
              </a:ln>
            </p:spPr>
            <p:txBody>
              <a:bodyPr/>
              <a:lstStyle/>
              <a:p>
                <a:endParaRPr lang="en-US" dirty="0"/>
              </a:p>
            </p:txBody>
          </p:sp>
          <p:sp>
            <p:nvSpPr>
              <p:cNvPr id="28708" name="Freeform 36"/>
              <p:cNvSpPr>
                <a:spLocks/>
              </p:cNvSpPr>
              <p:nvPr/>
            </p:nvSpPr>
            <p:spPr bwMode="auto">
              <a:xfrm>
                <a:off x="2938" y="3540"/>
                <a:ext cx="172" cy="32"/>
              </a:xfrm>
              <a:custGeom>
                <a:avLst/>
                <a:gdLst/>
                <a:ahLst/>
                <a:cxnLst>
                  <a:cxn ang="0">
                    <a:pos x="175" y="0"/>
                  </a:cxn>
                  <a:cxn ang="0">
                    <a:pos x="0" y="19"/>
                  </a:cxn>
                  <a:cxn ang="0">
                    <a:pos x="0" y="33"/>
                  </a:cxn>
                  <a:cxn ang="0">
                    <a:pos x="175" y="13"/>
                  </a:cxn>
                  <a:cxn ang="0">
                    <a:pos x="175" y="0"/>
                  </a:cxn>
                  <a:cxn ang="0">
                    <a:pos x="175" y="0"/>
                  </a:cxn>
                </a:cxnLst>
                <a:rect l="0" t="0" r="r" b="b"/>
                <a:pathLst>
                  <a:path w="175" h="33">
                    <a:moveTo>
                      <a:pt x="175" y="0"/>
                    </a:moveTo>
                    <a:lnTo>
                      <a:pt x="0" y="19"/>
                    </a:lnTo>
                    <a:lnTo>
                      <a:pt x="0" y="33"/>
                    </a:lnTo>
                    <a:lnTo>
                      <a:pt x="175" y="13"/>
                    </a:lnTo>
                    <a:lnTo>
                      <a:pt x="175" y="0"/>
                    </a:lnTo>
                    <a:lnTo>
                      <a:pt x="175" y="0"/>
                    </a:lnTo>
                    <a:close/>
                  </a:path>
                </a:pathLst>
              </a:custGeom>
              <a:solidFill>
                <a:srgbClr val="C0C0C0"/>
              </a:solidFill>
              <a:ln w="9525">
                <a:noFill/>
                <a:round/>
                <a:headEnd/>
                <a:tailEnd/>
              </a:ln>
            </p:spPr>
            <p:txBody>
              <a:bodyPr/>
              <a:lstStyle/>
              <a:p>
                <a:endParaRPr lang="en-US" dirty="0"/>
              </a:p>
            </p:txBody>
          </p:sp>
          <p:sp>
            <p:nvSpPr>
              <p:cNvPr id="28709" name="Freeform 37"/>
              <p:cNvSpPr>
                <a:spLocks/>
              </p:cNvSpPr>
              <p:nvPr/>
            </p:nvSpPr>
            <p:spPr bwMode="auto">
              <a:xfrm>
                <a:off x="2938" y="3540"/>
                <a:ext cx="172" cy="32"/>
              </a:xfrm>
              <a:custGeom>
                <a:avLst/>
                <a:gdLst/>
                <a:ahLst/>
                <a:cxnLst>
                  <a:cxn ang="0">
                    <a:pos x="175" y="0"/>
                  </a:cxn>
                  <a:cxn ang="0">
                    <a:pos x="0" y="19"/>
                  </a:cxn>
                  <a:cxn ang="0">
                    <a:pos x="0" y="33"/>
                  </a:cxn>
                  <a:cxn ang="0">
                    <a:pos x="175" y="13"/>
                  </a:cxn>
                  <a:cxn ang="0">
                    <a:pos x="175" y="0"/>
                  </a:cxn>
                  <a:cxn ang="0">
                    <a:pos x="175" y="0"/>
                  </a:cxn>
                </a:cxnLst>
                <a:rect l="0" t="0" r="r" b="b"/>
                <a:pathLst>
                  <a:path w="175" h="33">
                    <a:moveTo>
                      <a:pt x="175" y="0"/>
                    </a:moveTo>
                    <a:lnTo>
                      <a:pt x="0" y="19"/>
                    </a:lnTo>
                    <a:lnTo>
                      <a:pt x="0" y="33"/>
                    </a:lnTo>
                    <a:lnTo>
                      <a:pt x="175" y="13"/>
                    </a:lnTo>
                    <a:lnTo>
                      <a:pt x="175" y="0"/>
                    </a:lnTo>
                    <a:lnTo>
                      <a:pt x="175" y="0"/>
                    </a:lnTo>
                  </a:path>
                </a:pathLst>
              </a:custGeom>
              <a:noFill/>
              <a:ln w="0">
                <a:solidFill>
                  <a:srgbClr val="000000"/>
                </a:solidFill>
                <a:prstDash val="solid"/>
                <a:round/>
                <a:headEnd/>
                <a:tailEnd/>
              </a:ln>
            </p:spPr>
            <p:txBody>
              <a:bodyPr/>
              <a:lstStyle/>
              <a:p>
                <a:endParaRPr lang="en-US" dirty="0"/>
              </a:p>
            </p:txBody>
          </p:sp>
          <p:sp>
            <p:nvSpPr>
              <p:cNvPr id="28710" name="Freeform 38"/>
              <p:cNvSpPr>
                <a:spLocks/>
              </p:cNvSpPr>
              <p:nvPr/>
            </p:nvSpPr>
            <p:spPr bwMode="auto">
              <a:xfrm>
                <a:off x="2938" y="3540"/>
                <a:ext cx="172" cy="32"/>
              </a:xfrm>
              <a:custGeom>
                <a:avLst/>
                <a:gdLst/>
                <a:ahLst/>
                <a:cxnLst>
                  <a:cxn ang="0">
                    <a:pos x="175" y="0"/>
                  </a:cxn>
                  <a:cxn ang="0">
                    <a:pos x="0" y="19"/>
                  </a:cxn>
                  <a:cxn ang="0">
                    <a:pos x="0" y="33"/>
                  </a:cxn>
                  <a:cxn ang="0">
                    <a:pos x="175" y="13"/>
                  </a:cxn>
                  <a:cxn ang="0">
                    <a:pos x="175" y="0"/>
                  </a:cxn>
                </a:cxnLst>
                <a:rect l="0" t="0" r="r" b="b"/>
                <a:pathLst>
                  <a:path w="175" h="33">
                    <a:moveTo>
                      <a:pt x="175" y="0"/>
                    </a:moveTo>
                    <a:lnTo>
                      <a:pt x="0" y="19"/>
                    </a:lnTo>
                    <a:lnTo>
                      <a:pt x="0" y="33"/>
                    </a:lnTo>
                    <a:lnTo>
                      <a:pt x="175" y="13"/>
                    </a:lnTo>
                    <a:lnTo>
                      <a:pt x="175" y="0"/>
                    </a:lnTo>
                  </a:path>
                </a:pathLst>
              </a:custGeom>
              <a:noFill/>
              <a:ln w="0">
                <a:solidFill>
                  <a:srgbClr val="000000"/>
                </a:solidFill>
                <a:prstDash val="solid"/>
                <a:round/>
                <a:headEnd/>
                <a:tailEnd/>
              </a:ln>
            </p:spPr>
            <p:txBody>
              <a:bodyPr/>
              <a:lstStyle/>
              <a:p>
                <a:endParaRPr lang="en-US" dirty="0"/>
              </a:p>
            </p:txBody>
          </p:sp>
          <p:sp>
            <p:nvSpPr>
              <p:cNvPr id="28711" name="Freeform 39"/>
              <p:cNvSpPr>
                <a:spLocks/>
              </p:cNvSpPr>
              <p:nvPr/>
            </p:nvSpPr>
            <p:spPr bwMode="auto">
              <a:xfrm>
                <a:off x="2993" y="3514"/>
                <a:ext cx="1" cy="6"/>
              </a:xfrm>
              <a:custGeom>
                <a:avLst/>
                <a:gdLst/>
                <a:ahLst/>
                <a:cxnLst>
                  <a:cxn ang="0">
                    <a:pos x="0" y="0"/>
                  </a:cxn>
                  <a:cxn ang="0">
                    <a:pos x="0" y="0"/>
                  </a:cxn>
                  <a:cxn ang="0">
                    <a:pos x="0" y="7"/>
                  </a:cxn>
                  <a:cxn ang="0">
                    <a:pos x="0" y="0"/>
                  </a:cxn>
                  <a:cxn ang="0">
                    <a:pos x="0" y="0"/>
                  </a:cxn>
                  <a:cxn ang="0">
                    <a:pos x="0" y="0"/>
                  </a:cxn>
                </a:cxnLst>
                <a:rect l="0" t="0" r="r" b="b"/>
                <a:pathLst>
                  <a:path h="7">
                    <a:moveTo>
                      <a:pt x="0" y="0"/>
                    </a:moveTo>
                    <a:lnTo>
                      <a:pt x="0" y="0"/>
                    </a:lnTo>
                    <a:lnTo>
                      <a:pt x="0" y="7"/>
                    </a:lnTo>
                    <a:lnTo>
                      <a:pt x="0" y="0"/>
                    </a:lnTo>
                    <a:lnTo>
                      <a:pt x="0" y="0"/>
                    </a:lnTo>
                    <a:lnTo>
                      <a:pt x="0" y="0"/>
                    </a:lnTo>
                    <a:close/>
                  </a:path>
                </a:pathLst>
              </a:custGeom>
              <a:solidFill>
                <a:srgbClr val="FF9900"/>
              </a:solidFill>
              <a:ln w="9525">
                <a:noFill/>
                <a:round/>
                <a:headEnd/>
                <a:tailEnd/>
              </a:ln>
            </p:spPr>
            <p:txBody>
              <a:bodyPr/>
              <a:lstStyle/>
              <a:p>
                <a:endParaRPr lang="en-US" dirty="0"/>
              </a:p>
            </p:txBody>
          </p:sp>
          <p:sp>
            <p:nvSpPr>
              <p:cNvPr id="28712" name="Freeform 40"/>
              <p:cNvSpPr>
                <a:spLocks/>
              </p:cNvSpPr>
              <p:nvPr/>
            </p:nvSpPr>
            <p:spPr bwMode="auto">
              <a:xfrm>
                <a:off x="2993" y="3514"/>
                <a:ext cx="1" cy="6"/>
              </a:xfrm>
              <a:custGeom>
                <a:avLst/>
                <a:gdLst/>
                <a:ahLst/>
                <a:cxnLst>
                  <a:cxn ang="0">
                    <a:pos x="0" y="0"/>
                  </a:cxn>
                  <a:cxn ang="0">
                    <a:pos x="0" y="0"/>
                  </a:cxn>
                  <a:cxn ang="0">
                    <a:pos x="0" y="7"/>
                  </a:cxn>
                  <a:cxn ang="0">
                    <a:pos x="0" y="0"/>
                  </a:cxn>
                  <a:cxn ang="0">
                    <a:pos x="0" y="0"/>
                  </a:cxn>
                </a:cxnLst>
                <a:rect l="0" t="0" r="r" b="b"/>
                <a:pathLst>
                  <a:path h="7">
                    <a:moveTo>
                      <a:pt x="0" y="0"/>
                    </a:moveTo>
                    <a:lnTo>
                      <a:pt x="0" y="0"/>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713" name="Line 41"/>
              <p:cNvSpPr>
                <a:spLocks noChangeShapeType="1"/>
              </p:cNvSpPr>
              <p:nvPr/>
            </p:nvSpPr>
            <p:spPr bwMode="auto">
              <a:xfrm>
                <a:off x="3007" y="3514"/>
                <a:ext cx="1" cy="1"/>
              </a:xfrm>
              <a:prstGeom prst="line">
                <a:avLst/>
              </a:prstGeom>
              <a:noFill/>
              <a:ln w="0">
                <a:solidFill>
                  <a:srgbClr val="FF9900"/>
                </a:solidFill>
                <a:round/>
                <a:headEnd/>
                <a:tailEnd/>
              </a:ln>
            </p:spPr>
            <p:txBody>
              <a:bodyPr/>
              <a:lstStyle/>
              <a:p>
                <a:endParaRPr lang="en-US" dirty="0"/>
              </a:p>
            </p:txBody>
          </p:sp>
          <p:sp>
            <p:nvSpPr>
              <p:cNvPr id="28714" name="Line 42"/>
              <p:cNvSpPr>
                <a:spLocks noChangeShapeType="1"/>
              </p:cNvSpPr>
              <p:nvPr/>
            </p:nvSpPr>
            <p:spPr bwMode="auto">
              <a:xfrm>
                <a:off x="3007" y="3514"/>
                <a:ext cx="1" cy="1"/>
              </a:xfrm>
              <a:prstGeom prst="line">
                <a:avLst/>
              </a:prstGeom>
              <a:noFill/>
              <a:ln w="0">
                <a:solidFill>
                  <a:srgbClr val="000000"/>
                </a:solidFill>
                <a:round/>
                <a:headEnd/>
                <a:tailEnd/>
              </a:ln>
            </p:spPr>
            <p:txBody>
              <a:bodyPr/>
              <a:lstStyle/>
              <a:p>
                <a:endParaRPr lang="en-US" dirty="0"/>
              </a:p>
            </p:txBody>
          </p:sp>
          <p:sp>
            <p:nvSpPr>
              <p:cNvPr id="28715" name="Line 43"/>
              <p:cNvSpPr>
                <a:spLocks noChangeShapeType="1"/>
              </p:cNvSpPr>
              <p:nvPr/>
            </p:nvSpPr>
            <p:spPr bwMode="auto">
              <a:xfrm>
                <a:off x="3028" y="3514"/>
                <a:ext cx="1" cy="1"/>
              </a:xfrm>
              <a:prstGeom prst="line">
                <a:avLst/>
              </a:prstGeom>
              <a:noFill/>
              <a:ln w="0">
                <a:solidFill>
                  <a:srgbClr val="FF9900"/>
                </a:solidFill>
                <a:round/>
                <a:headEnd/>
                <a:tailEnd/>
              </a:ln>
            </p:spPr>
            <p:txBody>
              <a:bodyPr/>
              <a:lstStyle/>
              <a:p>
                <a:endParaRPr lang="en-US" dirty="0"/>
              </a:p>
            </p:txBody>
          </p:sp>
          <p:sp>
            <p:nvSpPr>
              <p:cNvPr id="28716" name="Line 44"/>
              <p:cNvSpPr>
                <a:spLocks noChangeShapeType="1"/>
              </p:cNvSpPr>
              <p:nvPr/>
            </p:nvSpPr>
            <p:spPr bwMode="auto">
              <a:xfrm>
                <a:off x="3028" y="3514"/>
                <a:ext cx="1" cy="1"/>
              </a:xfrm>
              <a:prstGeom prst="line">
                <a:avLst/>
              </a:prstGeom>
              <a:noFill/>
              <a:ln w="0">
                <a:solidFill>
                  <a:srgbClr val="000000"/>
                </a:solidFill>
                <a:round/>
                <a:headEnd/>
                <a:tailEnd/>
              </a:ln>
            </p:spPr>
            <p:txBody>
              <a:bodyPr/>
              <a:lstStyle/>
              <a:p>
                <a:endParaRPr lang="en-US" dirty="0"/>
              </a:p>
            </p:txBody>
          </p:sp>
          <p:sp>
            <p:nvSpPr>
              <p:cNvPr id="28717" name="Line 45"/>
              <p:cNvSpPr>
                <a:spLocks noChangeShapeType="1"/>
              </p:cNvSpPr>
              <p:nvPr/>
            </p:nvSpPr>
            <p:spPr bwMode="auto">
              <a:xfrm>
                <a:off x="3041" y="3514"/>
                <a:ext cx="1" cy="1"/>
              </a:xfrm>
              <a:prstGeom prst="line">
                <a:avLst/>
              </a:prstGeom>
              <a:noFill/>
              <a:ln w="0">
                <a:solidFill>
                  <a:srgbClr val="FF9900"/>
                </a:solidFill>
                <a:round/>
                <a:headEnd/>
                <a:tailEnd/>
              </a:ln>
            </p:spPr>
            <p:txBody>
              <a:bodyPr/>
              <a:lstStyle/>
              <a:p>
                <a:endParaRPr lang="en-US" dirty="0"/>
              </a:p>
            </p:txBody>
          </p:sp>
          <p:sp>
            <p:nvSpPr>
              <p:cNvPr id="28718" name="Line 46"/>
              <p:cNvSpPr>
                <a:spLocks noChangeShapeType="1"/>
              </p:cNvSpPr>
              <p:nvPr/>
            </p:nvSpPr>
            <p:spPr bwMode="auto">
              <a:xfrm>
                <a:off x="3041" y="3514"/>
                <a:ext cx="1" cy="1"/>
              </a:xfrm>
              <a:prstGeom prst="line">
                <a:avLst/>
              </a:prstGeom>
              <a:noFill/>
              <a:ln w="0">
                <a:solidFill>
                  <a:srgbClr val="000000"/>
                </a:solidFill>
                <a:round/>
                <a:headEnd/>
                <a:tailEnd/>
              </a:ln>
            </p:spPr>
            <p:txBody>
              <a:bodyPr/>
              <a:lstStyle/>
              <a:p>
                <a:endParaRPr lang="en-US" dirty="0"/>
              </a:p>
            </p:txBody>
          </p:sp>
          <p:sp>
            <p:nvSpPr>
              <p:cNvPr id="28719" name="Freeform 47"/>
              <p:cNvSpPr>
                <a:spLocks/>
              </p:cNvSpPr>
              <p:nvPr/>
            </p:nvSpPr>
            <p:spPr bwMode="auto">
              <a:xfrm>
                <a:off x="2986" y="3514"/>
                <a:ext cx="1" cy="6"/>
              </a:xfrm>
              <a:custGeom>
                <a:avLst/>
                <a:gdLst/>
                <a:ahLst/>
                <a:cxnLst>
                  <a:cxn ang="0">
                    <a:pos x="0" y="0"/>
                  </a:cxn>
                  <a:cxn ang="0">
                    <a:pos x="0" y="0"/>
                  </a:cxn>
                  <a:cxn ang="0">
                    <a:pos x="0" y="7"/>
                  </a:cxn>
                  <a:cxn ang="0">
                    <a:pos x="0" y="0"/>
                  </a:cxn>
                  <a:cxn ang="0">
                    <a:pos x="0" y="0"/>
                  </a:cxn>
                  <a:cxn ang="0">
                    <a:pos x="0" y="0"/>
                  </a:cxn>
                </a:cxnLst>
                <a:rect l="0" t="0" r="r" b="b"/>
                <a:pathLst>
                  <a:path h="7">
                    <a:moveTo>
                      <a:pt x="0" y="0"/>
                    </a:moveTo>
                    <a:lnTo>
                      <a:pt x="0" y="0"/>
                    </a:lnTo>
                    <a:lnTo>
                      <a:pt x="0" y="7"/>
                    </a:lnTo>
                    <a:lnTo>
                      <a:pt x="0" y="0"/>
                    </a:lnTo>
                    <a:lnTo>
                      <a:pt x="0" y="0"/>
                    </a:lnTo>
                    <a:lnTo>
                      <a:pt x="0" y="0"/>
                    </a:lnTo>
                    <a:close/>
                  </a:path>
                </a:pathLst>
              </a:custGeom>
              <a:solidFill>
                <a:srgbClr val="FF9900"/>
              </a:solidFill>
              <a:ln w="9525">
                <a:noFill/>
                <a:round/>
                <a:headEnd/>
                <a:tailEnd/>
              </a:ln>
            </p:spPr>
            <p:txBody>
              <a:bodyPr/>
              <a:lstStyle/>
              <a:p>
                <a:endParaRPr lang="en-US" dirty="0"/>
              </a:p>
            </p:txBody>
          </p:sp>
          <p:sp>
            <p:nvSpPr>
              <p:cNvPr id="28720" name="Freeform 48"/>
              <p:cNvSpPr>
                <a:spLocks/>
              </p:cNvSpPr>
              <p:nvPr/>
            </p:nvSpPr>
            <p:spPr bwMode="auto">
              <a:xfrm>
                <a:off x="2986" y="3514"/>
                <a:ext cx="1" cy="6"/>
              </a:xfrm>
              <a:custGeom>
                <a:avLst/>
                <a:gdLst/>
                <a:ahLst/>
                <a:cxnLst>
                  <a:cxn ang="0">
                    <a:pos x="0" y="0"/>
                  </a:cxn>
                  <a:cxn ang="0">
                    <a:pos x="0" y="0"/>
                  </a:cxn>
                  <a:cxn ang="0">
                    <a:pos x="0" y="7"/>
                  </a:cxn>
                  <a:cxn ang="0">
                    <a:pos x="0" y="0"/>
                  </a:cxn>
                  <a:cxn ang="0">
                    <a:pos x="0" y="0"/>
                  </a:cxn>
                </a:cxnLst>
                <a:rect l="0" t="0" r="r" b="b"/>
                <a:pathLst>
                  <a:path h="7">
                    <a:moveTo>
                      <a:pt x="0" y="0"/>
                    </a:moveTo>
                    <a:lnTo>
                      <a:pt x="0" y="0"/>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721" name="Line 49"/>
              <p:cNvSpPr>
                <a:spLocks noChangeShapeType="1"/>
              </p:cNvSpPr>
              <p:nvPr/>
            </p:nvSpPr>
            <p:spPr bwMode="auto">
              <a:xfrm>
                <a:off x="2979" y="3514"/>
                <a:ext cx="1" cy="1"/>
              </a:xfrm>
              <a:prstGeom prst="line">
                <a:avLst/>
              </a:prstGeom>
              <a:noFill/>
              <a:ln w="0">
                <a:solidFill>
                  <a:srgbClr val="FF9900"/>
                </a:solidFill>
                <a:round/>
                <a:headEnd/>
                <a:tailEnd/>
              </a:ln>
            </p:spPr>
            <p:txBody>
              <a:bodyPr/>
              <a:lstStyle/>
              <a:p>
                <a:endParaRPr lang="en-US" dirty="0"/>
              </a:p>
            </p:txBody>
          </p:sp>
          <p:sp>
            <p:nvSpPr>
              <p:cNvPr id="28722" name="Line 50"/>
              <p:cNvSpPr>
                <a:spLocks noChangeShapeType="1"/>
              </p:cNvSpPr>
              <p:nvPr/>
            </p:nvSpPr>
            <p:spPr bwMode="auto">
              <a:xfrm>
                <a:off x="2979" y="3514"/>
                <a:ext cx="1" cy="1"/>
              </a:xfrm>
              <a:prstGeom prst="line">
                <a:avLst/>
              </a:prstGeom>
              <a:noFill/>
              <a:ln w="0">
                <a:solidFill>
                  <a:srgbClr val="000000"/>
                </a:solidFill>
                <a:round/>
                <a:headEnd/>
                <a:tailEnd/>
              </a:ln>
            </p:spPr>
            <p:txBody>
              <a:bodyPr/>
              <a:lstStyle/>
              <a:p>
                <a:endParaRPr lang="en-US" dirty="0"/>
              </a:p>
            </p:txBody>
          </p:sp>
          <p:sp>
            <p:nvSpPr>
              <p:cNvPr id="28723" name="Freeform 51"/>
              <p:cNvSpPr>
                <a:spLocks/>
              </p:cNvSpPr>
              <p:nvPr/>
            </p:nvSpPr>
            <p:spPr bwMode="auto">
              <a:xfrm>
                <a:off x="2973" y="3508"/>
                <a:ext cx="1" cy="6"/>
              </a:xfrm>
              <a:custGeom>
                <a:avLst/>
                <a:gdLst/>
                <a:ahLst/>
                <a:cxnLst>
                  <a:cxn ang="0">
                    <a:pos x="0" y="0"/>
                  </a:cxn>
                  <a:cxn ang="0">
                    <a:pos x="0" y="0"/>
                  </a:cxn>
                  <a:cxn ang="0">
                    <a:pos x="0" y="6"/>
                  </a:cxn>
                  <a:cxn ang="0">
                    <a:pos x="0" y="6"/>
                  </a:cxn>
                  <a:cxn ang="0">
                    <a:pos x="0" y="6"/>
                  </a:cxn>
                  <a:cxn ang="0">
                    <a:pos x="0" y="0"/>
                  </a:cxn>
                  <a:cxn ang="0">
                    <a:pos x="0" y="0"/>
                  </a:cxn>
                  <a:cxn ang="0">
                    <a:pos x="0" y="0"/>
                  </a:cxn>
                </a:cxnLst>
                <a:rect l="0" t="0" r="r" b="b"/>
                <a:pathLst>
                  <a:path h="6">
                    <a:moveTo>
                      <a:pt x="0" y="0"/>
                    </a:moveTo>
                    <a:lnTo>
                      <a:pt x="0" y="0"/>
                    </a:lnTo>
                    <a:lnTo>
                      <a:pt x="0" y="6"/>
                    </a:lnTo>
                    <a:lnTo>
                      <a:pt x="0" y="6"/>
                    </a:lnTo>
                    <a:lnTo>
                      <a:pt x="0" y="6"/>
                    </a:lnTo>
                    <a:lnTo>
                      <a:pt x="0" y="0"/>
                    </a:lnTo>
                    <a:lnTo>
                      <a:pt x="0" y="0"/>
                    </a:lnTo>
                    <a:lnTo>
                      <a:pt x="0" y="0"/>
                    </a:lnTo>
                    <a:close/>
                  </a:path>
                </a:pathLst>
              </a:custGeom>
              <a:solidFill>
                <a:srgbClr val="FF9900"/>
              </a:solidFill>
              <a:ln w="9525">
                <a:noFill/>
                <a:round/>
                <a:headEnd/>
                <a:tailEnd/>
              </a:ln>
            </p:spPr>
            <p:txBody>
              <a:bodyPr/>
              <a:lstStyle/>
              <a:p>
                <a:endParaRPr lang="en-US" dirty="0"/>
              </a:p>
            </p:txBody>
          </p:sp>
          <p:sp>
            <p:nvSpPr>
              <p:cNvPr id="28724" name="Freeform 52"/>
              <p:cNvSpPr>
                <a:spLocks/>
              </p:cNvSpPr>
              <p:nvPr/>
            </p:nvSpPr>
            <p:spPr bwMode="auto">
              <a:xfrm>
                <a:off x="2973" y="3508"/>
                <a:ext cx="1" cy="6"/>
              </a:xfrm>
              <a:custGeom>
                <a:avLst/>
                <a:gdLst/>
                <a:ahLst/>
                <a:cxnLst>
                  <a:cxn ang="0">
                    <a:pos x="0" y="0"/>
                  </a:cxn>
                  <a:cxn ang="0">
                    <a:pos x="0" y="0"/>
                  </a:cxn>
                  <a:cxn ang="0">
                    <a:pos x="0" y="6"/>
                  </a:cxn>
                  <a:cxn ang="0">
                    <a:pos x="0" y="6"/>
                  </a:cxn>
                  <a:cxn ang="0">
                    <a:pos x="0" y="6"/>
                  </a:cxn>
                  <a:cxn ang="0">
                    <a:pos x="0" y="0"/>
                  </a:cxn>
                  <a:cxn ang="0">
                    <a:pos x="0" y="0"/>
                  </a:cxn>
                </a:cxnLst>
                <a:rect l="0" t="0" r="r" b="b"/>
                <a:pathLst>
                  <a:path h="6">
                    <a:moveTo>
                      <a:pt x="0" y="0"/>
                    </a:moveTo>
                    <a:lnTo>
                      <a:pt x="0" y="0"/>
                    </a:lnTo>
                    <a:lnTo>
                      <a:pt x="0" y="6"/>
                    </a:lnTo>
                    <a:lnTo>
                      <a:pt x="0" y="6"/>
                    </a:lnTo>
                    <a:lnTo>
                      <a:pt x="0" y="6"/>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725" name="Freeform 53"/>
              <p:cNvSpPr>
                <a:spLocks/>
              </p:cNvSpPr>
              <p:nvPr/>
            </p:nvSpPr>
            <p:spPr bwMode="auto">
              <a:xfrm>
                <a:off x="3007" y="3661"/>
                <a:ext cx="7" cy="6"/>
              </a:xfrm>
              <a:custGeom>
                <a:avLst/>
                <a:gdLst/>
                <a:ahLst/>
                <a:cxnLst>
                  <a:cxn ang="0">
                    <a:pos x="7" y="0"/>
                  </a:cxn>
                  <a:cxn ang="0">
                    <a:pos x="0" y="0"/>
                  </a:cxn>
                  <a:cxn ang="0">
                    <a:pos x="0" y="6"/>
                  </a:cxn>
                  <a:cxn ang="0">
                    <a:pos x="0" y="0"/>
                  </a:cxn>
                  <a:cxn ang="0">
                    <a:pos x="0" y="0"/>
                  </a:cxn>
                  <a:cxn ang="0">
                    <a:pos x="0" y="0"/>
                  </a:cxn>
                  <a:cxn ang="0">
                    <a:pos x="7" y="0"/>
                  </a:cxn>
                  <a:cxn ang="0">
                    <a:pos x="7" y="0"/>
                  </a:cxn>
                </a:cxnLst>
                <a:rect l="0" t="0" r="r" b="b"/>
                <a:pathLst>
                  <a:path w="7" h="6">
                    <a:moveTo>
                      <a:pt x="7" y="0"/>
                    </a:moveTo>
                    <a:lnTo>
                      <a:pt x="0" y="0"/>
                    </a:lnTo>
                    <a:lnTo>
                      <a:pt x="0" y="6"/>
                    </a:lnTo>
                    <a:lnTo>
                      <a:pt x="0" y="0"/>
                    </a:lnTo>
                    <a:lnTo>
                      <a:pt x="0" y="0"/>
                    </a:lnTo>
                    <a:lnTo>
                      <a:pt x="0" y="0"/>
                    </a:lnTo>
                    <a:lnTo>
                      <a:pt x="7" y="0"/>
                    </a:lnTo>
                    <a:lnTo>
                      <a:pt x="7" y="0"/>
                    </a:lnTo>
                    <a:close/>
                  </a:path>
                </a:pathLst>
              </a:custGeom>
              <a:solidFill>
                <a:srgbClr val="E0E0E0"/>
              </a:solidFill>
              <a:ln w="9525">
                <a:noFill/>
                <a:round/>
                <a:headEnd/>
                <a:tailEnd/>
              </a:ln>
            </p:spPr>
            <p:txBody>
              <a:bodyPr/>
              <a:lstStyle/>
              <a:p>
                <a:endParaRPr lang="en-US" dirty="0"/>
              </a:p>
            </p:txBody>
          </p:sp>
          <p:sp>
            <p:nvSpPr>
              <p:cNvPr id="28726" name="Freeform 54"/>
              <p:cNvSpPr>
                <a:spLocks/>
              </p:cNvSpPr>
              <p:nvPr/>
            </p:nvSpPr>
            <p:spPr bwMode="auto">
              <a:xfrm>
                <a:off x="3041" y="3552"/>
                <a:ext cx="28" cy="6"/>
              </a:xfrm>
              <a:custGeom>
                <a:avLst/>
                <a:gdLst/>
                <a:ahLst/>
                <a:cxnLst>
                  <a:cxn ang="0">
                    <a:pos x="0" y="6"/>
                  </a:cxn>
                  <a:cxn ang="0">
                    <a:pos x="7" y="6"/>
                  </a:cxn>
                  <a:cxn ang="0">
                    <a:pos x="14" y="0"/>
                  </a:cxn>
                  <a:cxn ang="0">
                    <a:pos x="28" y="0"/>
                  </a:cxn>
                  <a:cxn ang="0">
                    <a:pos x="14" y="0"/>
                  </a:cxn>
                  <a:cxn ang="0">
                    <a:pos x="0" y="6"/>
                  </a:cxn>
                  <a:cxn ang="0">
                    <a:pos x="0" y="6"/>
                  </a:cxn>
                </a:cxnLst>
                <a:rect l="0" t="0" r="r" b="b"/>
                <a:pathLst>
                  <a:path w="28" h="6">
                    <a:moveTo>
                      <a:pt x="0" y="6"/>
                    </a:moveTo>
                    <a:lnTo>
                      <a:pt x="7" y="6"/>
                    </a:lnTo>
                    <a:lnTo>
                      <a:pt x="14" y="0"/>
                    </a:lnTo>
                    <a:lnTo>
                      <a:pt x="28" y="0"/>
                    </a:lnTo>
                    <a:lnTo>
                      <a:pt x="14" y="0"/>
                    </a:lnTo>
                    <a:lnTo>
                      <a:pt x="0" y="6"/>
                    </a:lnTo>
                    <a:lnTo>
                      <a:pt x="0" y="6"/>
                    </a:lnTo>
                    <a:close/>
                  </a:path>
                </a:pathLst>
              </a:custGeom>
              <a:solidFill>
                <a:srgbClr val="000080"/>
              </a:solidFill>
              <a:ln w="9525">
                <a:noFill/>
                <a:round/>
                <a:headEnd/>
                <a:tailEnd/>
              </a:ln>
            </p:spPr>
            <p:txBody>
              <a:bodyPr/>
              <a:lstStyle/>
              <a:p>
                <a:endParaRPr lang="en-US" dirty="0"/>
              </a:p>
            </p:txBody>
          </p:sp>
          <p:sp>
            <p:nvSpPr>
              <p:cNvPr id="28727" name="Freeform 55"/>
              <p:cNvSpPr>
                <a:spLocks/>
              </p:cNvSpPr>
              <p:nvPr/>
            </p:nvSpPr>
            <p:spPr bwMode="auto">
              <a:xfrm>
                <a:off x="3048" y="3590"/>
                <a:ext cx="14" cy="1"/>
              </a:xfrm>
              <a:custGeom>
                <a:avLst/>
                <a:gdLst/>
                <a:ahLst/>
                <a:cxnLst>
                  <a:cxn ang="0">
                    <a:pos x="14" y="0"/>
                  </a:cxn>
                  <a:cxn ang="0">
                    <a:pos x="7" y="0"/>
                  </a:cxn>
                  <a:cxn ang="0">
                    <a:pos x="0" y="0"/>
                  </a:cxn>
                  <a:cxn ang="0">
                    <a:pos x="7" y="0"/>
                  </a:cxn>
                  <a:cxn ang="0">
                    <a:pos x="14" y="0"/>
                  </a:cxn>
                  <a:cxn ang="0">
                    <a:pos x="14" y="0"/>
                  </a:cxn>
                </a:cxnLst>
                <a:rect l="0" t="0" r="r" b="b"/>
                <a:pathLst>
                  <a:path w="14">
                    <a:moveTo>
                      <a:pt x="14" y="0"/>
                    </a:moveTo>
                    <a:lnTo>
                      <a:pt x="7" y="0"/>
                    </a:lnTo>
                    <a:lnTo>
                      <a:pt x="0" y="0"/>
                    </a:lnTo>
                    <a:lnTo>
                      <a:pt x="7" y="0"/>
                    </a:lnTo>
                    <a:lnTo>
                      <a:pt x="14" y="0"/>
                    </a:lnTo>
                    <a:lnTo>
                      <a:pt x="14" y="0"/>
                    </a:lnTo>
                    <a:close/>
                  </a:path>
                </a:pathLst>
              </a:custGeom>
              <a:solidFill>
                <a:srgbClr val="000080"/>
              </a:solidFill>
              <a:ln w="9525">
                <a:noFill/>
                <a:round/>
                <a:headEnd/>
                <a:tailEnd/>
              </a:ln>
            </p:spPr>
            <p:txBody>
              <a:bodyPr/>
              <a:lstStyle/>
              <a:p>
                <a:endParaRPr lang="en-US" dirty="0"/>
              </a:p>
            </p:txBody>
          </p:sp>
          <p:sp>
            <p:nvSpPr>
              <p:cNvPr id="28728" name="Freeform 56"/>
              <p:cNvSpPr>
                <a:spLocks/>
              </p:cNvSpPr>
              <p:nvPr/>
            </p:nvSpPr>
            <p:spPr bwMode="auto">
              <a:xfrm>
                <a:off x="3041" y="3597"/>
                <a:ext cx="14" cy="13"/>
              </a:xfrm>
              <a:custGeom>
                <a:avLst/>
                <a:gdLst/>
                <a:ahLst/>
                <a:cxnLst>
                  <a:cxn ang="0">
                    <a:pos x="14" y="0"/>
                  </a:cxn>
                  <a:cxn ang="0">
                    <a:pos x="7" y="6"/>
                  </a:cxn>
                  <a:cxn ang="0">
                    <a:pos x="7" y="6"/>
                  </a:cxn>
                  <a:cxn ang="0">
                    <a:pos x="0" y="13"/>
                  </a:cxn>
                  <a:cxn ang="0">
                    <a:pos x="7" y="6"/>
                  </a:cxn>
                  <a:cxn ang="0">
                    <a:pos x="7" y="6"/>
                  </a:cxn>
                  <a:cxn ang="0">
                    <a:pos x="14" y="0"/>
                  </a:cxn>
                  <a:cxn ang="0">
                    <a:pos x="14" y="0"/>
                  </a:cxn>
                </a:cxnLst>
                <a:rect l="0" t="0" r="r" b="b"/>
                <a:pathLst>
                  <a:path w="14" h="13">
                    <a:moveTo>
                      <a:pt x="14" y="0"/>
                    </a:moveTo>
                    <a:lnTo>
                      <a:pt x="7" y="6"/>
                    </a:lnTo>
                    <a:lnTo>
                      <a:pt x="7" y="6"/>
                    </a:lnTo>
                    <a:lnTo>
                      <a:pt x="0" y="13"/>
                    </a:lnTo>
                    <a:lnTo>
                      <a:pt x="7" y="6"/>
                    </a:lnTo>
                    <a:lnTo>
                      <a:pt x="7" y="6"/>
                    </a:lnTo>
                    <a:lnTo>
                      <a:pt x="14" y="0"/>
                    </a:lnTo>
                    <a:lnTo>
                      <a:pt x="14" y="0"/>
                    </a:lnTo>
                    <a:close/>
                  </a:path>
                </a:pathLst>
              </a:custGeom>
              <a:solidFill>
                <a:srgbClr val="000080"/>
              </a:solidFill>
              <a:ln w="9525">
                <a:noFill/>
                <a:round/>
                <a:headEnd/>
                <a:tailEnd/>
              </a:ln>
            </p:spPr>
            <p:txBody>
              <a:bodyPr/>
              <a:lstStyle/>
              <a:p>
                <a:endParaRPr lang="en-US" dirty="0"/>
              </a:p>
            </p:txBody>
          </p:sp>
          <p:sp>
            <p:nvSpPr>
              <p:cNvPr id="28729" name="Freeform 57"/>
              <p:cNvSpPr>
                <a:spLocks/>
              </p:cNvSpPr>
              <p:nvPr/>
            </p:nvSpPr>
            <p:spPr bwMode="auto">
              <a:xfrm>
                <a:off x="3048" y="3558"/>
                <a:ext cx="14" cy="14"/>
              </a:xfrm>
              <a:custGeom>
                <a:avLst/>
                <a:gdLst/>
                <a:ahLst/>
                <a:cxnLst>
                  <a:cxn ang="0">
                    <a:pos x="14" y="0"/>
                  </a:cxn>
                  <a:cxn ang="0">
                    <a:pos x="7" y="7"/>
                  </a:cxn>
                  <a:cxn ang="0">
                    <a:pos x="0" y="14"/>
                  </a:cxn>
                  <a:cxn ang="0">
                    <a:pos x="0" y="14"/>
                  </a:cxn>
                  <a:cxn ang="0">
                    <a:pos x="7" y="14"/>
                  </a:cxn>
                  <a:cxn ang="0">
                    <a:pos x="7" y="7"/>
                  </a:cxn>
                  <a:cxn ang="0">
                    <a:pos x="14" y="0"/>
                  </a:cxn>
                  <a:cxn ang="0">
                    <a:pos x="14" y="0"/>
                  </a:cxn>
                </a:cxnLst>
                <a:rect l="0" t="0" r="r" b="b"/>
                <a:pathLst>
                  <a:path w="14" h="14">
                    <a:moveTo>
                      <a:pt x="14" y="0"/>
                    </a:moveTo>
                    <a:lnTo>
                      <a:pt x="7" y="7"/>
                    </a:lnTo>
                    <a:lnTo>
                      <a:pt x="0" y="14"/>
                    </a:lnTo>
                    <a:lnTo>
                      <a:pt x="0" y="14"/>
                    </a:lnTo>
                    <a:lnTo>
                      <a:pt x="7" y="14"/>
                    </a:lnTo>
                    <a:lnTo>
                      <a:pt x="7" y="7"/>
                    </a:lnTo>
                    <a:lnTo>
                      <a:pt x="14" y="0"/>
                    </a:lnTo>
                    <a:lnTo>
                      <a:pt x="14" y="0"/>
                    </a:lnTo>
                    <a:close/>
                  </a:path>
                </a:pathLst>
              </a:custGeom>
              <a:solidFill>
                <a:srgbClr val="000080"/>
              </a:solidFill>
              <a:ln w="9525">
                <a:noFill/>
                <a:round/>
                <a:headEnd/>
                <a:tailEnd/>
              </a:ln>
            </p:spPr>
            <p:txBody>
              <a:bodyPr/>
              <a:lstStyle/>
              <a:p>
                <a:endParaRPr lang="en-US" dirty="0"/>
              </a:p>
            </p:txBody>
          </p:sp>
          <p:sp>
            <p:nvSpPr>
              <p:cNvPr id="28730" name="Freeform 58"/>
              <p:cNvSpPr>
                <a:spLocks/>
              </p:cNvSpPr>
              <p:nvPr/>
            </p:nvSpPr>
            <p:spPr bwMode="auto">
              <a:xfrm>
                <a:off x="3028" y="3533"/>
                <a:ext cx="20" cy="1"/>
              </a:xfrm>
              <a:custGeom>
                <a:avLst/>
                <a:gdLst/>
                <a:ahLst/>
                <a:cxnLst>
                  <a:cxn ang="0">
                    <a:pos x="0" y="0"/>
                  </a:cxn>
                  <a:cxn ang="0">
                    <a:pos x="7" y="0"/>
                  </a:cxn>
                  <a:cxn ang="0">
                    <a:pos x="14" y="0"/>
                  </a:cxn>
                  <a:cxn ang="0">
                    <a:pos x="21" y="0"/>
                  </a:cxn>
                  <a:cxn ang="0">
                    <a:pos x="14" y="0"/>
                  </a:cxn>
                  <a:cxn ang="0">
                    <a:pos x="0" y="0"/>
                  </a:cxn>
                  <a:cxn ang="0">
                    <a:pos x="0" y="0"/>
                  </a:cxn>
                </a:cxnLst>
                <a:rect l="0" t="0" r="r" b="b"/>
                <a:pathLst>
                  <a:path w="21">
                    <a:moveTo>
                      <a:pt x="0" y="0"/>
                    </a:moveTo>
                    <a:lnTo>
                      <a:pt x="7" y="0"/>
                    </a:lnTo>
                    <a:lnTo>
                      <a:pt x="14" y="0"/>
                    </a:lnTo>
                    <a:lnTo>
                      <a:pt x="21" y="0"/>
                    </a:lnTo>
                    <a:lnTo>
                      <a:pt x="14" y="0"/>
                    </a:lnTo>
                    <a:lnTo>
                      <a:pt x="0" y="0"/>
                    </a:lnTo>
                    <a:lnTo>
                      <a:pt x="0" y="0"/>
                    </a:lnTo>
                    <a:close/>
                  </a:path>
                </a:pathLst>
              </a:custGeom>
              <a:solidFill>
                <a:srgbClr val="000080"/>
              </a:solidFill>
              <a:ln w="9525">
                <a:noFill/>
                <a:round/>
                <a:headEnd/>
                <a:tailEnd/>
              </a:ln>
            </p:spPr>
            <p:txBody>
              <a:bodyPr/>
              <a:lstStyle/>
              <a:p>
                <a:endParaRPr lang="en-US" dirty="0"/>
              </a:p>
            </p:txBody>
          </p:sp>
          <p:sp>
            <p:nvSpPr>
              <p:cNvPr id="28731" name="Freeform 59"/>
              <p:cNvSpPr>
                <a:spLocks/>
              </p:cNvSpPr>
              <p:nvPr/>
            </p:nvSpPr>
            <p:spPr bwMode="auto">
              <a:xfrm>
                <a:off x="3028" y="3526"/>
                <a:ext cx="27" cy="32"/>
              </a:xfrm>
              <a:custGeom>
                <a:avLst/>
                <a:gdLst/>
                <a:ahLst/>
                <a:cxnLst>
                  <a:cxn ang="0">
                    <a:pos x="28" y="0"/>
                  </a:cxn>
                  <a:cxn ang="0">
                    <a:pos x="28" y="7"/>
                  </a:cxn>
                  <a:cxn ang="0">
                    <a:pos x="21" y="14"/>
                  </a:cxn>
                  <a:cxn ang="0">
                    <a:pos x="21" y="27"/>
                  </a:cxn>
                  <a:cxn ang="0">
                    <a:pos x="14" y="27"/>
                  </a:cxn>
                  <a:cxn ang="0">
                    <a:pos x="14" y="27"/>
                  </a:cxn>
                  <a:cxn ang="0">
                    <a:pos x="0" y="33"/>
                  </a:cxn>
                  <a:cxn ang="0">
                    <a:pos x="14" y="27"/>
                  </a:cxn>
                  <a:cxn ang="0">
                    <a:pos x="14" y="27"/>
                  </a:cxn>
                  <a:cxn ang="0">
                    <a:pos x="21" y="27"/>
                  </a:cxn>
                  <a:cxn ang="0">
                    <a:pos x="21" y="20"/>
                  </a:cxn>
                  <a:cxn ang="0">
                    <a:pos x="28" y="14"/>
                  </a:cxn>
                  <a:cxn ang="0">
                    <a:pos x="28" y="7"/>
                  </a:cxn>
                  <a:cxn ang="0">
                    <a:pos x="28" y="0"/>
                  </a:cxn>
                  <a:cxn ang="0">
                    <a:pos x="28" y="0"/>
                  </a:cxn>
                </a:cxnLst>
                <a:rect l="0" t="0" r="r" b="b"/>
                <a:pathLst>
                  <a:path w="28" h="33">
                    <a:moveTo>
                      <a:pt x="28" y="0"/>
                    </a:moveTo>
                    <a:lnTo>
                      <a:pt x="28" y="7"/>
                    </a:lnTo>
                    <a:lnTo>
                      <a:pt x="21" y="14"/>
                    </a:lnTo>
                    <a:lnTo>
                      <a:pt x="21" y="27"/>
                    </a:lnTo>
                    <a:lnTo>
                      <a:pt x="14" y="27"/>
                    </a:lnTo>
                    <a:lnTo>
                      <a:pt x="14" y="27"/>
                    </a:lnTo>
                    <a:lnTo>
                      <a:pt x="0" y="33"/>
                    </a:lnTo>
                    <a:lnTo>
                      <a:pt x="14" y="27"/>
                    </a:lnTo>
                    <a:lnTo>
                      <a:pt x="14" y="27"/>
                    </a:lnTo>
                    <a:lnTo>
                      <a:pt x="21" y="27"/>
                    </a:lnTo>
                    <a:lnTo>
                      <a:pt x="21" y="20"/>
                    </a:lnTo>
                    <a:lnTo>
                      <a:pt x="28" y="14"/>
                    </a:lnTo>
                    <a:lnTo>
                      <a:pt x="28" y="7"/>
                    </a:lnTo>
                    <a:lnTo>
                      <a:pt x="28" y="0"/>
                    </a:lnTo>
                    <a:lnTo>
                      <a:pt x="28" y="0"/>
                    </a:lnTo>
                    <a:close/>
                  </a:path>
                </a:pathLst>
              </a:custGeom>
              <a:solidFill>
                <a:srgbClr val="000080"/>
              </a:solidFill>
              <a:ln w="9525">
                <a:noFill/>
                <a:round/>
                <a:headEnd/>
                <a:tailEnd/>
              </a:ln>
            </p:spPr>
            <p:txBody>
              <a:bodyPr/>
              <a:lstStyle/>
              <a:p>
                <a:endParaRPr lang="en-US" dirty="0"/>
              </a:p>
            </p:txBody>
          </p:sp>
          <p:sp>
            <p:nvSpPr>
              <p:cNvPr id="28732" name="Freeform 60"/>
              <p:cNvSpPr>
                <a:spLocks/>
              </p:cNvSpPr>
              <p:nvPr/>
            </p:nvSpPr>
            <p:spPr bwMode="auto">
              <a:xfrm>
                <a:off x="3028" y="3533"/>
                <a:ext cx="13" cy="19"/>
              </a:xfrm>
              <a:custGeom>
                <a:avLst/>
                <a:gdLst/>
                <a:ahLst/>
                <a:cxnLst>
                  <a:cxn ang="0">
                    <a:pos x="0" y="0"/>
                  </a:cxn>
                  <a:cxn ang="0">
                    <a:pos x="0" y="13"/>
                  </a:cxn>
                  <a:cxn ang="0">
                    <a:pos x="0" y="20"/>
                  </a:cxn>
                  <a:cxn ang="0">
                    <a:pos x="14" y="20"/>
                  </a:cxn>
                  <a:cxn ang="0">
                    <a:pos x="7" y="20"/>
                  </a:cxn>
                  <a:cxn ang="0">
                    <a:pos x="0" y="20"/>
                  </a:cxn>
                  <a:cxn ang="0">
                    <a:pos x="0" y="13"/>
                  </a:cxn>
                  <a:cxn ang="0">
                    <a:pos x="0" y="0"/>
                  </a:cxn>
                  <a:cxn ang="0">
                    <a:pos x="0" y="0"/>
                  </a:cxn>
                </a:cxnLst>
                <a:rect l="0" t="0" r="r" b="b"/>
                <a:pathLst>
                  <a:path w="14" h="20">
                    <a:moveTo>
                      <a:pt x="0" y="0"/>
                    </a:moveTo>
                    <a:lnTo>
                      <a:pt x="0" y="13"/>
                    </a:lnTo>
                    <a:lnTo>
                      <a:pt x="0" y="20"/>
                    </a:lnTo>
                    <a:lnTo>
                      <a:pt x="14" y="20"/>
                    </a:lnTo>
                    <a:lnTo>
                      <a:pt x="7" y="20"/>
                    </a:lnTo>
                    <a:lnTo>
                      <a:pt x="0" y="20"/>
                    </a:lnTo>
                    <a:lnTo>
                      <a:pt x="0" y="13"/>
                    </a:lnTo>
                    <a:lnTo>
                      <a:pt x="0" y="0"/>
                    </a:lnTo>
                    <a:lnTo>
                      <a:pt x="0" y="0"/>
                    </a:lnTo>
                    <a:close/>
                  </a:path>
                </a:pathLst>
              </a:custGeom>
              <a:solidFill>
                <a:srgbClr val="000080"/>
              </a:solidFill>
              <a:ln w="9525">
                <a:noFill/>
                <a:round/>
                <a:headEnd/>
                <a:tailEnd/>
              </a:ln>
            </p:spPr>
            <p:txBody>
              <a:bodyPr/>
              <a:lstStyle/>
              <a:p>
                <a:endParaRPr lang="en-US" dirty="0"/>
              </a:p>
            </p:txBody>
          </p:sp>
          <p:sp>
            <p:nvSpPr>
              <p:cNvPr id="28733" name="Freeform 61"/>
              <p:cNvSpPr>
                <a:spLocks/>
              </p:cNvSpPr>
              <p:nvPr/>
            </p:nvSpPr>
            <p:spPr bwMode="auto">
              <a:xfrm>
                <a:off x="3062" y="3526"/>
                <a:ext cx="7" cy="1"/>
              </a:xfrm>
              <a:custGeom>
                <a:avLst/>
                <a:gdLst/>
                <a:ahLst/>
                <a:cxnLst>
                  <a:cxn ang="0">
                    <a:pos x="0" y="0"/>
                  </a:cxn>
                  <a:cxn ang="0">
                    <a:pos x="7" y="0"/>
                  </a:cxn>
                  <a:cxn ang="0">
                    <a:pos x="7" y="0"/>
                  </a:cxn>
                  <a:cxn ang="0">
                    <a:pos x="7" y="0"/>
                  </a:cxn>
                  <a:cxn ang="0">
                    <a:pos x="0" y="0"/>
                  </a:cxn>
                  <a:cxn ang="0">
                    <a:pos x="0" y="0"/>
                  </a:cxn>
                </a:cxnLst>
                <a:rect l="0" t="0" r="r" b="b"/>
                <a:pathLst>
                  <a:path w="7">
                    <a:moveTo>
                      <a:pt x="0" y="0"/>
                    </a:moveTo>
                    <a:lnTo>
                      <a:pt x="7" y="0"/>
                    </a:lnTo>
                    <a:lnTo>
                      <a:pt x="7" y="0"/>
                    </a:lnTo>
                    <a:lnTo>
                      <a:pt x="7" y="0"/>
                    </a:lnTo>
                    <a:lnTo>
                      <a:pt x="0" y="0"/>
                    </a:lnTo>
                    <a:lnTo>
                      <a:pt x="0" y="0"/>
                    </a:lnTo>
                    <a:close/>
                  </a:path>
                </a:pathLst>
              </a:custGeom>
              <a:solidFill>
                <a:srgbClr val="000080"/>
              </a:solidFill>
              <a:ln w="9525">
                <a:noFill/>
                <a:round/>
                <a:headEnd/>
                <a:tailEnd/>
              </a:ln>
            </p:spPr>
            <p:txBody>
              <a:bodyPr/>
              <a:lstStyle/>
              <a:p>
                <a:endParaRPr lang="en-US" dirty="0"/>
              </a:p>
            </p:txBody>
          </p:sp>
          <p:sp>
            <p:nvSpPr>
              <p:cNvPr id="28734" name="Freeform 62"/>
              <p:cNvSpPr>
                <a:spLocks/>
              </p:cNvSpPr>
              <p:nvPr/>
            </p:nvSpPr>
            <p:spPr bwMode="auto">
              <a:xfrm>
                <a:off x="3055" y="3526"/>
                <a:ext cx="14" cy="20"/>
              </a:xfrm>
              <a:custGeom>
                <a:avLst/>
                <a:gdLst/>
                <a:ahLst/>
                <a:cxnLst>
                  <a:cxn ang="0">
                    <a:pos x="14" y="0"/>
                  </a:cxn>
                  <a:cxn ang="0">
                    <a:pos x="14" y="7"/>
                  </a:cxn>
                  <a:cxn ang="0">
                    <a:pos x="14" y="14"/>
                  </a:cxn>
                  <a:cxn ang="0">
                    <a:pos x="7" y="20"/>
                  </a:cxn>
                  <a:cxn ang="0">
                    <a:pos x="0" y="20"/>
                  </a:cxn>
                  <a:cxn ang="0">
                    <a:pos x="7" y="20"/>
                  </a:cxn>
                  <a:cxn ang="0">
                    <a:pos x="14" y="14"/>
                  </a:cxn>
                  <a:cxn ang="0">
                    <a:pos x="14" y="0"/>
                  </a:cxn>
                  <a:cxn ang="0">
                    <a:pos x="14" y="0"/>
                  </a:cxn>
                </a:cxnLst>
                <a:rect l="0" t="0" r="r" b="b"/>
                <a:pathLst>
                  <a:path w="14" h="20">
                    <a:moveTo>
                      <a:pt x="14" y="0"/>
                    </a:moveTo>
                    <a:lnTo>
                      <a:pt x="14" y="7"/>
                    </a:lnTo>
                    <a:lnTo>
                      <a:pt x="14" y="14"/>
                    </a:lnTo>
                    <a:lnTo>
                      <a:pt x="7" y="20"/>
                    </a:lnTo>
                    <a:lnTo>
                      <a:pt x="0" y="20"/>
                    </a:lnTo>
                    <a:lnTo>
                      <a:pt x="7" y="20"/>
                    </a:lnTo>
                    <a:lnTo>
                      <a:pt x="14" y="14"/>
                    </a:lnTo>
                    <a:lnTo>
                      <a:pt x="14" y="0"/>
                    </a:lnTo>
                    <a:lnTo>
                      <a:pt x="14" y="0"/>
                    </a:lnTo>
                    <a:close/>
                  </a:path>
                </a:pathLst>
              </a:custGeom>
              <a:solidFill>
                <a:srgbClr val="000080"/>
              </a:solidFill>
              <a:ln w="9525">
                <a:noFill/>
                <a:round/>
                <a:headEnd/>
                <a:tailEnd/>
              </a:ln>
            </p:spPr>
            <p:txBody>
              <a:bodyPr/>
              <a:lstStyle/>
              <a:p>
                <a:endParaRPr lang="en-US" dirty="0"/>
              </a:p>
            </p:txBody>
          </p:sp>
          <p:sp>
            <p:nvSpPr>
              <p:cNvPr id="28735" name="Freeform 63"/>
              <p:cNvSpPr>
                <a:spLocks/>
              </p:cNvSpPr>
              <p:nvPr/>
            </p:nvSpPr>
            <p:spPr bwMode="auto">
              <a:xfrm>
                <a:off x="3035" y="3526"/>
                <a:ext cx="13" cy="1"/>
              </a:xfrm>
              <a:custGeom>
                <a:avLst/>
                <a:gdLst/>
                <a:ahLst/>
                <a:cxnLst>
                  <a:cxn ang="0">
                    <a:pos x="14" y="0"/>
                  </a:cxn>
                  <a:cxn ang="0">
                    <a:pos x="7" y="0"/>
                  </a:cxn>
                  <a:cxn ang="0">
                    <a:pos x="0" y="0"/>
                  </a:cxn>
                  <a:cxn ang="0">
                    <a:pos x="7" y="0"/>
                  </a:cxn>
                  <a:cxn ang="0">
                    <a:pos x="14" y="0"/>
                  </a:cxn>
                  <a:cxn ang="0">
                    <a:pos x="14" y="0"/>
                  </a:cxn>
                </a:cxnLst>
                <a:rect l="0" t="0" r="r" b="b"/>
                <a:pathLst>
                  <a:path w="14">
                    <a:moveTo>
                      <a:pt x="14" y="0"/>
                    </a:moveTo>
                    <a:lnTo>
                      <a:pt x="7" y="0"/>
                    </a:lnTo>
                    <a:lnTo>
                      <a:pt x="0" y="0"/>
                    </a:lnTo>
                    <a:lnTo>
                      <a:pt x="7" y="0"/>
                    </a:lnTo>
                    <a:lnTo>
                      <a:pt x="14" y="0"/>
                    </a:lnTo>
                    <a:lnTo>
                      <a:pt x="14" y="0"/>
                    </a:lnTo>
                    <a:close/>
                  </a:path>
                </a:pathLst>
              </a:custGeom>
              <a:solidFill>
                <a:srgbClr val="000080"/>
              </a:solidFill>
              <a:ln w="9525">
                <a:noFill/>
                <a:round/>
                <a:headEnd/>
                <a:tailEnd/>
              </a:ln>
            </p:spPr>
            <p:txBody>
              <a:bodyPr/>
              <a:lstStyle/>
              <a:p>
                <a:endParaRPr lang="en-US" dirty="0"/>
              </a:p>
            </p:txBody>
          </p:sp>
          <p:sp>
            <p:nvSpPr>
              <p:cNvPr id="28736" name="Freeform 64"/>
              <p:cNvSpPr>
                <a:spLocks/>
              </p:cNvSpPr>
              <p:nvPr/>
            </p:nvSpPr>
            <p:spPr bwMode="auto">
              <a:xfrm>
                <a:off x="3021" y="3558"/>
                <a:ext cx="20" cy="14"/>
              </a:xfrm>
              <a:custGeom>
                <a:avLst/>
                <a:gdLst/>
                <a:ahLst/>
                <a:cxnLst>
                  <a:cxn ang="0">
                    <a:pos x="21" y="0"/>
                  </a:cxn>
                  <a:cxn ang="0">
                    <a:pos x="14" y="7"/>
                  </a:cxn>
                  <a:cxn ang="0">
                    <a:pos x="7" y="14"/>
                  </a:cxn>
                  <a:cxn ang="0">
                    <a:pos x="0" y="14"/>
                  </a:cxn>
                  <a:cxn ang="0">
                    <a:pos x="7" y="14"/>
                  </a:cxn>
                  <a:cxn ang="0">
                    <a:pos x="14" y="14"/>
                  </a:cxn>
                  <a:cxn ang="0">
                    <a:pos x="21" y="0"/>
                  </a:cxn>
                  <a:cxn ang="0">
                    <a:pos x="21" y="0"/>
                  </a:cxn>
                </a:cxnLst>
                <a:rect l="0" t="0" r="r" b="b"/>
                <a:pathLst>
                  <a:path w="21" h="14">
                    <a:moveTo>
                      <a:pt x="21" y="0"/>
                    </a:moveTo>
                    <a:lnTo>
                      <a:pt x="14" y="7"/>
                    </a:lnTo>
                    <a:lnTo>
                      <a:pt x="7" y="14"/>
                    </a:lnTo>
                    <a:lnTo>
                      <a:pt x="0" y="14"/>
                    </a:lnTo>
                    <a:lnTo>
                      <a:pt x="7" y="14"/>
                    </a:lnTo>
                    <a:lnTo>
                      <a:pt x="14" y="14"/>
                    </a:lnTo>
                    <a:lnTo>
                      <a:pt x="21" y="0"/>
                    </a:lnTo>
                    <a:lnTo>
                      <a:pt x="21" y="0"/>
                    </a:lnTo>
                    <a:close/>
                  </a:path>
                </a:pathLst>
              </a:custGeom>
              <a:solidFill>
                <a:srgbClr val="000080"/>
              </a:solidFill>
              <a:ln w="9525">
                <a:noFill/>
                <a:round/>
                <a:headEnd/>
                <a:tailEnd/>
              </a:ln>
            </p:spPr>
            <p:txBody>
              <a:bodyPr/>
              <a:lstStyle/>
              <a:p>
                <a:endParaRPr lang="en-US" dirty="0"/>
              </a:p>
            </p:txBody>
          </p:sp>
          <p:sp>
            <p:nvSpPr>
              <p:cNvPr id="28737" name="Freeform 65"/>
              <p:cNvSpPr>
                <a:spLocks/>
              </p:cNvSpPr>
              <p:nvPr/>
            </p:nvSpPr>
            <p:spPr bwMode="auto">
              <a:xfrm>
                <a:off x="3041" y="3622"/>
                <a:ext cx="21" cy="26"/>
              </a:xfrm>
              <a:custGeom>
                <a:avLst/>
                <a:gdLst/>
                <a:ahLst/>
                <a:cxnLst>
                  <a:cxn ang="0">
                    <a:pos x="21" y="0"/>
                  </a:cxn>
                  <a:cxn ang="0">
                    <a:pos x="14" y="7"/>
                  </a:cxn>
                  <a:cxn ang="0">
                    <a:pos x="14" y="13"/>
                  </a:cxn>
                  <a:cxn ang="0">
                    <a:pos x="7" y="20"/>
                  </a:cxn>
                  <a:cxn ang="0">
                    <a:pos x="7" y="20"/>
                  </a:cxn>
                  <a:cxn ang="0">
                    <a:pos x="0" y="20"/>
                  </a:cxn>
                  <a:cxn ang="0">
                    <a:pos x="0" y="26"/>
                  </a:cxn>
                  <a:cxn ang="0">
                    <a:pos x="7" y="20"/>
                  </a:cxn>
                  <a:cxn ang="0">
                    <a:pos x="7" y="20"/>
                  </a:cxn>
                  <a:cxn ang="0">
                    <a:pos x="14" y="13"/>
                  </a:cxn>
                  <a:cxn ang="0">
                    <a:pos x="21" y="0"/>
                  </a:cxn>
                  <a:cxn ang="0">
                    <a:pos x="21" y="0"/>
                  </a:cxn>
                </a:cxnLst>
                <a:rect l="0" t="0" r="r" b="b"/>
                <a:pathLst>
                  <a:path w="21" h="26">
                    <a:moveTo>
                      <a:pt x="21" y="0"/>
                    </a:moveTo>
                    <a:lnTo>
                      <a:pt x="14" y="7"/>
                    </a:lnTo>
                    <a:lnTo>
                      <a:pt x="14" y="13"/>
                    </a:lnTo>
                    <a:lnTo>
                      <a:pt x="7" y="20"/>
                    </a:lnTo>
                    <a:lnTo>
                      <a:pt x="7" y="20"/>
                    </a:lnTo>
                    <a:lnTo>
                      <a:pt x="0" y="20"/>
                    </a:lnTo>
                    <a:lnTo>
                      <a:pt x="0" y="26"/>
                    </a:lnTo>
                    <a:lnTo>
                      <a:pt x="7" y="20"/>
                    </a:lnTo>
                    <a:lnTo>
                      <a:pt x="7" y="20"/>
                    </a:lnTo>
                    <a:lnTo>
                      <a:pt x="14" y="13"/>
                    </a:lnTo>
                    <a:lnTo>
                      <a:pt x="21" y="0"/>
                    </a:lnTo>
                    <a:lnTo>
                      <a:pt x="21" y="0"/>
                    </a:lnTo>
                    <a:close/>
                  </a:path>
                </a:pathLst>
              </a:custGeom>
              <a:solidFill>
                <a:srgbClr val="000080"/>
              </a:solidFill>
              <a:ln w="9525">
                <a:noFill/>
                <a:round/>
                <a:headEnd/>
                <a:tailEnd/>
              </a:ln>
            </p:spPr>
            <p:txBody>
              <a:bodyPr/>
              <a:lstStyle/>
              <a:p>
                <a:endParaRPr lang="en-US" dirty="0"/>
              </a:p>
            </p:txBody>
          </p:sp>
          <p:sp>
            <p:nvSpPr>
              <p:cNvPr id="28738" name="Freeform 66"/>
              <p:cNvSpPr>
                <a:spLocks/>
              </p:cNvSpPr>
              <p:nvPr/>
            </p:nvSpPr>
            <p:spPr bwMode="auto">
              <a:xfrm>
                <a:off x="3041" y="3610"/>
                <a:ext cx="7" cy="12"/>
              </a:xfrm>
              <a:custGeom>
                <a:avLst/>
                <a:gdLst/>
                <a:ahLst/>
                <a:cxnLst>
                  <a:cxn ang="0">
                    <a:pos x="7" y="0"/>
                  </a:cxn>
                  <a:cxn ang="0">
                    <a:pos x="7" y="7"/>
                  </a:cxn>
                  <a:cxn ang="0">
                    <a:pos x="0" y="7"/>
                  </a:cxn>
                  <a:cxn ang="0">
                    <a:pos x="0" y="13"/>
                  </a:cxn>
                  <a:cxn ang="0">
                    <a:pos x="7" y="7"/>
                  </a:cxn>
                  <a:cxn ang="0">
                    <a:pos x="7" y="0"/>
                  </a:cxn>
                  <a:cxn ang="0">
                    <a:pos x="7" y="0"/>
                  </a:cxn>
                </a:cxnLst>
                <a:rect l="0" t="0" r="r" b="b"/>
                <a:pathLst>
                  <a:path w="7" h="13">
                    <a:moveTo>
                      <a:pt x="7" y="0"/>
                    </a:moveTo>
                    <a:lnTo>
                      <a:pt x="7" y="7"/>
                    </a:lnTo>
                    <a:lnTo>
                      <a:pt x="0" y="7"/>
                    </a:lnTo>
                    <a:lnTo>
                      <a:pt x="0" y="13"/>
                    </a:lnTo>
                    <a:lnTo>
                      <a:pt x="7" y="7"/>
                    </a:lnTo>
                    <a:lnTo>
                      <a:pt x="7" y="0"/>
                    </a:lnTo>
                    <a:lnTo>
                      <a:pt x="7" y="0"/>
                    </a:lnTo>
                    <a:close/>
                  </a:path>
                </a:pathLst>
              </a:custGeom>
              <a:solidFill>
                <a:srgbClr val="000080"/>
              </a:solidFill>
              <a:ln w="9525">
                <a:noFill/>
                <a:round/>
                <a:headEnd/>
                <a:tailEnd/>
              </a:ln>
            </p:spPr>
            <p:txBody>
              <a:bodyPr/>
              <a:lstStyle/>
              <a:p>
                <a:endParaRPr lang="en-US" dirty="0"/>
              </a:p>
            </p:txBody>
          </p:sp>
          <p:sp>
            <p:nvSpPr>
              <p:cNvPr id="28739" name="Freeform 67"/>
              <p:cNvSpPr>
                <a:spLocks/>
              </p:cNvSpPr>
              <p:nvPr/>
            </p:nvSpPr>
            <p:spPr bwMode="auto">
              <a:xfrm>
                <a:off x="3021" y="3635"/>
                <a:ext cx="14" cy="7"/>
              </a:xfrm>
              <a:custGeom>
                <a:avLst/>
                <a:gdLst/>
                <a:ahLst/>
                <a:cxnLst>
                  <a:cxn ang="0">
                    <a:pos x="0" y="0"/>
                  </a:cxn>
                  <a:cxn ang="0">
                    <a:pos x="0" y="0"/>
                  </a:cxn>
                  <a:cxn ang="0">
                    <a:pos x="7" y="0"/>
                  </a:cxn>
                  <a:cxn ang="0">
                    <a:pos x="7" y="7"/>
                  </a:cxn>
                  <a:cxn ang="0">
                    <a:pos x="14" y="7"/>
                  </a:cxn>
                  <a:cxn ang="0">
                    <a:pos x="7" y="7"/>
                  </a:cxn>
                  <a:cxn ang="0">
                    <a:pos x="7" y="7"/>
                  </a:cxn>
                  <a:cxn ang="0">
                    <a:pos x="0" y="7"/>
                  </a:cxn>
                  <a:cxn ang="0">
                    <a:pos x="0" y="0"/>
                  </a:cxn>
                  <a:cxn ang="0">
                    <a:pos x="0" y="0"/>
                  </a:cxn>
                </a:cxnLst>
                <a:rect l="0" t="0" r="r" b="b"/>
                <a:pathLst>
                  <a:path w="14" h="7">
                    <a:moveTo>
                      <a:pt x="0" y="0"/>
                    </a:moveTo>
                    <a:lnTo>
                      <a:pt x="0" y="0"/>
                    </a:lnTo>
                    <a:lnTo>
                      <a:pt x="7" y="0"/>
                    </a:lnTo>
                    <a:lnTo>
                      <a:pt x="7" y="7"/>
                    </a:lnTo>
                    <a:lnTo>
                      <a:pt x="14" y="7"/>
                    </a:lnTo>
                    <a:lnTo>
                      <a:pt x="7" y="7"/>
                    </a:lnTo>
                    <a:lnTo>
                      <a:pt x="7" y="7"/>
                    </a:lnTo>
                    <a:lnTo>
                      <a:pt x="0" y="7"/>
                    </a:lnTo>
                    <a:lnTo>
                      <a:pt x="0" y="0"/>
                    </a:lnTo>
                    <a:lnTo>
                      <a:pt x="0" y="0"/>
                    </a:lnTo>
                    <a:close/>
                  </a:path>
                </a:pathLst>
              </a:custGeom>
              <a:solidFill>
                <a:srgbClr val="000080"/>
              </a:solidFill>
              <a:ln w="9525">
                <a:noFill/>
                <a:round/>
                <a:headEnd/>
                <a:tailEnd/>
              </a:ln>
            </p:spPr>
            <p:txBody>
              <a:bodyPr/>
              <a:lstStyle/>
              <a:p>
                <a:endParaRPr lang="en-US" dirty="0"/>
              </a:p>
            </p:txBody>
          </p:sp>
          <p:sp>
            <p:nvSpPr>
              <p:cNvPr id="28740" name="Freeform 68"/>
              <p:cNvSpPr>
                <a:spLocks/>
              </p:cNvSpPr>
              <p:nvPr/>
            </p:nvSpPr>
            <p:spPr bwMode="auto">
              <a:xfrm>
                <a:off x="3021" y="3642"/>
                <a:ext cx="14" cy="6"/>
              </a:xfrm>
              <a:custGeom>
                <a:avLst/>
                <a:gdLst/>
                <a:ahLst/>
                <a:cxnLst>
                  <a:cxn ang="0">
                    <a:pos x="0" y="0"/>
                  </a:cxn>
                  <a:cxn ang="0">
                    <a:pos x="0" y="0"/>
                  </a:cxn>
                  <a:cxn ang="0">
                    <a:pos x="7" y="0"/>
                  </a:cxn>
                  <a:cxn ang="0">
                    <a:pos x="7" y="0"/>
                  </a:cxn>
                  <a:cxn ang="0">
                    <a:pos x="14" y="0"/>
                  </a:cxn>
                  <a:cxn ang="0">
                    <a:pos x="7" y="6"/>
                  </a:cxn>
                  <a:cxn ang="0">
                    <a:pos x="0" y="6"/>
                  </a:cxn>
                  <a:cxn ang="0">
                    <a:pos x="0" y="0"/>
                  </a:cxn>
                  <a:cxn ang="0">
                    <a:pos x="0" y="0"/>
                  </a:cxn>
                  <a:cxn ang="0">
                    <a:pos x="0" y="0"/>
                  </a:cxn>
                </a:cxnLst>
                <a:rect l="0" t="0" r="r" b="b"/>
                <a:pathLst>
                  <a:path w="14" h="6">
                    <a:moveTo>
                      <a:pt x="0" y="0"/>
                    </a:moveTo>
                    <a:lnTo>
                      <a:pt x="0" y="0"/>
                    </a:lnTo>
                    <a:lnTo>
                      <a:pt x="7" y="0"/>
                    </a:lnTo>
                    <a:lnTo>
                      <a:pt x="7" y="0"/>
                    </a:lnTo>
                    <a:lnTo>
                      <a:pt x="14" y="0"/>
                    </a:lnTo>
                    <a:lnTo>
                      <a:pt x="7" y="6"/>
                    </a:lnTo>
                    <a:lnTo>
                      <a:pt x="0" y="6"/>
                    </a:lnTo>
                    <a:lnTo>
                      <a:pt x="0" y="0"/>
                    </a:lnTo>
                    <a:lnTo>
                      <a:pt x="0" y="0"/>
                    </a:lnTo>
                    <a:lnTo>
                      <a:pt x="0" y="0"/>
                    </a:lnTo>
                    <a:close/>
                  </a:path>
                </a:pathLst>
              </a:custGeom>
              <a:solidFill>
                <a:srgbClr val="000080"/>
              </a:solidFill>
              <a:ln w="9525">
                <a:noFill/>
                <a:round/>
                <a:headEnd/>
                <a:tailEnd/>
              </a:ln>
            </p:spPr>
            <p:txBody>
              <a:bodyPr/>
              <a:lstStyle/>
              <a:p>
                <a:endParaRPr lang="en-US" dirty="0"/>
              </a:p>
            </p:txBody>
          </p:sp>
          <p:sp>
            <p:nvSpPr>
              <p:cNvPr id="28741" name="Freeform 69"/>
              <p:cNvSpPr>
                <a:spLocks/>
              </p:cNvSpPr>
              <p:nvPr/>
            </p:nvSpPr>
            <p:spPr bwMode="auto">
              <a:xfrm>
                <a:off x="3014" y="3617"/>
                <a:ext cx="7" cy="18"/>
              </a:xfrm>
              <a:custGeom>
                <a:avLst/>
                <a:gdLst/>
                <a:ahLst/>
                <a:cxnLst>
                  <a:cxn ang="0">
                    <a:pos x="0" y="0"/>
                  </a:cxn>
                  <a:cxn ang="0">
                    <a:pos x="0" y="6"/>
                  </a:cxn>
                  <a:cxn ang="0">
                    <a:pos x="7" y="13"/>
                  </a:cxn>
                  <a:cxn ang="0">
                    <a:pos x="7" y="19"/>
                  </a:cxn>
                  <a:cxn ang="0">
                    <a:pos x="7" y="19"/>
                  </a:cxn>
                  <a:cxn ang="0">
                    <a:pos x="0" y="13"/>
                  </a:cxn>
                  <a:cxn ang="0">
                    <a:pos x="0" y="6"/>
                  </a:cxn>
                  <a:cxn ang="0">
                    <a:pos x="0" y="0"/>
                  </a:cxn>
                  <a:cxn ang="0">
                    <a:pos x="0" y="0"/>
                  </a:cxn>
                </a:cxnLst>
                <a:rect l="0" t="0" r="r" b="b"/>
                <a:pathLst>
                  <a:path w="7" h="19">
                    <a:moveTo>
                      <a:pt x="0" y="0"/>
                    </a:moveTo>
                    <a:lnTo>
                      <a:pt x="0" y="6"/>
                    </a:lnTo>
                    <a:lnTo>
                      <a:pt x="7" y="13"/>
                    </a:lnTo>
                    <a:lnTo>
                      <a:pt x="7" y="19"/>
                    </a:lnTo>
                    <a:lnTo>
                      <a:pt x="7" y="19"/>
                    </a:lnTo>
                    <a:lnTo>
                      <a:pt x="0" y="13"/>
                    </a:lnTo>
                    <a:lnTo>
                      <a:pt x="0" y="6"/>
                    </a:lnTo>
                    <a:lnTo>
                      <a:pt x="0" y="0"/>
                    </a:lnTo>
                    <a:lnTo>
                      <a:pt x="0" y="0"/>
                    </a:lnTo>
                    <a:close/>
                  </a:path>
                </a:pathLst>
              </a:custGeom>
              <a:solidFill>
                <a:srgbClr val="000080"/>
              </a:solidFill>
              <a:ln w="9525">
                <a:noFill/>
                <a:round/>
                <a:headEnd/>
                <a:tailEnd/>
              </a:ln>
            </p:spPr>
            <p:txBody>
              <a:bodyPr/>
              <a:lstStyle/>
              <a:p>
                <a:endParaRPr lang="en-US" dirty="0"/>
              </a:p>
            </p:txBody>
          </p:sp>
          <p:sp>
            <p:nvSpPr>
              <p:cNvPr id="28742" name="Freeform 70"/>
              <p:cNvSpPr>
                <a:spLocks/>
              </p:cNvSpPr>
              <p:nvPr/>
            </p:nvSpPr>
            <p:spPr bwMode="auto">
              <a:xfrm>
                <a:off x="3055" y="3578"/>
                <a:ext cx="7" cy="7"/>
              </a:xfrm>
              <a:custGeom>
                <a:avLst/>
                <a:gdLst/>
                <a:ahLst/>
                <a:cxnLst>
                  <a:cxn ang="0">
                    <a:pos x="0" y="7"/>
                  </a:cxn>
                  <a:cxn ang="0">
                    <a:pos x="0" y="7"/>
                  </a:cxn>
                  <a:cxn ang="0">
                    <a:pos x="7" y="7"/>
                  </a:cxn>
                  <a:cxn ang="0">
                    <a:pos x="7" y="0"/>
                  </a:cxn>
                  <a:cxn ang="0">
                    <a:pos x="7" y="0"/>
                  </a:cxn>
                  <a:cxn ang="0">
                    <a:pos x="7" y="0"/>
                  </a:cxn>
                  <a:cxn ang="0">
                    <a:pos x="0" y="7"/>
                  </a:cxn>
                  <a:cxn ang="0">
                    <a:pos x="0" y="7"/>
                  </a:cxn>
                </a:cxnLst>
                <a:rect l="0" t="0" r="r" b="b"/>
                <a:pathLst>
                  <a:path w="7" h="7">
                    <a:moveTo>
                      <a:pt x="0" y="7"/>
                    </a:moveTo>
                    <a:lnTo>
                      <a:pt x="0" y="7"/>
                    </a:lnTo>
                    <a:lnTo>
                      <a:pt x="7" y="7"/>
                    </a:lnTo>
                    <a:lnTo>
                      <a:pt x="7" y="0"/>
                    </a:lnTo>
                    <a:lnTo>
                      <a:pt x="7" y="0"/>
                    </a:lnTo>
                    <a:lnTo>
                      <a:pt x="7" y="0"/>
                    </a:lnTo>
                    <a:lnTo>
                      <a:pt x="0" y="7"/>
                    </a:lnTo>
                    <a:lnTo>
                      <a:pt x="0" y="7"/>
                    </a:lnTo>
                    <a:close/>
                  </a:path>
                </a:pathLst>
              </a:custGeom>
              <a:solidFill>
                <a:srgbClr val="000080"/>
              </a:solidFill>
              <a:ln w="9525">
                <a:noFill/>
                <a:round/>
                <a:headEnd/>
                <a:tailEnd/>
              </a:ln>
            </p:spPr>
            <p:txBody>
              <a:bodyPr/>
              <a:lstStyle/>
              <a:p>
                <a:endParaRPr lang="en-US" dirty="0"/>
              </a:p>
            </p:txBody>
          </p:sp>
          <p:sp>
            <p:nvSpPr>
              <p:cNvPr id="28743" name="Freeform 71"/>
              <p:cNvSpPr>
                <a:spLocks/>
              </p:cNvSpPr>
              <p:nvPr/>
            </p:nvSpPr>
            <p:spPr bwMode="auto">
              <a:xfrm>
                <a:off x="3021" y="3585"/>
                <a:ext cx="7" cy="12"/>
              </a:xfrm>
              <a:custGeom>
                <a:avLst/>
                <a:gdLst/>
                <a:ahLst/>
                <a:cxnLst>
                  <a:cxn ang="0">
                    <a:pos x="0" y="0"/>
                  </a:cxn>
                  <a:cxn ang="0">
                    <a:pos x="0" y="6"/>
                  </a:cxn>
                  <a:cxn ang="0">
                    <a:pos x="0" y="6"/>
                  </a:cxn>
                  <a:cxn ang="0">
                    <a:pos x="7" y="6"/>
                  </a:cxn>
                  <a:cxn ang="0">
                    <a:pos x="7" y="13"/>
                  </a:cxn>
                  <a:cxn ang="0">
                    <a:pos x="0" y="13"/>
                  </a:cxn>
                  <a:cxn ang="0">
                    <a:pos x="0" y="6"/>
                  </a:cxn>
                  <a:cxn ang="0">
                    <a:pos x="0" y="6"/>
                  </a:cxn>
                  <a:cxn ang="0">
                    <a:pos x="0" y="6"/>
                  </a:cxn>
                  <a:cxn ang="0">
                    <a:pos x="0" y="0"/>
                  </a:cxn>
                  <a:cxn ang="0">
                    <a:pos x="0" y="0"/>
                  </a:cxn>
                </a:cxnLst>
                <a:rect l="0" t="0" r="r" b="b"/>
                <a:pathLst>
                  <a:path w="7" h="13">
                    <a:moveTo>
                      <a:pt x="0" y="0"/>
                    </a:moveTo>
                    <a:lnTo>
                      <a:pt x="0" y="6"/>
                    </a:lnTo>
                    <a:lnTo>
                      <a:pt x="0" y="6"/>
                    </a:lnTo>
                    <a:lnTo>
                      <a:pt x="7" y="6"/>
                    </a:lnTo>
                    <a:lnTo>
                      <a:pt x="7" y="13"/>
                    </a:lnTo>
                    <a:lnTo>
                      <a:pt x="0" y="13"/>
                    </a:lnTo>
                    <a:lnTo>
                      <a:pt x="0" y="6"/>
                    </a:lnTo>
                    <a:lnTo>
                      <a:pt x="0" y="6"/>
                    </a:lnTo>
                    <a:lnTo>
                      <a:pt x="0" y="6"/>
                    </a:lnTo>
                    <a:lnTo>
                      <a:pt x="0" y="0"/>
                    </a:lnTo>
                    <a:lnTo>
                      <a:pt x="0" y="0"/>
                    </a:lnTo>
                    <a:close/>
                  </a:path>
                </a:pathLst>
              </a:custGeom>
              <a:solidFill>
                <a:srgbClr val="000080"/>
              </a:solidFill>
              <a:ln w="9525">
                <a:noFill/>
                <a:round/>
                <a:headEnd/>
                <a:tailEnd/>
              </a:ln>
            </p:spPr>
            <p:txBody>
              <a:bodyPr/>
              <a:lstStyle/>
              <a:p>
                <a:endParaRPr lang="en-US" dirty="0"/>
              </a:p>
            </p:txBody>
          </p:sp>
          <p:sp>
            <p:nvSpPr>
              <p:cNvPr id="28744" name="Freeform 72"/>
              <p:cNvSpPr>
                <a:spLocks/>
              </p:cNvSpPr>
              <p:nvPr/>
            </p:nvSpPr>
            <p:spPr bwMode="auto">
              <a:xfrm>
                <a:off x="2766" y="3533"/>
                <a:ext cx="7" cy="32"/>
              </a:xfrm>
              <a:custGeom>
                <a:avLst/>
                <a:gdLst/>
                <a:ahLst/>
                <a:cxnLst>
                  <a:cxn ang="0">
                    <a:pos x="0" y="33"/>
                  </a:cxn>
                  <a:cxn ang="0">
                    <a:pos x="0" y="7"/>
                  </a:cxn>
                  <a:cxn ang="0">
                    <a:pos x="0" y="0"/>
                  </a:cxn>
                  <a:cxn ang="0">
                    <a:pos x="7" y="0"/>
                  </a:cxn>
                  <a:cxn ang="0">
                    <a:pos x="0" y="7"/>
                  </a:cxn>
                  <a:cxn ang="0">
                    <a:pos x="0" y="33"/>
                  </a:cxn>
                  <a:cxn ang="0">
                    <a:pos x="0" y="33"/>
                  </a:cxn>
                  <a:cxn ang="0">
                    <a:pos x="0" y="33"/>
                  </a:cxn>
                </a:cxnLst>
                <a:rect l="0" t="0" r="r" b="b"/>
                <a:pathLst>
                  <a:path w="7" h="33">
                    <a:moveTo>
                      <a:pt x="0" y="33"/>
                    </a:moveTo>
                    <a:lnTo>
                      <a:pt x="0" y="7"/>
                    </a:lnTo>
                    <a:lnTo>
                      <a:pt x="0" y="0"/>
                    </a:lnTo>
                    <a:lnTo>
                      <a:pt x="7" y="0"/>
                    </a:lnTo>
                    <a:lnTo>
                      <a:pt x="0" y="7"/>
                    </a:lnTo>
                    <a:lnTo>
                      <a:pt x="0" y="33"/>
                    </a:lnTo>
                    <a:lnTo>
                      <a:pt x="0" y="33"/>
                    </a:lnTo>
                    <a:lnTo>
                      <a:pt x="0" y="33"/>
                    </a:lnTo>
                    <a:close/>
                  </a:path>
                </a:pathLst>
              </a:custGeom>
              <a:solidFill>
                <a:srgbClr val="808080"/>
              </a:solidFill>
              <a:ln w="9525">
                <a:noFill/>
                <a:round/>
                <a:headEnd/>
                <a:tailEnd/>
              </a:ln>
            </p:spPr>
            <p:txBody>
              <a:bodyPr/>
              <a:lstStyle/>
              <a:p>
                <a:endParaRPr lang="en-US" dirty="0"/>
              </a:p>
            </p:txBody>
          </p:sp>
          <p:sp>
            <p:nvSpPr>
              <p:cNvPr id="28745" name="Freeform 73"/>
              <p:cNvSpPr>
                <a:spLocks/>
              </p:cNvSpPr>
              <p:nvPr/>
            </p:nvSpPr>
            <p:spPr bwMode="auto">
              <a:xfrm>
                <a:off x="2766" y="3533"/>
                <a:ext cx="7" cy="32"/>
              </a:xfrm>
              <a:custGeom>
                <a:avLst/>
                <a:gdLst/>
                <a:ahLst/>
                <a:cxnLst>
                  <a:cxn ang="0">
                    <a:pos x="0" y="33"/>
                  </a:cxn>
                  <a:cxn ang="0">
                    <a:pos x="0" y="7"/>
                  </a:cxn>
                  <a:cxn ang="0">
                    <a:pos x="0" y="0"/>
                  </a:cxn>
                  <a:cxn ang="0">
                    <a:pos x="7" y="0"/>
                  </a:cxn>
                  <a:cxn ang="0">
                    <a:pos x="0" y="7"/>
                  </a:cxn>
                  <a:cxn ang="0">
                    <a:pos x="0" y="33"/>
                  </a:cxn>
                  <a:cxn ang="0">
                    <a:pos x="0" y="33"/>
                  </a:cxn>
                  <a:cxn ang="0">
                    <a:pos x="0" y="33"/>
                  </a:cxn>
                </a:cxnLst>
                <a:rect l="0" t="0" r="r" b="b"/>
                <a:pathLst>
                  <a:path w="7" h="33">
                    <a:moveTo>
                      <a:pt x="0" y="33"/>
                    </a:moveTo>
                    <a:lnTo>
                      <a:pt x="0" y="7"/>
                    </a:lnTo>
                    <a:lnTo>
                      <a:pt x="0" y="0"/>
                    </a:lnTo>
                    <a:lnTo>
                      <a:pt x="7" y="0"/>
                    </a:lnTo>
                    <a:lnTo>
                      <a:pt x="0" y="7"/>
                    </a:lnTo>
                    <a:lnTo>
                      <a:pt x="0" y="33"/>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28746" name="Freeform 74"/>
              <p:cNvSpPr>
                <a:spLocks/>
              </p:cNvSpPr>
              <p:nvPr/>
            </p:nvSpPr>
            <p:spPr bwMode="auto">
              <a:xfrm>
                <a:off x="2766" y="3533"/>
                <a:ext cx="7" cy="32"/>
              </a:xfrm>
              <a:custGeom>
                <a:avLst/>
                <a:gdLst/>
                <a:ahLst/>
                <a:cxnLst>
                  <a:cxn ang="0">
                    <a:pos x="0" y="33"/>
                  </a:cxn>
                  <a:cxn ang="0">
                    <a:pos x="0" y="7"/>
                  </a:cxn>
                  <a:cxn ang="0">
                    <a:pos x="0" y="0"/>
                  </a:cxn>
                  <a:cxn ang="0">
                    <a:pos x="7" y="0"/>
                  </a:cxn>
                  <a:cxn ang="0">
                    <a:pos x="0" y="7"/>
                  </a:cxn>
                  <a:cxn ang="0">
                    <a:pos x="0" y="33"/>
                  </a:cxn>
                  <a:cxn ang="0">
                    <a:pos x="0" y="33"/>
                  </a:cxn>
                </a:cxnLst>
                <a:rect l="0" t="0" r="r" b="b"/>
                <a:pathLst>
                  <a:path w="7" h="33">
                    <a:moveTo>
                      <a:pt x="0" y="33"/>
                    </a:moveTo>
                    <a:lnTo>
                      <a:pt x="0" y="7"/>
                    </a:lnTo>
                    <a:lnTo>
                      <a:pt x="0" y="0"/>
                    </a:lnTo>
                    <a:lnTo>
                      <a:pt x="7" y="0"/>
                    </a:lnTo>
                    <a:lnTo>
                      <a:pt x="0" y="7"/>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28747" name="Freeform 75"/>
              <p:cNvSpPr>
                <a:spLocks/>
              </p:cNvSpPr>
              <p:nvPr/>
            </p:nvSpPr>
            <p:spPr bwMode="auto">
              <a:xfrm>
                <a:off x="2766" y="3533"/>
                <a:ext cx="1" cy="32"/>
              </a:xfrm>
              <a:custGeom>
                <a:avLst/>
                <a:gdLst/>
                <a:ahLst/>
                <a:cxnLst>
                  <a:cxn ang="0">
                    <a:pos x="0" y="0"/>
                  </a:cxn>
                  <a:cxn ang="0">
                    <a:pos x="0" y="33"/>
                  </a:cxn>
                  <a:cxn ang="0">
                    <a:pos x="0" y="33"/>
                  </a:cxn>
                  <a:cxn ang="0">
                    <a:pos x="0" y="7"/>
                  </a:cxn>
                  <a:cxn ang="0">
                    <a:pos x="0" y="0"/>
                  </a:cxn>
                  <a:cxn ang="0">
                    <a:pos x="0" y="0"/>
                  </a:cxn>
                </a:cxnLst>
                <a:rect l="0" t="0" r="r" b="b"/>
                <a:pathLst>
                  <a:path h="33">
                    <a:moveTo>
                      <a:pt x="0" y="0"/>
                    </a:moveTo>
                    <a:lnTo>
                      <a:pt x="0" y="33"/>
                    </a:lnTo>
                    <a:lnTo>
                      <a:pt x="0" y="33"/>
                    </a:lnTo>
                    <a:lnTo>
                      <a:pt x="0" y="7"/>
                    </a:lnTo>
                    <a:lnTo>
                      <a:pt x="0" y="0"/>
                    </a:lnTo>
                    <a:lnTo>
                      <a:pt x="0" y="0"/>
                    </a:lnTo>
                    <a:close/>
                  </a:path>
                </a:pathLst>
              </a:custGeom>
              <a:solidFill>
                <a:srgbClr val="A0A0A0"/>
              </a:solidFill>
              <a:ln w="9525">
                <a:noFill/>
                <a:round/>
                <a:headEnd/>
                <a:tailEnd/>
              </a:ln>
            </p:spPr>
            <p:txBody>
              <a:bodyPr/>
              <a:lstStyle/>
              <a:p>
                <a:endParaRPr lang="en-US" dirty="0"/>
              </a:p>
            </p:txBody>
          </p:sp>
          <p:sp>
            <p:nvSpPr>
              <p:cNvPr id="28748" name="Freeform 76"/>
              <p:cNvSpPr>
                <a:spLocks/>
              </p:cNvSpPr>
              <p:nvPr/>
            </p:nvSpPr>
            <p:spPr bwMode="auto">
              <a:xfrm>
                <a:off x="2766" y="3533"/>
                <a:ext cx="1" cy="32"/>
              </a:xfrm>
              <a:custGeom>
                <a:avLst/>
                <a:gdLst/>
                <a:ahLst/>
                <a:cxnLst>
                  <a:cxn ang="0">
                    <a:pos x="0" y="0"/>
                  </a:cxn>
                  <a:cxn ang="0">
                    <a:pos x="0" y="33"/>
                  </a:cxn>
                  <a:cxn ang="0">
                    <a:pos x="0" y="33"/>
                  </a:cxn>
                  <a:cxn ang="0">
                    <a:pos x="0" y="7"/>
                  </a:cxn>
                  <a:cxn ang="0">
                    <a:pos x="0" y="0"/>
                  </a:cxn>
                  <a:cxn ang="0">
                    <a:pos x="0" y="0"/>
                  </a:cxn>
                </a:cxnLst>
                <a:rect l="0" t="0" r="r" b="b"/>
                <a:pathLst>
                  <a:path h="33">
                    <a:moveTo>
                      <a:pt x="0" y="0"/>
                    </a:moveTo>
                    <a:lnTo>
                      <a:pt x="0" y="33"/>
                    </a:lnTo>
                    <a:lnTo>
                      <a:pt x="0" y="33"/>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749" name="Freeform 77"/>
              <p:cNvSpPr>
                <a:spLocks/>
              </p:cNvSpPr>
              <p:nvPr/>
            </p:nvSpPr>
            <p:spPr bwMode="auto">
              <a:xfrm>
                <a:off x="2766" y="3533"/>
                <a:ext cx="1" cy="32"/>
              </a:xfrm>
              <a:custGeom>
                <a:avLst/>
                <a:gdLst/>
                <a:ahLst/>
                <a:cxnLst>
                  <a:cxn ang="0">
                    <a:pos x="0" y="0"/>
                  </a:cxn>
                  <a:cxn ang="0">
                    <a:pos x="0" y="33"/>
                  </a:cxn>
                  <a:cxn ang="0">
                    <a:pos x="0" y="33"/>
                  </a:cxn>
                  <a:cxn ang="0">
                    <a:pos x="0" y="7"/>
                  </a:cxn>
                  <a:cxn ang="0">
                    <a:pos x="0" y="0"/>
                  </a:cxn>
                </a:cxnLst>
                <a:rect l="0" t="0" r="r" b="b"/>
                <a:pathLst>
                  <a:path h="33">
                    <a:moveTo>
                      <a:pt x="0" y="0"/>
                    </a:moveTo>
                    <a:lnTo>
                      <a:pt x="0" y="33"/>
                    </a:lnTo>
                    <a:lnTo>
                      <a:pt x="0" y="33"/>
                    </a:lnTo>
                    <a:lnTo>
                      <a:pt x="0" y="7"/>
                    </a:lnTo>
                    <a:lnTo>
                      <a:pt x="0" y="0"/>
                    </a:lnTo>
                  </a:path>
                </a:pathLst>
              </a:custGeom>
              <a:noFill/>
              <a:ln w="0">
                <a:solidFill>
                  <a:srgbClr val="000000"/>
                </a:solidFill>
                <a:prstDash val="solid"/>
                <a:round/>
                <a:headEnd/>
                <a:tailEnd/>
              </a:ln>
            </p:spPr>
            <p:txBody>
              <a:bodyPr/>
              <a:lstStyle/>
              <a:p>
                <a:endParaRPr lang="en-US" dirty="0"/>
              </a:p>
            </p:txBody>
          </p:sp>
          <p:sp>
            <p:nvSpPr>
              <p:cNvPr id="28750" name="Freeform 78"/>
              <p:cNvSpPr>
                <a:spLocks/>
              </p:cNvSpPr>
              <p:nvPr/>
            </p:nvSpPr>
            <p:spPr bwMode="auto">
              <a:xfrm>
                <a:off x="2758" y="3526"/>
                <a:ext cx="8" cy="14"/>
              </a:xfrm>
              <a:custGeom>
                <a:avLst/>
                <a:gdLst/>
                <a:ahLst/>
                <a:cxnLst>
                  <a:cxn ang="0">
                    <a:pos x="0" y="0"/>
                  </a:cxn>
                  <a:cxn ang="0">
                    <a:pos x="8" y="7"/>
                  </a:cxn>
                  <a:cxn ang="0">
                    <a:pos x="8" y="14"/>
                  </a:cxn>
                  <a:cxn ang="0">
                    <a:pos x="8" y="14"/>
                  </a:cxn>
                  <a:cxn ang="0">
                    <a:pos x="0" y="0"/>
                  </a:cxn>
                  <a:cxn ang="0">
                    <a:pos x="0" y="0"/>
                  </a:cxn>
                </a:cxnLst>
                <a:rect l="0" t="0" r="r" b="b"/>
                <a:pathLst>
                  <a:path w="8" h="14">
                    <a:moveTo>
                      <a:pt x="0" y="0"/>
                    </a:moveTo>
                    <a:lnTo>
                      <a:pt x="8" y="7"/>
                    </a:lnTo>
                    <a:lnTo>
                      <a:pt x="8" y="14"/>
                    </a:lnTo>
                    <a:lnTo>
                      <a:pt x="8" y="14"/>
                    </a:lnTo>
                    <a:lnTo>
                      <a:pt x="0" y="0"/>
                    </a:lnTo>
                    <a:lnTo>
                      <a:pt x="0" y="0"/>
                    </a:lnTo>
                    <a:close/>
                  </a:path>
                </a:pathLst>
              </a:custGeom>
              <a:solidFill>
                <a:srgbClr val="A0A0A0"/>
              </a:solidFill>
              <a:ln w="9525">
                <a:noFill/>
                <a:round/>
                <a:headEnd/>
                <a:tailEnd/>
              </a:ln>
            </p:spPr>
            <p:txBody>
              <a:bodyPr/>
              <a:lstStyle/>
              <a:p>
                <a:endParaRPr lang="en-US" dirty="0"/>
              </a:p>
            </p:txBody>
          </p:sp>
          <p:sp>
            <p:nvSpPr>
              <p:cNvPr id="28751" name="Freeform 79"/>
              <p:cNvSpPr>
                <a:spLocks/>
              </p:cNvSpPr>
              <p:nvPr/>
            </p:nvSpPr>
            <p:spPr bwMode="auto">
              <a:xfrm>
                <a:off x="2758" y="3526"/>
                <a:ext cx="8" cy="14"/>
              </a:xfrm>
              <a:custGeom>
                <a:avLst/>
                <a:gdLst/>
                <a:ahLst/>
                <a:cxnLst>
                  <a:cxn ang="0">
                    <a:pos x="0" y="0"/>
                  </a:cxn>
                  <a:cxn ang="0">
                    <a:pos x="8" y="7"/>
                  </a:cxn>
                  <a:cxn ang="0">
                    <a:pos x="8" y="14"/>
                  </a:cxn>
                  <a:cxn ang="0">
                    <a:pos x="8" y="14"/>
                  </a:cxn>
                  <a:cxn ang="0">
                    <a:pos x="0" y="0"/>
                  </a:cxn>
                  <a:cxn ang="0">
                    <a:pos x="0" y="0"/>
                  </a:cxn>
                </a:cxnLst>
                <a:rect l="0" t="0" r="r" b="b"/>
                <a:pathLst>
                  <a:path w="8" h="14">
                    <a:moveTo>
                      <a:pt x="0" y="0"/>
                    </a:moveTo>
                    <a:lnTo>
                      <a:pt x="8" y="7"/>
                    </a:lnTo>
                    <a:lnTo>
                      <a:pt x="8" y="14"/>
                    </a:lnTo>
                    <a:lnTo>
                      <a:pt x="8" y="14"/>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752" name="Freeform 80"/>
              <p:cNvSpPr>
                <a:spLocks/>
              </p:cNvSpPr>
              <p:nvPr/>
            </p:nvSpPr>
            <p:spPr bwMode="auto">
              <a:xfrm>
                <a:off x="2758" y="3526"/>
                <a:ext cx="8" cy="14"/>
              </a:xfrm>
              <a:custGeom>
                <a:avLst/>
                <a:gdLst/>
                <a:ahLst/>
                <a:cxnLst>
                  <a:cxn ang="0">
                    <a:pos x="0" y="0"/>
                  </a:cxn>
                  <a:cxn ang="0">
                    <a:pos x="8" y="7"/>
                  </a:cxn>
                  <a:cxn ang="0">
                    <a:pos x="8" y="14"/>
                  </a:cxn>
                  <a:cxn ang="0">
                    <a:pos x="8" y="14"/>
                  </a:cxn>
                  <a:cxn ang="0">
                    <a:pos x="0" y="0"/>
                  </a:cxn>
                </a:cxnLst>
                <a:rect l="0" t="0" r="r" b="b"/>
                <a:pathLst>
                  <a:path w="8" h="14">
                    <a:moveTo>
                      <a:pt x="0" y="0"/>
                    </a:moveTo>
                    <a:lnTo>
                      <a:pt x="8" y="7"/>
                    </a:lnTo>
                    <a:lnTo>
                      <a:pt x="8" y="14"/>
                    </a:lnTo>
                    <a:lnTo>
                      <a:pt x="8" y="14"/>
                    </a:lnTo>
                    <a:lnTo>
                      <a:pt x="0" y="0"/>
                    </a:lnTo>
                  </a:path>
                </a:pathLst>
              </a:custGeom>
              <a:noFill/>
              <a:ln w="0">
                <a:solidFill>
                  <a:srgbClr val="000000"/>
                </a:solidFill>
                <a:prstDash val="solid"/>
                <a:round/>
                <a:headEnd/>
                <a:tailEnd/>
              </a:ln>
            </p:spPr>
            <p:txBody>
              <a:bodyPr/>
              <a:lstStyle/>
              <a:p>
                <a:endParaRPr lang="en-US" dirty="0"/>
              </a:p>
            </p:txBody>
          </p:sp>
          <p:sp>
            <p:nvSpPr>
              <p:cNvPr id="28753" name="Freeform 81"/>
              <p:cNvSpPr>
                <a:spLocks/>
              </p:cNvSpPr>
              <p:nvPr/>
            </p:nvSpPr>
            <p:spPr bwMode="auto">
              <a:xfrm>
                <a:off x="2758" y="3526"/>
                <a:ext cx="8" cy="7"/>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C0C0C0"/>
                </a:solidFill>
                <a:prstDash val="solid"/>
                <a:round/>
                <a:headEnd/>
                <a:tailEnd/>
              </a:ln>
            </p:spPr>
            <p:txBody>
              <a:bodyPr/>
              <a:lstStyle/>
              <a:p>
                <a:endParaRPr lang="en-US" dirty="0"/>
              </a:p>
            </p:txBody>
          </p:sp>
          <p:sp>
            <p:nvSpPr>
              <p:cNvPr id="28754" name="Freeform 82"/>
              <p:cNvSpPr>
                <a:spLocks/>
              </p:cNvSpPr>
              <p:nvPr/>
            </p:nvSpPr>
            <p:spPr bwMode="auto">
              <a:xfrm>
                <a:off x="2758" y="3526"/>
                <a:ext cx="8" cy="7"/>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000000"/>
                </a:solidFill>
                <a:prstDash val="solid"/>
                <a:round/>
                <a:headEnd/>
                <a:tailEnd/>
              </a:ln>
            </p:spPr>
            <p:txBody>
              <a:bodyPr/>
              <a:lstStyle/>
              <a:p>
                <a:endParaRPr lang="en-US" dirty="0"/>
              </a:p>
            </p:txBody>
          </p:sp>
          <p:sp>
            <p:nvSpPr>
              <p:cNvPr id="28755" name="Freeform 83"/>
              <p:cNvSpPr>
                <a:spLocks/>
              </p:cNvSpPr>
              <p:nvPr/>
            </p:nvSpPr>
            <p:spPr bwMode="auto">
              <a:xfrm>
                <a:off x="2758" y="3533"/>
                <a:ext cx="8" cy="7"/>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C0C0C0"/>
                </a:solidFill>
                <a:prstDash val="solid"/>
                <a:round/>
                <a:headEnd/>
                <a:tailEnd/>
              </a:ln>
            </p:spPr>
            <p:txBody>
              <a:bodyPr/>
              <a:lstStyle/>
              <a:p>
                <a:endParaRPr lang="en-US" dirty="0"/>
              </a:p>
            </p:txBody>
          </p:sp>
          <p:sp>
            <p:nvSpPr>
              <p:cNvPr id="28756" name="Freeform 84"/>
              <p:cNvSpPr>
                <a:spLocks/>
              </p:cNvSpPr>
              <p:nvPr/>
            </p:nvSpPr>
            <p:spPr bwMode="auto">
              <a:xfrm>
                <a:off x="2758" y="3533"/>
                <a:ext cx="8" cy="7"/>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000000"/>
                </a:solidFill>
                <a:prstDash val="solid"/>
                <a:round/>
                <a:headEnd/>
                <a:tailEnd/>
              </a:ln>
            </p:spPr>
            <p:txBody>
              <a:bodyPr/>
              <a:lstStyle/>
              <a:p>
                <a:endParaRPr lang="en-US" dirty="0"/>
              </a:p>
            </p:txBody>
          </p:sp>
          <p:sp>
            <p:nvSpPr>
              <p:cNvPr id="28757" name="Freeform 85"/>
              <p:cNvSpPr>
                <a:spLocks/>
              </p:cNvSpPr>
              <p:nvPr/>
            </p:nvSpPr>
            <p:spPr bwMode="auto">
              <a:xfrm>
                <a:off x="2800" y="3526"/>
                <a:ext cx="7" cy="32"/>
              </a:xfrm>
              <a:custGeom>
                <a:avLst/>
                <a:gdLst/>
                <a:ahLst/>
                <a:cxnLst>
                  <a:cxn ang="0">
                    <a:pos x="0" y="33"/>
                  </a:cxn>
                  <a:cxn ang="0">
                    <a:pos x="0" y="7"/>
                  </a:cxn>
                  <a:cxn ang="0">
                    <a:pos x="7" y="0"/>
                  </a:cxn>
                  <a:cxn ang="0">
                    <a:pos x="7" y="0"/>
                  </a:cxn>
                  <a:cxn ang="0">
                    <a:pos x="7" y="7"/>
                  </a:cxn>
                  <a:cxn ang="0">
                    <a:pos x="7" y="33"/>
                  </a:cxn>
                  <a:cxn ang="0">
                    <a:pos x="0" y="33"/>
                  </a:cxn>
                  <a:cxn ang="0">
                    <a:pos x="0" y="33"/>
                  </a:cxn>
                </a:cxnLst>
                <a:rect l="0" t="0" r="r" b="b"/>
                <a:pathLst>
                  <a:path w="7" h="33">
                    <a:moveTo>
                      <a:pt x="0" y="33"/>
                    </a:moveTo>
                    <a:lnTo>
                      <a:pt x="0" y="7"/>
                    </a:lnTo>
                    <a:lnTo>
                      <a:pt x="7" y="0"/>
                    </a:lnTo>
                    <a:lnTo>
                      <a:pt x="7" y="0"/>
                    </a:lnTo>
                    <a:lnTo>
                      <a:pt x="7" y="7"/>
                    </a:lnTo>
                    <a:lnTo>
                      <a:pt x="7" y="33"/>
                    </a:lnTo>
                    <a:lnTo>
                      <a:pt x="0" y="33"/>
                    </a:lnTo>
                    <a:lnTo>
                      <a:pt x="0" y="33"/>
                    </a:lnTo>
                    <a:close/>
                  </a:path>
                </a:pathLst>
              </a:custGeom>
              <a:solidFill>
                <a:srgbClr val="808080"/>
              </a:solidFill>
              <a:ln w="9525">
                <a:noFill/>
                <a:round/>
                <a:headEnd/>
                <a:tailEnd/>
              </a:ln>
            </p:spPr>
            <p:txBody>
              <a:bodyPr/>
              <a:lstStyle/>
              <a:p>
                <a:endParaRPr lang="en-US" dirty="0"/>
              </a:p>
            </p:txBody>
          </p:sp>
          <p:sp>
            <p:nvSpPr>
              <p:cNvPr id="28758" name="Freeform 86"/>
              <p:cNvSpPr>
                <a:spLocks/>
              </p:cNvSpPr>
              <p:nvPr/>
            </p:nvSpPr>
            <p:spPr bwMode="auto">
              <a:xfrm>
                <a:off x="2800" y="3526"/>
                <a:ext cx="7" cy="32"/>
              </a:xfrm>
              <a:custGeom>
                <a:avLst/>
                <a:gdLst/>
                <a:ahLst/>
                <a:cxnLst>
                  <a:cxn ang="0">
                    <a:pos x="0" y="33"/>
                  </a:cxn>
                  <a:cxn ang="0">
                    <a:pos x="0" y="7"/>
                  </a:cxn>
                  <a:cxn ang="0">
                    <a:pos x="7" y="0"/>
                  </a:cxn>
                  <a:cxn ang="0">
                    <a:pos x="7" y="0"/>
                  </a:cxn>
                  <a:cxn ang="0">
                    <a:pos x="7" y="7"/>
                  </a:cxn>
                  <a:cxn ang="0">
                    <a:pos x="7" y="33"/>
                  </a:cxn>
                  <a:cxn ang="0">
                    <a:pos x="0" y="33"/>
                  </a:cxn>
                </a:cxnLst>
                <a:rect l="0" t="0" r="r" b="b"/>
                <a:pathLst>
                  <a:path w="7" h="33">
                    <a:moveTo>
                      <a:pt x="0" y="33"/>
                    </a:moveTo>
                    <a:lnTo>
                      <a:pt x="0" y="7"/>
                    </a:lnTo>
                    <a:lnTo>
                      <a:pt x="7" y="0"/>
                    </a:lnTo>
                    <a:lnTo>
                      <a:pt x="7" y="0"/>
                    </a:lnTo>
                    <a:lnTo>
                      <a:pt x="7" y="7"/>
                    </a:lnTo>
                    <a:lnTo>
                      <a:pt x="7" y="33"/>
                    </a:lnTo>
                    <a:lnTo>
                      <a:pt x="0" y="33"/>
                    </a:lnTo>
                  </a:path>
                </a:pathLst>
              </a:custGeom>
              <a:noFill/>
              <a:ln w="0">
                <a:solidFill>
                  <a:srgbClr val="000000"/>
                </a:solidFill>
                <a:prstDash val="solid"/>
                <a:round/>
                <a:headEnd/>
                <a:tailEnd/>
              </a:ln>
            </p:spPr>
            <p:txBody>
              <a:bodyPr/>
              <a:lstStyle/>
              <a:p>
                <a:endParaRPr lang="en-US" dirty="0"/>
              </a:p>
            </p:txBody>
          </p:sp>
          <p:sp>
            <p:nvSpPr>
              <p:cNvPr id="28759" name="Freeform 87"/>
              <p:cNvSpPr>
                <a:spLocks/>
              </p:cNvSpPr>
              <p:nvPr/>
            </p:nvSpPr>
            <p:spPr bwMode="auto">
              <a:xfrm>
                <a:off x="2800" y="3526"/>
                <a:ext cx="7" cy="32"/>
              </a:xfrm>
              <a:custGeom>
                <a:avLst/>
                <a:gdLst/>
                <a:ahLst/>
                <a:cxnLst>
                  <a:cxn ang="0">
                    <a:pos x="0" y="0"/>
                  </a:cxn>
                  <a:cxn ang="0">
                    <a:pos x="0" y="33"/>
                  </a:cxn>
                  <a:cxn ang="0">
                    <a:pos x="7" y="33"/>
                  </a:cxn>
                  <a:cxn ang="0">
                    <a:pos x="7" y="7"/>
                  </a:cxn>
                  <a:cxn ang="0">
                    <a:pos x="0" y="0"/>
                  </a:cxn>
                  <a:cxn ang="0">
                    <a:pos x="0" y="0"/>
                  </a:cxn>
                </a:cxnLst>
                <a:rect l="0" t="0" r="r" b="b"/>
                <a:pathLst>
                  <a:path w="7" h="33">
                    <a:moveTo>
                      <a:pt x="0" y="0"/>
                    </a:moveTo>
                    <a:lnTo>
                      <a:pt x="0" y="33"/>
                    </a:lnTo>
                    <a:lnTo>
                      <a:pt x="7" y="33"/>
                    </a:lnTo>
                    <a:lnTo>
                      <a:pt x="7" y="7"/>
                    </a:lnTo>
                    <a:lnTo>
                      <a:pt x="0" y="0"/>
                    </a:lnTo>
                    <a:lnTo>
                      <a:pt x="0" y="0"/>
                    </a:lnTo>
                    <a:close/>
                  </a:path>
                </a:pathLst>
              </a:custGeom>
              <a:solidFill>
                <a:srgbClr val="A0A0A0"/>
              </a:solidFill>
              <a:ln w="9525">
                <a:noFill/>
                <a:round/>
                <a:headEnd/>
                <a:tailEnd/>
              </a:ln>
            </p:spPr>
            <p:txBody>
              <a:bodyPr/>
              <a:lstStyle/>
              <a:p>
                <a:endParaRPr lang="en-US" dirty="0"/>
              </a:p>
            </p:txBody>
          </p:sp>
          <p:sp>
            <p:nvSpPr>
              <p:cNvPr id="28760" name="Freeform 88"/>
              <p:cNvSpPr>
                <a:spLocks/>
              </p:cNvSpPr>
              <p:nvPr/>
            </p:nvSpPr>
            <p:spPr bwMode="auto">
              <a:xfrm>
                <a:off x="2800" y="3526"/>
                <a:ext cx="7" cy="32"/>
              </a:xfrm>
              <a:custGeom>
                <a:avLst/>
                <a:gdLst/>
                <a:ahLst/>
                <a:cxnLst>
                  <a:cxn ang="0">
                    <a:pos x="0" y="0"/>
                  </a:cxn>
                  <a:cxn ang="0">
                    <a:pos x="0" y="33"/>
                  </a:cxn>
                  <a:cxn ang="0">
                    <a:pos x="7" y="33"/>
                  </a:cxn>
                  <a:cxn ang="0">
                    <a:pos x="7" y="7"/>
                  </a:cxn>
                  <a:cxn ang="0">
                    <a:pos x="0" y="0"/>
                  </a:cxn>
                </a:cxnLst>
                <a:rect l="0" t="0" r="r" b="b"/>
                <a:pathLst>
                  <a:path w="7" h="33">
                    <a:moveTo>
                      <a:pt x="0" y="0"/>
                    </a:moveTo>
                    <a:lnTo>
                      <a:pt x="0" y="33"/>
                    </a:lnTo>
                    <a:lnTo>
                      <a:pt x="7" y="33"/>
                    </a:lnTo>
                    <a:lnTo>
                      <a:pt x="7" y="7"/>
                    </a:lnTo>
                    <a:lnTo>
                      <a:pt x="0" y="0"/>
                    </a:lnTo>
                  </a:path>
                </a:pathLst>
              </a:custGeom>
              <a:noFill/>
              <a:ln w="0">
                <a:solidFill>
                  <a:srgbClr val="000000"/>
                </a:solidFill>
                <a:prstDash val="solid"/>
                <a:round/>
                <a:headEnd/>
                <a:tailEnd/>
              </a:ln>
            </p:spPr>
            <p:txBody>
              <a:bodyPr/>
              <a:lstStyle/>
              <a:p>
                <a:endParaRPr lang="en-US" dirty="0"/>
              </a:p>
            </p:txBody>
          </p:sp>
          <p:sp>
            <p:nvSpPr>
              <p:cNvPr id="28761" name="Freeform 89"/>
              <p:cNvSpPr>
                <a:spLocks/>
              </p:cNvSpPr>
              <p:nvPr/>
            </p:nvSpPr>
            <p:spPr bwMode="auto">
              <a:xfrm>
                <a:off x="2800" y="3514"/>
                <a:ext cx="7" cy="19"/>
              </a:xfrm>
              <a:custGeom>
                <a:avLst/>
                <a:gdLst/>
                <a:ahLst/>
                <a:cxnLst>
                  <a:cxn ang="0">
                    <a:pos x="0" y="0"/>
                  </a:cxn>
                  <a:cxn ang="0">
                    <a:pos x="7" y="13"/>
                  </a:cxn>
                  <a:cxn ang="0">
                    <a:pos x="0" y="20"/>
                  </a:cxn>
                  <a:cxn ang="0">
                    <a:pos x="0" y="20"/>
                  </a:cxn>
                  <a:cxn ang="0">
                    <a:pos x="0" y="0"/>
                  </a:cxn>
                  <a:cxn ang="0">
                    <a:pos x="0" y="0"/>
                  </a:cxn>
                </a:cxnLst>
                <a:rect l="0" t="0" r="r" b="b"/>
                <a:pathLst>
                  <a:path w="7" h="20">
                    <a:moveTo>
                      <a:pt x="0" y="0"/>
                    </a:moveTo>
                    <a:lnTo>
                      <a:pt x="7" y="13"/>
                    </a:lnTo>
                    <a:lnTo>
                      <a:pt x="0" y="20"/>
                    </a:lnTo>
                    <a:lnTo>
                      <a:pt x="0" y="20"/>
                    </a:lnTo>
                    <a:lnTo>
                      <a:pt x="0" y="0"/>
                    </a:lnTo>
                    <a:lnTo>
                      <a:pt x="0" y="0"/>
                    </a:lnTo>
                    <a:close/>
                  </a:path>
                </a:pathLst>
              </a:custGeom>
              <a:solidFill>
                <a:srgbClr val="A0A0A0"/>
              </a:solidFill>
              <a:ln w="9525">
                <a:noFill/>
                <a:round/>
                <a:headEnd/>
                <a:tailEnd/>
              </a:ln>
            </p:spPr>
            <p:txBody>
              <a:bodyPr/>
              <a:lstStyle/>
              <a:p>
                <a:endParaRPr lang="en-US" dirty="0"/>
              </a:p>
            </p:txBody>
          </p:sp>
          <p:sp>
            <p:nvSpPr>
              <p:cNvPr id="28762" name="Freeform 90"/>
              <p:cNvSpPr>
                <a:spLocks/>
              </p:cNvSpPr>
              <p:nvPr/>
            </p:nvSpPr>
            <p:spPr bwMode="auto">
              <a:xfrm>
                <a:off x="2800" y="3514"/>
                <a:ext cx="7" cy="19"/>
              </a:xfrm>
              <a:custGeom>
                <a:avLst/>
                <a:gdLst/>
                <a:ahLst/>
                <a:cxnLst>
                  <a:cxn ang="0">
                    <a:pos x="0" y="0"/>
                  </a:cxn>
                  <a:cxn ang="0">
                    <a:pos x="7" y="13"/>
                  </a:cxn>
                  <a:cxn ang="0">
                    <a:pos x="0" y="20"/>
                  </a:cxn>
                  <a:cxn ang="0">
                    <a:pos x="0" y="20"/>
                  </a:cxn>
                  <a:cxn ang="0">
                    <a:pos x="0" y="0"/>
                  </a:cxn>
                </a:cxnLst>
                <a:rect l="0" t="0" r="r" b="b"/>
                <a:pathLst>
                  <a:path w="7" h="20">
                    <a:moveTo>
                      <a:pt x="0" y="0"/>
                    </a:moveTo>
                    <a:lnTo>
                      <a:pt x="7" y="13"/>
                    </a:lnTo>
                    <a:lnTo>
                      <a:pt x="0" y="20"/>
                    </a:lnTo>
                    <a:lnTo>
                      <a:pt x="0" y="20"/>
                    </a:lnTo>
                    <a:lnTo>
                      <a:pt x="0" y="0"/>
                    </a:lnTo>
                  </a:path>
                </a:pathLst>
              </a:custGeom>
              <a:noFill/>
              <a:ln w="0">
                <a:solidFill>
                  <a:srgbClr val="000000"/>
                </a:solidFill>
                <a:prstDash val="solid"/>
                <a:round/>
                <a:headEnd/>
                <a:tailEnd/>
              </a:ln>
            </p:spPr>
            <p:txBody>
              <a:bodyPr/>
              <a:lstStyle/>
              <a:p>
                <a:endParaRPr lang="en-US" dirty="0"/>
              </a:p>
            </p:txBody>
          </p:sp>
          <p:sp>
            <p:nvSpPr>
              <p:cNvPr id="28763" name="Freeform 91"/>
              <p:cNvSpPr>
                <a:spLocks/>
              </p:cNvSpPr>
              <p:nvPr/>
            </p:nvSpPr>
            <p:spPr bwMode="auto">
              <a:xfrm>
                <a:off x="2807" y="3572"/>
                <a:ext cx="14" cy="63"/>
              </a:xfrm>
              <a:custGeom>
                <a:avLst/>
                <a:gdLst/>
                <a:ahLst/>
                <a:cxnLst>
                  <a:cxn ang="0">
                    <a:pos x="0" y="65"/>
                  </a:cxn>
                  <a:cxn ang="0">
                    <a:pos x="0" y="19"/>
                  </a:cxn>
                  <a:cxn ang="0">
                    <a:pos x="7" y="0"/>
                  </a:cxn>
                  <a:cxn ang="0">
                    <a:pos x="14" y="0"/>
                  </a:cxn>
                  <a:cxn ang="0">
                    <a:pos x="7" y="19"/>
                  </a:cxn>
                  <a:cxn ang="0">
                    <a:pos x="7" y="65"/>
                  </a:cxn>
                  <a:cxn ang="0">
                    <a:pos x="0" y="65"/>
                  </a:cxn>
                  <a:cxn ang="0">
                    <a:pos x="0" y="65"/>
                  </a:cxn>
                </a:cxnLst>
                <a:rect l="0" t="0" r="r" b="b"/>
                <a:pathLst>
                  <a:path w="14" h="65">
                    <a:moveTo>
                      <a:pt x="0" y="65"/>
                    </a:moveTo>
                    <a:lnTo>
                      <a:pt x="0" y="19"/>
                    </a:lnTo>
                    <a:lnTo>
                      <a:pt x="7" y="0"/>
                    </a:lnTo>
                    <a:lnTo>
                      <a:pt x="14" y="0"/>
                    </a:lnTo>
                    <a:lnTo>
                      <a:pt x="7" y="19"/>
                    </a:lnTo>
                    <a:lnTo>
                      <a:pt x="7" y="65"/>
                    </a:lnTo>
                    <a:lnTo>
                      <a:pt x="0" y="65"/>
                    </a:lnTo>
                    <a:lnTo>
                      <a:pt x="0" y="65"/>
                    </a:lnTo>
                    <a:close/>
                  </a:path>
                </a:pathLst>
              </a:custGeom>
              <a:solidFill>
                <a:srgbClr val="808080"/>
              </a:solidFill>
              <a:ln w="9525">
                <a:noFill/>
                <a:round/>
                <a:headEnd/>
                <a:tailEnd/>
              </a:ln>
            </p:spPr>
            <p:txBody>
              <a:bodyPr/>
              <a:lstStyle/>
              <a:p>
                <a:endParaRPr lang="en-US" dirty="0"/>
              </a:p>
            </p:txBody>
          </p:sp>
          <p:sp>
            <p:nvSpPr>
              <p:cNvPr id="28764" name="Freeform 92"/>
              <p:cNvSpPr>
                <a:spLocks/>
              </p:cNvSpPr>
              <p:nvPr/>
            </p:nvSpPr>
            <p:spPr bwMode="auto">
              <a:xfrm>
                <a:off x="2807" y="3572"/>
                <a:ext cx="14" cy="63"/>
              </a:xfrm>
              <a:custGeom>
                <a:avLst/>
                <a:gdLst/>
                <a:ahLst/>
                <a:cxnLst>
                  <a:cxn ang="0">
                    <a:pos x="0" y="65"/>
                  </a:cxn>
                  <a:cxn ang="0">
                    <a:pos x="0" y="19"/>
                  </a:cxn>
                  <a:cxn ang="0">
                    <a:pos x="7" y="0"/>
                  </a:cxn>
                  <a:cxn ang="0">
                    <a:pos x="14" y="0"/>
                  </a:cxn>
                  <a:cxn ang="0">
                    <a:pos x="7" y="19"/>
                  </a:cxn>
                  <a:cxn ang="0">
                    <a:pos x="7" y="65"/>
                  </a:cxn>
                  <a:cxn ang="0">
                    <a:pos x="0" y="65"/>
                  </a:cxn>
                  <a:cxn ang="0">
                    <a:pos x="0" y="65"/>
                  </a:cxn>
                </a:cxnLst>
                <a:rect l="0" t="0" r="r" b="b"/>
                <a:pathLst>
                  <a:path w="14" h="65">
                    <a:moveTo>
                      <a:pt x="0" y="65"/>
                    </a:moveTo>
                    <a:lnTo>
                      <a:pt x="0" y="19"/>
                    </a:lnTo>
                    <a:lnTo>
                      <a:pt x="7" y="0"/>
                    </a:lnTo>
                    <a:lnTo>
                      <a:pt x="14" y="0"/>
                    </a:lnTo>
                    <a:lnTo>
                      <a:pt x="7" y="19"/>
                    </a:lnTo>
                    <a:lnTo>
                      <a:pt x="7" y="65"/>
                    </a:lnTo>
                    <a:lnTo>
                      <a:pt x="0" y="65"/>
                    </a:lnTo>
                    <a:lnTo>
                      <a:pt x="0" y="65"/>
                    </a:lnTo>
                  </a:path>
                </a:pathLst>
              </a:custGeom>
              <a:noFill/>
              <a:ln w="0">
                <a:solidFill>
                  <a:srgbClr val="000000"/>
                </a:solidFill>
                <a:prstDash val="solid"/>
                <a:round/>
                <a:headEnd/>
                <a:tailEnd/>
              </a:ln>
            </p:spPr>
            <p:txBody>
              <a:bodyPr/>
              <a:lstStyle/>
              <a:p>
                <a:endParaRPr lang="en-US" dirty="0"/>
              </a:p>
            </p:txBody>
          </p:sp>
          <p:sp>
            <p:nvSpPr>
              <p:cNvPr id="28765" name="Freeform 93"/>
              <p:cNvSpPr>
                <a:spLocks/>
              </p:cNvSpPr>
              <p:nvPr/>
            </p:nvSpPr>
            <p:spPr bwMode="auto">
              <a:xfrm>
                <a:off x="2807" y="3572"/>
                <a:ext cx="14" cy="63"/>
              </a:xfrm>
              <a:custGeom>
                <a:avLst/>
                <a:gdLst/>
                <a:ahLst/>
                <a:cxnLst>
                  <a:cxn ang="0">
                    <a:pos x="0" y="65"/>
                  </a:cxn>
                  <a:cxn ang="0">
                    <a:pos x="0" y="19"/>
                  </a:cxn>
                  <a:cxn ang="0">
                    <a:pos x="7" y="0"/>
                  </a:cxn>
                  <a:cxn ang="0">
                    <a:pos x="14" y="0"/>
                  </a:cxn>
                  <a:cxn ang="0">
                    <a:pos x="7" y="19"/>
                  </a:cxn>
                  <a:cxn ang="0">
                    <a:pos x="7" y="65"/>
                  </a:cxn>
                  <a:cxn ang="0">
                    <a:pos x="0" y="65"/>
                  </a:cxn>
                </a:cxnLst>
                <a:rect l="0" t="0" r="r" b="b"/>
                <a:pathLst>
                  <a:path w="14" h="65">
                    <a:moveTo>
                      <a:pt x="0" y="65"/>
                    </a:moveTo>
                    <a:lnTo>
                      <a:pt x="0" y="19"/>
                    </a:lnTo>
                    <a:lnTo>
                      <a:pt x="7" y="0"/>
                    </a:lnTo>
                    <a:lnTo>
                      <a:pt x="14" y="0"/>
                    </a:lnTo>
                    <a:lnTo>
                      <a:pt x="7" y="19"/>
                    </a:lnTo>
                    <a:lnTo>
                      <a:pt x="7" y="65"/>
                    </a:lnTo>
                    <a:lnTo>
                      <a:pt x="0" y="65"/>
                    </a:lnTo>
                  </a:path>
                </a:pathLst>
              </a:custGeom>
              <a:noFill/>
              <a:ln w="0">
                <a:solidFill>
                  <a:srgbClr val="000000"/>
                </a:solidFill>
                <a:prstDash val="solid"/>
                <a:round/>
                <a:headEnd/>
                <a:tailEnd/>
              </a:ln>
            </p:spPr>
            <p:txBody>
              <a:bodyPr/>
              <a:lstStyle/>
              <a:p>
                <a:endParaRPr lang="en-US" dirty="0"/>
              </a:p>
            </p:txBody>
          </p:sp>
          <p:sp>
            <p:nvSpPr>
              <p:cNvPr id="28766" name="Freeform 94"/>
              <p:cNvSpPr>
                <a:spLocks/>
              </p:cNvSpPr>
              <p:nvPr/>
            </p:nvSpPr>
            <p:spPr bwMode="auto">
              <a:xfrm>
                <a:off x="2807" y="3572"/>
                <a:ext cx="1" cy="63"/>
              </a:xfrm>
              <a:custGeom>
                <a:avLst/>
                <a:gdLst/>
                <a:ahLst/>
                <a:cxnLst>
                  <a:cxn ang="0">
                    <a:pos x="0" y="0"/>
                  </a:cxn>
                  <a:cxn ang="0">
                    <a:pos x="0" y="59"/>
                  </a:cxn>
                  <a:cxn ang="0">
                    <a:pos x="0" y="65"/>
                  </a:cxn>
                  <a:cxn ang="0">
                    <a:pos x="0" y="13"/>
                  </a:cxn>
                  <a:cxn ang="0">
                    <a:pos x="0" y="0"/>
                  </a:cxn>
                  <a:cxn ang="0">
                    <a:pos x="0" y="0"/>
                  </a:cxn>
                </a:cxnLst>
                <a:rect l="0" t="0" r="r" b="b"/>
                <a:pathLst>
                  <a:path h="65">
                    <a:moveTo>
                      <a:pt x="0" y="0"/>
                    </a:moveTo>
                    <a:lnTo>
                      <a:pt x="0" y="59"/>
                    </a:lnTo>
                    <a:lnTo>
                      <a:pt x="0" y="65"/>
                    </a:lnTo>
                    <a:lnTo>
                      <a:pt x="0" y="13"/>
                    </a:lnTo>
                    <a:lnTo>
                      <a:pt x="0" y="0"/>
                    </a:lnTo>
                    <a:lnTo>
                      <a:pt x="0" y="0"/>
                    </a:lnTo>
                    <a:close/>
                  </a:path>
                </a:pathLst>
              </a:custGeom>
              <a:solidFill>
                <a:srgbClr val="A0A0A0"/>
              </a:solidFill>
              <a:ln w="9525">
                <a:noFill/>
                <a:round/>
                <a:headEnd/>
                <a:tailEnd/>
              </a:ln>
            </p:spPr>
            <p:txBody>
              <a:bodyPr/>
              <a:lstStyle/>
              <a:p>
                <a:endParaRPr lang="en-US" dirty="0"/>
              </a:p>
            </p:txBody>
          </p:sp>
          <p:sp>
            <p:nvSpPr>
              <p:cNvPr id="28767" name="Freeform 95"/>
              <p:cNvSpPr>
                <a:spLocks/>
              </p:cNvSpPr>
              <p:nvPr/>
            </p:nvSpPr>
            <p:spPr bwMode="auto">
              <a:xfrm>
                <a:off x="2807" y="3572"/>
                <a:ext cx="1" cy="63"/>
              </a:xfrm>
              <a:custGeom>
                <a:avLst/>
                <a:gdLst/>
                <a:ahLst/>
                <a:cxnLst>
                  <a:cxn ang="0">
                    <a:pos x="0" y="0"/>
                  </a:cxn>
                  <a:cxn ang="0">
                    <a:pos x="0" y="59"/>
                  </a:cxn>
                  <a:cxn ang="0">
                    <a:pos x="0" y="65"/>
                  </a:cxn>
                  <a:cxn ang="0">
                    <a:pos x="0" y="13"/>
                  </a:cxn>
                  <a:cxn ang="0">
                    <a:pos x="0" y="0"/>
                  </a:cxn>
                  <a:cxn ang="0">
                    <a:pos x="0" y="0"/>
                  </a:cxn>
                </a:cxnLst>
                <a:rect l="0" t="0" r="r" b="b"/>
                <a:pathLst>
                  <a:path h="65">
                    <a:moveTo>
                      <a:pt x="0" y="0"/>
                    </a:moveTo>
                    <a:lnTo>
                      <a:pt x="0" y="59"/>
                    </a:lnTo>
                    <a:lnTo>
                      <a:pt x="0" y="65"/>
                    </a:lnTo>
                    <a:lnTo>
                      <a:pt x="0" y="13"/>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768" name="Freeform 96"/>
              <p:cNvSpPr>
                <a:spLocks/>
              </p:cNvSpPr>
              <p:nvPr/>
            </p:nvSpPr>
            <p:spPr bwMode="auto">
              <a:xfrm>
                <a:off x="2807" y="3572"/>
                <a:ext cx="1" cy="63"/>
              </a:xfrm>
              <a:custGeom>
                <a:avLst/>
                <a:gdLst/>
                <a:ahLst/>
                <a:cxnLst>
                  <a:cxn ang="0">
                    <a:pos x="0" y="0"/>
                  </a:cxn>
                  <a:cxn ang="0">
                    <a:pos x="0" y="59"/>
                  </a:cxn>
                  <a:cxn ang="0">
                    <a:pos x="0" y="65"/>
                  </a:cxn>
                  <a:cxn ang="0">
                    <a:pos x="0" y="13"/>
                  </a:cxn>
                  <a:cxn ang="0">
                    <a:pos x="0" y="0"/>
                  </a:cxn>
                </a:cxnLst>
                <a:rect l="0" t="0" r="r" b="b"/>
                <a:pathLst>
                  <a:path h="65">
                    <a:moveTo>
                      <a:pt x="0" y="0"/>
                    </a:moveTo>
                    <a:lnTo>
                      <a:pt x="0" y="59"/>
                    </a:lnTo>
                    <a:lnTo>
                      <a:pt x="0" y="65"/>
                    </a:lnTo>
                    <a:lnTo>
                      <a:pt x="0" y="13"/>
                    </a:lnTo>
                    <a:lnTo>
                      <a:pt x="0" y="0"/>
                    </a:lnTo>
                  </a:path>
                </a:pathLst>
              </a:custGeom>
              <a:noFill/>
              <a:ln w="0">
                <a:solidFill>
                  <a:srgbClr val="000000"/>
                </a:solidFill>
                <a:prstDash val="solid"/>
                <a:round/>
                <a:headEnd/>
                <a:tailEnd/>
              </a:ln>
            </p:spPr>
            <p:txBody>
              <a:bodyPr/>
              <a:lstStyle/>
              <a:p>
                <a:endParaRPr lang="en-US" dirty="0"/>
              </a:p>
            </p:txBody>
          </p:sp>
          <p:sp>
            <p:nvSpPr>
              <p:cNvPr id="28769" name="Freeform 97"/>
              <p:cNvSpPr>
                <a:spLocks/>
              </p:cNvSpPr>
              <p:nvPr/>
            </p:nvSpPr>
            <p:spPr bwMode="auto">
              <a:xfrm>
                <a:off x="2800" y="3558"/>
                <a:ext cx="21" cy="32"/>
              </a:xfrm>
              <a:custGeom>
                <a:avLst/>
                <a:gdLst/>
                <a:ahLst/>
                <a:cxnLst>
                  <a:cxn ang="0">
                    <a:pos x="0" y="0"/>
                  </a:cxn>
                  <a:cxn ang="0">
                    <a:pos x="21" y="14"/>
                  </a:cxn>
                  <a:cxn ang="0">
                    <a:pos x="7" y="33"/>
                  </a:cxn>
                  <a:cxn ang="0">
                    <a:pos x="7" y="33"/>
                  </a:cxn>
                  <a:cxn ang="0">
                    <a:pos x="0" y="0"/>
                  </a:cxn>
                  <a:cxn ang="0">
                    <a:pos x="0" y="0"/>
                  </a:cxn>
                </a:cxnLst>
                <a:rect l="0" t="0" r="r" b="b"/>
                <a:pathLst>
                  <a:path w="21" h="33">
                    <a:moveTo>
                      <a:pt x="0" y="0"/>
                    </a:moveTo>
                    <a:lnTo>
                      <a:pt x="21" y="14"/>
                    </a:lnTo>
                    <a:lnTo>
                      <a:pt x="7" y="33"/>
                    </a:lnTo>
                    <a:lnTo>
                      <a:pt x="7" y="33"/>
                    </a:lnTo>
                    <a:lnTo>
                      <a:pt x="0" y="0"/>
                    </a:lnTo>
                    <a:lnTo>
                      <a:pt x="0" y="0"/>
                    </a:lnTo>
                    <a:close/>
                  </a:path>
                </a:pathLst>
              </a:custGeom>
              <a:solidFill>
                <a:srgbClr val="A0A0A0"/>
              </a:solidFill>
              <a:ln w="9525">
                <a:noFill/>
                <a:round/>
                <a:headEnd/>
                <a:tailEnd/>
              </a:ln>
            </p:spPr>
            <p:txBody>
              <a:bodyPr/>
              <a:lstStyle/>
              <a:p>
                <a:endParaRPr lang="en-US" dirty="0"/>
              </a:p>
            </p:txBody>
          </p:sp>
          <p:sp>
            <p:nvSpPr>
              <p:cNvPr id="28770" name="Freeform 98"/>
              <p:cNvSpPr>
                <a:spLocks/>
              </p:cNvSpPr>
              <p:nvPr/>
            </p:nvSpPr>
            <p:spPr bwMode="auto">
              <a:xfrm>
                <a:off x="2800" y="3558"/>
                <a:ext cx="21" cy="32"/>
              </a:xfrm>
              <a:custGeom>
                <a:avLst/>
                <a:gdLst/>
                <a:ahLst/>
                <a:cxnLst>
                  <a:cxn ang="0">
                    <a:pos x="0" y="0"/>
                  </a:cxn>
                  <a:cxn ang="0">
                    <a:pos x="21" y="14"/>
                  </a:cxn>
                  <a:cxn ang="0">
                    <a:pos x="7" y="33"/>
                  </a:cxn>
                  <a:cxn ang="0">
                    <a:pos x="7" y="33"/>
                  </a:cxn>
                  <a:cxn ang="0">
                    <a:pos x="0" y="0"/>
                  </a:cxn>
                  <a:cxn ang="0">
                    <a:pos x="0" y="0"/>
                  </a:cxn>
                </a:cxnLst>
                <a:rect l="0" t="0" r="r" b="b"/>
                <a:pathLst>
                  <a:path w="21" h="33">
                    <a:moveTo>
                      <a:pt x="0" y="0"/>
                    </a:moveTo>
                    <a:lnTo>
                      <a:pt x="21" y="14"/>
                    </a:lnTo>
                    <a:lnTo>
                      <a:pt x="7" y="33"/>
                    </a:lnTo>
                    <a:lnTo>
                      <a:pt x="7" y="33"/>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771" name="Freeform 99"/>
              <p:cNvSpPr>
                <a:spLocks/>
              </p:cNvSpPr>
              <p:nvPr/>
            </p:nvSpPr>
            <p:spPr bwMode="auto">
              <a:xfrm>
                <a:off x="2800" y="3558"/>
                <a:ext cx="21" cy="32"/>
              </a:xfrm>
              <a:custGeom>
                <a:avLst/>
                <a:gdLst/>
                <a:ahLst/>
                <a:cxnLst>
                  <a:cxn ang="0">
                    <a:pos x="0" y="0"/>
                  </a:cxn>
                  <a:cxn ang="0">
                    <a:pos x="21" y="14"/>
                  </a:cxn>
                  <a:cxn ang="0">
                    <a:pos x="7" y="33"/>
                  </a:cxn>
                  <a:cxn ang="0">
                    <a:pos x="7" y="33"/>
                  </a:cxn>
                  <a:cxn ang="0">
                    <a:pos x="0" y="0"/>
                  </a:cxn>
                </a:cxnLst>
                <a:rect l="0" t="0" r="r" b="b"/>
                <a:pathLst>
                  <a:path w="21" h="33">
                    <a:moveTo>
                      <a:pt x="0" y="0"/>
                    </a:moveTo>
                    <a:lnTo>
                      <a:pt x="21" y="14"/>
                    </a:lnTo>
                    <a:lnTo>
                      <a:pt x="7" y="33"/>
                    </a:lnTo>
                    <a:lnTo>
                      <a:pt x="7" y="33"/>
                    </a:lnTo>
                    <a:lnTo>
                      <a:pt x="0" y="0"/>
                    </a:lnTo>
                  </a:path>
                </a:pathLst>
              </a:custGeom>
              <a:noFill/>
              <a:ln w="0">
                <a:solidFill>
                  <a:srgbClr val="000000"/>
                </a:solidFill>
                <a:prstDash val="solid"/>
                <a:round/>
                <a:headEnd/>
                <a:tailEnd/>
              </a:ln>
            </p:spPr>
            <p:txBody>
              <a:bodyPr/>
              <a:lstStyle/>
              <a:p>
                <a:endParaRPr lang="en-US" dirty="0"/>
              </a:p>
            </p:txBody>
          </p:sp>
          <p:sp>
            <p:nvSpPr>
              <p:cNvPr id="28772" name="Freeform 100"/>
              <p:cNvSpPr>
                <a:spLocks/>
              </p:cNvSpPr>
              <p:nvPr/>
            </p:nvSpPr>
            <p:spPr bwMode="auto">
              <a:xfrm>
                <a:off x="2800" y="3565"/>
                <a:ext cx="7" cy="7"/>
              </a:xfrm>
              <a:custGeom>
                <a:avLst/>
                <a:gdLst/>
                <a:ahLst/>
                <a:cxnLst>
                  <a:cxn ang="0">
                    <a:pos x="7" y="7"/>
                  </a:cxn>
                  <a:cxn ang="0">
                    <a:pos x="7" y="0"/>
                  </a:cxn>
                  <a:cxn ang="0">
                    <a:pos x="0" y="7"/>
                  </a:cxn>
                  <a:cxn ang="0">
                    <a:pos x="7" y="7"/>
                  </a:cxn>
                  <a:cxn ang="0">
                    <a:pos x="7" y="7"/>
                  </a:cxn>
                  <a:cxn ang="0">
                    <a:pos x="7" y="7"/>
                  </a:cxn>
                </a:cxnLst>
                <a:rect l="0" t="0" r="r" b="b"/>
                <a:pathLst>
                  <a:path w="7" h="7">
                    <a:moveTo>
                      <a:pt x="7" y="7"/>
                    </a:moveTo>
                    <a:lnTo>
                      <a:pt x="7" y="0"/>
                    </a:lnTo>
                    <a:lnTo>
                      <a:pt x="0" y="7"/>
                    </a:lnTo>
                    <a:lnTo>
                      <a:pt x="7" y="7"/>
                    </a:lnTo>
                    <a:lnTo>
                      <a:pt x="7" y="7"/>
                    </a:lnTo>
                    <a:lnTo>
                      <a:pt x="7" y="7"/>
                    </a:lnTo>
                  </a:path>
                </a:pathLst>
              </a:custGeom>
              <a:noFill/>
              <a:ln w="0">
                <a:solidFill>
                  <a:srgbClr val="C0C0C0"/>
                </a:solidFill>
                <a:prstDash val="solid"/>
                <a:round/>
                <a:headEnd/>
                <a:tailEnd/>
              </a:ln>
            </p:spPr>
            <p:txBody>
              <a:bodyPr/>
              <a:lstStyle/>
              <a:p>
                <a:endParaRPr lang="en-US" dirty="0"/>
              </a:p>
            </p:txBody>
          </p:sp>
          <p:sp>
            <p:nvSpPr>
              <p:cNvPr id="28773" name="Freeform 101"/>
              <p:cNvSpPr>
                <a:spLocks/>
              </p:cNvSpPr>
              <p:nvPr/>
            </p:nvSpPr>
            <p:spPr bwMode="auto">
              <a:xfrm>
                <a:off x="2800" y="3565"/>
                <a:ext cx="7" cy="7"/>
              </a:xfrm>
              <a:custGeom>
                <a:avLst/>
                <a:gdLst/>
                <a:ahLst/>
                <a:cxnLst>
                  <a:cxn ang="0">
                    <a:pos x="7" y="7"/>
                  </a:cxn>
                  <a:cxn ang="0">
                    <a:pos x="7" y="0"/>
                  </a:cxn>
                  <a:cxn ang="0">
                    <a:pos x="0" y="7"/>
                  </a:cxn>
                  <a:cxn ang="0">
                    <a:pos x="7" y="7"/>
                  </a:cxn>
                  <a:cxn ang="0">
                    <a:pos x="7" y="7"/>
                  </a:cxn>
                  <a:cxn ang="0">
                    <a:pos x="7" y="7"/>
                  </a:cxn>
                </a:cxnLst>
                <a:rect l="0" t="0" r="r" b="b"/>
                <a:pathLst>
                  <a:path w="7" h="7">
                    <a:moveTo>
                      <a:pt x="7" y="7"/>
                    </a:moveTo>
                    <a:lnTo>
                      <a:pt x="7" y="0"/>
                    </a:lnTo>
                    <a:lnTo>
                      <a:pt x="0" y="7"/>
                    </a:lnTo>
                    <a:lnTo>
                      <a:pt x="7" y="7"/>
                    </a:lnTo>
                    <a:lnTo>
                      <a:pt x="7" y="7"/>
                    </a:lnTo>
                    <a:lnTo>
                      <a:pt x="7" y="7"/>
                    </a:lnTo>
                  </a:path>
                </a:pathLst>
              </a:custGeom>
              <a:noFill/>
              <a:ln w="0">
                <a:solidFill>
                  <a:srgbClr val="000000"/>
                </a:solidFill>
                <a:prstDash val="solid"/>
                <a:round/>
                <a:headEnd/>
                <a:tailEnd/>
              </a:ln>
            </p:spPr>
            <p:txBody>
              <a:bodyPr/>
              <a:lstStyle/>
              <a:p>
                <a:endParaRPr lang="en-US" dirty="0"/>
              </a:p>
            </p:txBody>
          </p:sp>
          <p:sp>
            <p:nvSpPr>
              <p:cNvPr id="28774" name="Freeform 102"/>
              <p:cNvSpPr>
                <a:spLocks/>
              </p:cNvSpPr>
              <p:nvPr/>
            </p:nvSpPr>
            <p:spPr bwMode="auto">
              <a:xfrm>
                <a:off x="2807" y="3578"/>
                <a:ext cx="1" cy="7"/>
              </a:xfrm>
              <a:custGeom>
                <a:avLst/>
                <a:gdLst/>
                <a:ahLst/>
                <a:cxnLst>
                  <a:cxn ang="0">
                    <a:pos x="0" y="0"/>
                  </a:cxn>
                  <a:cxn ang="0">
                    <a:pos x="0" y="0"/>
                  </a:cxn>
                  <a:cxn ang="0">
                    <a:pos x="0" y="7"/>
                  </a:cxn>
                  <a:cxn ang="0">
                    <a:pos x="0" y="7"/>
                  </a:cxn>
                  <a:cxn ang="0">
                    <a:pos x="0" y="7"/>
                  </a:cxn>
                  <a:cxn ang="0">
                    <a:pos x="0" y="0"/>
                  </a:cxn>
                  <a:cxn ang="0">
                    <a:pos x="0" y="0"/>
                  </a:cxn>
                  <a:cxn ang="0">
                    <a:pos x="0" y="0"/>
                  </a:cxn>
                </a:cxnLst>
                <a:rect l="0" t="0" r="r" b="b"/>
                <a:pathLst>
                  <a:path h="7">
                    <a:moveTo>
                      <a:pt x="0" y="0"/>
                    </a:moveTo>
                    <a:lnTo>
                      <a:pt x="0" y="0"/>
                    </a:lnTo>
                    <a:lnTo>
                      <a:pt x="0" y="7"/>
                    </a:lnTo>
                    <a:lnTo>
                      <a:pt x="0" y="7"/>
                    </a:lnTo>
                    <a:lnTo>
                      <a:pt x="0" y="7"/>
                    </a:lnTo>
                    <a:lnTo>
                      <a:pt x="0" y="0"/>
                    </a:lnTo>
                    <a:lnTo>
                      <a:pt x="0" y="0"/>
                    </a:lnTo>
                    <a:lnTo>
                      <a:pt x="0" y="0"/>
                    </a:lnTo>
                    <a:close/>
                  </a:path>
                </a:pathLst>
              </a:custGeom>
              <a:solidFill>
                <a:srgbClr val="C0C0C0"/>
              </a:solidFill>
              <a:ln w="9525">
                <a:noFill/>
                <a:round/>
                <a:headEnd/>
                <a:tailEnd/>
              </a:ln>
            </p:spPr>
            <p:txBody>
              <a:bodyPr/>
              <a:lstStyle/>
              <a:p>
                <a:endParaRPr lang="en-US" dirty="0"/>
              </a:p>
            </p:txBody>
          </p:sp>
          <p:sp>
            <p:nvSpPr>
              <p:cNvPr id="28775" name="Freeform 103"/>
              <p:cNvSpPr>
                <a:spLocks/>
              </p:cNvSpPr>
              <p:nvPr/>
            </p:nvSpPr>
            <p:spPr bwMode="auto">
              <a:xfrm>
                <a:off x="2807" y="3578"/>
                <a:ext cx="1" cy="7"/>
              </a:xfrm>
              <a:custGeom>
                <a:avLst/>
                <a:gdLst/>
                <a:ahLst/>
                <a:cxnLst>
                  <a:cxn ang="0">
                    <a:pos x="0" y="0"/>
                  </a:cxn>
                  <a:cxn ang="0">
                    <a:pos x="0" y="0"/>
                  </a:cxn>
                  <a:cxn ang="0">
                    <a:pos x="0" y="7"/>
                  </a:cxn>
                  <a:cxn ang="0">
                    <a:pos x="0" y="7"/>
                  </a:cxn>
                  <a:cxn ang="0">
                    <a:pos x="0" y="7"/>
                  </a:cxn>
                  <a:cxn ang="0">
                    <a:pos x="0" y="0"/>
                  </a:cxn>
                  <a:cxn ang="0">
                    <a:pos x="0" y="0"/>
                  </a:cxn>
                </a:cxnLst>
                <a:rect l="0" t="0" r="r" b="b"/>
                <a:pathLst>
                  <a:path h="7">
                    <a:moveTo>
                      <a:pt x="0" y="0"/>
                    </a:moveTo>
                    <a:lnTo>
                      <a:pt x="0" y="0"/>
                    </a:lnTo>
                    <a:lnTo>
                      <a:pt x="0" y="7"/>
                    </a:lnTo>
                    <a:lnTo>
                      <a:pt x="0" y="7"/>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776" name="Freeform 104"/>
              <p:cNvSpPr>
                <a:spLocks/>
              </p:cNvSpPr>
              <p:nvPr/>
            </p:nvSpPr>
            <p:spPr bwMode="auto">
              <a:xfrm>
                <a:off x="2883" y="3558"/>
                <a:ext cx="7" cy="64"/>
              </a:xfrm>
              <a:custGeom>
                <a:avLst/>
                <a:gdLst/>
                <a:ahLst/>
                <a:cxnLst>
                  <a:cxn ang="0">
                    <a:pos x="0" y="66"/>
                  </a:cxn>
                  <a:cxn ang="0">
                    <a:pos x="0" y="20"/>
                  </a:cxn>
                  <a:cxn ang="0">
                    <a:pos x="0" y="0"/>
                  </a:cxn>
                  <a:cxn ang="0">
                    <a:pos x="7" y="0"/>
                  </a:cxn>
                  <a:cxn ang="0">
                    <a:pos x="0" y="20"/>
                  </a:cxn>
                  <a:cxn ang="0">
                    <a:pos x="0" y="60"/>
                  </a:cxn>
                  <a:cxn ang="0">
                    <a:pos x="0" y="66"/>
                  </a:cxn>
                  <a:cxn ang="0">
                    <a:pos x="0" y="66"/>
                  </a:cxn>
                </a:cxnLst>
                <a:rect l="0" t="0" r="r" b="b"/>
                <a:pathLst>
                  <a:path w="7" h="66">
                    <a:moveTo>
                      <a:pt x="0" y="66"/>
                    </a:moveTo>
                    <a:lnTo>
                      <a:pt x="0" y="20"/>
                    </a:lnTo>
                    <a:lnTo>
                      <a:pt x="0" y="0"/>
                    </a:lnTo>
                    <a:lnTo>
                      <a:pt x="7" y="0"/>
                    </a:lnTo>
                    <a:lnTo>
                      <a:pt x="0" y="20"/>
                    </a:lnTo>
                    <a:lnTo>
                      <a:pt x="0" y="60"/>
                    </a:lnTo>
                    <a:lnTo>
                      <a:pt x="0" y="66"/>
                    </a:lnTo>
                    <a:lnTo>
                      <a:pt x="0" y="66"/>
                    </a:lnTo>
                    <a:close/>
                  </a:path>
                </a:pathLst>
              </a:custGeom>
              <a:solidFill>
                <a:srgbClr val="808080"/>
              </a:solidFill>
              <a:ln w="9525">
                <a:noFill/>
                <a:round/>
                <a:headEnd/>
                <a:tailEnd/>
              </a:ln>
            </p:spPr>
            <p:txBody>
              <a:bodyPr/>
              <a:lstStyle/>
              <a:p>
                <a:endParaRPr lang="en-US" dirty="0"/>
              </a:p>
            </p:txBody>
          </p:sp>
          <p:sp>
            <p:nvSpPr>
              <p:cNvPr id="28777" name="Freeform 105"/>
              <p:cNvSpPr>
                <a:spLocks/>
              </p:cNvSpPr>
              <p:nvPr/>
            </p:nvSpPr>
            <p:spPr bwMode="auto">
              <a:xfrm>
                <a:off x="2883" y="3558"/>
                <a:ext cx="7" cy="64"/>
              </a:xfrm>
              <a:custGeom>
                <a:avLst/>
                <a:gdLst/>
                <a:ahLst/>
                <a:cxnLst>
                  <a:cxn ang="0">
                    <a:pos x="0" y="66"/>
                  </a:cxn>
                  <a:cxn ang="0">
                    <a:pos x="0" y="20"/>
                  </a:cxn>
                  <a:cxn ang="0">
                    <a:pos x="0" y="0"/>
                  </a:cxn>
                  <a:cxn ang="0">
                    <a:pos x="7" y="0"/>
                  </a:cxn>
                  <a:cxn ang="0">
                    <a:pos x="0" y="20"/>
                  </a:cxn>
                  <a:cxn ang="0">
                    <a:pos x="0" y="60"/>
                  </a:cxn>
                  <a:cxn ang="0">
                    <a:pos x="0" y="66"/>
                  </a:cxn>
                </a:cxnLst>
                <a:rect l="0" t="0" r="r" b="b"/>
                <a:pathLst>
                  <a:path w="7" h="66">
                    <a:moveTo>
                      <a:pt x="0" y="66"/>
                    </a:moveTo>
                    <a:lnTo>
                      <a:pt x="0" y="20"/>
                    </a:lnTo>
                    <a:lnTo>
                      <a:pt x="0" y="0"/>
                    </a:lnTo>
                    <a:lnTo>
                      <a:pt x="7" y="0"/>
                    </a:lnTo>
                    <a:lnTo>
                      <a:pt x="0" y="20"/>
                    </a:lnTo>
                    <a:lnTo>
                      <a:pt x="0" y="60"/>
                    </a:lnTo>
                    <a:lnTo>
                      <a:pt x="0" y="66"/>
                    </a:lnTo>
                  </a:path>
                </a:pathLst>
              </a:custGeom>
              <a:noFill/>
              <a:ln w="0">
                <a:solidFill>
                  <a:srgbClr val="000000"/>
                </a:solidFill>
                <a:prstDash val="solid"/>
                <a:round/>
                <a:headEnd/>
                <a:tailEnd/>
              </a:ln>
            </p:spPr>
            <p:txBody>
              <a:bodyPr/>
              <a:lstStyle/>
              <a:p>
                <a:endParaRPr lang="en-US" dirty="0"/>
              </a:p>
            </p:txBody>
          </p:sp>
          <p:sp>
            <p:nvSpPr>
              <p:cNvPr id="28778" name="Freeform 106"/>
              <p:cNvSpPr>
                <a:spLocks/>
              </p:cNvSpPr>
              <p:nvPr/>
            </p:nvSpPr>
            <p:spPr bwMode="auto">
              <a:xfrm>
                <a:off x="2876" y="3558"/>
                <a:ext cx="7" cy="64"/>
              </a:xfrm>
              <a:custGeom>
                <a:avLst/>
                <a:gdLst/>
                <a:ahLst/>
                <a:cxnLst>
                  <a:cxn ang="0">
                    <a:pos x="0" y="0"/>
                  </a:cxn>
                  <a:cxn ang="0">
                    <a:pos x="0" y="60"/>
                  </a:cxn>
                  <a:cxn ang="0">
                    <a:pos x="7" y="66"/>
                  </a:cxn>
                  <a:cxn ang="0">
                    <a:pos x="7" y="14"/>
                  </a:cxn>
                  <a:cxn ang="0">
                    <a:pos x="0" y="0"/>
                  </a:cxn>
                  <a:cxn ang="0">
                    <a:pos x="0" y="0"/>
                  </a:cxn>
                </a:cxnLst>
                <a:rect l="0" t="0" r="r" b="b"/>
                <a:pathLst>
                  <a:path w="7" h="66">
                    <a:moveTo>
                      <a:pt x="0" y="0"/>
                    </a:moveTo>
                    <a:lnTo>
                      <a:pt x="0" y="60"/>
                    </a:lnTo>
                    <a:lnTo>
                      <a:pt x="7" y="66"/>
                    </a:lnTo>
                    <a:lnTo>
                      <a:pt x="7" y="14"/>
                    </a:lnTo>
                    <a:lnTo>
                      <a:pt x="0" y="0"/>
                    </a:lnTo>
                    <a:lnTo>
                      <a:pt x="0" y="0"/>
                    </a:lnTo>
                    <a:close/>
                  </a:path>
                </a:pathLst>
              </a:custGeom>
              <a:solidFill>
                <a:srgbClr val="A0A0A0"/>
              </a:solidFill>
              <a:ln w="9525">
                <a:noFill/>
                <a:round/>
                <a:headEnd/>
                <a:tailEnd/>
              </a:ln>
            </p:spPr>
            <p:txBody>
              <a:bodyPr/>
              <a:lstStyle/>
              <a:p>
                <a:endParaRPr lang="en-US" dirty="0"/>
              </a:p>
            </p:txBody>
          </p:sp>
          <p:sp>
            <p:nvSpPr>
              <p:cNvPr id="28779" name="Freeform 107"/>
              <p:cNvSpPr>
                <a:spLocks/>
              </p:cNvSpPr>
              <p:nvPr/>
            </p:nvSpPr>
            <p:spPr bwMode="auto">
              <a:xfrm>
                <a:off x="2876" y="3558"/>
                <a:ext cx="7" cy="64"/>
              </a:xfrm>
              <a:custGeom>
                <a:avLst/>
                <a:gdLst/>
                <a:ahLst/>
                <a:cxnLst>
                  <a:cxn ang="0">
                    <a:pos x="0" y="0"/>
                  </a:cxn>
                  <a:cxn ang="0">
                    <a:pos x="0" y="60"/>
                  </a:cxn>
                  <a:cxn ang="0">
                    <a:pos x="7" y="66"/>
                  </a:cxn>
                  <a:cxn ang="0">
                    <a:pos x="7" y="14"/>
                  </a:cxn>
                  <a:cxn ang="0">
                    <a:pos x="0" y="0"/>
                  </a:cxn>
                </a:cxnLst>
                <a:rect l="0" t="0" r="r" b="b"/>
                <a:pathLst>
                  <a:path w="7" h="66">
                    <a:moveTo>
                      <a:pt x="0" y="0"/>
                    </a:moveTo>
                    <a:lnTo>
                      <a:pt x="0" y="60"/>
                    </a:lnTo>
                    <a:lnTo>
                      <a:pt x="7" y="66"/>
                    </a:lnTo>
                    <a:lnTo>
                      <a:pt x="7" y="14"/>
                    </a:lnTo>
                    <a:lnTo>
                      <a:pt x="0" y="0"/>
                    </a:lnTo>
                  </a:path>
                </a:pathLst>
              </a:custGeom>
              <a:noFill/>
              <a:ln w="0">
                <a:solidFill>
                  <a:srgbClr val="000000"/>
                </a:solidFill>
                <a:prstDash val="solid"/>
                <a:round/>
                <a:headEnd/>
                <a:tailEnd/>
              </a:ln>
            </p:spPr>
            <p:txBody>
              <a:bodyPr/>
              <a:lstStyle/>
              <a:p>
                <a:endParaRPr lang="en-US" dirty="0"/>
              </a:p>
            </p:txBody>
          </p:sp>
          <p:sp>
            <p:nvSpPr>
              <p:cNvPr id="28780" name="Freeform 108"/>
              <p:cNvSpPr>
                <a:spLocks/>
              </p:cNvSpPr>
              <p:nvPr/>
            </p:nvSpPr>
            <p:spPr bwMode="auto">
              <a:xfrm>
                <a:off x="2869" y="3546"/>
                <a:ext cx="21" cy="32"/>
              </a:xfrm>
              <a:custGeom>
                <a:avLst/>
                <a:gdLst/>
                <a:ahLst/>
                <a:cxnLst>
                  <a:cxn ang="0">
                    <a:pos x="0" y="0"/>
                  </a:cxn>
                  <a:cxn ang="0">
                    <a:pos x="21" y="13"/>
                  </a:cxn>
                  <a:cxn ang="0">
                    <a:pos x="14" y="33"/>
                  </a:cxn>
                  <a:cxn ang="0">
                    <a:pos x="7" y="27"/>
                  </a:cxn>
                  <a:cxn ang="0">
                    <a:pos x="0" y="0"/>
                  </a:cxn>
                  <a:cxn ang="0">
                    <a:pos x="0" y="0"/>
                  </a:cxn>
                </a:cxnLst>
                <a:rect l="0" t="0" r="r" b="b"/>
                <a:pathLst>
                  <a:path w="21" h="33">
                    <a:moveTo>
                      <a:pt x="0" y="0"/>
                    </a:moveTo>
                    <a:lnTo>
                      <a:pt x="21" y="13"/>
                    </a:lnTo>
                    <a:lnTo>
                      <a:pt x="14" y="33"/>
                    </a:lnTo>
                    <a:lnTo>
                      <a:pt x="7" y="27"/>
                    </a:lnTo>
                    <a:lnTo>
                      <a:pt x="0" y="0"/>
                    </a:lnTo>
                    <a:lnTo>
                      <a:pt x="0" y="0"/>
                    </a:lnTo>
                    <a:close/>
                  </a:path>
                </a:pathLst>
              </a:custGeom>
              <a:solidFill>
                <a:srgbClr val="A0A0A0"/>
              </a:solidFill>
              <a:ln w="9525">
                <a:noFill/>
                <a:round/>
                <a:headEnd/>
                <a:tailEnd/>
              </a:ln>
            </p:spPr>
            <p:txBody>
              <a:bodyPr/>
              <a:lstStyle/>
              <a:p>
                <a:endParaRPr lang="en-US" dirty="0"/>
              </a:p>
            </p:txBody>
          </p:sp>
          <p:sp>
            <p:nvSpPr>
              <p:cNvPr id="28781" name="Freeform 109"/>
              <p:cNvSpPr>
                <a:spLocks/>
              </p:cNvSpPr>
              <p:nvPr/>
            </p:nvSpPr>
            <p:spPr bwMode="auto">
              <a:xfrm>
                <a:off x="2869" y="3546"/>
                <a:ext cx="21" cy="32"/>
              </a:xfrm>
              <a:custGeom>
                <a:avLst/>
                <a:gdLst/>
                <a:ahLst/>
                <a:cxnLst>
                  <a:cxn ang="0">
                    <a:pos x="0" y="0"/>
                  </a:cxn>
                  <a:cxn ang="0">
                    <a:pos x="21" y="13"/>
                  </a:cxn>
                  <a:cxn ang="0">
                    <a:pos x="14" y="33"/>
                  </a:cxn>
                  <a:cxn ang="0">
                    <a:pos x="7" y="27"/>
                  </a:cxn>
                  <a:cxn ang="0">
                    <a:pos x="0" y="0"/>
                  </a:cxn>
                </a:cxnLst>
                <a:rect l="0" t="0" r="r" b="b"/>
                <a:pathLst>
                  <a:path w="21" h="33">
                    <a:moveTo>
                      <a:pt x="0" y="0"/>
                    </a:moveTo>
                    <a:lnTo>
                      <a:pt x="21" y="13"/>
                    </a:lnTo>
                    <a:lnTo>
                      <a:pt x="14" y="33"/>
                    </a:lnTo>
                    <a:lnTo>
                      <a:pt x="7" y="27"/>
                    </a:lnTo>
                    <a:lnTo>
                      <a:pt x="0" y="0"/>
                    </a:lnTo>
                  </a:path>
                </a:pathLst>
              </a:custGeom>
              <a:noFill/>
              <a:ln w="0">
                <a:solidFill>
                  <a:srgbClr val="000000"/>
                </a:solidFill>
                <a:prstDash val="solid"/>
                <a:round/>
                <a:headEnd/>
                <a:tailEnd/>
              </a:ln>
            </p:spPr>
            <p:txBody>
              <a:bodyPr/>
              <a:lstStyle/>
              <a:p>
                <a:endParaRPr lang="en-US" dirty="0"/>
              </a:p>
            </p:txBody>
          </p:sp>
          <p:sp>
            <p:nvSpPr>
              <p:cNvPr id="28782" name="Freeform 110"/>
              <p:cNvSpPr>
                <a:spLocks/>
              </p:cNvSpPr>
              <p:nvPr/>
            </p:nvSpPr>
            <p:spPr bwMode="auto">
              <a:xfrm>
                <a:off x="2883" y="3629"/>
                <a:ext cx="14" cy="90"/>
              </a:xfrm>
              <a:custGeom>
                <a:avLst/>
                <a:gdLst/>
                <a:ahLst/>
                <a:cxnLst>
                  <a:cxn ang="0">
                    <a:pos x="0" y="92"/>
                  </a:cxn>
                  <a:cxn ang="0">
                    <a:pos x="0" y="26"/>
                  </a:cxn>
                  <a:cxn ang="0">
                    <a:pos x="0" y="0"/>
                  </a:cxn>
                  <a:cxn ang="0">
                    <a:pos x="14" y="0"/>
                  </a:cxn>
                  <a:cxn ang="0">
                    <a:pos x="0" y="26"/>
                  </a:cxn>
                  <a:cxn ang="0">
                    <a:pos x="0" y="92"/>
                  </a:cxn>
                  <a:cxn ang="0">
                    <a:pos x="0" y="92"/>
                  </a:cxn>
                  <a:cxn ang="0">
                    <a:pos x="0" y="92"/>
                  </a:cxn>
                </a:cxnLst>
                <a:rect l="0" t="0" r="r" b="b"/>
                <a:pathLst>
                  <a:path w="14" h="92">
                    <a:moveTo>
                      <a:pt x="0" y="92"/>
                    </a:moveTo>
                    <a:lnTo>
                      <a:pt x="0" y="26"/>
                    </a:lnTo>
                    <a:lnTo>
                      <a:pt x="0" y="0"/>
                    </a:lnTo>
                    <a:lnTo>
                      <a:pt x="14" y="0"/>
                    </a:lnTo>
                    <a:lnTo>
                      <a:pt x="0" y="26"/>
                    </a:lnTo>
                    <a:lnTo>
                      <a:pt x="0" y="92"/>
                    </a:lnTo>
                    <a:lnTo>
                      <a:pt x="0" y="92"/>
                    </a:lnTo>
                    <a:lnTo>
                      <a:pt x="0" y="92"/>
                    </a:lnTo>
                    <a:close/>
                  </a:path>
                </a:pathLst>
              </a:custGeom>
              <a:solidFill>
                <a:srgbClr val="808080"/>
              </a:solidFill>
              <a:ln w="9525">
                <a:noFill/>
                <a:round/>
                <a:headEnd/>
                <a:tailEnd/>
              </a:ln>
            </p:spPr>
            <p:txBody>
              <a:bodyPr/>
              <a:lstStyle/>
              <a:p>
                <a:endParaRPr lang="en-US" dirty="0"/>
              </a:p>
            </p:txBody>
          </p:sp>
          <p:sp>
            <p:nvSpPr>
              <p:cNvPr id="28783" name="Freeform 111"/>
              <p:cNvSpPr>
                <a:spLocks/>
              </p:cNvSpPr>
              <p:nvPr/>
            </p:nvSpPr>
            <p:spPr bwMode="auto">
              <a:xfrm>
                <a:off x="2883" y="3629"/>
                <a:ext cx="14" cy="90"/>
              </a:xfrm>
              <a:custGeom>
                <a:avLst/>
                <a:gdLst/>
                <a:ahLst/>
                <a:cxnLst>
                  <a:cxn ang="0">
                    <a:pos x="0" y="92"/>
                  </a:cxn>
                  <a:cxn ang="0">
                    <a:pos x="0" y="26"/>
                  </a:cxn>
                  <a:cxn ang="0">
                    <a:pos x="0" y="0"/>
                  </a:cxn>
                  <a:cxn ang="0">
                    <a:pos x="14" y="0"/>
                  </a:cxn>
                  <a:cxn ang="0">
                    <a:pos x="0" y="26"/>
                  </a:cxn>
                  <a:cxn ang="0">
                    <a:pos x="0" y="92"/>
                  </a:cxn>
                  <a:cxn ang="0">
                    <a:pos x="0" y="92"/>
                  </a:cxn>
                  <a:cxn ang="0">
                    <a:pos x="0" y="92"/>
                  </a:cxn>
                </a:cxnLst>
                <a:rect l="0" t="0" r="r" b="b"/>
                <a:pathLst>
                  <a:path w="14" h="92">
                    <a:moveTo>
                      <a:pt x="0" y="92"/>
                    </a:moveTo>
                    <a:lnTo>
                      <a:pt x="0" y="26"/>
                    </a:lnTo>
                    <a:lnTo>
                      <a:pt x="0" y="0"/>
                    </a:lnTo>
                    <a:lnTo>
                      <a:pt x="14" y="0"/>
                    </a:lnTo>
                    <a:lnTo>
                      <a:pt x="0" y="26"/>
                    </a:lnTo>
                    <a:lnTo>
                      <a:pt x="0" y="92"/>
                    </a:lnTo>
                    <a:lnTo>
                      <a:pt x="0" y="92"/>
                    </a:lnTo>
                    <a:lnTo>
                      <a:pt x="0" y="92"/>
                    </a:lnTo>
                  </a:path>
                </a:pathLst>
              </a:custGeom>
              <a:noFill/>
              <a:ln w="0">
                <a:solidFill>
                  <a:srgbClr val="000000"/>
                </a:solidFill>
                <a:prstDash val="solid"/>
                <a:round/>
                <a:headEnd/>
                <a:tailEnd/>
              </a:ln>
            </p:spPr>
            <p:txBody>
              <a:bodyPr/>
              <a:lstStyle/>
              <a:p>
                <a:endParaRPr lang="en-US" dirty="0"/>
              </a:p>
            </p:txBody>
          </p:sp>
          <p:sp>
            <p:nvSpPr>
              <p:cNvPr id="28784" name="Freeform 112"/>
              <p:cNvSpPr>
                <a:spLocks/>
              </p:cNvSpPr>
              <p:nvPr/>
            </p:nvSpPr>
            <p:spPr bwMode="auto">
              <a:xfrm>
                <a:off x="2883" y="3629"/>
                <a:ext cx="14" cy="90"/>
              </a:xfrm>
              <a:custGeom>
                <a:avLst/>
                <a:gdLst/>
                <a:ahLst/>
                <a:cxnLst>
                  <a:cxn ang="0">
                    <a:pos x="0" y="92"/>
                  </a:cxn>
                  <a:cxn ang="0">
                    <a:pos x="0" y="26"/>
                  </a:cxn>
                  <a:cxn ang="0">
                    <a:pos x="0" y="0"/>
                  </a:cxn>
                  <a:cxn ang="0">
                    <a:pos x="14" y="0"/>
                  </a:cxn>
                  <a:cxn ang="0">
                    <a:pos x="0" y="26"/>
                  </a:cxn>
                  <a:cxn ang="0">
                    <a:pos x="0" y="92"/>
                  </a:cxn>
                  <a:cxn ang="0">
                    <a:pos x="0" y="92"/>
                  </a:cxn>
                </a:cxnLst>
                <a:rect l="0" t="0" r="r" b="b"/>
                <a:pathLst>
                  <a:path w="14" h="92">
                    <a:moveTo>
                      <a:pt x="0" y="92"/>
                    </a:moveTo>
                    <a:lnTo>
                      <a:pt x="0" y="26"/>
                    </a:lnTo>
                    <a:lnTo>
                      <a:pt x="0" y="0"/>
                    </a:lnTo>
                    <a:lnTo>
                      <a:pt x="14" y="0"/>
                    </a:lnTo>
                    <a:lnTo>
                      <a:pt x="0" y="26"/>
                    </a:lnTo>
                    <a:lnTo>
                      <a:pt x="0" y="92"/>
                    </a:lnTo>
                    <a:lnTo>
                      <a:pt x="0" y="92"/>
                    </a:lnTo>
                  </a:path>
                </a:pathLst>
              </a:custGeom>
              <a:noFill/>
              <a:ln w="0">
                <a:solidFill>
                  <a:srgbClr val="000000"/>
                </a:solidFill>
                <a:prstDash val="solid"/>
                <a:round/>
                <a:headEnd/>
                <a:tailEnd/>
              </a:ln>
            </p:spPr>
            <p:txBody>
              <a:bodyPr/>
              <a:lstStyle/>
              <a:p>
                <a:endParaRPr lang="en-US" dirty="0"/>
              </a:p>
            </p:txBody>
          </p:sp>
          <p:sp>
            <p:nvSpPr>
              <p:cNvPr id="28785" name="Freeform 113"/>
              <p:cNvSpPr>
                <a:spLocks/>
              </p:cNvSpPr>
              <p:nvPr/>
            </p:nvSpPr>
            <p:spPr bwMode="auto">
              <a:xfrm>
                <a:off x="2876" y="3622"/>
                <a:ext cx="7" cy="97"/>
              </a:xfrm>
              <a:custGeom>
                <a:avLst/>
                <a:gdLst/>
                <a:ahLst/>
                <a:cxnLst>
                  <a:cxn ang="0">
                    <a:pos x="0" y="0"/>
                  </a:cxn>
                  <a:cxn ang="0">
                    <a:pos x="0" y="92"/>
                  </a:cxn>
                  <a:cxn ang="0">
                    <a:pos x="7" y="99"/>
                  </a:cxn>
                  <a:cxn ang="0">
                    <a:pos x="7" y="20"/>
                  </a:cxn>
                  <a:cxn ang="0">
                    <a:pos x="0" y="0"/>
                  </a:cxn>
                  <a:cxn ang="0">
                    <a:pos x="0" y="0"/>
                  </a:cxn>
                </a:cxnLst>
                <a:rect l="0" t="0" r="r" b="b"/>
                <a:pathLst>
                  <a:path w="7" h="99">
                    <a:moveTo>
                      <a:pt x="0" y="0"/>
                    </a:moveTo>
                    <a:lnTo>
                      <a:pt x="0" y="92"/>
                    </a:lnTo>
                    <a:lnTo>
                      <a:pt x="7" y="99"/>
                    </a:lnTo>
                    <a:lnTo>
                      <a:pt x="7" y="20"/>
                    </a:lnTo>
                    <a:lnTo>
                      <a:pt x="0" y="0"/>
                    </a:lnTo>
                    <a:lnTo>
                      <a:pt x="0" y="0"/>
                    </a:lnTo>
                    <a:close/>
                  </a:path>
                </a:pathLst>
              </a:custGeom>
              <a:solidFill>
                <a:srgbClr val="A0A0A0"/>
              </a:solidFill>
              <a:ln w="9525">
                <a:noFill/>
                <a:round/>
                <a:headEnd/>
                <a:tailEnd/>
              </a:ln>
            </p:spPr>
            <p:txBody>
              <a:bodyPr/>
              <a:lstStyle/>
              <a:p>
                <a:endParaRPr lang="en-US" dirty="0"/>
              </a:p>
            </p:txBody>
          </p:sp>
          <p:sp>
            <p:nvSpPr>
              <p:cNvPr id="28786" name="Freeform 114"/>
              <p:cNvSpPr>
                <a:spLocks/>
              </p:cNvSpPr>
              <p:nvPr/>
            </p:nvSpPr>
            <p:spPr bwMode="auto">
              <a:xfrm>
                <a:off x="2876" y="3622"/>
                <a:ext cx="7" cy="97"/>
              </a:xfrm>
              <a:custGeom>
                <a:avLst/>
                <a:gdLst/>
                <a:ahLst/>
                <a:cxnLst>
                  <a:cxn ang="0">
                    <a:pos x="0" y="0"/>
                  </a:cxn>
                  <a:cxn ang="0">
                    <a:pos x="0" y="92"/>
                  </a:cxn>
                  <a:cxn ang="0">
                    <a:pos x="7" y="99"/>
                  </a:cxn>
                  <a:cxn ang="0">
                    <a:pos x="7" y="20"/>
                  </a:cxn>
                  <a:cxn ang="0">
                    <a:pos x="0" y="0"/>
                  </a:cxn>
                  <a:cxn ang="0">
                    <a:pos x="0" y="0"/>
                  </a:cxn>
                </a:cxnLst>
                <a:rect l="0" t="0" r="r" b="b"/>
                <a:pathLst>
                  <a:path w="7" h="99">
                    <a:moveTo>
                      <a:pt x="0" y="0"/>
                    </a:moveTo>
                    <a:lnTo>
                      <a:pt x="0" y="92"/>
                    </a:lnTo>
                    <a:lnTo>
                      <a:pt x="7" y="99"/>
                    </a:lnTo>
                    <a:lnTo>
                      <a:pt x="7" y="2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787" name="Freeform 115"/>
              <p:cNvSpPr>
                <a:spLocks/>
              </p:cNvSpPr>
              <p:nvPr/>
            </p:nvSpPr>
            <p:spPr bwMode="auto">
              <a:xfrm>
                <a:off x="2876" y="3622"/>
                <a:ext cx="7" cy="97"/>
              </a:xfrm>
              <a:custGeom>
                <a:avLst/>
                <a:gdLst/>
                <a:ahLst/>
                <a:cxnLst>
                  <a:cxn ang="0">
                    <a:pos x="0" y="0"/>
                  </a:cxn>
                  <a:cxn ang="0">
                    <a:pos x="0" y="92"/>
                  </a:cxn>
                  <a:cxn ang="0">
                    <a:pos x="7" y="99"/>
                  </a:cxn>
                  <a:cxn ang="0">
                    <a:pos x="7" y="20"/>
                  </a:cxn>
                  <a:cxn ang="0">
                    <a:pos x="0" y="0"/>
                  </a:cxn>
                </a:cxnLst>
                <a:rect l="0" t="0" r="r" b="b"/>
                <a:pathLst>
                  <a:path w="7" h="99">
                    <a:moveTo>
                      <a:pt x="0" y="0"/>
                    </a:moveTo>
                    <a:lnTo>
                      <a:pt x="0" y="92"/>
                    </a:lnTo>
                    <a:lnTo>
                      <a:pt x="7" y="99"/>
                    </a:lnTo>
                    <a:lnTo>
                      <a:pt x="7" y="20"/>
                    </a:lnTo>
                    <a:lnTo>
                      <a:pt x="0" y="0"/>
                    </a:lnTo>
                  </a:path>
                </a:pathLst>
              </a:custGeom>
              <a:noFill/>
              <a:ln w="0">
                <a:solidFill>
                  <a:srgbClr val="000000"/>
                </a:solidFill>
                <a:prstDash val="solid"/>
                <a:round/>
                <a:headEnd/>
                <a:tailEnd/>
              </a:ln>
            </p:spPr>
            <p:txBody>
              <a:bodyPr/>
              <a:lstStyle/>
              <a:p>
                <a:endParaRPr lang="en-US" dirty="0"/>
              </a:p>
            </p:txBody>
          </p:sp>
          <p:sp>
            <p:nvSpPr>
              <p:cNvPr id="28788" name="Freeform 116"/>
              <p:cNvSpPr>
                <a:spLocks/>
              </p:cNvSpPr>
              <p:nvPr/>
            </p:nvSpPr>
            <p:spPr bwMode="auto">
              <a:xfrm>
                <a:off x="2862" y="3603"/>
                <a:ext cx="28" cy="51"/>
              </a:xfrm>
              <a:custGeom>
                <a:avLst/>
                <a:gdLst/>
                <a:ahLst/>
                <a:cxnLst>
                  <a:cxn ang="0">
                    <a:pos x="0" y="0"/>
                  </a:cxn>
                  <a:cxn ang="0">
                    <a:pos x="28" y="20"/>
                  </a:cxn>
                  <a:cxn ang="0">
                    <a:pos x="21" y="53"/>
                  </a:cxn>
                  <a:cxn ang="0">
                    <a:pos x="14" y="46"/>
                  </a:cxn>
                  <a:cxn ang="0">
                    <a:pos x="0" y="0"/>
                  </a:cxn>
                  <a:cxn ang="0">
                    <a:pos x="0" y="0"/>
                  </a:cxn>
                </a:cxnLst>
                <a:rect l="0" t="0" r="r" b="b"/>
                <a:pathLst>
                  <a:path w="28" h="53">
                    <a:moveTo>
                      <a:pt x="0" y="0"/>
                    </a:moveTo>
                    <a:lnTo>
                      <a:pt x="28" y="20"/>
                    </a:lnTo>
                    <a:lnTo>
                      <a:pt x="21" y="53"/>
                    </a:lnTo>
                    <a:lnTo>
                      <a:pt x="14" y="46"/>
                    </a:lnTo>
                    <a:lnTo>
                      <a:pt x="0" y="0"/>
                    </a:lnTo>
                    <a:lnTo>
                      <a:pt x="0" y="0"/>
                    </a:lnTo>
                    <a:close/>
                  </a:path>
                </a:pathLst>
              </a:custGeom>
              <a:solidFill>
                <a:srgbClr val="A0A0A0"/>
              </a:solidFill>
              <a:ln w="9525">
                <a:noFill/>
                <a:round/>
                <a:headEnd/>
                <a:tailEnd/>
              </a:ln>
            </p:spPr>
            <p:txBody>
              <a:bodyPr/>
              <a:lstStyle/>
              <a:p>
                <a:endParaRPr lang="en-US" dirty="0"/>
              </a:p>
            </p:txBody>
          </p:sp>
          <p:sp>
            <p:nvSpPr>
              <p:cNvPr id="28789" name="Freeform 117"/>
              <p:cNvSpPr>
                <a:spLocks/>
              </p:cNvSpPr>
              <p:nvPr/>
            </p:nvSpPr>
            <p:spPr bwMode="auto">
              <a:xfrm>
                <a:off x="2862" y="3603"/>
                <a:ext cx="28" cy="51"/>
              </a:xfrm>
              <a:custGeom>
                <a:avLst/>
                <a:gdLst/>
                <a:ahLst/>
                <a:cxnLst>
                  <a:cxn ang="0">
                    <a:pos x="0" y="0"/>
                  </a:cxn>
                  <a:cxn ang="0">
                    <a:pos x="28" y="20"/>
                  </a:cxn>
                  <a:cxn ang="0">
                    <a:pos x="21" y="53"/>
                  </a:cxn>
                  <a:cxn ang="0">
                    <a:pos x="14" y="46"/>
                  </a:cxn>
                  <a:cxn ang="0">
                    <a:pos x="0" y="0"/>
                  </a:cxn>
                </a:cxnLst>
                <a:rect l="0" t="0" r="r" b="b"/>
                <a:pathLst>
                  <a:path w="28" h="53">
                    <a:moveTo>
                      <a:pt x="0" y="0"/>
                    </a:moveTo>
                    <a:lnTo>
                      <a:pt x="28" y="20"/>
                    </a:lnTo>
                    <a:lnTo>
                      <a:pt x="21" y="53"/>
                    </a:lnTo>
                    <a:lnTo>
                      <a:pt x="14" y="46"/>
                    </a:lnTo>
                    <a:lnTo>
                      <a:pt x="0" y="0"/>
                    </a:lnTo>
                  </a:path>
                </a:pathLst>
              </a:custGeom>
              <a:noFill/>
              <a:ln w="0">
                <a:solidFill>
                  <a:srgbClr val="000000"/>
                </a:solidFill>
                <a:prstDash val="solid"/>
                <a:round/>
                <a:headEnd/>
                <a:tailEnd/>
              </a:ln>
            </p:spPr>
            <p:txBody>
              <a:bodyPr/>
              <a:lstStyle/>
              <a:p>
                <a:endParaRPr lang="en-US" dirty="0"/>
              </a:p>
            </p:txBody>
          </p:sp>
          <p:sp>
            <p:nvSpPr>
              <p:cNvPr id="28790" name="Freeform 118"/>
              <p:cNvSpPr>
                <a:spLocks/>
              </p:cNvSpPr>
              <p:nvPr/>
            </p:nvSpPr>
            <p:spPr bwMode="auto">
              <a:xfrm>
                <a:off x="2876" y="3622"/>
                <a:ext cx="1" cy="7"/>
              </a:xfrm>
              <a:custGeom>
                <a:avLst/>
                <a:gdLst/>
                <a:ahLst/>
                <a:cxnLst>
                  <a:cxn ang="0">
                    <a:pos x="0" y="0"/>
                  </a:cxn>
                  <a:cxn ang="0">
                    <a:pos x="0" y="0"/>
                  </a:cxn>
                  <a:cxn ang="0">
                    <a:pos x="0" y="7"/>
                  </a:cxn>
                  <a:cxn ang="0">
                    <a:pos x="0" y="7"/>
                  </a:cxn>
                  <a:cxn ang="0">
                    <a:pos x="0" y="7"/>
                  </a:cxn>
                  <a:cxn ang="0">
                    <a:pos x="0" y="0"/>
                  </a:cxn>
                  <a:cxn ang="0">
                    <a:pos x="0" y="0"/>
                  </a:cxn>
                  <a:cxn ang="0">
                    <a:pos x="0" y="0"/>
                  </a:cxn>
                </a:cxnLst>
                <a:rect l="0" t="0" r="r" b="b"/>
                <a:pathLst>
                  <a:path h="7">
                    <a:moveTo>
                      <a:pt x="0" y="0"/>
                    </a:moveTo>
                    <a:lnTo>
                      <a:pt x="0" y="0"/>
                    </a:lnTo>
                    <a:lnTo>
                      <a:pt x="0" y="7"/>
                    </a:lnTo>
                    <a:lnTo>
                      <a:pt x="0" y="7"/>
                    </a:lnTo>
                    <a:lnTo>
                      <a:pt x="0" y="7"/>
                    </a:lnTo>
                    <a:lnTo>
                      <a:pt x="0" y="0"/>
                    </a:lnTo>
                    <a:lnTo>
                      <a:pt x="0" y="0"/>
                    </a:lnTo>
                    <a:lnTo>
                      <a:pt x="0" y="0"/>
                    </a:lnTo>
                    <a:close/>
                  </a:path>
                </a:pathLst>
              </a:custGeom>
              <a:solidFill>
                <a:srgbClr val="C0C0C0"/>
              </a:solidFill>
              <a:ln w="9525">
                <a:noFill/>
                <a:round/>
                <a:headEnd/>
                <a:tailEnd/>
              </a:ln>
            </p:spPr>
            <p:txBody>
              <a:bodyPr/>
              <a:lstStyle/>
              <a:p>
                <a:endParaRPr lang="en-US" dirty="0"/>
              </a:p>
            </p:txBody>
          </p:sp>
          <p:sp>
            <p:nvSpPr>
              <p:cNvPr id="28791" name="Freeform 119"/>
              <p:cNvSpPr>
                <a:spLocks/>
              </p:cNvSpPr>
              <p:nvPr/>
            </p:nvSpPr>
            <p:spPr bwMode="auto">
              <a:xfrm>
                <a:off x="2876" y="3622"/>
                <a:ext cx="1" cy="7"/>
              </a:xfrm>
              <a:custGeom>
                <a:avLst/>
                <a:gdLst/>
                <a:ahLst/>
                <a:cxnLst>
                  <a:cxn ang="0">
                    <a:pos x="0" y="0"/>
                  </a:cxn>
                  <a:cxn ang="0">
                    <a:pos x="0" y="0"/>
                  </a:cxn>
                  <a:cxn ang="0">
                    <a:pos x="0" y="7"/>
                  </a:cxn>
                  <a:cxn ang="0">
                    <a:pos x="0" y="7"/>
                  </a:cxn>
                  <a:cxn ang="0">
                    <a:pos x="0" y="7"/>
                  </a:cxn>
                  <a:cxn ang="0">
                    <a:pos x="0" y="0"/>
                  </a:cxn>
                  <a:cxn ang="0">
                    <a:pos x="0" y="0"/>
                  </a:cxn>
                </a:cxnLst>
                <a:rect l="0" t="0" r="r" b="b"/>
                <a:pathLst>
                  <a:path h="7">
                    <a:moveTo>
                      <a:pt x="0" y="0"/>
                    </a:moveTo>
                    <a:lnTo>
                      <a:pt x="0" y="0"/>
                    </a:lnTo>
                    <a:lnTo>
                      <a:pt x="0" y="7"/>
                    </a:lnTo>
                    <a:lnTo>
                      <a:pt x="0" y="7"/>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792" name="Freeform 120"/>
              <p:cNvSpPr>
                <a:spLocks/>
              </p:cNvSpPr>
              <p:nvPr/>
            </p:nvSpPr>
            <p:spPr bwMode="auto">
              <a:xfrm>
                <a:off x="2876" y="3635"/>
                <a:ext cx="1" cy="7"/>
              </a:xfrm>
              <a:custGeom>
                <a:avLst/>
                <a:gdLst/>
                <a:ahLst/>
                <a:cxnLst>
                  <a:cxn ang="0">
                    <a:pos x="0" y="0"/>
                  </a:cxn>
                  <a:cxn ang="0">
                    <a:pos x="0" y="0"/>
                  </a:cxn>
                  <a:cxn ang="0">
                    <a:pos x="0" y="7"/>
                  </a:cxn>
                  <a:cxn ang="0">
                    <a:pos x="0" y="7"/>
                  </a:cxn>
                  <a:cxn ang="0">
                    <a:pos x="0" y="7"/>
                  </a:cxn>
                  <a:cxn ang="0">
                    <a:pos x="0" y="0"/>
                  </a:cxn>
                  <a:cxn ang="0">
                    <a:pos x="0" y="0"/>
                  </a:cxn>
                  <a:cxn ang="0">
                    <a:pos x="0" y="0"/>
                  </a:cxn>
                </a:cxnLst>
                <a:rect l="0" t="0" r="r" b="b"/>
                <a:pathLst>
                  <a:path h="7">
                    <a:moveTo>
                      <a:pt x="0" y="0"/>
                    </a:moveTo>
                    <a:lnTo>
                      <a:pt x="0" y="0"/>
                    </a:lnTo>
                    <a:lnTo>
                      <a:pt x="0" y="7"/>
                    </a:lnTo>
                    <a:lnTo>
                      <a:pt x="0" y="7"/>
                    </a:lnTo>
                    <a:lnTo>
                      <a:pt x="0" y="7"/>
                    </a:lnTo>
                    <a:lnTo>
                      <a:pt x="0" y="0"/>
                    </a:lnTo>
                    <a:lnTo>
                      <a:pt x="0" y="0"/>
                    </a:lnTo>
                    <a:lnTo>
                      <a:pt x="0" y="0"/>
                    </a:lnTo>
                    <a:close/>
                  </a:path>
                </a:pathLst>
              </a:custGeom>
              <a:solidFill>
                <a:srgbClr val="C0C0C0"/>
              </a:solidFill>
              <a:ln w="9525">
                <a:noFill/>
                <a:round/>
                <a:headEnd/>
                <a:tailEnd/>
              </a:ln>
            </p:spPr>
            <p:txBody>
              <a:bodyPr/>
              <a:lstStyle/>
              <a:p>
                <a:endParaRPr lang="en-US" dirty="0"/>
              </a:p>
            </p:txBody>
          </p:sp>
          <p:sp>
            <p:nvSpPr>
              <p:cNvPr id="28793" name="Freeform 121"/>
              <p:cNvSpPr>
                <a:spLocks/>
              </p:cNvSpPr>
              <p:nvPr/>
            </p:nvSpPr>
            <p:spPr bwMode="auto">
              <a:xfrm>
                <a:off x="2876" y="3635"/>
                <a:ext cx="1" cy="7"/>
              </a:xfrm>
              <a:custGeom>
                <a:avLst/>
                <a:gdLst/>
                <a:ahLst/>
                <a:cxnLst>
                  <a:cxn ang="0">
                    <a:pos x="0" y="0"/>
                  </a:cxn>
                  <a:cxn ang="0">
                    <a:pos x="0" y="0"/>
                  </a:cxn>
                  <a:cxn ang="0">
                    <a:pos x="0" y="7"/>
                  </a:cxn>
                  <a:cxn ang="0">
                    <a:pos x="0" y="7"/>
                  </a:cxn>
                  <a:cxn ang="0">
                    <a:pos x="0" y="7"/>
                  </a:cxn>
                  <a:cxn ang="0">
                    <a:pos x="0" y="0"/>
                  </a:cxn>
                  <a:cxn ang="0">
                    <a:pos x="0" y="0"/>
                  </a:cxn>
                </a:cxnLst>
                <a:rect l="0" t="0" r="r" b="b"/>
                <a:pathLst>
                  <a:path h="7">
                    <a:moveTo>
                      <a:pt x="0" y="0"/>
                    </a:moveTo>
                    <a:lnTo>
                      <a:pt x="0" y="0"/>
                    </a:lnTo>
                    <a:lnTo>
                      <a:pt x="0" y="7"/>
                    </a:lnTo>
                    <a:lnTo>
                      <a:pt x="0" y="7"/>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794" name="Freeform 122"/>
              <p:cNvSpPr>
                <a:spLocks/>
              </p:cNvSpPr>
              <p:nvPr/>
            </p:nvSpPr>
            <p:spPr bwMode="auto">
              <a:xfrm>
                <a:off x="2993" y="3603"/>
                <a:ext cx="14" cy="96"/>
              </a:xfrm>
              <a:custGeom>
                <a:avLst/>
                <a:gdLst/>
                <a:ahLst/>
                <a:cxnLst>
                  <a:cxn ang="0">
                    <a:pos x="0" y="99"/>
                  </a:cxn>
                  <a:cxn ang="0">
                    <a:pos x="0" y="27"/>
                  </a:cxn>
                  <a:cxn ang="0">
                    <a:pos x="0" y="0"/>
                  </a:cxn>
                  <a:cxn ang="0">
                    <a:pos x="14" y="0"/>
                  </a:cxn>
                  <a:cxn ang="0">
                    <a:pos x="0" y="27"/>
                  </a:cxn>
                  <a:cxn ang="0">
                    <a:pos x="0" y="99"/>
                  </a:cxn>
                  <a:cxn ang="0">
                    <a:pos x="0" y="99"/>
                  </a:cxn>
                  <a:cxn ang="0">
                    <a:pos x="0" y="99"/>
                  </a:cxn>
                </a:cxnLst>
                <a:rect l="0" t="0" r="r" b="b"/>
                <a:pathLst>
                  <a:path w="14" h="99">
                    <a:moveTo>
                      <a:pt x="0" y="99"/>
                    </a:moveTo>
                    <a:lnTo>
                      <a:pt x="0" y="27"/>
                    </a:lnTo>
                    <a:lnTo>
                      <a:pt x="0" y="0"/>
                    </a:lnTo>
                    <a:lnTo>
                      <a:pt x="14" y="0"/>
                    </a:lnTo>
                    <a:lnTo>
                      <a:pt x="0" y="27"/>
                    </a:lnTo>
                    <a:lnTo>
                      <a:pt x="0" y="99"/>
                    </a:lnTo>
                    <a:lnTo>
                      <a:pt x="0" y="99"/>
                    </a:lnTo>
                    <a:lnTo>
                      <a:pt x="0" y="99"/>
                    </a:lnTo>
                    <a:close/>
                  </a:path>
                </a:pathLst>
              </a:custGeom>
              <a:solidFill>
                <a:srgbClr val="808080"/>
              </a:solidFill>
              <a:ln w="9525">
                <a:noFill/>
                <a:round/>
                <a:headEnd/>
                <a:tailEnd/>
              </a:ln>
            </p:spPr>
            <p:txBody>
              <a:bodyPr/>
              <a:lstStyle/>
              <a:p>
                <a:endParaRPr lang="en-US" dirty="0"/>
              </a:p>
            </p:txBody>
          </p:sp>
          <p:sp>
            <p:nvSpPr>
              <p:cNvPr id="28795" name="Freeform 123"/>
              <p:cNvSpPr>
                <a:spLocks/>
              </p:cNvSpPr>
              <p:nvPr/>
            </p:nvSpPr>
            <p:spPr bwMode="auto">
              <a:xfrm>
                <a:off x="2993" y="3603"/>
                <a:ext cx="14" cy="96"/>
              </a:xfrm>
              <a:custGeom>
                <a:avLst/>
                <a:gdLst/>
                <a:ahLst/>
                <a:cxnLst>
                  <a:cxn ang="0">
                    <a:pos x="0" y="99"/>
                  </a:cxn>
                  <a:cxn ang="0">
                    <a:pos x="0" y="27"/>
                  </a:cxn>
                  <a:cxn ang="0">
                    <a:pos x="0" y="0"/>
                  </a:cxn>
                  <a:cxn ang="0">
                    <a:pos x="14" y="0"/>
                  </a:cxn>
                  <a:cxn ang="0">
                    <a:pos x="0" y="27"/>
                  </a:cxn>
                  <a:cxn ang="0">
                    <a:pos x="0" y="99"/>
                  </a:cxn>
                  <a:cxn ang="0">
                    <a:pos x="0" y="99"/>
                  </a:cxn>
                  <a:cxn ang="0">
                    <a:pos x="0" y="99"/>
                  </a:cxn>
                </a:cxnLst>
                <a:rect l="0" t="0" r="r" b="b"/>
                <a:pathLst>
                  <a:path w="14" h="99">
                    <a:moveTo>
                      <a:pt x="0" y="99"/>
                    </a:moveTo>
                    <a:lnTo>
                      <a:pt x="0" y="27"/>
                    </a:lnTo>
                    <a:lnTo>
                      <a:pt x="0" y="0"/>
                    </a:lnTo>
                    <a:lnTo>
                      <a:pt x="14" y="0"/>
                    </a:lnTo>
                    <a:lnTo>
                      <a:pt x="0" y="27"/>
                    </a:lnTo>
                    <a:lnTo>
                      <a:pt x="0" y="99"/>
                    </a:lnTo>
                    <a:lnTo>
                      <a:pt x="0" y="99"/>
                    </a:lnTo>
                    <a:lnTo>
                      <a:pt x="0" y="99"/>
                    </a:lnTo>
                  </a:path>
                </a:pathLst>
              </a:custGeom>
              <a:noFill/>
              <a:ln w="0">
                <a:solidFill>
                  <a:srgbClr val="000000"/>
                </a:solidFill>
                <a:prstDash val="solid"/>
                <a:round/>
                <a:headEnd/>
                <a:tailEnd/>
              </a:ln>
            </p:spPr>
            <p:txBody>
              <a:bodyPr/>
              <a:lstStyle/>
              <a:p>
                <a:endParaRPr lang="en-US" dirty="0"/>
              </a:p>
            </p:txBody>
          </p:sp>
          <p:sp>
            <p:nvSpPr>
              <p:cNvPr id="28796" name="Freeform 124"/>
              <p:cNvSpPr>
                <a:spLocks/>
              </p:cNvSpPr>
              <p:nvPr/>
            </p:nvSpPr>
            <p:spPr bwMode="auto">
              <a:xfrm>
                <a:off x="2993" y="3603"/>
                <a:ext cx="14" cy="96"/>
              </a:xfrm>
              <a:custGeom>
                <a:avLst/>
                <a:gdLst/>
                <a:ahLst/>
                <a:cxnLst>
                  <a:cxn ang="0">
                    <a:pos x="0" y="99"/>
                  </a:cxn>
                  <a:cxn ang="0">
                    <a:pos x="0" y="27"/>
                  </a:cxn>
                  <a:cxn ang="0">
                    <a:pos x="0" y="0"/>
                  </a:cxn>
                  <a:cxn ang="0">
                    <a:pos x="14" y="0"/>
                  </a:cxn>
                  <a:cxn ang="0">
                    <a:pos x="0" y="27"/>
                  </a:cxn>
                  <a:cxn ang="0">
                    <a:pos x="0" y="99"/>
                  </a:cxn>
                  <a:cxn ang="0">
                    <a:pos x="0" y="99"/>
                  </a:cxn>
                </a:cxnLst>
                <a:rect l="0" t="0" r="r" b="b"/>
                <a:pathLst>
                  <a:path w="14" h="99">
                    <a:moveTo>
                      <a:pt x="0" y="99"/>
                    </a:moveTo>
                    <a:lnTo>
                      <a:pt x="0" y="27"/>
                    </a:lnTo>
                    <a:lnTo>
                      <a:pt x="0" y="0"/>
                    </a:lnTo>
                    <a:lnTo>
                      <a:pt x="14" y="0"/>
                    </a:lnTo>
                    <a:lnTo>
                      <a:pt x="0" y="27"/>
                    </a:lnTo>
                    <a:lnTo>
                      <a:pt x="0" y="99"/>
                    </a:lnTo>
                    <a:lnTo>
                      <a:pt x="0" y="99"/>
                    </a:lnTo>
                  </a:path>
                </a:pathLst>
              </a:custGeom>
              <a:noFill/>
              <a:ln w="0">
                <a:solidFill>
                  <a:srgbClr val="000000"/>
                </a:solidFill>
                <a:prstDash val="solid"/>
                <a:round/>
                <a:headEnd/>
                <a:tailEnd/>
              </a:ln>
            </p:spPr>
            <p:txBody>
              <a:bodyPr/>
              <a:lstStyle/>
              <a:p>
                <a:endParaRPr lang="en-US" dirty="0"/>
              </a:p>
            </p:txBody>
          </p:sp>
          <p:sp>
            <p:nvSpPr>
              <p:cNvPr id="28797" name="Freeform 125"/>
              <p:cNvSpPr>
                <a:spLocks/>
              </p:cNvSpPr>
              <p:nvPr/>
            </p:nvSpPr>
            <p:spPr bwMode="auto">
              <a:xfrm>
                <a:off x="2986" y="3603"/>
                <a:ext cx="7" cy="96"/>
              </a:xfrm>
              <a:custGeom>
                <a:avLst/>
                <a:gdLst/>
                <a:ahLst/>
                <a:cxnLst>
                  <a:cxn ang="0">
                    <a:pos x="0" y="0"/>
                  </a:cxn>
                  <a:cxn ang="0">
                    <a:pos x="0" y="93"/>
                  </a:cxn>
                  <a:cxn ang="0">
                    <a:pos x="7" y="99"/>
                  </a:cxn>
                  <a:cxn ang="0">
                    <a:pos x="7" y="14"/>
                  </a:cxn>
                  <a:cxn ang="0">
                    <a:pos x="0" y="0"/>
                  </a:cxn>
                  <a:cxn ang="0">
                    <a:pos x="0" y="0"/>
                  </a:cxn>
                </a:cxnLst>
                <a:rect l="0" t="0" r="r" b="b"/>
                <a:pathLst>
                  <a:path w="7" h="99">
                    <a:moveTo>
                      <a:pt x="0" y="0"/>
                    </a:moveTo>
                    <a:lnTo>
                      <a:pt x="0" y="93"/>
                    </a:lnTo>
                    <a:lnTo>
                      <a:pt x="7" y="99"/>
                    </a:lnTo>
                    <a:lnTo>
                      <a:pt x="7" y="14"/>
                    </a:lnTo>
                    <a:lnTo>
                      <a:pt x="0" y="0"/>
                    </a:lnTo>
                    <a:lnTo>
                      <a:pt x="0" y="0"/>
                    </a:lnTo>
                    <a:close/>
                  </a:path>
                </a:pathLst>
              </a:custGeom>
              <a:solidFill>
                <a:srgbClr val="A0A0A0"/>
              </a:solidFill>
              <a:ln w="9525">
                <a:noFill/>
                <a:round/>
                <a:headEnd/>
                <a:tailEnd/>
              </a:ln>
            </p:spPr>
            <p:txBody>
              <a:bodyPr/>
              <a:lstStyle/>
              <a:p>
                <a:endParaRPr lang="en-US" dirty="0"/>
              </a:p>
            </p:txBody>
          </p:sp>
          <p:sp>
            <p:nvSpPr>
              <p:cNvPr id="28798" name="Freeform 126"/>
              <p:cNvSpPr>
                <a:spLocks/>
              </p:cNvSpPr>
              <p:nvPr/>
            </p:nvSpPr>
            <p:spPr bwMode="auto">
              <a:xfrm>
                <a:off x="2986" y="3603"/>
                <a:ext cx="7" cy="96"/>
              </a:xfrm>
              <a:custGeom>
                <a:avLst/>
                <a:gdLst/>
                <a:ahLst/>
                <a:cxnLst>
                  <a:cxn ang="0">
                    <a:pos x="0" y="0"/>
                  </a:cxn>
                  <a:cxn ang="0">
                    <a:pos x="0" y="93"/>
                  </a:cxn>
                  <a:cxn ang="0">
                    <a:pos x="7" y="99"/>
                  </a:cxn>
                  <a:cxn ang="0">
                    <a:pos x="7" y="14"/>
                  </a:cxn>
                  <a:cxn ang="0">
                    <a:pos x="0" y="0"/>
                  </a:cxn>
                  <a:cxn ang="0">
                    <a:pos x="0" y="0"/>
                  </a:cxn>
                </a:cxnLst>
                <a:rect l="0" t="0" r="r" b="b"/>
                <a:pathLst>
                  <a:path w="7" h="99">
                    <a:moveTo>
                      <a:pt x="0" y="0"/>
                    </a:moveTo>
                    <a:lnTo>
                      <a:pt x="0" y="93"/>
                    </a:lnTo>
                    <a:lnTo>
                      <a:pt x="7" y="99"/>
                    </a:lnTo>
                    <a:lnTo>
                      <a:pt x="7" y="14"/>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799" name="Freeform 127"/>
              <p:cNvSpPr>
                <a:spLocks/>
              </p:cNvSpPr>
              <p:nvPr/>
            </p:nvSpPr>
            <p:spPr bwMode="auto">
              <a:xfrm>
                <a:off x="2986" y="3603"/>
                <a:ext cx="7" cy="96"/>
              </a:xfrm>
              <a:custGeom>
                <a:avLst/>
                <a:gdLst/>
                <a:ahLst/>
                <a:cxnLst>
                  <a:cxn ang="0">
                    <a:pos x="0" y="0"/>
                  </a:cxn>
                  <a:cxn ang="0">
                    <a:pos x="0" y="93"/>
                  </a:cxn>
                  <a:cxn ang="0">
                    <a:pos x="7" y="99"/>
                  </a:cxn>
                  <a:cxn ang="0">
                    <a:pos x="7" y="14"/>
                  </a:cxn>
                  <a:cxn ang="0">
                    <a:pos x="0" y="0"/>
                  </a:cxn>
                </a:cxnLst>
                <a:rect l="0" t="0" r="r" b="b"/>
                <a:pathLst>
                  <a:path w="7" h="99">
                    <a:moveTo>
                      <a:pt x="0" y="0"/>
                    </a:moveTo>
                    <a:lnTo>
                      <a:pt x="0" y="93"/>
                    </a:lnTo>
                    <a:lnTo>
                      <a:pt x="7" y="99"/>
                    </a:lnTo>
                    <a:lnTo>
                      <a:pt x="7" y="14"/>
                    </a:lnTo>
                    <a:lnTo>
                      <a:pt x="0" y="0"/>
                    </a:lnTo>
                  </a:path>
                </a:pathLst>
              </a:custGeom>
              <a:noFill/>
              <a:ln w="0">
                <a:solidFill>
                  <a:srgbClr val="000000"/>
                </a:solidFill>
                <a:prstDash val="solid"/>
                <a:round/>
                <a:headEnd/>
                <a:tailEnd/>
              </a:ln>
            </p:spPr>
            <p:txBody>
              <a:bodyPr/>
              <a:lstStyle/>
              <a:p>
                <a:endParaRPr lang="en-US" dirty="0"/>
              </a:p>
            </p:txBody>
          </p:sp>
          <p:sp>
            <p:nvSpPr>
              <p:cNvPr id="28800" name="Freeform 128"/>
              <p:cNvSpPr>
                <a:spLocks/>
              </p:cNvSpPr>
              <p:nvPr/>
            </p:nvSpPr>
            <p:spPr bwMode="auto">
              <a:xfrm>
                <a:off x="2973" y="3578"/>
                <a:ext cx="27" cy="51"/>
              </a:xfrm>
              <a:custGeom>
                <a:avLst/>
                <a:gdLst/>
                <a:ahLst/>
                <a:cxnLst>
                  <a:cxn ang="0">
                    <a:pos x="0" y="0"/>
                  </a:cxn>
                  <a:cxn ang="0">
                    <a:pos x="28" y="20"/>
                  </a:cxn>
                  <a:cxn ang="0">
                    <a:pos x="21" y="53"/>
                  </a:cxn>
                  <a:cxn ang="0">
                    <a:pos x="14" y="53"/>
                  </a:cxn>
                  <a:cxn ang="0">
                    <a:pos x="0" y="0"/>
                  </a:cxn>
                  <a:cxn ang="0">
                    <a:pos x="0" y="0"/>
                  </a:cxn>
                </a:cxnLst>
                <a:rect l="0" t="0" r="r" b="b"/>
                <a:pathLst>
                  <a:path w="28" h="53">
                    <a:moveTo>
                      <a:pt x="0" y="0"/>
                    </a:moveTo>
                    <a:lnTo>
                      <a:pt x="28" y="20"/>
                    </a:lnTo>
                    <a:lnTo>
                      <a:pt x="21" y="53"/>
                    </a:lnTo>
                    <a:lnTo>
                      <a:pt x="14" y="53"/>
                    </a:lnTo>
                    <a:lnTo>
                      <a:pt x="0" y="0"/>
                    </a:lnTo>
                    <a:lnTo>
                      <a:pt x="0" y="0"/>
                    </a:lnTo>
                    <a:close/>
                  </a:path>
                </a:pathLst>
              </a:custGeom>
              <a:solidFill>
                <a:srgbClr val="A0A0A0"/>
              </a:solidFill>
              <a:ln w="9525">
                <a:noFill/>
                <a:round/>
                <a:headEnd/>
                <a:tailEnd/>
              </a:ln>
            </p:spPr>
            <p:txBody>
              <a:bodyPr/>
              <a:lstStyle/>
              <a:p>
                <a:endParaRPr lang="en-US" dirty="0"/>
              </a:p>
            </p:txBody>
          </p:sp>
          <p:sp>
            <p:nvSpPr>
              <p:cNvPr id="28801" name="Freeform 129"/>
              <p:cNvSpPr>
                <a:spLocks/>
              </p:cNvSpPr>
              <p:nvPr/>
            </p:nvSpPr>
            <p:spPr bwMode="auto">
              <a:xfrm>
                <a:off x="2973" y="3578"/>
                <a:ext cx="27" cy="51"/>
              </a:xfrm>
              <a:custGeom>
                <a:avLst/>
                <a:gdLst/>
                <a:ahLst/>
                <a:cxnLst>
                  <a:cxn ang="0">
                    <a:pos x="0" y="0"/>
                  </a:cxn>
                  <a:cxn ang="0">
                    <a:pos x="28" y="20"/>
                  </a:cxn>
                  <a:cxn ang="0">
                    <a:pos x="21" y="53"/>
                  </a:cxn>
                  <a:cxn ang="0">
                    <a:pos x="14" y="53"/>
                  </a:cxn>
                  <a:cxn ang="0">
                    <a:pos x="0" y="0"/>
                  </a:cxn>
                </a:cxnLst>
                <a:rect l="0" t="0" r="r" b="b"/>
                <a:pathLst>
                  <a:path w="28" h="53">
                    <a:moveTo>
                      <a:pt x="0" y="0"/>
                    </a:moveTo>
                    <a:lnTo>
                      <a:pt x="28" y="20"/>
                    </a:lnTo>
                    <a:lnTo>
                      <a:pt x="21" y="53"/>
                    </a:lnTo>
                    <a:lnTo>
                      <a:pt x="14" y="53"/>
                    </a:lnTo>
                    <a:lnTo>
                      <a:pt x="0" y="0"/>
                    </a:lnTo>
                  </a:path>
                </a:pathLst>
              </a:custGeom>
              <a:noFill/>
              <a:ln w="0">
                <a:solidFill>
                  <a:srgbClr val="000000"/>
                </a:solidFill>
                <a:prstDash val="solid"/>
                <a:round/>
                <a:headEnd/>
                <a:tailEnd/>
              </a:ln>
            </p:spPr>
            <p:txBody>
              <a:bodyPr/>
              <a:lstStyle/>
              <a:p>
                <a:endParaRPr lang="en-US" dirty="0"/>
              </a:p>
            </p:txBody>
          </p:sp>
          <p:sp>
            <p:nvSpPr>
              <p:cNvPr id="28802" name="Freeform 130"/>
              <p:cNvSpPr>
                <a:spLocks/>
              </p:cNvSpPr>
              <p:nvPr/>
            </p:nvSpPr>
            <p:spPr bwMode="auto">
              <a:xfrm>
                <a:off x="2828" y="3533"/>
                <a:ext cx="7" cy="1"/>
              </a:xfrm>
              <a:custGeom>
                <a:avLst/>
                <a:gdLst/>
                <a:ahLst/>
                <a:cxnLst>
                  <a:cxn ang="0">
                    <a:pos x="7" y="0"/>
                  </a:cxn>
                  <a:cxn ang="0">
                    <a:pos x="7" y="0"/>
                  </a:cxn>
                  <a:cxn ang="0">
                    <a:pos x="7" y="0"/>
                  </a:cxn>
                  <a:cxn ang="0">
                    <a:pos x="0" y="0"/>
                  </a:cxn>
                  <a:cxn ang="0">
                    <a:pos x="0" y="0"/>
                  </a:cxn>
                  <a:cxn ang="0">
                    <a:pos x="0" y="0"/>
                  </a:cxn>
                  <a:cxn ang="0">
                    <a:pos x="7" y="0"/>
                  </a:cxn>
                  <a:cxn ang="0">
                    <a:pos x="7" y="0"/>
                  </a:cxn>
                </a:cxnLst>
                <a:rect l="0" t="0" r="r" b="b"/>
                <a:pathLst>
                  <a:path w="7">
                    <a:moveTo>
                      <a:pt x="7" y="0"/>
                    </a:moveTo>
                    <a:lnTo>
                      <a:pt x="7" y="0"/>
                    </a:lnTo>
                    <a:lnTo>
                      <a:pt x="7" y="0"/>
                    </a:lnTo>
                    <a:lnTo>
                      <a:pt x="0" y="0"/>
                    </a:lnTo>
                    <a:lnTo>
                      <a:pt x="0" y="0"/>
                    </a:lnTo>
                    <a:lnTo>
                      <a:pt x="0" y="0"/>
                    </a:lnTo>
                    <a:lnTo>
                      <a:pt x="7" y="0"/>
                    </a:lnTo>
                    <a:lnTo>
                      <a:pt x="7" y="0"/>
                    </a:lnTo>
                    <a:close/>
                  </a:path>
                </a:pathLst>
              </a:custGeom>
              <a:solidFill>
                <a:srgbClr val="FF9900"/>
              </a:solidFill>
              <a:ln w="9525">
                <a:noFill/>
                <a:round/>
                <a:headEnd/>
                <a:tailEnd/>
              </a:ln>
            </p:spPr>
            <p:txBody>
              <a:bodyPr/>
              <a:lstStyle/>
              <a:p>
                <a:endParaRPr lang="en-US" dirty="0"/>
              </a:p>
            </p:txBody>
          </p:sp>
          <p:sp>
            <p:nvSpPr>
              <p:cNvPr id="28803" name="Freeform 131"/>
              <p:cNvSpPr>
                <a:spLocks/>
              </p:cNvSpPr>
              <p:nvPr/>
            </p:nvSpPr>
            <p:spPr bwMode="auto">
              <a:xfrm>
                <a:off x="2828" y="3533"/>
                <a:ext cx="7" cy="1"/>
              </a:xfrm>
              <a:custGeom>
                <a:avLst/>
                <a:gdLst/>
                <a:ahLst/>
                <a:cxnLst>
                  <a:cxn ang="0">
                    <a:pos x="7" y="0"/>
                  </a:cxn>
                  <a:cxn ang="0">
                    <a:pos x="7" y="0"/>
                  </a:cxn>
                  <a:cxn ang="0">
                    <a:pos x="7" y="0"/>
                  </a:cxn>
                  <a:cxn ang="0">
                    <a:pos x="0" y="0"/>
                  </a:cxn>
                  <a:cxn ang="0">
                    <a:pos x="0" y="0"/>
                  </a:cxn>
                  <a:cxn ang="0">
                    <a:pos x="0" y="0"/>
                  </a:cxn>
                  <a:cxn ang="0">
                    <a:pos x="7" y="0"/>
                  </a:cxn>
                </a:cxnLst>
                <a:rect l="0" t="0" r="r" b="b"/>
                <a:pathLst>
                  <a:path w="7">
                    <a:moveTo>
                      <a:pt x="7" y="0"/>
                    </a:moveTo>
                    <a:lnTo>
                      <a:pt x="7" y="0"/>
                    </a:lnTo>
                    <a:lnTo>
                      <a:pt x="7" y="0"/>
                    </a:lnTo>
                    <a:lnTo>
                      <a:pt x="0" y="0"/>
                    </a:lnTo>
                    <a:lnTo>
                      <a:pt x="0" y="0"/>
                    </a:lnTo>
                    <a:lnTo>
                      <a:pt x="0" y="0"/>
                    </a:lnTo>
                    <a:lnTo>
                      <a:pt x="7" y="0"/>
                    </a:lnTo>
                  </a:path>
                </a:pathLst>
              </a:custGeom>
              <a:noFill/>
              <a:ln w="0">
                <a:solidFill>
                  <a:srgbClr val="000000"/>
                </a:solidFill>
                <a:prstDash val="solid"/>
                <a:round/>
                <a:headEnd/>
                <a:tailEnd/>
              </a:ln>
            </p:spPr>
            <p:txBody>
              <a:bodyPr/>
              <a:lstStyle/>
              <a:p>
                <a:endParaRPr lang="en-US" dirty="0"/>
              </a:p>
            </p:txBody>
          </p:sp>
          <p:sp>
            <p:nvSpPr>
              <p:cNvPr id="28804" name="Freeform 132"/>
              <p:cNvSpPr>
                <a:spLocks/>
              </p:cNvSpPr>
              <p:nvPr/>
            </p:nvSpPr>
            <p:spPr bwMode="auto">
              <a:xfrm>
                <a:off x="2897" y="3526"/>
                <a:ext cx="7" cy="1"/>
              </a:xfrm>
              <a:custGeom>
                <a:avLst/>
                <a:gdLst/>
                <a:ahLst/>
                <a:cxnLst>
                  <a:cxn ang="0">
                    <a:pos x="0" y="0"/>
                  </a:cxn>
                  <a:cxn ang="0">
                    <a:pos x="7" y="0"/>
                  </a:cxn>
                  <a:cxn ang="0">
                    <a:pos x="7" y="0"/>
                  </a:cxn>
                  <a:cxn ang="0">
                    <a:pos x="0" y="0"/>
                  </a:cxn>
                  <a:cxn ang="0">
                    <a:pos x="0" y="0"/>
                  </a:cxn>
                  <a:cxn ang="0">
                    <a:pos x="0" y="0"/>
                  </a:cxn>
                  <a:cxn ang="0">
                    <a:pos x="0" y="0"/>
                  </a:cxn>
                </a:cxnLst>
                <a:rect l="0" t="0" r="r" b="b"/>
                <a:pathLst>
                  <a:path w="7">
                    <a:moveTo>
                      <a:pt x="0" y="0"/>
                    </a:moveTo>
                    <a:lnTo>
                      <a:pt x="7" y="0"/>
                    </a:lnTo>
                    <a:lnTo>
                      <a:pt x="7" y="0"/>
                    </a:lnTo>
                    <a:lnTo>
                      <a:pt x="0" y="0"/>
                    </a:lnTo>
                    <a:lnTo>
                      <a:pt x="0" y="0"/>
                    </a:lnTo>
                    <a:lnTo>
                      <a:pt x="0" y="0"/>
                    </a:lnTo>
                    <a:lnTo>
                      <a:pt x="0" y="0"/>
                    </a:lnTo>
                    <a:close/>
                  </a:path>
                </a:pathLst>
              </a:custGeom>
              <a:solidFill>
                <a:srgbClr val="FF9900"/>
              </a:solidFill>
              <a:ln w="9525">
                <a:noFill/>
                <a:round/>
                <a:headEnd/>
                <a:tailEnd/>
              </a:ln>
            </p:spPr>
            <p:txBody>
              <a:bodyPr/>
              <a:lstStyle/>
              <a:p>
                <a:endParaRPr lang="en-US" dirty="0"/>
              </a:p>
            </p:txBody>
          </p:sp>
          <p:sp>
            <p:nvSpPr>
              <p:cNvPr id="28805" name="Freeform 133"/>
              <p:cNvSpPr>
                <a:spLocks/>
              </p:cNvSpPr>
              <p:nvPr/>
            </p:nvSpPr>
            <p:spPr bwMode="auto">
              <a:xfrm>
                <a:off x="2897" y="3526"/>
                <a:ext cx="7" cy="1"/>
              </a:xfrm>
              <a:custGeom>
                <a:avLst/>
                <a:gdLst/>
                <a:ahLst/>
                <a:cxnLst>
                  <a:cxn ang="0">
                    <a:pos x="0" y="0"/>
                  </a:cxn>
                  <a:cxn ang="0">
                    <a:pos x="7" y="0"/>
                  </a:cxn>
                  <a:cxn ang="0">
                    <a:pos x="7" y="0"/>
                  </a:cxn>
                  <a:cxn ang="0">
                    <a:pos x="0" y="0"/>
                  </a:cxn>
                  <a:cxn ang="0">
                    <a:pos x="0" y="0"/>
                  </a:cxn>
                  <a:cxn ang="0">
                    <a:pos x="0" y="0"/>
                  </a:cxn>
                </a:cxnLst>
                <a:rect l="0" t="0" r="r" b="b"/>
                <a:pathLst>
                  <a:path w="7">
                    <a:moveTo>
                      <a:pt x="0" y="0"/>
                    </a:moveTo>
                    <a:lnTo>
                      <a:pt x="7" y="0"/>
                    </a:lnTo>
                    <a:lnTo>
                      <a:pt x="7" y="0"/>
                    </a:lnTo>
                    <a:lnTo>
                      <a:pt x="0"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806" name="Freeform 134"/>
              <p:cNvSpPr>
                <a:spLocks/>
              </p:cNvSpPr>
              <p:nvPr/>
            </p:nvSpPr>
            <p:spPr bwMode="auto">
              <a:xfrm>
                <a:off x="2821" y="3526"/>
                <a:ext cx="1" cy="7"/>
              </a:xfrm>
              <a:custGeom>
                <a:avLst/>
                <a:gdLst/>
                <a:ahLst/>
                <a:cxnLst>
                  <a:cxn ang="0">
                    <a:pos x="0" y="0"/>
                  </a:cxn>
                  <a:cxn ang="0">
                    <a:pos x="0" y="0"/>
                  </a:cxn>
                  <a:cxn ang="0">
                    <a:pos x="0" y="7"/>
                  </a:cxn>
                  <a:cxn ang="0">
                    <a:pos x="0" y="7"/>
                  </a:cxn>
                  <a:cxn ang="0">
                    <a:pos x="0" y="7"/>
                  </a:cxn>
                  <a:cxn ang="0">
                    <a:pos x="0" y="0"/>
                  </a:cxn>
                  <a:cxn ang="0">
                    <a:pos x="0" y="0"/>
                  </a:cxn>
                  <a:cxn ang="0">
                    <a:pos x="0" y="0"/>
                  </a:cxn>
                </a:cxnLst>
                <a:rect l="0" t="0" r="r" b="b"/>
                <a:pathLst>
                  <a:path h="7">
                    <a:moveTo>
                      <a:pt x="0" y="0"/>
                    </a:moveTo>
                    <a:lnTo>
                      <a:pt x="0" y="0"/>
                    </a:lnTo>
                    <a:lnTo>
                      <a:pt x="0" y="7"/>
                    </a:lnTo>
                    <a:lnTo>
                      <a:pt x="0" y="7"/>
                    </a:lnTo>
                    <a:lnTo>
                      <a:pt x="0" y="7"/>
                    </a:lnTo>
                    <a:lnTo>
                      <a:pt x="0" y="0"/>
                    </a:lnTo>
                    <a:lnTo>
                      <a:pt x="0" y="0"/>
                    </a:lnTo>
                    <a:lnTo>
                      <a:pt x="0" y="0"/>
                    </a:lnTo>
                    <a:close/>
                  </a:path>
                </a:pathLst>
              </a:custGeom>
              <a:solidFill>
                <a:srgbClr val="FF9900"/>
              </a:solidFill>
              <a:ln w="9525">
                <a:noFill/>
                <a:round/>
                <a:headEnd/>
                <a:tailEnd/>
              </a:ln>
            </p:spPr>
            <p:txBody>
              <a:bodyPr/>
              <a:lstStyle/>
              <a:p>
                <a:endParaRPr lang="en-US" dirty="0"/>
              </a:p>
            </p:txBody>
          </p:sp>
          <p:sp>
            <p:nvSpPr>
              <p:cNvPr id="28807" name="Freeform 135"/>
              <p:cNvSpPr>
                <a:spLocks/>
              </p:cNvSpPr>
              <p:nvPr/>
            </p:nvSpPr>
            <p:spPr bwMode="auto">
              <a:xfrm>
                <a:off x="2821" y="3526"/>
                <a:ext cx="1" cy="7"/>
              </a:xfrm>
              <a:custGeom>
                <a:avLst/>
                <a:gdLst/>
                <a:ahLst/>
                <a:cxnLst>
                  <a:cxn ang="0">
                    <a:pos x="0" y="0"/>
                  </a:cxn>
                  <a:cxn ang="0">
                    <a:pos x="0" y="0"/>
                  </a:cxn>
                  <a:cxn ang="0">
                    <a:pos x="0" y="7"/>
                  </a:cxn>
                  <a:cxn ang="0">
                    <a:pos x="0" y="7"/>
                  </a:cxn>
                  <a:cxn ang="0">
                    <a:pos x="0" y="7"/>
                  </a:cxn>
                  <a:cxn ang="0">
                    <a:pos x="0" y="0"/>
                  </a:cxn>
                  <a:cxn ang="0">
                    <a:pos x="0" y="0"/>
                  </a:cxn>
                </a:cxnLst>
                <a:rect l="0" t="0" r="r" b="b"/>
                <a:pathLst>
                  <a:path h="7">
                    <a:moveTo>
                      <a:pt x="0" y="0"/>
                    </a:moveTo>
                    <a:lnTo>
                      <a:pt x="0" y="0"/>
                    </a:lnTo>
                    <a:lnTo>
                      <a:pt x="0" y="7"/>
                    </a:lnTo>
                    <a:lnTo>
                      <a:pt x="0" y="7"/>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808" name="Freeform 136"/>
              <p:cNvSpPr>
                <a:spLocks/>
              </p:cNvSpPr>
              <p:nvPr/>
            </p:nvSpPr>
            <p:spPr bwMode="auto">
              <a:xfrm>
                <a:off x="2807" y="3526"/>
                <a:ext cx="1" cy="1"/>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FF9900"/>
              </a:solidFill>
              <a:ln w="9525">
                <a:noFill/>
                <a:round/>
                <a:headEnd/>
                <a:tailEnd/>
              </a:ln>
            </p:spPr>
            <p:txBody>
              <a:bodyPr/>
              <a:lstStyle/>
              <a:p>
                <a:endParaRPr lang="en-US" dirty="0"/>
              </a:p>
            </p:txBody>
          </p:sp>
          <p:sp>
            <p:nvSpPr>
              <p:cNvPr id="28809" name="Rectangle 137"/>
              <p:cNvSpPr>
                <a:spLocks noChangeArrowheads="1"/>
              </p:cNvSpPr>
              <p:nvPr/>
            </p:nvSpPr>
            <p:spPr bwMode="auto">
              <a:xfrm>
                <a:off x="2807" y="3526"/>
                <a:ext cx="1" cy="1"/>
              </a:xfrm>
              <a:prstGeom prst="rect">
                <a:avLst/>
              </a:prstGeom>
              <a:noFill/>
              <a:ln w="0">
                <a:solidFill>
                  <a:srgbClr val="000000"/>
                </a:solidFill>
                <a:miter lim="800000"/>
                <a:headEnd/>
                <a:tailEnd/>
              </a:ln>
            </p:spPr>
            <p:txBody>
              <a:bodyPr/>
              <a:lstStyle/>
              <a:p>
                <a:endParaRPr lang="en-US" dirty="0"/>
              </a:p>
            </p:txBody>
          </p:sp>
          <p:sp>
            <p:nvSpPr>
              <p:cNvPr id="28810" name="Freeform 138"/>
              <p:cNvSpPr>
                <a:spLocks/>
              </p:cNvSpPr>
              <p:nvPr/>
            </p:nvSpPr>
            <p:spPr bwMode="auto">
              <a:xfrm>
                <a:off x="2800" y="3520"/>
                <a:ext cx="1" cy="6"/>
              </a:xfrm>
              <a:custGeom>
                <a:avLst/>
                <a:gdLst/>
                <a:ahLst/>
                <a:cxnLst>
                  <a:cxn ang="0">
                    <a:pos x="0" y="0"/>
                  </a:cxn>
                  <a:cxn ang="0">
                    <a:pos x="0" y="0"/>
                  </a:cxn>
                  <a:cxn ang="0">
                    <a:pos x="0" y="6"/>
                  </a:cxn>
                  <a:cxn ang="0">
                    <a:pos x="0" y="6"/>
                  </a:cxn>
                  <a:cxn ang="0">
                    <a:pos x="0" y="6"/>
                  </a:cxn>
                  <a:cxn ang="0">
                    <a:pos x="0" y="0"/>
                  </a:cxn>
                  <a:cxn ang="0">
                    <a:pos x="0" y="0"/>
                  </a:cxn>
                  <a:cxn ang="0">
                    <a:pos x="0" y="0"/>
                  </a:cxn>
                </a:cxnLst>
                <a:rect l="0" t="0" r="r" b="b"/>
                <a:pathLst>
                  <a:path h="6">
                    <a:moveTo>
                      <a:pt x="0" y="0"/>
                    </a:moveTo>
                    <a:lnTo>
                      <a:pt x="0" y="0"/>
                    </a:lnTo>
                    <a:lnTo>
                      <a:pt x="0" y="6"/>
                    </a:lnTo>
                    <a:lnTo>
                      <a:pt x="0" y="6"/>
                    </a:lnTo>
                    <a:lnTo>
                      <a:pt x="0" y="6"/>
                    </a:lnTo>
                    <a:lnTo>
                      <a:pt x="0" y="0"/>
                    </a:lnTo>
                    <a:lnTo>
                      <a:pt x="0" y="0"/>
                    </a:lnTo>
                    <a:lnTo>
                      <a:pt x="0" y="0"/>
                    </a:lnTo>
                    <a:close/>
                  </a:path>
                </a:pathLst>
              </a:custGeom>
              <a:solidFill>
                <a:srgbClr val="FF9900"/>
              </a:solidFill>
              <a:ln w="9525">
                <a:noFill/>
                <a:round/>
                <a:headEnd/>
                <a:tailEnd/>
              </a:ln>
            </p:spPr>
            <p:txBody>
              <a:bodyPr/>
              <a:lstStyle/>
              <a:p>
                <a:endParaRPr lang="en-US" dirty="0"/>
              </a:p>
            </p:txBody>
          </p:sp>
          <p:sp>
            <p:nvSpPr>
              <p:cNvPr id="28811" name="Freeform 139"/>
              <p:cNvSpPr>
                <a:spLocks/>
              </p:cNvSpPr>
              <p:nvPr/>
            </p:nvSpPr>
            <p:spPr bwMode="auto">
              <a:xfrm>
                <a:off x="2800" y="3520"/>
                <a:ext cx="1" cy="6"/>
              </a:xfrm>
              <a:custGeom>
                <a:avLst/>
                <a:gdLst/>
                <a:ahLst/>
                <a:cxnLst>
                  <a:cxn ang="0">
                    <a:pos x="0" y="0"/>
                  </a:cxn>
                  <a:cxn ang="0">
                    <a:pos x="0" y="0"/>
                  </a:cxn>
                  <a:cxn ang="0">
                    <a:pos x="0" y="6"/>
                  </a:cxn>
                  <a:cxn ang="0">
                    <a:pos x="0" y="6"/>
                  </a:cxn>
                  <a:cxn ang="0">
                    <a:pos x="0" y="6"/>
                  </a:cxn>
                  <a:cxn ang="0">
                    <a:pos x="0" y="0"/>
                  </a:cxn>
                  <a:cxn ang="0">
                    <a:pos x="0" y="0"/>
                  </a:cxn>
                </a:cxnLst>
                <a:rect l="0" t="0" r="r" b="b"/>
                <a:pathLst>
                  <a:path h="6">
                    <a:moveTo>
                      <a:pt x="0" y="0"/>
                    </a:moveTo>
                    <a:lnTo>
                      <a:pt x="0" y="0"/>
                    </a:lnTo>
                    <a:lnTo>
                      <a:pt x="0" y="6"/>
                    </a:lnTo>
                    <a:lnTo>
                      <a:pt x="0" y="6"/>
                    </a:lnTo>
                    <a:lnTo>
                      <a:pt x="0" y="6"/>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812" name="Freeform 140"/>
              <p:cNvSpPr>
                <a:spLocks/>
              </p:cNvSpPr>
              <p:nvPr/>
            </p:nvSpPr>
            <p:spPr bwMode="auto">
              <a:xfrm>
                <a:off x="2904" y="3533"/>
                <a:ext cx="55" cy="25"/>
              </a:xfrm>
              <a:custGeom>
                <a:avLst/>
                <a:gdLst/>
                <a:ahLst/>
                <a:cxnLst>
                  <a:cxn ang="0">
                    <a:pos x="0" y="7"/>
                  </a:cxn>
                  <a:cxn ang="0">
                    <a:pos x="28" y="0"/>
                  </a:cxn>
                  <a:cxn ang="0">
                    <a:pos x="56" y="13"/>
                  </a:cxn>
                  <a:cxn ang="0">
                    <a:pos x="28" y="26"/>
                  </a:cxn>
                  <a:cxn ang="0">
                    <a:pos x="0" y="7"/>
                  </a:cxn>
                  <a:cxn ang="0">
                    <a:pos x="0" y="7"/>
                  </a:cxn>
                </a:cxnLst>
                <a:rect l="0" t="0" r="r" b="b"/>
                <a:pathLst>
                  <a:path w="56" h="26">
                    <a:moveTo>
                      <a:pt x="0" y="7"/>
                    </a:moveTo>
                    <a:lnTo>
                      <a:pt x="28" y="0"/>
                    </a:lnTo>
                    <a:lnTo>
                      <a:pt x="56" y="13"/>
                    </a:lnTo>
                    <a:lnTo>
                      <a:pt x="28" y="26"/>
                    </a:lnTo>
                    <a:lnTo>
                      <a:pt x="0" y="7"/>
                    </a:lnTo>
                    <a:lnTo>
                      <a:pt x="0" y="7"/>
                    </a:lnTo>
                    <a:close/>
                  </a:path>
                </a:pathLst>
              </a:custGeom>
              <a:solidFill>
                <a:srgbClr val="FFF2CC"/>
              </a:solidFill>
              <a:ln w="9525">
                <a:noFill/>
                <a:round/>
                <a:headEnd/>
                <a:tailEnd/>
              </a:ln>
            </p:spPr>
            <p:txBody>
              <a:bodyPr/>
              <a:lstStyle/>
              <a:p>
                <a:endParaRPr lang="en-US" dirty="0"/>
              </a:p>
            </p:txBody>
          </p:sp>
          <p:sp>
            <p:nvSpPr>
              <p:cNvPr id="28813" name="Freeform 141"/>
              <p:cNvSpPr>
                <a:spLocks/>
              </p:cNvSpPr>
              <p:nvPr/>
            </p:nvSpPr>
            <p:spPr bwMode="auto">
              <a:xfrm>
                <a:off x="2869" y="3552"/>
                <a:ext cx="62" cy="20"/>
              </a:xfrm>
              <a:custGeom>
                <a:avLst/>
                <a:gdLst/>
                <a:ahLst/>
                <a:cxnLst>
                  <a:cxn ang="0">
                    <a:pos x="0" y="6"/>
                  </a:cxn>
                  <a:cxn ang="0">
                    <a:pos x="35" y="0"/>
                  </a:cxn>
                  <a:cxn ang="0">
                    <a:pos x="63" y="13"/>
                  </a:cxn>
                  <a:cxn ang="0">
                    <a:pos x="35" y="20"/>
                  </a:cxn>
                  <a:cxn ang="0">
                    <a:pos x="0" y="6"/>
                  </a:cxn>
                  <a:cxn ang="0">
                    <a:pos x="0" y="6"/>
                  </a:cxn>
                </a:cxnLst>
                <a:rect l="0" t="0" r="r" b="b"/>
                <a:pathLst>
                  <a:path w="63" h="20">
                    <a:moveTo>
                      <a:pt x="0" y="6"/>
                    </a:moveTo>
                    <a:lnTo>
                      <a:pt x="35" y="0"/>
                    </a:lnTo>
                    <a:lnTo>
                      <a:pt x="63" y="13"/>
                    </a:lnTo>
                    <a:lnTo>
                      <a:pt x="35" y="20"/>
                    </a:lnTo>
                    <a:lnTo>
                      <a:pt x="0" y="6"/>
                    </a:lnTo>
                    <a:lnTo>
                      <a:pt x="0" y="6"/>
                    </a:lnTo>
                    <a:close/>
                  </a:path>
                </a:pathLst>
              </a:custGeom>
              <a:solidFill>
                <a:srgbClr val="FFF2CC"/>
              </a:solidFill>
              <a:ln w="9525">
                <a:noFill/>
                <a:round/>
                <a:headEnd/>
                <a:tailEnd/>
              </a:ln>
            </p:spPr>
            <p:txBody>
              <a:bodyPr/>
              <a:lstStyle/>
              <a:p>
                <a:endParaRPr lang="en-US" dirty="0"/>
              </a:p>
            </p:txBody>
          </p:sp>
          <p:sp>
            <p:nvSpPr>
              <p:cNvPr id="28814" name="Freeform 142"/>
              <p:cNvSpPr>
                <a:spLocks/>
              </p:cNvSpPr>
              <p:nvPr/>
            </p:nvSpPr>
            <p:spPr bwMode="auto">
              <a:xfrm>
                <a:off x="2862" y="3565"/>
                <a:ext cx="35" cy="45"/>
              </a:xfrm>
              <a:custGeom>
                <a:avLst/>
                <a:gdLst/>
                <a:ahLst/>
                <a:cxnLst>
                  <a:cxn ang="0">
                    <a:pos x="7" y="0"/>
                  </a:cxn>
                  <a:cxn ang="0">
                    <a:pos x="35" y="13"/>
                  </a:cxn>
                  <a:cxn ang="0">
                    <a:pos x="35" y="46"/>
                  </a:cxn>
                  <a:cxn ang="0">
                    <a:pos x="0" y="39"/>
                  </a:cxn>
                  <a:cxn ang="0">
                    <a:pos x="7" y="0"/>
                  </a:cxn>
                  <a:cxn ang="0">
                    <a:pos x="7" y="0"/>
                  </a:cxn>
                </a:cxnLst>
                <a:rect l="0" t="0" r="r" b="b"/>
                <a:pathLst>
                  <a:path w="35" h="46">
                    <a:moveTo>
                      <a:pt x="7" y="0"/>
                    </a:moveTo>
                    <a:lnTo>
                      <a:pt x="35" y="13"/>
                    </a:lnTo>
                    <a:lnTo>
                      <a:pt x="35" y="46"/>
                    </a:lnTo>
                    <a:lnTo>
                      <a:pt x="0" y="39"/>
                    </a:lnTo>
                    <a:lnTo>
                      <a:pt x="7" y="0"/>
                    </a:lnTo>
                    <a:lnTo>
                      <a:pt x="7" y="0"/>
                    </a:lnTo>
                    <a:close/>
                  </a:path>
                </a:pathLst>
              </a:custGeom>
              <a:solidFill>
                <a:srgbClr val="FFCC7F"/>
              </a:solidFill>
              <a:ln w="9525">
                <a:noFill/>
                <a:round/>
                <a:headEnd/>
                <a:tailEnd/>
              </a:ln>
            </p:spPr>
            <p:txBody>
              <a:bodyPr/>
              <a:lstStyle/>
              <a:p>
                <a:endParaRPr lang="en-US" dirty="0"/>
              </a:p>
            </p:txBody>
          </p:sp>
          <p:sp>
            <p:nvSpPr>
              <p:cNvPr id="28815" name="Freeform 143"/>
              <p:cNvSpPr>
                <a:spLocks/>
              </p:cNvSpPr>
              <p:nvPr/>
            </p:nvSpPr>
            <p:spPr bwMode="auto">
              <a:xfrm>
                <a:off x="2883" y="3590"/>
                <a:ext cx="7" cy="13"/>
              </a:xfrm>
              <a:custGeom>
                <a:avLst/>
                <a:gdLst/>
                <a:ahLst/>
                <a:cxnLst>
                  <a:cxn ang="0">
                    <a:pos x="0" y="13"/>
                  </a:cxn>
                  <a:cxn ang="0">
                    <a:pos x="7" y="13"/>
                  </a:cxn>
                  <a:cxn ang="0">
                    <a:pos x="7" y="0"/>
                  </a:cxn>
                  <a:cxn ang="0">
                    <a:pos x="0" y="0"/>
                  </a:cxn>
                  <a:cxn ang="0">
                    <a:pos x="0" y="13"/>
                  </a:cxn>
                  <a:cxn ang="0">
                    <a:pos x="0" y="13"/>
                  </a:cxn>
                </a:cxnLst>
                <a:rect l="0" t="0" r="r" b="b"/>
                <a:pathLst>
                  <a:path w="7" h="13">
                    <a:moveTo>
                      <a:pt x="0" y="13"/>
                    </a:moveTo>
                    <a:lnTo>
                      <a:pt x="7" y="13"/>
                    </a:lnTo>
                    <a:lnTo>
                      <a:pt x="7" y="0"/>
                    </a:lnTo>
                    <a:lnTo>
                      <a:pt x="0" y="0"/>
                    </a:lnTo>
                    <a:lnTo>
                      <a:pt x="0" y="13"/>
                    </a:lnTo>
                    <a:lnTo>
                      <a:pt x="0" y="13"/>
                    </a:lnTo>
                    <a:close/>
                  </a:path>
                </a:pathLst>
              </a:custGeom>
              <a:solidFill>
                <a:srgbClr val="013972"/>
              </a:solidFill>
              <a:ln w="9525">
                <a:noFill/>
                <a:round/>
                <a:headEnd/>
                <a:tailEnd/>
              </a:ln>
            </p:spPr>
            <p:txBody>
              <a:bodyPr/>
              <a:lstStyle/>
              <a:p>
                <a:endParaRPr lang="en-US" dirty="0"/>
              </a:p>
            </p:txBody>
          </p:sp>
          <p:sp>
            <p:nvSpPr>
              <p:cNvPr id="28816" name="Freeform 144"/>
              <p:cNvSpPr>
                <a:spLocks/>
              </p:cNvSpPr>
              <p:nvPr/>
            </p:nvSpPr>
            <p:spPr bwMode="auto">
              <a:xfrm>
                <a:off x="2883" y="3590"/>
                <a:ext cx="7" cy="13"/>
              </a:xfrm>
              <a:custGeom>
                <a:avLst/>
                <a:gdLst/>
                <a:ahLst/>
                <a:cxnLst>
                  <a:cxn ang="0">
                    <a:pos x="0" y="13"/>
                  </a:cxn>
                  <a:cxn ang="0">
                    <a:pos x="7" y="13"/>
                  </a:cxn>
                  <a:cxn ang="0">
                    <a:pos x="7" y="0"/>
                  </a:cxn>
                  <a:cxn ang="0">
                    <a:pos x="0" y="0"/>
                  </a:cxn>
                  <a:cxn ang="0">
                    <a:pos x="0" y="13"/>
                  </a:cxn>
                  <a:cxn ang="0">
                    <a:pos x="0" y="13"/>
                  </a:cxn>
                </a:cxnLst>
                <a:rect l="0" t="0" r="r" b="b"/>
                <a:pathLst>
                  <a:path w="7" h="13">
                    <a:moveTo>
                      <a:pt x="0" y="13"/>
                    </a:moveTo>
                    <a:lnTo>
                      <a:pt x="7" y="13"/>
                    </a:lnTo>
                    <a:lnTo>
                      <a:pt x="7" y="0"/>
                    </a:lnTo>
                    <a:lnTo>
                      <a:pt x="0" y="0"/>
                    </a:lnTo>
                    <a:lnTo>
                      <a:pt x="0" y="13"/>
                    </a:lnTo>
                    <a:lnTo>
                      <a:pt x="0" y="13"/>
                    </a:lnTo>
                  </a:path>
                </a:pathLst>
              </a:custGeom>
              <a:noFill/>
              <a:ln w="0">
                <a:solidFill>
                  <a:srgbClr val="FFFFFF"/>
                </a:solidFill>
                <a:prstDash val="solid"/>
                <a:round/>
                <a:headEnd/>
                <a:tailEnd/>
              </a:ln>
            </p:spPr>
            <p:txBody>
              <a:bodyPr/>
              <a:lstStyle/>
              <a:p>
                <a:endParaRPr lang="en-US" dirty="0"/>
              </a:p>
            </p:txBody>
          </p:sp>
          <p:sp>
            <p:nvSpPr>
              <p:cNvPr id="28817" name="Freeform 145"/>
              <p:cNvSpPr>
                <a:spLocks/>
              </p:cNvSpPr>
              <p:nvPr/>
            </p:nvSpPr>
            <p:spPr bwMode="auto">
              <a:xfrm>
                <a:off x="2945" y="3514"/>
                <a:ext cx="7" cy="64"/>
              </a:xfrm>
              <a:custGeom>
                <a:avLst/>
                <a:gdLst/>
                <a:ahLst/>
                <a:cxnLst>
                  <a:cxn ang="0">
                    <a:pos x="7" y="66"/>
                  </a:cxn>
                  <a:cxn ang="0">
                    <a:pos x="7" y="0"/>
                  </a:cxn>
                  <a:cxn ang="0">
                    <a:pos x="0" y="0"/>
                  </a:cxn>
                  <a:cxn ang="0">
                    <a:pos x="0" y="66"/>
                  </a:cxn>
                  <a:cxn ang="0">
                    <a:pos x="7" y="66"/>
                  </a:cxn>
                  <a:cxn ang="0">
                    <a:pos x="7" y="66"/>
                  </a:cxn>
                </a:cxnLst>
                <a:rect l="0" t="0" r="r" b="b"/>
                <a:pathLst>
                  <a:path w="7" h="66">
                    <a:moveTo>
                      <a:pt x="7" y="66"/>
                    </a:moveTo>
                    <a:lnTo>
                      <a:pt x="7" y="0"/>
                    </a:lnTo>
                    <a:lnTo>
                      <a:pt x="0" y="0"/>
                    </a:lnTo>
                    <a:lnTo>
                      <a:pt x="0" y="66"/>
                    </a:lnTo>
                    <a:lnTo>
                      <a:pt x="7" y="66"/>
                    </a:lnTo>
                    <a:lnTo>
                      <a:pt x="7" y="66"/>
                    </a:lnTo>
                    <a:close/>
                  </a:path>
                </a:pathLst>
              </a:custGeom>
              <a:solidFill>
                <a:srgbClr val="A0A0A0"/>
              </a:solidFill>
              <a:ln w="9525">
                <a:noFill/>
                <a:round/>
                <a:headEnd/>
                <a:tailEnd/>
              </a:ln>
            </p:spPr>
            <p:txBody>
              <a:bodyPr/>
              <a:lstStyle/>
              <a:p>
                <a:endParaRPr lang="en-US" dirty="0"/>
              </a:p>
            </p:txBody>
          </p:sp>
          <p:sp>
            <p:nvSpPr>
              <p:cNvPr id="28818" name="Freeform 146"/>
              <p:cNvSpPr>
                <a:spLocks/>
              </p:cNvSpPr>
              <p:nvPr/>
            </p:nvSpPr>
            <p:spPr bwMode="auto">
              <a:xfrm>
                <a:off x="2945" y="3514"/>
                <a:ext cx="7" cy="64"/>
              </a:xfrm>
              <a:custGeom>
                <a:avLst/>
                <a:gdLst/>
                <a:ahLst/>
                <a:cxnLst>
                  <a:cxn ang="0">
                    <a:pos x="7" y="66"/>
                  </a:cxn>
                  <a:cxn ang="0">
                    <a:pos x="7" y="0"/>
                  </a:cxn>
                  <a:cxn ang="0">
                    <a:pos x="0" y="0"/>
                  </a:cxn>
                  <a:cxn ang="0">
                    <a:pos x="0" y="66"/>
                  </a:cxn>
                  <a:cxn ang="0">
                    <a:pos x="7" y="66"/>
                  </a:cxn>
                  <a:cxn ang="0">
                    <a:pos x="7" y="66"/>
                  </a:cxn>
                </a:cxnLst>
                <a:rect l="0" t="0" r="r" b="b"/>
                <a:pathLst>
                  <a:path w="7" h="66">
                    <a:moveTo>
                      <a:pt x="7" y="66"/>
                    </a:moveTo>
                    <a:lnTo>
                      <a:pt x="7" y="0"/>
                    </a:lnTo>
                    <a:lnTo>
                      <a:pt x="0" y="0"/>
                    </a:lnTo>
                    <a:lnTo>
                      <a:pt x="0" y="66"/>
                    </a:lnTo>
                    <a:lnTo>
                      <a:pt x="7" y="66"/>
                    </a:lnTo>
                    <a:lnTo>
                      <a:pt x="7" y="66"/>
                    </a:lnTo>
                  </a:path>
                </a:pathLst>
              </a:custGeom>
              <a:noFill/>
              <a:ln w="0">
                <a:solidFill>
                  <a:srgbClr val="000000"/>
                </a:solidFill>
                <a:prstDash val="solid"/>
                <a:round/>
                <a:headEnd/>
                <a:tailEnd/>
              </a:ln>
            </p:spPr>
            <p:txBody>
              <a:bodyPr/>
              <a:lstStyle/>
              <a:p>
                <a:endParaRPr lang="en-US" dirty="0"/>
              </a:p>
            </p:txBody>
          </p:sp>
          <p:sp>
            <p:nvSpPr>
              <p:cNvPr id="28819" name="Rectangle 147"/>
              <p:cNvSpPr>
                <a:spLocks noChangeArrowheads="1"/>
              </p:cNvSpPr>
              <p:nvPr/>
            </p:nvSpPr>
            <p:spPr bwMode="auto">
              <a:xfrm>
                <a:off x="2945" y="3514"/>
                <a:ext cx="7" cy="64"/>
              </a:xfrm>
              <a:prstGeom prst="rect">
                <a:avLst/>
              </a:prstGeom>
              <a:noFill/>
              <a:ln w="0">
                <a:solidFill>
                  <a:srgbClr val="000000"/>
                </a:solidFill>
                <a:miter lim="800000"/>
                <a:headEnd/>
                <a:tailEnd/>
              </a:ln>
            </p:spPr>
            <p:txBody>
              <a:bodyPr/>
              <a:lstStyle/>
              <a:p>
                <a:endParaRPr lang="en-US" dirty="0"/>
              </a:p>
            </p:txBody>
          </p:sp>
          <p:sp>
            <p:nvSpPr>
              <p:cNvPr id="28820" name="Freeform 148"/>
              <p:cNvSpPr>
                <a:spLocks/>
              </p:cNvSpPr>
              <p:nvPr/>
            </p:nvSpPr>
            <p:spPr bwMode="auto">
              <a:xfrm>
                <a:off x="2952" y="3508"/>
                <a:ext cx="7" cy="70"/>
              </a:xfrm>
              <a:custGeom>
                <a:avLst/>
                <a:gdLst/>
                <a:ahLst/>
                <a:cxnLst>
                  <a:cxn ang="0">
                    <a:pos x="7" y="6"/>
                  </a:cxn>
                  <a:cxn ang="0">
                    <a:pos x="7" y="72"/>
                  </a:cxn>
                  <a:cxn ang="0">
                    <a:pos x="0" y="72"/>
                  </a:cxn>
                  <a:cxn ang="0">
                    <a:pos x="0" y="0"/>
                  </a:cxn>
                  <a:cxn ang="0">
                    <a:pos x="7" y="6"/>
                  </a:cxn>
                  <a:cxn ang="0">
                    <a:pos x="7" y="6"/>
                  </a:cxn>
                </a:cxnLst>
                <a:rect l="0" t="0" r="r" b="b"/>
                <a:pathLst>
                  <a:path w="7" h="72">
                    <a:moveTo>
                      <a:pt x="7" y="6"/>
                    </a:moveTo>
                    <a:lnTo>
                      <a:pt x="7" y="72"/>
                    </a:lnTo>
                    <a:lnTo>
                      <a:pt x="0" y="72"/>
                    </a:lnTo>
                    <a:lnTo>
                      <a:pt x="0" y="0"/>
                    </a:lnTo>
                    <a:lnTo>
                      <a:pt x="7" y="6"/>
                    </a:lnTo>
                    <a:lnTo>
                      <a:pt x="7" y="6"/>
                    </a:lnTo>
                    <a:close/>
                  </a:path>
                </a:pathLst>
              </a:custGeom>
              <a:solidFill>
                <a:srgbClr val="C0C0C0"/>
              </a:solidFill>
              <a:ln w="9525">
                <a:noFill/>
                <a:round/>
                <a:headEnd/>
                <a:tailEnd/>
              </a:ln>
            </p:spPr>
            <p:txBody>
              <a:bodyPr/>
              <a:lstStyle/>
              <a:p>
                <a:endParaRPr lang="en-US" dirty="0"/>
              </a:p>
            </p:txBody>
          </p:sp>
          <p:sp>
            <p:nvSpPr>
              <p:cNvPr id="28821" name="Freeform 149"/>
              <p:cNvSpPr>
                <a:spLocks/>
              </p:cNvSpPr>
              <p:nvPr/>
            </p:nvSpPr>
            <p:spPr bwMode="auto">
              <a:xfrm>
                <a:off x="2952" y="3508"/>
                <a:ext cx="7" cy="70"/>
              </a:xfrm>
              <a:custGeom>
                <a:avLst/>
                <a:gdLst/>
                <a:ahLst/>
                <a:cxnLst>
                  <a:cxn ang="0">
                    <a:pos x="7" y="6"/>
                  </a:cxn>
                  <a:cxn ang="0">
                    <a:pos x="7" y="72"/>
                  </a:cxn>
                  <a:cxn ang="0">
                    <a:pos x="0" y="72"/>
                  </a:cxn>
                  <a:cxn ang="0">
                    <a:pos x="0" y="0"/>
                  </a:cxn>
                  <a:cxn ang="0">
                    <a:pos x="7" y="6"/>
                  </a:cxn>
                  <a:cxn ang="0">
                    <a:pos x="7" y="6"/>
                  </a:cxn>
                </a:cxnLst>
                <a:rect l="0" t="0" r="r" b="b"/>
                <a:pathLst>
                  <a:path w="7" h="72">
                    <a:moveTo>
                      <a:pt x="7" y="6"/>
                    </a:moveTo>
                    <a:lnTo>
                      <a:pt x="7" y="72"/>
                    </a:lnTo>
                    <a:lnTo>
                      <a:pt x="0" y="72"/>
                    </a:lnTo>
                    <a:lnTo>
                      <a:pt x="0" y="0"/>
                    </a:lnTo>
                    <a:lnTo>
                      <a:pt x="7" y="6"/>
                    </a:lnTo>
                    <a:lnTo>
                      <a:pt x="7" y="6"/>
                    </a:lnTo>
                  </a:path>
                </a:pathLst>
              </a:custGeom>
              <a:noFill/>
              <a:ln w="0">
                <a:solidFill>
                  <a:srgbClr val="000000"/>
                </a:solidFill>
                <a:prstDash val="solid"/>
                <a:round/>
                <a:headEnd/>
                <a:tailEnd/>
              </a:ln>
            </p:spPr>
            <p:txBody>
              <a:bodyPr/>
              <a:lstStyle/>
              <a:p>
                <a:endParaRPr lang="en-US" dirty="0"/>
              </a:p>
            </p:txBody>
          </p:sp>
          <p:sp>
            <p:nvSpPr>
              <p:cNvPr id="28822" name="Freeform 150"/>
              <p:cNvSpPr>
                <a:spLocks/>
              </p:cNvSpPr>
              <p:nvPr/>
            </p:nvSpPr>
            <p:spPr bwMode="auto">
              <a:xfrm>
                <a:off x="2952" y="3508"/>
                <a:ext cx="7" cy="70"/>
              </a:xfrm>
              <a:custGeom>
                <a:avLst/>
                <a:gdLst/>
                <a:ahLst/>
                <a:cxnLst>
                  <a:cxn ang="0">
                    <a:pos x="7" y="6"/>
                  </a:cxn>
                  <a:cxn ang="0">
                    <a:pos x="7" y="72"/>
                  </a:cxn>
                  <a:cxn ang="0">
                    <a:pos x="0" y="72"/>
                  </a:cxn>
                  <a:cxn ang="0">
                    <a:pos x="0" y="0"/>
                  </a:cxn>
                  <a:cxn ang="0">
                    <a:pos x="7" y="6"/>
                  </a:cxn>
                </a:cxnLst>
                <a:rect l="0" t="0" r="r" b="b"/>
                <a:pathLst>
                  <a:path w="7" h="72">
                    <a:moveTo>
                      <a:pt x="7" y="6"/>
                    </a:moveTo>
                    <a:lnTo>
                      <a:pt x="7" y="72"/>
                    </a:lnTo>
                    <a:lnTo>
                      <a:pt x="0" y="72"/>
                    </a:lnTo>
                    <a:lnTo>
                      <a:pt x="0" y="0"/>
                    </a:lnTo>
                    <a:lnTo>
                      <a:pt x="7" y="6"/>
                    </a:lnTo>
                  </a:path>
                </a:pathLst>
              </a:custGeom>
              <a:noFill/>
              <a:ln w="0">
                <a:solidFill>
                  <a:srgbClr val="000000"/>
                </a:solidFill>
                <a:prstDash val="solid"/>
                <a:round/>
                <a:headEnd/>
                <a:tailEnd/>
              </a:ln>
            </p:spPr>
            <p:txBody>
              <a:bodyPr/>
              <a:lstStyle/>
              <a:p>
                <a:endParaRPr lang="en-US" dirty="0"/>
              </a:p>
            </p:txBody>
          </p:sp>
          <p:sp>
            <p:nvSpPr>
              <p:cNvPr id="28823" name="Freeform 151"/>
              <p:cNvSpPr>
                <a:spLocks/>
              </p:cNvSpPr>
              <p:nvPr/>
            </p:nvSpPr>
            <p:spPr bwMode="auto">
              <a:xfrm>
                <a:off x="2986" y="3526"/>
                <a:ext cx="7" cy="71"/>
              </a:xfrm>
              <a:custGeom>
                <a:avLst/>
                <a:gdLst/>
                <a:ahLst/>
                <a:cxnLst>
                  <a:cxn ang="0">
                    <a:pos x="7" y="73"/>
                  </a:cxn>
                  <a:cxn ang="0">
                    <a:pos x="7" y="0"/>
                  </a:cxn>
                  <a:cxn ang="0">
                    <a:pos x="0" y="0"/>
                  </a:cxn>
                  <a:cxn ang="0">
                    <a:pos x="0" y="73"/>
                  </a:cxn>
                  <a:cxn ang="0">
                    <a:pos x="7" y="73"/>
                  </a:cxn>
                  <a:cxn ang="0">
                    <a:pos x="7" y="73"/>
                  </a:cxn>
                </a:cxnLst>
                <a:rect l="0" t="0" r="r" b="b"/>
                <a:pathLst>
                  <a:path w="7" h="73">
                    <a:moveTo>
                      <a:pt x="7" y="73"/>
                    </a:moveTo>
                    <a:lnTo>
                      <a:pt x="7" y="0"/>
                    </a:lnTo>
                    <a:lnTo>
                      <a:pt x="0" y="0"/>
                    </a:lnTo>
                    <a:lnTo>
                      <a:pt x="0" y="73"/>
                    </a:lnTo>
                    <a:lnTo>
                      <a:pt x="7" y="73"/>
                    </a:lnTo>
                    <a:lnTo>
                      <a:pt x="7" y="73"/>
                    </a:lnTo>
                    <a:close/>
                  </a:path>
                </a:pathLst>
              </a:custGeom>
              <a:solidFill>
                <a:srgbClr val="A0A0A0"/>
              </a:solidFill>
              <a:ln w="9525">
                <a:noFill/>
                <a:round/>
                <a:headEnd/>
                <a:tailEnd/>
              </a:ln>
            </p:spPr>
            <p:txBody>
              <a:bodyPr/>
              <a:lstStyle/>
              <a:p>
                <a:endParaRPr lang="en-US" dirty="0"/>
              </a:p>
            </p:txBody>
          </p:sp>
          <p:sp>
            <p:nvSpPr>
              <p:cNvPr id="28824" name="Freeform 152"/>
              <p:cNvSpPr>
                <a:spLocks/>
              </p:cNvSpPr>
              <p:nvPr/>
            </p:nvSpPr>
            <p:spPr bwMode="auto">
              <a:xfrm>
                <a:off x="2986" y="3526"/>
                <a:ext cx="7" cy="71"/>
              </a:xfrm>
              <a:custGeom>
                <a:avLst/>
                <a:gdLst/>
                <a:ahLst/>
                <a:cxnLst>
                  <a:cxn ang="0">
                    <a:pos x="7" y="73"/>
                  </a:cxn>
                  <a:cxn ang="0">
                    <a:pos x="7" y="0"/>
                  </a:cxn>
                  <a:cxn ang="0">
                    <a:pos x="0" y="0"/>
                  </a:cxn>
                  <a:cxn ang="0">
                    <a:pos x="0" y="73"/>
                  </a:cxn>
                  <a:cxn ang="0">
                    <a:pos x="7" y="73"/>
                  </a:cxn>
                  <a:cxn ang="0">
                    <a:pos x="7" y="73"/>
                  </a:cxn>
                </a:cxnLst>
                <a:rect l="0" t="0" r="r" b="b"/>
                <a:pathLst>
                  <a:path w="7" h="73">
                    <a:moveTo>
                      <a:pt x="7" y="73"/>
                    </a:moveTo>
                    <a:lnTo>
                      <a:pt x="7" y="0"/>
                    </a:lnTo>
                    <a:lnTo>
                      <a:pt x="0" y="0"/>
                    </a:lnTo>
                    <a:lnTo>
                      <a:pt x="0" y="73"/>
                    </a:lnTo>
                    <a:lnTo>
                      <a:pt x="7" y="73"/>
                    </a:lnTo>
                    <a:lnTo>
                      <a:pt x="7" y="73"/>
                    </a:lnTo>
                  </a:path>
                </a:pathLst>
              </a:custGeom>
              <a:noFill/>
              <a:ln w="0">
                <a:solidFill>
                  <a:srgbClr val="000000"/>
                </a:solidFill>
                <a:prstDash val="solid"/>
                <a:round/>
                <a:headEnd/>
                <a:tailEnd/>
              </a:ln>
            </p:spPr>
            <p:txBody>
              <a:bodyPr/>
              <a:lstStyle/>
              <a:p>
                <a:endParaRPr lang="en-US" dirty="0"/>
              </a:p>
            </p:txBody>
          </p:sp>
          <p:sp>
            <p:nvSpPr>
              <p:cNvPr id="28825" name="Rectangle 153"/>
              <p:cNvSpPr>
                <a:spLocks noChangeArrowheads="1"/>
              </p:cNvSpPr>
              <p:nvPr/>
            </p:nvSpPr>
            <p:spPr bwMode="auto">
              <a:xfrm>
                <a:off x="2986" y="3526"/>
                <a:ext cx="7" cy="71"/>
              </a:xfrm>
              <a:prstGeom prst="rect">
                <a:avLst/>
              </a:prstGeom>
              <a:noFill/>
              <a:ln w="0">
                <a:solidFill>
                  <a:srgbClr val="000000"/>
                </a:solidFill>
                <a:miter lim="800000"/>
                <a:headEnd/>
                <a:tailEnd/>
              </a:ln>
            </p:spPr>
            <p:txBody>
              <a:bodyPr/>
              <a:lstStyle/>
              <a:p>
                <a:endParaRPr lang="en-US" dirty="0"/>
              </a:p>
            </p:txBody>
          </p:sp>
          <p:sp>
            <p:nvSpPr>
              <p:cNvPr id="28826" name="Freeform 154"/>
              <p:cNvSpPr>
                <a:spLocks/>
              </p:cNvSpPr>
              <p:nvPr/>
            </p:nvSpPr>
            <p:spPr bwMode="auto">
              <a:xfrm>
                <a:off x="2993" y="3520"/>
                <a:ext cx="7" cy="77"/>
              </a:xfrm>
              <a:custGeom>
                <a:avLst/>
                <a:gdLst/>
                <a:ahLst/>
                <a:cxnLst>
                  <a:cxn ang="0">
                    <a:pos x="7" y="6"/>
                  </a:cxn>
                  <a:cxn ang="0">
                    <a:pos x="7" y="79"/>
                  </a:cxn>
                  <a:cxn ang="0">
                    <a:pos x="0" y="79"/>
                  </a:cxn>
                  <a:cxn ang="0">
                    <a:pos x="0" y="0"/>
                  </a:cxn>
                  <a:cxn ang="0">
                    <a:pos x="7" y="6"/>
                  </a:cxn>
                  <a:cxn ang="0">
                    <a:pos x="7" y="6"/>
                  </a:cxn>
                </a:cxnLst>
                <a:rect l="0" t="0" r="r" b="b"/>
                <a:pathLst>
                  <a:path w="7" h="79">
                    <a:moveTo>
                      <a:pt x="7" y="6"/>
                    </a:moveTo>
                    <a:lnTo>
                      <a:pt x="7" y="79"/>
                    </a:lnTo>
                    <a:lnTo>
                      <a:pt x="0" y="79"/>
                    </a:lnTo>
                    <a:lnTo>
                      <a:pt x="0" y="0"/>
                    </a:lnTo>
                    <a:lnTo>
                      <a:pt x="7" y="6"/>
                    </a:lnTo>
                    <a:lnTo>
                      <a:pt x="7" y="6"/>
                    </a:lnTo>
                    <a:close/>
                  </a:path>
                </a:pathLst>
              </a:custGeom>
              <a:solidFill>
                <a:srgbClr val="C0C0C0"/>
              </a:solidFill>
              <a:ln w="9525">
                <a:noFill/>
                <a:round/>
                <a:headEnd/>
                <a:tailEnd/>
              </a:ln>
            </p:spPr>
            <p:txBody>
              <a:bodyPr/>
              <a:lstStyle/>
              <a:p>
                <a:endParaRPr lang="en-US" dirty="0"/>
              </a:p>
            </p:txBody>
          </p:sp>
          <p:sp>
            <p:nvSpPr>
              <p:cNvPr id="28827" name="Freeform 155"/>
              <p:cNvSpPr>
                <a:spLocks/>
              </p:cNvSpPr>
              <p:nvPr/>
            </p:nvSpPr>
            <p:spPr bwMode="auto">
              <a:xfrm>
                <a:off x="2993" y="3520"/>
                <a:ext cx="7" cy="77"/>
              </a:xfrm>
              <a:custGeom>
                <a:avLst/>
                <a:gdLst/>
                <a:ahLst/>
                <a:cxnLst>
                  <a:cxn ang="0">
                    <a:pos x="7" y="6"/>
                  </a:cxn>
                  <a:cxn ang="0">
                    <a:pos x="7" y="79"/>
                  </a:cxn>
                  <a:cxn ang="0">
                    <a:pos x="0" y="79"/>
                  </a:cxn>
                  <a:cxn ang="0">
                    <a:pos x="0" y="0"/>
                  </a:cxn>
                  <a:cxn ang="0">
                    <a:pos x="7" y="6"/>
                  </a:cxn>
                  <a:cxn ang="0">
                    <a:pos x="7" y="6"/>
                  </a:cxn>
                </a:cxnLst>
                <a:rect l="0" t="0" r="r" b="b"/>
                <a:pathLst>
                  <a:path w="7" h="79">
                    <a:moveTo>
                      <a:pt x="7" y="6"/>
                    </a:moveTo>
                    <a:lnTo>
                      <a:pt x="7" y="79"/>
                    </a:lnTo>
                    <a:lnTo>
                      <a:pt x="0" y="79"/>
                    </a:lnTo>
                    <a:lnTo>
                      <a:pt x="0" y="0"/>
                    </a:lnTo>
                    <a:lnTo>
                      <a:pt x="7" y="6"/>
                    </a:lnTo>
                    <a:lnTo>
                      <a:pt x="7" y="6"/>
                    </a:lnTo>
                  </a:path>
                </a:pathLst>
              </a:custGeom>
              <a:noFill/>
              <a:ln w="0">
                <a:solidFill>
                  <a:srgbClr val="000000"/>
                </a:solidFill>
                <a:prstDash val="solid"/>
                <a:round/>
                <a:headEnd/>
                <a:tailEnd/>
              </a:ln>
            </p:spPr>
            <p:txBody>
              <a:bodyPr/>
              <a:lstStyle/>
              <a:p>
                <a:endParaRPr lang="en-US" dirty="0"/>
              </a:p>
            </p:txBody>
          </p:sp>
          <p:sp>
            <p:nvSpPr>
              <p:cNvPr id="28828" name="Freeform 156"/>
              <p:cNvSpPr>
                <a:spLocks/>
              </p:cNvSpPr>
              <p:nvPr/>
            </p:nvSpPr>
            <p:spPr bwMode="auto">
              <a:xfrm>
                <a:off x="2993" y="3520"/>
                <a:ext cx="7" cy="77"/>
              </a:xfrm>
              <a:custGeom>
                <a:avLst/>
                <a:gdLst/>
                <a:ahLst/>
                <a:cxnLst>
                  <a:cxn ang="0">
                    <a:pos x="7" y="6"/>
                  </a:cxn>
                  <a:cxn ang="0">
                    <a:pos x="7" y="79"/>
                  </a:cxn>
                  <a:cxn ang="0">
                    <a:pos x="0" y="79"/>
                  </a:cxn>
                  <a:cxn ang="0">
                    <a:pos x="0" y="0"/>
                  </a:cxn>
                  <a:cxn ang="0">
                    <a:pos x="7" y="6"/>
                  </a:cxn>
                </a:cxnLst>
                <a:rect l="0" t="0" r="r" b="b"/>
                <a:pathLst>
                  <a:path w="7" h="79">
                    <a:moveTo>
                      <a:pt x="7" y="6"/>
                    </a:moveTo>
                    <a:lnTo>
                      <a:pt x="7" y="79"/>
                    </a:lnTo>
                    <a:lnTo>
                      <a:pt x="0" y="79"/>
                    </a:lnTo>
                    <a:lnTo>
                      <a:pt x="0" y="0"/>
                    </a:lnTo>
                    <a:lnTo>
                      <a:pt x="7" y="6"/>
                    </a:lnTo>
                  </a:path>
                </a:pathLst>
              </a:custGeom>
              <a:noFill/>
              <a:ln w="0">
                <a:solidFill>
                  <a:srgbClr val="000000"/>
                </a:solidFill>
                <a:prstDash val="solid"/>
                <a:round/>
                <a:headEnd/>
                <a:tailEnd/>
              </a:ln>
            </p:spPr>
            <p:txBody>
              <a:bodyPr/>
              <a:lstStyle/>
              <a:p>
                <a:endParaRPr lang="en-US" dirty="0"/>
              </a:p>
            </p:txBody>
          </p:sp>
          <p:sp>
            <p:nvSpPr>
              <p:cNvPr id="28829" name="Freeform 157"/>
              <p:cNvSpPr>
                <a:spLocks/>
              </p:cNvSpPr>
              <p:nvPr/>
            </p:nvSpPr>
            <p:spPr bwMode="auto">
              <a:xfrm>
                <a:off x="2794" y="3508"/>
                <a:ext cx="227" cy="18"/>
              </a:xfrm>
              <a:custGeom>
                <a:avLst/>
                <a:gdLst/>
                <a:ahLst/>
                <a:cxnLst>
                  <a:cxn ang="0">
                    <a:pos x="49" y="19"/>
                  </a:cxn>
                  <a:cxn ang="0">
                    <a:pos x="231" y="6"/>
                  </a:cxn>
                  <a:cxn ang="0">
                    <a:pos x="168" y="0"/>
                  </a:cxn>
                  <a:cxn ang="0">
                    <a:pos x="0" y="6"/>
                  </a:cxn>
                  <a:cxn ang="0">
                    <a:pos x="49" y="19"/>
                  </a:cxn>
                  <a:cxn ang="0">
                    <a:pos x="49" y="19"/>
                  </a:cxn>
                </a:cxnLst>
                <a:rect l="0" t="0" r="r" b="b"/>
                <a:pathLst>
                  <a:path w="231" h="19">
                    <a:moveTo>
                      <a:pt x="49" y="19"/>
                    </a:moveTo>
                    <a:lnTo>
                      <a:pt x="231" y="6"/>
                    </a:lnTo>
                    <a:lnTo>
                      <a:pt x="168" y="0"/>
                    </a:lnTo>
                    <a:lnTo>
                      <a:pt x="0" y="6"/>
                    </a:lnTo>
                    <a:lnTo>
                      <a:pt x="49" y="19"/>
                    </a:lnTo>
                    <a:lnTo>
                      <a:pt x="49" y="19"/>
                    </a:lnTo>
                    <a:close/>
                  </a:path>
                </a:pathLst>
              </a:custGeom>
              <a:solidFill>
                <a:srgbClr val="E0E0E0"/>
              </a:solidFill>
              <a:ln w="9525">
                <a:noFill/>
                <a:round/>
                <a:headEnd/>
                <a:tailEnd/>
              </a:ln>
            </p:spPr>
            <p:txBody>
              <a:bodyPr/>
              <a:lstStyle/>
              <a:p>
                <a:endParaRPr lang="en-US" dirty="0"/>
              </a:p>
            </p:txBody>
          </p:sp>
          <p:sp>
            <p:nvSpPr>
              <p:cNvPr id="28830" name="Freeform 158"/>
              <p:cNvSpPr>
                <a:spLocks/>
              </p:cNvSpPr>
              <p:nvPr/>
            </p:nvSpPr>
            <p:spPr bwMode="auto">
              <a:xfrm>
                <a:off x="2794" y="3508"/>
                <a:ext cx="227" cy="18"/>
              </a:xfrm>
              <a:custGeom>
                <a:avLst/>
                <a:gdLst/>
                <a:ahLst/>
                <a:cxnLst>
                  <a:cxn ang="0">
                    <a:pos x="49" y="19"/>
                  </a:cxn>
                  <a:cxn ang="0">
                    <a:pos x="231" y="6"/>
                  </a:cxn>
                  <a:cxn ang="0">
                    <a:pos x="168" y="0"/>
                  </a:cxn>
                  <a:cxn ang="0">
                    <a:pos x="0" y="6"/>
                  </a:cxn>
                  <a:cxn ang="0">
                    <a:pos x="49" y="19"/>
                  </a:cxn>
                  <a:cxn ang="0">
                    <a:pos x="49" y="19"/>
                  </a:cxn>
                </a:cxnLst>
                <a:rect l="0" t="0" r="r" b="b"/>
                <a:pathLst>
                  <a:path w="231" h="19">
                    <a:moveTo>
                      <a:pt x="49" y="19"/>
                    </a:moveTo>
                    <a:lnTo>
                      <a:pt x="231" y="6"/>
                    </a:lnTo>
                    <a:lnTo>
                      <a:pt x="168" y="0"/>
                    </a:lnTo>
                    <a:lnTo>
                      <a:pt x="0" y="6"/>
                    </a:lnTo>
                    <a:lnTo>
                      <a:pt x="49" y="19"/>
                    </a:lnTo>
                    <a:lnTo>
                      <a:pt x="49" y="19"/>
                    </a:lnTo>
                  </a:path>
                </a:pathLst>
              </a:custGeom>
              <a:noFill/>
              <a:ln w="0">
                <a:solidFill>
                  <a:srgbClr val="000000"/>
                </a:solidFill>
                <a:prstDash val="solid"/>
                <a:round/>
                <a:headEnd/>
                <a:tailEnd/>
              </a:ln>
            </p:spPr>
            <p:txBody>
              <a:bodyPr/>
              <a:lstStyle/>
              <a:p>
                <a:endParaRPr lang="en-US" dirty="0"/>
              </a:p>
            </p:txBody>
          </p:sp>
          <p:sp>
            <p:nvSpPr>
              <p:cNvPr id="28831" name="Freeform 159"/>
              <p:cNvSpPr>
                <a:spLocks/>
              </p:cNvSpPr>
              <p:nvPr/>
            </p:nvSpPr>
            <p:spPr bwMode="auto">
              <a:xfrm>
                <a:off x="2794" y="3508"/>
                <a:ext cx="227" cy="18"/>
              </a:xfrm>
              <a:custGeom>
                <a:avLst/>
                <a:gdLst/>
                <a:ahLst/>
                <a:cxnLst>
                  <a:cxn ang="0">
                    <a:pos x="49" y="19"/>
                  </a:cxn>
                  <a:cxn ang="0">
                    <a:pos x="231" y="6"/>
                  </a:cxn>
                  <a:cxn ang="0">
                    <a:pos x="168" y="0"/>
                  </a:cxn>
                  <a:cxn ang="0">
                    <a:pos x="0" y="6"/>
                  </a:cxn>
                  <a:cxn ang="0">
                    <a:pos x="49" y="19"/>
                  </a:cxn>
                </a:cxnLst>
                <a:rect l="0" t="0" r="r" b="b"/>
                <a:pathLst>
                  <a:path w="231" h="19">
                    <a:moveTo>
                      <a:pt x="49" y="19"/>
                    </a:moveTo>
                    <a:lnTo>
                      <a:pt x="231" y="6"/>
                    </a:lnTo>
                    <a:lnTo>
                      <a:pt x="168" y="0"/>
                    </a:lnTo>
                    <a:lnTo>
                      <a:pt x="0" y="6"/>
                    </a:lnTo>
                    <a:lnTo>
                      <a:pt x="49" y="19"/>
                    </a:lnTo>
                  </a:path>
                </a:pathLst>
              </a:custGeom>
              <a:noFill/>
              <a:ln w="0">
                <a:solidFill>
                  <a:srgbClr val="000000"/>
                </a:solidFill>
                <a:prstDash val="solid"/>
                <a:round/>
                <a:headEnd/>
                <a:tailEnd/>
              </a:ln>
            </p:spPr>
            <p:txBody>
              <a:bodyPr/>
              <a:lstStyle/>
              <a:p>
                <a:endParaRPr lang="en-US" dirty="0"/>
              </a:p>
            </p:txBody>
          </p:sp>
          <p:sp>
            <p:nvSpPr>
              <p:cNvPr id="28832" name="Freeform 160"/>
              <p:cNvSpPr>
                <a:spLocks/>
              </p:cNvSpPr>
              <p:nvPr/>
            </p:nvSpPr>
            <p:spPr bwMode="auto">
              <a:xfrm>
                <a:off x="2842" y="3514"/>
                <a:ext cx="179" cy="19"/>
              </a:xfrm>
              <a:custGeom>
                <a:avLst/>
                <a:gdLst/>
                <a:ahLst/>
                <a:cxnLst>
                  <a:cxn ang="0">
                    <a:pos x="182" y="0"/>
                  </a:cxn>
                  <a:cxn ang="0">
                    <a:pos x="0" y="13"/>
                  </a:cxn>
                  <a:cxn ang="0">
                    <a:pos x="0" y="20"/>
                  </a:cxn>
                  <a:cxn ang="0">
                    <a:pos x="182" y="13"/>
                  </a:cxn>
                  <a:cxn ang="0">
                    <a:pos x="182" y="0"/>
                  </a:cxn>
                  <a:cxn ang="0">
                    <a:pos x="182" y="0"/>
                  </a:cxn>
                </a:cxnLst>
                <a:rect l="0" t="0" r="r" b="b"/>
                <a:pathLst>
                  <a:path w="182" h="20">
                    <a:moveTo>
                      <a:pt x="182" y="0"/>
                    </a:moveTo>
                    <a:lnTo>
                      <a:pt x="0" y="13"/>
                    </a:lnTo>
                    <a:lnTo>
                      <a:pt x="0" y="20"/>
                    </a:lnTo>
                    <a:lnTo>
                      <a:pt x="182" y="13"/>
                    </a:lnTo>
                    <a:lnTo>
                      <a:pt x="182" y="0"/>
                    </a:lnTo>
                    <a:lnTo>
                      <a:pt x="182" y="0"/>
                    </a:lnTo>
                    <a:close/>
                  </a:path>
                </a:pathLst>
              </a:custGeom>
              <a:solidFill>
                <a:srgbClr val="C0C0C0"/>
              </a:solidFill>
              <a:ln w="9525">
                <a:noFill/>
                <a:round/>
                <a:headEnd/>
                <a:tailEnd/>
              </a:ln>
            </p:spPr>
            <p:txBody>
              <a:bodyPr/>
              <a:lstStyle/>
              <a:p>
                <a:endParaRPr lang="en-US" dirty="0"/>
              </a:p>
            </p:txBody>
          </p:sp>
          <p:sp>
            <p:nvSpPr>
              <p:cNvPr id="28833" name="Freeform 161"/>
              <p:cNvSpPr>
                <a:spLocks/>
              </p:cNvSpPr>
              <p:nvPr/>
            </p:nvSpPr>
            <p:spPr bwMode="auto">
              <a:xfrm>
                <a:off x="2842" y="3514"/>
                <a:ext cx="179" cy="19"/>
              </a:xfrm>
              <a:custGeom>
                <a:avLst/>
                <a:gdLst/>
                <a:ahLst/>
                <a:cxnLst>
                  <a:cxn ang="0">
                    <a:pos x="182" y="0"/>
                  </a:cxn>
                  <a:cxn ang="0">
                    <a:pos x="0" y="13"/>
                  </a:cxn>
                  <a:cxn ang="0">
                    <a:pos x="0" y="20"/>
                  </a:cxn>
                  <a:cxn ang="0">
                    <a:pos x="182" y="13"/>
                  </a:cxn>
                  <a:cxn ang="0">
                    <a:pos x="182" y="0"/>
                  </a:cxn>
                  <a:cxn ang="0">
                    <a:pos x="182" y="0"/>
                  </a:cxn>
                </a:cxnLst>
                <a:rect l="0" t="0" r="r" b="b"/>
                <a:pathLst>
                  <a:path w="182" h="20">
                    <a:moveTo>
                      <a:pt x="182" y="0"/>
                    </a:moveTo>
                    <a:lnTo>
                      <a:pt x="0" y="13"/>
                    </a:lnTo>
                    <a:lnTo>
                      <a:pt x="0" y="20"/>
                    </a:lnTo>
                    <a:lnTo>
                      <a:pt x="182" y="13"/>
                    </a:lnTo>
                    <a:lnTo>
                      <a:pt x="182" y="0"/>
                    </a:lnTo>
                    <a:lnTo>
                      <a:pt x="182" y="0"/>
                    </a:lnTo>
                  </a:path>
                </a:pathLst>
              </a:custGeom>
              <a:noFill/>
              <a:ln w="0">
                <a:solidFill>
                  <a:srgbClr val="000000"/>
                </a:solidFill>
                <a:prstDash val="solid"/>
                <a:round/>
                <a:headEnd/>
                <a:tailEnd/>
              </a:ln>
            </p:spPr>
            <p:txBody>
              <a:bodyPr/>
              <a:lstStyle/>
              <a:p>
                <a:endParaRPr lang="en-US" dirty="0"/>
              </a:p>
            </p:txBody>
          </p:sp>
          <p:sp>
            <p:nvSpPr>
              <p:cNvPr id="28834" name="Freeform 162"/>
              <p:cNvSpPr>
                <a:spLocks/>
              </p:cNvSpPr>
              <p:nvPr/>
            </p:nvSpPr>
            <p:spPr bwMode="auto">
              <a:xfrm>
                <a:off x="2842" y="3514"/>
                <a:ext cx="179" cy="19"/>
              </a:xfrm>
              <a:custGeom>
                <a:avLst/>
                <a:gdLst/>
                <a:ahLst/>
                <a:cxnLst>
                  <a:cxn ang="0">
                    <a:pos x="182" y="0"/>
                  </a:cxn>
                  <a:cxn ang="0">
                    <a:pos x="0" y="13"/>
                  </a:cxn>
                  <a:cxn ang="0">
                    <a:pos x="0" y="20"/>
                  </a:cxn>
                  <a:cxn ang="0">
                    <a:pos x="182" y="13"/>
                  </a:cxn>
                  <a:cxn ang="0">
                    <a:pos x="182" y="0"/>
                  </a:cxn>
                </a:cxnLst>
                <a:rect l="0" t="0" r="r" b="b"/>
                <a:pathLst>
                  <a:path w="182" h="20">
                    <a:moveTo>
                      <a:pt x="182" y="0"/>
                    </a:moveTo>
                    <a:lnTo>
                      <a:pt x="0" y="13"/>
                    </a:lnTo>
                    <a:lnTo>
                      <a:pt x="0" y="20"/>
                    </a:lnTo>
                    <a:lnTo>
                      <a:pt x="182" y="13"/>
                    </a:lnTo>
                    <a:lnTo>
                      <a:pt x="182" y="0"/>
                    </a:lnTo>
                  </a:path>
                </a:pathLst>
              </a:custGeom>
              <a:noFill/>
              <a:ln w="0">
                <a:solidFill>
                  <a:srgbClr val="000000"/>
                </a:solidFill>
                <a:prstDash val="solid"/>
                <a:round/>
                <a:headEnd/>
                <a:tailEnd/>
              </a:ln>
            </p:spPr>
            <p:txBody>
              <a:bodyPr/>
              <a:lstStyle/>
              <a:p>
                <a:endParaRPr lang="en-US" dirty="0"/>
              </a:p>
            </p:txBody>
          </p:sp>
          <p:sp>
            <p:nvSpPr>
              <p:cNvPr id="28835" name="Freeform 163"/>
              <p:cNvSpPr>
                <a:spLocks/>
              </p:cNvSpPr>
              <p:nvPr/>
            </p:nvSpPr>
            <p:spPr bwMode="auto">
              <a:xfrm>
                <a:off x="2945" y="3514"/>
                <a:ext cx="7" cy="64"/>
              </a:xfrm>
              <a:custGeom>
                <a:avLst/>
                <a:gdLst/>
                <a:ahLst/>
                <a:cxnLst>
                  <a:cxn ang="0">
                    <a:pos x="7" y="66"/>
                  </a:cxn>
                  <a:cxn ang="0">
                    <a:pos x="7" y="0"/>
                  </a:cxn>
                  <a:cxn ang="0">
                    <a:pos x="0" y="0"/>
                  </a:cxn>
                  <a:cxn ang="0">
                    <a:pos x="0" y="66"/>
                  </a:cxn>
                  <a:cxn ang="0">
                    <a:pos x="7" y="66"/>
                  </a:cxn>
                  <a:cxn ang="0">
                    <a:pos x="7" y="66"/>
                  </a:cxn>
                </a:cxnLst>
                <a:rect l="0" t="0" r="r" b="b"/>
                <a:pathLst>
                  <a:path w="7" h="66">
                    <a:moveTo>
                      <a:pt x="7" y="66"/>
                    </a:moveTo>
                    <a:lnTo>
                      <a:pt x="7" y="0"/>
                    </a:lnTo>
                    <a:lnTo>
                      <a:pt x="0" y="0"/>
                    </a:lnTo>
                    <a:lnTo>
                      <a:pt x="0" y="66"/>
                    </a:lnTo>
                    <a:lnTo>
                      <a:pt x="7" y="66"/>
                    </a:lnTo>
                    <a:lnTo>
                      <a:pt x="7" y="66"/>
                    </a:lnTo>
                    <a:close/>
                  </a:path>
                </a:pathLst>
              </a:custGeom>
              <a:solidFill>
                <a:srgbClr val="A0A0A0"/>
              </a:solidFill>
              <a:ln w="9525">
                <a:noFill/>
                <a:round/>
                <a:headEnd/>
                <a:tailEnd/>
              </a:ln>
            </p:spPr>
            <p:txBody>
              <a:bodyPr/>
              <a:lstStyle/>
              <a:p>
                <a:endParaRPr lang="en-US" dirty="0"/>
              </a:p>
            </p:txBody>
          </p:sp>
          <p:sp>
            <p:nvSpPr>
              <p:cNvPr id="28836" name="Freeform 164"/>
              <p:cNvSpPr>
                <a:spLocks/>
              </p:cNvSpPr>
              <p:nvPr/>
            </p:nvSpPr>
            <p:spPr bwMode="auto">
              <a:xfrm>
                <a:off x="2945" y="3514"/>
                <a:ext cx="7" cy="64"/>
              </a:xfrm>
              <a:custGeom>
                <a:avLst/>
                <a:gdLst/>
                <a:ahLst/>
                <a:cxnLst>
                  <a:cxn ang="0">
                    <a:pos x="7" y="66"/>
                  </a:cxn>
                  <a:cxn ang="0">
                    <a:pos x="7" y="0"/>
                  </a:cxn>
                  <a:cxn ang="0">
                    <a:pos x="0" y="0"/>
                  </a:cxn>
                  <a:cxn ang="0">
                    <a:pos x="0" y="66"/>
                  </a:cxn>
                  <a:cxn ang="0">
                    <a:pos x="7" y="66"/>
                  </a:cxn>
                  <a:cxn ang="0">
                    <a:pos x="7" y="66"/>
                  </a:cxn>
                </a:cxnLst>
                <a:rect l="0" t="0" r="r" b="b"/>
                <a:pathLst>
                  <a:path w="7" h="66">
                    <a:moveTo>
                      <a:pt x="7" y="66"/>
                    </a:moveTo>
                    <a:lnTo>
                      <a:pt x="7" y="0"/>
                    </a:lnTo>
                    <a:lnTo>
                      <a:pt x="0" y="0"/>
                    </a:lnTo>
                    <a:lnTo>
                      <a:pt x="0" y="66"/>
                    </a:lnTo>
                    <a:lnTo>
                      <a:pt x="7" y="66"/>
                    </a:lnTo>
                    <a:lnTo>
                      <a:pt x="7" y="66"/>
                    </a:lnTo>
                  </a:path>
                </a:pathLst>
              </a:custGeom>
              <a:noFill/>
              <a:ln w="0">
                <a:solidFill>
                  <a:srgbClr val="000000"/>
                </a:solidFill>
                <a:prstDash val="solid"/>
                <a:round/>
                <a:headEnd/>
                <a:tailEnd/>
              </a:ln>
            </p:spPr>
            <p:txBody>
              <a:bodyPr/>
              <a:lstStyle/>
              <a:p>
                <a:endParaRPr lang="en-US" dirty="0"/>
              </a:p>
            </p:txBody>
          </p:sp>
          <p:sp>
            <p:nvSpPr>
              <p:cNvPr id="28837" name="Rectangle 165"/>
              <p:cNvSpPr>
                <a:spLocks noChangeArrowheads="1"/>
              </p:cNvSpPr>
              <p:nvPr/>
            </p:nvSpPr>
            <p:spPr bwMode="auto">
              <a:xfrm>
                <a:off x="2945" y="3514"/>
                <a:ext cx="7" cy="64"/>
              </a:xfrm>
              <a:prstGeom prst="rect">
                <a:avLst/>
              </a:prstGeom>
              <a:noFill/>
              <a:ln w="0">
                <a:solidFill>
                  <a:srgbClr val="000000"/>
                </a:solidFill>
                <a:miter lim="800000"/>
                <a:headEnd/>
                <a:tailEnd/>
              </a:ln>
            </p:spPr>
            <p:txBody>
              <a:bodyPr/>
              <a:lstStyle/>
              <a:p>
                <a:endParaRPr lang="en-US" dirty="0"/>
              </a:p>
            </p:txBody>
          </p:sp>
          <p:sp>
            <p:nvSpPr>
              <p:cNvPr id="28838" name="Freeform 166"/>
              <p:cNvSpPr>
                <a:spLocks/>
              </p:cNvSpPr>
              <p:nvPr/>
            </p:nvSpPr>
            <p:spPr bwMode="auto">
              <a:xfrm>
                <a:off x="2952" y="3508"/>
                <a:ext cx="7" cy="70"/>
              </a:xfrm>
              <a:custGeom>
                <a:avLst/>
                <a:gdLst/>
                <a:ahLst/>
                <a:cxnLst>
                  <a:cxn ang="0">
                    <a:pos x="7" y="6"/>
                  </a:cxn>
                  <a:cxn ang="0">
                    <a:pos x="7" y="72"/>
                  </a:cxn>
                  <a:cxn ang="0">
                    <a:pos x="0" y="72"/>
                  </a:cxn>
                  <a:cxn ang="0">
                    <a:pos x="0" y="0"/>
                  </a:cxn>
                  <a:cxn ang="0">
                    <a:pos x="7" y="6"/>
                  </a:cxn>
                  <a:cxn ang="0">
                    <a:pos x="7" y="6"/>
                  </a:cxn>
                </a:cxnLst>
                <a:rect l="0" t="0" r="r" b="b"/>
                <a:pathLst>
                  <a:path w="7" h="72">
                    <a:moveTo>
                      <a:pt x="7" y="6"/>
                    </a:moveTo>
                    <a:lnTo>
                      <a:pt x="7" y="72"/>
                    </a:lnTo>
                    <a:lnTo>
                      <a:pt x="0" y="72"/>
                    </a:lnTo>
                    <a:lnTo>
                      <a:pt x="0" y="0"/>
                    </a:lnTo>
                    <a:lnTo>
                      <a:pt x="7" y="6"/>
                    </a:lnTo>
                    <a:lnTo>
                      <a:pt x="7" y="6"/>
                    </a:lnTo>
                    <a:close/>
                  </a:path>
                </a:pathLst>
              </a:custGeom>
              <a:solidFill>
                <a:srgbClr val="C0C0C0"/>
              </a:solidFill>
              <a:ln w="9525">
                <a:noFill/>
                <a:round/>
                <a:headEnd/>
                <a:tailEnd/>
              </a:ln>
            </p:spPr>
            <p:txBody>
              <a:bodyPr/>
              <a:lstStyle/>
              <a:p>
                <a:endParaRPr lang="en-US" dirty="0"/>
              </a:p>
            </p:txBody>
          </p:sp>
          <p:sp>
            <p:nvSpPr>
              <p:cNvPr id="28839" name="Freeform 167"/>
              <p:cNvSpPr>
                <a:spLocks/>
              </p:cNvSpPr>
              <p:nvPr/>
            </p:nvSpPr>
            <p:spPr bwMode="auto">
              <a:xfrm>
                <a:off x="2952" y="3508"/>
                <a:ext cx="7" cy="70"/>
              </a:xfrm>
              <a:custGeom>
                <a:avLst/>
                <a:gdLst/>
                <a:ahLst/>
                <a:cxnLst>
                  <a:cxn ang="0">
                    <a:pos x="7" y="6"/>
                  </a:cxn>
                  <a:cxn ang="0">
                    <a:pos x="7" y="72"/>
                  </a:cxn>
                  <a:cxn ang="0">
                    <a:pos x="0" y="72"/>
                  </a:cxn>
                  <a:cxn ang="0">
                    <a:pos x="0" y="0"/>
                  </a:cxn>
                  <a:cxn ang="0">
                    <a:pos x="7" y="6"/>
                  </a:cxn>
                  <a:cxn ang="0">
                    <a:pos x="7" y="6"/>
                  </a:cxn>
                </a:cxnLst>
                <a:rect l="0" t="0" r="r" b="b"/>
                <a:pathLst>
                  <a:path w="7" h="72">
                    <a:moveTo>
                      <a:pt x="7" y="6"/>
                    </a:moveTo>
                    <a:lnTo>
                      <a:pt x="7" y="72"/>
                    </a:lnTo>
                    <a:lnTo>
                      <a:pt x="0" y="72"/>
                    </a:lnTo>
                    <a:lnTo>
                      <a:pt x="0" y="0"/>
                    </a:lnTo>
                    <a:lnTo>
                      <a:pt x="7" y="6"/>
                    </a:lnTo>
                    <a:lnTo>
                      <a:pt x="7" y="6"/>
                    </a:lnTo>
                  </a:path>
                </a:pathLst>
              </a:custGeom>
              <a:noFill/>
              <a:ln w="0">
                <a:solidFill>
                  <a:srgbClr val="000000"/>
                </a:solidFill>
                <a:prstDash val="solid"/>
                <a:round/>
                <a:headEnd/>
                <a:tailEnd/>
              </a:ln>
            </p:spPr>
            <p:txBody>
              <a:bodyPr/>
              <a:lstStyle/>
              <a:p>
                <a:endParaRPr lang="en-US" dirty="0"/>
              </a:p>
            </p:txBody>
          </p:sp>
          <p:sp>
            <p:nvSpPr>
              <p:cNvPr id="28840" name="Freeform 168"/>
              <p:cNvSpPr>
                <a:spLocks/>
              </p:cNvSpPr>
              <p:nvPr/>
            </p:nvSpPr>
            <p:spPr bwMode="auto">
              <a:xfrm>
                <a:off x="2952" y="3508"/>
                <a:ext cx="7" cy="70"/>
              </a:xfrm>
              <a:custGeom>
                <a:avLst/>
                <a:gdLst/>
                <a:ahLst/>
                <a:cxnLst>
                  <a:cxn ang="0">
                    <a:pos x="7" y="6"/>
                  </a:cxn>
                  <a:cxn ang="0">
                    <a:pos x="7" y="72"/>
                  </a:cxn>
                  <a:cxn ang="0">
                    <a:pos x="0" y="72"/>
                  </a:cxn>
                  <a:cxn ang="0">
                    <a:pos x="0" y="0"/>
                  </a:cxn>
                  <a:cxn ang="0">
                    <a:pos x="7" y="6"/>
                  </a:cxn>
                </a:cxnLst>
                <a:rect l="0" t="0" r="r" b="b"/>
                <a:pathLst>
                  <a:path w="7" h="72">
                    <a:moveTo>
                      <a:pt x="7" y="6"/>
                    </a:moveTo>
                    <a:lnTo>
                      <a:pt x="7" y="72"/>
                    </a:lnTo>
                    <a:lnTo>
                      <a:pt x="0" y="72"/>
                    </a:lnTo>
                    <a:lnTo>
                      <a:pt x="0" y="0"/>
                    </a:lnTo>
                    <a:lnTo>
                      <a:pt x="7" y="6"/>
                    </a:lnTo>
                  </a:path>
                </a:pathLst>
              </a:custGeom>
              <a:noFill/>
              <a:ln w="0">
                <a:solidFill>
                  <a:srgbClr val="000000"/>
                </a:solidFill>
                <a:prstDash val="solid"/>
                <a:round/>
                <a:headEnd/>
                <a:tailEnd/>
              </a:ln>
            </p:spPr>
            <p:txBody>
              <a:bodyPr/>
              <a:lstStyle/>
              <a:p>
                <a:endParaRPr lang="en-US" dirty="0"/>
              </a:p>
            </p:txBody>
          </p:sp>
          <p:sp>
            <p:nvSpPr>
              <p:cNvPr id="28841" name="Freeform 169"/>
              <p:cNvSpPr>
                <a:spLocks/>
              </p:cNvSpPr>
              <p:nvPr/>
            </p:nvSpPr>
            <p:spPr bwMode="auto">
              <a:xfrm>
                <a:off x="2945" y="3514"/>
                <a:ext cx="7" cy="64"/>
              </a:xfrm>
              <a:custGeom>
                <a:avLst/>
                <a:gdLst/>
                <a:ahLst/>
                <a:cxnLst>
                  <a:cxn ang="0">
                    <a:pos x="7" y="66"/>
                  </a:cxn>
                  <a:cxn ang="0">
                    <a:pos x="7" y="0"/>
                  </a:cxn>
                  <a:cxn ang="0">
                    <a:pos x="0" y="0"/>
                  </a:cxn>
                  <a:cxn ang="0">
                    <a:pos x="0" y="66"/>
                  </a:cxn>
                  <a:cxn ang="0">
                    <a:pos x="7" y="66"/>
                  </a:cxn>
                  <a:cxn ang="0">
                    <a:pos x="7" y="66"/>
                  </a:cxn>
                </a:cxnLst>
                <a:rect l="0" t="0" r="r" b="b"/>
                <a:pathLst>
                  <a:path w="7" h="66">
                    <a:moveTo>
                      <a:pt x="7" y="66"/>
                    </a:moveTo>
                    <a:lnTo>
                      <a:pt x="7" y="0"/>
                    </a:lnTo>
                    <a:lnTo>
                      <a:pt x="0" y="0"/>
                    </a:lnTo>
                    <a:lnTo>
                      <a:pt x="0" y="66"/>
                    </a:lnTo>
                    <a:lnTo>
                      <a:pt x="7" y="66"/>
                    </a:lnTo>
                    <a:lnTo>
                      <a:pt x="7" y="66"/>
                    </a:lnTo>
                    <a:close/>
                  </a:path>
                </a:pathLst>
              </a:custGeom>
              <a:solidFill>
                <a:srgbClr val="A0A0A0"/>
              </a:solidFill>
              <a:ln w="9525">
                <a:noFill/>
                <a:round/>
                <a:headEnd/>
                <a:tailEnd/>
              </a:ln>
            </p:spPr>
            <p:txBody>
              <a:bodyPr/>
              <a:lstStyle/>
              <a:p>
                <a:endParaRPr lang="en-US" dirty="0"/>
              </a:p>
            </p:txBody>
          </p:sp>
          <p:sp>
            <p:nvSpPr>
              <p:cNvPr id="28842" name="Freeform 170"/>
              <p:cNvSpPr>
                <a:spLocks/>
              </p:cNvSpPr>
              <p:nvPr/>
            </p:nvSpPr>
            <p:spPr bwMode="auto">
              <a:xfrm>
                <a:off x="2945" y="3514"/>
                <a:ext cx="7" cy="64"/>
              </a:xfrm>
              <a:custGeom>
                <a:avLst/>
                <a:gdLst/>
                <a:ahLst/>
                <a:cxnLst>
                  <a:cxn ang="0">
                    <a:pos x="7" y="66"/>
                  </a:cxn>
                  <a:cxn ang="0">
                    <a:pos x="7" y="0"/>
                  </a:cxn>
                  <a:cxn ang="0">
                    <a:pos x="0" y="0"/>
                  </a:cxn>
                  <a:cxn ang="0">
                    <a:pos x="0" y="66"/>
                  </a:cxn>
                  <a:cxn ang="0">
                    <a:pos x="7" y="66"/>
                  </a:cxn>
                  <a:cxn ang="0">
                    <a:pos x="7" y="66"/>
                  </a:cxn>
                </a:cxnLst>
                <a:rect l="0" t="0" r="r" b="b"/>
                <a:pathLst>
                  <a:path w="7" h="66">
                    <a:moveTo>
                      <a:pt x="7" y="66"/>
                    </a:moveTo>
                    <a:lnTo>
                      <a:pt x="7" y="0"/>
                    </a:lnTo>
                    <a:lnTo>
                      <a:pt x="0" y="0"/>
                    </a:lnTo>
                    <a:lnTo>
                      <a:pt x="0" y="66"/>
                    </a:lnTo>
                    <a:lnTo>
                      <a:pt x="7" y="66"/>
                    </a:lnTo>
                    <a:lnTo>
                      <a:pt x="7" y="66"/>
                    </a:lnTo>
                  </a:path>
                </a:pathLst>
              </a:custGeom>
              <a:noFill/>
              <a:ln w="0">
                <a:solidFill>
                  <a:srgbClr val="000000"/>
                </a:solidFill>
                <a:prstDash val="solid"/>
                <a:round/>
                <a:headEnd/>
                <a:tailEnd/>
              </a:ln>
            </p:spPr>
            <p:txBody>
              <a:bodyPr/>
              <a:lstStyle/>
              <a:p>
                <a:endParaRPr lang="en-US" dirty="0"/>
              </a:p>
            </p:txBody>
          </p:sp>
          <p:sp>
            <p:nvSpPr>
              <p:cNvPr id="28843" name="Rectangle 171"/>
              <p:cNvSpPr>
                <a:spLocks noChangeArrowheads="1"/>
              </p:cNvSpPr>
              <p:nvPr/>
            </p:nvSpPr>
            <p:spPr bwMode="auto">
              <a:xfrm>
                <a:off x="2945" y="3514"/>
                <a:ext cx="7" cy="64"/>
              </a:xfrm>
              <a:prstGeom prst="rect">
                <a:avLst/>
              </a:prstGeom>
              <a:noFill/>
              <a:ln w="0">
                <a:solidFill>
                  <a:srgbClr val="000000"/>
                </a:solidFill>
                <a:miter lim="800000"/>
                <a:headEnd/>
                <a:tailEnd/>
              </a:ln>
            </p:spPr>
            <p:txBody>
              <a:bodyPr/>
              <a:lstStyle/>
              <a:p>
                <a:endParaRPr lang="en-US" dirty="0"/>
              </a:p>
            </p:txBody>
          </p:sp>
          <p:sp>
            <p:nvSpPr>
              <p:cNvPr id="28844" name="Freeform 172"/>
              <p:cNvSpPr>
                <a:spLocks/>
              </p:cNvSpPr>
              <p:nvPr/>
            </p:nvSpPr>
            <p:spPr bwMode="auto">
              <a:xfrm>
                <a:off x="2952" y="3508"/>
                <a:ext cx="7" cy="70"/>
              </a:xfrm>
              <a:custGeom>
                <a:avLst/>
                <a:gdLst/>
                <a:ahLst/>
                <a:cxnLst>
                  <a:cxn ang="0">
                    <a:pos x="7" y="6"/>
                  </a:cxn>
                  <a:cxn ang="0">
                    <a:pos x="7" y="72"/>
                  </a:cxn>
                  <a:cxn ang="0">
                    <a:pos x="0" y="72"/>
                  </a:cxn>
                  <a:cxn ang="0">
                    <a:pos x="0" y="0"/>
                  </a:cxn>
                  <a:cxn ang="0">
                    <a:pos x="7" y="6"/>
                  </a:cxn>
                  <a:cxn ang="0">
                    <a:pos x="7" y="6"/>
                  </a:cxn>
                </a:cxnLst>
                <a:rect l="0" t="0" r="r" b="b"/>
                <a:pathLst>
                  <a:path w="7" h="72">
                    <a:moveTo>
                      <a:pt x="7" y="6"/>
                    </a:moveTo>
                    <a:lnTo>
                      <a:pt x="7" y="72"/>
                    </a:lnTo>
                    <a:lnTo>
                      <a:pt x="0" y="72"/>
                    </a:lnTo>
                    <a:lnTo>
                      <a:pt x="0" y="0"/>
                    </a:lnTo>
                    <a:lnTo>
                      <a:pt x="7" y="6"/>
                    </a:lnTo>
                    <a:lnTo>
                      <a:pt x="7" y="6"/>
                    </a:lnTo>
                    <a:close/>
                  </a:path>
                </a:pathLst>
              </a:custGeom>
              <a:solidFill>
                <a:srgbClr val="C0C0C0"/>
              </a:solidFill>
              <a:ln w="9525">
                <a:noFill/>
                <a:round/>
                <a:headEnd/>
                <a:tailEnd/>
              </a:ln>
            </p:spPr>
            <p:txBody>
              <a:bodyPr/>
              <a:lstStyle/>
              <a:p>
                <a:endParaRPr lang="en-US" dirty="0"/>
              </a:p>
            </p:txBody>
          </p:sp>
          <p:sp>
            <p:nvSpPr>
              <p:cNvPr id="28845" name="Freeform 173"/>
              <p:cNvSpPr>
                <a:spLocks/>
              </p:cNvSpPr>
              <p:nvPr/>
            </p:nvSpPr>
            <p:spPr bwMode="auto">
              <a:xfrm>
                <a:off x="2952" y="3508"/>
                <a:ext cx="7" cy="70"/>
              </a:xfrm>
              <a:custGeom>
                <a:avLst/>
                <a:gdLst/>
                <a:ahLst/>
                <a:cxnLst>
                  <a:cxn ang="0">
                    <a:pos x="7" y="6"/>
                  </a:cxn>
                  <a:cxn ang="0">
                    <a:pos x="7" y="72"/>
                  </a:cxn>
                  <a:cxn ang="0">
                    <a:pos x="0" y="72"/>
                  </a:cxn>
                  <a:cxn ang="0">
                    <a:pos x="0" y="0"/>
                  </a:cxn>
                  <a:cxn ang="0">
                    <a:pos x="7" y="6"/>
                  </a:cxn>
                  <a:cxn ang="0">
                    <a:pos x="7" y="6"/>
                  </a:cxn>
                </a:cxnLst>
                <a:rect l="0" t="0" r="r" b="b"/>
                <a:pathLst>
                  <a:path w="7" h="72">
                    <a:moveTo>
                      <a:pt x="7" y="6"/>
                    </a:moveTo>
                    <a:lnTo>
                      <a:pt x="7" y="72"/>
                    </a:lnTo>
                    <a:lnTo>
                      <a:pt x="0" y="72"/>
                    </a:lnTo>
                    <a:lnTo>
                      <a:pt x="0" y="0"/>
                    </a:lnTo>
                    <a:lnTo>
                      <a:pt x="7" y="6"/>
                    </a:lnTo>
                    <a:lnTo>
                      <a:pt x="7" y="6"/>
                    </a:lnTo>
                  </a:path>
                </a:pathLst>
              </a:custGeom>
              <a:noFill/>
              <a:ln w="0">
                <a:solidFill>
                  <a:srgbClr val="000000"/>
                </a:solidFill>
                <a:prstDash val="solid"/>
                <a:round/>
                <a:headEnd/>
                <a:tailEnd/>
              </a:ln>
            </p:spPr>
            <p:txBody>
              <a:bodyPr/>
              <a:lstStyle/>
              <a:p>
                <a:endParaRPr lang="en-US" dirty="0"/>
              </a:p>
            </p:txBody>
          </p:sp>
          <p:sp>
            <p:nvSpPr>
              <p:cNvPr id="28846" name="Freeform 174"/>
              <p:cNvSpPr>
                <a:spLocks/>
              </p:cNvSpPr>
              <p:nvPr/>
            </p:nvSpPr>
            <p:spPr bwMode="auto">
              <a:xfrm>
                <a:off x="2952" y="3508"/>
                <a:ext cx="7" cy="70"/>
              </a:xfrm>
              <a:custGeom>
                <a:avLst/>
                <a:gdLst/>
                <a:ahLst/>
                <a:cxnLst>
                  <a:cxn ang="0">
                    <a:pos x="7" y="6"/>
                  </a:cxn>
                  <a:cxn ang="0">
                    <a:pos x="7" y="72"/>
                  </a:cxn>
                  <a:cxn ang="0">
                    <a:pos x="0" y="72"/>
                  </a:cxn>
                  <a:cxn ang="0">
                    <a:pos x="0" y="0"/>
                  </a:cxn>
                  <a:cxn ang="0">
                    <a:pos x="7" y="6"/>
                  </a:cxn>
                </a:cxnLst>
                <a:rect l="0" t="0" r="r" b="b"/>
                <a:pathLst>
                  <a:path w="7" h="72">
                    <a:moveTo>
                      <a:pt x="7" y="6"/>
                    </a:moveTo>
                    <a:lnTo>
                      <a:pt x="7" y="72"/>
                    </a:lnTo>
                    <a:lnTo>
                      <a:pt x="0" y="72"/>
                    </a:lnTo>
                    <a:lnTo>
                      <a:pt x="0" y="0"/>
                    </a:lnTo>
                    <a:lnTo>
                      <a:pt x="7" y="6"/>
                    </a:lnTo>
                  </a:path>
                </a:pathLst>
              </a:custGeom>
              <a:noFill/>
              <a:ln w="0">
                <a:solidFill>
                  <a:srgbClr val="000000"/>
                </a:solidFill>
                <a:prstDash val="solid"/>
                <a:round/>
                <a:headEnd/>
                <a:tailEnd/>
              </a:ln>
            </p:spPr>
            <p:txBody>
              <a:bodyPr/>
              <a:lstStyle/>
              <a:p>
                <a:endParaRPr lang="en-US" dirty="0"/>
              </a:p>
            </p:txBody>
          </p:sp>
          <p:sp>
            <p:nvSpPr>
              <p:cNvPr id="28847" name="Freeform 175"/>
              <p:cNvSpPr>
                <a:spLocks/>
              </p:cNvSpPr>
              <p:nvPr/>
            </p:nvSpPr>
            <p:spPr bwMode="auto">
              <a:xfrm>
                <a:off x="2986" y="3526"/>
                <a:ext cx="7" cy="71"/>
              </a:xfrm>
              <a:custGeom>
                <a:avLst/>
                <a:gdLst/>
                <a:ahLst/>
                <a:cxnLst>
                  <a:cxn ang="0">
                    <a:pos x="7" y="73"/>
                  </a:cxn>
                  <a:cxn ang="0">
                    <a:pos x="7" y="0"/>
                  </a:cxn>
                  <a:cxn ang="0">
                    <a:pos x="0" y="0"/>
                  </a:cxn>
                  <a:cxn ang="0">
                    <a:pos x="0" y="73"/>
                  </a:cxn>
                  <a:cxn ang="0">
                    <a:pos x="7" y="73"/>
                  </a:cxn>
                  <a:cxn ang="0">
                    <a:pos x="7" y="73"/>
                  </a:cxn>
                </a:cxnLst>
                <a:rect l="0" t="0" r="r" b="b"/>
                <a:pathLst>
                  <a:path w="7" h="73">
                    <a:moveTo>
                      <a:pt x="7" y="73"/>
                    </a:moveTo>
                    <a:lnTo>
                      <a:pt x="7" y="0"/>
                    </a:lnTo>
                    <a:lnTo>
                      <a:pt x="0" y="0"/>
                    </a:lnTo>
                    <a:lnTo>
                      <a:pt x="0" y="73"/>
                    </a:lnTo>
                    <a:lnTo>
                      <a:pt x="7" y="73"/>
                    </a:lnTo>
                    <a:lnTo>
                      <a:pt x="7" y="73"/>
                    </a:lnTo>
                    <a:close/>
                  </a:path>
                </a:pathLst>
              </a:custGeom>
              <a:solidFill>
                <a:srgbClr val="A0A0A0"/>
              </a:solidFill>
              <a:ln w="9525">
                <a:noFill/>
                <a:round/>
                <a:headEnd/>
                <a:tailEnd/>
              </a:ln>
            </p:spPr>
            <p:txBody>
              <a:bodyPr/>
              <a:lstStyle/>
              <a:p>
                <a:endParaRPr lang="en-US" dirty="0"/>
              </a:p>
            </p:txBody>
          </p:sp>
          <p:sp>
            <p:nvSpPr>
              <p:cNvPr id="28848" name="Freeform 176"/>
              <p:cNvSpPr>
                <a:spLocks/>
              </p:cNvSpPr>
              <p:nvPr/>
            </p:nvSpPr>
            <p:spPr bwMode="auto">
              <a:xfrm>
                <a:off x="2986" y="3526"/>
                <a:ext cx="7" cy="71"/>
              </a:xfrm>
              <a:custGeom>
                <a:avLst/>
                <a:gdLst/>
                <a:ahLst/>
                <a:cxnLst>
                  <a:cxn ang="0">
                    <a:pos x="7" y="73"/>
                  </a:cxn>
                  <a:cxn ang="0">
                    <a:pos x="7" y="0"/>
                  </a:cxn>
                  <a:cxn ang="0">
                    <a:pos x="0" y="0"/>
                  </a:cxn>
                  <a:cxn ang="0">
                    <a:pos x="0" y="73"/>
                  </a:cxn>
                  <a:cxn ang="0">
                    <a:pos x="7" y="73"/>
                  </a:cxn>
                  <a:cxn ang="0">
                    <a:pos x="7" y="73"/>
                  </a:cxn>
                </a:cxnLst>
                <a:rect l="0" t="0" r="r" b="b"/>
                <a:pathLst>
                  <a:path w="7" h="73">
                    <a:moveTo>
                      <a:pt x="7" y="73"/>
                    </a:moveTo>
                    <a:lnTo>
                      <a:pt x="7" y="0"/>
                    </a:lnTo>
                    <a:lnTo>
                      <a:pt x="0" y="0"/>
                    </a:lnTo>
                    <a:lnTo>
                      <a:pt x="0" y="73"/>
                    </a:lnTo>
                    <a:lnTo>
                      <a:pt x="7" y="73"/>
                    </a:lnTo>
                    <a:lnTo>
                      <a:pt x="7" y="73"/>
                    </a:lnTo>
                  </a:path>
                </a:pathLst>
              </a:custGeom>
              <a:noFill/>
              <a:ln w="0">
                <a:solidFill>
                  <a:srgbClr val="000000"/>
                </a:solidFill>
                <a:prstDash val="solid"/>
                <a:round/>
                <a:headEnd/>
                <a:tailEnd/>
              </a:ln>
            </p:spPr>
            <p:txBody>
              <a:bodyPr/>
              <a:lstStyle/>
              <a:p>
                <a:endParaRPr lang="en-US" dirty="0"/>
              </a:p>
            </p:txBody>
          </p:sp>
          <p:sp>
            <p:nvSpPr>
              <p:cNvPr id="28849" name="Rectangle 177"/>
              <p:cNvSpPr>
                <a:spLocks noChangeArrowheads="1"/>
              </p:cNvSpPr>
              <p:nvPr/>
            </p:nvSpPr>
            <p:spPr bwMode="auto">
              <a:xfrm>
                <a:off x="2986" y="3526"/>
                <a:ext cx="7" cy="71"/>
              </a:xfrm>
              <a:prstGeom prst="rect">
                <a:avLst/>
              </a:prstGeom>
              <a:noFill/>
              <a:ln w="0">
                <a:solidFill>
                  <a:srgbClr val="000000"/>
                </a:solidFill>
                <a:miter lim="800000"/>
                <a:headEnd/>
                <a:tailEnd/>
              </a:ln>
            </p:spPr>
            <p:txBody>
              <a:bodyPr/>
              <a:lstStyle/>
              <a:p>
                <a:endParaRPr lang="en-US" dirty="0"/>
              </a:p>
            </p:txBody>
          </p:sp>
          <p:sp>
            <p:nvSpPr>
              <p:cNvPr id="28850" name="Freeform 178"/>
              <p:cNvSpPr>
                <a:spLocks/>
              </p:cNvSpPr>
              <p:nvPr/>
            </p:nvSpPr>
            <p:spPr bwMode="auto">
              <a:xfrm>
                <a:off x="2993" y="3520"/>
                <a:ext cx="7" cy="77"/>
              </a:xfrm>
              <a:custGeom>
                <a:avLst/>
                <a:gdLst/>
                <a:ahLst/>
                <a:cxnLst>
                  <a:cxn ang="0">
                    <a:pos x="7" y="6"/>
                  </a:cxn>
                  <a:cxn ang="0">
                    <a:pos x="7" y="79"/>
                  </a:cxn>
                  <a:cxn ang="0">
                    <a:pos x="0" y="79"/>
                  </a:cxn>
                  <a:cxn ang="0">
                    <a:pos x="0" y="0"/>
                  </a:cxn>
                  <a:cxn ang="0">
                    <a:pos x="7" y="6"/>
                  </a:cxn>
                  <a:cxn ang="0">
                    <a:pos x="7" y="6"/>
                  </a:cxn>
                </a:cxnLst>
                <a:rect l="0" t="0" r="r" b="b"/>
                <a:pathLst>
                  <a:path w="7" h="79">
                    <a:moveTo>
                      <a:pt x="7" y="6"/>
                    </a:moveTo>
                    <a:lnTo>
                      <a:pt x="7" y="79"/>
                    </a:lnTo>
                    <a:lnTo>
                      <a:pt x="0" y="79"/>
                    </a:lnTo>
                    <a:lnTo>
                      <a:pt x="0" y="0"/>
                    </a:lnTo>
                    <a:lnTo>
                      <a:pt x="7" y="6"/>
                    </a:lnTo>
                    <a:lnTo>
                      <a:pt x="7" y="6"/>
                    </a:lnTo>
                    <a:close/>
                  </a:path>
                </a:pathLst>
              </a:custGeom>
              <a:solidFill>
                <a:srgbClr val="C0C0C0"/>
              </a:solidFill>
              <a:ln w="9525">
                <a:noFill/>
                <a:round/>
                <a:headEnd/>
                <a:tailEnd/>
              </a:ln>
            </p:spPr>
            <p:txBody>
              <a:bodyPr/>
              <a:lstStyle/>
              <a:p>
                <a:endParaRPr lang="en-US" dirty="0"/>
              </a:p>
            </p:txBody>
          </p:sp>
          <p:sp>
            <p:nvSpPr>
              <p:cNvPr id="28851" name="Freeform 179"/>
              <p:cNvSpPr>
                <a:spLocks/>
              </p:cNvSpPr>
              <p:nvPr/>
            </p:nvSpPr>
            <p:spPr bwMode="auto">
              <a:xfrm>
                <a:off x="2993" y="3520"/>
                <a:ext cx="7" cy="77"/>
              </a:xfrm>
              <a:custGeom>
                <a:avLst/>
                <a:gdLst/>
                <a:ahLst/>
                <a:cxnLst>
                  <a:cxn ang="0">
                    <a:pos x="7" y="6"/>
                  </a:cxn>
                  <a:cxn ang="0">
                    <a:pos x="7" y="79"/>
                  </a:cxn>
                  <a:cxn ang="0">
                    <a:pos x="0" y="79"/>
                  </a:cxn>
                  <a:cxn ang="0">
                    <a:pos x="0" y="0"/>
                  </a:cxn>
                  <a:cxn ang="0">
                    <a:pos x="7" y="6"/>
                  </a:cxn>
                  <a:cxn ang="0">
                    <a:pos x="7" y="6"/>
                  </a:cxn>
                </a:cxnLst>
                <a:rect l="0" t="0" r="r" b="b"/>
                <a:pathLst>
                  <a:path w="7" h="79">
                    <a:moveTo>
                      <a:pt x="7" y="6"/>
                    </a:moveTo>
                    <a:lnTo>
                      <a:pt x="7" y="79"/>
                    </a:lnTo>
                    <a:lnTo>
                      <a:pt x="0" y="79"/>
                    </a:lnTo>
                    <a:lnTo>
                      <a:pt x="0" y="0"/>
                    </a:lnTo>
                    <a:lnTo>
                      <a:pt x="7" y="6"/>
                    </a:lnTo>
                    <a:lnTo>
                      <a:pt x="7" y="6"/>
                    </a:lnTo>
                  </a:path>
                </a:pathLst>
              </a:custGeom>
              <a:noFill/>
              <a:ln w="0">
                <a:solidFill>
                  <a:srgbClr val="000000"/>
                </a:solidFill>
                <a:prstDash val="solid"/>
                <a:round/>
                <a:headEnd/>
                <a:tailEnd/>
              </a:ln>
            </p:spPr>
            <p:txBody>
              <a:bodyPr/>
              <a:lstStyle/>
              <a:p>
                <a:endParaRPr lang="en-US" dirty="0"/>
              </a:p>
            </p:txBody>
          </p:sp>
          <p:sp>
            <p:nvSpPr>
              <p:cNvPr id="28852" name="Freeform 180"/>
              <p:cNvSpPr>
                <a:spLocks/>
              </p:cNvSpPr>
              <p:nvPr/>
            </p:nvSpPr>
            <p:spPr bwMode="auto">
              <a:xfrm>
                <a:off x="2993" y="3520"/>
                <a:ext cx="7" cy="77"/>
              </a:xfrm>
              <a:custGeom>
                <a:avLst/>
                <a:gdLst/>
                <a:ahLst/>
                <a:cxnLst>
                  <a:cxn ang="0">
                    <a:pos x="7" y="6"/>
                  </a:cxn>
                  <a:cxn ang="0">
                    <a:pos x="7" y="79"/>
                  </a:cxn>
                  <a:cxn ang="0">
                    <a:pos x="0" y="79"/>
                  </a:cxn>
                  <a:cxn ang="0">
                    <a:pos x="0" y="0"/>
                  </a:cxn>
                  <a:cxn ang="0">
                    <a:pos x="7" y="6"/>
                  </a:cxn>
                </a:cxnLst>
                <a:rect l="0" t="0" r="r" b="b"/>
                <a:pathLst>
                  <a:path w="7" h="79">
                    <a:moveTo>
                      <a:pt x="7" y="6"/>
                    </a:moveTo>
                    <a:lnTo>
                      <a:pt x="7" y="79"/>
                    </a:lnTo>
                    <a:lnTo>
                      <a:pt x="0" y="79"/>
                    </a:lnTo>
                    <a:lnTo>
                      <a:pt x="0" y="0"/>
                    </a:lnTo>
                    <a:lnTo>
                      <a:pt x="7" y="6"/>
                    </a:lnTo>
                  </a:path>
                </a:pathLst>
              </a:custGeom>
              <a:noFill/>
              <a:ln w="0">
                <a:solidFill>
                  <a:srgbClr val="000000"/>
                </a:solidFill>
                <a:prstDash val="solid"/>
                <a:round/>
                <a:headEnd/>
                <a:tailEnd/>
              </a:ln>
            </p:spPr>
            <p:txBody>
              <a:bodyPr/>
              <a:lstStyle/>
              <a:p>
                <a:endParaRPr lang="en-US" dirty="0"/>
              </a:p>
            </p:txBody>
          </p:sp>
          <p:sp>
            <p:nvSpPr>
              <p:cNvPr id="28853" name="Freeform 181"/>
              <p:cNvSpPr>
                <a:spLocks/>
              </p:cNvSpPr>
              <p:nvPr/>
            </p:nvSpPr>
            <p:spPr bwMode="auto">
              <a:xfrm>
                <a:off x="2986" y="3526"/>
                <a:ext cx="7" cy="71"/>
              </a:xfrm>
              <a:custGeom>
                <a:avLst/>
                <a:gdLst/>
                <a:ahLst/>
                <a:cxnLst>
                  <a:cxn ang="0">
                    <a:pos x="7" y="73"/>
                  </a:cxn>
                  <a:cxn ang="0">
                    <a:pos x="7" y="0"/>
                  </a:cxn>
                  <a:cxn ang="0">
                    <a:pos x="0" y="0"/>
                  </a:cxn>
                  <a:cxn ang="0">
                    <a:pos x="0" y="73"/>
                  </a:cxn>
                  <a:cxn ang="0">
                    <a:pos x="7" y="73"/>
                  </a:cxn>
                  <a:cxn ang="0">
                    <a:pos x="7" y="73"/>
                  </a:cxn>
                </a:cxnLst>
                <a:rect l="0" t="0" r="r" b="b"/>
                <a:pathLst>
                  <a:path w="7" h="73">
                    <a:moveTo>
                      <a:pt x="7" y="73"/>
                    </a:moveTo>
                    <a:lnTo>
                      <a:pt x="7" y="0"/>
                    </a:lnTo>
                    <a:lnTo>
                      <a:pt x="0" y="0"/>
                    </a:lnTo>
                    <a:lnTo>
                      <a:pt x="0" y="73"/>
                    </a:lnTo>
                    <a:lnTo>
                      <a:pt x="7" y="73"/>
                    </a:lnTo>
                    <a:lnTo>
                      <a:pt x="7" y="73"/>
                    </a:lnTo>
                    <a:close/>
                  </a:path>
                </a:pathLst>
              </a:custGeom>
              <a:solidFill>
                <a:srgbClr val="A0A0A0"/>
              </a:solidFill>
              <a:ln w="9525">
                <a:noFill/>
                <a:round/>
                <a:headEnd/>
                <a:tailEnd/>
              </a:ln>
            </p:spPr>
            <p:txBody>
              <a:bodyPr/>
              <a:lstStyle/>
              <a:p>
                <a:endParaRPr lang="en-US" dirty="0"/>
              </a:p>
            </p:txBody>
          </p:sp>
          <p:sp>
            <p:nvSpPr>
              <p:cNvPr id="28854" name="Freeform 182"/>
              <p:cNvSpPr>
                <a:spLocks/>
              </p:cNvSpPr>
              <p:nvPr/>
            </p:nvSpPr>
            <p:spPr bwMode="auto">
              <a:xfrm>
                <a:off x="2986" y="3526"/>
                <a:ext cx="7" cy="71"/>
              </a:xfrm>
              <a:custGeom>
                <a:avLst/>
                <a:gdLst/>
                <a:ahLst/>
                <a:cxnLst>
                  <a:cxn ang="0">
                    <a:pos x="7" y="73"/>
                  </a:cxn>
                  <a:cxn ang="0">
                    <a:pos x="7" y="0"/>
                  </a:cxn>
                  <a:cxn ang="0">
                    <a:pos x="0" y="0"/>
                  </a:cxn>
                  <a:cxn ang="0">
                    <a:pos x="0" y="73"/>
                  </a:cxn>
                  <a:cxn ang="0">
                    <a:pos x="7" y="73"/>
                  </a:cxn>
                  <a:cxn ang="0">
                    <a:pos x="7" y="73"/>
                  </a:cxn>
                </a:cxnLst>
                <a:rect l="0" t="0" r="r" b="b"/>
                <a:pathLst>
                  <a:path w="7" h="73">
                    <a:moveTo>
                      <a:pt x="7" y="73"/>
                    </a:moveTo>
                    <a:lnTo>
                      <a:pt x="7" y="0"/>
                    </a:lnTo>
                    <a:lnTo>
                      <a:pt x="0" y="0"/>
                    </a:lnTo>
                    <a:lnTo>
                      <a:pt x="0" y="73"/>
                    </a:lnTo>
                    <a:lnTo>
                      <a:pt x="7" y="73"/>
                    </a:lnTo>
                    <a:lnTo>
                      <a:pt x="7" y="73"/>
                    </a:lnTo>
                  </a:path>
                </a:pathLst>
              </a:custGeom>
              <a:noFill/>
              <a:ln w="0">
                <a:solidFill>
                  <a:srgbClr val="000000"/>
                </a:solidFill>
                <a:prstDash val="solid"/>
                <a:round/>
                <a:headEnd/>
                <a:tailEnd/>
              </a:ln>
            </p:spPr>
            <p:txBody>
              <a:bodyPr/>
              <a:lstStyle/>
              <a:p>
                <a:endParaRPr lang="en-US" dirty="0"/>
              </a:p>
            </p:txBody>
          </p:sp>
          <p:sp>
            <p:nvSpPr>
              <p:cNvPr id="28855" name="Rectangle 183"/>
              <p:cNvSpPr>
                <a:spLocks noChangeArrowheads="1"/>
              </p:cNvSpPr>
              <p:nvPr/>
            </p:nvSpPr>
            <p:spPr bwMode="auto">
              <a:xfrm>
                <a:off x="2986" y="3526"/>
                <a:ext cx="7" cy="71"/>
              </a:xfrm>
              <a:prstGeom prst="rect">
                <a:avLst/>
              </a:prstGeom>
              <a:noFill/>
              <a:ln w="0">
                <a:solidFill>
                  <a:srgbClr val="000000"/>
                </a:solidFill>
                <a:miter lim="800000"/>
                <a:headEnd/>
                <a:tailEnd/>
              </a:ln>
            </p:spPr>
            <p:txBody>
              <a:bodyPr/>
              <a:lstStyle/>
              <a:p>
                <a:endParaRPr lang="en-US" dirty="0"/>
              </a:p>
            </p:txBody>
          </p:sp>
          <p:sp>
            <p:nvSpPr>
              <p:cNvPr id="28856" name="Freeform 184"/>
              <p:cNvSpPr>
                <a:spLocks/>
              </p:cNvSpPr>
              <p:nvPr/>
            </p:nvSpPr>
            <p:spPr bwMode="auto">
              <a:xfrm>
                <a:off x="2993" y="3520"/>
                <a:ext cx="7" cy="77"/>
              </a:xfrm>
              <a:custGeom>
                <a:avLst/>
                <a:gdLst/>
                <a:ahLst/>
                <a:cxnLst>
                  <a:cxn ang="0">
                    <a:pos x="7" y="6"/>
                  </a:cxn>
                  <a:cxn ang="0">
                    <a:pos x="7" y="79"/>
                  </a:cxn>
                  <a:cxn ang="0">
                    <a:pos x="0" y="79"/>
                  </a:cxn>
                  <a:cxn ang="0">
                    <a:pos x="0" y="0"/>
                  </a:cxn>
                  <a:cxn ang="0">
                    <a:pos x="7" y="6"/>
                  </a:cxn>
                  <a:cxn ang="0">
                    <a:pos x="7" y="6"/>
                  </a:cxn>
                </a:cxnLst>
                <a:rect l="0" t="0" r="r" b="b"/>
                <a:pathLst>
                  <a:path w="7" h="79">
                    <a:moveTo>
                      <a:pt x="7" y="6"/>
                    </a:moveTo>
                    <a:lnTo>
                      <a:pt x="7" y="79"/>
                    </a:lnTo>
                    <a:lnTo>
                      <a:pt x="0" y="79"/>
                    </a:lnTo>
                    <a:lnTo>
                      <a:pt x="0" y="0"/>
                    </a:lnTo>
                    <a:lnTo>
                      <a:pt x="7" y="6"/>
                    </a:lnTo>
                    <a:lnTo>
                      <a:pt x="7" y="6"/>
                    </a:lnTo>
                    <a:close/>
                  </a:path>
                </a:pathLst>
              </a:custGeom>
              <a:solidFill>
                <a:srgbClr val="C0C0C0"/>
              </a:solidFill>
              <a:ln w="9525">
                <a:noFill/>
                <a:round/>
                <a:headEnd/>
                <a:tailEnd/>
              </a:ln>
            </p:spPr>
            <p:txBody>
              <a:bodyPr/>
              <a:lstStyle/>
              <a:p>
                <a:endParaRPr lang="en-US" dirty="0"/>
              </a:p>
            </p:txBody>
          </p:sp>
          <p:sp>
            <p:nvSpPr>
              <p:cNvPr id="28857" name="Freeform 185"/>
              <p:cNvSpPr>
                <a:spLocks/>
              </p:cNvSpPr>
              <p:nvPr/>
            </p:nvSpPr>
            <p:spPr bwMode="auto">
              <a:xfrm>
                <a:off x="2993" y="3520"/>
                <a:ext cx="7" cy="77"/>
              </a:xfrm>
              <a:custGeom>
                <a:avLst/>
                <a:gdLst/>
                <a:ahLst/>
                <a:cxnLst>
                  <a:cxn ang="0">
                    <a:pos x="7" y="6"/>
                  </a:cxn>
                  <a:cxn ang="0">
                    <a:pos x="7" y="79"/>
                  </a:cxn>
                  <a:cxn ang="0">
                    <a:pos x="0" y="79"/>
                  </a:cxn>
                  <a:cxn ang="0">
                    <a:pos x="0" y="0"/>
                  </a:cxn>
                  <a:cxn ang="0">
                    <a:pos x="7" y="6"/>
                  </a:cxn>
                  <a:cxn ang="0">
                    <a:pos x="7" y="6"/>
                  </a:cxn>
                </a:cxnLst>
                <a:rect l="0" t="0" r="r" b="b"/>
                <a:pathLst>
                  <a:path w="7" h="79">
                    <a:moveTo>
                      <a:pt x="7" y="6"/>
                    </a:moveTo>
                    <a:lnTo>
                      <a:pt x="7" y="79"/>
                    </a:lnTo>
                    <a:lnTo>
                      <a:pt x="0" y="79"/>
                    </a:lnTo>
                    <a:lnTo>
                      <a:pt x="0" y="0"/>
                    </a:lnTo>
                    <a:lnTo>
                      <a:pt x="7" y="6"/>
                    </a:lnTo>
                    <a:lnTo>
                      <a:pt x="7" y="6"/>
                    </a:lnTo>
                  </a:path>
                </a:pathLst>
              </a:custGeom>
              <a:noFill/>
              <a:ln w="0">
                <a:solidFill>
                  <a:srgbClr val="000000"/>
                </a:solidFill>
                <a:prstDash val="solid"/>
                <a:round/>
                <a:headEnd/>
                <a:tailEnd/>
              </a:ln>
            </p:spPr>
            <p:txBody>
              <a:bodyPr/>
              <a:lstStyle/>
              <a:p>
                <a:endParaRPr lang="en-US" dirty="0"/>
              </a:p>
            </p:txBody>
          </p:sp>
          <p:sp>
            <p:nvSpPr>
              <p:cNvPr id="28858" name="Freeform 186"/>
              <p:cNvSpPr>
                <a:spLocks/>
              </p:cNvSpPr>
              <p:nvPr/>
            </p:nvSpPr>
            <p:spPr bwMode="auto">
              <a:xfrm>
                <a:off x="2993" y="3520"/>
                <a:ext cx="7" cy="77"/>
              </a:xfrm>
              <a:custGeom>
                <a:avLst/>
                <a:gdLst/>
                <a:ahLst/>
                <a:cxnLst>
                  <a:cxn ang="0">
                    <a:pos x="7" y="6"/>
                  </a:cxn>
                  <a:cxn ang="0">
                    <a:pos x="7" y="79"/>
                  </a:cxn>
                  <a:cxn ang="0">
                    <a:pos x="0" y="79"/>
                  </a:cxn>
                  <a:cxn ang="0">
                    <a:pos x="0" y="0"/>
                  </a:cxn>
                  <a:cxn ang="0">
                    <a:pos x="7" y="6"/>
                  </a:cxn>
                </a:cxnLst>
                <a:rect l="0" t="0" r="r" b="b"/>
                <a:pathLst>
                  <a:path w="7" h="79">
                    <a:moveTo>
                      <a:pt x="7" y="6"/>
                    </a:moveTo>
                    <a:lnTo>
                      <a:pt x="7" y="79"/>
                    </a:lnTo>
                    <a:lnTo>
                      <a:pt x="0" y="79"/>
                    </a:lnTo>
                    <a:lnTo>
                      <a:pt x="0" y="0"/>
                    </a:lnTo>
                    <a:lnTo>
                      <a:pt x="7" y="6"/>
                    </a:lnTo>
                  </a:path>
                </a:pathLst>
              </a:custGeom>
              <a:noFill/>
              <a:ln w="0">
                <a:solidFill>
                  <a:srgbClr val="000000"/>
                </a:solidFill>
                <a:prstDash val="solid"/>
                <a:round/>
                <a:headEnd/>
                <a:tailEnd/>
              </a:ln>
            </p:spPr>
            <p:txBody>
              <a:bodyPr/>
              <a:lstStyle/>
              <a:p>
                <a:endParaRPr lang="en-US" dirty="0"/>
              </a:p>
            </p:txBody>
          </p:sp>
          <p:sp>
            <p:nvSpPr>
              <p:cNvPr id="28859" name="Freeform 187"/>
              <p:cNvSpPr>
                <a:spLocks/>
              </p:cNvSpPr>
              <p:nvPr/>
            </p:nvSpPr>
            <p:spPr bwMode="auto">
              <a:xfrm>
                <a:off x="2794" y="3508"/>
                <a:ext cx="227" cy="18"/>
              </a:xfrm>
              <a:custGeom>
                <a:avLst/>
                <a:gdLst/>
                <a:ahLst/>
                <a:cxnLst>
                  <a:cxn ang="0">
                    <a:pos x="49" y="19"/>
                  </a:cxn>
                  <a:cxn ang="0">
                    <a:pos x="231" y="6"/>
                  </a:cxn>
                  <a:cxn ang="0">
                    <a:pos x="168" y="0"/>
                  </a:cxn>
                  <a:cxn ang="0">
                    <a:pos x="0" y="6"/>
                  </a:cxn>
                  <a:cxn ang="0">
                    <a:pos x="49" y="19"/>
                  </a:cxn>
                  <a:cxn ang="0">
                    <a:pos x="49" y="19"/>
                  </a:cxn>
                </a:cxnLst>
                <a:rect l="0" t="0" r="r" b="b"/>
                <a:pathLst>
                  <a:path w="231" h="19">
                    <a:moveTo>
                      <a:pt x="49" y="19"/>
                    </a:moveTo>
                    <a:lnTo>
                      <a:pt x="231" y="6"/>
                    </a:lnTo>
                    <a:lnTo>
                      <a:pt x="168" y="0"/>
                    </a:lnTo>
                    <a:lnTo>
                      <a:pt x="0" y="6"/>
                    </a:lnTo>
                    <a:lnTo>
                      <a:pt x="49" y="19"/>
                    </a:lnTo>
                    <a:lnTo>
                      <a:pt x="49" y="19"/>
                    </a:lnTo>
                    <a:close/>
                  </a:path>
                </a:pathLst>
              </a:custGeom>
              <a:solidFill>
                <a:srgbClr val="E0E0E0"/>
              </a:solidFill>
              <a:ln w="9525">
                <a:noFill/>
                <a:round/>
                <a:headEnd/>
                <a:tailEnd/>
              </a:ln>
            </p:spPr>
            <p:txBody>
              <a:bodyPr/>
              <a:lstStyle/>
              <a:p>
                <a:endParaRPr lang="en-US" dirty="0"/>
              </a:p>
            </p:txBody>
          </p:sp>
          <p:sp>
            <p:nvSpPr>
              <p:cNvPr id="28861" name="Freeform 189"/>
              <p:cNvSpPr>
                <a:spLocks/>
              </p:cNvSpPr>
              <p:nvPr/>
            </p:nvSpPr>
            <p:spPr bwMode="auto">
              <a:xfrm>
                <a:off x="2793" y="3474"/>
                <a:ext cx="228" cy="18"/>
              </a:xfrm>
              <a:custGeom>
                <a:avLst/>
                <a:gdLst/>
                <a:ahLst/>
                <a:cxnLst>
                  <a:cxn ang="0">
                    <a:pos x="49" y="19"/>
                  </a:cxn>
                  <a:cxn ang="0">
                    <a:pos x="231" y="6"/>
                  </a:cxn>
                  <a:cxn ang="0">
                    <a:pos x="168" y="0"/>
                  </a:cxn>
                  <a:cxn ang="0">
                    <a:pos x="0" y="6"/>
                  </a:cxn>
                  <a:cxn ang="0">
                    <a:pos x="49" y="19"/>
                  </a:cxn>
                  <a:cxn ang="0">
                    <a:pos x="49" y="19"/>
                  </a:cxn>
                </a:cxnLst>
                <a:rect l="0" t="0" r="r" b="b"/>
                <a:pathLst>
                  <a:path w="231" h="19">
                    <a:moveTo>
                      <a:pt x="49" y="19"/>
                    </a:moveTo>
                    <a:lnTo>
                      <a:pt x="231" y="6"/>
                    </a:lnTo>
                    <a:lnTo>
                      <a:pt x="168" y="0"/>
                    </a:lnTo>
                    <a:lnTo>
                      <a:pt x="0" y="6"/>
                    </a:lnTo>
                    <a:lnTo>
                      <a:pt x="49" y="19"/>
                    </a:lnTo>
                    <a:lnTo>
                      <a:pt x="49" y="19"/>
                    </a:lnTo>
                  </a:path>
                </a:pathLst>
              </a:custGeom>
              <a:noFill/>
              <a:ln w="0">
                <a:solidFill>
                  <a:srgbClr val="000000"/>
                </a:solidFill>
                <a:prstDash val="solid"/>
                <a:round/>
                <a:headEnd/>
                <a:tailEnd/>
              </a:ln>
            </p:spPr>
            <p:txBody>
              <a:bodyPr/>
              <a:lstStyle/>
              <a:p>
                <a:endParaRPr lang="en-US" dirty="0"/>
              </a:p>
            </p:txBody>
          </p:sp>
          <p:sp>
            <p:nvSpPr>
              <p:cNvPr id="28862" name="Freeform 190"/>
              <p:cNvSpPr>
                <a:spLocks/>
              </p:cNvSpPr>
              <p:nvPr/>
            </p:nvSpPr>
            <p:spPr bwMode="auto">
              <a:xfrm>
                <a:off x="2793" y="3474"/>
                <a:ext cx="228" cy="18"/>
              </a:xfrm>
              <a:custGeom>
                <a:avLst/>
                <a:gdLst/>
                <a:ahLst/>
                <a:cxnLst>
                  <a:cxn ang="0">
                    <a:pos x="49" y="19"/>
                  </a:cxn>
                  <a:cxn ang="0">
                    <a:pos x="231" y="6"/>
                  </a:cxn>
                  <a:cxn ang="0">
                    <a:pos x="168" y="0"/>
                  </a:cxn>
                  <a:cxn ang="0">
                    <a:pos x="0" y="6"/>
                  </a:cxn>
                  <a:cxn ang="0">
                    <a:pos x="49" y="19"/>
                  </a:cxn>
                </a:cxnLst>
                <a:rect l="0" t="0" r="r" b="b"/>
                <a:pathLst>
                  <a:path w="231" h="19">
                    <a:moveTo>
                      <a:pt x="49" y="19"/>
                    </a:moveTo>
                    <a:lnTo>
                      <a:pt x="231" y="6"/>
                    </a:lnTo>
                    <a:lnTo>
                      <a:pt x="168" y="0"/>
                    </a:lnTo>
                    <a:lnTo>
                      <a:pt x="0" y="6"/>
                    </a:lnTo>
                    <a:lnTo>
                      <a:pt x="49" y="19"/>
                    </a:lnTo>
                  </a:path>
                </a:pathLst>
              </a:custGeom>
              <a:noFill/>
              <a:ln w="0">
                <a:solidFill>
                  <a:srgbClr val="000000"/>
                </a:solidFill>
                <a:prstDash val="solid"/>
                <a:round/>
                <a:headEnd/>
                <a:tailEnd/>
              </a:ln>
            </p:spPr>
            <p:txBody>
              <a:bodyPr/>
              <a:lstStyle/>
              <a:p>
                <a:endParaRPr lang="en-US" dirty="0"/>
              </a:p>
            </p:txBody>
          </p:sp>
          <p:sp>
            <p:nvSpPr>
              <p:cNvPr id="28863" name="Freeform 191"/>
              <p:cNvSpPr>
                <a:spLocks/>
              </p:cNvSpPr>
              <p:nvPr/>
            </p:nvSpPr>
            <p:spPr bwMode="auto">
              <a:xfrm>
                <a:off x="2842" y="3480"/>
                <a:ext cx="179" cy="19"/>
              </a:xfrm>
              <a:custGeom>
                <a:avLst/>
                <a:gdLst/>
                <a:ahLst/>
                <a:cxnLst>
                  <a:cxn ang="0">
                    <a:pos x="182" y="0"/>
                  </a:cxn>
                  <a:cxn ang="0">
                    <a:pos x="0" y="13"/>
                  </a:cxn>
                  <a:cxn ang="0">
                    <a:pos x="0" y="20"/>
                  </a:cxn>
                  <a:cxn ang="0">
                    <a:pos x="182" y="13"/>
                  </a:cxn>
                  <a:cxn ang="0">
                    <a:pos x="182" y="0"/>
                  </a:cxn>
                  <a:cxn ang="0">
                    <a:pos x="182" y="0"/>
                  </a:cxn>
                </a:cxnLst>
                <a:rect l="0" t="0" r="r" b="b"/>
                <a:pathLst>
                  <a:path w="182" h="20">
                    <a:moveTo>
                      <a:pt x="182" y="0"/>
                    </a:moveTo>
                    <a:lnTo>
                      <a:pt x="0" y="13"/>
                    </a:lnTo>
                    <a:lnTo>
                      <a:pt x="0" y="20"/>
                    </a:lnTo>
                    <a:lnTo>
                      <a:pt x="182" y="13"/>
                    </a:lnTo>
                    <a:lnTo>
                      <a:pt x="182" y="0"/>
                    </a:lnTo>
                    <a:lnTo>
                      <a:pt x="182" y="0"/>
                    </a:lnTo>
                    <a:close/>
                  </a:path>
                </a:pathLst>
              </a:custGeom>
              <a:solidFill>
                <a:srgbClr val="C0C0C0"/>
              </a:solidFill>
              <a:ln w="9525">
                <a:noFill/>
                <a:round/>
                <a:headEnd/>
                <a:tailEnd/>
              </a:ln>
            </p:spPr>
            <p:txBody>
              <a:bodyPr/>
              <a:lstStyle/>
              <a:p>
                <a:endParaRPr lang="en-US" dirty="0"/>
              </a:p>
            </p:txBody>
          </p:sp>
          <p:sp>
            <p:nvSpPr>
              <p:cNvPr id="28864" name="Freeform 192"/>
              <p:cNvSpPr>
                <a:spLocks/>
              </p:cNvSpPr>
              <p:nvPr/>
            </p:nvSpPr>
            <p:spPr bwMode="auto">
              <a:xfrm>
                <a:off x="2842" y="3480"/>
                <a:ext cx="179" cy="19"/>
              </a:xfrm>
              <a:custGeom>
                <a:avLst/>
                <a:gdLst/>
                <a:ahLst/>
                <a:cxnLst>
                  <a:cxn ang="0">
                    <a:pos x="182" y="0"/>
                  </a:cxn>
                  <a:cxn ang="0">
                    <a:pos x="0" y="13"/>
                  </a:cxn>
                  <a:cxn ang="0">
                    <a:pos x="0" y="20"/>
                  </a:cxn>
                  <a:cxn ang="0">
                    <a:pos x="182" y="13"/>
                  </a:cxn>
                  <a:cxn ang="0">
                    <a:pos x="182" y="0"/>
                  </a:cxn>
                  <a:cxn ang="0">
                    <a:pos x="182" y="0"/>
                  </a:cxn>
                </a:cxnLst>
                <a:rect l="0" t="0" r="r" b="b"/>
                <a:pathLst>
                  <a:path w="182" h="20">
                    <a:moveTo>
                      <a:pt x="182" y="0"/>
                    </a:moveTo>
                    <a:lnTo>
                      <a:pt x="0" y="13"/>
                    </a:lnTo>
                    <a:lnTo>
                      <a:pt x="0" y="20"/>
                    </a:lnTo>
                    <a:lnTo>
                      <a:pt x="182" y="13"/>
                    </a:lnTo>
                    <a:lnTo>
                      <a:pt x="182" y="0"/>
                    </a:lnTo>
                    <a:lnTo>
                      <a:pt x="182" y="0"/>
                    </a:lnTo>
                  </a:path>
                </a:pathLst>
              </a:custGeom>
              <a:noFill/>
              <a:ln w="0">
                <a:solidFill>
                  <a:srgbClr val="000000"/>
                </a:solidFill>
                <a:prstDash val="solid"/>
                <a:round/>
                <a:headEnd/>
                <a:tailEnd/>
              </a:ln>
            </p:spPr>
            <p:txBody>
              <a:bodyPr/>
              <a:lstStyle/>
              <a:p>
                <a:endParaRPr lang="en-US" dirty="0"/>
              </a:p>
            </p:txBody>
          </p:sp>
          <p:sp>
            <p:nvSpPr>
              <p:cNvPr id="28865" name="Freeform 193"/>
              <p:cNvSpPr>
                <a:spLocks/>
              </p:cNvSpPr>
              <p:nvPr/>
            </p:nvSpPr>
            <p:spPr bwMode="auto">
              <a:xfrm>
                <a:off x="2842" y="3480"/>
                <a:ext cx="179" cy="19"/>
              </a:xfrm>
              <a:custGeom>
                <a:avLst/>
                <a:gdLst/>
                <a:ahLst/>
                <a:cxnLst>
                  <a:cxn ang="0">
                    <a:pos x="182" y="0"/>
                  </a:cxn>
                  <a:cxn ang="0">
                    <a:pos x="0" y="13"/>
                  </a:cxn>
                  <a:cxn ang="0">
                    <a:pos x="0" y="20"/>
                  </a:cxn>
                  <a:cxn ang="0">
                    <a:pos x="182" y="13"/>
                  </a:cxn>
                  <a:cxn ang="0">
                    <a:pos x="182" y="0"/>
                  </a:cxn>
                </a:cxnLst>
                <a:rect l="0" t="0" r="r" b="b"/>
                <a:pathLst>
                  <a:path w="182" h="20">
                    <a:moveTo>
                      <a:pt x="182" y="0"/>
                    </a:moveTo>
                    <a:lnTo>
                      <a:pt x="0" y="13"/>
                    </a:lnTo>
                    <a:lnTo>
                      <a:pt x="0" y="20"/>
                    </a:lnTo>
                    <a:lnTo>
                      <a:pt x="182" y="13"/>
                    </a:lnTo>
                    <a:lnTo>
                      <a:pt x="182" y="0"/>
                    </a:lnTo>
                  </a:path>
                </a:pathLst>
              </a:custGeom>
              <a:noFill/>
              <a:ln w="0">
                <a:solidFill>
                  <a:srgbClr val="000000"/>
                </a:solidFill>
                <a:prstDash val="solid"/>
                <a:round/>
                <a:headEnd/>
                <a:tailEnd/>
              </a:ln>
            </p:spPr>
            <p:txBody>
              <a:bodyPr/>
              <a:lstStyle/>
              <a:p>
                <a:endParaRPr lang="en-US" dirty="0"/>
              </a:p>
            </p:txBody>
          </p:sp>
          <p:sp>
            <p:nvSpPr>
              <p:cNvPr id="28866" name="Freeform 194"/>
              <p:cNvSpPr>
                <a:spLocks/>
              </p:cNvSpPr>
              <p:nvPr/>
            </p:nvSpPr>
            <p:spPr bwMode="auto">
              <a:xfrm>
                <a:off x="3076" y="3519"/>
                <a:ext cx="6" cy="89"/>
              </a:xfrm>
              <a:custGeom>
                <a:avLst/>
                <a:gdLst/>
                <a:ahLst/>
                <a:cxnLst>
                  <a:cxn ang="0">
                    <a:pos x="7" y="92"/>
                  </a:cxn>
                  <a:cxn ang="0">
                    <a:pos x="7" y="0"/>
                  </a:cxn>
                  <a:cxn ang="0">
                    <a:pos x="0" y="0"/>
                  </a:cxn>
                  <a:cxn ang="0">
                    <a:pos x="0" y="85"/>
                  </a:cxn>
                  <a:cxn ang="0">
                    <a:pos x="7" y="92"/>
                  </a:cxn>
                  <a:cxn ang="0">
                    <a:pos x="7" y="92"/>
                  </a:cxn>
                </a:cxnLst>
                <a:rect l="0" t="0" r="r" b="b"/>
                <a:pathLst>
                  <a:path w="7" h="92">
                    <a:moveTo>
                      <a:pt x="7" y="92"/>
                    </a:moveTo>
                    <a:lnTo>
                      <a:pt x="7" y="0"/>
                    </a:lnTo>
                    <a:lnTo>
                      <a:pt x="0" y="0"/>
                    </a:lnTo>
                    <a:lnTo>
                      <a:pt x="0" y="85"/>
                    </a:lnTo>
                    <a:lnTo>
                      <a:pt x="7" y="92"/>
                    </a:lnTo>
                    <a:lnTo>
                      <a:pt x="7" y="92"/>
                    </a:lnTo>
                    <a:close/>
                  </a:path>
                </a:pathLst>
              </a:custGeom>
              <a:solidFill>
                <a:srgbClr val="A0A0A0"/>
              </a:solidFill>
              <a:ln w="9525">
                <a:noFill/>
                <a:round/>
                <a:headEnd/>
                <a:tailEnd/>
              </a:ln>
            </p:spPr>
            <p:txBody>
              <a:bodyPr/>
              <a:lstStyle/>
              <a:p>
                <a:endParaRPr lang="en-US" dirty="0"/>
              </a:p>
            </p:txBody>
          </p:sp>
          <p:sp>
            <p:nvSpPr>
              <p:cNvPr id="28867" name="Freeform 195"/>
              <p:cNvSpPr>
                <a:spLocks/>
              </p:cNvSpPr>
              <p:nvPr/>
            </p:nvSpPr>
            <p:spPr bwMode="auto">
              <a:xfrm>
                <a:off x="3076" y="3519"/>
                <a:ext cx="6" cy="89"/>
              </a:xfrm>
              <a:custGeom>
                <a:avLst/>
                <a:gdLst/>
                <a:ahLst/>
                <a:cxnLst>
                  <a:cxn ang="0">
                    <a:pos x="7" y="92"/>
                  </a:cxn>
                  <a:cxn ang="0">
                    <a:pos x="7" y="0"/>
                  </a:cxn>
                  <a:cxn ang="0">
                    <a:pos x="0" y="0"/>
                  </a:cxn>
                  <a:cxn ang="0">
                    <a:pos x="0" y="85"/>
                  </a:cxn>
                  <a:cxn ang="0">
                    <a:pos x="7" y="92"/>
                  </a:cxn>
                  <a:cxn ang="0">
                    <a:pos x="7" y="92"/>
                  </a:cxn>
                </a:cxnLst>
                <a:rect l="0" t="0" r="r" b="b"/>
                <a:pathLst>
                  <a:path w="7" h="92">
                    <a:moveTo>
                      <a:pt x="7" y="92"/>
                    </a:moveTo>
                    <a:lnTo>
                      <a:pt x="7" y="0"/>
                    </a:lnTo>
                    <a:lnTo>
                      <a:pt x="0" y="0"/>
                    </a:lnTo>
                    <a:lnTo>
                      <a:pt x="0" y="85"/>
                    </a:lnTo>
                    <a:lnTo>
                      <a:pt x="7" y="92"/>
                    </a:lnTo>
                    <a:lnTo>
                      <a:pt x="7" y="92"/>
                    </a:lnTo>
                  </a:path>
                </a:pathLst>
              </a:custGeom>
              <a:noFill/>
              <a:ln w="0">
                <a:solidFill>
                  <a:srgbClr val="000000"/>
                </a:solidFill>
                <a:prstDash val="solid"/>
                <a:round/>
                <a:headEnd/>
                <a:tailEnd/>
              </a:ln>
            </p:spPr>
            <p:txBody>
              <a:bodyPr/>
              <a:lstStyle/>
              <a:p>
                <a:endParaRPr lang="en-US" dirty="0"/>
              </a:p>
            </p:txBody>
          </p:sp>
          <p:sp>
            <p:nvSpPr>
              <p:cNvPr id="28868" name="Freeform 196"/>
              <p:cNvSpPr>
                <a:spLocks/>
              </p:cNvSpPr>
              <p:nvPr/>
            </p:nvSpPr>
            <p:spPr bwMode="auto">
              <a:xfrm>
                <a:off x="3076" y="3519"/>
                <a:ext cx="6" cy="89"/>
              </a:xfrm>
              <a:custGeom>
                <a:avLst/>
                <a:gdLst/>
                <a:ahLst/>
                <a:cxnLst>
                  <a:cxn ang="0">
                    <a:pos x="7" y="92"/>
                  </a:cxn>
                  <a:cxn ang="0">
                    <a:pos x="7" y="0"/>
                  </a:cxn>
                  <a:cxn ang="0">
                    <a:pos x="0" y="0"/>
                  </a:cxn>
                  <a:cxn ang="0">
                    <a:pos x="0" y="85"/>
                  </a:cxn>
                  <a:cxn ang="0">
                    <a:pos x="7" y="92"/>
                  </a:cxn>
                </a:cxnLst>
                <a:rect l="0" t="0" r="r" b="b"/>
                <a:pathLst>
                  <a:path w="7" h="92">
                    <a:moveTo>
                      <a:pt x="7" y="92"/>
                    </a:moveTo>
                    <a:lnTo>
                      <a:pt x="7" y="0"/>
                    </a:lnTo>
                    <a:lnTo>
                      <a:pt x="0" y="0"/>
                    </a:lnTo>
                    <a:lnTo>
                      <a:pt x="0" y="85"/>
                    </a:lnTo>
                    <a:lnTo>
                      <a:pt x="7" y="92"/>
                    </a:lnTo>
                  </a:path>
                </a:pathLst>
              </a:custGeom>
              <a:noFill/>
              <a:ln w="0">
                <a:solidFill>
                  <a:srgbClr val="000000"/>
                </a:solidFill>
                <a:prstDash val="solid"/>
                <a:round/>
                <a:headEnd/>
                <a:tailEnd/>
              </a:ln>
            </p:spPr>
            <p:txBody>
              <a:bodyPr/>
              <a:lstStyle/>
              <a:p>
                <a:endParaRPr lang="en-US" dirty="0"/>
              </a:p>
            </p:txBody>
          </p:sp>
          <p:sp>
            <p:nvSpPr>
              <p:cNvPr id="28869" name="Freeform 197"/>
              <p:cNvSpPr>
                <a:spLocks/>
              </p:cNvSpPr>
              <p:nvPr/>
            </p:nvSpPr>
            <p:spPr bwMode="auto">
              <a:xfrm>
                <a:off x="3082" y="3512"/>
                <a:ext cx="7" cy="96"/>
              </a:xfrm>
              <a:custGeom>
                <a:avLst/>
                <a:gdLst/>
                <a:ahLst/>
                <a:cxnLst>
                  <a:cxn ang="0">
                    <a:pos x="7" y="7"/>
                  </a:cxn>
                  <a:cxn ang="0">
                    <a:pos x="7" y="99"/>
                  </a:cxn>
                  <a:cxn ang="0">
                    <a:pos x="0" y="99"/>
                  </a:cxn>
                  <a:cxn ang="0">
                    <a:pos x="0" y="0"/>
                  </a:cxn>
                  <a:cxn ang="0">
                    <a:pos x="7" y="7"/>
                  </a:cxn>
                  <a:cxn ang="0">
                    <a:pos x="7" y="7"/>
                  </a:cxn>
                </a:cxnLst>
                <a:rect l="0" t="0" r="r" b="b"/>
                <a:pathLst>
                  <a:path w="7" h="99">
                    <a:moveTo>
                      <a:pt x="7" y="7"/>
                    </a:moveTo>
                    <a:lnTo>
                      <a:pt x="7" y="99"/>
                    </a:lnTo>
                    <a:lnTo>
                      <a:pt x="0" y="99"/>
                    </a:lnTo>
                    <a:lnTo>
                      <a:pt x="0" y="0"/>
                    </a:lnTo>
                    <a:lnTo>
                      <a:pt x="7" y="7"/>
                    </a:lnTo>
                    <a:lnTo>
                      <a:pt x="7" y="7"/>
                    </a:lnTo>
                    <a:close/>
                  </a:path>
                </a:pathLst>
              </a:custGeom>
              <a:solidFill>
                <a:srgbClr val="C0C0C0"/>
              </a:solidFill>
              <a:ln w="9525">
                <a:noFill/>
                <a:round/>
                <a:headEnd/>
                <a:tailEnd/>
              </a:ln>
            </p:spPr>
            <p:txBody>
              <a:bodyPr/>
              <a:lstStyle/>
              <a:p>
                <a:endParaRPr lang="en-US" dirty="0"/>
              </a:p>
            </p:txBody>
          </p:sp>
          <p:sp>
            <p:nvSpPr>
              <p:cNvPr id="28870" name="Freeform 198"/>
              <p:cNvSpPr>
                <a:spLocks/>
              </p:cNvSpPr>
              <p:nvPr/>
            </p:nvSpPr>
            <p:spPr bwMode="auto">
              <a:xfrm>
                <a:off x="3082" y="3512"/>
                <a:ext cx="7" cy="96"/>
              </a:xfrm>
              <a:custGeom>
                <a:avLst/>
                <a:gdLst/>
                <a:ahLst/>
                <a:cxnLst>
                  <a:cxn ang="0">
                    <a:pos x="7" y="7"/>
                  </a:cxn>
                  <a:cxn ang="0">
                    <a:pos x="7" y="99"/>
                  </a:cxn>
                  <a:cxn ang="0">
                    <a:pos x="0" y="99"/>
                  </a:cxn>
                  <a:cxn ang="0">
                    <a:pos x="0" y="0"/>
                  </a:cxn>
                  <a:cxn ang="0">
                    <a:pos x="7" y="7"/>
                  </a:cxn>
                  <a:cxn ang="0">
                    <a:pos x="7" y="7"/>
                  </a:cxn>
                </a:cxnLst>
                <a:rect l="0" t="0" r="r" b="b"/>
                <a:pathLst>
                  <a:path w="7" h="99">
                    <a:moveTo>
                      <a:pt x="7" y="7"/>
                    </a:moveTo>
                    <a:lnTo>
                      <a:pt x="7" y="99"/>
                    </a:lnTo>
                    <a:lnTo>
                      <a:pt x="0" y="99"/>
                    </a:lnTo>
                    <a:lnTo>
                      <a:pt x="0" y="0"/>
                    </a:lnTo>
                    <a:lnTo>
                      <a:pt x="7" y="7"/>
                    </a:lnTo>
                    <a:lnTo>
                      <a:pt x="7" y="7"/>
                    </a:lnTo>
                  </a:path>
                </a:pathLst>
              </a:custGeom>
              <a:noFill/>
              <a:ln w="0">
                <a:solidFill>
                  <a:srgbClr val="000000"/>
                </a:solidFill>
                <a:prstDash val="solid"/>
                <a:round/>
                <a:headEnd/>
                <a:tailEnd/>
              </a:ln>
            </p:spPr>
            <p:txBody>
              <a:bodyPr/>
              <a:lstStyle/>
              <a:p>
                <a:endParaRPr lang="en-US" dirty="0"/>
              </a:p>
            </p:txBody>
          </p:sp>
          <p:sp>
            <p:nvSpPr>
              <p:cNvPr id="28871" name="Freeform 199"/>
              <p:cNvSpPr>
                <a:spLocks/>
              </p:cNvSpPr>
              <p:nvPr/>
            </p:nvSpPr>
            <p:spPr bwMode="auto">
              <a:xfrm>
                <a:off x="3082" y="3512"/>
                <a:ext cx="7" cy="96"/>
              </a:xfrm>
              <a:custGeom>
                <a:avLst/>
                <a:gdLst/>
                <a:ahLst/>
                <a:cxnLst>
                  <a:cxn ang="0">
                    <a:pos x="7" y="7"/>
                  </a:cxn>
                  <a:cxn ang="0">
                    <a:pos x="7" y="99"/>
                  </a:cxn>
                  <a:cxn ang="0">
                    <a:pos x="0" y="99"/>
                  </a:cxn>
                  <a:cxn ang="0">
                    <a:pos x="0" y="0"/>
                  </a:cxn>
                  <a:cxn ang="0">
                    <a:pos x="7" y="7"/>
                  </a:cxn>
                </a:cxnLst>
                <a:rect l="0" t="0" r="r" b="b"/>
                <a:pathLst>
                  <a:path w="7" h="99">
                    <a:moveTo>
                      <a:pt x="7" y="7"/>
                    </a:moveTo>
                    <a:lnTo>
                      <a:pt x="7" y="99"/>
                    </a:lnTo>
                    <a:lnTo>
                      <a:pt x="0" y="99"/>
                    </a:lnTo>
                    <a:lnTo>
                      <a:pt x="0" y="0"/>
                    </a:lnTo>
                    <a:lnTo>
                      <a:pt x="7" y="7"/>
                    </a:lnTo>
                  </a:path>
                </a:pathLst>
              </a:custGeom>
              <a:noFill/>
              <a:ln w="0">
                <a:solidFill>
                  <a:srgbClr val="000000"/>
                </a:solidFill>
                <a:prstDash val="solid"/>
                <a:round/>
                <a:headEnd/>
                <a:tailEnd/>
              </a:ln>
            </p:spPr>
            <p:txBody>
              <a:bodyPr/>
              <a:lstStyle/>
              <a:p>
                <a:endParaRPr lang="en-US" dirty="0"/>
              </a:p>
            </p:txBody>
          </p:sp>
          <p:sp>
            <p:nvSpPr>
              <p:cNvPr id="28872" name="Freeform 200"/>
              <p:cNvSpPr>
                <a:spLocks/>
              </p:cNvSpPr>
              <p:nvPr/>
            </p:nvSpPr>
            <p:spPr bwMode="auto">
              <a:xfrm>
                <a:off x="2883" y="3499"/>
                <a:ext cx="227" cy="26"/>
              </a:xfrm>
              <a:custGeom>
                <a:avLst/>
                <a:gdLst/>
                <a:ahLst/>
                <a:cxnLst>
                  <a:cxn ang="0">
                    <a:pos x="49" y="26"/>
                  </a:cxn>
                  <a:cxn ang="0">
                    <a:pos x="231" y="13"/>
                  </a:cxn>
                  <a:cxn ang="0">
                    <a:pos x="175" y="0"/>
                  </a:cxn>
                  <a:cxn ang="0">
                    <a:pos x="0" y="7"/>
                  </a:cxn>
                  <a:cxn ang="0">
                    <a:pos x="49" y="26"/>
                  </a:cxn>
                  <a:cxn ang="0">
                    <a:pos x="49" y="26"/>
                  </a:cxn>
                </a:cxnLst>
                <a:rect l="0" t="0" r="r" b="b"/>
                <a:pathLst>
                  <a:path w="231" h="26">
                    <a:moveTo>
                      <a:pt x="49" y="26"/>
                    </a:moveTo>
                    <a:lnTo>
                      <a:pt x="231" y="13"/>
                    </a:lnTo>
                    <a:lnTo>
                      <a:pt x="175" y="0"/>
                    </a:lnTo>
                    <a:lnTo>
                      <a:pt x="0" y="7"/>
                    </a:lnTo>
                    <a:lnTo>
                      <a:pt x="49" y="26"/>
                    </a:lnTo>
                    <a:lnTo>
                      <a:pt x="49" y="26"/>
                    </a:lnTo>
                    <a:close/>
                  </a:path>
                </a:pathLst>
              </a:custGeom>
              <a:solidFill>
                <a:srgbClr val="E0E0E0"/>
              </a:solidFill>
              <a:ln w="9525">
                <a:noFill/>
                <a:round/>
                <a:headEnd/>
                <a:tailEnd/>
              </a:ln>
            </p:spPr>
            <p:txBody>
              <a:bodyPr/>
              <a:lstStyle/>
              <a:p>
                <a:endParaRPr lang="en-US" dirty="0"/>
              </a:p>
            </p:txBody>
          </p:sp>
          <p:sp>
            <p:nvSpPr>
              <p:cNvPr id="28873" name="Freeform 201"/>
              <p:cNvSpPr>
                <a:spLocks/>
              </p:cNvSpPr>
              <p:nvPr/>
            </p:nvSpPr>
            <p:spPr bwMode="auto">
              <a:xfrm>
                <a:off x="2883" y="3499"/>
                <a:ext cx="227" cy="26"/>
              </a:xfrm>
              <a:custGeom>
                <a:avLst/>
                <a:gdLst/>
                <a:ahLst/>
                <a:cxnLst>
                  <a:cxn ang="0">
                    <a:pos x="49" y="26"/>
                  </a:cxn>
                  <a:cxn ang="0">
                    <a:pos x="231" y="13"/>
                  </a:cxn>
                  <a:cxn ang="0">
                    <a:pos x="175" y="0"/>
                  </a:cxn>
                  <a:cxn ang="0">
                    <a:pos x="0" y="7"/>
                  </a:cxn>
                  <a:cxn ang="0">
                    <a:pos x="49" y="26"/>
                  </a:cxn>
                  <a:cxn ang="0">
                    <a:pos x="49" y="26"/>
                  </a:cxn>
                </a:cxnLst>
                <a:rect l="0" t="0" r="r" b="b"/>
                <a:pathLst>
                  <a:path w="231" h="26">
                    <a:moveTo>
                      <a:pt x="49" y="26"/>
                    </a:moveTo>
                    <a:lnTo>
                      <a:pt x="231" y="13"/>
                    </a:lnTo>
                    <a:lnTo>
                      <a:pt x="175" y="0"/>
                    </a:lnTo>
                    <a:lnTo>
                      <a:pt x="0" y="7"/>
                    </a:lnTo>
                    <a:lnTo>
                      <a:pt x="49" y="26"/>
                    </a:lnTo>
                    <a:lnTo>
                      <a:pt x="49" y="26"/>
                    </a:lnTo>
                  </a:path>
                </a:pathLst>
              </a:custGeom>
              <a:noFill/>
              <a:ln w="0">
                <a:solidFill>
                  <a:srgbClr val="000000"/>
                </a:solidFill>
                <a:prstDash val="solid"/>
                <a:round/>
                <a:headEnd/>
                <a:tailEnd/>
              </a:ln>
            </p:spPr>
            <p:txBody>
              <a:bodyPr/>
              <a:lstStyle/>
              <a:p>
                <a:endParaRPr lang="en-US" dirty="0"/>
              </a:p>
            </p:txBody>
          </p:sp>
          <p:sp>
            <p:nvSpPr>
              <p:cNvPr id="28874" name="Freeform 202"/>
              <p:cNvSpPr>
                <a:spLocks/>
              </p:cNvSpPr>
              <p:nvPr/>
            </p:nvSpPr>
            <p:spPr bwMode="auto">
              <a:xfrm>
                <a:off x="2938" y="3506"/>
                <a:ext cx="172" cy="32"/>
              </a:xfrm>
              <a:custGeom>
                <a:avLst/>
                <a:gdLst/>
                <a:ahLst/>
                <a:cxnLst>
                  <a:cxn ang="0">
                    <a:pos x="175" y="0"/>
                  </a:cxn>
                  <a:cxn ang="0">
                    <a:pos x="0" y="19"/>
                  </a:cxn>
                  <a:cxn ang="0">
                    <a:pos x="0" y="33"/>
                  </a:cxn>
                  <a:cxn ang="0">
                    <a:pos x="175" y="13"/>
                  </a:cxn>
                  <a:cxn ang="0">
                    <a:pos x="175" y="0"/>
                  </a:cxn>
                  <a:cxn ang="0">
                    <a:pos x="175" y="0"/>
                  </a:cxn>
                </a:cxnLst>
                <a:rect l="0" t="0" r="r" b="b"/>
                <a:pathLst>
                  <a:path w="175" h="33">
                    <a:moveTo>
                      <a:pt x="175" y="0"/>
                    </a:moveTo>
                    <a:lnTo>
                      <a:pt x="0" y="19"/>
                    </a:lnTo>
                    <a:lnTo>
                      <a:pt x="0" y="33"/>
                    </a:lnTo>
                    <a:lnTo>
                      <a:pt x="175" y="13"/>
                    </a:lnTo>
                    <a:lnTo>
                      <a:pt x="175" y="0"/>
                    </a:lnTo>
                    <a:lnTo>
                      <a:pt x="175" y="0"/>
                    </a:lnTo>
                    <a:close/>
                  </a:path>
                </a:pathLst>
              </a:custGeom>
              <a:solidFill>
                <a:srgbClr val="C0C0C0"/>
              </a:solidFill>
              <a:ln w="9525">
                <a:noFill/>
                <a:round/>
                <a:headEnd/>
                <a:tailEnd/>
              </a:ln>
            </p:spPr>
            <p:txBody>
              <a:bodyPr/>
              <a:lstStyle/>
              <a:p>
                <a:endParaRPr lang="en-US" dirty="0"/>
              </a:p>
            </p:txBody>
          </p:sp>
          <p:sp>
            <p:nvSpPr>
              <p:cNvPr id="28875" name="Freeform 203"/>
              <p:cNvSpPr>
                <a:spLocks/>
              </p:cNvSpPr>
              <p:nvPr/>
            </p:nvSpPr>
            <p:spPr bwMode="auto">
              <a:xfrm>
                <a:off x="2938" y="3506"/>
                <a:ext cx="172" cy="32"/>
              </a:xfrm>
              <a:custGeom>
                <a:avLst/>
                <a:gdLst/>
                <a:ahLst/>
                <a:cxnLst>
                  <a:cxn ang="0">
                    <a:pos x="175" y="0"/>
                  </a:cxn>
                  <a:cxn ang="0">
                    <a:pos x="0" y="19"/>
                  </a:cxn>
                  <a:cxn ang="0">
                    <a:pos x="0" y="33"/>
                  </a:cxn>
                  <a:cxn ang="0">
                    <a:pos x="175" y="13"/>
                  </a:cxn>
                  <a:cxn ang="0">
                    <a:pos x="175" y="0"/>
                  </a:cxn>
                  <a:cxn ang="0">
                    <a:pos x="175" y="0"/>
                  </a:cxn>
                </a:cxnLst>
                <a:rect l="0" t="0" r="r" b="b"/>
                <a:pathLst>
                  <a:path w="175" h="33">
                    <a:moveTo>
                      <a:pt x="175" y="0"/>
                    </a:moveTo>
                    <a:lnTo>
                      <a:pt x="0" y="19"/>
                    </a:lnTo>
                    <a:lnTo>
                      <a:pt x="0" y="33"/>
                    </a:lnTo>
                    <a:lnTo>
                      <a:pt x="175" y="13"/>
                    </a:lnTo>
                    <a:lnTo>
                      <a:pt x="175" y="0"/>
                    </a:lnTo>
                    <a:lnTo>
                      <a:pt x="175" y="0"/>
                    </a:lnTo>
                  </a:path>
                </a:pathLst>
              </a:custGeom>
              <a:noFill/>
              <a:ln w="0">
                <a:solidFill>
                  <a:srgbClr val="000000"/>
                </a:solidFill>
                <a:prstDash val="solid"/>
                <a:round/>
                <a:headEnd/>
                <a:tailEnd/>
              </a:ln>
            </p:spPr>
            <p:txBody>
              <a:bodyPr/>
              <a:lstStyle/>
              <a:p>
                <a:endParaRPr lang="en-US" dirty="0"/>
              </a:p>
            </p:txBody>
          </p:sp>
          <p:sp>
            <p:nvSpPr>
              <p:cNvPr id="28876" name="Freeform 204"/>
              <p:cNvSpPr>
                <a:spLocks/>
              </p:cNvSpPr>
              <p:nvPr/>
            </p:nvSpPr>
            <p:spPr bwMode="auto">
              <a:xfrm>
                <a:off x="2938" y="3506"/>
                <a:ext cx="172" cy="32"/>
              </a:xfrm>
              <a:custGeom>
                <a:avLst/>
                <a:gdLst/>
                <a:ahLst/>
                <a:cxnLst>
                  <a:cxn ang="0">
                    <a:pos x="175" y="0"/>
                  </a:cxn>
                  <a:cxn ang="0">
                    <a:pos x="0" y="19"/>
                  </a:cxn>
                  <a:cxn ang="0">
                    <a:pos x="0" y="33"/>
                  </a:cxn>
                  <a:cxn ang="0">
                    <a:pos x="175" y="13"/>
                  </a:cxn>
                  <a:cxn ang="0">
                    <a:pos x="175" y="0"/>
                  </a:cxn>
                </a:cxnLst>
                <a:rect l="0" t="0" r="r" b="b"/>
                <a:pathLst>
                  <a:path w="175" h="33">
                    <a:moveTo>
                      <a:pt x="175" y="0"/>
                    </a:moveTo>
                    <a:lnTo>
                      <a:pt x="0" y="19"/>
                    </a:lnTo>
                    <a:lnTo>
                      <a:pt x="0" y="33"/>
                    </a:lnTo>
                    <a:lnTo>
                      <a:pt x="175" y="13"/>
                    </a:lnTo>
                    <a:lnTo>
                      <a:pt x="175" y="0"/>
                    </a:lnTo>
                  </a:path>
                </a:pathLst>
              </a:custGeom>
              <a:noFill/>
              <a:ln w="0">
                <a:solidFill>
                  <a:srgbClr val="000000"/>
                </a:solidFill>
                <a:prstDash val="solid"/>
                <a:round/>
                <a:headEnd/>
                <a:tailEnd/>
              </a:ln>
            </p:spPr>
            <p:txBody>
              <a:bodyPr/>
              <a:lstStyle/>
              <a:p>
                <a:endParaRPr lang="en-US" dirty="0"/>
              </a:p>
            </p:txBody>
          </p:sp>
          <p:sp>
            <p:nvSpPr>
              <p:cNvPr id="28877" name="Freeform 205"/>
              <p:cNvSpPr>
                <a:spLocks/>
              </p:cNvSpPr>
              <p:nvPr/>
            </p:nvSpPr>
            <p:spPr bwMode="auto">
              <a:xfrm>
                <a:off x="3076" y="3519"/>
                <a:ext cx="6" cy="89"/>
              </a:xfrm>
              <a:custGeom>
                <a:avLst/>
                <a:gdLst/>
                <a:ahLst/>
                <a:cxnLst>
                  <a:cxn ang="0">
                    <a:pos x="7" y="92"/>
                  </a:cxn>
                  <a:cxn ang="0">
                    <a:pos x="7" y="0"/>
                  </a:cxn>
                  <a:cxn ang="0">
                    <a:pos x="0" y="0"/>
                  </a:cxn>
                  <a:cxn ang="0">
                    <a:pos x="0" y="85"/>
                  </a:cxn>
                  <a:cxn ang="0">
                    <a:pos x="7" y="92"/>
                  </a:cxn>
                  <a:cxn ang="0">
                    <a:pos x="7" y="92"/>
                  </a:cxn>
                </a:cxnLst>
                <a:rect l="0" t="0" r="r" b="b"/>
                <a:pathLst>
                  <a:path w="7" h="92">
                    <a:moveTo>
                      <a:pt x="7" y="92"/>
                    </a:moveTo>
                    <a:lnTo>
                      <a:pt x="7" y="0"/>
                    </a:lnTo>
                    <a:lnTo>
                      <a:pt x="0" y="0"/>
                    </a:lnTo>
                    <a:lnTo>
                      <a:pt x="0" y="85"/>
                    </a:lnTo>
                    <a:lnTo>
                      <a:pt x="7" y="92"/>
                    </a:lnTo>
                    <a:lnTo>
                      <a:pt x="7" y="92"/>
                    </a:lnTo>
                    <a:close/>
                  </a:path>
                </a:pathLst>
              </a:custGeom>
              <a:solidFill>
                <a:srgbClr val="A0A0A0"/>
              </a:solidFill>
              <a:ln w="9525">
                <a:noFill/>
                <a:round/>
                <a:headEnd/>
                <a:tailEnd/>
              </a:ln>
            </p:spPr>
            <p:txBody>
              <a:bodyPr/>
              <a:lstStyle/>
              <a:p>
                <a:endParaRPr lang="en-US" dirty="0"/>
              </a:p>
            </p:txBody>
          </p:sp>
          <p:sp>
            <p:nvSpPr>
              <p:cNvPr id="28878" name="Freeform 206"/>
              <p:cNvSpPr>
                <a:spLocks/>
              </p:cNvSpPr>
              <p:nvPr/>
            </p:nvSpPr>
            <p:spPr bwMode="auto">
              <a:xfrm>
                <a:off x="3076" y="3519"/>
                <a:ext cx="6" cy="89"/>
              </a:xfrm>
              <a:custGeom>
                <a:avLst/>
                <a:gdLst/>
                <a:ahLst/>
                <a:cxnLst>
                  <a:cxn ang="0">
                    <a:pos x="7" y="92"/>
                  </a:cxn>
                  <a:cxn ang="0">
                    <a:pos x="7" y="0"/>
                  </a:cxn>
                  <a:cxn ang="0">
                    <a:pos x="0" y="0"/>
                  </a:cxn>
                  <a:cxn ang="0">
                    <a:pos x="0" y="85"/>
                  </a:cxn>
                  <a:cxn ang="0">
                    <a:pos x="7" y="92"/>
                  </a:cxn>
                  <a:cxn ang="0">
                    <a:pos x="7" y="92"/>
                  </a:cxn>
                </a:cxnLst>
                <a:rect l="0" t="0" r="r" b="b"/>
                <a:pathLst>
                  <a:path w="7" h="92">
                    <a:moveTo>
                      <a:pt x="7" y="92"/>
                    </a:moveTo>
                    <a:lnTo>
                      <a:pt x="7" y="0"/>
                    </a:lnTo>
                    <a:lnTo>
                      <a:pt x="0" y="0"/>
                    </a:lnTo>
                    <a:lnTo>
                      <a:pt x="0" y="85"/>
                    </a:lnTo>
                    <a:lnTo>
                      <a:pt x="7" y="92"/>
                    </a:lnTo>
                    <a:lnTo>
                      <a:pt x="7" y="92"/>
                    </a:lnTo>
                  </a:path>
                </a:pathLst>
              </a:custGeom>
              <a:noFill/>
              <a:ln w="0">
                <a:solidFill>
                  <a:srgbClr val="000000"/>
                </a:solidFill>
                <a:prstDash val="solid"/>
                <a:round/>
                <a:headEnd/>
                <a:tailEnd/>
              </a:ln>
            </p:spPr>
            <p:txBody>
              <a:bodyPr/>
              <a:lstStyle/>
              <a:p>
                <a:endParaRPr lang="en-US" dirty="0"/>
              </a:p>
            </p:txBody>
          </p:sp>
          <p:sp>
            <p:nvSpPr>
              <p:cNvPr id="28879" name="Freeform 207"/>
              <p:cNvSpPr>
                <a:spLocks/>
              </p:cNvSpPr>
              <p:nvPr/>
            </p:nvSpPr>
            <p:spPr bwMode="auto">
              <a:xfrm>
                <a:off x="3076" y="3519"/>
                <a:ext cx="6" cy="89"/>
              </a:xfrm>
              <a:custGeom>
                <a:avLst/>
                <a:gdLst/>
                <a:ahLst/>
                <a:cxnLst>
                  <a:cxn ang="0">
                    <a:pos x="7" y="92"/>
                  </a:cxn>
                  <a:cxn ang="0">
                    <a:pos x="7" y="0"/>
                  </a:cxn>
                  <a:cxn ang="0">
                    <a:pos x="0" y="0"/>
                  </a:cxn>
                  <a:cxn ang="0">
                    <a:pos x="0" y="85"/>
                  </a:cxn>
                  <a:cxn ang="0">
                    <a:pos x="7" y="92"/>
                  </a:cxn>
                </a:cxnLst>
                <a:rect l="0" t="0" r="r" b="b"/>
                <a:pathLst>
                  <a:path w="7" h="92">
                    <a:moveTo>
                      <a:pt x="7" y="92"/>
                    </a:moveTo>
                    <a:lnTo>
                      <a:pt x="7" y="0"/>
                    </a:lnTo>
                    <a:lnTo>
                      <a:pt x="0" y="0"/>
                    </a:lnTo>
                    <a:lnTo>
                      <a:pt x="0" y="85"/>
                    </a:lnTo>
                    <a:lnTo>
                      <a:pt x="7" y="92"/>
                    </a:lnTo>
                  </a:path>
                </a:pathLst>
              </a:custGeom>
              <a:noFill/>
              <a:ln w="0">
                <a:solidFill>
                  <a:srgbClr val="000000"/>
                </a:solidFill>
                <a:prstDash val="solid"/>
                <a:round/>
                <a:headEnd/>
                <a:tailEnd/>
              </a:ln>
            </p:spPr>
            <p:txBody>
              <a:bodyPr/>
              <a:lstStyle/>
              <a:p>
                <a:endParaRPr lang="en-US" dirty="0"/>
              </a:p>
            </p:txBody>
          </p:sp>
          <p:sp>
            <p:nvSpPr>
              <p:cNvPr id="28880" name="Freeform 208"/>
              <p:cNvSpPr>
                <a:spLocks/>
              </p:cNvSpPr>
              <p:nvPr/>
            </p:nvSpPr>
            <p:spPr bwMode="auto">
              <a:xfrm>
                <a:off x="3082" y="3512"/>
                <a:ext cx="7" cy="96"/>
              </a:xfrm>
              <a:custGeom>
                <a:avLst/>
                <a:gdLst/>
                <a:ahLst/>
                <a:cxnLst>
                  <a:cxn ang="0">
                    <a:pos x="7" y="7"/>
                  </a:cxn>
                  <a:cxn ang="0">
                    <a:pos x="7" y="99"/>
                  </a:cxn>
                  <a:cxn ang="0">
                    <a:pos x="0" y="99"/>
                  </a:cxn>
                  <a:cxn ang="0">
                    <a:pos x="0" y="0"/>
                  </a:cxn>
                  <a:cxn ang="0">
                    <a:pos x="7" y="7"/>
                  </a:cxn>
                  <a:cxn ang="0">
                    <a:pos x="7" y="7"/>
                  </a:cxn>
                </a:cxnLst>
                <a:rect l="0" t="0" r="r" b="b"/>
                <a:pathLst>
                  <a:path w="7" h="99">
                    <a:moveTo>
                      <a:pt x="7" y="7"/>
                    </a:moveTo>
                    <a:lnTo>
                      <a:pt x="7" y="99"/>
                    </a:lnTo>
                    <a:lnTo>
                      <a:pt x="0" y="99"/>
                    </a:lnTo>
                    <a:lnTo>
                      <a:pt x="0" y="0"/>
                    </a:lnTo>
                    <a:lnTo>
                      <a:pt x="7" y="7"/>
                    </a:lnTo>
                    <a:lnTo>
                      <a:pt x="7" y="7"/>
                    </a:lnTo>
                    <a:close/>
                  </a:path>
                </a:pathLst>
              </a:custGeom>
              <a:solidFill>
                <a:srgbClr val="C0C0C0"/>
              </a:solidFill>
              <a:ln w="9525">
                <a:noFill/>
                <a:round/>
                <a:headEnd/>
                <a:tailEnd/>
              </a:ln>
            </p:spPr>
            <p:txBody>
              <a:bodyPr/>
              <a:lstStyle/>
              <a:p>
                <a:endParaRPr lang="en-US" dirty="0"/>
              </a:p>
            </p:txBody>
          </p:sp>
          <p:sp>
            <p:nvSpPr>
              <p:cNvPr id="28881" name="Freeform 209"/>
              <p:cNvSpPr>
                <a:spLocks/>
              </p:cNvSpPr>
              <p:nvPr/>
            </p:nvSpPr>
            <p:spPr bwMode="auto">
              <a:xfrm>
                <a:off x="3082" y="3512"/>
                <a:ext cx="7" cy="96"/>
              </a:xfrm>
              <a:custGeom>
                <a:avLst/>
                <a:gdLst/>
                <a:ahLst/>
                <a:cxnLst>
                  <a:cxn ang="0">
                    <a:pos x="7" y="7"/>
                  </a:cxn>
                  <a:cxn ang="0">
                    <a:pos x="7" y="99"/>
                  </a:cxn>
                  <a:cxn ang="0">
                    <a:pos x="0" y="99"/>
                  </a:cxn>
                  <a:cxn ang="0">
                    <a:pos x="0" y="0"/>
                  </a:cxn>
                  <a:cxn ang="0">
                    <a:pos x="7" y="7"/>
                  </a:cxn>
                  <a:cxn ang="0">
                    <a:pos x="7" y="7"/>
                  </a:cxn>
                </a:cxnLst>
                <a:rect l="0" t="0" r="r" b="b"/>
                <a:pathLst>
                  <a:path w="7" h="99">
                    <a:moveTo>
                      <a:pt x="7" y="7"/>
                    </a:moveTo>
                    <a:lnTo>
                      <a:pt x="7" y="99"/>
                    </a:lnTo>
                    <a:lnTo>
                      <a:pt x="0" y="99"/>
                    </a:lnTo>
                    <a:lnTo>
                      <a:pt x="0" y="0"/>
                    </a:lnTo>
                    <a:lnTo>
                      <a:pt x="7" y="7"/>
                    </a:lnTo>
                    <a:lnTo>
                      <a:pt x="7" y="7"/>
                    </a:lnTo>
                  </a:path>
                </a:pathLst>
              </a:custGeom>
              <a:noFill/>
              <a:ln w="0">
                <a:solidFill>
                  <a:srgbClr val="000000"/>
                </a:solidFill>
                <a:prstDash val="solid"/>
                <a:round/>
                <a:headEnd/>
                <a:tailEnd/>
              </a:ln>
            </p:spPr>
            <p:txBody>
              <a:bodyPr/>
              <a:lstStyle/>
              <a:p>
                <a:endParaRPr lang="en-US" dirty="0"/>
              </a:p>
            </p:txBody>
          </p:sp>
          <p:sp>
            <p:nvSpPr>
              <p:cNvPr id="28882" name="Freeform 210"/>
              <p:cNvSpPr>
                <a:spLocks/>
              </p:cNvSpPr>
              <p:nvPr/>
            </p:nvSpPr>
            <p:spPr bwMode="auto">
              <a:xfrm>
                <a:off x="3082" y="3512"/>
                <a:ext cx="7" cy="96"/>
              </a:xfrm>
              <a:custGeom>
                <a:avLst/>
                <a:gdLst/>
                <a:ahLst/>
                <a:cxnLst>
                  <a:cxn ang="0">
                    <a:pos x="7" y="7"/>
                  </a:cxn>
                  <a:cxn ang="0">
                    <a:pos x="7" y="99"/>
                  </a:cxn>
                  <a:cxn ang="0">
                    <a:pos x="0" y="99"/>
                  </a:cxn>
                  <a:cxn ang="0">
                    <a:pos x="0" y="0"/>
                  </a:cxn>
                  <a:cxn ang="0">
                    <a:pos x="7" y="7"/>
                  </a:cxn>
                </a:cxnLst>
                <a:rect l="0" t="0" r="r" b="b"/>
                <a:pathLst>
                  <a:path w="7" h="99">
                    <a:moveTo>
                      <a:pt x="7" y="7"/>
                    </a:moveTo>
                    <a:lnTo>
                      <a:pt x="7" y="99"/>
                    </a:lnTo>
                    <a:lnTo>
                      <a:pt x="0" y="99"/>
                    </a:lnTo>
                    <a:lnTo>
                      <a:pt x="0" y="0"/>
                    </a:lnTo>
                    <a:lnTo>
                      <a:pt x="7" y="7"/>
                    </a:lnTo>
                  </a:path>
                </a:pathLst>
              </a:custGeom>
              <a:noFill/>
              <a:ln w="0">
                <a:solidFill>
                  <a:srgbClr val="000000"/>
                </a:solidFill>
                <a:prstDash val="solid"/>
                <a:round/>
                <a:headEnd/>
                <a:tailEnd/>
              </a:ln>
            </p:spPr>
            <p:txBody>
              <a:bodyPr/>
              <a:lstStyle/>
              <a:p>
                <a:endParaRPr lang="en-US" dirty="0"/>
              </a:p>
            </p:txBody>
          </p:sp>
          <p:sp>
            <p:nvSpPr>
              <p:cNvPr id="28883" name="Freeform 211"/>
              <p:cNvSpPr>
                <a:spLocks/>
              </p:cNvSpPr>
              <p:nvPr/>
            </p:nvSpPr>
            <p:spPr bwMode="auto">
              <a:xfrm>
                <a:off x="3076" y="3519"/>
                <a:ext cx="6" cy="89"/>
              </a:xfrm>
              <a:custGeom>
                <a:avLst/>
                <a:gdLst/>
                <a:ahLst/>
                <a:cxnLst>
                  <a:cxn ang="0">
                    <a:pos x="7" y="92"/>
                  </a:cxn>
                  <a:cxn ang="0">
                    <a:pos x="7" y="0"/>
                  </a:cxn>
                  <a:cxn ang="0">
                    <a:pos x="0" y="0"/>
                  </a:cxn>
                  <a:cxn ang="0">
                    <a:pos x="0" y="85"/>
                  </a:cxn>
                  <a:cxn ang="0">
                    <a:pos x="7" y="92"/>
                  </a:cxn>
                  <a:cxn ang="0">
                    <a:pos x="7" y="92"/>
                  </a:cxn>
                </a:cxnLst>
                <a:rect l="0" t="0" r="r" b="b"/>
                <a:pathLst>
                  <a:path w="7" h="92">
                    <a:moveTo>
                      <a:pt x="7" y="92"/>
                    </a:moveTo>
                    <a:lnTo>
                      <a:pt x="7" y="0"/>
                    </a:lnTo>
                    <a:lnTo>
                      <a:pt x="0" y="0"/>
                    </a:lnTo>
                    <a:lnTo>
                      <a:pt x="0" y="85"/>
                    </a:lnTo>
                    <a:lnTo>
                      <a:pt x="7" y="92"/>
                    </a:lnTo>
                    <a:lnTo>
                      <a:pt x="7" y="92"/>
                    </a:lnTo>
                    <a:close/>
                  </a:path>
                </a:pathLst>
              </a:custGeom>
              <a:solidFill>
                <a:srgbClr val="A0A0A0"/>
              </a:solidFill>
              <a:ln w="9525">
                <a:noFill/>
                <a:round/>
                <a:headEnd/>
                <a:tailEnd/>
              </a:ln>
            </p:spPr>
            <p:txBody>
              <a:bodyPr/>
              <a:lstStyle/>
              <a:p>
                <a:endParaRPr lang="en-US" dirty="0"/>
              </a:p>
            </p:txBody>
          </p:sp>
          <p:sp>
            <p:nvSpPr>
              <p:cNvPr id="28884" name="Freeform 212"/>
              <p:cNvSpPr>
                <a:spLocks/>
              </p:cNvSpPr>
              <p:nvPr/>
            </p:nvSpPr>
            <p:spPr bwMode="auto">
              <a:xfrm>
                <a:off x="3076" y="3519"/>
                <a:ext cx="6" cy="89"/>
              </a:xfrm>
              <a:custGeom>
                <a:avLst/>
                <a:gdLst/>
                <a:ahLst/>
                <a:cxnLst>
                  <a:cxn ang="0">
                    <a:pos x="7" y="92"/>
                  </a:cxn>
                  <a:cxn ang="0">
                    <a:pos x="7" y="0"/>
                  </a:cxn>
                  <a:cxn ang="0">
                    <a:pos x="0" y="0"/>
                  </a:cxn>
                  <a:cxn ang="0">
                    <a:pos x="0" y="85"/>
                  </a:cxn>
                  <a:cxn ang="0">
                    <a:pos x="7" y="92"/>
                  </a:cxn>
                  <a:cxn ang="0">
                    <a:pos x="7" y="92"/>
                  </a:cxn>
                </a:cxnLst>
                <a:rect l="0" t="0" r="r" b="b"/>
                <a:pathLst>
                  <a:path w="7" h="92">
                    <a:moveTo>
                      <a:pt x="7" y="92"/>
                    </a:moveTo>
                    <a:lnTo>
                      <a:pt x="7" y="0"/>
                    </a:lnTo>
                    <a:lnTo>
                      <a:pt x="0" y="0"/>
                    </a:lnTo>
                    <a:lnTo>
                      <a:pt x="0" y="85"/>
                    </a:lnTo>
                    <a:lnTo>
                      <a:pt x="7" y="92"/>
                    </a:lnTo>
                    <a:lnTo>
                      <a:pt x="7" y="92"/>
                    </a:lnTo>
                  </a:path>
                </a:pathLst>
              </a:custGeom>
              <a:noFill/>
              <a:ln w="0">
                <a:solidFill>
                  <a:srgbClr val="000000"/>
                </a:solidFill>
                <a:prstDash val="solid"/>
                <a:round/>
                <a:headEnd/>
                <a:tailEnd/>
              </a:ln>
            </p:spPr>
            <p:txBody>
              <a:bodyPr/>
              <a:lstStyle/>
              <a:p>
                <a:endParaRPr lang="en-US" dirty="0"/>
              </a:p>
            </p:txBody>
          </p:sp>
          <p:sp>
            <p:nvSpPr>
              <p:cNvPr id="28885" name="Freeform 213"/>
              <p:cNvSpPr>
                <a:spLocks/>
              </p:cNvSpPr>
              <p:nvPr/>
            </p:nvSpPr>
            <p:spPr bwMode="auto">
              <a:xfrm>
                <a:off x="3076" y="3519"/>
                <a:ext cx="6" cy="89"/>
              </a:xfrm>
              <a:custGeom>
                <a:avLst/>
                <a:gdLst/>
                <a:ahLst/>
                <a:cxnLst>
                  <a:cxn ang="0">
                    <a:pos x="7" y="92"/>
                  </a:cxn>
                  <a:cxn ang="0">
                    <a:pos x="7" y="0"/>
                  </a:cxn>
                  <a:cxn ang="0">
                    <a:pos x="0" y="0"/>
                  </a:cxn>
                  <a:cxn ang="0">
                    <a:pos x="0" y="85"/>
                  </a:cxn>
                  <a:cxn ang="0">
                    <a:pos x="7" y="92"/>
                  </a:cxn>
                </a:cxnLst>
                <a:rect l="0" t="0" r="r" b="b"/>
                <a:pathLst>
                  <a:path w="7" h="92">
                    <a:moveTo>
                      <a:pt x="7" y="92"/>
                    </a:moveTo>
                    <a:lnTo>
                      <a:pt x="7" y="0"/>
                    </a:lnTo>
                    <a:lnTo>
                      <a:pt x="0" y="0"/>
                    </a:lnTo>
                    <a:lnTo>
                      <a:pt x="0" y="85"/>
                    </a:lnTo>
                    <a:lnTo>
                      <a:pt x="7" y="92"/>
                    </a:lnTo>
                  </a:path>
                </a:pathLst>
              </a:custGeom>
              <a:noFill/>
              <a:ln w="0">
                <a:solidFill>
                  <a:srgbClr val="000000"/>
                </a:solidFill>
                <a:prstDash val="solid"/>
                <a:round/>
                <a:headEnd/>
                <a:tailEnd/>
              </a:ln>
            </p:spPr>
            <p:txBody>
              <a:bodyPr/>
              <a:lstStyle/>
              <a:p>
                <a:endParaRPr lang="en-US" dirty="0"/>
              </a:p>
            </p:txBody>
          </p:sp>
          <p:sp>
            <p:nvSpPr>
              <p:cNvPr id="28886" name="Freeform 214"/>
              <p:cNvSpPr>
                <a:spLocks/>
              </p:cNvSpPr>
              <p:nvPr/>
            </p:nvSpPr>
            <p:spPr bwMode="auto">
              <a:xfrm>
                <a:off x="3082" y="3512"/>
                <a:ext cx="7" cy="96"/>
              </a:xfrm>
              <a:custGeom>
                <a:avLst/>
                <a:gdLst/>
                <a:ahLst/>
                <a:cxnLst>
                  <a:cxn ang="0">
                    <a:pos x="7" y="7"/>
                  </a:cxn>
                  <a:cxn ang="0">
                    <a:pos x="7" y="99"/>
                  </a:cxn>
                  <a:cxn ang="0">
                    <a:pos x="0" y="99"/>
                  </a:cxn>
                  <a:cxn ang="0">
                    <a:pos x="0" y="0"/>
                  </a:cxn>
                  <a:cxn ang="0">
                    <a:pos x="7" y="7"/>
                  </a:cxn>
                  <a:cxn ang="0">
                    <a:pos x="7" y="7"/>
                  </a:cxn>
                </a:cxnLst>
                <a:rect l="0" t="0" r="r" b="b"/>
                <a:pathLst>
                  <a:path w="7" h="99">
                    <a:moveTo>
                      <a:pt x="7" y="7"/>
                    </a:moveTo>
                    <a:lnTo>
                      <a:pt x="7" y="99"/>
                    </a:lnTo>
                    <a:lnTo>
                      <a:pt x="0" y="99"/>
                    </a:lnTo>
                    <a:lnTo>
                      <a:pt x="0" y="0"/>
                    </a:lnTo>
                    <a:lnTo>
                      <a:pt x="7" y="7"/>
                    </a:lnTo>
                    <a:lnTo>
                      <a:pt x="7" y="7"/>
                    </a:lnTo>
                    <a:close/>
                  </a:path>
                </a:pathLst>
              </a:custGeom>
              <a:solidFill>
                <a:srgbClr val="C0C0C0"/>
              </a:solidFill>
              <a:ln w="9525">
                <a:noFill/>
                <a:round/>
                <a:headEnd/>
                <a:tailEnd/>
              </a:ln>
            </p:spPr>
            <p:txBody>
              <a:bodyPr/>
              <a:lstStyle/>
              <a:p>
                <a:endParaRPr lang="en-US" dirty="0"/>
              </a:p>
            </p:txBody>
          </p:sp>
          <p:sp>
            <p:nvSpPr>
              <p:cNvPr id="28887" name="Freeform 215"/>
              <p:cNvSpPr>
                <a:spLocks/>
              </p:cNvSpPr>
              <p:nvPr/>
            </p:nvSpPr>
            <p:spPr bwMode="auto">
              <a:xfrm>
                <a:off x="3082" y="3512"/>
                <a:ext cx="7" cy="96"/>
              </a:xfrm>
              <a:custGeom>
                <a:avLst/>
                <a:gdLst/>
                <a:ahLst/>
                <a:cxnLst>
                  <a:cxn ang="0">
                    <a:pos x="7" y="7"/>
                  </a:cxn>
                  <a:cxn ang="0">
                    <a:pos x="7" y="99"/>
                  </a:cxn>
                  <a:cxn ang="0">
                    <a:pos x="0" y="99"/>
                  </a:cxn>
                  <a:cxn ang="0">
                    <a:pos x="0" y="0"/>
                  </a:cxn>
                  <a:cxn ang="0">
                    <a:pos x="7" y="7"/>
                  </a:cxn>
                  <a:cxn ang="0">
                    <a:pos x="7" y="7"/>
                  </a:cxn>
                </a:cxnLst>
                <a:rect l="0" t="0" r="r" b="b"/>
                <a:pathLst>
                  <a:path w="7" h="99">
                    <a:moveTo>
                      <a:pt x="7" y="7"/>
                    </a:moveTo>
                    <a:lnTo>
                      <a:pt x="7" y="99"/>
                    </a:lnTo>
                    <a:lnTo>
                      <a:pt x="0" y="99"/>
                    </a:lnTo>
                    <a:lnTo>
                      <a:pt x="0" y="0"/>
                    </a:lnTo>
                    <a:lnTo>
                      <a:pt x="7" y="7"/>
                    </a:lnTo>
                    <a:lnTo>
                      <a:pt x="7" y="7"/>
                    </a:lnTo>
                  </a:path>
                </a:pathLst>
              </a:custGeom>
              <a:noFill/>
              <a:ln w="0">
                <a:solidFill>
                  <a:srgbClr val="000000"/>
                </a:solidFill>
                <a:prstDash val="solid"/>
                <a:round/>
                <a:headEnd/>
                <a:tailEnd/>
              </a:ln>
            </p:spPr>
            <p:txBody>
              <a:bodyPr/>
              <a:lstStyle/>
              <a:p>
                <a:endParaRPr lang="en-US" dirty="0"/>
              </a:p>
            </p:txBody>
          </p:sp>
          <p:sp>
            <p:nvSpPr>
              <p:cNvPr id="28888" name="Freeform 216"/>
              <p:cNvSpPr>
                <a:spLocks/>
              </p:cNvSpPr>
              <p:nvPr/>
            </p:nvSpPr>
            <p:spPr bwMode="auto">
              <a:xfrm>
                <a:off x="3082" y="3512"/>
                <a:ext cx="7" cy="96"/>
              </a:xfrm>
              <a:custGeom>
                <a:avLst/>
                <a:gdLst/>
                <a:ahLst/>
                <a:cxnLst>
                  <a:cxn ang="0">
                    <a:pos x="7" y="7"/>
                  </a:cxn>
                  <a:cxn ang="0">
                    <a:pos x="7" y="99"/>
                  </a:cxn>
                  <a:cxn ang="0">
                    <a:pos x="0" y="99"/>
                  </a:cxn>
                  <a:cxn ang="0">
                    <a:pos x="0" y="0"/>
                  </a:cxn>
                  <a:cxn ang="0">
                    <a:pos x="7" y="7"/>
                  </a:cxn>
                </a:cxnLst>
                <a:rect l="0" t="0" r="r" b="b"/>
                <a:pathLst>
                  <a:path w="7" h="99">
                    <a:moveTo>
                      <a:pt x="7" y="7"/>
                    </a:moveTo>
                    <a:lnTo>
                      <a:pt x="7" y="99"/>
                    </a:lnTo>
                    <a:lnTo>
                      <a:pt x="0" y="99"/>
                    </a:lnTo>
                    <a:lnTo>
                      <a:pt x="0" y="0"/>
                    </a:lnTo>
                    <a:lnTo>
                      <a:pt x="7" y="7"/>
                    </a:lnTo>
                  </a:path>
                </a:pathLst>
              </a:custGeom>
              <a:noFill/>
              <a:ln w="0">
                <a:solidFill>
                  <a:srgbClr val="000000"/>
                </a:solidFill>
                <a:prstDash val="solid"/>
                <a:round/>
                <a:headEnd/>
                <a:tailEnd/>
              </a:ln>
            </p:spPr>
            <p:txBody>
              <a:bodyPr/>
              <a:lstStyle/>
              <a:p>
                <a:endParaRPr lang="en-US" dirty="0"/>
              </a:p>
            </p:txBody>
          </p:sp>
          <p:sp>
            <p:nvSpPr>
              <p:cNvPr id="28889" name="Freeform 217"/>
              <p:cNvSpPr>
                <a:spLocks/>
              </p:cNvSpPr>
              <p:nvPr/>
            </p:nvSpPr>
            <p:spPr bwMode="auto">
              <a:xfrm>
                <a:off x="2883" y="3499"/>
                <a:ext cx="227" cy="26"/>
              </a:xfrm>
              <a:custGeom>
                <a:avLst/>
                <a:gdLst/>
                <a:ahLst/>
                <a:cxnLst>
                  <a:cxn ang="0">
                    <a:pos x="49" y="26"/>
                  </a:cxn>
                  <a:cxn ang="0">
                    <a:pos x="231" y="7"/>
                  </a:cxn>
                  <a:cxn ang="0">
                    <a:pos x="175" y="0"/>
                  </a:cxn>
                  <a:cxn ang="0">
                    <a:pos x="0" y="7"/>
                  </a:cxn>
                  <a:cxn ang="0">
                    <a:pos x="49" y="26"/>
                  </a:cxn>
                </a:cxnLst>
                <a:rect l="0" t="0" r="r" b="b"/>
                <a:pathLst>
                  <a:path w="231" h="26">
                    <a:moveTo>
                      <a:pt x="49" y="26"/>
                    </a:moveTo>
                    <a:lnTo>
                      <a:pt x="231" y="7"/>
                    </a:lnTo>
                    <a:lnTo>
                      <a:pt x="175" y="0"/>
                    </a:lnTo>
                    <a:lnTo>
                      <a:pt x="0" y="7"/>
                    </a:lnTo>
                    <a:lnTo>
                      <a:pt x="49" y="26"/>
                    </a:lnTo>
                  </a:path>
                </a:pathLst>
              </a:custGeom>
              <a:noFill/>
              <a:ln w="0">
                <a:solidFill>
                  <a:srgbClr val="000000"/>
                </a:solidFill>
                <a:prstDash val="solid"/>
                <a:round/>
                <a:headEnd/>
                <a:tailEnd/>
              </a:ln>
            </p:spPr>
            <p:txBody>
              <a:bodyPr/>
              <a:lstStyle/>
              <a:p>
                <a:endParaRPr lang="en-US" dirty="0"/>
              </a:p>
            </p:txBody>
          </p:sp>
          <p:sp>
            <p:nvSpPr>
              <p:cNvPr id="28890" name="Freeform 218"/>
              <p:cNvSpPr>
                <a:spLocks/>
              </p:cNvSpPr>
              <p:nvPr/>
            </p:nvSpPr>
            <p:spPr bwMode="auto">
              <a:xfrm>
                <a:off x="2938" y="3506"/>
                <a:ext cx="172" cy="32"/>
              </a:xfrm>
              <a:custGeom>
                <a:avLst/>
                <a:gdLst/>
                <a:ahLst/>
                <a:cxnLst>
                  <a:cxn ang="0">
                    <a:pos x="175" y="0"/>
                  </a:cxn>
                  <a:cxn ang="0">
                    <a:pos x="0" y="19"/>
                  </a:cxn>
                  <a:cxn ang="0">
                    <a:pos x="0" y="33"/>
                  </a:cxn>
                  <a:cxn ang="0">
                    <a:pos x="175" y="13"/>
                  </a:cxn>
                  <a:cxn ang="0">
                    <a:pos x="175" y="0"/>
                  </a:cxn>
                  <a:cxn ang="0">
                    <a:pos x="175" y="0"/>
                  </a:cxn>
                </a:cxnLst>
                <a:rect l="0" t="0" r="r" b="b"/>
                <a:pathLst>
                  <a:path w="175" h="33">
                    <a:moveTo>
                      <a:pt x="175" y="0"/>
                    </a:moveTo>
                    <a:lnTo>
                      <a:pt x="0" y="19"/>
                    </a:lnTo>
                    <a:lnTo>
                      <a:pt x="0" y="33"/>
                    </a:lnTo>
                    <a:lnTo>
                      <a:pt x="175" y="13"/>
                    </a:lnTo>
                    <a:lnTo>
                      <a:pt x="175" y="0"/>
                    </a:lnTo>
                    <a:lnTo>
                      <a:pt x="175" y="0"/>
                    </a:lnTo>
                    <a:close/>
                  </a:path>
                </a:pathLst>
              </a:custGeom>
              <a:solidFill>
                <a:srgbClr val="C0C0C0"/>
              </a:solidFill>
              <a:ln w="9525">
                <a:noFill/>
                <a:round/>
                <a:headEnd/>
                <a:tailEnd/>
              </a:ln>
            </p:spPr>
            <p:txBody>
              <a:bodyPr/>
              <a:lstStyle/>
              <a:p>
                <a:endParaRPr lang="en-US" dirty="0"/>
              </a:p>
            </p:txBody>
          </p:sp>
          <p:sp>
            <p:nvSpPr>
              <p:cNvPr id="28891" name="Freeform 219"/>
              <p:cNvSpPr>
                <a:spLocks/>
              </p:cNvSpPr>
              <p:nvPr/>
            </p:nvSpPr>
            <p:spPr bwMode="auto">
              <a:xfrm>
                <a:off x="2938" y="3506"/>
                <a:ext cx="172" cy="32"/>
              </a:xfrm>
              <a:custGeom>
                <a:avLst/>
                <a:gdLst/>
                <a:ahLst/>
                <a:cxnLst>
                  <a:cxn ang="0">
                    <a:pos x="175" y="0"/>
                  </a:cxn>
                  <a:cxn ang="0">
                    <a:pos x="0" y="19"/>
                  </a:cxn>
                  <a:cxn ang="0">
                    <a:pos x="0" y="33"/>
                  </a:cxn>
                  <a:cxn ang="0">
                    <a:pos x="175" y="13"/>
                  </a:cxn>
                  <a:cxn ang="0">
                    <a:pos x="175" y="0"/>
                  </a:cxn>
                  <a:cxn ang="0">
                    <a:pos x="175" y="0"/>
                  </a:cxn>
                </a:cxnLst>
                <a:rect l="0" t="0" r="r" b="b"/>
                <a:pathLst>
                  <a:path w="175" h="33">
                    <a:moveTo>
                      <a:pt x="175" y="0"/>
                    </a:moveTo>
                    <a:lnTo>
                      <a:pt x="0" y="19"/>
                    </a:lnTo>
                    <a:lnTo>
                      <a:pt x="0" y="33"/>
                    </a:lnTo>
                    <a:lnTo>
                      <a:pt x="175" y="13"/>
                    </a:lnTo>
                    <a:lnTo>
                      <a:pt x="175" y="0"/>
                    </a:lnTo>
                    <a:lnTo>
                      <a:pt x="175" y="0"/>
                    </a:lnTo>
                  </a:path>
                </a:pathLst>
              </a:custGeom>
              <a:noFill/>
              <a:ln w="0">
                <a:solidFill>
                  <a:srgbClr val="000000"/>
                </a:solidFill>
                <a:prstDash val="solid"/>
                <a:round/>
                <a:headEnd/>
                <a:tailEnd/>
              </a:ln>
            </p:spPr>
            <p:txBody>
              <a:bodyPr/>
              <a:lstStyle/>
              <a:p>
                <a:endParaRPr lang="en-US" dirty="0"/>
              </a:p>
            </p:txBody>
          </p:sp>
          <p:sp>
            <p:nvSpPr>
              <p:cNvPr id="28892" name="Freeform 220"/>
              <p:cNvSpPr>
                <a:spLocks/>
              </p:cNvSpPr>
              <p:nvPr/>
            </p:nvSpPr>
            <p:spPr bwMode="auto">
              <a:xfrm>
                <a:off x="2938" y="3506"/>
                <a:ext cx="172" cy="32"/>
              </a:xfrm>
              <a:custGeom>
                <a:avLst/>
                <a:gdLst/>
                <a:ahLst/>
                <a:cxnLst>
                  <a:cxn ang="0">
                    <a:pos x="175" y="0"/>
                  </a:cxn>
                  <a:cxn ang="0">
                    <a:pos x="0" y="19"/>
                  </a:cxn>
                  <a:cxn ang="0">
                    <a:pos x="0" y="33"/>
                  </a:cxn>
                  <a:cxn ang="0">
                    <a:pos x="175" y="13"/>
                  </a:cxn>
                  <a:cxn ang="0">
                    <a:pos x="175" y="0"/>
                  </a:cxn>
                </a:cxnLst>
                <a:rect l="0" t="0" r="r" b="b"/>
                <a:pathLst>
                  <a:path w="175" h="33">
                    <a:moveTo>
                      <a:pt x="175" y="0"/>
                    </a:moveTo>
                    <a:lnTo>
                      <a:pt x="0" y="19"/>
                    </a:lnTo>
                    <a:lnTo>
                      <a:pt x="0" y="33"/>
                    </a:lnTo>
                    <a:lnTo>
                      <a:pt x="175" y="13"/>
                    </a:lnTo>
                    <a:lnTo>
                      <a:pt x="175" y="0"/>
                    </a:lnTo>
                  </a:path>
                </a:pathLst>
              </a:custGeom>
              <a:noFill/>
              <a:ln w="0">
                <a:solidFill>
                  <a:srgbClr val="000000"/>
                </a:solidFill>
                <a:prstDash val="solid"/>
                <a:round/>
                <a:headEnd/>
                <a:tailEnd/>
              </a:ln>
            </p:spPr>
            <p:txBody>
              <a:bodyPr/>
              <a:lstStyle/>
              <a:p>
                <a:endParaRPr lang="en-US" dirty="0"/>
              </a:p>
            </p:txBody>
          </p:sp>
          <p:sp>
            <p:nvSpPr>
              <p:cNvPr id="28893" name="Freeform 221"/>
              <p:cNvSpPr>
                <a:spLocks/>
              </p:cNvSpPr>
              <p:nvPr/>
            </p:nvSpPr>
            <p:spPr bwMode="auto">
              <a:xfrm>
                <a:off x="3000" y="3474"/>
                <a:ext cx="7" cy="6"/>
              </a:xfrm>
              <a:custGeom>
                <a:avLst/>
                <a:gdLst/>
                <a:ahLst/>
                <a:cxnLst>
                  <a:cxn ang="0">
                    <a:pos x="7" y="6"/>
                  </a:cxn>
                  <a:cxn ang="0">
                    <a:pos x="7" y="0"/>
                  </a:cxn>
                  <a:cxn ang="0">
                    <a:pos x="0" y="6"/>
                  </a:cxn>
                  <a:cxn ang="0">
                    <a:pos x="7" y="6"/>
                  </a:cxn>
                  <a:cxn ang="0">
                    <a:pos x="7" y="6"/>
                  </a:cxn>
                  <a:cxn ang="0">
                    <a:pos x="7" y="6"/>
                  </a:cxn>
                </a:cxnLst>
                <a:rect l="0" t="0" r="r" b="b"/>
                <a:pathLst>
                  <a:path w="7" h="6">
                    <a:moveTo>
                      <a:pt x="7" y="6"/>
                    </a:moveTo>
                    <a:lnTo>
                      <a:pt x="7" y="0"/>
                    </a:lnTo>
                    <a:lnTo>
                      <a:pt x="0" y="6"/>
                    </a:lnTo>
                    <a:lnTo>
                      <a:pt x="7" y="6"/>
                    </a:lnTo>
                    <a:lnTo>
                      <a:pt x="7" y="6"/>
                    </a:lnTo>
                    <a:lnTo>
                      <a:pt x="7" y="6"/>
                    </a:lnTo>
                  </a:path>
                </a:pathLst>
              </a:custGeom>
              <a:noFill/>
              <a:ln w="0">
                <a:solidFill>
                  <a:srgbClr val="FF9900"/>
                </a:solidFill>
                <a:prstDash val="solid"/>
                <a:round/>
                <a:headEnd/>
                <a:tailEnd/>
              </a:ln>
            </p:spPr>
            <p:txBody>
              <a:bodyPr/>
              <a:lstStyle/>
              <a:p>
                <a:endParaRPr lang="en-US" dirty="0"/>
              </a:p>
            </p:txBody>
          </p:sp>
          <p:sp>
            <p:nvSpPr>
              <p:cNvPr id="28894" name="Line 222"/>
              <p:cNvSpPr>
                <a:spLocks noChangeShapeType="1"/>
              </p:cNvSpPr>
              <p:nvPr/>
            </p:nvSpPr>
            <p:spPr bwMode="auto">
              <a:xfrm>
                <a:off x="3007" y="3480"/>
                <a:ext cx="1" cy="1"/>
              </a:xfrm>
              <a:prstGeom prst="line">
                <a:avLst/>
              </a:prstGeom>
              <a:noFill/>
              <a:ln w="0">
                <a:solidFill>
                  <a:srgbClr val="000000"/>
                </a:solidFill>
                <a:round/>
                <a:headEnd/>
                <a:tailEnd/>
              </a:ln>
            </p:spPr>
            <p:txBody>
              <a:bodyPr/>
              <a:lstStyle/>
              <a:p>
                <a:endParaRPr lang="en-US" dirty="0"/>
              </a:p>
            </p:txBody>
          </p:sp>
          <p:sp>
            <p:nvSpPr>
              <p:cNvPr id="28895" name="Freeform 223"/>
              <p:cNvSpPr>
                <a:spLocks/>
              </p:cNvSpPr>
              <p:nvPr/>
            </p:nvSpPr>
            <p:spPr bwMode="auto">
              <a:xfrm>
                <a:off x="3021" y="3480"/>
                <a:ext cx="1" cy="1"/>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FF9900"/>
              </a:solidFill>
              <a:ln w="9525">
                <a:noFill/>
                <a:round/>
                <a:headEnd/>
                <a:tailEnd/>
              </a:ln>
            </p:spPr>
            <p:txBody>
              <a:bodyPr/>
              <a:lstStyle/>
              <a:p>
                <a:endParaRPr lang="en-US" dirty="0"/>
              </a:p>
            </p:txBody>
          </p:sp>
          <p:sp>
            <p:nvSpPr>
              <p:cNvPr id="28896" name="Rectangle 224"/>
              <p:cNvSpPr>
                <a:spLocks noChangeArrowheads="1"/>
              </p:cNvSpPr>
              <p:nvPr/>
            </p:nvSpPr>
            <p:spPr bwMode="auto">
              <a:xfrm>
                <a:off x="3021" y="3480"/>
                <a:ext cx="1" cy="1"/>
              </a:xfrm>
              <a:prstGeom prst="rect">
                <a:avLst/>
              </a:prstGeom>
              <a:noFill/>
              <a:ln w="0">
                <a:solidFill>
                  <a:srgbClr val="000000"/>
                </a:solidFill>
                <a:miter lim="800000"/>
                <a:headEnd/>
                <a:tailEnd/>
              </a:ln>
            </p:spPr>
            <p:txBody>
              <a:bodyPr/>
              <a:lstStyle/>
              <a:p>
                <a:endParaRPr lang="en-US" dirty="0"/>
              </a:p>
            </p:txBody>
          </p:sp>
          <p:sp>
            <p:nvSpPr>
              <p:cNvPr id="28897" name="Line 225"/>
              <p:cNvSpPr>
                <a:spLocks noChangeShapeType="1"/>
              </p:cNvSpPr>
              <p:nvPr/>
            </p:nvSpPr>
            <p:spPr bwMode="auto">
              <a:xfrm>
                <a:off x="3034" y="3480"/>
                <a:ext cx="1" cy="1"/>
              </a:xfrm>
              <a:prstGeom prst="line">
                <a:avLst/>
              </a:prstGeom>
              <a:noFill/>
              <a:ln w="0">
                <a:solidFill>
                  <a:srgbClr val="FF9900"/>
                </a:solidFill>
                <a:round/>
                <a:headEnd/>
                <a:tailEnd/>
              </a:ln>
            </p:spPr>
            <p:txBody>
              <a:bodyPr/>
              <a:lstStyle/>
              <a:p>
                <a:endParaRPr lang="en-US" dirty="0"/>
              </a:p>
            </p:txBody>
          </p:sp>
          <p:sp>
            <p:nvSpPr>
              <p:cNvPr id="28898" name="Line 226"/>
              <p:cNvSpPr>
                <a:spLocks noChangeShapeType="1"/>
              </p:cNvSpPr>
              <p:nvPr/>
            </p:nvSpPr>
            <p:spPr bwMode="auto">
              <a:xfrm>
                <a:off x="3034" y="3480"/>
                <a:ext cx="1" cy="1"/>
              </a:xfrm>
              <a:prstGeom prst="line">
                <a:avLst/>
              </a:prstGeom>
              <a:noFill/>
              <a:ln w="0">
                <a:solidFill>
                  <a:srgbClr val="000000"/>
                </a:solidFill>
                <a:round/>
                <a:headEnd/>
                <a:tailEnd/>
              </a:ln>
            </p:spPr>
            <p:txBody>
              <a:bodyPr/>
              <a:lstStyle/>
              <a:p>
                <a:endParaRPr lang="en-US" dirty="0"/>
              </a:p>
            </p:txBody>
          </p:sp>
          <p:sp>
            <p:nvSpPr>
              <p:cNvPr id="28899" name="Line 227"/>
              <p:cNvSpPr>
                <a:spLocks noChangeShapeType="1"/>
              </p:cNvSpPr>
              <p:nvPr/>
            </p:nvSpPr>
            <p:spPr bwMode="auto">
              <a:xfrm>
                <a:off x="3041" y="3480"/>
                <a:ext cx="1" cy="1"/>
              </a:xfrm>
              <a:prstGeom prst="line">
                <a:avLst/>
              </a:prstGeom>
              <a:noFill/>
              <a:ln w="0">
                <a:solidFill>
                  <a:srgbClr val="FF9900"/>
                </a:solidFill>
                <a:round/>
                <a:headEnd/>
                <a:tailEnd/>
              </a:ln>
            </p:spPr>
            <p:txBody>
              <a:bodyPr/>
              <a:lstStyle/>
              <a:p>
                <a:endParaRPr lang="en-US" dirty="0"/>
              </a:p>
            </p:txBody>
          </p:sp>
          <p:sp>
            <p:nvSpPr>
              <p:cNvPr id="28900" name="Line 228"/>
              <p:cNvSpPr>
                <a:spLocks noChangeShapeType="1"/>
              </p:cNvSpPr>
              <p:nvPr/>
            </p:nvSpPr>
            <p:spPr bwMode="auto">
              <a:xfrm>
                <a:off x="3041" y="3480"/>
                <a:ext cx="1" cy="1"/>
              </a:xfrm>
              <a:prstGeom prst="line">
                <a:avLst/>
              </a:prstGeom>
              <a:noFill/>
              <a:ln w="0">
                <a:solidFill>
                  <a:srgbClr val="000000"/>
                </a:solidFill>
                <a:round/>
                <a:headEnd/>
                <a:tailEnd/>
              </a:ln>
            </p:spPr>
            <p:txBody>
              <a:bodyPr/>
              <a:lstStyle/>
              <a:p>
                <a:endParaRPr lang="en-US" dirty="0"/>
              </a:p>
            </p:txBody>
          </p:sp>
          <p:sp>
            <p:nvSpPr>
              <p:cNvPr id="28901" name="Line 229"/>
              <p:cNvSpPr>
                <a:spLocks noChangeShapeType="1"/>
              </p:cNvSpPr>
              <p:nvPr/>
            </p:nvSpPr>
            <p:spPr bwMode="auto">
              <a:xfrm>
                <a:off x="2979" y="3480"/>
                <a:ext cx="1" cy="1"/>
              </a:xfrm>
              <a:prstGeom prst="line">
                <a:avLst/>
              </a:prstGeom>
              <a:noFill/>
              <a:ln w="0">
                <a:solidFill>
                  <a:srgbClr val="FF9900"/>
                </a:solidFill>
                <a:round/>
                <a:headEnd/>
                <a:tailEnd/>
              </a:ln>
            </p:spPr>
            <p:txBody>
              <a:bodyPr/>
              <a:lstStyle/>
              <a:p>
                <a:endParaRPr lang="en-US" dirty="0"/>
              </a:p>
            </p:txBody>
          </p:sp>
          <p:sp>
            <p:nvSpPr>
              <p:cNvPr id="28902" name="Line 230"/>
              <p:cNvSpPr>
                <a:spLocks noChangeShapeType="1"/>
              </p:cNvSpPr>
              <p:nvPr/>
            </p:nvSpPr>
            <p:spPr bwMode="auto">
              <a:xfrm>
                <a:off x="2979" y="3480"/>
                <a:ext cx="1" cy="1"/>
              </a:xfrm>
              <a:prstGeom prst="line">
                <a:avLst/>
              </a:prstGeom>
              <a:noFill/>
              <a:ln w="0">
                <a:solidFill>
                  <a:srgbClr val="000000"/>
                </a:solidFill>
                <a:round/>
                <a:headEnd/>
                <a:tailEnd/>
              </a:ln>
            </p:spPr>
            <p:txBody>
              <a:bodyPr/>
              <a:lstStyle/>
              <a:p>
                <a:endParaRPr lang="en-US" dirty="0"/>
              </a:p>
            </p:txBody>
          </p:sp>
          <p:sp>
            <p:nvSpPr>
              <p:cNvPr id="28903" name="Freeform 231"/>
              <p:cNvSpPr>
                <a:spLocks/>
              </p:cNvSpPr>
              <p:nvPr/>
            </p:nvSpPr>
            <p:spPr bwMode="auto">
              <a:xfrm>
                <a:off x="3021" y="3480"/>
                <a:ext cx="1" cy="1"/>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FF9900"/>
              </a:solidFill>
              <a:ln w="9525">
                <a:noFill/>
                <a:round/>
                <a:headEnd/>
                <a:tailEnd/>
              </a:ln>
            </p:spPr>
            <p:txBody>
              <a:bodyPr/>
              <a:lstStyle/>
              <a:p>
                <a:endParaRPr lang="en-US" dirty="0"/>
              </a:p>
            </p:txBody>
          </p:sp>
          <p:sp>
            <p:nvSpPr>
              <p:cNvPr id="28904" name="Rectangle 232"/>
              <p:cNvSpPr>
                <a:spLocks noChangeArrowheads="1"/>
              </p:cNvSpPr>
              <p:nvPr/>
            </p:nvSpPr>
            <p:spPr bwMode="auto">
              <a:xfrm>
                <a:off x="3021" y="3480"/>
                <a:ext cx="1" cy="1"/>
              </a:xfrm>
              <a:prstGeom prst="rect">
                <a:avLst/>
              </a:prstGeom>
              <a:noFill/>
              <a:ln w="0">
                <a:solidFill>
                  <a:srgbClr val="000000"/>
                </a:solidFill>
                <a:miter lim="800000"/>
                <a:headEnd/>
                <a:tailEnd/>
              </a:ln>
            </p:spPr>
            <p:txBody>
              <a:bodyPr/>
              <a:lstStyle/>
              <a:p>
                <a:endParaRPr lang="en-US" dirty="0"/>
              </a:p>
            </p:txBody>
          </p:sp>
          <p:sp>
            <p:nvSpPr>
              <p:cNvPr id="28905" name="Line 233"/>
              <p:cNvSpPr>
                <a:spLocks noChangeShapeType="1"/>
              </p:cNvSpPr>
              <p:nvPr/>
            </p:nvSpPr>
            <p:spPr bwMode="auto">
              <a:xfrm>
                <a:off x="3034" y="3480"/>
                <a:ext cx="1" cy="1"/>
              </a:xfrm>
              <a:prstGeom prst="line">
                <a:avLst/>
              </a:prstGeom>
              <a:noFill/>
              <a:ln w="0">
                <a:solidFill>
                  <a:srgbClr val="FF9900"/>
                </a:solidFill>
                <a:round/>
                <a:headEnd/>
                <a:tailEnd/>
              </a:ln>
            </p:spPr>
            <p:txBody>
              <a:bodyPr/>
              <a:lstStyle/>
              <a:p>
                <a:endParaRPr lang="en-US" dirty="0"/>
              </a:p>
            </p:txBody>
          </p:sp>
          <p:sp>
            <p:nvSpPr>
              <p:cNvPr id="28906" name="Line 234"/>
              <p:cNvSpPr>
                <a:spLocks noChangeShapeType="1"/>
              </p:cNvSpPr>
              <p:nvPr/>
            </p:nvSpPr>
            <p:spPr bwMode="auto">
              <a:xfrm>
                <a:off x="3034" y="3480"/>
                <a:ext cx="1" cy="1"/>
              </a:xfrm>
              <a:prstGeom prst="line">
                <a:avLst/>
              </a:prstGeom>
              <a:noFill/>
              <a:ln w="0">
                <a:solidFill>
                  <a:srgbClr val="000000"/>
                </a:solidFill>
                <a:round/>
                <a:headEnd/>
                <a:tailEnd/>
              </a:ln>
            </p:spPr>
            <p:txBody>
              <a:bodyPr/>
              <a:lstStyle/>
              <a:p>
                <a:endParaRPr lang="en-US" dirty="0"/>
              </a:p>
            </p:txBody>
          </p:sp>
          <p:sp>
            <p:nvSpPr>
              <p:cNvPr id="28907" name="Line 235"/>
              <p:cNvSpPr>
                <a:spLocks noChangeShapeType="1"/>
              </p:cNvSpPr>
              <p:nvPr/>
            </p:nvSpPr>
            <p:spPr bwMode="auto">
              <a:xfrm>
                <a:off x="3041" y="3480"/>
                <a:ext cx="1" cy="1"/>
              </a:xfrm>
              <a:prstGeom prst="line">
                <a:avLst/>
              </a:prstGeom>
              <a:noFill/>
              <a:ln w="0">
                <a:solidFill>
                  <a:srgbClr val="FF9900"/>
                </a:solidFill>
                <a:round/>
                <a:headEnd/>
                <a:tailEnd/>
              </a:ln>
            </p:spPr>
            <p:txBody>
              <a:bodyPr/>
              <a:lstStyle/>
              <a:p>
                <a:endParaRPr lang="en-US" dirty="0"/>
              </a:p>
            </p:txBody>
          </p:sp>
          <p:sp>
            <p:nvSpPr>
              <p:cNvPr id="28908" name="Line 236"/>
              <p:cNvSpPr>
                <a:spLocks noChangeShapeType="1"/>
              </p:cNvSpPr>
              <p:nvPr/>
            </p:nvSpPr>
            <p:spPr bwMode="auto">
              <a:xfrm>
                <a:off x="3041" y="3480"/>
                <a:ext cx="1" cy="1"/>
              </a:xfrm>
              <a:prstGeom prst="line">
                <a:avLst/>
              </a:prstGeom>
              <a:noFill/>
              <a:ln w="0">
                <a:solidFill>
                  <a:srgbClr val="000000"/>
                </a:solidFill>
                <a:round/>
                <a:headEnd/>
                <a:tailEnd/>
              </a:ln>
            </p:spPr>
            <p:txBody>
              <a:bodyPr/>
              <a:lstStyle/>
              <a:p>
                <a:endParaRPr lang="en-US" dirty="0"/>
              </a:p>
            </p:txBody>
          </p:sp>
          <p:sp>
            <p:nvSpPr>
              <p:cNvPr id="28909" name="Line 237"/>
              <p:cNvSpPr>
                <a:spLocks noChangeShapeType="1"/>
              </p:cNvSpPr>
              <p:nvPr/>
            </p:nvSpPr>
            <p:spPr bwMode="auto">
              <a:xfrm>
                <a:off x="2979" y="3480"/>
                <a:ext cx="1" cy="1"/>
              </a:xfrm>
              <a:prstGeom prst="line">
                <a:avLst/>
              </a:prstGeom>
              <a:noFill/>
              <a:ln w="0">
                <a:solidFill>
                  <a:srgbClr val="FF9900"/>
                </a:solidFill>
                <a:round/>
                <a:headEnd/>
                <a:tailEnd/>
              </a:ln>
            </p:spPr>
            <p:txBody>
              <a:bodyPr/>
              <a:lstStyle/>
              <a:p>
                <a:endParaRPr lang="en-US" dirty="0"/>
              </a:p>
            </p:txBody>
          </p:sp>
          <p:sp>
            <p:nvSpPr>
              <p:cNvPr id="28910" name="Line 238"/>
              <p:cNvSpPr>
                <a:spLocks noChangeShapeType="1"/>
              </p:cNvSpPr>
              <p:nvPr/>
            </p:nvSpPr>
            <p:spPr bwMode="auto">
              <a:xfrm>
                <a:off x="2979" y="3480"/>
                <a:ext cx="1" cy="1"/>
              </a:xfrm>
              <a:prstGeom prst="line">
                <a:avLst/>
              </a:prstGeom>
              <a:noFill/>
              <a:ln w="0">
                <a:solidFill>
                  <a:srgbClr val="000000"/>
                </a:solidFill>
                <a:round/>
                <a:headEnd/>
                <a:tailEnd/>
              </a:ln>
            </p:spPr>
            <p:txBody>
              <a:bodyPr/>
              <a:lstStyle/>
              <a:p>
                <a:endParaRPr lang="en-US" dirty="0"/>
              </a:p>
            </p:txBody>
          </p:sp>
          <p:sp>
            <p:nvSpPr>
              <p:cNvPr id="28911" name="Freeform 239"/>
              <p:cNvSpPr>
                <a:spLocks/>
              </p:cNvSpPr>
              <p:nvPr/>
            </p:nvSpPr>
            <p:spPr bwMode="auto">
              <a:xfrm>
                <a:off x="3007" y="3628"/>
                <a:ext cx="7" cy="5"/>
              </a:xfrm>
              <a:custGeom>
                <a:avLst/>
                <a:gdLst/>
                <a:ahLst/>
                <a:cxnLst>
                  <a:cxn ang="0">
                    <a:pos x="7" y="0"/>
                  </a:cxn>
                  <a:cxn ang="0">
                    <a:pos x="0" y="0"/>
                  </a:cxn>
                  <a:cxn ang="0">
                    <a:pos x="0" y="6"/>
                  </a:cxn>
                  <a:cxn ang="0">
                    <a:pos x="0" y="0"/>
                  </a:cxn>
                  <a:cxn ang="0">
                    <a:pos x="0" y="0"/>
                  </a:cxn>
                  <a:cxn ang="0">
                    <a:pos x="0" y="0"/>
                  </a:cxn>
                  <a:cxn ang="0">
                    <a:pos x="7" y="0"/>
                  </a:cxn>
                  <a:cxn ang="0">
                    <a:pos x="7" y="0"/>
                  </a:cxn>
                </a:cxnLst>
                <a:rect l="0" t="0" r="r" b="b"/>
                <a:pathLst>
                  <a:path w="7" h="6">
                    <a:moveTo>
                      <a:pt x="7" y="0"/>
                    </a:moveTo>
                    <a:lnTo>
                      <a:pt x="0" y="0"/>
                    </a:lnTo>
                    <a:lnTo>
                      <a:pt x="0" y="6"/>
                    </a:lnTo>
                    <a:lnTo>
                      <a:pt x="0" y="0"/>
                    </a:lnTo>
                    <a:lnTo>
                      <a:pt x="0" y="0"/>
                    </a:lnTo>
                    <a:lnTo>
                      <a:pt x="0" y="0"/>
                    </a:lnTo>
                    <a:lnTo>
                      <a:pt x="7" y="0"/>
                    </a:lnTo>
                    <a:lnTo>
                      <a:pt x="7" y="0"/>
                    </a:lnTo>
                    <a:close/>
                  </a:path>
                </a:pathLst>
              </a:custGeom>
              <a:solidFill>
                <a:srgbClr val="E0E0E0"/>
              </a:solidFill>
              <a:ln w="9525">
                <a:noFill/>
                <a:round/>
                <a:headEnd/>
                <a:tailEnd/>
              </a:ln>
            </p:spPr>
            <p:txBody>
              <a:bodyPr/>
              <a:lstStyle/>
              <a:p>
                <a:endParaRPr lang="en-US" dirty="0"/>
              </a:p>
            </p:txBody>
          </p:sp>
          <p:sp>
            <p:nvSpPr>
              <p:cNvPr id="28912" name="Freeform 240"/>
              <p:cNvSpPr>
                <a:spLocks/>
              </p:cNvSpPr>
              <p:nvPr/>
            </p:nvSpPr>
            <p:spPr bwMode="auto">
              <a:xfrm>
                <a:off x="3048" y="3519"/>
                <a:ext cx="21" cy="6"/>
              </a:xfrm>
              <a:custGeom>
                <a:avLst/>
                <a:gdLst/>
                <a:ahLst/>
                <a:cxnLst>
                  <a:cxn ang="0">
                    <a:pos x="0" y="6"/>
                  </a:cxn>
                  <a:cxn ang="0">
                    <a:pos x="7" y="6"/>
                  </a:cxn>
                  <a:cxn ang="0">
                    <a:pos x="7" y="0"/>
                  </a:cxn>
                  <a:cxn ang="0">
                    <a:pos x="21" y="0"/>
                  </a:cxn>
                  <a:cxn ang="0">
                    <a:pos x="7" y="0"/>
                  </a:cxn>
                  <a:cxn ang="0">
                    <a:pos x="0" y="6"/>
                  </a:cxn>
                  <a:cxn ang="0">
                    <a:pos x="0" y="6"/>
                  </a:cxn>
                </a:cxnLst>
                <a:rect l="0" t="0" r="r" b="b"/>
                <a:pathLst>
                  <a:path w="21" h="6">
                    <a:moveTo>
                      <a:pt x="0" y="6"/>
                    </a:moveTo>
                    <a:lnTo>
                      <a:pt x="7" y="6"/>
                    </a:lnTo>
                    <a:lnTo>
                      <a:pt x="7" y="0"/>
                    </a:lnTo>
                    <a:lnTo>
                      <a:pt x="21" y="0"/>
                    </a:lnTo>
                    <a:lnTo>
                      <a:pt x="7" y="0"/>
                    </a:lnTo>
                    <a:lnTo>
                      <a:pt x="0" y="6"/>
                    </a:lnTo>
                    <a:lnTo>
                      <a:pt x="0" y="6"/>
                    </a:lnTo>
                    <a:close/>
                  </a:path>
                </a:pathLst>
              </a:custGeom>
              <a:solidFill>
                <a:srgbClr val="000080"/>
              </a:solidFill>
              <a:ln w="9525">
                <a:noFill/>
                <a:round/>
                <a:headEnd/>
                <a:tailEnd/>
              </a:ln>
            </p:spPr>
            <p:txBody>
              <a:bodyPr/>
              <a:lstStyle/>
              <a:p>
                <a:endParaRPr lang="en-US" dirty="0"/>
              </a:p>
            </p:txBody>
          </p:sp>
          <p:sp>
            <p:nvSpPr>
              <p:cNvPr id="28913" name="Freeform 241"/>
              <p:cNvSpPr>
                <a:spLocks/>
              </p:cNvSpPr>
              <p:nvPr/>
            </p:nvSpPr>
            <p:spPr bwMode="auto">
              <a:xfrm>
                <a:off x="3048" y="3557"/>
                <a:ext cx="14" cy="1"/>
              </a:xfrm>
              <a:custGeom>
                <a:avLst/>
                <a:gdLst/>
                <a:ahLst/>
                <a:cxnLst>
                  <a:cxn ang="0">
                    <a:pos x="14" y="0"/>
                  </a:cxn>
                  <a:cxn ang="0">
                    <a:pos x="7" y="0"/>
                  </a:cxn>
                  <a:cxn ang="0">
                    <a:pos x="0" y="0"/>
                  </a:cxn>
                  <a:cxn ang="0">
                    <a:pos x="7" y="0"/>
                  </a:cxn>
                  <a:cxn ang="0">
                    <a:pos x="14" y="0"/>
                  </a:cxn>
                  <a:cxn ang="0">
                    <a:pos x="14" y="0"/>
                  </a:cxn>
                </a:cxnLst>
                <a:rect l="0" t="0" r="r" b="b"/>
                <a:pathLst>
                  <a:path w="14">
                    <a:moveTo>
                      <a:pt x="14" y="0"/>
                    </a:moveTo>
                    <a:lnTo>
                      <a:pt x="7" y="0"/>
                    </a:lnTo>
                    <a:lnTo>
                      <a:pt x="0" y="0"/>
                    </a:lnTo>
                    <a:lnTo>
                      <a:pt x="7" y="0"/>
                    </a:lnTo>
                    <a:lnTo>
                      <a:pt x="14" y="0"/>
                    </a:lnTo>
                    <a:lnTo>
                      <a:pt x="14" y="0"/>
                    </a:lnTo>
                    <a:close/>
                  </a:path>
                </a:pathLst>
              </a:custGeom>
              <a:solidFill>
                <a:srgbClr val="000080"/>
              </a:solidFill>
              <a:ln w="9525">
                <a:noFill/>
                <a:round/>
                <a:headEnd/>
                <a:tailEnd/>
              </a:ln>
            </p:spPr>
            <p:txBody>
              <a:bodyPr/>
              <a:lstStyle/>
              <a:p>
                <a:endParaRPr lang="en-US" dirty="0"/>
              </a:p>
            </p:txBody>
          </p:sp>
          <p:sp>
            <p:nvSpPr>
              <p:cNvPr id="28914" name="Freeform 242"/>
              <p:cNvSpPr>
                <a:spLocks/>
              </p:cNvSpPr>
              <p:nvPr/>
            </p:nvSpPr>
            <p:spPr bwMode="auto">
              <a:xfrm>
                <a:off x="3048" y="3563"/>
                <a:ext cx="14" cy="13"/>
              </a:xfrm>
              <a:custGeom>
                <a:avLst/>
                <a:gdLst/>
                <a:ahLst/>
                <a:cxnLst>
                  <a:cxn ang="0">
                    <a:pos x="14" y="0"/>
                  </a:cxn>
                  <a:cxn ang="0">
                    <a:pos x="7" y="6"/>
                  </a:cxn>
                  <a:cxn ang="0">
                    <a:pos x="0" y="6"/>
                  </a:cxn>
                  <a:cxn ang="0">
                    <a:pos x="0" y="13"/>
                  </a:cxn>
                  <a:cxn ang="0">
                    <a:pos x="0" y="6"/>
                  </a:cxn>
                  <a:cxn ang="0">
                    <a:pos x="7" y="6"/>
                  </a:cxn>
                  <a:cxn ang="0">
                    <a:pos x="14" y="0"/>
                  </a:cxn>
                  <a:cxn ang="0">
                    <a:pos x="14" y="0"/>
                  </a:cxn>
                </a:cxnLst>
                <a:rect l="0" t="0" r="r" b="b"/>
                <a:pathLst>
                  <a:path w="14" h="13">
                    <a:moveTo>
                      <a:pt x="14" y="0"/>
                    </a:moveTo>
                    <a:lnTo>
                      <a:pt x="7" y="6"/>
                    </a:lnTo>
                    <a:lnTo>
                      <a:pt x="0" y="6"/>
                    </a:lnTo>
                    <a:lnTo>
                      <a:pt x="0" y="13"/>
                    </a:lnTo>
                    <a:lnTo>
                      <a:pt x="0" y="6"/>
                    </a:lnTo>
                    <a:lnTo>
                      <a:pt x="7" y="6"/>
                    </a:lnTo>
                    <a:lnTo>
                      <a:pt x="14" y="0"/>
                    </a:lnTo>
                    <a:lnTo>
                      <a:pt x="14" y="0"/>
                    </a:lnTo>
                    <a:close/>
                  </a:path>
                </a:pathLst>
              </a:custGeom>
              <a:solidFill>
                <a:srgbClr val="000080"/>
              </a:solidFill>
              <a:ln w="9525">
                <a:noFill/>
                <a:round/>
                <a:headEnd/>
                <a:tailEnd/>
              </a:ln>
            </p:spPr>
            <p:txBody>
              <a:bodyPr/>
              <a:lstStyle/>
              <a:p>
                <a:endParaRPr lang="en-US" dirty="0"/>
              </a:p>
            </p:txBody>
          </p:sp>
          <p:sp>
            <p:nvSpPr>
              <p:cNvPr id="28915" name="Freeform 243"/>
              <p:cNvSpPr>
                <a:spLocks/>
              </p:cNvSpPr>
              <p:nvPr/>
            </p:nvSpPr>
            <p:spPr bwMode="auto">
              <a:xfrm>
                <a:off x="3048" y="3525"/>
                <a:ext cx="14" cy="13"/>
              </a:xfrm>
              <a:custGeom>
                <a:avLst/>
                <a:gdLst/>
                <a:ahLst/>
                <a:cxnLst>
                  <a:cxn ang="0">
                    <a:pos x="14" y="0"/>
                  </a:cxn>
                  <a:cxn ang="0">
                    <a:pos x="7" y="7"/>
                  </a:cxn>
                  <a:cxn ang="0">
                    <a:pos x="7" y="14"/>
                  </a:cxn>
                  <a:cxn ang="0">
                    <a:pos x="0" y="14"/>
                  </a:cxn>
                  <a:cxn ang="0">
                    <a:pos x="7" y="14"/>
                  </a:cxn>
                  <a:cxn ang="0">
                    <a:pos x="7" y="7"/>
                  </a:cxn>
                  <a:cxn ang="0">
                    <a:pos x="14" y="0"/>
                  </a:cxn>
                  <a:cxn ang="0">
                    <a:pos x="14" y="0"/>
                  </a:cxn>
                </a:cxnLst>
                <a:rect l="0" t="0" r="r" b="b"/>
                <a:pathLst>
                  <a:path w="14" h="14">
                    <a:moveTo>
                      <a:pt x="14" y="0"/>
                    </a:moveTo>
                    <a:lnTo>
                      <a:pt x="7" y="7"/>
                    </a:lnTo>
                    <a:lnTo>
                      <a:pt x="7" y="14"/>
                    </a:lnTo>
                    <a:lnTo>
                      <a:pt x="0" y="14"/>
                    </a:lnTo>
                    <a:lnTo>
                      <a:pt x="7" y="14"/>
                    </a:lnTo>
                    <a:lnTo>
                      <a:pt x="7" y="7"/>
                    </a:lnTo>
                    <a:lnTo>
                      <a:pt x="14" y="0"/>
                    </a:lnTo>
                    <a:lnTo>
                      <a:pt x="14" y="0"/>
                    </a:lnTo>
                    <a:close/>
                  </a:path>
                </a:pathLst>
              </a:custGeom>
              <a:solidFill>
                <a:srgbClr val="000080"/>
              </a:solidFill>
              <a:ln w="9525">
                <a:noFill/>
                <a:round/>
                <a:headEnd/>
                <a:tailEnd/>
              </a:ln>
            </p:spPr>
            <p:txBody>
              <a:bodyPr/>
              <a:lstStyle/>
              <a:p>
                <a:endParaRPr lang="en-US" dirty="0"/>
              </a:p>
            </p:txBody>
          </p:sp>
          <p:sp>
            <p:nvSpPr>
              <p:cNvPr id="28916" name="Freeform 244"/>
              <p:cNvSpPr>
                <a:spLocks/>
              </p:cNvSpPr>
              <p:nvPr/>
            </p:nvSpPr>
            <p:spPr bwMode="auto">
              <a:xfrm>
                <a:off x="3027" y="3499"/>
                <a:ext cx="21" cy="1"/>
              </a:xfrm>
              <a:custGeom>
                <a:avLst/>
                <a:gdLst/>
                <a:ahLst/>
                <a:cxnLst>
                  <a:cxn ang="0">
                    <a:pos x="0" y="0"/>
                  </a:cxn>
                  <a:cxn ang="0">
                    <a:pos x="7" y="0"/>
                  </a:cxn>
                  <a:cxn ang="0">
                    <a:pos x="14" y="0"/>
                  </a:cxn>
                  <a:cxn ang="0">
                    <a:pos x="21" y="0"/>
                  </a:cxn>
                  <a:cxn ang="0">
                    <a:pos x="14" y="0"/>
                  </a:cxn>
                  <a:cxn ang="0">
                    <a:pos x="0" y="0"/>
                  </a:cxn>
                  <a:cxn ang="0">
                    <a:pos x="0" y="0"/>
                  </a:cxn>
                </a:cxnLst>
                <a:rect l="0" t="0" r="r" b="b"/>
                <a:pathLst>
                  <a:path w="21">
                    <a:moveTo>
                      <a:pt x="0" y="0"/>
                    </a:moveTo>
                    <a:lnTo>
                      <a:pt x="7" y="0"/>
                    </a:lnTo>
                    <a:lnTo>
                      <a:pt x="14" y="0"/>
                    </a:lnTo>
                    <a:lnTo>
                      <a:pt x="21" y="0"/>
                    </a:lnTo>
                    <a:lnTo>
                      <a:pt x="14" y="0"/>
                    </a:lnTo>
                    <a:lnTo>
                      <a:pt x="0" y="0"/>
                    </a:lnTo>
                    <a:lnTo>
                      <a:pt x="0" y="0"/>
                    </a:lnTo>
                    <a:close/>
                  </a:path>
                </a:pathLst>
              </a:custGeom>
              <a:solidFill>
                <a:srgbClr val="000080"/>
              </a:solidFill>
              <a:ln w="9525">
                <a:noFill/>
                <a:round/>
                <a:headEnd/>
                <a:tailEnd/>
              </a:ln>
            </p:spPr>
            <p:txBody>
              <a:bodyPr/>
              <a:lstStyle/>
              <a:p>
                <a:endParaRPr lang="en-US" dirty="0"/>
              </a:p>
            </p:txBody>
          </p:sp>
          <p:sp>
            <p:nvSpPr>
              <p:cNvPr id="28917" name="Freeform 245"/>
              <p:cNvSpPr>
                <a:spLocks/>
              </p:cNvSpPr>
              <p:nvPr/>
            </p:nvSpPr>
            <p:spPr bwMode="auto">
              <a:xfrm>
                <a:off x="3027" y="3492"/>
                <a:ext cx="28" cy="33"/>
              </a:xfrm>
              <a:custGeom>
                <a:avLst/>
                <a:gdLst/>
                <a:ahLst/>
                <a:cxnLst>
                  <a:cxn ang="0">
                    <a:pos x="28" y="0"/>
                  </a:cxn>
                  <a:cxn ang="0">
                    <a:pos x="28" y="7"/>
                  </a:cxn>
                  <a:cxn ang="0">
                    <a:pos x="28" y="14"/>
                  </a:cxn>
                  <a:cxn ang="0">
                    <a:pos x="21" y="27"/>
                  </a:cxn>
                  <a:cxn ang="0">
                    <a:pos x="21" y="27"/>
                  </a:cxn>
                  <a:cxn ang="0">
                    <a:pos x="14" y="27"/>
                  </a:cxn>
                  <a:cxn ang="0">
                    <a:pos x="0" y="33"/>
                  </a:cxn>
                  <a:cxn ang="0">
                    <a:pos x="14" y="27"/>
                  </a:cxn>
                  <a:cxn ang="0">
                    <a:pos x="21" y="27"/>
                  </a:cxn>
                  <a:cxn ang="0">
                    <a:pos x="28" y="27"/>
                  </a:cxn>
                  <a:cxn ang="0">
                    <a:pos x="28" y="20"/>
                  </a:cxn>
                  <a:cxn ang="0">
                    <a:pos x="28" y="14"/>
                  </a:cxn>
                  <a:cxn ang="0">
                    <a:pos x="28" y="7"/>
                  </a:cxn>
                  <a:cxn ang="0">
                    <a:pos x="28" y="0"/>
                  </a:cxn>
                  <a:cxn ang="0">
                    <a:pos x="28" y="0"/>
                  </a:cxn>
                </a:cxnLst>
                <a:rect l="0" t="0" r="r" b="b"/>
                <a:pathLst>
                  <a:path w="28" h="33">
                    <a:moveTo>
                      <a:pt x="28" y="0"/>
                    </a:moveTo>
                    <a:lnTo>
                      <a:pt x="28" y="7"/>
                    </a:lnTo>
                    <a:lnTo>
                      <a:pt x="28" y="14"/>
                    </a:lnTo>
                    <a:lnTo>
                      <a:pt x="21" y="27"/>
                    </a:lnTo>
                    <a:lnTo>
                      <a:pt x="21" y="27"/>
                    </a:lnTo>
                    <a:lnTo>
                      <a:pt x="14" y="27"/>
                    </a:lnTo>
                    <a:lnTo>
                      <a:pt x="0" y="33"/>
                    </a:lnTo>
                    <a:lnTo>
                      <a:pt x="14" y="27"/>
                    </a:lnTo>
                    <a:lnTo>
                      <a:pt x="21" y="27"/>
                    </a:lnTo>
                    <a:lnTo>
                      <a:pt x="28" y="27"/>
                    </a:lnTo>
                    <a:lnTo>
                      <a:pt x="28" y="20"/>
                    </a:lnTo>
                    <a:lnTo>
                      <a:pt x="28" y="14"/>
                    </a:lnTo>
                    <a:lnTo>
                      <a:pt x="28" y="7"/>
                    </a:lnTo>
                    <a:lnTo>
                      <a:pt x="28" y="0"/>
                    </a:lnTo>
                    <a:lnTo>
                      <a:pt x="28" y="0"/>
                    </a:lnTo>
                    <a:close/>
                  </a:path>
                </a:pathLst>
              </a:custGeom>
              <a:solidFill>
                <a:srgbClr val="000080"/>
              </a:solidFill>
              <a:ln w="9525">
                <a:noFill/>
                <a:round/>
                <a:headEnd/>
                <a:tailEnd/>
              </a:ln>
            </p:spPr>
            <p:txBody>
              <a:bodyPr/>
              <a:lstStyle/>
              <a:p>
                <a:endParaRPr lang="en-US" dirty="0"/>
              </a:p>
            </p:txBody>
          </p:sp>
          <p:sp>
            <p:nvSpPr>
              <p:cNvPr id="28918" name="Freeform 246"/>
              <p:cNvSpPr>
                <a:spLocks/>
              </p:cNvSpPr>
              <p:nvPr/>
            </p:nvSpPr>
            <p:spPr bwMode="auto">
              <a:xfrm>
                <a:off x="3027" y="3499"/>
                <a:ext cx="14" cy="20"/>
              </a:xfrm>
              <a:custGeom>
                <a:avLst/>
                <a:gdLst/>
                <a:ahLst/>
                <a:cxnLst>
                  <a:cxn ang="0">
                    <a:pos x="0" y="0"/>
                  </a:cxn>
                  <a:cxn ang="0">
                    <a:pos x="0" y="13"/>
                  </a:cxn>
                  <a:cxn ang="0">
                    <a:pos x="0" y="20"/>
                  </a:cxn>
                  <a:cxn ang="0">
                    <a:pos x="14" y="20"/>
                  </a:cxn>
                  <a:cxn ang="0">
                    <a:pos x="7" y="20"/>
                  </a:cxn>
                  <a:cxn ang="0">
                    <a:pos x="0" y="20"/>
                  </a:cxn>
                  <a:cxn ang="0">
                    <a:pos x="0" y="13"/>
                  </a:cxn>
                  <a:cxn ang="0">
                    <a:pos x="0" y="0"/>
                  </a:cxn>
                  <a:cxn ang="0">
                    <a:pos x="0" y="0"/>
                  </a:cxn>
                </a:cxnLst>
                <a:rect l="0" t="0" r="r" b="b"/>
                <a:pathLst>
                  <a:path w="14" h="20">
                    <a:moveTo>
                      <a:pt x="0" y="0"/>
                    </a:moveTo>
                    <a:lnTo>
                      <a:pt x="0" y="13"/>
                    </a:lnTo>
                    <a:lnTo>
                      <a:pt x="0" y="20"/>
                    </a:lnTo>
                    <a:lnTo>
                      <a:pt x="14" y="20"/>
                    </a:lnTo>
                    <a:lnTo>
                      <a:pt x="7" y="20"/>
                    </a:lnTo>
                    <a:lnTo>
                      <a:pt x="0" y="20"/>
                    </a:lnTo>
                    <a:lnTo>
                      <a:pt x="0" y="13"/>
                    </a:lnTo>
                    <a:lnTo>
                      <a:pt x="0" y="0"/>
                    </a:lnTo>
                    <a:lnTo>
                      <a:pt x="0" y="0"/>
                    </a:lnTo>
                    <a:close/>
                  </a:path>
                </a:pathLst>
              </a:custGeom>
              <a:solidFill>
                <a:srgbClr val="000080"/>
              </a:solidFill>
              <a:ln w="9525">
                <a:noFill/>
                <a:round/>
                <a:headEnd/>
                <a:tailEnd/>
              </a:ln>
            </p:spPr>
            <p:txBody>
              <a:bodyPr/>
              <a:lstStyle/>
              <a:p>
                <a:endParaRPr lang="en-US" dirty="0"/>
              </a:p>
            </p:txBody>
          </p:sp>
          <p:sp>
            <p:nvSpPr>
              <p:cNvPr id="28919" name="Freeform 247"/>
              <p:cNvSpPr>
                <a:spLocks/>
              </p:cNvSpPr>
              <p:nvPr/>
            </p:nvSpPr>
            <p:spPr bwMode="auto">
              <a:xfrm>
                <a:off x="3062" y="3492"/>
                <a:ext cx="7" cy="1"/>
              </a:xfrm>
              <a:custGeom>
                <a:avLst/>
                <a:gdLst/>
                <a:ahLst/>
                <a:cxnLst>
                  <a:cxn ang="0">
                    <a:pos x="0" y="0"/>
                  </a:cxn>
                  <a:cxn ang="0">
                    <a:pos x="7" y="0"/>
                  </a:cxn>
                  <a:cxn ang="0">
                    <a:pos x="7" y="0"/>
                  </a:cxn>
                  <a:cxn ang="0">
                    <a:pos x="7" y="0"/>
                  </a:cxn>
                  <a:cxn ang="0">
                    <a:pos x="0" y="0"/>
                  </a:cxn>
                  <a:cxn ang="0">
                    <a:pos x="0" y="0"/>
                  </a:cxn>
                </a:cxnLst>
                <a:rect l="0" t="0" r="r" b="b"/>
                <a:pathLst>
                  <a:path w="7">
                    <a:moveTo>
                      <a:pt x="0" y="0"/>
                    </a:moveTo>
                    <a:lnTo>
                      <a:pt x="7" y="0"/>
                    </a:lnTo>
                    <a:lnTo>
                      <a:pt x="7" y="0"/>
                    </a:lnTo>
                    <a:lnTo>
                      <a:pt x="7" y="0"/>
                    </a:lnTo>
                    <a:lnTo>
                      <a:pt x="0" y="0"/>
                    </a:lnTo>
                    <a:lnTo>
                      <a:pt x="0" y="0"/>
                    </a:lnTo>
                    <a:close/>
                  </a:path>
                </a:pathLst>
              </a:custGeom>
              <a:solidFill>
                <a:srgbClr val="000080"/>
              </a:solidFill>
              <a:ln w="9525">
                <a:noFill/>
                <a:round/>
                <a:headEnd/>
                <a:tailEnd/>
              </a:ln>
            </p:spPr>
            <p:txBody>
              <a:bodyPr/>
              <a:lstStyle/>
              <a:p>
                <a:endParaRPr lang="en-US" dirty="0"/>
              </a:p>
            </p:txBody>
          </p:sp>
          <p:sp>
            <p:nvSpPr>
              <p:cNvPr id="28920" name="Freeform 248"/>
              <p:cNvSpPr>
                <a:spLocks/>
              </p:cNvSpPr>
              <p:nvPr/>
            </p:nvSpPr>
            <p:spPr bwMode="auto">
              <a:xfrm>
                <a:off x="3062" y="3492"/>
                <a:ext cx="7" cy="20"/>
              </a:xfrm>
              <a:custGeom>
                <a:avLst/>
                <a:gdLst/>
                <a:ahLst/>
                <a:cxnLst>
                  <a:cxn ang="0">
                    <a:pos x="7" y="0"/>
                  </a:cxn>
                  <a:cxn ang="0">
                    <a:pos x="7" y="7"/>
                  </a:cxn>
                  <a:cxn ang="0">
                    <a:pos x="7" y="14"/>
                  </a:cxn>
                  <a:cxn ang="0">
                    <a:pos x="0" y="20"/>
                  </a:cxn>
                  <a:cxn ang="0">
                    <a:pos x="0" y="20"/>
                  </a:cxn>
                  <a:cxn ang="0">
                    <a:pos x="0" y="20"/>
                  </a:cxn>
                  <a:cxn ang="0">
                    <a:pos x="7" y="14"/>
                  </a:cxn>
                  <a:cxn ang="0">
                    <a:pos x="7" y="0"/>
                  </a:cxn>
                  <a:cxn ang="0">
                    <a:pos x="7" y="0"/>
                  </a:cxn>
                </a:cxnLst>
                <a:rect l="0" t="0" r="r" b="b"/>
                <a:pathLst>
                  <a:path w="7" h="20">
                    <a:moveTo>
                      <a:pt x="7" y="0"/>
                    </a:moveTo>
                    <a:lnTo>
                      <a:pt x="7" y="7"/>
                    </a:lnTo>
                    <a:lnTo>
                      <a:pt x="7" y="14"/>
                    </a:lnTo>
                    <a:lnTo>
                      <a:pt x="0" y="20"/>
                    </a:lnTo>
                    <a:lnTo>
                      <a:pt x="0" y="20"/>
                    </a:lnTo>
                    <a:lnTo>
                      <a:pt x="0" y="20"/>
                    </a:lnTo>
                    <a:lnTo>
                      <a:pt x="7" y="14"/>
                    </a:lnTo>
                    <a:lnTo>
                      <a:pt x="7" y="0"/>
                    </a:lnTo>
                    <a:lnTo>
                      <a:pt x="7" y="0"/>
                    </a:lnTo>
                    <a:close/>
                  </a:path>
                </a:pathLst>
              </a:custGeom>
              <a:solidFill>
                <a:srgbClr val="000080"/>
              </a:solidFill>
              <a:ln w="9525">
                <a:noFill/>
                <a:round/>
                <a:headEnd/>
                <a:tailEnd/>
              </a:ln>
            </p:spPr>
            <p:txBody>
              <a:bodyPr/>
              <a:lstStyle/>
              <a:p>
                <a:endParaRPr lang="en-US" dirty="0"/>
              </a:p>
            </p:txBody>
          </p:sp>
          <p:sp>
            <p:nvSpPr>
              <p:cNvPr id="28921" name="Freeform 249"/>
              <p:cNvSpPr>
                <a:spLocks/>
              </p:cNvSpPr>
              <p:nvPr/>
            </p:nvSpPr>
            <p:spPr bwMode="auto">
              <a:xfrm>
                <a:off x="3034" y="3492"/>
                <a:ext cx="14" cy="1"/>
              </a:xfrm>
              <a:custGeom>
                <a:avLst/>
                <a:gdLst/>
                <a:ahLst/>
                <a:cxnLst>
                  <a:cxn ang="0">
                    <a:pos x="14" y="0"/>
                  </a:cxn>
                  <a:cxn ang="0">
                    <a:pos x="14" y="0"/>
                  </a:cxn>
                  <a:cxn ang="0">
                    <a:pos x="0" y="0"/>
                  </a:cxn>
                  <a:cxn ang="0">
                    <a:pos x="14" y="0"/>
                  </a:cxn>
                  <a:cxn ang="0">
                    <a:pos x="14" y="0"/>
                  </a:cxn>
                  <a:cxn ang="0">
                    <a:pos x="14" y="0"/>
                  </a:cxn>
                </a:cxnLst>
                <a:rect l="0" t="0" r="r" b="b"/>
                <a:pathLst>
                  <a:path w="14">
                    <a:moveTo>
                      <a:pt x="14" y="0"/>
                    </a:moveTo>
                    <a:lnTo>
                      <a:pt x="14" y="0"/>
                    </a:lnTo>
                    <a:lnTo>
                      <a:pt x="0" y="0"/>
                    </a:lnTo>
                    <a:lnTo>
                      <a:pt x="14" y="0"/>
                    </a:lnTo>
                    <a:lnTo>
                      <a:pt x="14" y="0"/>
                    </a:lnTo>
                    <a:lnTo>
                      <a:pt x="14" y="0"/>
                    </a:lnTo>
                    <a:close/>
                  </a:path>
                </a:pathLst>
              </a:custGeom>
              <a:solidFill>
                <a:srgbClr val="000080"/>
              </a:solidFill>
              <a:ln w="9525">
                <a:noFill/>
                <a:round/>
                <a:headEnd/>
                <a:tailEnd/>
              </a:ln>
            </p:spPr>
            <p:txBody>
              <a:bodyPr/>
              <a:lstStyle/>
              <a:p>
                <a:endParaRPr lang="en-US" dirty="0"/>
              </a:p>
            </p:txBody>
          </p:sp>
          <p:sp>
            <p:nvSpPr>
              <p:cNvPr id="28922" name="Freeform 250"/>
              <p:cNvSpPr>
                <a:spLocks/>
              </p:cNvSpPr>
              <p:nvPr/>
            </p:nvSpPr>
            <p:spPr bwMode="auto">
              <a:xfrm>
                <a:off x="3021" y="3525"/>
                <a:ext cx="20" cy="13"/>
              </a:xfrm>
              <a:custGeom>
                <a:avLst/>
                <a:gdLst/>
                <a:ahLst/>
                <a:cxnLst>
                  <a:cxn ang="0">
                    <a:pos x="21" y="0"/>
                  </a:cxn>
                  <a:cxn ang="0">
                    <a:pos x="14" y="7"/>
                  </a:cxn>
                  <a:cxn ang="0">
                    <a:pos x="7" y="14"/>
                  </a:cxn>
                  <a:cxn ang="0">
                    <a:pos x="0" y="14"/>
                  </a:cxn>
                  <a:cxn ang="0">
                    <a:pos x="7" y="14"/>
                  </a:cxn>
                  <a:cxn ang="0">
                    <a:pos x="14" y="14"/>
                  </a:cxn>
                  <a:cxn ang="0">
                    <a:pos x="21" y="0"/>
                  </a:cxn>
                  <a:cxn ang="0">
                    <a:pos x="21" y="0"/>
                  </a:cxn>
                </a:cxnLst>
                <a:rect l="0" t="0" r="r" b="b"/>
                <a:pathLst>
                  <a:path w="21" h="14">
                    <a:moveTo>
                      <a:pt x="21" y="0"/>
                    </a:moveTo>
                    <a:lnTo>
                      <a:pt x="14" y="7"/>
                    </a:lnTo>
                    <a:lnTo>
                      <a:pt x="7" y="14"/>
                    </a:lnTo>
                    <a:lnTo>
                      <a:pt x="0" y="14"/>
                    </a:lnTo>
                    <a:lnTo>
                      <a:pt x="7" y="14"/>
                    </a:lnTo>
                    <a:lnTo>
                      <a:pt x="14" y="14"/>
                    </a:lnTo>
                    <a:lnTo>
                      <a:pt x="21" y="0"/>
                    </a:lnTo>
                    <a:lnTo>
                      <a:pt x="21" y="0"/>
                    </a:lnTo>
                    <a:close/>
                  </a:path>
                </a:pathLst>
              </a:custGeom>
              <a:solidFill>
                <a:srgbClr val="000080"/>
              </a:solidFill>
              <a:ln w="9525">
                <a:noFill/>
                <a:round/>
                <a:headEnd/>
                <a:tailEnd/>
              </a:ln>
            </p:spPr>
            <p:txBody>
              <a:bodyPr/>
              <a:lstStyle/>
              <a:p>
                <a:endParaRPr lang="en-US" dirty="0"/>
              </a:p>
            </p:txBody>
          </p:sp>
          <p:sp>
            <p:nvSpPr>
              <p:cNvPr id="28923" name="Freeform 251"/>
              <p:cNvSpPr>
                <a:spLocks/>
              </p:cNvSpPr>
              <p:nvPr/>
            </p:nvSpPr>
            <p:spPr bwMode="auto">
              <a:xfrm>
                <a:off x="3014" y="3492"/>
                <a:ext cx="7" cy="84"/>
              </a:xfrm>
              <a:custGeom>
                <a:avLst/>
                <a:gdLst/>
                <a:ahLst/>
                <a:cxnLst>
                  <a:cxn ang="0">
                    <a:pos x="7" y="0"/>
                  </a:cxn>
                  <a:cxn ang="0">
                    <a:pos x="7" y="0"/>
                  </a:cxn>
                  <a:cxn ang="0">
                    <a:pos x="7" y="7"/>
                  </a:cxn>
                  <a:cxn ang="0">
                    <a:pos x="7" y="14"/>
                  </a:cxn>
                  <a:cxn ang="0">
                    <a:pos x="7" y="14"/>
                  </a:cxn>
                  <a:cxn ang="0">
                    <a:pos x="7" y="27"/>
                  </a:cxn>
                  <a:cxn ang="0">
                    <a:pos x="0" y="40"/>
                  </a:cxn>
                  <a:cxn ang="0">
                    <a:pos x="0" y="53"/>
                  </a:cxn>
                  <a:cxn ang="0">
                    <a:pos x="0" y="60"/>
                  </a:cxn>
                  <a:cxn ang="0">
                    <a:pos x="0" y="66"/>
                  </a:cxn>
                  <a:cxn ang="0">
                    <a:pos x="0" y="73"/>
                  </a:cxn>
                  <a:cxn ang="0">
                    <a:pos x="0" y="73"/>
                  </a:cxn>
                  <a:cxn ang="0">
                    <a:pos x="7" y="79"/>
                  </a:cxn>
                  <a:cxn ang="0">
                    <a:pos x="0" y="86"/>
                  </a:cxn>
                  <a:cxn ang="0">
                    <a:pos x="0" y="79"/>
                  </a:cxn>
                  <a:cxn ang="0">
                    <a:pos x="0" y="73"/>
                  </a:cxn>
                  <a:cxn ang="0">
                    <a:pos x="0" y="66"/>
                  </a:cxn>
                  <a:cxn ang="0">
                    <a:pos x="0" y="53"/>
                  </a:cxn>
                  <a:cxn ang="0">
                    <a:pos x="0" y="47"/>
                  </a:cxn>
                  <a:cxn ang="0">
                    <a:pos x="0" y="33"/>
                  </a:cxn>
                  <a:cxn ang="0">
                    <a:pos x="7" y="27"/>
                  </a:cxn>
                  <a:cxn ang="0">
                    <a:pos x="7" y="14"/>
                  </a:cxn>
                  <a:cxn ang="0">
                    <a:pos x="7" y="14"/>
                  </a:cxn>
                  <a:cxn ang="0">
                    <a:pos x="7" y="7"/>
                  </a:cxn>
                  <a:cxn ang="0">
                    <a:pos x="7" y="0"/>
                  </a:cxn>
                  <a:cxn ang="0">
                    <a:pos x="7" y="0"/>
                  </a:cxn>
                </a:cxnLst>
                <a:rect l="0" t="0" r="r" b="b"/>
                <a:pathLst>
                  <a:path w="7" h="86">
                    <a:moveTo>
                      <a:pt x="7" y="0"/>
                    </a:moveTo>
                    <a:lnTo>
                      <a:pt x="7" y="0"/>
                    </a:lnTo>
                    <a:lnTo>
                      <a:pt x="7" y="7"/>
                    </a:lnTo>
                    <a:lnTo>
                      <a:pt x="7" y="14"/>
                    </a:lnTo>
                    <a:lnTo>
                      <a:pt x="7" y="14"/>
                    </a:lnTo>
                    <a:lnTo>
                      <a:pt x="7" y="27"/>
                    </a:lnTo>
                    <a:lnTo>
                      <a:pt x="0" y="40"/>
                    </a:lnTo>
                    <a:lnTo>
                      <a:pt x="0" y="53"/>
                    </a:lnTo>
                    <a:lnTo>
                      <a:pt x="0" y="60"/>
                    </a:lnTo>
                    <a:lnTo>
                      <a:pt x="0" y="66"/>
                    </a:lnTo>
                    <a:lnTo>
                      <a:pt x="0" y="73"/>
                    </a:lnTo>
                    <a:lnTo>
                      <a:pt x="0" y="73"/>
                    </a:lnTo>
                    <a:lnTo>
                      <a:pt x="7" y="79"/>
                    </a:lnTo>
                    <a:lnTo>
                      <a:pt x="0" y="86"/>
                    </a:lnTo>
                    <a:lnTo>
                      <a:pt x="0" y="79"/>
                    </a:lnTo>
                    <a:lnTo>
                      <a:pt x="0" y="73"/>
                    </a:lnTo>
                    <a:lnTo>
                      <a:pt x="0" y="66"/>
                    </a:lnTo>
                    <a:lnTo>
                      <a:pt x="0" y="53"/>
                    </a:lnTo>
                    <a:lnTo>
                      <a:pt x="0" y="47"/>
                    </a:lnTo>
                    <a:lnTo>
                      <a:pt x="0" y="33"/>
                    </a:lnTo>
                    <a:lnTo>
                      <a:pt x="7" y="27"/>
                    </a:lnTo>
                    <a:lnTo>
                      <a:pt x="7" y="14"/>
                    </a:lnTo>
                    <a:lnTo>
                      <a:pt x="7" y="14"/>
                    </a:lnTo>
                    <a:lnTo>
                      <a:pt x="7" y="7"/>
                    </a:lnTo>
                    <a:lnTo>
                      <a:pt x="7" y="0"/>
                    </a:lnTo>
                    <a:lnTo>
                      <a:pt x="7" y="0"/>
                    </a:lnTo>
                    <a:close/>
                  </a:path>
                </a:pathLst>
              </a:custGeom>
              <a:solidFill>
                <a:srgbClr val="0000FF"/>
              </a:solidFill>
              <a:ln w="9525">
                <a:noFill/>
                <a:round/>
                <a:headEnd/>
                <a:tailEnd/>
              </a:ln>
            </p:spPr>
            <p:txBody>
              <a:bodyPr/>
              <a:lstStyle/>
              <a:p>
                <a:endParaRPr lang="en-US" dirty="0"/>
              </a:p>
            </p:txBody>
          </p:sp>
          <p:sp>
            <p:nvSpPr>
              <p:cNvPr id="28924" name="Freeform 252"/>
              <p:cNvSpPr>
                <a:spLocks/>
              </p:cNvSpPr>
              <p:nvPr/>
            </p:nvSpPr>
            <p:spPr bwMode="auto">
              <a:xfrm>
                <a:off x="3041" y="3589"/>
                <a:ext cx="21" cy="25"/>
              </a:xfrm>
              <a:custGeom>
                <a:avLst/>
                <a:gdLst/>
                <a:ahLst/>
                <a:cxnLst>
                  <a:cxn ang="0">
                    <a:pos x="21" y="0"/>
                  </a:cxn>
                  <a:cxn ang="0">
                    <a:pos x="14" y="7"/>
                  </a:cxn>
                  <a:cxn ang="0">
                    <a:pos x="14" y="13"/>
                  </a:cxn>
                  <a:cxn ang="0">
                    <a:pos x="7" y="20"/>
                  </a:cxn>
                  <a:cxn ang="0">
                    <a:pos x="7" y="20"/>
                  </a:cxn>
                  <a:cxn ang="0">
                    <a:pos x="7" y="20"/>
                  </a:cxn>
                  <a:cxn ang="0">
                    <a:pos x="0" y="26"/>
                  </a:cxn>
                  <a:cxn ang="0">
                    <a:pos x="7" y="20"/>
                  </a:cxn>
                  <a:cxn ang="0">
                    <a:pos x="14" y="20"/>
                  </a:cxn>
                  <a:cxn ang="0">
                    <a:pos x="14" y="13"/>
                  </a:cxn>
                  <a:cxn ang="0">
                    <a:pos x="21" y="0"/>
                  </a:cxn>
                  <a:cxn ang="0">
                    <a:pos x="21" y="0"/>
                  </a:cxn>
                </a:cxnLst>
                <a:rect l="0" t="0" r="r" b="b"/>
                <a:pathLst>
                  <a:path w="21" h="26">
                    <a:moveTo>
                      <a:pt x="21" y="0"/>
                    </a:moveTo>
                    <a:lnTo>
                      <a:pt x="14" y="7"/>
                    </a:lnTo>
                    <a:lnTo>
                      <a:pt x="14" y="13"/>
                    </a:lnTo>
                    <a:lnTo>
                      <a:pt x="7" y="20"/>
                    </a:lnTo>
                    <a:lnTo>
                      <a:pt x="7" y="20"/>
                    </a:lnTo>
                    <a:lnTo>
                      <a:pt x="7" y="20"/>
                    </a:lnTo>
                    <a:lnTo>
                      <a:pt x="0" y="26"/>
                    </a:lnTo>
                    <a:lnTo>
                      <a:pt x="7" y="20"/>
                    </a:lnTo>
                    <a:lnTo>
                      <a:pt x="14" y="20"/>
                    </a:lnTo>
                    <a:lnTo>
                      <a:pt x="14" y="13"/>
                    </a:lnTo>
                    <a:lnTo>
                      <a:pt x="21" y="0"/>
                    </a:lnTo>
                    <a:lnTo>
                      <a:pt x="21" y="0"/>
                    </a:lnTo>
                    <a:close/>
                  </a:path>
                </a:pathLst>
              </a:custGeom>
              <a:solidFill>
                <a:srgbClr val="000080"/>
              </a:solidFill>
              <a:ln w="9525">
                <a:noFill/>
                <a:round/>
                <a:headEnd/>
                <a:tailEnd/>
              </a:ln>
            </p:spPr>
            <p:txBody>
              <a:bodyPr/>
              <a:lstStyle/>
              <a:p>
                <a:endParaRPr lang="en-US" dirty="0"/>
              </a:p>
            </p:txBody>
          </p:sp>
          <p:sp>
            <p:nvSpPr>
              <p:cNvPr id="28925" name="Freeform 253"/>
              <p:cNvSpPr>
                <a:spLocks/>
              </p:cNvSpPr>
              <p:nvPr/>
            </p:nvSpPr>
            <p:spPr bwMode="auto">
              <a:xfrm>
                <a:off x="3048" y="3576"/>
                <a:ext cx="7" cy="13"/>
              </a:xfrm>
              <a:custGeom>
                <a:avLst/>
                <a:gdLst/>
                <a:ahLst/>
                <a:cxnLst>
                  <a:cxn ang="0">
                    <a:pos x="7" y="0"/>
                  </a:cxn>
                  <a:cxn ang="0">
                    <a:pos x="0" y="7"/>
                  </a:cxn>
                  <a:cxn ang="0">
                    <a:pos x="0" y="7"/>
                  </a:cxn>
                  <a:cxn ang="0">
                    <a:pos x="0" y="13"/>
                  </a:cxn>
                  <a:cxn ang="0">
                    <a:pos x="0" y="7"/>
                  </a:cxn>
                  <a:cxn ang="0">
                    <a:pos x="7" y="0"/>
                  </a:cxn>
                  <a:cxn ang="0">
                    <a:pos x="7" y="0"/>
                  </a:cxn>
                </a:cxnLst>
                <a:rect l="0" t="0" r="r" b="b"/>
                <a:pathLst>
                  <a:path w="7" h="13">
                    <a:moveTo>
                      <a:pt x="7" y="0"/>
                    </a:moveTo>
                    <a:lnTo>
                      <a:pt x="0" y="7"/>
                    </a:lnTo>
                    <a:lnTo>
                      <a:pt x="0" y="7"/>
                    </a:lnTo>
                    <a:lnTo>
                      <a:pt x="0" y="13"/>
                    </a:lnTo>
                    <a:lnTo>
                      <a:pt x="0" y="7"/>
                    </a:lnTo>
                    <a:lnTo>
                      <a:pt x="7" y="0"/>
                    </a:lnTo>
                    <a:lnTo>
                      <a:pt x="7" y="0"/>
                    </a:lnTo>
                    <a:close/>
                  </a:path>
                </a:pathLst>
              </a:custGeom>
              <a:solidFill>
                <a:srgbClr val="000080"/>
              </a:solidFill>
              <a:ln w="9525">
                <a:noFill/>
                <a:round/>
                <a:headEnd/>
                <a:tailEnd/>
              </a:ln>
            </p:spPr>
            <p:txBody>
              <a:bodyPr/>
              <a:lstStyle/>
              <a:p>
                <a:endParaRPr lang="en-US" dirty="0"/>
              </a:p>
            </p:txBody>
          </p:sp>
          <p:sp>
            <p:nvSpPr>
              <p:cNvPr id="28926" name="Freeform 254"/>
              <p:cNvSpPr>
                <a:spLocks/>
              </p:cNvSpPr>
              <p:nvPr/>
            </p:nvSpPr>
            <p:spPr bwMode="auto">
              <a:xfrm>
                <a:off x="3021" y="3601"/>
                <a:ext cx="13" cy="7"/>
              </a:xfrm>
              <a:custGeom>
                <a:avLst/>
                <a:gdLst/>
                <a:ahLst/>
                <a:cxnLst>
                  <a:cxn ang="0">
                    <a:pos x="0" y="0"/>
                  </a:cxn>
                  <a:cxn ang="0">
                    <a:pos x="7" y="0"/>
                  </a:cxn>
                  <a:cxn ang="0">
                    <a:pos x="7" y="0"/>
                  </a:cxn>
                  <a:cxn ang="0">
                    <a:pos x="14" y="7"/>
                  </a:cxn>
                  <a:cxn ang="0">
                    <a:pos x="14" y="7"/>
                  </a:cxn>
                  <a:cxn ang="0">
                    <a:pos x="7" y="7"/>
                  </a:cxn>
                  <a:cxn ang="0">
                    <a:pos x="7" y="7"/>
                  </a:cxn>
                  <a:cxn ang="0">
                    <a:pos x="7" y="7"/>
                  </a:cxn>
                  <a:cxn ang="0">
                    <a:pos x="0" y="0"/>
                  </a:cxn>
                  <a:cxn ang="0">
                    <a:pos x="0" y="0"/>
                  </a:cxn>
                </a:cxnLst>
                <a:rect l="0" t="0" r="r" b="b"/>
                <a:pathLst>
                  <a:path w="14" h="7">
                    <a:moveTo>
                      <a:pt x="0" y="0"/>
                    </a:moveTo>
                    <a:lnTo>
                      <a:pt x="7" y="0"/>
                    </a:lnTo>
                    <a:lnTo>
                      <a:pt x="7" y="0"/>
                    </a:lnTo>
                    <a:lnTo>
                      <a:pt x="14" y="7"/>
                    </a:lnTo>
                    <a:lnTo>
                      <a:pt x="14" y="7"/>
                    </a:lnTo>
                    <a:lnTo>
                      <a:pt x="7" y="7"/>
                    </a:lnTo>
                    <a:lnTo>
                      <a:pt x="7" y="7"/>
                    </a:lnTo>
                    <a:lnTo>
                      <a:pt x="7" y="7"/>
                    </a:lnTo>
                    <a:lnTo>
                      <a:pt x="0" y="0"/>
                    </a:lnTo>
                    <a:lnTo>
                      <a:pt x="0" y="0"/>
                    </a:lnTo>
                    <a:close/>
                  </a:path>
                </a:pathLst>
              </a:custGeom>
              <a:solidFill>
                <a:srgbClr val="000080"/>
              </a:solidFill>
              <a:ln w="9525">
                <a:noFill/>
                <a:round/>
                <a:headEnd/>
                <a:tailEnd/>
              </a:ln>
            </p:spPr>
            <p:txBody>
              <a:bodyPr/>
              <a:lstStyle/>
              <a:p>
                <a:endParaRPr lang="en-US" dirty="0"/>
              </a:p>
            </p:txBody>
          </p:sp>
          <p:sp>
            <p:nvSpPr>
              <p:cNvPr id="28927" name="Freeform 255"/>
              <p:cNvSpPr>
                <a:spLocks/>
              </p:cNvSpPr>
              <p:nvPr/>
            </p:nvSpPr>
            <p:spPr bwMode="auto">
              <a:xfrm>
                <a:off x="3021" y="3608"/>
                <a:ext cx="13" cy="6"/>
              </a:xfrm>
              <a:custGeom>
                <a:avLst/>
                <a:gdLst/>
                <a:ahLst/>
                <a:cxnLst>
                  <a:cxn ang="0">
                    <a:pos x="0" y="0"/>
                  </a:cxn>
                  <a:cxn ang="0">
                    <a:pos x="7" y="0"/>
                  </a:cxn>
                  <a:cxn ang="0">
                    <a:pos x="7" y="0"/>
                  </a:cxn>
                  <a:cxn ang="0">
                    <a:pos x="14" y="0"/>
                  </a:cxn>
                  <a:cxn ang="0">
                    <a:pos x="14" y="0"/>
                  </a:cxn>
                  <a:cxn ang="0">
                    <a:pos x="14" y="6"/>
                  </a:cxn>
                  <a:cxn ang="0">
                    <a:pos x="7" y="6"/>
                  </a:cxn>
                  <a:cxn ang="0">
                    <a:pos x="0" y="0"/>
                  </a:cxn>
                  <a:cxn ang="0">
                    <a:pos x="0" y="0"/>
                  </a:cxn>
                  <a:cxn ang="0">
                    <a:pos x="0" y="0"/>
                  </a:cxn>
                </a:cxnLst>
                <a:rect l="0" t="0" r="r" b="b"/>
                <a:pathLst>
                  <a:path w="14" h="6">
                    <a:moveTo>
                      <a:pt x="0" y="0"/>
                    </a:moveTo>
                    <a:lnTo>
                      <a:pt x="7" y="0"/>
                    </a:lnTo>
                    <a:lnTo>
                      <a:pt x="7" y="0"/>
                    </a:lnTo>
                    <a:lnTo>
                      <a:pt x="14" y="0"/>
                    </a:lnTo>
                    <a:lnTo>
                      <a:pt x="14" y="0"/>
                    </a:lnTo>
                    <a:lnTo>
                      <a:pt x="14" y="6"/>
                    </a:lnTo>
                    <a:lnTo>
                      <a:pt x="7" y="6"/>
                    </a:lnTo>
                    <a:lnTo>
                      <a:pt x="0" y="0"/>
                    </a:lnTo>
                    <a:lnTo>
                      <a:pt x="0" y="0"/>
                    </a:lnTo>
                    <a:lnTo>
                      <a:pt x="0" y="0"/>
                    </a:lnTo>
                    <a:close/>
                  </a:path>
                </a:pathLst>
              </a:custGeom>
              <a:solidFill>
                <a:srgbClr val="000080"/>
              </a:solidFill>
              <a:ln w="9525">
                <a:noFill/>
                <a:round/>
                <a:headEnd/>
                <a:tailEnd/>
              </a:ln>
            </p:spPr>
            <p:txBody>
              <a:bodyPr/>
              <a:lstStyle/>
              <a:p>
                <a:endParaRPr lang="en-US" dirty="0"/>
              </a:p>
            </p:txBody>
          </p:sp>
          <p:sp>
            <p:nvSpPr>
              <p:cNvPr id="28928" name="Freeform 256"/>
              <p:cNvSpPr>
                <a:spLocks/>
              </p:cNvSpPr>
              <p:nvPr/>
            </p:nvSpPr>
            <p:spPr bwMode="auto">
              <a:xfrm>
                <a:off x="3021" y="3583"/>
                <a:ext cx="1" cy="18"/>
              </a:xfrm>
              <a:custGeom>
                <a:avLst/>
                <a:gdLst/>
                <a:ahLst/>
                <a:cxnLst>
                  <a:cxn ang="0">
                    <a:pos x="0" y="0"/>
                  </a:cxn>
                  <a:cxn ang="0">
                    <a:pos x="0" y="6"/>
                  </a:cxn>
                  <a:cxn ang="0">
                    <a:pos x="0" y="13"/>
                  </a:cxn>
                  <a:cxn ang="0">
                    <a:pos x="0" y="19"/>
                  </a:cxn>
                  <a:cxn ang="0">
                    <a:pos x="0" y="19"/>
                  </a:cxn>
                  <a:cxn ang="0">
                    <a:pos x="0" y="13"/>
                  </a:cxn>
                  <a:cxn ang="0">
                    <a:pos x="0" y="6"/>
                  </a:cxn>
                  <a:cxn ang="0">
                    <a:pos x="0" y="0"/>
                  </a:cxn>
                  <a:cxn ang="0">
                    <a:pos x="0" y="0"/>
                  </a:cxn>
                </a:cxnLst>
                <a:rect l="0" t="0" r="r" b="b"/>
                <a:pathLst>
                  <a:path h="19">
                    <a:moveTo>
                      <a:pt x="0" y="0"/>
                    </a:moveTo>
                    <a:lnTo>
                      <a:pt x="0" y="6"/>
                    </a:lnTo>
                    <a:lnTo>
                      <a:pt x="0" y="13"/>
                    </a:lnTo>
                    <a:lnTo>
                      <a:pt x="0" y="19"/>
                    </a:lnTo>
                    <a:lnTo>
                      <a:pt x="0" y="19"/>
                    </a:lnTo>
                    <a:lnTo>
                      <a:pt x="0" y="13"/>
                    </a:lnTo>
                    <a:lnTo>
                      <a:pt x="0" y="6"/>
                    </a:lnTo>
                    <a:lnTo>
                      <a:pt x="0" y="0"/>
                    </a:lnTo>
                    <a:lnTo>
                      <a:pt x="0" y="0"/>
                    </a:lnTo>
                    <a:close/>
                  </a:path>
                </a:pathLst>
              </a:custGeom>
              <a:solidFill>
                <a:srgbClr val="000080"/>
              </a:solidFill>
              <a:ln w="9525">
                <a:noFill/>
                <a:round/>
                <a:headEnd/>
                <a:tailEnd/>
              </a:ln>
            </p:spPr>
            <p:txBody>
              <a:bodyPr/>
              <a:lstStyle/>
              <a:p>
                <a:endParaRPr lang="en-US" dirty="0"/>
              </a:p>
            </p:txBody>
          </p:sp>
          <p:sp>
            <p:nvSpPr>
              <p:cNvPr id="28929" name="Freeform 257"/>
              <p:cNvSpPr>
                <a:spLocks/>
              </p:cNvSpPr>
              <p:nvPr/>
            </p:nvSpPr>
            <p:spPr bwMode="auto">
              <a:xfrm>
                <a:off x="3055" y="3544"/>
                <a:ext cx="7" cy="7"/>
              </a:xfrm>
              <a:custGeom>
                <a:avLst/>
                <a:gdLst/>
                <a:ahLst/>
                <a:cxnLst>
                  <a:cxn ang="0">
                    <a:pos x="0" y="7"/>
                  </a:cxn>
                  <a:cxn ang="0">
                    <a:pos x="7" y="7"/>
                  </a:cxn>
                  <a:cxn ang="0">
                    <a:pos x="7" y="7"/>
                  </a:cxn>
                  <a:cxn ang="0">
                    <a:pos x="7" y="0"/>
                  </a:cxn>
                  <a:cxn ang="0">
                    <a:pos x="7" y="0"/>
                  </a:cxn>
                  <a:cxn ang="0">
                    <a:pos x="7" y="0"/>
                  </a:cxn>
                  <a:cxn ang="0">
                    <a:pos x="0" y="7"/>
                  </a:cxn>
                  <a:cxn ang="0">
                    <a:pos x="0" y="7"/>
                  </a:cxn>
                </a:cxnLst>
                <a:rect l="0" t="0" r="r" b="b"/>
                <a:pathLst>
                  <a:path w="7" h="7">
                    <a:moveTo>
                      <a:pt x="0" y="7"/>
                    </a:moveTo>
                    <a:lnTo>
                      <a:pt x="7" y="7"/>
                    </a:lnTo>
                    <a:lnTo>
                      <a:pt x="7" y="7"/>
                    </a:lnTo>
                    <a:lnTo>
                      <a:pt x="7" y="0"/>
                    </a:lnTo>
                    <a:lnTo>
                      <a:pt x="7" y="0"/>
                    </a:lnTo>
                    <a:lnTo>
                      <a:pt x="7" y="0"/>
                    </a:lnTo>
                    <a:lnTo>
                      <a:pt x="0" y="7"/>
                    </a:lnTo>
                    <a:lnTo>
                      <a:pt x="0" y="7"/>
                    </a:lnTo>
                    <a:close/>
                  </a:path>
                </a:pathLst>
              </a:custGeom>
              <a:solidFill>
                <a:srgbClr val="000080"/>
              </a:solidFill>
              <a:ln w="9525">
                <a:noFill/>
                <a:round/>
                <a:headEnd/>
                <a:tailEnd/>
              </a:ln>
            </p:spPr>
            <p:txBody>
              <a:bodyPr/>
              <a:lstStyle/>
              <a:p>
                <a:endParaRPr lang="en-US" dirty="0"/>
              </a:p>
            </p:txBody>
          </p:sp>
          <p:sp>
            <p:nvSpPr>
              <p:cNvPr id="28930" name="Freeform 258"/>
              <p:cNvSpPr>
                <a:spLocks/>
              </p:cNvSpPr>
              <p:nvPr/>
            </p:nvSpPr>
            <p:spPr bwMode="auto">
              <a:xfrm>
                <a:off x="3021" y="3551"/>
                <a:ext cx="6" cy="12"/>
              </a:xfrm>
              <a:custGeom>
                <a:avLst/>
                <a:gdLst/>
                <a:ahLst/>
                <a:cxnLst>
                  <a:cxn ang="0">
                    <a:pos x="0" y="0"/>
                  </a:cxn>
                  <a:cxn ang="0">
                    <a:pos x="0" y="6"/>
                  </a:cxn>
                  <a:cxn ang="0">
                    <a:pos x="7" y="6"/>
                  </a:cxn>
                  <a:cxn ang="0">
                    <a:pos x="7" y="6"/>
                  </a:cxn>
                  <a:cxn ang="0">
                    <a:pos x="7" y="13"/>
                  </a:cxn>
                  <a:cxn ang="0">
                    <a:pos x="7" y="13"/>
                  </a:cxn>
                  <a:cxn ang="0">
                    <a:pos x="0" y="6"/>
                  </a:cxn>
                  <a:cxn ang="0">
                    <a:pos x="7" y="6"/>
                  </a:cxn>
                  <a:cxn ang="0">
                    <a:pos x="0" y="6"/>
                  </a:cxn>
                  <a:cxn ang="0">
                    <a:pos x="0" y="0"/>
                  </a:cxn>
                  <a:cxn ang="0">
                    <a:pos x="0" y="0"/>
                  </a:cxn>
                </a:cxnLst>
                <a:rect l="0" t="0" r="r" b="b"/>
                <a:pathLst>
                  <a:path w="7" h="13">
                    <a:moveTo>
                      <a:pt x="0" y="0"/>
                    </a:moveTo>
                    <a:lnTo>
                      <a:pt x="0" y="6"/>
                    </a:lnTo>
                    <a:lnTo>
                      <a:pt x="7" y="6"/>
                    </a:lnTo>
                    <a:lnTo>
                      <a:pt x="7" y="6"/>
                    </a:lnTo>
                    <a:lnTo>
                      <a:pt x="7" y="13"/>
                    </a:lnTo>
                    <a:lnTo>
                      <a:pt x="7" y="13"/>
                    </a:lnTo>
                    <a:lnTo>
                      <a:pt x="0" y="6"/>
                    </a:lnTo>
                    <a:lnTo>
                      <a:pt x="7" y="6"/>
                    </a:lnTo>
                    <a:lnTo>
                      <a:pt x="0" y="6"/>
                    </a:lnTo>
                    <a:lnTo>
                      <a:pt x="0" y="0"/>
                    </a:lnTo>
                    <a:lnTo>
                      <a:pt x="0" y="0"/>
                    </a:lnTo>
                    <a:close/>
                  </a:path>
                </a:pathLst>
              </a:custGeom>
              <a:solidFill>
                <a:srgbClr val="000080"/>
              </a:solidFill>
              <a:ln w="9525">
                <a:noFill/>
                <a:round/>
                <a:headEnd/>
                <a:tailEnd/>
              </a:ln>
            </p:spPr>
            <p:txBody>
              <a:bodyPr/>
              <a:lstStyle/>
              <a:p>
                <a:endParaRPr lang="en-US" dirty="0"/>
              </a:p>
            </p:txBody>
          </p:sp>
          <p:sp>
            <p:nvSpPr>
              <p:cNvPr id="28931" name="Freeform 259"/>
              <p:cNvSpPr>
                <a:spLocks/>
              </p:cNvSpPr>
              <p:nvPr/>
            </p:nvSpPr>
            <p:spPr bwMode="auto">
              <a:xfrm>
                <a:off x="3048" y="3576"/>
                <a:ext cx="7" cy="13"/>
              </a:xfrm>
              <a:custGeom>
                <a:avLst/>
                <a:gdLst/>
                <a:ahLst/>
                <a:cxnLst>
                  <a:cxn ang="0">
                    <a:pos x="7" y="0"/>
                  </a:cxn>
                  <a:cxn ang="0">
                    <a:pos x="0" y="7"/>
                  </a:cxn>
                  <a:cxn ang="0">
                    <a:pos x="0" y="7"/>
                  </a:cxn>
                  <a:cxn ang="0">
                    <a:pos x="0" y="13"/>
                  </a:cxn>
                  <a:cxn ang="0">
                    <a:pos x="0" y="7"/>
                  </a:cxn>
                  <a:cxn ang="0">
                    <a:pos x="7" y="0"/>
                  </a:cxn>
                  <a:cxn ang="0">
                    <a:pos x="7" y="0"/>
                  </a:cxn>
                </a:cxnLst>
                <a:rect l="0" t="0" r="r" b="b"/>
                <a:pathLst>
                  <a:path w="7" h="13">
                    <a:moveTo>
                      <a:pt x="7" y="0"/>
                    </a:moveTo>
                    <a:lnTo>
                      <a:pt x="0" y="7"/>
                    </a:lnTo>
                    <a:lnTo>
                      <a:pt x="0" y="7"/>
                    </a:lnTo>
                    <a:lnTo>
                      <a:pt x="0" y="13"/>
                    </a:lnTo>
                    <a:lnTo>
                      <a:pt x="0" y="7"/>
                    </a:lnTo>
                    <a:lnTo>
                      <a:pt x="7" y="0"/>
                    </a:lnTo>
                    <a:lnTo>
                      <a:pt x="7" y="0"/>
                    </a:lnTo>
                    <a:close/>
                  </a:path>
                </a:pathLst>
              </a:custGeom>
              <a:solidFill>
                <a:srgbClr val="000080"/>
              </a:solidFill>
              <a:ln w="9525">
                <a:noFill/>
                <a:round/>
                <a:headEnd/>
                <a:tailEnd/>
              </a:ln>
            </p:spPr>
            <p:txBody>
              <a:bodyPr/>
              <a:lstStyle/>
              <a:p>
                <a:endParaRPr lang="en-US" dirty="0"/>
              </a:p>
            </p:txBody>
          </p:sp>
          <p:sp>
            <p:nvSpPr>
              <p:cNvPr id="28932" name="Freeform 260"/>
              <p:cNvSpPr>
                <a:spLocks/>
              </p:cNvSpPr>
              <p:nvPr/>
            </p:nvSpPr>
            <p:spPr bwMode="auto">
              <a:xfrm>
                <a:off x="3021" y="3583"/>
                <a:ext cx="1" cy="18"/>
              </a:xfrm>
              <a:custGeom>
                <a:avLst/>
                <a:gdLst/>
                <a:ahLst/>
                <a:cxnLst>
                  <a:cxn ang="0">
                    <a:pos x="0" y="0"/>
                  </a:cxn>
                  <a:cxn ang="0">
                    <a:pos x="0" y="6"/>
                  </a:cxn>
                  <a:cxn ang="0">
                    <a:pos x="0" y="13"/>
                  </a:cxn>
                  <a:cxn ang="0">
                    <a:pos x="0" y="19"/>
                  </a:cxn>
                  <a:cxn ang="0">
                    <a:pos x="0" y="19"/>
                  </a:cxn>
                  <a:cxn ang="0">
                    <a:pos x="0" y="13"/>
                  </a:cxn>
                  <a:cxn ang="0">
                    <a:pos x="0" y="6"/>
                  </a:cxn>
                  <a:cxn ang="0">
                    <a:pos x="0" y="0"/>
                  </a:cxn>
                  <a:cxn ang="0">
                    <a:pos x="0" y="0"/>
                  </a:cxn>
                </a:cxnLst>
                <a:rect l="0" t="0" r="r" b="b"/>
                <a:pathLst>
                  <a:path h="19">
                    <a:moveTo>
                      <a:pt x="0" y="0"/>
                    </a:moveTo>
                    <a:lnTo>
                      <a:pt x="0" y="6"/>
                    </a:lnTo>
                    <a:lnTo>
                      <a:pt x="0" y="13"/>
                    </a:lnTo>
                    <a:lnTo>
                      <a:pt x="0" y="19"/>
                    </a:lnTo>
                    <a:lnTo>
                      <a:pt x="0" y="19"/>
                    </a:lnTo>
                    <a:lnTo>
                      <a:pt x="0" y="13"/>
                    </a:lnTo>
                    <a:lnTo>
                      <a:pt x="0" y="6"/>
                    </a:lnTo>
                    <a:lnTo>
                      <a:pt x="0" y="0"/>
                    </a:lnTo>
                    <a:lnTo>
                      <a:pt x="0" y="0"/>
                    </a:lnTo>
                    <a:close/>
                  </a:path>
                </a:pathLst>
              </a:custGeom>
              <a:solidFill>
                <a:srgbClr val="000080"/>
              </a:solidFill>
              <a:ln w="9525">
                <a:noFill/>
                <a:round/>
                <a:headEnd/>
                <a:tailEnd/>
              </a:ln>
            </p:spPr>
            <p:txBody>
              <a:bodyPr/>
              <a:lstStyle/>
              <a:p>
                <a:endParaRPr lang="en-US" dirty="0"/>
              </a:p>
            </p:txBody>
          </p:sp>
          <p:sp>
            <p:nvSpPr>
              <p:cNvPr id="28933" name="Freeform 261"/>
              <p:cNvSpPr>
                <a:spLocks/>
              </p:cNvSpPr>
              <p:nvPr/>
            </p:nvSpPr>
            <p:spPr bwMode="auto">
              <a:xfrm>
                <a:off x="2766" y="3499"/>
                <a:ext cx="7" cy="32"/>
              </a:xfrm>
              <a:custGeom>
                <a:avLst/>
                <a:gdLst/>
                <a:ahLst/>
                <a:cxnLst>
                  <a:cxn ang="0">
                    <a:pos x="0" y="33"/>
                  </a:cxn>
                  <a:cxn ang="0">
                    <a:pos x="0" y="7"/>
                  </a:cxn>
                  <a:cxn ang="0">
                    <a:pos x="0" y="0"/>
                  </a:cxn>
                  <a:cxn ang="0">
                    <a:pos x="7" y="0"/>
                  </a:cxn>
                  <a:cxn ang="0">
                    <a:pos x="0" y="7"/>
                  </a:cxn>
                  <a:cxn ang="0">
                    <a:pos x="0" y="33"/>
                  </a:cxn>
                  <a:cxn ang="0">
                    <a:pos x="0" y="33"/>
                  </a:cxn>
                  <a:cxn ang="0">
                    <a:pos x="0" y="33"/>
                  </a:cxn>
                </a:cxnLst>
                <a:rect l="0" t="0" r="r" b="b"/>
                <a:pathLst>
                  <a:path w="7" h="33">
                    <a:moveTo>
                      <a:pt x="0" y="33"/>
                    </a:moveTo>
                    <a:lnTo>
                      <a:pt x="0" y="7"/>
                    </a:lnTo>
                    <a:lnTo>
                      <a:pt x="0" y="0"/>
                    </a:lnTo>
                    <a:lnTo>
                      <a:pt x="7" y="0"/>
                    </a:lnTo>
                    <a:lnTo>
                      <a:pt x="0" y="7"/>
                    </a:lnTo>
                    <a:lnTo>
                      <a:pt x="0" y="33"/>
                    </a:lnTo>
                    <a:lnTo>
                      <a:pt x="0" y="33"/>
                    </a:lnTo>
                    <a:lnTo>
                      <a:pt x="0" y="33"/>
                    </a:lnTo>
                    <a:close/>
                  </a:path>
                </a:pathLst>
              </a:custGeom>
              <a:solidFill>
                <a:srgbClr val="808080"/>
              </a:solidFill>
              <a:ln w="9525">
                <a:noFill/>
                <a:round/>
                <a:headEnd/>
                <a:tailEnd/>
              </a:ln>
            </p:spPr>
            <p:txBody>
              <a:bodyPr/>
              <a:lstStyle/>
              <a:p>
                <a:endParaRPr lang="en-US" dirty="0"/>
              </a:p>
            </p:txBody>
          </p:sp>
          <p:sp>
            <p:nvSpPr>
              <p:cNvPr id="28934" name="Freeform 262"/>
              <p:cNvSpPr>
                <a:spLocks/>
              </p:cNvSpPr>
              <p:nvPr/>
            </p:nvSpPr>
            <p:spPr bwMode="auto">
              <a:xfrm>
                <a:off x="2766" y="3499"/>
                <a:ext cx="7" cy="32"/>
              </a:xfrm>
              <a:custGeom>
                <a:avLst/>
                <a:gdLst/>
                <a:ahLst/>
                <a:cxnLst>
                  <a:cxn ang="0">
                    <a:pos x="0" y="33"/>
                  </a:cxn>
                  <a:cxn ang="0">
                    <a:pos x="0" y="7"/>
                  </a:cxn>
                  <a:cxn ang="0">
                    <a:pos x="0" y="0"/>
                  </a:cxn>
                  <a:cxn ang="0">
                    <a:pos x="7" y="0"/>
                  </a:cxn>
                  <a:cxn ang="0">
                    <a:pos x="0" y="7"/>
                  </a:cxn>
                  <a:cxn ang="0">
                    <a:pos x="0" y="33"/>
                  </a:cxn>
                  <a:cxn ang="0">
                    <a:pos x="0" y="33"/>
                  </a:cxn>
                  <a:cxn ang="0">
                    <a:pos x="0" y="33"/>
                  </a:cxn>
                </a:cxnLst>
                <a:rect l="0" t="0" r="r" b="b"/>
                <a:pathLst>
                  <a:path w="7" h="33">
                    <a:moveTo>
                      <a:pt x="0" y="33"/>
                    </a:moveTo>
                    <a:lnTo>
                      <a:pt x="0" y="7"/>
                    </a:lnTo>
                    <a:lnTo>
                      <a:pt x="0" y="0"/>
                    </a:lnTo>
                    <a:lnTo>
                      <a:pt x="7" y="0"/>
                    </a:lnTo>
                    <a:lnTo>
                      <a:pt x="0" y="7"/>
                    </a:lnTo>
                    <a:lnTo>
                      <a:pt x="0" y="33"/>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28935" name="Freeform 263"/>
              <p:cNvSpPr>
                <a:spLocks/>
              </p:cNvSpPr>
              <p:nvPr/>
            </p:nvSpPr>
            <p:spPr bwMode="auto">
              <a:xfrm>
                <a:off x="2766" y="3499"/>
                <a:ext cx="7" cy="32"/>
              </a:xfrm>
              <a:custGeom>
                <a:avLst/>
                <a:gdLst/>
                <a:ahLst/>
                <a:cxnLst>
                  <a:cxn ang="0">
                    <a:pos x="0" y="33"/>
                  </a:cxn>
                  <a:cxn ang="0">
                    <a:pos x="0" y="7"/>
                  </a:cxn>
                  <a:cxn ang="0">
                    <a:pos x="0" y="0"/>
                  </a:cxn>
                  <a:cxn ang="0">
                    <a:pos x="7" y="0"/>
                  </a:cxn>
                  <a:cxn ang="0">
                    <a:pos x="0" y="7"/>
                  </a:cxn>
                  <a:cxn ang="0">
                    <a:pos x="0" y="33"/>
                  </a:cxn>
                  <a:cxn ang="0">
                    <a:pos x="0" y="33"/>
                  </a:cxn>
                </a:cxnLst>
                <a:rect l="0" t="0" r="r" b="b"/>
                <a:pathLst>
                  <a:path w="7" h="33">
                    <a:moveTo>
                      <a:pt x="0" y="33"/>
                    </a:moveTo>
                    <a:lnTo>
                      <a:pt x="0" y="7"/>
                    </a:lnTo>
                    <a:lnTo>
                      <a:pt x="0" y="0"/>
                    </a:lnTo>
                    <a:lnTo>
                      <a:pt x="7" y="0"/>
                    </a:lnTo>
                    <a:lnTo>
                      <a:pt x="0" y="7"/>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28936" name="Freeform 264"/>
              <p:cNvSpPr>
                <a:spLocks/>
              </p:cNvSpPr>
              <p:nvPr/>
            </p:nvSpPr>
            <p:spPr bwMode="auto">
              <a:xfrm>
                <a:off x="2766" y="3499"/>
                <a:ext cx="1" cy="32"/>
              </a:xfrm>
              <a:custGeom>
                <a:avLst/>
                <a:gdLst/>
                <a:ahLst/>
                <a:cxnLst>
                  <a:cxn ang="0">
                    <a:pos x="0" y="0"/>
                  </a:cxn>
                  <a:cxn ang="0">
                    <a:pos x="0" y="33"/>
                  </a:cxn>
                  <a:cxn ang="0">
                    <a:pos x="0" y="33"/>
                  </a:cxn>
                  <a:cxn ang="0">
                    <a:pos x="0" y="7"/>
                  </a:cxn>
                  <a:cxn ang="0">
                    <a:pos x="0" y="0"/>
                  </a:cxn>
                  <a:cxn ang="0">
                    <a:pos x="0" y="0"/>
                  </a:cxn>
                </a:cxnLst>
                <a:rect l="0" t="0" r="r" b="b"/>
                <a:pathLst>
                  <a:path h="33">
                    <a:moveTo>
                      <a:pt x="0" y="0"/>
                    </a:moveTo>
                    <a:lnTo>
                      <a:pt x="0" y="33"/>
                    </a:lnTo>
                    <a:lnTo>
                      <a:pt x="0" y="33"/>
                    </a:lnTo>
                    <a:lnTo>
                      <a:pt x="0" y="7"/>
                    </a:lnTo>
                    <a:lnTo>
                      <a:pt x="0" y="0"/>
                    </a:lnTo>
                    <a:lnTo>
                      <a:pt x="0" y="0"/>
                    </a:lnTo>
                    <a:close/>
                  </a:path>
                </a:pathLst>
              </a:custGeom>
              <a:solidFill>
                <a:srgbClr val="A0A0A0"/>
              </a:solidFill>
              <a:ln w="9525">
                <a:noFill/>
                <a:round/>
                <a:headEnd/>
                <a:tailEnd/>
              </a:ln>
            </p:spPr>
            <p:txBody>
              <a:bodyPr/>
              <a:lstStyle/>
              <a:p>
                <a:endParaRPr lang="en-US" dirty="0"/>
              </a:p>
            </p:txBody>
          </p:sp>
          <p:sp>
            <p:nvSpPr>
              <p:cNvPr id="28937" name="Freeform 265"/>
              <p:cNvSpPr>
                <a:spLocks/>
              </p:cNvSpPr>
              <p:nvPr/>
            </p:nvSpPr>
            <p:spPr bwMode="auto">
              <a:xfrm>
                <a:off x="2766" y="3499"/>
                <a:ext cx="1" cy="32"/>
              </a:xfrm>
              <a:custGeom>
                <a:avLst/>
                <a:gdLst/>
                <a:ahLst/>
                <a:cxnLst>
                  <a:cxn ang="0">
                    <a:pos x="0" y="0"/>
                  </a:cxn>
                  <a:cxn ang="0">
                    <a:pos x="0" y="33"/>
                  </a:cxn>
                  <a:cxn ang="0">
                    <a:pos x="0" y="33"/>
                  </a:cxn>
                  <a:cxn ang="0">
                    <a:pos x="0" y="7"/>
                  </a:cxn>
                  <a:cxn ang="0">
                    <a:pos x="0" y="0"/>
                  </a:cxn>
                  <a:cxn ang="0">
                    <a:pos x="0" y="0"/>
                  </a:cxn>
                </a:cxnLst>
                <a:rect l="0" t="0" r="r" b="b"/>
                <a:pathLst>
                  <a:path h="33">
                    <a:moveTo>
                      <a:pt x="0" y="0"/>
                    </a:moveTo>
                    <a:lnTo>
                      <a:pt x="0" y="33"/>
                    </a:lnTo>
                    <a:lnTo>
                      <a:pt x="0" y="33"/>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938" name="Freeform 266"/>
              <p:cNvSpPr>
                <a:spLocks/>
              </p:cNvSpPr>
              <p:nvPr/>
            </p:nvSpPr>
            <p:spPr bwMode="auto">
              <a:xfrm>
                <a:off x="2766" y="3499"/>
                <a:ext cx="1" cy="32"/>
              </a:xfrm>
              <a:custGeom>
                <a:avLst/>
                <a:gdLst/>
                <a:ahLst/>
                <a:cxnLst>
                  <a:cxn ang="0">
                    <a:pos x="0" y="0"/>
                  </a:cxn>
                  <a:cxn ang="0">
                    <a:pos x="0" y="33"/>
                  </a:cxn>
                  <a:cxn ang="0">
                    <a:pos x="0" y="33"/>
                  </a:cxn>
                  <a:cxn ang="0">
                    <a:pos x="0" y="7"/>
                  </a:cxn>
                  <a:cxn ang="0">
                    <a:pos x="0" y="0"/>
                  </a:cxn>
                </a:cxnLst>
                <a:rect l="0" t="0" r="r" b="b"/>
                <a:pathLst>
                  <a:path h="33">
                    <a:moveTo>
                      <a:pt x="0" y="0"/>
                    </a:moveTo>
                    <a:lnTo>
                      <a:pt x="0" y="33"/>
                    </a:lnTo>
                    <a:lnTo>
                      <a:pt x="0" y="33"/>
                    </a:lnTo>
                    <a:lnTo>
                      <a:pt x="0" y="7"/>
                    </a:lnTo>
                    <a:lnTo>
                      <a:pt x="0" y="0"/>
                    </a:lnTo>
                  </a:path>
                </a:pathLst>
              </a:custGeom>
              <a:noFill/>
              <a:ln w="0">
                <a:solidFill>
                  <a:srgbClr val="000000"/>
                </a:solidFill>
                <a:prstDash val="solid"/>
                <a:round/>
                <a:headEnd/>
                <a:tailEnd/>
              </a:ln>
            </p:spPr>
            <p:txBody>
              <a:bodyPr/>
              <a:lstStyle/>
              <a:p>
                <a:endParaRPr lang="en-US" dirty="0"/>
              </a:p>
            </p:txBody>
          </p:sp>
          <p:sp>
            <p:nvSpPr>
              <p:cNvPr id="28939" name="Freeform 267"/>
              <p:cNvSpPr>
                <a:spLocks/>
              </p:cNvSpPr>
              <p:nvPr/>
            </p:nvSpPr>
            <p:spPr bwMode="auto">
              <a:xfrm>
                <a:off x="2758" y="3492"/>
                <a:ext cx="8" cy="14"/>
              </a:xfrm>
              <a:custGeom>
                <a:avLst/>
                <a:gdLst/>
                <a:ahLst/>
                <a:cxnLst>
                  <a:cxn ang="0">
                    <a:pos x="0" y="0"/>
                  </a:cxn>
                  <a:cxn ang="0">
                    <a:pos x="8" y="7"/>
                  </a:cxn>
                  <a:cxn ang="0">
                    <a:pos x="8" y="14"/>
                  </a:cxn>
                  <a:cxn ang="0">
                    <a:pos x="8" y="14"/>
                  </a:cxn>
                  <a:cxn ang="0">
                    <a:pos x="0" y="0"/>
                  </a:cxn>
                  <a:cxn ang="0">
                    <a:pos x="0" y="0"/>
                  </a:cxn>
                </a:cxnLst>
                <a:rect l="0" t="0" r="r" b="b"/>
                <a:pathLst>
                  <a:path w="8" h="14">
                    <a:moveTo>
                      <a:pt x="0" y="0"/>
                    </a:moveTo>
                    <a:lnTo>
                      <a:pt x="8" y="7"/>
                    </a:lnTo>
                    <a:lnTo>
                      <a:pt x="8" y="14"/>
                    </a:lnTo>
                    <a:lnTo>
                      <a:pt x="8" y="14"/>
                    </a:lnTo>
                    <a:lnTo>
                      <a:pt x="0" y="0"/>
                    </a:lnTo>
                    <a:lnTo>
                      <a:pt x="0" y="0"/>
                    </a:lnTo>
                    <a:close/>
                  </a:path>
                </a:pathLst>
              </a:custGeom>
              <a:solidFill>
                <a:srgbClr val="A0A0A0"/>
              </a:solidFill>
              <a:ln w="9525">
                <a:noFill/>
                <a:round/>
                <a:headEnd/>
                <a:tailEnd/>
              </a:ln>
            </p:spPr>
            <p:txBody>
              <a:bodyPr/>
              <a:lstStyle/>
              <a:p>
                <a:endParaRPr lang="en-US" dirty="0"/>
              </a:p>
            </p:txBody>
          </p:sp>
          <p:sp>
            <p:nvSpPr>
              <p:cNvPr id="28940" name="Freeform 268"/>
              <p:cNvSpPr>
                <a:spLocks/>
              </p:cNvSpPr>
              <p:nvPr/>
            </p:nvSpPr>
            <p:spPr bwMode="auto">
              <a:xfrm>
                <a:off x="2758" y="3492"/>
                <a:ext cx="8" cy="14"/>
              </a:xfrm>
              <a:custGeom>
                <a:avLst/>
                <a:gdLst/>
                <a:ahLst/>
                <a:cxnLst>
                  <a:cxn ang="0">
                    <a:pos x="0" y="0"/>
                  </a:cxn>
                  <a:cxn ang="0">
                    <a:pos x="8" y="7"/>
                  </a:cxn>
                  <a:cxn ang="0">
                    <a:pos x="8" y="14"/>
                  </a:cxn>
                  <a:cxn ang="0">
                    <a:pos x="8" y="14"/>
                  </a:cxn>
                  <a:cxn ang="0">
                    <a:pos x="0" y="0"/>
                  </a:cxn>
                  <a:cxn ang="0">
                    <a:pos x="0" y="0"/>
                  </a:cxn>
                </a:cxnLst>
                <a:rect l="0" t="0" r="r" b="b"/>
                <a:pathLst>
                  <a:path w="8" h="14">
                    <a:moveTo>
                      <a:pt x="0" y="0"/>
                    </a:moveTo>
                    <a:lnTo>
                      <a:pt x="8" y="7"/>
                    </a:lnTo>
                    <a:lnTo>
                      <a:pt x="8" y="14"/>
                    </a:lnTo>
                    <a:lnTo>
                      <a:pt x="8" y="14"/>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941" name="Freeform 269"/>
              <p:cNvSpPr>
                <a:spLocks/>
              </p:cNvSpPr>
              <p:nvPr/>
            </p:nvSpPr>
            <p:spPr bwMode="auto">
              <a:xfrm>
                <a:off x="2758" y="3492"/>
                <a:ext cx="8" cy="14"/>
              </a:xfrm>
              <a:custGeom>
                <a:avLst/>
                <a:gdLst/>
                <a:ahLst/>
                <a:cxnLst>
                  <a:cxn ang="0">
                    <a:pos x="0" y="0"/>
                  </a:cxn>
                  <a:cxn ang="0">
                    <a:pos x="8" y="7"/>
                  </a:cxn>
                  <a:cxn ang="0">
                    <a:pos x="8" y="14"/>
                  </a:cxn>
                  <a:cxn ang="0">
                    <a:pos x="8" y="14"/>
                  </a:cxn>
                  <a:cxn ang="0">
                    <a:pos x="0" y="0"/>
                  </a:cxn>
                </a:cxnLst>
                <a:rect l="0" t="0" r="r" b="b"/>
                <a:pathLst>
                  <a:path w="8" h="14">
                    <a:moveTo>
                      <a:pt x="0" y="0"/>
                    </a:moveTo>
                    <a:lnTo>
                      <a:pt x="8" y="7"/>
                    </a:lnTo>
                    <a:lnTo>
                      <a:pt x="8" y="14"/>
                    </a:lnTo>
                    <a:lnTo>
                      <a:pt x="8" y="14"/>
                    </a:lnTo>
                    <a:lnTo>
                      <a:pt x="0" y="0"/>
                    </a:lnTo>
                  </a:path>
                </a:pathLst>
              </a:custGeom>
              <a:noFill/>
              <a:ln w="0">
                <a:solidFill>
                  <a:srgbClr val="000000"/>
                </a:solidFill>
                <a:prstDash val="solid"/>
                <a:round/>
                <a:headEnd/>
                <a:tailEnd/>
              </a:ln>
            </p:spPr>
            <p:txBody>
              <a:bodyPr/>
              <a:lstStyle/>
              <a:p>
                <a:endParaRPr lang="en-US" dirty="0"/>
              </a:p>
            </p:txBody>
          </p:sp>
          <p:sp>
            <p:nvSpPr>
              <p:cNvPr id="28942" name="Freeform 270"/>
              <p:cNvSpPr>
                <a:spLocks/>
              </p:cNvSpPr>
              <p:nvPr/>
            </p:nvSpPr>
            <p:spPr bwMode="auto">
              <a:xfrm>
                <a:off x="2758" y="3492"/>
                <a:ext cx="8" cy="7"/>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C0C0C0"/>
                </a:solidFill>
                <a:prstDash val="solid"/>
                <a:round/>
                <a:headEnd/>
                <a:tailEnd/>
              </a:ln>
            </p:spPr>
            <p:txBody>
              <a:bodyPr/>
              <a:lstStyle/>
              <a:p>
                <a:endParaRPr lang="en-US" dirty="0"/>
              </a:p>
            </p:txBody>
          </p:sp>
          <p:sp>
            <p:nvSpPr>
              <p:cNvPr id="28943" name="Freeform 271"/>
              <p:cNvSpPr>
                <a:spLocks/>
              </p:cNvSpPr>
              <p:nvPr/>
            </p:nvSpPr>
            <p:spPr bwMode="auto">
              <a:xfrm>
                <a:off x="2758" y="3492"/>
                <a:ext cx="8" cy="7"/>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000000"/>
                </a:solidFill>
                <a:prstDash val="solid"/>
                <a:round/>
                <a:headEnd/>
                <a:tailEnd/>
              </a:ln>
            </p:spPr>
            <p:txBody>
              <a:bodyPr/>
              <a:lstStyle/>
              <a:p>
                <a:endParaRPr lang="en-US" dirty="0"/>
              </a:p>
            </p:txBody>
          </p:sp>
          <p:sp>
            <p:nvSpPr>
              <p:cNvPr id="28944" name="Freeform 272"/>
              <p:cNvSpPr>
                <a:spLocks/>
              </p:cNvSpPr>
              <p:nvPr/>
            </p:nvSpPr>
            <p:spPr bwMode="auto">
              <a:xfrm>
                <a:off x="2758" y="3499"/>
                <a:ext cx="8" cy="7"/>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C0C0C0"/>
                </a:solidFill>
                <a:prstDash val="solid"/>
                <a:round/>
                <a:headEnd/>
                <a:tailEnd/>
              </a:ln>
            </p:spPr>
            <p:txBody>
              <a:bodyPr/>
              <a:lstStyle/>
              <a:p>
                <a:endParaRPr lang="en-US" dirty="0"/>
              </a:p>
            </p:txBody>
          </p:sp>
          <p:sp>
            <p:nvSpPr>
              <p:cNvPr id="28945" name="Freeform 273"/>
              <p:cNvSpPr>
                <a:spLocks/>
              </p:cNvSpPr>
              <p:nvPr/>
            </p:nvSpPr>
            <p:spPr bwMode="auto">
              <a:xfrm>
                <a:off x="2758" y="3499"/>
                <a:ext cx="8" cy="7"/>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000000"/>
                </a:solidFill>
                <a:prstDash val="solid"/>
                <a:round/>
                <a:headEnd/>
                <a:tailEnd/>
              </a:ln>
            </p:spPr>
            <p:txBody>
              <a:bodyPr/>
              <a:lstStyle/>
              <a:p>
                <a:endParaRPr lang="en-US" dirty="0"/>
              </a:p>
            </p:txBody>
          </p:sp>
          <p:sp>
            <p:nvSpPr>
              <p:cNvPr id="28946" name="Freeform 274"/>
              <p:cNvSpPr>
                <a:spLocks/>
              </p:cNvSpPr>
              <p:nvPr/>
            </p:nvSpPr>
            <p:spPr bwMode="auto">
              <a:xfrm>
                <a:off x="2800" y="3492"/>
                <a:ext cx="7" cy="33"/>
              </a:xfrm>
              <a:custGeom>
                <a:avLst/>
                <a:gdLst/>
                <a:ahLst/>
                <a:cxnLst>
                  <a:cxn ang="0">
                    <a:pos x="0" y="33"/>
                  </a:cxn>
                  <a:cxn ang="0">
                    <a:pos x="0" y="7"/>
                  </a:cxn>
                  <a:cxn ang="0">
                    <a:pos x="7" y="0"/>
                  </a:cxn>
                  <a:cxn ang="0">
                    <a:pos x="7" y="0"/>
                  </a:cxn>
                  <a:cxn ang="0">
                    <a:pos x="7" y="7"/>
                  </a:cxn>
                  <a:cxn ang="0">
                    <a:pos x="7" y="33"/>
                  </a:cxn>
                  <a:cxn ang="0">
                    <a:pos x="0" y="33"/>
                  </a:cxn>
                  <a:cxn ang="0">
                    <a:pos x="0" y="33"/>
                  </a:cxn>
                </a:cxnLst>
                <a:rect l="0" t="0" r="r" b="b"/>
                <a:pathLst>
                  <a:path w="7" h="33">
                    <a:moveTo>
                      <a:pt x="0" y="33"/>
                    </a:moveTo>
                    <a:lnTo>
                      <a:pt x="0" y="7"/>
                    </a:lnTo>
                    <a:lnTo>
                      <a:pt x="7" y="0"/>
                    </a:lnTo>
                    <a:lnTo>
                      <a:pt x="7" y="0"/>
                    </a:lnTo>
                    <a:lnTo>
                      <a:pt x="7" y="7"/>
                    </a:lnTo>
                    <a:lnTo>
                      <a:pt x="7" y="33"/>
                    </a:lnTo>
                    <a:lnTo>
                      <a:pt x="0" y="33"/>
                    </a:lnTo>
                    <a:lnTo>
                      <a:pt x="0" y="33"/>
                    </a:lnTo>
                    <a:close/>
                  </a:path>
                </a:pathLst>
              </a:custGeom>
              <a:solidFill>
                <a:srgbClr val="808080"/>
              </a:solidFill>
              <a:ln w="9525">
                <a:noFill/>
                <a:round/>
                <a:headEnd/>
                <a:tailEnd/>
              </a:ln>
            </p:spPr>
            <p:txBody>
              <a:bodyPr/>
              <a:lstStyle/>
              <a:p>
                <a:endParaRPr lang="en-US" dirty="0"/>
              </a:p>
            </p:txBody>
          </p:sp>
          <p:sp>
            <p:nvSpPr>
              <p:cNvPr id="28947" name="Freeform 275"/>
              <p:cNvSpPr>
                <a:spLocks/>
              </p:cNvSpPr>
              <p:nvPr/>
            </p:nvSpPr>
            <p:spPr bwMode="auto">
              <a:xfrm>
                <a:off x="2800" y="3492"/>
                <a:ext cx="7" cy="33"/>
              </a:xfrm>
              <a:custGeom>
                <a:avLst/>
                <a:gdLst/>
                <a:ahLst/>
                <a:cxnLst>
                  <a:cxn ang="0">
                    <a:pos x="0" y="33"/>
                  </a:cxn>
                  <a:cxn ang="0">
                    <a:pos x="0" y="7"/>
                  </a:cxn>
                  <a:cxn ang="0">
                    <a:pos x="7" y="0"/>
                  </a:cxn>
                  <a:cxn ang="0">
                    <a:pos x="7" y="0"/>
                  </a:cxn>
                  <a:cxn ang="0">
                    <a:pos x="7" y="7"/>
                  </a:cxn>
                  <a:cxn ang="0">
                    <a:pos x="7" y="33"/>
                  </a:cxn>
                  <a:cxn ang="0">
                    <a:pos x="0" y="33"/>
                  </a:cxn>
                </a:cxnLst>
                <a:rect l="0" t="0" r="r" b="b"/>
                <a:pathLst>
                  <a:path w="7" h="33">
                    <a:moveTo>
                      <a:pt x="0" y="33"/>
                    </a:moveTo>
                    <a:lnTo>
                      <a:pt x="0" y="7"/>
                    </a:lnTo>
                    <a:lnTo>
                      <a:pt x="7" y="0"/>
                    </a:lnTo>
                    <a:lnTo>
                      <a:pt x="7" y="0"/>
                    </a:lnTo>
                    <a:lnTo>
                      <a:pt x="7" y="7"/>
                    </a:lnTo>
                    <a:lnTo>
                      <a:pt x="7" y="33"/>
                    </a:lnTo>
                    <a:lnTo>
                      <a:pt x="0" y="33"/>
                    </a:lnTo>
                  </a:path>
                </a:pathLst>
              </a:custGeom>
              <a:noFill/>
              <a:ln w="0">
                <a:solidFill>
                  <a:srgbClr val="000000"/>
                </a:solidFill>
                <a:prstDash val="solid"/>
                <a:round/>
                <a:headEnd/>
                <a:tailEnd/>
              </a:ln>
            </p:spPr>
            <p:txBody>
              <a:bodyPr/>
              <a:lstStyle/>
              <a:p>
                <a:endParaRPr lang="en-US" dirty="0"/>
              </a:p>
            </p:txBody>
          </p:sp>
          <p:sp>
            <p:nvSpPr>
              <p:cNvPr id="28948" name="Freeform 276"/>
              <p:cNvSpPr>
                <a:spLocks/>
              </p:cNvSpPr>
              <p:nvPr/>
            </p:nvSpPr>
            <p:spPr bwMode="auto">
              <a:xfrm>
                <a:off x="2800" y="3492"/>
                <a:ext cx="7" cy="33"/>
              </a:xfrm>
              <a:custGeom>
                <a:avLst/>
                <a:gdLst/>
                <a:ahLst/>
                <a:cxnLst>
                  <a:cxn ang="0">
                    <a:pos x="0" y="0"/>
                  </a:cxn>
                  <a:cxn ang="0">
                    <a:pos x="0" y="33"/>
                  </a:cxn>
                  <a:cxn ang="0">
                    <a:pos x="7" y="33"/>
                  </a:cxn>
                  <a:cxn ang="0">
                    <a:pos x="7" y="7"/>
                  </a:cxn>
                  <a:cxn ang="0">
                    <a:pos x="0" y="0"/>
                  </a:cxn>
                  <a:cxn ang="0">
                    <a:pos x="0" y="0"/>
                  </a:cxn>
                </a:cxnLst>
                <a:rect l="0" t="0" r="r" b="b"/>
                <a:pathLst>
                  <a:path w="7" h="33">
                    <a:moveTo>
                      <a:pt x="0" y="0"/>
                    </a:moveTo>
                    <a:lnTo>
                      <a:pt x="0" y="33"/>
                    </a:lnTo>
                    <a:lnTo>
                      <a:pt x="7" y="33"/>
                    </a:lnTo>
                    <a:lnTo>
                      <a:pt x="7" y="7"/>
                    </a:lnTo>
                    <a:lnTo>
                      <a:pt x="0" y="0"/>
                    </a:lnTo>
                    <a:lnTo>
                      <a:pt x="0" y="0"/>
                    </a:lnTo>
                    <a:close/>
                  </a:path>
                </a:pathLst>
              </a:custGeom>
              <a:solidFill>
                <a:srgbClr val="A0A0A0"/>
              </a:solidFill>
              <a:ln w="9525">
                <a:noFill/>
                <a:round/>
                <a:headEnd/>
                <a:tailEnd/>
              </a:ln>
            </p:spPr>
            <p:txBody>
              <a:bodyPr/>
              <a:lstStyle/>
              <a:p>
                <a:endParaRPr lang="en-US" dirty="0"/>
              </a:p>
            </p:txBody>
          </p:sp>
          <p:sp>
            <p:nvSpPr>
              <p:cNvPr id="28949" name="Freeform 277"/>
              <p:cNvSpPr>
                <a:spLocks/>
              </p:cNvSpPr>
              <p:nvPr/>
            </p:nvSpPr>
            <p:spPr bwMode="auto">
              <a:xfrm>
                <a:off x="2800" y="3492"/>
                <a:ext cx="7" cy="33"/>
              </a:xfrm>
              <a:custGeom>
                <a:avLst/>
                <a:gdLst/>
                <a:ahLst/>
                <a:cxnLst>
                  <a:cxn ang="0">
                    <a:pos x="0" y="0"/>
                  </a:cxn>
                  <a:cxn ang="0">
                    <a:pos x="0" y="33"/>
                  </a:cxn>
                  <a:cxn ang="0">
                    <a:pos x="7" y="33"/>
                  </a:cxn>
                  <a:cxn ang="0">
                    <a:pos x="7" y="7"/>
                  </a:cxn>
                  <a:cxn ang="0">
                    <a:pos x="0" y="0"/>
                  </a:cxn>
                </a:cxnLst>
                <a:rect l="0" t="0" r="r" b="b"/>
                <a:pathLst>
                  <a:path w="7" h="33">
                    <a:moveTo>
                      <a:pt x="0" y="0"/>
                    </a:moveTo>
                    <a:lnTo>
                      <a:pt x="0" y="33"/>
                    </a:lnTo>
                    <a:lnTo>
                      <a:pt x="7" y="33"/>
                    </a:lnTo>
                    <a:lnTo>
                      <a:pt x="7" y="7"/>
                    </a:lnTo>
                    <a:lnTo>
                      <a:pt x="0" y="0"/>
                    </a:lnTo>
                  </a:path>
                </a:pathLst>
              </a:custGeom>
              <a:noFill/>
              <a:ln w="0">
                <a:solidFill>
                  <a:srgbClr val="000000"/>
                </a:solidFill>
                <a:prstDash val="solid"/>
                <a:round/>
                <a:headEnd/>
                <a:tailEnd/>
              </a:ln>
            </p:spPr>
            <p:txBody>
              <a:bodyPr/>
              <a:lstStyle/>
              <a:p>
                <a:endParaRPr lang="en-US" dirty="0"/>
              </a:p>
            </p:txBody>
          </p:sp>
          <p:sp>
            <p:nvSpPr>
              <p:cNvPr id="28950" name="Freeform 278"/>
              <p:cNvSpPr>
                <a:spLocks/>
              </p:cNvSpPr>
              <p:nvPr/>
            </p:nvSpPr>
            <p:spPr bwMode="auto">
              <a:xfrm>
                <a:off x="2800" y="3480"/>
                <a:ext cx="7" cy="19"/>
              </a:xfrm>
              <a:custGeom>
                <a:avLst/>
                <a:gdLst/>
                <a:ahLst/>
                <a:cxnLst>
                  <a:cxn ang="0">
                    <a:pos x="0" y="0"/>
                  </a:cxn>
                  <a:cxn ang="0">
                    <a:pos x="7" y="13"/>
                  </a:cxn>
                  <a:cxn ang="0">
                    <a:pos x="0" y="20"/>
                  </a:cxn>
                  <a:cxn ang="0">
                    <a:pos x="0" y="20"/>
                  </a:cxn>
                  <a:cxn ang="0">
                    <a:pos x="0" y="0"/>
                  </a:cxn>
                  <a:cxn ang="0">
                    <a:pos x="0" y="0"/>
                  </a:cxn>
                </a:cxnLst>
                <a:rect l="0" t="0" r="r" b="b"/>
                <a:pathLst>
                  <a:path w="7" h="20">
                    <a:moveTo>
                      <a:pt x="0" y="0"/>
                    </a:moveTo>
                    <a:lnTo>
                      <a:pt x="7" y="13"/>
                    </a:lnTo>
                    <a:lnTo>
                      <a:pt x="0" y="20"/>
                    </a:lnTo>
                    <a:lnTo>
                      <a:pt x="0" y="20"/>
                    </a:lnTo>
                    <a:lnTo>
                      <a:pt x="0" y="0"/>
                    </a:lnTo>
                    <a:lnTo>
                      <a:pt x="0" y="0"/>
                    </a:lnTo>
                    <a:close/>
                  </a:path>
                </a:pathLst>
              </a:custGeom>
              <a:solidFill>
                <a:srgbClr val="A0A0A0"/>
              </a:solidFill>
              <a:ln w="9525">
                <a:noFill/>
                <a:round/>
                <a:headEnd/>
                <a:tailEnd/>
              </a:ln>
            </p:spPr>
            <p:txBody>
              <a:bodyPr/>
              <a:lstStyle/>
              <a:p>
                <a:endParaRPr lang="en-US" dirty="0"/>
              </a:p>
            </p:txBody>
          </p:sp>
          <p:sp>
            <p:nvSpPr>
              <p:cNvPr id="28951" name="Freeform 279"/>
              <p:cNvSpPr>
                <a:spLocks/>
              </p:cNvSpPr>
              <p:nvPr/>
            </p:nvSpPr>
            <p:spPr bwMode="auto">
              <a:xfrm>
                <a:off x="2800" y="3480"/>
                <a:ext cx="7" cy="19"/>
              </a:xfrm>
              <a:custGeom>
                <a:avLst/>
                <a:gdLst/>
                <a:ahLst/>
                <a:cxnLst>
                  <a:cxn ang="0">
                    <a:pos x="0" y="0"/>
                  </a:cxn>
                  <a:cxn ang="0">
                    <a:pos x="7" y="13"/>
                  </a:cxn>
                  <a:cxn ang="0">
                    <a:pos x="0" y="20"/>
                  </a:cxn>
                  <a:cxn ang="0">
                    <a:pos x="0" y="20"/>
                  </a:cxn>
                  <a:cxn ang="0">
                    <a:pos x="0" y="0"/>
                  </a:cxn>
                </a:cxnLst>
                <a:rect l="0" t="0" r="r" b="b"/>
                <a:pathLst>
                  <a:path w="7" h="20">
                    <a:moveTo>
                      <a:pt x="0" y="0"/>
                    </a:moveTo>
                    <a:lnTo>
                      <a:pt x="7" y="13"/>
                    </a:lnTo>
                    <a:lnTo>
                      <a:pt x="0" y="20"/>
                    </a:lnTo>
                    <a:lnTo>
                      <a:pt x="0" y="20"/>
                    </a:lnTo>
                    <a:lnTo>
                      <a:pt x="0" y="0"/>
                    </a:lnTo>
                  </a:path>
                </a:pathLst>
              </a:custGeom>
              <a:noFill/>
              <a:ln w="0">
                <a:solidFill>
                  <a:srgbClr val="000000"/>
                </a:solidFill>
                <a:prstDash val="solid"/>
                <a:round/>
                <a:headEnd/>
                <a:tailEnd/>
              </a:ln>
            </p:spPr>
            <p:txBody>
              <a:bodyPr/>
              <a:lstStyle/>
              <a:p>
                <a:endParaRPr lang="en-US" dirty="0"/>
              </a:p>
            </p:txBody>
          </p:sp>
          <p:sp>
            <p:nvSpPr>
              <p:cNvPr id="28952" name="Freeform 280"/>
              <p:cNvSpPr>
                <a:spLocks/>
              </p:cNvSpPr>
              <p:nvPr/>
            </p:nvSpPr>
            <p:spPr bwMode="auto">
              <a:xfrm>
                <a:off x="2814" y="3538"/>
                <a:ext cx="7" cy="63"/>
              </a:xfrm>
              <a:custGeom>
                <a:avLst/>
                <a:gdLst/>
                <a:ahLst/>
                <a:cxnLst>
                  <a:cxn ang="0">
                    <a:pos x="0" y="65"/>
                  </a:cxn>
                  <a:cxn ang="0">
                    <a:pos x="0" y="19"/>
                  </a:cxn>
                  <a:cxn ang="0">
                    <a:pos x="0" y="0"/>
                  </a:cxn>
                  <a:cxn ang="0">
                    <a:pos x="7" y="0"/>
                  </a:cxn>
                  <a:cxn ang="0">
                    <a:pos x="0" y="19"/>
                  </a:cxn>
                  <a:cxn ang="0">
                    <a:pos x="0" y="65"/>
                  </a:cxn>
                  <a:cxn ang="0">
                    <a:pos x="0" y="65"/>
                  </a:cxn>
                  <a:cxn ang="0">
                    <a:pos x="0" y="65"/>
                  </a:cxn>
                </a:cxnLst>
                <a:rect l="0" t="0" r="r" b="b"/>
                <a:pathLst>
                  <a:path w="7" h="65">
                    <a:moveTo>
                      <a:pt x="0" y="65"/>
                    </a:moveTo>
                    <a:lnTo>
                      <a:pt x="0" y="19"/>
                    </a:lnTo>
                    <a:lnTo>
                      <a:pt x="0" y="0"/>
                    </a:lnTo>
                    <a:lnTo>
                      <a:pt x="7" y="0"/>
                    </a:lnTo>
                    <a:lnTo>
                      <a:pt x="0" y="19"/>
                    </a:lnTo>
                    <a:lnTo>
                      <a:pt x="0" y="65"/>
                    </a:lnTo>
                    <a:lnTo>
                      <a:pt x="0" y="65"/>
                    </a:lnTo>
                    <a:lnTo>
                      <a:pt x="0" y="65"/>
                    </a:lnTo>
                    <a:close/>
                  </a:path>
                </a:pathLst>
              </a:custGeom>
              <a:solidFill>
                <a:srgbClr val="808080"/>
              </a:solidFill>
              <a:ln w="9525">
                <a:noFill/>
                <a:round/>
                <a:headEnd/>
                <a:tailEnd/>
              </a:ln>
            </p:spPr>
            <p:txBody>
              <a:bodyPr/>
              <a:lstStyle/>
              <a:p>
                <a:endParaRPr lang="en-US" dirty="0"/>
              </a:p>
            </p:txBody>
          </p:sp>
          <p:sp>
            <p:nvSpPr>
              <p:cNvPr id="28953" name="Freeform 281"/>
              <p:cNvSpPr>
                <a:spLocks/>
              </p:cNvSpPr>
              <p:nvPr/>
            </p:nvSpPr>
            <p:spPr bwMode="auto">
              <a:xfrm>
                <a:off x="2814" y="3538"/>
                <a:ext cx="7" cy="63"/>
              </a:xfrm>
              <a:custGeom>
                <a:avLst/>
                <a:gdLst/>
                <a:ahLst/>
                <a:cxnLst>
                  <a:cxn ang="0">
                    <a:pos x="0" y="65"/>
                  </a:cxn>
                  <a:cxn ang="0">
                    <a:pos x="0" y="19"/>
                  </a:cxn>
                  <a:cxn ang="0">
                    <a:pos x="0" y="0"/>
                  </a:cxn>
                  <a:cxn ang="0">
                    <a:pos x="7" y="0"/>
                  </a:cxn>
                  <a:cxn ang="0">
                    <a:pos x="0" y="19"/>
                  </a:cxn>
                  <a:cxn ang="0">
                    <a:pos x="0" y="65"/>
                  </a:cxn>
                  <a:cxn ang="0">
                    <a:pos x="0" y="65"/>
                  </a:cxn>
                  <a:cxn ang="0">
                    <a:pos x="0" y="65"/>
                  </a:cxn>
                </a:cxnLst>
                <a:rect l="0" t="0" r="r" b="b"/>
                <a:pathLst>
                  <a:path w="7" h="65">
                    <a:moveTo>
                      <a:pt x="0" y="65"/>
                    </a:moveTo>
                    <a:lnTo>
                      <a:pt x="0" y="19"/>
                    </a:lnTo>
                    <a:lnTo>
                      <a:pt x="0" y="0"/>
                    </a:lnTo>
                    <a:lnTo>
                      <a:pt x="7" y="0"/>
                    </a:lnTo>
                    <a:lnTo>
                      <a:pt x="0" y="19"/>
                    </a:lnTo>
                    <a:lnTo>
                      <a:pt x="0" y="65"/>
                    </a:lnTo>
                    <a:lnTo>
                      <a:pt x="0" y="65"/>
                    </a:lnTo>
                    <a:lnTo>
                      <a:pt x="0" y="65"/>
                    </a:lnTo>
                  </a:path>
                </a:pathLst>
              </a:custGeom>
              <a:noFill/>
              <a:ln w="0">
                <a:solidFill>
                  <a:srgbClr val="000000"/>
                </a:solidFill>
                <a:prstDash val="solid"/>
                <a:round/>
                <a:headEnd/>
                <a:tailEnd/>
              </a:ln>
            </p:spPr>
            <p:txBody>
              <a:bodyPr/>
              <a:lstStyle/>
              <a:p>
                <a:endParaRPr lang="en-US" dirty="0"/>
              </a:p>
            </p:txBody>
          </p:sp>
          <p:sp>
            <p:nvSpPr>
              <p:cNvPr id="28954" name="Freeform 282"/>
              <p:cNvSpPr>
                <a:spLocks/>
              </p:cNvSpPr>
              <p:nvPr/>
            </p:nvSpPr>
            <p:spPr bwMode="auto">
              <a:xfrm>
                <a:off x="2814" y="3538"/>
                <a:ext cx="7" cy="63"/>
              </a:xfrm>
              <a:custGeom>
                <a:avLst/>
                <a:gdLst/>
                <a:ahLst/>
                <a:cxnLst>
                  <a:cxn ang="0">
                    <a:pos x="0" y="65"/>
                  </a:cxn>
                  <a:cxn ang="0">
                    <a:pos x="0" y="19"/>
                  </a:cxn>
                  <a:cxn ang="0">
                    <a:pos x="0" y="0"/>
                  </a:cxn>
                  <a:cxn ang="0">
                    <a:pos x="7" y="0"/>
                  </a:cxn>
                  <a:cxn ang="0">
                    <a:pos x="0" y="19"/>
                  </a:cxn>
                  <a:cxn ang="0">
                    <a:pos x="0" y="65"/>
                  </a:cxn>
                  <a:cxn ang="0">
                    <a:pos x="0" y="65"/>
                  </a:cxn>
                </a:cxnLst>
                <a:rect l="0" t="0" r="r" b="b"/>
                <a:pathLst>
                  <a:path w="7" h="65">
                    <a:moveTo>
                      <a:pt x="0" y="65"/>
                    </a:moveTo>
                    <a:lnTo>
                      <a:pt x="0" y="19"/>
                    </a:lnTo>
                    <a:lnTo>
                      <a:pt x="0" y="0"/>
                    </a:lnTo>
                    <a:lnTo>
                      <a:pt x="7" y="0"/>
                    </a:lnTo>
                    <a:lnTo>
                      <a:pt x="0" y="19"/>
                    </a:lnTo>
                    <a:lnTo>
                      <a:pt x="0" y="65"/>
                    </a:lnTo>
                    <a:lnTo>
                      <a:pt x="0" y="65"/>
                    </a:lnTo>
                  </a:path>
                </a:pathLst>
              </a:custGeom>
              <a:noFill/>
              <a:ln w="0">
                <a:solidFill>
                  <a:srgbClr val="000000"/>
                </a:solidFill>
                <a:prstDash val="solid"/>
                <a:round/>
                <a:headEnd/>
                <a:tailEnd/>
              </a:ln>
            </p:spPr>
            <p:txBody>
              <a:bodyPr/>
              <a:lstStyle/>
              <a:p>
                <a:endParaRPr lang="en-US" dirty="0"/>
              </a:p>
            </p:txBody>
          </p:sp>
          <p:sp>
            <p:nvSpPr>
              <p:cNvPr id="28955" name="Freeform 283"/>
              <p:cNvSpPr>
                <a:spLocks/>
              </p:cNvSpPr>
              <p:nvPr/>
            </p:nvSpPr>
            <p:spPr bwMode="auto">
              <a:xfrm>
                <a:off x="2807" y="3538"/>
                <a:ext cx="7" cy="63"/>
              </a:xfrm>
              <a:custGeom>
                <a:avLst/>
                <a:gdLst/>
                <a:ahLst/>
                <a:cxnLst>
                  <a:cxn ang="0">
                    <a:pos x="0" y="0"/>
                  </a:cxn>
                  <a:cxn ang="0">
                    <a:pos x="0" y="59"/>
                  </a:cxn>
                  <a:cxn ang="0">
                    <a:pos x="7" y="65"/>
                  </a:cxn>
                  <a:cxn ang="0">
                    <a:pos x="7" y="13"/>
                  </a:cxn>
                  <a:cxn ang="0">
                    <a:pos x="0" y="0"/>
                  </a:cxn>
                  <a:cxn ang="0">
                    <a:pos x="0" y="0"/>
                  </a:cxn>
                </a:cxnLst>
                <a:rect l="0" t="0" r="r" b="b"/>
                <a:pathLst>
                  <a:path w="7" h="65">
                    <a:moveTo>
                      <a:pt x="0" y="0"/>
                    </a:moveTo>
                    <a:lnTo>
                      <a:pt x="0" y="59"/>
                    </a:lnTo>
                    <a:lnTo>
                      <a:pt x="7" y="65"/>
                    </a:lnTo>
                    <a:lnTo>
                      <a:pt x="7" y="13"/>
                    </a:lnTo>
                    <a:lnTo>
                      <a:pt x="0" y="0"/>
                    </a:lnTo>
                    <a:lnTo>
                      <a:pt x="0" y="0"/>
                    </a:lnTo>
                    <a:close/>
                  </a:path>
                </a:pathLst>
              </a:custGeom>
              <a:solidFill>
                <a:srgbClr val="A0A0A0"/>
              </a:solidFill>
              <a:ln w="9525">
                <a:noFill/>
                <a:round/>
                <a:headEnd/>
                <a:tailEnd/>
              </a:ln>
            </p:spPr>
            <p:txBody>
              <a:bodyPr/>
              <a:lstStyle/>
              <a:p>
                <a:endParaRPr lang="en-US" dirty="0"/>
              </a:p>
            </p:txBody>
          </p:sp>
          <p:sp>
            <p:nvSpPr>
              <p:cNvPr id="28956" name="Freeform 284"/>
              <p:cNvSpPr>
                <a:spLocks/>
              </p:cNvSpPr>
              <p:nvPr/>
            </p:nvSpPr>
            <p:spPr bwMode="auto">
              <a:xfrm>
                <a:off x="2807" y="3538"/>
                <a:ext cx="7" cy="63"/>
              </a:xfrm>
              <a:custGeom>
                <a:avLst/>
                <a:gdLst/>
                <a:ahLst/>
                <a:cxnLst>
                  <a:cxn ang="0">
                    <a:pos x="0" y="0"/>
                  </a:cxn>
                  <a:cxn ang="0">
                    <a:pos x="0" y="59"/>
                  </a:cxn>
                  <a:cxn ang="0">
                    <a:pos x="7" y="65"/>
                  </a:cxn>
                  <a:cxn ang="0">
                    <a:pos x="7" y="13"/>
                  </a:cxn>
                  <a:cxn ang="0">
                    <a:pos x="0" y="0"/>
                  </a:cxn>
                  <a:cxn ang="0">
                    <a:pos x="0" y="0"/>
                  </a:cxn>
                </a:cxnLst>
                <a:rect l="0" t="0" r="r" b="b"/>
                <a:pathLst>
                  <a:path w="7" h="65">
                    <a:moveTo>
                      <a:pt x="0" y="0"/>
                    </a:moveTo>
                    <a:lnTo>
                      <a:pt x="0" y="59"/>
                    </a:lnTo>
                    <a:lnTo>
                      <a:pt x="7" y="65"/>
                    </a:lnTo>
                    <a:lnTo>
                      <a:pt x="7" y="13"/>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957" name="Freeform 285"/>
              <p:cNvSpPr>
                <a:spLocks/>
              </p:cNvSpPr>
              <p:nvPr/>
            </p:nvSpPr>
            <p:spPr bwMode="auto">
              <a:xfrm>
                <a:off x="2807" y="3538"/>
                <a:ext cx="7" cy="63"/>
              </a:xfrm>
              <a:custGeom>
                <a:avLst/>
                <a:gdLst/>
                <a:ahLst/>
                <a:cxnLst>
                  <a:cxn ang="0">
                    <a:pos x="0" y="0"/>
                  </a:cxn>
                  <a:cxn ang="0">
                    <a:pos x="0" y="59"/>
                  </a:cxn>
                  <a:cxn ang="0">
                    <a:pos x="7" y="65"/>
                  </a:cxn>
                  <a:cxn ang="0">
                    <a:pos x="7" y="13"/>
                  </a:cxn>
                  <a:cxn ang="0">
                    <a:pos x="0" y="0"/>
                  </a:cxn>
                </a:cxnLst>
                <a:rect l="0" t="0" r="r" b="b"/>
                <a:pathLst>
                  <a:path w="7" h="65">
                    <a:moveTo>
                      <a:pt x="0" y="0"/>
                    </a:moveTo>
                    <a:lnTo>
                      <a:pt x="0" y="59"/>
                    </a:lnTo>
                    <a:lnTo>
                      <a:pt x="7" y="65"/>
                    </a:lnTo>
                    <a:lnTo>
                      <a:pt x="7" y="13"/>
                    </a:lnTo>
                    <a:lnTo>
                      <a:pt x="0" y="0"/>
                    </a:lnTo>
                  </a:path>
                </a:pathLst>
              </a:custGeom>
              <a:noFill/>
              <a:ln w="0">
                <a:solidFill>
                  <a:srgbClr val="000000"/>
                </a:solidFill>
                <a:prstDash val="solid"/>
                <a:round/>
                <a:headEnd/>
                <a:tailEnd/>
              </a:ln>
            </p:spPr>
            <p:txBody>
              <a:bodyPr/>
              <a:lstStyle/>
              <a:p>
                <a:endParaRPr lang="en-US" dirty="0"/>
              </a:p>
            </p:txBody>
          </p:sp>
          <p:sp>
            <p:nvSpPr>
              <p:cNvPr id="28958" name="Freeform 286"/>
              <p:cNvSpPr>
                <a:spLocks/>
              </p:cNvSpPr>
              <p:nvPr/>
            </p:nvSpPr>
            <p:spPr bwMode="auto">
              <a:xfrm>
                <a:off x="2800" y="3525"/>
                <a:ext cx="21" cy="32"/>
              </a:xfrm>
              <a:custGeom>
                <a:avLst/>
                <a:gdLst/>
                <a:ahLst/>
                <a:cxnLst>
                  <a:cxn ang="0">
                    <a:pos x="0" y="0"/>
                  </a:cxn>
                  <a:cxn ang="0">
                    <a:pos x="21" y="14"/>
                  </a:cxn>
                  <a:cxn ang="0">
                    <a:pos x="14" y="33"/>
                  </a:cxn>
                  <a:cxn ang="0">
                    <a:pos x="7" y="33"/>
                  </a:cxn>
                  <a:cxn ang="0">
                    <a:pos x="0" y="0"/>
                  </a:cxn>
                  <a:cxn ang="0">
                    <a:pos x="0" y="0"/>
                  </a:cxn>
                </a:cxnLst>
                <a:rect l="0" t="0" r="r" b="b"/>
                <a:pathLst>
                  <a:path w="21" h="33">
                    <a:moveTo>
                      <a:pt x="0" y="0"/>
                    </a:moveTo>
                    <a:lnTo>
                      <a:pt x="21" y="14"/>
                    </a:lnTo>
                    <a:lnTo>
                      <a:pt x="14" y="33"/>
                    </a:lnTo>
                    <a:lnTo>
                      <a:pt x="7" y="33"/>
                    </a:lnTo>
                    <a:lnTo>
                      <a:pt x="0" y="0"/>
                    </a:lnTo>
                    <a:lnTo>
                      <a:pt x="0" y="0"/>
                    </a:lnTo>
                    <a:close/>
                  </a:path>
                </a:pathLst>
              </a:custGeom>
              <a:solidFill>
                <a:srgbClr val="A0A0A0"/>
              </a:solidFill>
              <a:ln w="9525">
                <a:noFill/>
                <a:round/>
                <a:headEnd/>
                <a:tailEnd/>
              </a:ln>
            </p:spPr>
            <p:txBody>
              <a:bodyPr/>
              <a:lstStyle/>
              <a:p>
                <a:endParaRPr lang="en-US" dirty="0"/>
              </a:p>
            </p:txBody>
          </p:sp>
          <p:sp>
            <p:nvSpPr>
              <p:cNvPr id="28959" name="Freeform 287"/>
              <p:cNvSpPr>
                <a:spLocks/>
              </p:cNvSpPr>
              <p:nvPr/>
            </p:nvSpPr>
            <p:spPr bwMode="auto">
              <a:xfrm>
                <a:off x="2800" y="3525"/>
                <a:ext cx="21" cy="32"/>
              </a:xfrm>
              <a:custGeom>
                <a:avLst/>
                <a:gdLst/>
                <a:ahLst/>
                <a:cxnLst>
                  <a:cxn ang="0">
                    <a:pos x="0" y="0"/>
                  </a:cxn>
                  <a:cxn ang="0">
                    <a:pos x="21" y="14"/>
                  </a:cxn>
                  <a:cxn ang="0">
                    <a:pos x="14" y="33"/>
                  </a:cxn>
                  <a:cxn ang="0">
                    <a:pos x="7" y="33"/>
                  </a:cxn>
                  <a:cxn ang="0">
                    <a:pos x="0" y="0"/>
                  </a:cxn>
                  <a:cxn ang="0">
                    <a:pos x="0" y="0"/>
                  </a:cxn>
                </a:cxnLst>
                <a:rect l="0" t="0" r="r" b="b"/>
                <a:pathLst>
                  <a:path w="21" h="33">
                    <a:moveTo>
                      <a:pt x="0" y="0"/>
                    </a:moveTo>
                    <a:lnTo>
                      <a:pt x="21" y="14"/>
                    </a:lnTo>
                    <a:lnTo>
                      <a:pt x="14" y="33"/>
                    </a:lnTo>
                    <a:lnTo>
                      <a:pt x="7" y="33"/>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960" name="Freeform 288"/>
              <p:cNvSpPr>
                <a:spLocks/>
              </p:cNvSpPr>
              <p:nvPr/>
            </p:nvSpPr>
            <p:spPr bwMode="auto">
              <a:xfrm>
                <a:off x="2800" y="3525"/>
                <a:ext cx="21" cy="32"/>
              </a:xfrm>
              <a:custGeom>
                <a:avLst/>
                <a:gdLst/>
                <a:ahLst/>
                <a:cxnLst>
                  <a:cxn ang="0">
                    <a:pos x="0" y="0"/>
                  </a:cxn>
                  <a:cxn ang="0">
                    <a:pos x="21" y="14"/>
                  </a:cxn>
                  <a:cxn ang="0">
                    <a:pos x="14" y="33"/>
                  </a:cxn>
                  <a:cxn ang="0">
                    <a:pos x="7" y="33"/>
                  </a:cxn>
                  <a:cxn ang="0">
                    <a:pos x="0" y="0"/>
                  </a:cxn>
                </a:cxnLst>
                <a:rect l="0" t="0" r="r" b="b"/>
                <a:pathLst>
                  <a:path w="21" h="33">
                    <a:moveTo>
                      <a:pt x="0" y="0"/>
                    </a:moveTo>
                    <a:lnTo>
                      <a:pt x="21" y="14"/>
                    </a:lnTo>
                    <a:lnTo>
                      <a:pt x="14" y="33"/>
                    </a:lnTo>
                    <a:lnTo>
                      <a:pt x="7" y="33"/>
                    </a:lnTo>
                    <a:lnTo>
                      <a:pt x="0" y="0"/>
                    </a:lnTo>
                  </a:path>
                </a:pathLst>
              </a:custGeom>
              <a:noFill/>
              <a:ln w="0">
                <a:solidFill>
                  <a:srgbClr val="000000"/>
                </a:solidFill>
                <a:prstDash val="solid"/>
                <a:round/>
                <a:headEnd/>
                <a:tailEnd/>
              </a:ln>
            </p:spPr>
            <p:txBody>
              <a:bodyPr/>
              <a:lstStyle/>
              <a:p>
                <a:endParaRPr lang="en-US" dirty="0"/>
              </a:p>
            </p:txBody>
          </p:sp>
          <p:sp>
            <p:nvSpPr>
              <p:cNvPr id="28961" name="Freeform 289"/>
              <p:cNvSpPr>
                <a:spLocks/>
              </p:cNvSpPr>
              <p:nvPr/>
            </p:nvSpPr>
            <p:spPr bwMode="auto">
              <a:xfrm>
                <a:off x="2800" y="3531"/>
                <a:ext cx="7" cy="7"/>
              </a:xfrm>
              <a:custGeom>
                <a:avLst/>
                <a:gdLst/>
                <a:ahLst/>
                <a:cxnLst>
                  <a:cxn ang="0">
                    <a:pos x="7" y="7"/>
                  </a:cxn>
                  <a:cxn ang="0">
                    <a:pos x="7" y="0"/>
                  </a:cxn>
                  <a:cxn ang="0">
                    <a:pos x="0" y="7"/>
                  </a:cxn>
                  <a:cxn ang="0">
                    <a:pos x="7" y="7"/>
                  </a:cxn>
                  <a:cxn ang="0">
                    <a:pos x="7" y="7"/>
                  </a:cxn>
                  <a:cxn ang="0">
                    <a:pos x="7" y="7"/>
                  </a:cxn>
                </a:cxnLst>
                <a:rect l="0" t="0" r="r" b="b"/>
                <a:pathLst>
                  <a:path w="7" h="7">
                    <a:moveTo>
                      <a:pt x="7" y="7"/>
                    </a:moveTo>
                    <a:lnTo>
                      <a:pt x="7" y="0"/>
                    </a:lnTo>
                    <a:lnTo>
                      <a:pt x="0" y="7"/>
                    </a:lnTo>
                    <a:lnTo>
                      <a:pt x="7" y="7"/>
                    </a:lnTo>
                    <a:lnTo>
                      <a:pt x="7" y="7"/>
                    </a:lnTo>
                    <a:lnTo>
                      <a:pt x="7" y="7"/>
                    </a:lnTo>
                  </a:path>
                </a:pathLst>
              </a:custGeom>
              <a:noFill/>
              <a:ln w="0">
                <a:solidFill>
                  <a:srgbClr val="C0C0C0"/>
                </a:solidFill>
                <a:prstDash val="solid"/>
                <a:round/>
                <a:headEnd/>
                <a:tailEnd/>
              </a:ln>
            </p:spPr>
            <p:txBody>
              <a:bodyPr/>
              <a:lstStyle/>
              <a:p>
                <a:endParaRPr lang="en-US" dirty="0"/>
              </a:p>
            </p:txBody>
          </p:sp>
          <p:sp>
            <p:nvSpPr>
              <p:cNvPr id="28962" name="Freeform 290"/>
              <p:cNvSpPr>
                <a:spLocks/>
              </p:cNvSpPr>
              <p:nvPr/>
            </p:nvSpPr>
            <p:spPr bwMode="auto">
              <a:xfrm>
                <a:off x="2800" y="3531"/>
                <a:ext cx="7" cy="7"/>
              </a:xfrm>
              <a:custGeom>
                <a:avLst/>
                <a:gdLst/>
                <a:ahLst/>
                <a:cxnLst>
                  <a:cxn ang="0">
                    <a:pos x="7" y="7"/>
                  </a:cxn>
                  <a:cxn ang="0">
                    <a:pos x="7" y="0"/>
                  </a:cxn>
                  <a:cxn ang="0">
                    <a:pos x="0" y="7"/>
                  </a:cxn>
                  <a:cxn ang="0">
                    <a:pos x="7" y="7"/>
                  </a:cxn>
                  <a:cxn ang="0">
                    <a:pos x="7" y="7"/>
                  </a:cxn>
                  <a:cxn ang="0">
                    <a:pos x="7" y="7"/>
                  </a:cxn>
                </a:cxnLst>
                <a:rect l="0" t="0" r="r" b="b"/>
                <a:pathLst>
                  <a:path w="7" h="7">
                    <a:moveTo>
                      <a:pt x="7" y="7"/>
                    </a:moveTo>
                    <a:lnTo>
                      <a:pt x="7" y="0"/>
                    </a:lnTo>
                    <a:lnTo>
                      <a:pt x="0" y="7"/>
                    </a:lnTo>
                    <a:lnTo>
                      <a:pt x="7" y="7"/>
                    </a:lnTo>
                    <a:lnTo>
                      <a:pt x="7" y="7"/>
                    </a:lnTo>
                    <a:lnTo>
                      <a:pt x="7" y="7"/>
                    </a:lnTo>
                  </a:path>
                </a:pathLst>
              </a:custGeom>
              <a:noFill/>
              <a:ln w="0">
                <a:solidFill>
                  <a:srgbClr val="000000"/>
                </a:solidFill>
                <a:prstDash val="solid"/>
                <a:round/>
                <a:headEnd/>
                <a:tailEnd/>
              </a:ln>
            </p:spPr>
            <p:txBody>
              <a:bodyPr/>
              <a:lstStyle/>
              <a:p>
                <a:endParaRPr lang="en-US" dirty="0"/>
              </a:p>
            </p:txBody>
          </p:sp>
          <p:sp>
            <p:nvSpPr>
              <p:cNvPr id="28963" name="Freeform 291"/>
              <p:cNvSpPr>
                <a:spLocks/>
              </p:cNvSpPr>
              <p:nvPr/>
            </p:nvSpPr>
            <p:spPr bwMode="auto">
              <a:xfrm>
                <a:off x="2807" y="3544"/>
                <a:ext cx="1" cy="7"/>
              </a:xfrm>
              <a:custGeom>
                <a:avLst/>
                <a:gdLst/>
                <a:ahLst/>
                <a:cxnLst>
                  <a:cxn ang="0">
                    <a:pos x="0" y="0"/>
                  </a:cxn>
                  <a:cxn ang="0">
                    <a:pos x="0" y="0"/>
                  </a:cxn>
                  <a:cxn ang="0">
                    <a:pos x="0" y="7"/>
                  </a:cxn>
                  <a:cxn ang="0">
                    <a:pos x="0" y="7"/>
                  </a:cxn>
                  <a:cxn ang="0">
                    <a:pos x="0" y="7"/>
                  </a:cxn>
                  <a:cxn ang="0">
                    <a:pos x="0" y="0"/>
                  </a:cxn>
                  <a:cxn ang="0">
                    <a:pos x="0" y="0"/>
                  </a:cxn>
                  <a:cxn ang="0">
                    <a:pos x="0" y="0"/>
                  </a:cxn>
                </a:cxnLst>
                <a:rect l="0" t="0" r="r" b="b"/>
                <a:pathLst>
                  <a:path h="7">
                    <a:moveTo>
                      <a:pt x="0" y="0"/>
                    </a:moveTo>
                    <a:lnTo>
                      <a:pt x="0" y="0"/>
                    </a:lnTo>
                    <a:lnTo>
                      <a:pt x="0" y="7"/>
                    </a:lnTo>
                    <a:lnTo>
                      <a:pt x="0" y="7"/>
                    </a:lnTo>
                    <a:lnTo>
                      <a:pt x="0" y="7"/>
                    </a:lnTo>
                    <a:lnTo>
                      <a:pt x="0" y="0"/>
                    </a:lnTo>
                    <a:lnTo>
                      <a:pt x="0" y="0"/>
                    </a:lnTo>
                    <a:lnTo>
                      <a:pt x="0" y="0"/>
                    </a:lnTo>
                    <a:close/>
                  </a:path>
                </a:pathLst>
              </a:custGeom>
              <a:solidFill>
                <a:srgbClr val="C0C0C0"/>
              </a:solidFill>
              <a:ln w="9525">
                <a:noFill/>
                <a:round/>
                <a:headEnd/>
                <a:tailEnd/>
              </a:ln>
            </p:spPr>
            <p:txBody>
              <a:bodyPr/>
              <a:lstStyle/>
              <a:p>
                <a:endParaRPr lang="en-US" dirty="0"/>
              </a:p>
            </p:txBody>
          </p:sp>
          <p:sp>
            <p:nvSpPr>
              <p:cNvPr id="28964" name="Freeform 292"/>
              <p:cNvSpPr>
                <a:spLocks/>
              </p:cNvSpPr>
              <p:nvPr/>
            </p:nvSpPr>
            <p:spPr bwMode="auto">
              <a:xfrm>
                <a:off x="2807" y="3544"/>
                <a:ext cx="1" cy="7"/>
              </a:xfrm>
              <a:custGeom>
                <a:avLst/>
                <a:gdLst/>
                <a:ahLst/>
                <a:cxnLst>
                  <a:cxn ang="0">
                    <a:pos x="0" y="0"/>
                  </a:cxn>
                  <a:cxn ang="0">
                    <a:pos x="0" y="0"/>
                  </a:cxn>
                  <a:cxn ang="0">
                    <a:pos x="0" y="7"/>
                  </a:cxn>
                  <a:cxn ang="0">
                    <a:pos x="0" y="7"/>
                  </a:cxn>
                  <a:cxn ang="0">
                    <a:pos x="0" y="7"/>
                  </a:cxn>
                  <a:cxn ang="0">
                    <a:pos x="0" y="0"/>
                  </a:cxn>
                  <a:cxn ang="0">
                    <a:pos x="0" y="0"/>
                  </a:cxn>
                </a:cxnLst>
                <a:rect l="0" t="0" r="r" b="b"/>
                <a:pathLst>
                  <a:path h="7">
                    <a:moveTo>
                      <a:pt x="0" y="0"/>
                    </a:moveTo>
                    <a:lnTo>
                      <a:pt x="0" y="0"/>
                    </a:lnTo>
                    <a:lnTo>
                      <a:pt x="0" y="7"/>
                    </a:lnTo>
                    <a:lnTo>
                      <a:pt x="0" y="7"/>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965" name="Freeform 293"/>
              <p:cNvSpPr>
                <a:spLocks/>
              </p:cNvSpPr>
              <p:nvPr/>
            </p:nvSpPr>
            <p:spPr bwMode="auto">
              <a:xfrm>
                <a:off x="2883" y="3525"/>
                <a:ext cx="7" cy="64"/>
              </a:xfrm>
              <a:custGeom>
                <a:avLst/>
                <a:gdLst/>
                <a:ahLst/>
                <a:cxnLst>
                  <a:cxn ang="0">
                    <a:pos x="0" y="66"/>
                  </a:cxn>
                  <a:cxn ang="0">
                    <a:pos x="0" y="20"/>
                  </a:cxn>
                  <a:cxn ang="0">
                    <a:pos x="0" y="0"/>
                  </a:cxn>
                  <a:cxn ang="0">
                    <a:pos x="7" y="0"/>
                  </a:cxn>
                  <a:cxn ang="0">
                    <a:pos x="0" y="20"/>
                  </a:cxn>
                  <a:cxn ang="0">
                    <a:pos x="0" y="60"/>
                  </a:cxn>
                  <a:cxn ang="0">
                    <a:pos x="0" y="66"/>
                  </a:cxn>
                  <a:cxn ang="0">
                    <a:pos x="0" y="66"/>
                  </a:cxn>
                </a:cxnLst>
                <a:rect l="0" t="0" r="r" b="b"/>
                <a:pathLst>
                  <a:path w="7" h="66">
                    <a:moveTo>
                      <a:pt x="0" y="66"/>
                    </a:moveTo>
                    <a:lnTo>
                      <a:pt x="0" y="20"/>
                    </a:lnTo>
                    <a:lnTo>
                      <a:pt x="0" y="0"/>
                    </a:lnTo>
                    <a:lnTo>
                      <a:pt x="7" y="0"/>
                    </a:lnTo>
                    <a:lnTo>
                      <a:pt x="0" y="20"/>
                    </a:lnTo>
                    <a:lnTo>
                      <a:pt x="0" y="60"/>
                    </a:lnTo>
                    <a:lnTo>
                      <a:pt x="0" y="66"/>
                    </a:lnTo>
                    <a:lnTo>
                      <a:pt x="0" y="66"/>
                    </a:lnTo>
                    <a:close/>
                  </a:path>
                </a:pathLst>
              </a:custGeom>
              <a:solidFill>
                <a:srgbClr val="808080"/>
              </a:solidFill>
              <a:ln w="9525">
                <a:noFill/>
                <a:round/>
                <a:headEnd/>
                <a:tailEnd/>
              </a:ln>
            </p:spPr>
            <p:txBody>
              <a:bodyPr/>
              <a:lstStyle/>
              <a:p>
                <a:endParaRPr lang="en-US" dirty="0"/>
              </a:p>
            </p:txBody>
          </p:sp>
          <p:sp>
            <p:nvSpPr>
              <p:cNvPr id="28966" name="Freeform 294"/>
              <p:cNvSpPr>
                <a:spLocks/>
              </p:cNvSpPr>
              <p:nvPr/>
            </p:nvSpPr>
            <p:spPr bwMode="auto">
              <a:xfrm>
                <a:off x="2883" y="3525"/>
                <a:ext cx="7" cy="64"/>
              </a:xfrm>
              <a:custGeom>
                <a:avLst/>
                <a:gdLst/>
                <a:ahLst/>
                <a:cxnLst>
                  <a:cxn ang="0">
                    <a:pos x="0" y="66"/>
                  </a:cxn>
                  <a:cxn ang="0">
                    <a:pos x="0" y="20"/>
                  </a:cxn>
                  <a:cxn ang="0">
                    <a:pos x="0" y="0"/>
                  </a:cxn>
                  <a:cxn ang="0">
                    <a:pos x="7" y="0"/>
                  </a:cxn>
                  <a:cxn ang="0">
                    <a:pos x="0" y="20"/>
                  </a:cxn>
                  <a:cxn ang="0">
                    <a:pos x="0" y="60"/>
                  </a:cxn>
                  <a:cxn ang="0">
                    <a:pos x="0" y="66"/>
                  </a:cxn>
                </a:cxnLst>
                <a:rect l="0" t="0" r="r" b="b"/>
                <a:pathLst>
                  <a:path w="7" h="66">
                    <a:moveTo>
                      <a:pt x="0" y="66"/>
                    </a:moveTo>
                    <a:lnTo>
                      <a:pt x="0" y="20"/>
                    </a:lnTo>
                    <a:lnTo>
                      <a:pt x="0" y="0"/>
                    </a:lnTo>
                    <a:lnTo>
                      <a:pt x="7" y="0"/>
                    </a:lnTo>
                    <a:lnTo>
                      <a:pt x="0" y="20"/>
                    </a:lnTo>
                    <a:lnTo>
                      <a:pt x="0" y="60"/>
                    </a:lnTo>
                    <a:lnTo>
                      <a:pt x="0" y="66"/>
                    </a:lnTo>
                  </a:path>
                </a:pathLst>
              </a:custGeom>
              <a:noFill/>
              <a:ln w="0">
                <a:solidFill>
                  <a:srgbClr val="000000"/>
                </a:solidFill>
                <a:prstDash val="solid"/>
                <a:round/>
                <a:headEnd/>
                <a:tailEnd/>
              </a:ln>
            </p:spPr>
            <p:txBody>
              <a:bodyPr/>
              <a:lstStyle/>
              <a:p>
                <a:endParaRPr lang="en-US" dirty="0"/>
              </a:p>
            </p:txBody>
          </p:sp>
          <p:sp>
            <p:nvSpPr>
              <p:cNvPr id="28967" name="Freeform 295"/>
              <p:cNvSpPr>
                <a:spLocks/>
              </p:cNvSpPr>
              <p:nvPr/>
            </p:nvSpPr>
            <p:spPr bwMode="auto">
              <a:xfrm>
                <a:off x="2876" y="3525"/>
                <a:ext cx="7" cy="64"/>
              </a:xfrm>
              <a:custGeom>
                <a:avLst/>
                <a:gdLst/>
                <a:ahLst/>
                <a:cxnLst>
                  <a:cxn ang="0">
                    <a:pos x="0" y="0"/>
                  </a:cxn>
                  <a:cxn ang="0">
                    <a:pos x="0" y="60"/>
                  </a:cxn>
                  <a:cxn ang="0">
                    <a:pos x="7" y="66"/>
                  </a:cxn>
                  <a:cxn ang="0">
                    <a:pos x="7" y="14"/>
                  </a:cxn>
                  <a:cxn ang="0">
                    <a:pos x="0" y="0"/>
                  </a:cxn>
                  <a:cxn ang="0">
                    <a:pos x="0" y="0"/>
                  </a:cxn>
                </a:cxnLst>
                <a:rect l="0" t="0" r="r" b="b"/>
                <a:pathLst>
                  <a:path w="7" h="66">
                    <a:moveTo>
                      <a:pt x="0" y="0"/>
                    </a:moveTo>
                    <a:lnTo>
                      <a:pt x="0" y="60"/>
                    </a:lnTo>
                    <a:lnTo>
                      <a:pt x="7" y="66"/>
                    </a:lnTo>
                    <a:lnTo>
                      <a:pt x="7" y="14"/>
                    </a:lnTo>
                    <a:lnTo>
                      <a:pt x="0" y="0"/>
                    </a:lnTo>
                    <a:lnTo>
                      <a:pt x="0" y="0"/>
                    </a:lnTo>
                    <a:close/>
                  </a:path>
                </a:pathLst>
              </a:custGeom>
              <a:solidFill>
                <a:srgbClr val="A0A0A0"/>
              </a:solidFill>
              <a:ln w="9525">
                <a:noFill/>
                <a:round/>
                <a:headEnd/>
                <a:tailEnd/>
              </a:ln>
            </p:spPr>
            <p:txBody>
              <a:bodyPr/>
              <a:lstStyle/>
              <a:p>
                <a:endParaRPr lang="en-US" dirty="0"/>
              </a:p>
            </p:txBody>
          </p:sp>
          <p:sp>
            <p:nvSpPr>
              <p:cNvPr id="28968" name="Freeform 296"/>
              <p:cNvSpPr>
                <a:spLocks/>
              </p:cNvSpPr>
              <p:nvPr/>
            </p:nvSpPr>
            <p:spPr bwMode="auto">
              <a:xfrm>
                <a:off x="2876" y="3525"/>
                <a:ext cx="7" cy="64"/>
              </a:xfrm>
              <a:custGeom>
                <a:avLst/>
                <a:gdLst/>
                <a:ahLst/>
                <a:cxnLst>
                  <a:cxn ang="0">
                    <a:pos x="0" y="0"/>
                  </a:cxn>
                  <a:cxn ang="0">
                    <a:pos x="0" y="60"/>
                  </a:cxn>
                  <a:cxn ang="0">
                    <a:pos x="7" y="66"/>
                  </a:cxn>
                  <a:cxn ang="0">
                    <a:pos x="7" y="14"/>
                  </a:cxn>
                  <a:cxn ang="0">
                    <a:pos x="0" y="0"/>
                  </a:cxn>
                </a:cxnLst>
                <a:rect l="0" t="0" r="r" b="b"/>
                <a:pathLst>
                  <a:path w="7" h="66">
                    <a:moveTo>
                      <a:pt x="0" y="0"/>
                    </a:moveTo>
                    <a:lnTo>
                      <a:pt x="0" y="60"/>
                    </a:lnTo>
                    <a:lnTo>
                      <a:pt x="7" y="66"/>
                    </a:lnTo>
                    <a:lnTo>
                      <a:pt x="7" y="14"/>
                    </a:lnTo>
                    <a:lnTo>
                      <a:pt x="0" y="0"/>
                    </a:lnTo>
                  </a:path>
                </a:pathLst>
              </a:custGeom>
              <a:noFill/>
              <a:ln w="0">
                <a:solidFill>
                  <a:srgbClr val="000000"/>
                </a:solidFill>
                <a:prstDash val="solid"/>
                <a:round/>
                <a:headEnd/>
                <a:tailEnd/>
              </a:ln>
            </p:spPr>
            <p:txBody>
              <a:bodyPr/>
              <a:lstStyle/>
              <a:p>
                <a:endParaRPr lang="en-US" dirty="0"/>
              </a:p>
            </p:txBody>
          </p:sp>
          <p:sp>
            <p:nvSpPr>
              <p:cNvPr id="28969" name="Freeform 297"/>
              <p:cNvSpPr>
                <a:spLocks/>
              </p:cNvSpPr>
              <p:nvPr/>
            </p:nvSpPr>
            <p:spPr bwMode="auto">
              <a:xfrm>
                <a:off x="2869" y="3512"/>
                <a:ext cx="21" cy="32"/>
              </a:xfrm>
              <a:custGeom>
                <a:avLst/>
                <a:gdLst/>
                <a:ahLst/>
                <a:cxnLst>
                  <a:cxn ang="0">
                    <a:pos x="0" y="0"/>
                  </a:cxn>
                  <a:cxn ang="0">
                    <a:pos x="21" y="13"/>
                  </a:cxn>
                  <a:cxn ang="0">
                    <a:pos x="14" y="33"/>
                  </a:cxn>
                  <a:cxn ang="0">
                    <a:pos x="7" y="27"/>
                  </a:cxn>
                  <a:cxn ang="0">
                    <a:pos x="0" y="0"/>
                  </a:cxn>
                  <a:cxn ang="0">
                    <a:pos x="0" y="0"/>
                  </a:cxn>
                </a:cxnLst>
                <a:rect l="0" t="0" r="r" b="b"/>
                <a:pathLst>
                  <a:path w="21" h="33">
                    <a:moveTo>
                      <a:pt x="0" y="0"/>
                    </a:moveTo>
                    <a:lnTo>
                      <a:pt x="21" y="13"/>
                    </a:lnTo>
                    <a:lnTo>
                      <a:pt x="14" y="33"/>
                    </a:lnTo>
                    <a:lnTo>
                      <a:pt x="7" y="27"/>
                    </a:lnTo>
                    <a:lnTo>
                      <a:pt x="0" y="0"/>
                    </a:lnTo>
                    <a:lnTo>
                      <a:pt x="0" y="0"/>
                    </a:lnTo>
                    <a:close/>
                  </a:path>
                </a:pathLst>
              </a:custGeom>
              <a:solidFill>
                <a:srgbClr val="A0A0A0"/>
              </a:solidFill>
              <a:ln w="9525">
                <a:noFill/>
                <a:round/>
                <a:headEnd/>
                <a:tailEnd/>
              </a:ln>
            </p:spPr>
            <p:txBody>
              <a:bodyPr/>
              <a:lstStyle/>
              <a:p>
                <a:endParaRPr lang="en-US" dirty="0"/>
              </a:p>
            </p:txBody>
          </p:sp>
          <p:sp>
            <p:nvSpPr>
              <p:cNvPr id="28970" name="Freeform 298"/>
              <p:cNvSpPr>
                <a:spLocks/>
              </p:cNvSpPr>
              <p:nvPr/>
            </p:nvSpPr>
            <p:spPr bwMode="auto">
              <a:xfrm>
                <a:off x="2869" y="3512"/>
                <a:ext cx="21" cy="32"/>
              </a:xfrm>
              <a:custGeom>
                <a:avLst/>
                <a:gdLst/>
                <a:ahLst/>
                <a:cxnLst>
                  <a:cxn ang="0">
                    <a:pos x="0" y="0"/>
                  </a:cxn>
                  <a:cxn ang="0">
                    <a:pos x="21" y="13"/>
                  </a:cxn>
                  <a:cxn ang="0">
                    <a:pos x="14" y="33"/>
                  </a:cxn>
                  <a:cxn ang="0">
                    <a:pos x="7" y="27"/>
                  </a:cxn>
                  <a:cxn ang="0">
                    <a:pos x="0" y="0"/>
                  </a:cxn>
                </a:cxnLst>
                <a:rect l="0" t="0" r="r" b="b"/>
                <a:pathLst>
                  <a:path w="21" h="33">
                    <a:moveTo>
                      <a:pt x="0" y="0"/>
                    </a:moveTo>
                    <a:lnTo>
                      <a:pt x="21" y="13"/>
                    </a:lnTo>
                    <a:lnTo>
                      <a:pt x="14" y="33"/>
                    </a:lnTo>
                    <a:lnTo>
                      <a:pt x="7" y="27"/>
                    </a:lnTo>
                    <a:lnTo>
                      <a:pt x="0" y="0"/>
                    </a:lnTo>
                  </a:path>
                </a:pathLst>
              </a:custGeom>
              <a:noFill/>
              <a:ln w="0">
                <a:solidFill>
                  <a:srgbClr val="000000"/>
                </a:solidFill>
                <a:prstDash val="solid"/>
                <a:round/>
                <a:headEnd/>
                <a:tailEnd/>
              </a:ln>
            </p:spPr>
            <p:txBody>
              <a:bodyPr/>
              <a:lstStyle/>
              <a:p>
                <a:endParaRPr lang="en-US" dirty="0"/>
              </a:p>
            </p:txBody>
          </p:sp>
          <p:sp>
            <p:nvSpPr>
              <p:cNvPr id="28971" name="Freeform 299"/>
              <p:cNvSpPr>
                <a:spLocks/>
              </p:cNvSpPr>
              <p:nvPr/>
            </p:nvSpPr>
            <p:spPr bwMode="auto">
              <a:xfrm>
                <a:off x="2883" y="3596"/>
                <a:ext cx="14" cy="89"/>
              </a:xfrm>
              <a:custGeom>
                <a:avLst/>
                <a:gdLst/>
                <a:ahLst/>
                <a:cxnLst>
                  <a:cxn ang="0">
                    <a:pos x="0" y="92"/>
                  </a:cxn>
                  <a:cxn ang="0">
                    <a:pos x="0" y="26"/>
                  </a:cxn>
                  <a:cxn ang="0">
                    <a:pos x="0" y="0"/>
                  </a:cxn>
                  <a:cxn ang="0">
                    <a:pos x="14" y="0"/>
                  </a:cxn>
                  <a:cxn ang="0">
                    <a:pos x="0" y="26"/>
                  </a:cxn>
                  <a:cxn ang="0">
                    <a:pos x="0" y="92"/>
                  </a:cxn>
                  <a:cxn ang="0">
                    <a:pos x="0" y="92"/>
                  </a:cxn>
                  <a:cxn ang="0">
                    <a:pos x="0" y="92"/>
                  </a:cxn>
                </a:cxnLst>
                <a:rect l="0" t="0" r="r" b="b"/>
                <a:pathLst>
                  <a:path w="14" h="92">
                    <a:moveTo>
                      <a:pt x="0" y="92"/>
                    </a:moveTo>
                    <a:lnTo>
                      <a:pt x="0" y="26"/>
                    </a:lnTo>
                    <a:lnTo>
                      <a:pt x="0" y="0"/>
                    </a:lnTo>
                    <a:lnTo>
                      <a:pt x="14" y="0"/>
                    </a:lnTo>
                    <a:lnTo>
                      <a:pt x="0" y="26"/>
                    </a:lnTo>
                    <a:lnTo>
                      <a:pt x="0" y="92"/>
                    </a:lnTo>
                    <a:lnTo>
                      <a:pt x="0" y="92"/>
                    </a:lnTo>
                    <a:lnTo>
                      <a:pt x="0" y="92"/>
                    </a:lnTo>
                    <a:close/>
                  </a:path>
                </a:pathLst>
              </a:custGeom>
              <a:solidFill>
                <a:srgbClr val="808080"/>
              </a:solidFill>
              <a:ln w="9525">
                <a:noFill/>
                <a:round/>
                <a:headEnd/>
                <a:tailEnd/>
              </a:ln>
            </p:spPr>
            <p:txBody>
              <a:bodyPr/>
              <a:lstStyle/>
              <a:p>
                <a:endParaRPr lang="en-US" dirty="0"/>
              </a:p>
            </p:txBody>
          </p:sp>
          <p:sp>
            <p:nvSpPr>
              <p:cNvPr id="28972" name="Freeform 300"/>
              <p:cNvSpPr>
                <a:spLocks/>
              </p:cNvSpPr>
              <p:nvPr/>
            </p:nvSpPr>
            <p:spPr bwMode="auto">
              <a:xfrm>
                <a:off x="2883" y="3596"/>
                <a:ext cx="14" cy="89"/>
              </a:xfrm>
              <a:custGeom>
                <a:avLst/>
                <a:gdLst/>
                <a:ahLst/>
                <a:cxnLst>
                  <a:cxn ang="0">
                    <a:pos x="0" y="92"/>
                  </a:cxn>
                  <a:cxn ang="0">
                    <a:pos x="0" y="26"/>
                  </a:cxn>
                  <a:cxn ang="0">
                    <a:pos x="0" y="0"/>
                  </a:cxn>
                  <a:cxn ang="0">
                    <a:pos x="14" y="0"/>
                  </a:cxn>
                  <a:cxn ang="0">
                    <a:pos x="0" y="26"/>
                  </a:cxn>
                  <a:cxn ang="0">
                    <a:pos x="0" y="92"/>
                  </a:cxn>
                  <a:cxn ang="0">
                    <a:pos x="0" y="92"/>
                  </a:cxn>
                  <a:cxn ang="0">
                    <a:pos x="0" y="92"/>
                  </a:cxn>
                </a:cxnLst>
                <a:rect l="0" t="0" r="r" b="b"/>
                <a:pathLst>
                  <a:path w="14" h="92">
                    <a:moveTo>
                      <a:pt x="0" y="92"/>
                    </a:moveTo>
                    <a:lnTo>
                      <a:pt x="0" y="26"/>
                    </a:lnTo>
                    <a:lnTo>
                      <a:pt x="0" y="0"/>
                    </a:lnTo>
                    <a:lnTo>
                      <a:pt x="14" y="0"/>
                    </a:lnTo>
                    <a:lnTo>
                      <a:pt x="0" y="26"/>
                    </a:lnTo>
                    <a:lnTo>
                      <a:pt x="0" y="92"/>
                    </a:lnTo>
                    <a:lnTo>
                      <a:pt x="0" y="92"/>
                    </a:lnTo>
                    <a:lnTo>
                      <a:pt x="0" y="92"/>
                    </a:lnTo>
                  </a:path>
                </a:pathLst>
              </a:custGeom>
              <a:noFill/>
              <a:ln w="0">
                <a:solidFill>
                  <a:srgbClr val="000000"/>
                </a:solidFill>
                <a:prstDash val="solid"/>
                <a:round/>
                <a:headEnd/>
                <a:tailEnd/>
              </a:ln>
            </p:spPr>
            <p:txBody>
              <a:bodyPr/>
              <a:lstStyle/>
              <a:p>
                <a:endParaRPr lang="en-US" dirty="0"/>
              </a:p>
            </p:txBody>
          </p:sp>
          <p:sp>
            <p:nvSpPr>
              <p:cNvPr id="28973" name="Freeform 301"/>
              <p:cNvSpPr>
                <a:spLocks/>
              </p:cNvSpPr>
              <p:nvPr/>
            </p:nvSpPr>
            <p:spPr bwMode="auto">
              <a:xfrm>
                <a:off x="2883" y="3596"/>
                <a:ext cx="14" cy="89"/>
              </a:xfrm>
              <a:custGeom>
                <a:avLst/>
                <a:gdLst/>
                <a:ahLst/>
                <a:cxnLst>
                  <a:cxn ang="0">
                    <a:pos x="0" y="92"/>
                  </a:cxn>
                  <a:cxn ang="0">
                    <a:pos x="0" y="26"/>
                  </a:cxn>
                  <a:cxn ang="0">
                    <a:pos x="0" y="0"/>
                  </a:cxn>
                  <a:cxn ang="0">
                    <a:pos x="14" y="0"/>
                  </a:cxn>
                  <a:cxn ang="0">
                    <a:pos x="0" y="26"/>
                  </a:cxn>
                  <a:cxn ang="0">
                    <a:pos x="0" y="92"/>
                  </a:cxn>
                  <a:cxn ang="0">
                    <a:pos x="0" y="92"/>
                  </a:cxn>
                </a:cxnLst>
                <a:rect l="0" t="0" r="r" b="b"/>
                <a:pathLst>
                  <a:path w="14" h="92">
                    <a:moveTo>
                      <a:pt x="0" y="92"/>
                    </a:moveTo>
                    <a:lnTo>
                      <a:pt x="0" y="26"/>
                    </a:lnTo>
                    <a:lnTo>
                      <a:pt x="0" y="0"/>
                    </a:lnTo>
                    <a:lnTo>
                      <a:pt x="14" y="0"/>
                    </a:lnTo>
                    <a:lnTo>
                      <a:pt x="0" y="26"/>
                    </a:lnTo>
                    <a:lnTo>
                      <a:pt x="0" y="92"/>
                    </a:lnTo>
                    <a:lnTo>
                      <a:pt x="0" y="92"/>
                    </a:lnTo>
                  </a:path>
                </a:pathLst>
              </a:custGeom>
              <a:noFill/>
              <a:ln w="0">
                <a:solidFill>
                  <a:srgbClr val="000000"/>
                </a:solidFill>
                <a:prstDash val="solid"/>
                <a:round/>
                <a:headEnd/>
                <a:tailEnd/>
              </a:ln>
            </p:spPr>
            <p:txBody>
              <a:bodyPr/>
              <a:lstStyle/>
              <a:p>
                <a:endParaRPr lang="en-US" dirty="0"/>
              </a:p>
            </p:txBody>
          </p:sp>
          <p:sp>
            <p:nvSpPr>
              <p:cNvPr id="28974" name="Freeform 302"/>
              <p:cNvSpPr>
                <a:spLocks/>
              </p:cNvSpPr>
              <p:nvPr/>
            </p:nvSpPr>
            <p:spPr bwMode="auto">
              <a:xfrm>
                <a:off x="2876" y="3589"/>
                <a:ext cx="7" cy="96"/>
              </a:xfrm>
              <a:custGeom>
                <a:avLst/>
                <a:gdLst/>
                <a:ahLst/>
                <a:cxnLst>
                  <a:cxn ang="0">
                    <a:pos x="0" y="0"/>
                  </a:cxn>
                  <a:cxn ang="0">
                    <a:pos x="0" y="92"/>
                  </a:cxn>
                  <a:cxn ang="0">
                    <a:pos x="7" y="99"/>
                  </a:cxn>
                  <a:cxn ang="0">
                    <a:pos x="7" y="20"/>
                  </a:cxn>
                  <a:cxn ang="0">
                    <a:pos x="0" y="0"/>
                  </a:cxn>
                  <a:cxn ang="0">
                    <a:pos x="0" y="0"/>
                  </a:cxn>
                </a:cxnLst>
                <a:rect l="0" t="0" r="r" b="b"/>
                <a:pathLst>
                  <a:path w="7" h="99">
                    <a:moveTo>
                      <a:pt x="0" y="0"/>
                    </a:moveTo>
                    <a:lnTo>
                      <a:pt x="0" y="92"/>
                    </a:lnTo>
                    <a:lnTo>
                      <a:pt x="7" y="99"/>
                    </a:lnTo>
                    <a:lnTo>
                      <a:pt x="7" y="20"/>
                    </a:lnTo>
                    <a:lnTo>
                      <a:pt x="0" y="0"/>
                    </a:lnTo>
                    <a:lnTo>
                      <a:pt x="0" y="0"/>
                    </a:lnTo>
                    <a:close/>
                  </a:path>
                </a:pathLst>
              </a:custGeom>
              <a:solidFill>
                <a:srgbClr val="A0A0A0"/>
              </a:solidFill>
              <a:ln w="9525">
                <a:noFill/>
                <a:round/>
                <a:headEnd/>
                <a:tailEnd/>
              </a:ln>
            </p:spPr>
            <p:txBody>
              <a:bodyPr/>
              <a:lstStyle/>
              <a:p>
                <a:endParaRPr lang="en-US" dirty="0"/>
              </a:p>
            </p:txBody>
          </p:sp>
          <p:sp>
            <p:nvSpPr>
              <p:cNvPr id="28975" name="Freeform 303"/>
              <p:cNvSpPr>
                <a:spLocks/>
              </p:cNvSpPr>
              <p:nvPr/>
            </p:nvSpPr>
            <p:spPr bwMode="auto">
              <a:xfrm>
                <a:off x="2876" y="3589"/>
                <a:ext cx="7" cy="96"/>
              </a:xfrm>
              <a:custGeom>
                <a:avLst/>
                <a:gdLst/>
                <a:ahLst/>
                <a:cxnLst>
                  <a:cxn ang="0">
                    <a:pos x="0" y="0"/>
                  </a:cxn>
                  <a:cxn ang="0">
                    <a:pos x="0" y="92"/>
                  </a:cxn>
                  <a:cxn ang="0">
                    <a:pos x="7" y="99"/>
                  </a:cxn>
                  <a:cxn ang="0">
                    <a:pos x="7" y="20"/>
                  </a:cxn>
                  <a:cxn ang="0">
                    <a:pos x="0" y="0"/>
                  </a:cxn>
                  <a:cxn ang="0">
                    <a:pos x="0" y="0"/>
                  </a:cxn>
                </a:cxnLst>
                <a:rect l="0" t="0" r="r" b="b"/>
                <a:pathLst>
                  <a:path w="7" h="99">
                    <a:moveTo>
                      <a:pt x="0" y="0"/>
                    </a:moveTo>
                    <a:lnTo>
                      <a:pt x="0" y="92"/>
                    </a:lnTo>
                    <a:lnTo>
                      <a:pt x="7" y="99"/>
                    </a:lnTo>
                    <a:lnTo>
                      <a:pt x="7" y="2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976" name="Freeform 304"/>
              <p:cNvSpPr>
                <a:spLocks/>
              </p:cNvSpPr>
              <p:nvPr/>
            </p:nvSpPr>
            <p:spPr bwMode="auto">
              <a:xfrm>
                <a:off x="2876" y="3589"/>
                <a:ext cx="7" cy="96"/>
              </a:xfrm>
              <a:custGeom>
                <a:avLst/>
                <a:gdLst/>
                <a:ahLst/>
                <a:cxnLst>
                  <a:cxn ang="0">
                    <a:pos x="0" y="0"/>
                  </a:cxn>
                  <a:cxn ang="0">
                    <a:pos x="0" y="92"/>
                  </a:cxn>
                  <a:cxn ang="0">
                    <a:pos x="7" y="99"/>
                  </a:cxn>
                  <a:cxn ang="0">
                    <a:pos x="7" y="20"/>
                  </a:cxn>
                  <a:cxn ang="0">
                    <a:pos x="0" y="0"/>
                  </a:cxn>
                </a:cxnLst>
                <a:rect l="0" t="0" r="r" b="b"/>
                <a:pathLst>
                  <a:path w="7" h="99">
                    <a:moveTo>
                      <a:pt x="0" y="0"/>
                    </a:moveTo>
                    <a:lnTo>
                      <a:pt x="0" y="92"/>
                    </a:lnTo>
                    <a:lnTo>
                      <a:pt x="7" y="99"/>
                    </a:lnTo>
                    <a:lnTo>
                      <a:pt x="7" y="20"/>
                    </a:lnTo>
                    <a:lnTo>
                      <a:pt x="0" y="0"/>
                    </a:lnTo>
                  </a:path>
                </a:pathLst>
              </a:custGeom>
              <a:noFill/>
              <a:ln w="0">
                <a:solidFill>
                  <a:srgbClr val="000000"/>
                </a:solidFill>
                <a:prstDash val="solid"/>
                <a:round/>
                <a:headEnd/>
                <a:tailEnd/>
              </a:ln>
            </p:spPr>
            <p:txBody>
              <a:bodyPr/>
              <a:lstStyle/>
              <a:p>
                <a:endParaRPr lang="en-US" dirty="0"/>
              </a:p>
            </p:txBody>
          </p:sp>
          <p:sp>
            <p:nvSpPr>
              <p:cNvPr id="28977" name="Freeform 305"/>
              <p:cNvSpPr>
                <a:spLocks/>
              </p:cNvSpPr>
              <p:nvPr/>
            </p:nvSpPr>
            <p:spPr bwMode="auto">
              <a:xfrm>
                <a:off x="2862" y="3569"/>
                <a:ext cx="28" cy="52"/>
              </a:xfrm>
              <a:custGeom>
                <a:avLst/>
                <a:gdLst/>
                <a:ahLst/>
                <a:cxnLst>
                  <a:cxn ang="0">
                    <a:pos x="0" y="0"/>
                  </a:cxn>
                  <a:cxn ang="0">
                    <a:pos x="28" y="20"/>
                  </a:cxn>
                  <a:cxn ang="0">
                    <a:pos x="21" y="53"/>
                  </a:cxn>
                  <a:cxn ang="0">
                    <a:pos x="14" y="46"/>
                  </a:cxn>
                  <a:cxn ang="0">
                    <a:pos x="0" y="0"/>
                  </a:cxn>
                  <a:cxn ang="0">
                    <a:pos x="0" y="0"/>
                  </a:cxn>
                </a:cxnLst>
                <a:rect l="0" t="0" r="r" b="b"/>
                <a:pathLst>
                  <a:path w="28" h="53">
                    <a:moveTo>
                      <a:pt x="0" y="0"/>
                    </a:moveTo>
                    <a:lnTo>
                      <a:pt x="28" y="20"/>
                    </a:lnTo>
                    <a:lnTo>
                      <a:pt x="21" y="53"/>
                    </a:lnTo>
                    <a:lnTo>
                      <a:pt x="14" y="46"/>
                    </a:lnTo>
                    <a:lnTo>
                      <a:pt x="0" y="0"/>
                    </a:lnTo>
                    <a:lnTo>
                      <a:pt x="0" y="0"/>
                    </a:lnTo>
                    <a:close/>
                  </a:path>
                </a:pathLst>
              </a:custGeom>
              <a:solidFill>
                <a:srgbClr val="A0A0A0"/>
              </a:solidFill>
              <a:ln w="9525">
                <a:noFill/>
                <a:round/>
                <a:headEnd/>
                <a:tailEnd/>
              </a:ln>
            </p:spPr>
            <p:txBody>
              <a:bodyPr/>
              <a:lstStyle/>
              <a:p>
                <a:endParaRPr lang="en-US" dirty="0"/>
              </a:p>
            </p:txBody>
          </p:sp>
          <p:sp>
            <p:nvSpPr>
              <p:cNvPr id="28978" name="Freeform 306"/>
              <p:cNvSpPr>
                <a:spLocks/>
              </p:cNvSpPr>
              <p:nvPr/>
            </p:nvSpPr>
            <p:spPr bwMode="auto">
              <a:xfrm>
                <a:off x="2862" y="3569"/>
                <a:ext cx="28" cy="52"/>
              </a:xfrm>
              <a:custGeom>
                <a:avLst/>
                <a:gdLst/>
                <a:ahLst/>
                <a:cxnLst>
                  <a:cxn ang="0">
                    <a:pos x="0" y="0"/>
                  </a:cxn>
                  <a:cxn ang="0">
                    <a:pos x="28" y="20"/>
                  </a:cxn>
                  <a:cxn ang="0">
                    <a:pos x="21" y="53"/>
                  </a:cxn>
                  <a:cxn ang="0">
                    <a:pos x="14" y="46"/>
                  </a:cxn>
                  <a:cxn ang="0">
                    <a:pos x="0" y="0"/>
                  </a:cxn>
                </a:cxnLst>
                <a:rect l="0" t="0" r="r" b="b"/>
                <a:pathLst>
                  <a:path w="28" h="53">
                    <a:moveTo>
                      <a:pt x="0" y="0"/>
                    </a:moveTo>
                    <a:lnTo>
                      <a:pt x="28" y="20"/>
                    </a:lnTo>
                    <a:lnTo>
                      <a:pt x="21" y="53"/>
                    </a:lnTo>
                    <a:lnTo>
                      <a:pt x="14" y="46"/>
                    </a:lnTo>
                    <a:lnTo>
                      <a:pt x="0" y="0"/>
                    </a:lnTo>
                  </a:path>
                </a:pathLst>
              </a:custGeom>
              <a:noFill/>
              <a:ln w="0">
                <a:solidFill>
                  <a:srgbClr val="000000"/>
                </a:solidFill>
                <a:prstDash val="solid"/>
                <a:round/>
                <a:headEnd/>
                <a:tailEnd/>
              </a:ln>
            </p:spPr>
            <p:txBody>
              <a:bodyPr/>
              <a:lstStyle/>
              <a:p>
                <a:endParaRPr lang="en-US" dirty="0"/>
              </a:p>
            </p:txBody>
          </p:sp>
          <p:sp>
            <p:nvSpPr>
              <p:cNvPr id="28979" name="Freeform 307"/>
              <p:cNvSpPr>
                <a:spLocks/>
              </p:cNvSpPr>
              <p:nvPr/>
            </p:nvSpPr>
            <p:spPr bwMode="auto">
              <a:xfrm>
                <a:off x="2876" y="3589"/>
                <a:ext cx="1" cy="7"/>
              </a:xfrm>
              <a:custGeom>
                <a:avLst/>
                <a:gdLst/>
                <a:ahLst/>
                <a:cxnLst>
                  <a:cxn ang="0">
                    <a:pos x="0" y="0"/>
                  </a:cxn>
                  <a:cxn ang="0">
                    <a:pos x="0" y="0"/>
                  </a:cxn>
                  <a:cxn ang="0">
                    <a:pos x="0" y="7"/>
                  </a:cxn>
                  <a:cxn ang="0">
                    <a:pos x="0" y="7"/>
                  </a:cxn>
                  <a:cxn ang="0">
                    <a:pos x="0" y="7"/>
                  </a:cxn>
                  <a:cxn ang="0">
                    <a:pos x="0" y="0"/>
                  </a:cxn>
                  <a:cxn ang="0">
                    <a:pos x="0" y="0"/>
                  </a:cxn>
                  <a:cxn ang="0">
                    <a:pos x="0" y="0"/>
                  </a:cxn>
                </a:cxnLst>
                <a:rect l="0" t="0" r="r" b="b"/>
                <a:pathLst>
                  <a:path h="7">
                    <a:moveTo>
                      <a:pt x="0" y="0"/>
                    </a:moveTo>
                    <a:lnTo>
                      <a:pt x="0" y="0"/>
                    </a:lnTo>
                    <a:lnTo>
                      <a:pt x="0" y="7"/>
                    </a:lnTo>
                    <a:lnTo>
                      <a:pt x="0" y="7"/>
                    </a:lnTo>
                    <a:lnTo>
                      <a:pt x="0" y="7"/>
                    </a:lnTo>
                    <a:lnTo>
                      <a:pt x="0" y="0"/>
                    </a:lnTo>
                    <a:lnTo>
                      <a:pt x="0" y="0"/>
                    </a:lnTo>
                    <a:lnTo>
                      <a:pt x="0" y="0"/>
                    </a:lnTo>
                    <a:close/>
                  </a:path>
                </a:pathLst>
              </a:custGeom>
              <a:solidFill>
                <a:srgbClr val="C0C0C0"/>
              </a:solidFill>
              <a:ln w="9525">
                <a:noFill/>
                <a:round/>
                <a:headEnd/>
                <a:tailEnd/>
              </a:ln>
            </p:spPr>
            <p:txBody>
              <a:bodyPr/>
              <a:lstStyle/>
              <a:p>
                <a:endParaRPr lang="en-US" dirty="0"/>
              </a:p>
            </p:txBody>
          </p:sp>
          <p:sp>
            <p:nvSpPr>
              <p:cNvPr id="28980" name="Freeform 308"/>
              <p:cNvSpPr>
                <a:spLocks/>
              </p:cNvSpPr>
              <p:nvPr/>
            </p:nvSpPr>
            <p:spPr bwMode="auto">
              <a:xfrm>
                <a:off x="2876" y="3589"/>
                <a:ext cx="1" cy="7"/>
              </a:xfrm>
              <a:custGeom>
                <a:avLst/>
                <a:gdLst/>
                <a:ahLst/>
                <a:cxnLst>
                  <a:cxn ang="0">
                    <a:pos x="0" y="0"/>
                  </a:cxn>
                  <a:cxn ang="0">
                    <a:pos x="0" y="0"/>
                  </a:cxn>
                  <a:cxn ang="0">
                    <a:pos x="0" y="7"/>
                  </a:cxn>
                  <a:cxn ang="0">
                    <a:pos x="0" y="7"/>
                  </a:cxn>
                  <a:cxn ang="0">
                    <a:pos x="0" y="7"/>
                  </a:cxn>
                  <a:cxn ang="0">
                    <a:pos x="0" y="0"/>
                  </a:cxn>
                  <a:cxn ang="0">
                    <a:pos x="0" y="0"/>
                  </a:cxn>
                </a:cxnLst>
                <a:rect l="0" t="0" r="r" b="b"/>
                <a:pathLst>
                  <a:path h="7">
                    <a:moveTo>
                      <a:pt x="0" y="0"/>
                    </a:moveTo>
                    <a:lnTo>
                      <a:pt x="0" y="0"/>
                    </a:lnTo>
                    <a:lnTo>
                      <a:pt x="0" y="7"/>
                    </a:lnTo>
                    <a:lnTo>
                      <a:pt x="0" y="7"/>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981" name="Freeform 309"/>
              <p:cNvSpPr>
                <a:spLocks/>
              </p:cNvSpPr>
              <p:nvPr/>
            </p:nvSpPr>
            <p:spPr bwMode="auto">
              <a:xfrm>
                <a:off x="2876" y="3601"/>
                <a:ext cx="1" cy="7"/>
              </a:xfrm>
              <a:custGeom>
                <a:avLst/>
                <a:gdLst/>
                <a:ahLst/>
                <a:cxnLst>
                  <a:cxn ang="0">
                    <a:pos x="0" y="0"/>
                  </a:cxn>
                  <a:cxn ang="0">
                    <a:pos x="0" y="0"/>
                  </a:cxn>
                  <a:cxn ang="0">
                    <a:pos x="0" y="7"/>
                  </a:cxn>
                  <a:cxn ang="0">
                    <a:pos x="0" y="7"/>
                  </a:cxn>
                  <a:cxn ang="0">
                    <a:pos x="0" y="7"/>
                  </a:cxn>
                  <a:cxn ang="0">
                    <a:pos x="0" y="0"/>
                  </a:cxn>
                  <a:cxn ang="0">
                    <a:pos x="0" y="0"/>
                  </a:cxn>
                  <a:cxn ang="0">
                    <a:pos x="0" y="0"/>
                  </a:cxn>
                </a:cxnLst>
                <a:rect l="0" t="0" r="r" b="b"/>
                <a:pathLst>
                  <a:path h="7">
                    <a:moveTo>
                      <a:pt x="0" y="0"/>
                    </a:moveTo>
                    <a:lnTo>
                      <a:pt x="0" y="0"/>
                    </a:lnTo>
                    <a:lnTo>
                      <a:pt x="0" y="7"/>
                    </a:lnTo>
                    <a:lnTo>
                      <a:pt x="0" y="7"/>
                    </a:lnTo>
                    <a:lnTo>
                      <a:pt x="0" y="7"/>
                    </a:lnTo>
                    <a:lnTo>
                      <a:pt x="0" y="0"/>
                    </a:lnTo>
                    <a:lnTo>
                      <a:pt x="0" y="0"/>
                    </a:lnTo>
                    <a:lnTo>
                      <a:pt x="0" y="0"/>
                    </a:lnTo>
                    <a:close/>
                  </a:path>
                </a:pathLst>
              </a:custGeom>
              <a:solidFill>
                <a:srgbClr val="C0C0C0"/>
              </a:solidFill>
              <a:ln w="9525">
                <a:noFill/>
                <a:round/>
                <a:headEnd/>
                <a:tailEnd/>
              </a:ln>
            </p:spPr>
            <p:txBody>
              <a:bodyPr/>
              <a:lstStyle/>
              <a:p>
                <a:endParaRPr lang="en-US" dirty="0"/>
              </a:p>
            </p:txBody>
          </p:sp>
          <p:sp>
            <p:nvSpPr>
              <p:cNvPr id="28982" name="Freeform 310"/>
              <p:cNvSpPr>
                <a:spLocks/>
              </p:cNvSpPr>
              <p:nvPr/>
            </p:nvSpPr>
            <p:spPr bwMode="auto">
              <a:xfrm>
                <a:off x="2876" y="3601"/>
                <a:ext cx="1" cy="7"/>
              </a:xfrm>
              <a:custGeom>
                <a:avLst/>
                <a:gdLst/>
                <a:ahLst/>
                <a:cxnLst>
                  <a:cxn ang="0">
                    <a:pos x="0" y="0"/>
                  </a:cxn>
                  <a:cxn ang="0">
                    <a:pos x="0" y="0"/>
                  </a:cxn>
                  <a:cxn ang="0">
                    <a:pos x="0" y="7"/>
                  </a:cxn>
                  <a:cxn ang="0">
                    <a:pos x="0" y="7"/>
                  </a:cxn>
                  <a:cxn ang="0">
                    <a:pos x="0" y="7"/>
                  </a:cxn>
                  <a:cxn ang="0">
                    <a:pos x="0" y="0"/>
                  </a:cxn>
                  <a:cxn ang="0">
                    <a:pos x="0" y="0"/>
                  </a:cxn>
                </a:cxnLst>
                <a:rect l="0" t="0" r="r" b="b"/>
                <a:pathLst>
                  <a:path h="7">
                    <a:moveTo>
                      <a:pt x="0" y="0"/>
                    </a:moveTo>
                    <a:lnTo>
                      <a:pt x="0" y="0"/>
                    </a:lnTo>
                    <a:lnTo>
                      <a:pt x="0" y="7"/>
                    </a:lnTo>
                    <a:lnTo>
                      <a:pt x="0" y="7"/>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983" name="Freeform 311"/>
              <p:cNvSpPr>
                <a:spLocks/>
              </p:cNvSpPr>
              <p:nvPr/>
            </p:nvSpPr>
            <p:spPr bwMode="auto">
              <a:xfrm>
                <a:off x="2993" y="3569"/>
                <a:ext cx="14" cy="97"/>
              </a:xfrm>
              <a:custGeom>
                <a:avLst/>
                <a:gdLst/>
                <a:ahLst/>
                <a:cxnLst>
                  <a:cxn ang="0">
                    <a:pos x="0" y="99"/>
                  </a:cxn>
                  <a:cxn ang="0">
                    <a:pos x="0" y="27"/>
                  </a:cxn>
                  <a:cxn ang="0">
                    <a:pos x="7" y="0"/>
                  </a:cxn>
                  <a:cxn ang="0">
                    <a:pos x="14" y="0"/>
                  </a:cxn>
                  <a:cxn ang="0">
                    <a:pos x="7" y="27"/>
                  </a:cxn>
                  <a:cxn ang="0">
                    <a:pos x="7" y="99"/>
                  </a:cxn>
                  <a:cxn ang="0">
                    <a:pos x="0" y="99"/>
                  </a:cxn>
                  <a:cxn ang="0">
                    <a:pos x="0" y="99"/>
                  </a:cxn>
                </a:cxnLst>
                <a:rect l="0" t="0" r="r" b="b"/>
                <a:pathLst>
                  <a:path w="14" h="99">
                    <a:moveTo>
                      <a:pt x="0" y="99"/>
                    </a:moveTo>
                    <a:lnTo>
                      <a:pt x="0" y="27"/>
                    </a:lnTo>
                    <a:lnTo>
                      <a:pt x="7" y="0"/>
                    </a:lnTo>
                    <a:lnTo>
                      <a:pt x="14" y="0"/>
                    </a:lnTo>
                    <a:lnTo>
                      <a:pt x="7" y="27"/>
                    </a:lnTo>
                    <a:lnTo>
                      <a:pt x="7" y="99"/>
                    </a:lnTo>
                    <a:lnTo>
                      <a:pt x="0" y="99"/>
                    </a:lnTo>
                    <a:lnTo>
                      <a:pt x="0" y="99"/>
                    </a:lnTo>
                    <a:close/>
                  </a:path>
                </a:pathLst>
              </a:custGeom>
              <a:solidFill>
                <a:srgbClr val="808080"/>
              </a:solidFill>
              <a:ln w="9525">
                <a:noFill/>
                <a:round/>
                <a:headEnd/>
                <a:tailEnd/>
              </a:ln>
            </p:spPr>
            <p:txBody>
              <a:bodyPr/>
              <a:lstStyle/>
              <a:p>
                <a:endParaRPr lang="en-US" dirty="0"/>
              </a:p>
            </p:txBody>
          </p:sp>
          <p:sp>
            <p:nvSpPr>
              <p:cNvPr id="28984" name="Freeform 312"/>
              <p:cNvSpPr>
                <a:spLocks/>
              </p:cNvSpPr>
              <p:nvPr/>
            </p:nvSpPr>
            <p:spPr bwMode="auto">
              <a:xfrm>
                <a:off x="2993" y="3569"/>
                <a:ext cx="14" cy="97"/>
              </a:xfrm>
              <a:custGeom>
                <a:avLst/>
                <a:gdLst/>
                <a:ahLst/>
                <a:cxnLst>
                  <a:cxn ang="0">
                    <a:pos x="0" y="99"/>
                  </a:cxn>
                  <a:cxn ang="0">
                    <a:pos x="0" y="27"/>
                  </a:cxn>
                  <a:cxn ang="0">
                    <a:pos x="7" y="0"/>
                  </a:cxn>
                  <a:cxn ang="0">
                    <a:pos x="14" y="0"/>
                  </a:cxn>
                  <a:cxn ang="0">
                    <a:pos x="7" y="27"/>
                  </a:cxn>
                  <a:cxn ang="0">
                    <a:pos x="7" y="99"/>
                  </a:cxn>
                  <a:cxn ang="0">
                    <a:pos x="0" y="99"/>
                  </a:cxn>
                  <a:cxn ang="0">
                    <a:pos x="0" y="99"/>
                  </a:cxn>
                </a:cxnLst>
                <a:rect l="0" t="0" r="r" b="b"/>
                <a:pathLst>
                  <a:path w="14" h="99">
                    <a:moveTo>
                      <a:pt x="0" y="99"/>
                    </a:moveTo>
                    <a:lnTo>
                      <a:pt x="0" y="27"/>
                    </a:lnTo>
                    <a:lnTo>
                      <a:pt x="7" y="0"/>
                    </a:lnTo>
                    <a:lnTo>
                      <a:pt x="14" y="0"/>
                    </a:lnTo>
                    <a:lnTo>
                      <a:pt x="7" y="27"/>
                    </a:lnTo>
                    <a:lnTo>
                      <a:pt x="7" y="99"/>
                    </a:lnTo>
                    <a:lnTo>
                      <a:pt x="0" y="99"/>
                    </a:lnTo>
                    <a:lnTo>
                      <a:pt x="0" y="99"/>
                    </a:lnTo>
                  </a:path>
                </a:pathLst>
              </a:custGeom>
              <a:noFill/>
              <a:ln w="0">
                <a:solidFill>
                  <a:srgbClr val="000000"/>
                </a:solidFill>
                <a:prstDash val="solid"/>
                <a:round/>
                <a:headEnd/>
                <a:tailEnd/>
              </a:ln>
            </p:spPr>
            <p:txBody>
              <a:bodyPr/>
              <a:lstStyle/>
              <a:p>
                <a:endParaRPr lang="en-US" dirty="0"/>
              </a:p>
            </p:txBody>
          </p:sp>
          <p:sp>
            <p:nvSpPr>
              <p:cNvPr id="28985" name="Freeform 313"/>
              <p:cNvSpPr>
                <a:spLocks/>
              </p:cNvSpPr>
              <p:nvPr/>
            </p:nvSpPr>
            <p:spPr bwMode="auto">
              <a:xfrm>
                <a:off x="2993" y="3569"/>
                <a:ext cx="14" cy="97"/>
              </a:xfrm>
              <a:custGeom>
                <a:avLst/>
                <a:gdLst/>
                <a:ahLst/>
                <a:cxnLst>
                  <a:cxn ang="0">
                    <a:pos x="0" y="99"/>
                  </a:cxn>
                  <a:cxn ang="0">
                    <a:pos x="0" y="27"/>
                  </a:cxn>
                  <a:cxn ang="0">
                    <a:pos x="7" y="0"/>
                  </a:cxn>
                  <a:cxn ang="0">
                    <a:pos x="14" y="0"/>
                  </a:cxn>
                  <a:cxn ang="0">
                    <a:pos x="7" y="27"/>
                  </a:cxn>
                  <a:cxn ang="0">
                    <a:pos x="7" y="99"/>
                  </a:cxn>
                  <a:cxn ang="0">
                    <a:pos x="0" y="99"/>
                  </a:cxn>
                </a:cxnLst>
                <a:rect l="0" t="0" r="r" b="b"/>
                <a:pathLst>
                  <a:path w="14" h="99">
                    <a:moveTo>
                      <a:pt x="0" y="99"/>
                    </a:moveTo>
                    <a:lnTo>
                      <a:pt x="0" y="27"/>
                    </a:lnTo>
                    <a:lnTo>
                      <a:pt x="7" y="0"/>
                    </a:lnTo>
                    <a:lnTo>
                      <a:pt x="14" y="0"/>
                    </a:lnTo>
                    <a:lnTo>
                      <a:pt x="7" y="27"/>
                    </a:lnTo>
                    <a:lnTo>
                      <a:pt x="7" y="99"/>
                    </a:lnTo>
                    <a:lnTo>
                      <a:pt x="0" y="99"/>
                    </a:lnTo>
                  </a:path>
                </a:pathLst>
              </a:custGeom>
              <a:noFill/>
              <a:ln w="0">
                <a:solidFill>
                  <a:srgbClr val="000000"/>
                </a:solidFill>
                <a:prstDash val="solid"/>
                <a:round/>
                <a:headEnd/>
                <a:tailEnd/>
              </a:ln>
            </p:spPr>
            <p:txBody>
              <a:bodyPr/>
              <a:lstStyle/>
              <a:p>
                <a:endParaRPr lang="en-US" dirty="0"/>
              </a:p>
            </p:txBody>
          </p:sp>
          <p:sp>
            <p:nvSpPr>
              <p:cNvPr id="28986" name="Freeform 314"/>
              <p:cNvSpPr>
                <a:spLocks/>
              </p:cNvSpPr>
              <p:nvPr/>
            </p:nvSpPr>
            <p:spPr bwMode="auto">
              <a:xfrm>
                <a:off x="2986" y="3569"/>
                <a:ext cx="7" cy="97"/>
              </a:xfrm>
              <a:custGeom>
                <a:avLst/>
                <a:gdLst/>
                <a:ahLst/>
                <a:cxnLst>
                  <a:cxn ang="0">
                    <a:pos x="0" y="0"/>
                  </a:cxn>
                  <a:cxn ang="0">
                    <a:pos x="0" y="93"/>
                  </a:cxn>
                  <a:cxn ang="0">
                    <a:pos x="7" y="99"/>
                  </a:cxn>
                  <a:cxn ang="0">
                    <a:pos x="7" y="14"/>
                  </a:cxn>
                  <a:cxn ang="0">
                    <a:pos x="0" y="0"/>
                  </a:cxn>
                  <a:cxn ang="0">
                    <a:pos x="0" y="0"/>
                  </a:cxn>
                </a:cxnLst>
                <a:rect l="0" t="0" r="r" b="b"/>
                <a:pathLst>
                  <a:path w="7" h="99">
                    <a:moveTo>
                      <a:pt x="0" y="0"/>
                    </a:moveTo>
                    <a:lnTo>
                      <a:pt x="0" y="93"/>
                    </a:lnTo>
                    <a:lnTo>
                      <a:pt x="7" y="99"/>
                    </a:lnTo>
                    <a:lnTo>
                      <a:pt x="7" y="14"/>
                    </a:lnTo>
                    <a:lnTo>
                      <a:pt x="0" y="0"/>
                    </a:lnTo>
                    <a:lnTo>
                      <a:pt x="0" y="0"/>
                    </a:lnTo>
                    <a:close/>
                  </a:path>
                </a:pathLst>
              </a:custGeom>
              <a:solidFill>
                <a:srgbClr val="A0A0A0"/>
              </a:solidFill>
              <a:ln w="9525">
                <a:noFill/>
                <a:round/>
                <a:headEnd/>
                <a:tailEnd/>
              </a:ln>
            </p:spPr>
            <p:txBody>
              <a:bodyPr/>
              <a:lstStyle/>
              <a:p>
                <a:endParaRPr lang="en-US" dirty="0"/>
              </a:p>
            </p:txBody>
          </p:sp>
          <p:sp>
            <p:nvSpPr>
              <p:cNvPr id="28987" name="Freeform 315"/>
              <p:cNvSpPr>
                <a:spLocks/>
              </p:cNvSpPr>
              <p:nvPr/>
            </p:nvSpPr>
            <p:spPr bwMode="auto">
              <a:xfrm>
                <a:off x="2986" y="3569"/>
                <a:ext cx="7" cy="97"/>
              </a:xfrm>
              <a:custGeom>
                <a:avLst/>
                <a:gdLst/>
                <a:ahLst/>
                <a:cxnLst>
                  <a:cxn ang="0">
                    <a:pos x="0" y="0"/>
                  </a:cxn>
                  <a:cxn ang="0">
                    <a:pos x="0" y="93"/>
                  </a:cxn>
                  <a:cxn ang="0">
                    <a:pos x="7" y="99"/>
                  </a:cxn>
                  <a:cxn ang="0">
                    <a:pos x="7" y="14"/>
                  </a:cxn>
                  <a:cxn ang="0">
                    <a:pos x="0" y="0"/>
                  </a:cxn>
                  <a:cxn ang="0">
                    <a:pos x="0" y="0"/>
                  </a:cxn>
                </a:cxnLst>
                <a:rect l="0" t="0" r="r" b="b"/>
                <a:pathLst>
                  <a:path w="7" h="99">
                    <a:moveTo>
                      <a:pt x="0" y="0"/>
                    </a:moveTo>
                    <a:lnTo>
                      <a:pt x="0" y="93"/>
                    </a:lnTo>
                    <a:lnTo>
                      <a:pt x="7" y="99"/>
                    </a:lnTo>
                    <a:lnTo>
                      <a:pt x="7" y="14"/>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988" name="Freeform 316"/>
              <p:cNvSpPr>
                <a:spLocks/>
              </p:cNvSpPr>
              <p:nvPr/>
            </p:nvSpPr>
            <p:spPr bwMode="auto">
              <a:xfrm>
                <a:off x="2986" y="3569"/>
                <a:ext cx="7" cy="97"/>
              </a:xfrm>
              <a:custGeom>
                <a:avLst/>
                <a:gdLst/>
                <a:ahLst/>
                <a:cxnLst>
                  <a:cxn ang="0">
                    <a:pos x="0" y="0"/>
                  </a:cxn>
                  <a:cxn ang="0">
                    <a:pos x="0" y="93"/>
                  </a:cxn>
                  <a:cxn ang="0">
                    <a:pos x="7" y="99"/>
                  </a:cxn>
                  <a:cxn ang="0">
                    <a:pos x="7" y="14"/>
                  </a:cxn>
                  <a:cxn ang="0">
                    <a:pos x="0" y="0"/>
                  </a:cxn>
                </a:cxnLst>
                <a:rect l="0" t="0" r="r" b="b"/>
                <a:pathLst>
                  <a:path w="7" h="99">
                    <a:moveTo>
                      <a:pt x="0" y="0"/>
                    </a:moveTo>
                    <a:lnTo>
                      <a:pt x="0" y="93"/>
                    </a:lnTo>
                    <a:lnTo>
                      <a:pt x="7" y="99"/>
                    </a:lnTo>
                    <a:lnTo>
                      <a:pt x="7" y="14"/>
                    </a:lnTo>
                    <a:lnTo>
                      <a:pt x="0" y="0"/>
                    </a:lnTo>
                  </a:path>
                </a:pathLst>
              </a:custGeom>
              <a:noFill/>
              <a:ln w="0">
                <a:solidFill>
                  <a:srgbClr val="000000"/>
                </a:solidFill>
                <a:prstDash val="solid"/>
                <a:round/>
                <a:headEnd/>
                <a:tailEnd/>
              </a:ln>
            </p:spPr>
            <p:txBody>
              <a:bodyPr/>
              <a:lstStyle/>
              <a:p>
                <a:endParaRPr lang="en-US" dirty="0"/>
              </a:p>
            </p:txBody>
          </p:sp>
          <p:sp>
            <p:nvSpPr>
              <p:cNvPr id="28989" name="Freeform 317"/>
              <p:cNvSpPr>
                <a:spLocks/>
              </p:cNvSpPr>
              <p:nvPr/>
            </p:nvSpPr>
            <p:spPr bwMode="auto">
              <a:xfrm>
                <a:off x="2972" y="3544"/>
                <a:ext cx="28" cy="52"/>
              </a:xfrm>
              <a:custGeom>
                <a:avLst/>
                <a:gdLst/>
                <a:ahLst/>
                <a:cxnLst>
                  <a:cxn ang="0">
                    <a:pos x="0" y="0"/>
                  </a:cxn>
                  <a:cxn ang="0">
                    <a:pos x="28" y="20"/>
                  </a:cxn>
                  <a:cxn ang="0">
                    <a:pos x="21" y="53"/>
                  </a:cxn>
                  <a:cxn ang="0">
                    <a:pos x="14" y="53"/>
                  </a:cxn>
                  <a:cxn ang="0">
                    <a:pos x="0" y="0"/>
                  </a:cxn>
                  <a:cxn ang="0">
                    <a:pos x="0" y="0"/>
                  </a:cxn>
                </a:cxnLst>
                <a:rect l="0" t="0" r="r" b="b"/>
                <a:pathLst>
                  <a:path w="28" h="53">
                    <a:moveTo>
                      <a:pt x="0" y="0"/>
                    </a:moveTo>
                    <a:lnTo>
                      <a:pt x="28" y="20"/>
                    </a:lnTo>
                    <a:lnTo>
                      <a:pt x="21" y="53"/>
                    </a:lnTo>
                    <a:lnTo>
                      <a:pt x="14" y="53"/>
                    </a:lnTo>
                    <a:lnTo>
                      <a:pt x="0" y="0"/>
                    </a:lnTo>
                    <a:lnTo>
                      <a:pt x="0" y="0"/>
                    </a:lnTo>
                    <a:close/>
                  </a:path>
                </a:pathLst>
              </a:custGeom>
              <a:solidFill>
                <a:srgbClr val="A0A0A0"/>
              </a:solidFill>
              <a:ln w="9525">
                <a:noFill/>
                <a:round/>
                <a:headEnd/>
                <a:tailEnd/>
              </a:ln>
            </p:spPr>
            <p:txBody>
              <a:bodyPr/>
              <a:lstStyle/>
              <a:p>
                <a:endParaRPr lang="en-US" dirty="0"/>
              </a:p>
            </p:txBody>
          </p:sp>
          <p:sp>
            <p:nvSpPr>
              <p:cNvPr id="28990" name="Freeform 318"/>
              <p:cNvSpPr>
                <a:spLocks/>
              </p:cNvSpPr>
              <p:nvPr/>
            </p:nvSpPr>
            <p:spPr bwMode="auto">
              <a:xfrm>
                <a:off x="2972" y="3544"/>
                <a:ext cx="28" cy="52"/>
              </a:xfrm>
              <a:custGeom>
                <a:avLst/>
                <a:gdLst/>
                <a:ahLst/>
                <a:cxnLst>
                  <a:cxn ang="0">
                    <a:pos x="0" y="0"/>
                  </a:cxn>
                  <a:cxn ang="0">
                    <a:pos x="28" y="20"/>
                  </a:cxn>
                  <a:cxn ang="0">
                    <a:pos x="21" y="53"/>
                  </a:cxn>
                  <a:cxn ang="0">
                    <a:pos x="14" y="53"/>
                  </a:cxn>
                  <a:cxn ang="0">
                    <a:pos x="0" y="0"/>
                  </a:cxn>
                </a:cxnLst>
                <a:rect l="0" t="0" r="r" b="b"/>
                <a:pathLst>
                  <a:path w="28" h="53">
                    <a:moveTo>
                      <a:pt x="0" y="0"/>
                    </a:moveTo>
                    <a:lnTo>
                      <a:pt x="28" y="20"/>
                    </a:lnTo>
                    <a:lnTo>
                      <a:pt x="21" y="53"/>
                    </a:lnTo>
                    <a:lnTo>
                      <a:pt x="14" y="53"/>
                    </a:lnTo>
                    <a:lnTo>
                      <a:pt x="0" y="0"/>
                    </a:lnTo>
                  </a:path>
                </a:pathLst>
              </a:custGeom>
              <a:noFill/>
              <a:ln w="0">
                <a:solidFill>
                  <a:srgbClr val="000000"/>
                </a:solidFill>
                <a:prstDash val="solid"/>
                <a:round/>
                <a:headEnd/>
                <a:tailEnd/>
              </a:ln>
            </p:spPr>
            <p:txBody>
              <a:bodyPr/>
              <a:lstStyle/>
              <a:p>
                <a:endParaRPr lang="en-US" dirty="0"/>
              </a:p>
            </p:txBody>
          </p:sp>
          <p:sp>
            <p:nvSpPr>
              <p:cNvPr id="28991" name="Freeform 319"/>
              <p:cNvSpPr>
                <a:spLocks/>
              </p:cNvSpPr>
              <p:nvPr/>
            </p:nvSpPr>
            <p:spPr bwMode="auto">
              <a:xfrm>
                <a:off x="2766" y="3499"/>
                <a:ext cx="7" cy="32"/>
              </a:xfrm>
              <a:custGeom>
                <a:avLst/>
                <a:gdLst/>
                <a:ahLst/>
                <a:cxnLst>
                  <a:cxn ang="0">
                    <a:pos x="0" y="33"/>
                  </a:cxn>
                  <a:cxn ang="0">
                    <a:pos x="0" y="7"/>
                  </a:cxn>
                  <a:cxn ang="0">
                    <a:pos x="0" y="0"/>
                  </a:cxn>
                  <a:cxn ang="0">
                    <a:pos x="7" y="0"/>
                  </a:cxn>
                  <a:cxn ang="0">
                    <a:pos x="0" y="7"/>
                  </a:cxn>
                  <a:cxn ang="0">
                    <a:pos x="0" y="33"/>
                  </a:cxn>
                  <a:cxn ang="0">
                    <a:pos x="0" y="33"/>
                  </a:cxn>
                  <a:cxn ang="0">
                    <a:pos x="0" y="33"/>
                  </a:cxn>
                </a:cxnLst>
                <a:rect l="0" t="0" r="r" b="b"/>
                <a:pathLst>
                  <a:path w="7" h="33">
                    <a:moveTo>
                      <a:pt x="0" y="33"/>
                    </a:moveTo>
                    <a:lnTo>
                      <a:pt x="0" y="7"/>
                    </a:lnTo>
                    <a:lnTo>
                      <a:pt x="0" y="0"/>
                    </a:lnTo>
                    <a:lnTo>
                      <a:pt x="7" y="0"/>
                    </a:lnTo>
                    <a:lnTo>
                      <a:pt x="0" y="7"/>
                    </a:lnTo>
                    <a:lnTo>
                      <a:pt x="0" y="33"/>
                    </a:lnTo>
                    <a:lnTo>
                      <a:pt x="0" y="33"/>
                    </a:lnTo>
                    <a:lnTo>
                      <a:pt x="0" y="33"/>
                    </a:lnTo>
                    <a:close/>
                  </a:path>
                </a:pathLst>
              </a:custGeom>
              <a:solidFill>
                <a:srgbClr val="808080"/>
              </a:solidFill>
              <a:ln w="9525">
                <a:noFill/>
                <a:round/>
                <a:headEnd/>
                <a:tailEnd/>
              </a:ln>
            </p:spPr>
            <p:txBody>
              <a:bodyPr/>
              <a:lstStyle/>
              <a:p>
                <a:endParaRPr lang="en-US" dirty="0"/>
              </a:p>
            </p:txBody>
          </p:sp>
          <p:sp>
            <p:nvSpPr>
              <p:cNvPr id="28992" name="Freeform 320"/>
              <p:cNvSpPr>
                <a:spLocks/>
              </p:cNvSpPr>
              <p:nvPr/>
            </p:nvSpPr>
            <p:spPr bwMode="auto">
              <a:xfrm>
                <a:off x="2766" y="3499"/>
                <a:ext cx="7" cy="32"/>
              </a:xfrm>
              <a:custGeom>
                <a:avLst/>
                <a:gdLst/>
                <a:ahLst/>
                <a:cxnLst>
                  <a:cxn ang="0">
                    <a:pos x="0" y="33"/>
                  </a:cxn>
                  <a:cxn ang="0">
                    <a:pos x="0" y="7"/>
                  </a:cxn>
                  <a:cxn ang="0">
                    <a:pos x="0" y="0"/>
                  </a:cxn>
                  <a:cxn ang="0">
                    <a:pos x="7" y="0"/>
                  </a:cxn>
                  <a:cxn ang="0">
                    <a:pos x="0" y="7"/>
                  </a:cxn>
                  <a:cxn ang="0">
                    <a:pos x="0" y="33"/>
                  </a:cxn>
                  <a:cxn ang="0">
                    <a:pos x="0" y="33"/>
                  </a:cxn>
                  <a:cxn ang="0">
                    <a:pos x="0" y="33"/>
                  </a:cxn>
                </a:cxnLst>
                <a:rect l="0" t="0" r="r" b="b"/>
                <a:pathLst>
                  <a:path w="7" h="33">
                    <a:moveTo>
                      <a:pt x="0" y="33"/>
                    </a:moveTo>
                    <a:lnTo>
                      <a:pt x="0" y="7"/>
                    </a:lnTo>
                    <a:lnTo>
                      <a:pt x="0" y="0"/>
                    </a:lnTo>
                    <a:lnTo>
                      <a:pt x="7" y="0"/>
                    </a:lnTo>
                    <a:lnTo>
                      <a:pt x="0" y="7"/>
                    </a:lnTo>
                    <a:lnTo>
                      <a:pt x="0" y="33"/>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28993" name="Freeform 321"/>
              <p:cNvSpPr>
                <a:spLocks/>
              </p:cNvSpPr>
              <p:nvPr/>
            </p:nvSpPr>
            <p:spPr bwMode="auto">
              <a:xfrm>
                <a:off x="2766" y="3499"/>
                <a:ext cx="7" cy="32"/>
              </a:xfrm>
              <a:custGeom>
                <a:avLst/>
                <a:gdLst/>
                <a:ahLst/>
                <a:cxnLst>
                  <a:cxn ang="0">
                    <a:pos x="0" y="33"/>
                  </a:cxn>
                  <a:cxn ang="0">
                    <a:pos x="0" y="7"/>
                  </a:cxn>
                  <a:cxn ang="0">
                    <a:pos x="0" y="0"/>
                  </a:cxn>
                  <a:cxn ang="0">
                    <a:pos x="7" y="0"/>
                  </a:cxn>
                  <a:cxn ang="0">
                    <a:pos x="0" y="7"/>
                  </a:cxn>
                  <a:cxn ang="0">
                    <a:pos x="0" y="33"/>
                  </a:cxn>
                  <a:cxn ang="0">
                    <a:pos x="0" y="33"/>
                  </a:cxn>
                </a:cxnLst>
                <a:rect l="0" t="0" r="r" b="b"/>
                <a:pathLst>
                  <a:path w="7" h="33">
                    <a:moveTo>
                      <a:pt x="0" y="33"/>
                    </a:moveTo>
                    <a:lnTo>
                      <a:pt x="0" y="7"/>
                    </a:lnTo>
                    <a:lnTo>
                      <a:pt x="0" y="0"/>
                    </a:lnTo>
                    <a:lnTo>
                      <a:pt x="7" y="0"/>
                    </a:lnTo>
                    <a:lnTo>
                      <a:pt x="0" y="7"/>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28994" name="Freeform 322"/>
              <p:cNvSpPr>
                <a:spLocks/>
              </p:cNvSpPr>
              <p:nvPr/>
            </p:nvSpPr>
            <p:spPr bwMode="auto">
              <a:xfrm>
                <a:off x="2766" y="3499"/>
                <a:ext cx="1" cy="32"/>
              </a:xfrm>
              <a:custGeom>
                <a:avLst/>
                <a:gdLst/>
                <a:ahLst/>
                <a:cxnLst>
                  <a:cxn ang="0">
                    <a:pos x="0" y="0"/>
                  </a:cxn>
                  <a:cxn ang="0">
                    <a:pos x="0" y="33"/>
                  </a:cxn>
                  <a:cxn ang="0">
                    <a:pos x="0" y="33"/>
                  </a:cxn>
                  <a:cxn ang="0">
                    <a:pos x="0" y="7"/>
                  </a:cxn>
                  <a:cxn ang="0">
                    <a:pos x="0" y="0"/>
                  </a:cxn>
                  <a:cxn ang="0">
                    <a:pos x="0" y="0"/>
                  </a:cxn>
                </a:cxnLst>
                <a:rect l="0" t="0" r="r" b="b"/>
                <a:pathLst>
                  <a:path h="33">
                    <a:moveTo>
                      <a:pt x="0" y="0"/>
                    </a:moveTo>
                    <a:lnTo>
                      <a:pt x="0" y="33"/>
                    </a:lnTo>
                    <a:lnTo>
                      <a:pt x="0" y="33"/>
                    </a:lnTo>
                    <a:lnTo>
                      <a:pt x="0" y="7"/>
                    </a:lnTo>
                    <a:lnTo>
                      <a:pt x="0" y="0"/>
                    </a:lnTo>
                    <a:lnTo>
                      <a:pt x="0" y="0"/>
                    </a:lnTo>
                    <a:close/>
                  </a:path>
                </a:pathLst>
              </a:custGeom>
              <a:solidFill>
                <a:srgbClr val="A0A0A0"/>
              </a:solidFill>
              <a:ln w="9525">
                <a:noFill/>
                <a:round/>
                <a:headEnd/>
                <a:tailEnd/>
              </a:ln>
            </p:spPr>
            <p:txBody>
              <a:bodyPr/>
              <a:lstStyle/>
              <a:p>
                <a:endParaRPr lang="en-US" dirty="0"/>
              </a:p>
            </p:txBody>
          </p:sp>
          <p:sp>
            <p:nvSpPr>
              <p:cNvPr id="28995" name="Freeform 323"/>
              <p:cNvSpPr>
                <a:spLocks/>
              </p:cNvSpPr>
              <p:nvPr/>
            </p:nvSpPr>
            <p:spPr bwMode="auto">
              <a:xfrm>
                <a:off x="2766" y="3499"/>
                <a:ext cx="1" cy="32"/>
              </a:xfrm>
              <a:custGeom>
                <a:avLst/>
                <a:gdLst/>
                <a:ahLst/>
                <a:cxnLst>
                  <a:cxn ang="0">
                    <a:pos x="0" y="0"/>
                  </a:cxn>
                  <a:cxn ang="0">
                    <a:pos x="0" y="33"/>
                  </a:cxn>
                  <a:cxn ang="0">
                    <a:pos x="0" y="33"/>
                  </a:cxn>
                  <a:cxn ang="0">
                    <a:pos x="0" y="7"/>
                  </a:cxn>
                  <a:cxn ang="0">
                    <a:pos x="0" y="0"/>
                  </a:cxn>
                  <a:cxn ang="0">
                    <a:pos x="0" y="0"/>
                  </a:cxn>
                </a:cxnLst>
                <a:rect l="0" t="0" r="r" b="b"/>
                <a:pathLst>
                  <a:path h="33">
                    <a:moveTo>
                      <a:pt x="0" y="0"/>
                    </a:moveTo>
                    <a:lnTo>
                      <a:pt x="0" y="33"/>
                    </a:lnTo>
                    <a:lnTo>
                      <a:pt x="0" y="33"/>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996" name="Freeform 324"/>
              <p:cNvSpPr>
                <a:spLocks/>
              </p:cNvSpPr>
              <p:nvPr/>
            </p:nvSpPr>
            <p:spPr bwMode="auto">
              <a:xfrm>
                <a:off x="2766" y="3499"/>
                <a:ext cx="1" cy="32"/>
              </a:xfrm>
              <a:custGeom>
                <a:avLst/>
                <a:gdLst/>
                <a:ahLst/>
                <a:cxnLst>
                  <a:cxn ang="0">
                    <a:pos x="0" y="0"/>
                  </a:cxn>
                  <a:cxn ang="0">
                    <a:pos x="0" y="33"/>
                  </a:cxn>
                  <a:cxn ang="0">
                    <a:pos x="0" y="33"/>
                  </a:cxn>
                  <a:cxn ang="0">
                    <a:pos x="0" y="7"/>
                  </a:cxn>
                  <a:cxn ang="0">
                    <a:pos x="0" y="0"/>
                  </a:cxn>
                </a:cxnLst>
                <a:rect l="0" t="0" r="r" b="b"/>
                <a:pathLst>
                  <a:path h="33">
                    <a:moveTo>
                      <a:pt x="0" y="0"/>
                    </a:moveTo>
                    <a:lnTo>
                      <a:pt x="0" y="33"/>
                    </a:lnTo>
                    <a:lnTo>
                      <a:pt x="0" y="33"/>
                    </a:lnTo>
                    <a:lnTo>
                      <a:pt x="0" y="7"/>
                    </a:lnTo>
                    <a:lnTo>
                      <a:pt x="0" y="0"/>
                    </a:lnTo>
                  </a:path>
                </a:pathLst>
              </a:custGeom>
              <a:noFill/>
              <a:ln w="0">
                <a:solidFill>
                  <a:srgbClr val="000000"/>
                </a:solidFill>
                <a:prstDash val="solid"/>
                <a:round/>
                <a:headEnd/>
                <a:tailEnd/>
              </a:ln>
            </p:spPr>
            <p:txBody>
              <a:bodyPr/>
              <a:lstStyle/>
              <a:p>
                <a:endParaRPr lang="en-US" dirty="0"/>
              </a:p>
            </p:txBody>
          </p:sp>
          <p:sp>
            <p:nvSpPr>
              <p:cNvPr id="28997" name="Freeform 325"/>
              <p:cNvSpPr>
                <a:spLocks/>
              </p:cNvSpPr>
              <p:nvPr/>
            </p:nvSpPr>
            <p:spPr bwMode="auto">
              <a:xfrm>
                <a:off x="2758" y="3492"/>
                <a:ext cx="8" cy="14"/>
              </a:xfrm>
              <a:custGeom>
                <a:avLst/>
                <a:gdLst/>
                <a:ahLst/>
                <a:cxnLst>
                  <a:cxn ang="0">
                    <a:pos x="0" y="0"/>
                  </a:cxn>
                  <a:cxn ang="0">
                    <a:pos x="8" y="7"/>
                  </a:cxn>
                  <a:cxn ang="0">
                    <a:pos x="8" y="14"/>
                  </a:cxn>
                  <a:cxn ang="0">
                    <a:pos x="8" y="14"/>
                  </a:cxn>
                  <a:cxn ang="0">
                    <a:pos x="0" y="0"/>
                  </a:cxn>
                  <a:cxn ang="0">
                    <a:pos x="0" y="0"/>
                  </a:cxn>
                </a:cxnLst>
                <a:rect l="0" t="0" r="r" b="b"/>
                <a:pathLst>
                  <a:path w="8" h="14">
                    <a:moveTo>
                      <a:pt x="0" y="0"/>
                    </a:moveTo>
                    <a:lnTo>
                      <a:pt x="8" y="7"/>
                    </a:lnTo>
                    <a:lnTo>
                      <a:pt x="8" y="14"/>
                    </a:lnTo>
                    <a:lnTo>
                      <a:pt x="8" y="14"/>
                    </a:lnTo>
                    <a:lnTo>
                      <a:pt x="0" y="0"/>
                    </a:lnTo>
                    <a:lnTo>
                      <a:pt x="0" y="0"/>
                    </a:lnTo>
                    <a:close/>
                  </a:path>
                </a:pathLst>
              </a:custGeom>
              <a:solidFill>
                <a:srgbClr val="A0A0A0"/>
              </a:solidFill>
              <a:ln w="9525">
                <a:noFill/>
                <a:round/>
                <a:headEnd/>
                <a:tailEnd/>
              </a:ln>
            </p:spPr>
            <p:txBody>
              <a:bodyPr/>
              <a:lstStyle/>
              <a:p>
                <a:endParaRPr lang="en-US" dirty="0"/>
              </a:p>
            </p:txBody>
          </p:sp>
          <p:sp>
            <p:nvSpPr>
              <p:cNvPr id="28998" name="Freeform 326"/>
              <p:cNvSpPr>
                <a:spLocks/>
              </p:cNvSpPr>
              <p:nvPr/>
            </p:nvSpPr>
            <p:spPr bwMode="auto">
              <a:xfrm>
                <a:off x="2758" y="3492"/>
                <a:ext cx="8" cy="14"/>
              </a:xfrm>
              <a:custGeom>
                <a:avLst/>
                <a:gdLst/>
                <a:ahLst/>
                <a:cxnLst>
                  <a:cxn ang="0">
                    <a:pos x="0" y="0"/>
                  </a:cxn>
                  <a:cxn ang="0">
                    <a:pos x="8" y="7"/>
                  </a:cxn>
                  <a:cxn ang="0">
                    <a:pos x="8" y="14"/>
                  </a:cxn>
                  <a:cxn ang="0">
                    <a:pos x="8" y="14"/>
                  </a:cxn>
                  <a:cxn ang="0">
                    <a:pos x="0" y="0"/>
                  </a:cxn>
                  <a:cxn ang="0">
                    <a:pos x="0" y="0"/>
                  </a:cxn>
                </a:cxnLst>
                <a:rect l="0" t="0" r="r" b="b"/>
                <a:pathLst>
                  <a:path w="8" h="14">
                    <a:moveTo>
                      <a:pt x="0" y="0"/>
                    </a:moveTo>
                    <a:lnTo>
                      <a:pt x="8" y="7"/>
                    </a:lnTo>
                    <a:lnTo>
                      <a:pt x="8" y="14"/>
                    </a:lnTo>
                    <a:lnTo>
                      <a:pt x="8" y="14"/>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8999" name="Freeform 327"/>
              <p:cNvSpPr>
                <a:spLocks/>
              </p:cNvSpPr>
              <p:nvPr/>
            </p:nvSpPr>
            <p:spPr bwMode="auto">
              <a:xfrm>
                <a:off x="2758" y="3492"/>
                <a:ext cx="8" cy="14"/>
              </a:xfrm>
              <a:custGeom>
                <a:avLst/>
                <a:gdLst/>
                <a:ahLst/>
                <a:cxnLst>
                  <a:cxn ang="0">
                    <a:pos x="0" y="0"/>
                  </a:cxn>
                  <a:cxn ang="0">
                    <a:pos x="8" y="7"/>
                  </a:cxn>
                  <a:cxn ang="0">
                    <a:pos x="8" y="14"/>
                  </a:cxn>
                  <a:cxn ang="0">
                    <a:pos x="8" y="14"/>
                  </a:cxn>
                  <a:cxn ang="0">
                    <a:pos x="0" y="0"/>
                  </a:cxn>
                </a:cxnLst>
                <a:rect l="0" t="0" r="r" b="b"/>
                <a:pathLst>
                  <a:path w="8" h="14">
                    <a:moveTo>
                      <a:pt x="0" y="0"/>
                    </a:moveTo>
                    <a:lnTo>
                      <a:pt x="8" y="7"/>
                    </a:lnTo>
                    <a:lnTo>
                      <a:pt x="8" y="14"/>
                    </a:lnTo>
                    <a:lnTo>
                      <a:pt x="8" y="14"/>
                    </a:lnTo>
                    <a:lnTo>
                      <a:pt x="0" y="0"/>
                    </a:lnTo>
                  </a:path>
                </a:pathLst>
              </a:custGeom>
              <a:noFill/>
              <a:ln w="0">
                <a:solidFill>
                  <a:srgbClr val="000000"/>
                </a:solidFill>
                <a:prstDash val="solid"/>
                <a:round/>
                <a:headEnd/>
                <a:tailEnd/>
              </a:ln>
            </p:spPr>
            <p:txBody>
              <a:bodyPr/>
              <a:lstStyle/>
              <a:p>
                <a:endParaRPr lang="en-US" dirty="0"/>
              </a:p>
            </p:txBody>
          </p:sp>
          <p:sp>
            <p:nvSpPr>
              <p:cNvPr id="29000" name="Freeform 328"/>
              <p:cNvSpPr>
                <a:spLocks/>
              </p:cNvSpPr>
              <p:nvPr/>
            </p:nvSpPr>
            <p:spPr bwMode="auto">
              <a:xfrm>
                <a:off x="2758" y="3492"/>
                <a:ext cx="8" cy="7"/>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C0C0C0"/>
                </a:solidFill>
                <a:prstDash val="solid"/>
                <a:round/>
                <a:headEnd/>
                <a:tailEnd/>
              </a:ln>
            </p:spPr>
            <p:txBody>
              <a:bodyPr/>
              <a:lstStyle/>
              <a:p>
                <a:endParaRPr lang="en-US" dirty="0"/>
              </a:p>
            </p:txBody>
          </p:sp>
          <p:sp>
            <p:nvSpPr>
              <p:cNvPr id="29001" name="Freeform 329"/>
              <p:cNvSpPr>
                <a:spLocks/>
              </p:cNvSpPr>
              <p:nvPr/>
            </p:nvSpPr>
            <p:spPr bwMode="auto">
              <a:xfrm>
                <a:off x="2758" y="3492"/>
                <a:ext cx="8" cy="7"/>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000000"/>
                </a:solidFill>
                <a:prstDash val="solid"/>
                <a:round/>
                <a:headEnd/>
                <a:tailEnd/>
              </a:ln>
            </p:spPr>
            <p:txBody>
              <a:bodyPr/>
              <a:lstStyle/>
              <a:p>
                <a:endParaRPr lang="en-US" dirty="0"/>
              </a:p>
            </p:txBody>
          </p:sp>
          <p:sp>
            <p:nvSpPr>
              <p:cNvPr id="29002" name="Freeform 330"/>
              <p:cNvSpPr>
                <a:spLocks/>
              </p:cNvSpPr>
              <p:nvPr/>
            </p:nvSpPr>
            <p:spPr bwMode="auto">
              <a:xfrm>
                <a:off x="2758" y="3499"/>
                <a:ext cx="8" cy="7"/>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C0C0C0"/>
                </a:solidFill>
                <a:prstDash val="solid"/>
                <a:round/>
                <a:headEnd/>
                <a:tailEnd/>
              </a:ln>
            </p:spPr>
            <p:txBody>
              <a:bodyPr/>
              <a:lstStyle/>
              <a:p>
                <a:endParaRPr lang="en-US" dirty="0"/>
              </a:p>
            </p:txBody>
          </p:sp>
          <p:sp>
            <p:nvSpPr>
              <p:cNvPr id="29003" name="Freeform 331"/>
              <p:cNvSpPr>
                <a:spLocks/>
              </p:cNvSpPr>
              <p:nvPr/>
            </p:nvSpPr>
            <p:spPr bwMode="auto">
              <a:xfrm>
                <a:off x="2758" y="3499"/>
                <a:ext cx="8" cy="7"/>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000000"/>
                </a:solidFill>
                <a:prstDash val="solid"/>
                <a:round/>
                <a:headEnd/>
                <a:tailEnd/>
              </a:ln>
            </p:spPr>
            <p:txBody>
              <a:bodyPr/>
              <a:lstStyle/>
              <a:p>
                <a:endParaRPr lang="en-US" dirty="0"/>
              </a:p>
            </p:txBody>
          </p:sp>
          <p:sp>
            <p:nvSpPr>
              <p:cNvPr id="29004" name="Freeform 332"/>
              <p:cNvSpPr>
                <a:spLocks/>
              </p:cNvSpPr>
              <p:nvPr/>
            </p:nvSpPr>
            <p:spPr bwMode="auto">
              <a:xfrm>
                <a:off x="2800" y="3492"/>
                <a:ext cx="7" cy="33"/>
              </a:xfrm>
              <a:custGeom>
                <a:avLst/>
                <a:gdLst/>
                <a:ahLst/>
                <a:cxnLst>
                  <a:cxn ang="0">
                    <a:pos x="0" y="33"/>
                  </a:cxn>
                  <a:cxn ang="0">
                    <a:pos x="0" y="7"/>
                  </a:cxn>
                  <a:cxn ang="0">
                    <a:pos x="7" y="0"/>
                  </a:cxn>
                  <a:cxn ang="0">
                    <a:pos x="7" y="0"/>
                  </a:cxn>
                  <a:cxn ang="0">
                    <a:pos x="7" y="7"/>
                  </a:cxn>
                  <a:cxn ang="0">
                    <a:pos x="7" y="33"/>
                  </a:cxn>
                  <a:cxn ang="0">
                    <a:pos x="0" y="33"/>
                  </a:cxn>
                  <a:cxn ang="0">
                    <a:pos x="0" y="33"/>
                  </a:cxn>
                </a:cxnLst>
                <a:rect l="0" t="0" r="r" b="b"/>
                <a:pathLst>
                  <a:path w="7" h="33">
                    <a:moveTo>
                      <a:pt x="0" y="33"/>
                    </a:moveTo>
                    <a:lnTo>
                      <a:pt x="0" y="7"/>
                    </a:lnTo>
                    <a:lnTo>
                      <a:pt x="7" y="0"/>
                    </a:lnTo>
                    <a:lnTo>
                      <a:pt x="7" y="0"/>
                    </a:lnTo>
                    <a:lnTo>
                      <a:pt x="7" y="7"/>
                    </a:lnTo>
                    <a:lnTo>
                      <a:pt x="7" y="33"/>
                    </a:lnTo>
                    <a:lnTo>
                      <a:pt x="0" y="33"/>
                    </a:lnTo>
                    <a:lnTo>
                      <a:pt x="0" y="33"/>
                    </a:lnTo>
                    <a:close/>
                  </a:path>
                </a:pathLst>
              </a:custGeom>
              <a:solidFill>
                <a:srgbClr val="808080"/>
              </a:solidFill>
              <a:ln w="9525">
                <a:noFill/>
                <a:round/>
                <a:headEnd/>
                <a:tailEnd/>
              </a:ln>
            </p:spPr>
            <p:txBody>
              <a:bodyPr/>
              <a:lstStyle/>
              <a:p>
                <a:endParaRPr lang="en-US" dirty="0"/>
              </a:p>
            </p:txBody>
          </p:sp>
          <p:sp>
            <p:nvSpPr>
              <p:cNvPr id="29005" name="Freeform 333"/>
              <p:cNvSpPr>
                <a:spLocks/>
              </p:cNvSpPr>
              <p:nvPr/>
            </p:nvSpPr>
            <p:spPr bwMode="auto">
              <a:xfrm>
                <a:off x="2800" y="3492"/>
                <a:ext cx="7" cy="33"/>
              </a:xfrm>
              <a:custGeom>
                <a:avLst/>
                <a:gdLst/>
                <a:ahLst/>
                <a:cxnLst>
                  <a:cxn ang="0">
                    <a:pos x="0" y="33"/>
                  </a:cxn>
                  <a:cxn ang="0">
                    <a:pos x="0" y="7"/>
                  </a:cxn>
                  <a:cxn ang="0">
                    <a:pos x="7" y="0"/>
                  </a:cxn>
                  <a:cxn ang="0">
                    <a:pos x="7" y="0"/>
                  </a:cxn>
                  <a:cxn ang="0">
                    <a:pos x="7" y="7"/>
                  </a:cxn>
                  <a:cxn ang="0">
                    <a:pos x="7" y="33"/>
                  </a:cxn>
                  <a:cxn ang="0">
                    <a:pos x="0" y="33"/>
                  </a:cxn>
                </a:cxnLst>
                <a:rect l="0" t="0" r="r" b="b"/>
                <a:pathLst>
                  <a:path w="7" h="33">
                    <a:moveTo>
                      <a:pt x="0" y="33"/>
                    </a:moveTo>
                    <a:lnTo>
                      <a:pt x="0" y="7"/>
                    </a:lnTo>
                    <a:lnTo>
                      <a:pt x="7" y="0"/>
                    </a:lnTo>
                    <a:lnTo>
                      <a:pt x="7" y="0"/>
                    </a:lnTo>
                    <a:lnTo>
                      <a:pt x="7" y="7"/>
                    </a:lnTo>
                    <a:lnTo>
                      <a:pt x="7" y="33"/>
                    </a:lnTo>
                    <a:lnTo>
                      <a:pt x="0" y="33"/>
                    </a:lnTo>
                  </a:path>
                </a:pathLst>
              </a:custGeom>
              <a:noFill/>
              <a:ln w="0">
                <a:solidFill>
                  <a:srgbClr val="000000"/>
                </a:solidFill>
                <a:prstDash val="solid"/>
                <a:round/>
                <a:headEnd/>
                <a:tailEnd/>
              </a:ln>
            </p:spPr>
            <p:txBody>
              <a:bodyPr/>
              <a:lstStyle/>
              <a:p>
                <a:endParaRPr lang="en-US" dirty="0"/>
              </a:p>
            </p:txBody>
          </p:sp>
          <p:sp>
            <p:nvSpPr>
              <p:cNvPr id="29006" name="Freeform 334"/>
              <p:cNvSpPr>
                <a:spLocks/>
              </p:cNvSpPr>
              <p:nvPr/>
            </p:nvSpPr>
            <p:spPr bwMode="auto">
              <a:xfrm>
                <a:off x="2800" y="3492"/>
                <a:ext cx="7" cy="33"/>
              </a:xfrm>
              <a:custGeom>
                <a:avLst/>
                <a:gdLst/>
                <a:ahLst/>
                <a:cxnLst>
                  <a:cxn ang="0">
                    <a:pos x="0" y="0"/>
                  </a:cxn>
                  <a:cxn ang="0">
                    <a:pos x="0" y="33"/>
                  </a:cxn>
                  <a:cxn ang="0">
                    <a:pos x="7" y="33"/>
                  </a:cxn>
                  <a:cxn ang="0">
                    <a:pos x="7" y="7"/>
                  </a:cxn>
                  <a:cxn ang="0">
                    <a:pos x="0" y="0"/>
                  </a:cxn>
                  <a:cxn ang="0">
                    <a:pos x="0" y="0"/>
                  </a:cxn>
                </a:cxnLst>
                <a:rect l="0" t="0" r="r" b="b"/>
                <a:pathLst>
                  <a:path w="7" h="33">
                    <a:moveTo>
                      <a:pt x="0" y="0"/>
                    </a:moveTo>
                    <a:lnTo>
                      <a:pt x="0" y="33"/>
                    </a:lnTo>
                    <a:lnTo>
                      <a:pt x="7" y="33"/>
                    </a:lnTo>
                    <a:lnTo>
                      <a:pt x="7" y="7"/>
                    </a:lnTo>
                    <a:lnTo>
                      <a:pt x="0" y="0"/>
                    </a:lnTo>
                    <a:lnTo>
                      <a:pt x="0" y="0"/>
                    </a:lnTo>
                    <a:close/>
                  </a:path>
                </a:pathLst>
              </a:custGeom>
              <a:solidFill>
                <a:srgbClr val="A0A0A0"/>
              </a:solidFill>
              <a:ln w="9525">
                <a:noFill/>
                <a:round/>
                <a:headEnd/>
                <a:tailEnd/>
              </a:ln>
            </p:spPr>
            <p:txBody>
              <a:bodyPr/>
              <a:lstStyle/>
              <a:p>
                <a:endParaRPr lang="en-US" dirty="0"/>
              </a:p>
            </p:txBody>
          </p:sp>
          <p:sp>
            <p:nvSpPr>
              <p:cNvPr id="29007" name="Freeform 335"/>
              <p:cNvSpPr>
                <a:spLocks/>
              </p:cNvSpPr>
              <p:nvPr/>
            </p:nvSpPr>
            <p:spPr bwMode="auto">
              <a:xfrm>
                <a:off x="2800" y="3492"/>
                <a:ext cx="7" cy="33"/>
              </a:xfrm>
              <a:custGeom>
                <a:avLst/>
                <a:gdLst/>
                <a:ahLst/>
                <a:cxnLst>
                  <a:cxn ang="0">
                    <a:pos x="0" y="0"/>
                  </a:cxn>
                  <a:cxn ang="0">
                    <a:pos x="0" y="33"/>
                  </a:cxn>
                  <a:cxn ang="0">
                    <a:pos x="7" y="33"/>
                  </a:cxn>
                  <a:cxn ang="0">
                    <a:pos x="7" y="7"/>
                  </a:cxn>
                  <a:cxn ang="0">
                    <a:pos x="0" y="0"/>
                  </a:cxn>
                </a:cxnLst>
                <a:rect l="0" t="0" r="r" b="b"/>
                <a:pathLst>
                  <a:path w="7" h="33">
                    <a:moveTo>
                      <a:pt x="0" y="0"/>
                    </a:moveTo>
                    <a:lnTo>
                      <a:pt x="0" y="33"/>
                    </a:lnTo>
                    <a:lnTo>
                      <a:pt x="7" y="33"/>
                    </a:lnTo>
                    <a:lnTo>
                      <a:pt x="7" y="7"/>
                    </a:lnTo>
                    <a:lnTo>
                      <a:pt x="0" y="0"/>
                    </a:lnTo>
                  </a:path>
                </a:pathLst>
              </a:custGeom>
              <a:noFill/>
              <a:ln w="0">
                <a:solidFill>
                  <a:srgbClr val="000000"/>
                </a:solidFill>
                <a:prstDash val="solid"/>
                <a:round/>
                <a:headEnd/>
                <a:tailEnd/>
              </a:ln>
            </p:spPr>
            <p:txBody>
              <a:bodyPr/>
              <a:lstStyle/>
              <a:p>
                <a:endParaRPr lang="en-US" dirty="0"/>
              </a:p>
            </p:txBody>
          </p:sp>
          <p:sp>
            <p:nvSpPr>
              <p:cNvPr id="29008" name="Freeform 336"/>
              <p:cNvSpPr>
                <a:spLocks/>
              </p:cNvSpPr>
              <p:nvPr/>
            </p:nvSpPr>
            <p:spPr bwMode="auto">
              <a:xfrm>
                <a:off x="2800" y="3480"/>
                <a:ext cx="7" cy="19"/>
              </a:xfrm>
              <a:custGeom>
                <a:avLst/>
                <a:gdLst/>
                <a:ahLst/>
                <a:cxnLst>
                  <a:cxn ang="0">
                    <a:pos x="0" y="0"/>
                  </a:cxn>
                  <a:cxn ang="0">
                    <a:pos x="7" y="13"/>
                  </a:cxn>
                  <a:cxn ang="0">
                    <a:pos x="0" y="20"/>
                  </a:cxn>
                  <a:cxn ang="0">
                    <a:pos x="0" y="20"/>
                  </a:cxn>
                  <a:cxn ang="0">
                    <a:pos x="0" y="0"/>
                  </a:cxn>
                  <a:cxn ang="0">
                    <a:pos x="0" y="0"/>
                  </a:cxn>
                </a:cxnLst>
                <a:rect l="0" t="0" r="r" b="b"/>
                <a:pathLst>
                  <a:path w="7" h="20">
                    <a:moveTo>
                      <a:pt x="0" y="0"/>
                    </a:moveTo>
                    <a:lnTo>
                      <a:pt x="7" y="13"/>
                    </a:lnTo>
                    <a:lnTo>
                      <a:pt x="0" y="20"/>
                    </a:lnTo>
                    <a:lnTo>
                      <a:pt x="0" y="20"/>
                    </a:lnTo>
                    <a:lnTo>
                      <a:pt x="0" y="0"/>
                    </a:lnTo>
                    <a:lnTo>
                      <a:pt x="0" y="0"/>
                    </a:lnTo>
                    <a:close/>
                  </a:path>
                </a:pathLst>
              </a:custGeom>
              <a:solidFill>
                <a:srgbClr val="A0A0A0"/>
              </a:solidFill>
              <a:ln w="9525">
                <a:noFill/>
                <a:round/>
                <a:headEnd/>
                <a:tailEnd/>
              </a:ln>
            </p:spPr>
            <p:txBody>
              <a:bodyPr/>
              <a:lstStyle/>
              <a:p>
                <a:endParaRPr lang="en-US" dirty="0"/>
              </a:p>
            </p:txBody>
          </p:sp>
          <p:sp>
            <p:nvSpPr>
              <p:cNvPr id="29009" name="Freeform 337"/>
              <p:cNvSpPr>
                <a:spLocks/>
              </p:cNvSpPr>
              <p:nvPr/>
            </p:nvSpPr>
            <p:spPr bwMode="auto">
              <a:xfrm>
                <a:off x="2800" y="3480"/>
                <a:ext cx="7" cy="19"/>
              </a:xfrm>
              <a:custGeom>
                <a:avLst/>
                <a:gdLst/>
                <a:ahLst/>
                <a:cxnLst>
                  <a:cxn ang="0">
                    <a:pos x="0" y="0"/>
                  </a:cxn>
                  <a:cxn ang="0">
                    <a:pos x="7" y="13"/>
                  </a:cxn>
                  <a:cxn ang="0">
                    <a:pos x="0" y="20"/>
                  </a:cxn>
                  <a:cxn ang="0">
                    <a:pos x="0" y="20"/>
                  </a:cxn>
                  <a:cxn ang="0">
                    <a:pos x="0" y="0"/>
                  </a:cxn>
                </a:cxnLst>
                <a:rect l="0" t="0" r="r" b="b"/>
                <a:pathLst>
                  <a:path w="7" h="20">
                    <a:moveTo>
                      <a:pt x="0" y="0"/>
                    </a:moveTo>
                    <a:lnTo>
                      <a:pt x="7" y="13"/>
                    </a:lnTo>
                    <a:lnTo>
                      <a:pt x="0" y="20"/>
                    </a:lnTo>
                    <a:lnTo>
                      <a:pt x="0" y="20"/>
                    </a:lnTo>
                    <a:lnTo>
                      <a:pt x="0" y="0"/>
                    </a:lnTo>
                  </a:path>
                </a:pathLst>
              </a:custGeom>
              <a:noFill/>
              <a:ln w="0">
                <a:solidFill>
                  <a:srgbClr val="000000"/>
                </a:solidFill>
                <a:prstDash val="solid"/>
                <a:round/>
                <a:headEnd/>
                <a:tailEnd/>
              </a:ln>
            </p:spPr>
            <p:txBody>
              <a:bodyPr/>
              <a:lstStyle/>
              <a:p>
                <a:endParaRPr lang="en-US" dirty="0"/>
              </a:p>
            </p:txBody>
          </p:sp>
          <p:sp>
            <p:nvSpPr>
              <p:cNvPr id="29010" name="Freeform 338"/>
              <p:cNvSpPr>
                <a:spLocks/>
              </p:cNvSpPr>
              <p:nvPr/>
            </p:nvSpPr>
            <p:spPr bwMode="auto">
              <a:xfrm>
                <a:off x="2814" y="3538"/>
                <a:ext cx="7" cy="63"/>
              </a:xfrm>
              <a:custGeom>
                <a:avLst/>
                <a:gdLst/>
                <a:ahLst/>
                <a:cxnLst>
                  <a:cxn ang="0">
                    <a:pos x="0" y="65"/>
                  </a:cxn>
                  <a:cxn ang="0">
                    <a:pos x="0" y="19"/>
                  </a:cxn>
                  <a:cxn ang="0">
                    <a:pos x="0" y="0"/>
                  </a:cxn>
                  <a:cxn ang="0">
                    <a:pos x="7" y="0"/>
                  </a:cxn>
                  <a:cxn ang="0">
                    <a:pos x="0" y="19"/>
                  </a:cxn>
                  <a:cxn ang="0">
                    <a:pos x="0" y="65"/>
                  </a:cxn>
                  <a:cxn ang="0">
                    <a:pos x="0" y="65"/>
                  </a:cxn>
                  <a:cxn ang="0">
                    <a:pos x="0" y="65"/>
                  </a:cxn>
                </a:cxnLst>
                <a:rect l="0" t="0" r="r" b="b"/>
                <a:pathLst>
                  <a:path w="7" h="65">
                    <a:moveTo>
                      <a:pt x="0" y="65"/>
                    </a:moveTo>
                    <a:lnTo>
                      <a:pt x="0" y="19"/>
                    </a:lnTo>
                    <a:lnTo>
                      <a:pt x="0" y="0"/>
                    </a:lnTo>
                    <a:lnTo>
                      <a:pt x="7" y="0"/>
                    </a:lnTo>
                    <a:lnTo>
                      <a:pt x="0" y="19"/>
                    </a:lnTo>
                    <a:lnTo>
                      <a:pt x="0" y="65"/>
                    </a:lnTo>
                    <a:lnTo>
                      <a:pt x="0" y="65"/>
                    </a:lnTo>
                    <a:lnTo>
                      <a:pt x="0" y="65"/>
                    </a:lnTo>
                    <a:close/>
                  </a:path>
                </a:pathLst>
              </a:custGeom>
              <a:solidFill>
                <a:srgbClr val="808080"/>
              </a:solidFill>
              <a:ln w="9525">
                <a:noFill/>
                <a:round/>
                <a:headEnd/>
                <a:tailEnd/>
              </a:ln>
            </p:spPr>
            <p:txBody>
              <a:bodyPr/>
              <a:lstStyle/>
              <a:p>
                <a:endParaRPr lang="en-US" dirty="0"/>
              </a:p>
            </p:txBody>
          </p:sp>
          <p:sp>
            <p:nvSpPr>
              <p:cNvPr id="29011" name="Freeform 339"/>
              <p:cNvSpPr>
                <a:spLocks/>
              </p:cNvSpPr>
              <p:nvPr/>
            </p:nvSpPr>
            <p:spPr bwMode="auto">
              <a:xfrm>
                <a:off x="2814" y="3538"/>
                <a:ext cx="7" cy="63"/>
              </a:xfrm>
              <a:custGeom>
                <a:avLst/>
                <a:gdLst/>
                <a:ahLst/>
                <a:cxnLst>
                  <a:cxn ang="0">
                    <a:pos x="0" y="65"/>
                  </a:cxn>
                  <a:cxn ang="0">
                    <a:pos x="0" y="19"/>
                  </a:cxn>
                  <a:cxn ang="0">
                    <a:pos x="0" y="0"/>
                  </a:cxn>
                  <a:cxn ang="0">
                    <a:pos x="7" y="0"/>
                  </a:cxn>
                  <a:cxn ang="0">
                    <a:pos x="0" y="19"/>
                  </a:cxn>
                  <a:cxn ang="0">
                    <a:pos x="0" y="65"/>
                  </a:cxn>
                  <a:cxn ang="0">
                    <a:pos x="0" y="65"/>
                  </a:cxn>
                  <a:cxn ang="0">
                    <a:pos x="0" y="65"/>
                  </a:cxn>
                </a:cxnLst>
                <a:rect l="0" t="0" r="r" b="b"/>
                <a:pathLst>
                  <a:path w="7" h="65">
                    <a:moveTo>
                      <a:pt x="0" y="65"/>
                    </a:moveTo>
                    <a:lnTo>
                      <a:pt x="0" y="19"/>
                    </a:lnTo>
                    <a:lnTo>
                      <a:pt x="0" y="0"/>
                    </a:lnTo>
                    <a:lnTo>
                      <a:pt x="7" y="0"/>
                    </a:lnTo>
                    <a:lnTo>
                      <a:pt x="0" y="19"/>
                    </a:lnTo>
                    <a:lnTo>
                      <a:pt x="0" y="65"/>
                    </a:lnTo>
                    <a:lnTo>
                      <a:pt x="0" y="65"/>
                    </a:lnTo>
                    <a:lnTo>
                      <a:pt x="0" y="65"/>
                    </a:lnTo>
                  </a:path>
                </a:pathLst>
              </a:custGeom>
              <a:noFill/>
              <a:ln w="0">
                <a:solidFill>
                  <a:srgbClr val="000000"/>
                </a:solidFill>
                <a:prstDash val="solid"/>
                <a:round/>
                <a:headEnd/>
                <a:tailEnd/>
              </a:ln>
            </p:spPr>
            <p:txBody>
              <a:bodyPr/>
              <a:lstStyle/>
              <a:p>
                <a:endParaRPr lang="en-US" dirty="0"/>
              </a:p>
            </p:txBody>
          </p:sp>
          <p:sp>
            <p:nvSpPr>
              <p:cNvPr id="29012" name="Freeform 340"/>
              <p:cNvSpPr>
                <a:spLocks/>
              </p:cNvSpPr>
              <p:nvPr/>
            </p:nvSpPr>
            <p:spPr bwMode="auto">
              <a:xfrm>
                <a:off x="2814" y="3538"/>
                <a:ext cx="7" cy="63"/>
              </a:xfrm>
              <a:custGeom>
                <a:avLst/>
                <a:gdLst/>
                <a:ahLst/>
                <a:cxnLst>
                  <a:cxn ang="0">
                    <a:pos x="0" y="65"/>
                  </a:cxn>
                  <a:cxn ang="0">
                    <a:pos x="0" y="19"/>
                  </a:cxn>
                  <a:cxn ang="0">
                    <a:pos x="0" y="0"/>
                  </a:cxn>
                  <a:cxn ang="0">
                    <a:pos x="7" y="0"/>
                  </a:cxn>
                  <a:cxn ang="0">
                    <a:pos x="0" y="19"/>
                  </a:cxn>
                  <a:cxn ang="0">
                    <a:pos x="0" y="65"/>
                  </a:cxn>
                  <a:cxn ang="0">
                    <a:pos x="0" y="65"/>
                  </a:cxn>
                </a:cxnLst>
                <a:rect l="0" t="0" r="r" b="b"/>
                <a:pathLst>
                  <a:path w="7" h="65">
                    <a:moveTo>
                      <a:pt x="0" y="65"/>
                    </a:moveTo>
                    <a:lnTo>
                      <a:pt x="0" y="19"/>
                    </a:lnTo>
                    <a:lnTo>
                      <a:pt x="0" y="0"/>
                    </a:lnTo>
                    <a:lnTo>
                      <a:pt x="7" y="0"/>
                    </a:lnTo>
                    <a:lnTo>
                      <a:pt x="0" y="19"/>
                    </a:lnTo>
                    <a:lnTo>
                      <a:pt x="0" y="65"/>
                    </a:lnTo>
                    <a:lnTo>
                      <a:pt x="0" y="65"/>
                    </a:lnTo>
                  </a:path>
                </a:pathLst>
              </a:custGeom>
              <a:noFill/>
              <a:ln w="0">
                <a:solidFill>
                  <a:srgbClr val="000000"/>
                </a:solidFill>
                <a:prstDash val="solid"/>
                <a:round/>
                <a:headEnd/>
                <a:tailEnd/>
              </a:ln>
            </p:spPr>
            <p:txBody>
              <a:bodyPr/>
              <a:lstStyle/>
              <a:p>
                <a:endParaRPr lang="en-US" dirty="0"/>
              </a:p>
            </p:txBody>
          </p:sp>
          <p:sp>
            <p:nvSpPr>
              <p:cNvPr id="29013" name="Freeform 341"/>
              <p:cNvSpPr>
                <a:spLocks/>
              </p:cNvSpPr>
              <p:nvPr/>
            </p:nvSpPr>
            <p:spPr bwMode="auto">
              <a:xfrm>
                <a:off x="2807" y="3538"/>
                <a:ext cx="7" cy="63"/>
              </a:xfrm>
              <a:custGeom>
                <a:avLst/>
                <a:gdLst/>
                <a:ahLst/>
                <a:cxnLst>
                  <a:cxn ang="0">
                    <a:pos x="0" y="0"/>
                  </a:cxn>
                  <a:cxn ang="0">
                    <a:pos x="0" y="59"/>
                  </a:cxn>
                  <a:cxn ang="0">
                    <a:pos x="7" y="65"/>
                  </a:cxn>
                  <a:cxn ang="0">
                    <a:pos x="7" y="13"/>
                  </a:cxn>
                  <a:cxn ang="0">
                    <a:pos x="0" y="0"/>
                  </a:cxn>
                  <a:cxn ang="0">
                    <a:pos x="0" y="0"/>
                  </a:cxn>
                </a:cxnLst>
                <a:rect l="0" t="0" r="r" b="b"/>
                <a:pathLst>
                  <a:path w="7" h="65">
                    <a:moveTo>
                      <a:pt x="0" y="0"/>
                    </a:moveTo>
                    <a:lnTo>
                      <a:pt x="0" y="59"/>
                    </a:lnTo>
                    <a:lnTo>
                      <a:pt x="7" y="65"/>
                    </a:lnTo>
                    <a:lnTo>
                      <a:pt x="7" y="13"/>
                    </a:lnTo>
                    <a:lnTo>
                      <a:pt x="0" y="0"/>
                    </a:lnTo>
                    <a:lnTo>
                      <a:pt x="0" y="0"/>
                    </a:lnTo>
                    <a:close/>
                  </a:path>
                </a:pathLst>
              </a:custGeom>
              <a:solidFill>
                <a:srgbClr val="A0A0A0"/>
              </a:solidFill>
              <a:ln w="9525">
                <a:noFill/>
                <a:round/>
                <a:headEnd/>
                <a:tailEnd/>
              </a:ln>
            </p:spPr>
            <p:txBody>
              <a:bodyPr/>
              <a:lstStyle/>
              <a:p>
                <a:endParaRPr lang="en-US" dirty="0"/>
              </a:p>
            </p:txBody>
          </p:sp>
          <p:sp>
            <p:nvSpPr>
              <p:cNvPr id="29014" name="Freeform 342"/>
              <p:cNvSpPr>
                <a:spLocks/>
              </p:cNvSpPr>
              <p:nvPr/>
            </p:nvSpPr>
            <p:spPr bwMode="auto">
              <a:xfrm>
                <a:off x="2807" y="3538"/>
                <a:ext cx="7" cy="63"/>
              </a:xfrm>
              <a:custGeom>
                <a:avLst/>
                <a:gdLst/>
                <a:ahLst/>
                <a:cxnLst>
                  <a:cxn ang="0">
                    <a:pos x="0" y="0"/>
                  </a:cxn>
                  <a:cxn ang="0">
                    <a:pos x="0" y="59"/>
                  </a:cxn>
                  <a:cxn ang="0">
                    <a:pos x="7" y="65"/>
                  </a:cxn>
                  <a:cxn ang="0">
                    <a:pos x="7" y="13"/>
                  </a:cxn>
                  <a:cxn ang="0">
                    <a:pos x="0" y="0"/>
                  </a:cxn>
                  <a:cxn ang="0">
                    <a:pos x="0" y="0"/>
                  </a:cxn>
                </a:cxnLst>
                <a:rect l="0" t="0" r="r" b="b"/>
                <a:pathLst>
                  <a:path w="7" h="65">
                    <a:moveTo>
                      <a:pt x="0" y="0"/>
                    </a:moveTo>
                    <a:lnTo>
                      <a:pt x="0" y="59"/>
                    </a:lnTo>
                    <a:lnTo>
                      <a:pt x="7" y="65"/>
                    </a:lnTo>
                    <a:lnTo>
                      <a:pt x="7" y="13"/>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015" name="Freeform 343"/>
              <p:cNvSpPr>
                <a:spLocks/>
              </p:cNvSpPr>
              <p:nvPr/>
            </p:nvSpPr>
            <p:spPr bwMode="auto">
              <a:xfrm>
                <a:off x="2807" y="3538"/>
                <a:ext cx="7" cy="63"/>
              </a:xfrm>
              <a:custGeom>
                <a:avLst/>
                <a:gdLst/>
                <a:ahLst/>
                <a:cxnLst>
                  <a:cxn ang="0">
                    <a:pos x="0" y="0"/>
                  </a:cxn>
                  <a:cxn ang="0">
                    <a:pos x="0" y="59"/>
                  </a:cxn>
                  <a:cxn ang="0">
                    <a:pos x="7" y="65"/>
                  </a:cxn>
                  <a:cxn ang="0">
                    <a:pos x="7" y="13"/>
                  </a:cxn>
                  <a:cxn ang="0">
                    <a:pos x="0" y="0"/>
                  </a:cxn>
                </a:cxnLst>
                <a:rect l="0" t="0" r="r" b="b"/>
                <a:pathLst>
                  <a:path w="7" h="65">
                    <a:moveTo>
                      <a:pt x="0" y="0"/>
                    </a:moveTo>
                    <a:lnTo>
                      <a:pt x="0" y="59"/>
                    </a:lnTo>
                    <a:lnTo>
                      <a:pt x="7" y="65"/>
                    </a:lnTo>
                    <a:lnTo>
                      <a:pt x="7" y="13"/>
                    </a:lnTo>
                    <a:lnTo>
                      <a:pt x="0" y="0"/>
                    </a:lnTo>
                  </a:path>
                </a:pathLst>
              </a:custGeom>
              <a:noFill/>
              <a:ln w="0">
                <a:solidFill>
                  <a:srgbClr val="000000"/>
                </a:solidFill>
                <a:prstDash val="solid"/>
                <a:round/>
                <a:headEnd/>
                <a:tailEnd/>
              </a:ln>
            </p:spPr>
            <p:txBody>
              <a:bodyPr/>
              <a:lstStyle/>
              <a:p>
                <a:endParaRPr lang="en-US" dirty="0"/>
              </a:p>
            </p:txBody>
          </p:sp>
          <p:sp>
            <p:nvSpPr>
              <p:cNvPr id="29016" name="Freeform 344"/>
              <p:cNvSpPr>
                <a:spLocks/>
              </p:cNvSpPr>
              <p:nvPr/>
            </p:nvSpPr>
            <p:spPr bwMode="auto">
              <a:xfrm>
                <a:off x="2800" y="3525"/>
                <a:ext cx="21" cy="32"/>
              </a:xfrm>
              <a:custGeom>
                <a:avLst/>
                <a:gdLst/>
                <a:ahLst/>
                <a:cxnLst>
                  <a:cxn ang="0">
                    <a:pos x="0" y="0"/>
                  </a:cxn>
                  <a:cxn ang="0">
                    <a:pos x="21" y="14"/>
                  </a:cxn>
                  <a:cxn ang="0">
                    <a:pos x="14" y="33"/>
                  </a:cxn>
                  <a:cxn ang="0">
                    <a:pos x="7" y="33"/>
                  </a:cxn>
                  <a:cxn ang="0">
                    <a:pos x="0" y="0"/>
                  </a:cxn>
                  <a:cxn ang="0">
                    <a:pos x="0" y="0"/>
                  </a:cxn>
                </a:cxnLst>
                <a:rect l="0" t="0" r="r" b="b"/>
                <a:pathLst>
                  <a:path w="21" h="33">
                    <a:moveTo>
                      <a:pt x="0" y="0"/>
                    </a:moveTo>
                    <a:lnTo>
                      <a:pt x="21" y="14"/>
                    </a:lnTo>
                    <a:lnTo>
                      <a:pt x="14" y="33"/>
                    </a:lnTo>
                    <a:lnTo>
                      <a:pt x="7" y="33"/>
                    </a:lnTo>
                    <a:lnTo>
                      <a:pt x="0" y="0"/>
                    </a:lnTo>
                    <a:lnTo>
                      <a:pt x="0" y="0"/>
                    </a:lnTo>
                    <a:close/>
                  </a:path>
                </a:pathLst>
              </a:custGeom>
              <a:solidFill>
                <a:srgbClr val="A0A0A0"/>
              </a:solidFill>
              <a:ln w="9525">
                <a:noFill/>
                <a:round/>
                <a:headEnd/>
                <a:tailEnd/>
              </a:ln>
            </p:spPr>
            <p:txBody>
              <a:bodyPr/>
              <a:lstStyle/>
              <a:p>
                <a:endParaRPr lang="en-US" dirty="0"/>
              </a:p>
            </p:txBody>
          </p:sp>
          <p:sp>
            <p:nvSpPr>
              <p:cNvPr id="29017" name="Freeform 345"/>
              <p:cNvSpPr>
                <a:spLocks/>
              </p:cNvSpPr>
              <p:nvPr/>
            </p:nvSpPr>
            <p:spPr bwMode="auto">
              <a:xfrm>
                <a:off x="2800" y="3525"/>
                <a:ext cx="21" cy="32"/>
              </a:xfrm>
              <a:custGeom>
                <a:avLst/>
                <a:gdLst/>
                <a:ahLst/>
                <a:cxnLst>
                  <a:cxn ang="0">
                    <a:pos x="0" y="0"/>
                  </a:cxn>
                  <a:cxn ang="0">
                    <a:pos x="21" y="14"/>
                  </a:cxn>
                  <a:cxn ang="0">
                    <a:pos x="14" y="33"/>
                  </a:cxn>
                  <a:cxn ang="0">
                    <a:pos x="7" y="33"/>
                  </a:cxn>
                  <a:cxn ang="0">
                    <a:pos x="0" y="0"/>
                  </a:cxn>
                  <a:cxn ang="0">
                    <a:pos x="0" y="0"/>
                  </a:cxn>
                </a:cxnLst>
                <a:rect l="0" t="0" r="r" b="b"/>
                <a:pathLst>
                  <a:path w="21" h="33">
                    <a:moveTo>
                      <a:pt x="0" y="0"/>
                    </a:moveTo>
                    <a:lnTo>
                      <a:pt x="21" y="14"/>
                    </a:lnTo>
                    <a:lnTo>
                      <a:pt x="14" y="33"/>
                    </a:lnTo>
                    <a:lnTo>
                      <a:pt x="7" y="33"/>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018" name="Freeform 346"/>
              <p:cNvSpPr>
                <a:spLocks/>
              </p:cNvSpPr>
              <p:nvPr/>
            </p:nvSpPr>
            <p:spPr bwMode="auto">
              <a:xfrm>
                <a:off x="2800" y="3525"/>
                <a:ext cx="21" cy="32"/>
              </a:xfrm>
              <a:custGeom>
                <a:avLst/>
                <a:gdLst/>
                <a:ahLst/>
                <a:cxnLst>
                  <a:cxn ang="0">
                    <a:pos x="0" y="0"/>
                  </a:cxn>
                  <a:cxn ang="0">
                    <a:pos x="21" y="14"/>
                  </a:cxn>
                  <a:cxn ang="0">
                    <a:pos x="14" y="33"/>
                  </a:cxn>
                  <a:cxn ang="0">
                    <a:pos x="7" y="33"/>
                  </a:cxn>
                  <a:cxn ang="0">
                    <a:pos x="0" y="0"/>
                  </a:cxn>
                </a:cxnLst>
                <a:rect l="0" t="0" r="r" b="b"/>
                <a:pathLst>
                  <a:path w="21" h="33">
                    <a:moveTo>
                      <a:pt x="0" y="0"/>
                    </a:moveTo>
                    <a:lnTo>
                      <a:pt x="21" y="14"/>
                    </a:lnTo>
                    <a:lnTo>
                      <a:pt x="14" y="33"/>
                    </a:lnTo>
                    <a:lnTo>
                      <a:pt x="7" y="33"/>
                    </a:lnTo>
                    <a:lnTo>
                      <a:pt x="0" y="0"/>
                    </a:lnTo>
                  </a:path>
                </a:pathLst>
              </a:custGeom>
              <a:noFill/>
              <a:ln w="0">
                <a:solidFill>
                  <a:srgbClr val="000000"/>
                </a:solidFill>
                <a:prstDash val="solid"/>
                <a:round/>
                <a:headEnd/>
                <a:tailEnd/>
              </a:ln>
            </p:spPr>
            <p:txBody>
              <a:bodyPr/>
              <a:lstStyle/>
              <a:p>
                <a:endParaRPr lang="en-US" dirty="0"/>
              </a:p>
            </p:txBody>
          </p:sp>
          <p:sp>
            <p:nvSpPr>
              <p:cNvPr id="29019" name="Freeform 347"/>
              <p:cNvSpPr>
                <a:spLocks/>
              </p:cNvSpPr>
              <p:nvPr/>
            </p:nvSpPr>
            <p:spPr bwMode="auto">
              <a:xfrm>
                <a:off x="2800" y="3531"/>
                <a:ext cx="7" cy="7"/>
              </a:xfrm>
              <a:custGeom>
                <a:avLst/>
                <a:gdLst/>
                <a:ahLst/>
                <a:cxnLst>
                  <a:cxn ang="0">
                    <a:pos x="7" y="7"/>
                  </a:cxn>
                  <a:cxn ang="0">
                    <a:pos x="7" y="0"/>
                  </a:cxn>
                  <a:cxn ang="0">
                    <a:pos x="0" y="7"/>
                  </a:cxn>
                  <a:cxn ang="0">
                    <a:pos x="7" y="7"/>
                  </a:cxn>
                  <a:cxn ang="0">
                    <a:pos x="7" y="7"/>
                  </a:cxn>
                  <a:cxn ang="0">
                    <a:pos x="7" y="7"/>
                  </a:cxn>
                </a:cxnLst>
                <a:rect l="0" t="0" r="r" b="b"/>
                <a:pathLst>
                  <a:path w="7" h="7">
                    <a:moveTo>
                      <a:pt x="7" y="7"/>
                    </a:moveTo>
                    <a:lnTo>
                      <a:pt x="7" y="0"/>
                    </a:lnTo>
                    <a:lnTo>
                      <a:pt x="0" y="7"/>
                    </a:lnTo>
                    <a:lnTo>
                      <a:pt x="7" y="7"/>
                    </a:lnTo>
                    <a:lnTo>
                      <a:pt x="7" y="7"/>
                    </a:lnTo>
                    <a:lnTo>
                      <a:pt x="7" y="7"/>
                    </a:lnTo>
                  </a:path>
                </a:pathLst>
              </a:custGeom>
              <a:noFill/>
              <a:ln w="0">
                <a:solidFill>
                  <a:srgbClr val="C0C0C0"/>
                </a:solidFill>
                <a:prstDash val="solid"/>
                <a:round/>
                <a:headEnd/>
                <a:tailEnd/>
              </a:ln>
            </p:spPr>
            <p:txBody>
              <a:bodyPr/>
              <a:lstStyle/>
              <a:p>
                <a:endParaRPr lang="en-US" dirty="0"/>
              </a:p>
            </p:txBody>
          </p:sp>
          <p:sp>
            <p:nvSpPr>
              <p:cNvPr id="29020" name="Freeform 348"/>
              <p:cNvSpPr>
                <a:spLocks/>
              </p:cNvSpPr>
              <p:nvPr/>
            </p:nvSpPr>
            <p:spPr bwMode="auto">
              <a:xfrm>
                <a:off x="2800" y="3531"/>
                <a:ext cx="7" cy="7"/>
              </a:xfrm>
              <a:custGeom>
                <a:avLst/>
                <a:gdLst/>
                <a:ahLst/>
                <a:cxnLst>
                  <a:cxn ang="0">
                    <a:pos x="7" y="7"/>
                  </a:cxn>
                  <a:cxn ang="0">
                    <a:pos x="7" y="0"/>
                  </a:cxn>
                  <a:cxn ang="0">
                    <a:pos x="0" y="7"/>
                  </a:cxn>
                  <a:cxn ang="0">
                    <a:pos x="7" y="7"/>
                  </a:cxn>
                  <a:cxn ang="0">
                    <a:pos x="7" y="7"/>
                  </a:cxn>
                  <a:cxn ang="0">
                    <a:pos x="7" y="7"/>
                  </a:cxn>
                </a:cxnLst>
                <a:rect l="0" t="0" r="r" b="b"/>
                <a:pathLst>
                  <a:path w="7" h="7">
                    <a:moveTo>
                      <a:pt x="7" y="7"/>
                    </a:moveTo>
                    <a:lnTo>
                      <a:pt x="7" y="0"/>
                    </a:lnTo>
                    <a:lnTo>
                      <a:pt x="0" y="7"/>
                    </a:lnTo>
                    <a:lnTo>
                      <a:pt x="7" y="7"/>
                    </a:lnTo>
                    <a:lnTo>
                      <a:pt x="7" y="7"/>
                    </a:lnTo>
                    <a:lnTo>
                      <a:pt x="7" y="7"/>
                    </a:lnTo>
                  </a:path>
                </a:pathLst>
              </a:custGeom>
              <a:noFill/>
              <a:ln w="0">
                <a:solidFill>
                  <a:srgbClr val="000000"/>
                </a:solidFill>
                <a:prstDash val="solid"/>
                <a:round/>
                <a:headEnd/>
                <a:tailEnd/>
              </a:ln>
            </p:spPr>
            <p:txBody>
              <a:bodyPr/>
              <a:lstStyle/>
              <a:p>
                <a:endParaRPr lang="en-US" dirty="0"/>
              </a:p>
            </p:txBody>
          </p:sp>
          <p:sp>
            <p:nvSpPr>
              <p:cNvPr id="29021" name="Freeform 349"/>
              <p:cNvSpPr>
                <a:spLocks/>
              </p:cNvSpPr>
              <p:nvPr/>
            </p:nvSpPr>
            <p:spPr bwMode="auto">
              <a:xfrm>
                <a:off x="2807" y="3544"/>
                <a:ext cx="1" cy="7"/>
              </a:xfrm>
              <a:custGeom>
                <a:avLst/>
                <a:gdLst/>
                <a:ahLst/>
                <a:cxnLst>
                  <a:cxn ang="0">
                    <a:pos x="0" y="0"/>
                  </a:cxn>
                  <a:cxn ang="0">
                    <a:pos x="0" y="0"/>
                  </a:cxn>
                  <a:cxn ang="0">
                    <a:pos x="0" y="7"/>
                  </a:cxn>
                  <a:cxn ang="0">
                    <a:pos x="0" y="7"/>
                  </a:cxn>
                  <a:cxn ang="0">
                    <a:pos x="0" y="7"/>
                  </a:cxn>
                  <a:cxn ang="0">
                    <a:pos x="0" y="0"/>
                  </a:cxn>
                  <a:cxn ang="0">
                    <a:pos x="0" y="0"/>
                  </a:cxn>
                  <a:cxn ang="0">
                    <a:pos x="0" y="0"/>
                  </a:cxn>
                </a:cxnLst>
                <a:rect l="0" t="0" r="r" b="b"/>
                <a:pathLst>
                  <a:path h="7">
                    <a:moveTo>
                      <a:pt x="0" y="0"/>
                    </a:moveTo>
                    <a:lnTo>
                      <a:pt x="0" y="0"/>
                    </a:lnTo>
                    <a:lnTo>
                      <a:pt x="0" y="7"/>
                    </a:lnTo>
                    <a:lnTo>
                      <a:pt x="0" y="7"/>
                    </a:lnTo>
                    <a:lnTo>
                      <a:pt x="0" y="7"/>
                    </a:lnTo>
                    <a:lnTo>
                      <a:pt x="0" y="0"/>
                    </a:lnTo>
                    <a:lnTo>
                      <a:pt x="0" y="0"/>
                    </a:lnTo>
                    <a:lnTo>
                      <a:pt x="0" y="0"/>
                    </a:lnTo>
                    <a:close/>
                  </a:path>
                </a:pathLst>
              </a:custGeom>
              <a:solidFill>
                <a:srgbClr val="C0C0C0"/>
              </a:solidFill>
              <a:ln w="9525">
                <a:noFill/>
                <a:round/>
                <a:headEnd/>
                <a:tailEnd/>
              </a:ln>
            </p:spPr>
            <p:txBody>
              <a:bodyPr/>
              <a:lstStyle/>
              <a:p>
                <a:endParaRPr lang="en-US" dirty="0"/>
              </a:p>
            </p:txBody>
          </p:sp>
          <p:sp>
            <p:nvSpPr>
              <p:cNvPr id="29022" name="Freeform 350"/>
              <p:cNvSpPr>
                <a:spLocks/>
              </p:cNvSpPr>
              <p:nvPr/>
            </p:nvSpPr>
            <p:spPr bwMode="auto">
              <a:xfrm>
                <a:off x="2807" y="3544"/>
                <a:ext cx="1" cy="7"/>
              </a:xfrm>
              <a:custGeom>
                <a:avLst/>
                <a:gdLst/>
                <a:ahLst/>
                <a:cxnLst>
                  <a:cxn ang="0">
                    <a:pos x="0" y="0"/>
                  </a:cxn>
                  <a:cxn ang="0">
                    <a:pos x="0" y="0"/>
                  </a:cxn>
                  <a:cxn ang="0">
                    <a:pos x="0" y="7"/>
                  </a:cxn>
                  <a:cxn ang="0">
                    <a:pos x="0" y="7"/>
                  </a:cxn>
                  <a:cxn ang="0">
                    <a:pos x="0" y="7"/>
                  </a:cxn>
                  <a:cxn ang="0">
                    <a:pos x="0" y="0"/>
                  </a:cxn>
                  <a:cxn ang="0">
                    <a:pos x="0" y="0"/>
                  </a:cxn>
                </a:cxnLst>
                <a:rect l="0" t="0" r="r" b="b"/>
                <a:pathLst>
                  <a:path h="7">
                    <a:moveTo>
                      <a:pt x="0" y="0"/>
                    </a:moveTo>
                    <a:lnTo>
                      <a:pt x="0" y="0"/>
                    </a:lnTo>
                    <a:lnTo>
                      <a:pt x="0" y="7"/>
                    </a:lnTo>
                    <a:lnTo>
                      <a:pt x="0" y="7"/>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023" name="Freeform 351"/>
              <p:cNvSpPr>
                <a:spLocks/>
              </p:cNvSpPr>
              <p:nvPr/>
            </p:nvSpPr>
            <p:spPr bwMode="auto">
              <a:xfrm>
                <a:off x="2883" y="3525"/>
                <a:ext cx="7" cy="64"/>
              </a:xfrm>
              <a:custGeom>
                <a:avLst/>
                <a:gdLst/>
                <a:ahLst/>
                <a:cxnLst>
                  <a:cxn ang="0">
                    <a:pos x="0" y="66"/>
                  </a:cxn>
                  <a:cxn ang="0">
                    <a:pos x="0" y="20"/>
                  </a:cxn>
                  <a:cxn ang="0">
                    <a:pos x="0" y="0"/>
                  </a:cxn>
                  <a:cxn ang="0">
                    <a:pos x="7" y="0"/>
                  </a:cxn>
                  <a:cxn ang="0">
                    <a:pos x="0" y="20"/>
                  </a:cxn>
                  <a:cxn ang="0">
                    <a:pos x="0" y="60"/>
                  </a:cxn>
                  <a:cxn ang="0">
                    <a:pos x="0" y="66"/>
                  </a:cxn>
                  <a:cxn ang="0">
                    <a:pos x="0" y="66"/>
                  </a:cxn>
                </a:cxnLst>
                <a:rect l="0" t="0" r="r" b="b"/>
                <a:pathLst>
                  <a:path w="7" h="66">
                    <a:moveTo>
                      <a:pt x="0" y="66"/>
                    </a:moveTo>
                    <a:lnTo>
                      <a:pt x="0" y="20"/>
                    </a:lnTo>
                    <a:lnTo>
                      <a:pt x="0" y="0"/>
                    </a:lnTo>
                    <a:lnTo>
                      <a:pt x="7" y="0"/>
                    </a:lnTo>
                    <a:lnTo>
                      <a:pt x="0" y="20"/>
                    </a:lnTo>
                    <a:lnTo>
                      <a:pt x="0" y="60"/>
                    </a:lnTo>
                    <a:lnTo>
                      <a:pt x="0" y="66"/>
                    </a:lnTo>
                    <a:lnTo>
                      <a:pt x="0" y="66"/>
                    </a:lnTo>
                    <a:close/>
                  </a:path>
                </a:pathLst>
              </a:custGeom>
              <a:solidFill>
                <a:srgbClr val="808080"/>
              </a:solidFill>
              <a:ln w="9525">
                <a:noFill/>
                <a:round/>
                <a:headEnd/>
                <a:tailEnd/>
              </a:ln>
            </p:spPr>
            <p:txBody>
              <a:bodyPr/>
              <a:lstStyle/>
              <a:p>
                <a:endParaRPr lang="en-US" dirty="0"/>
              </a:p>
            </p:txBody>
          </p:sp>
          <p:sp>
            <p:nvSpPr>
              <p:cNvPr id="29024" name="Freeform 352"/>
              <p:cNvSpPr>
                <a:spLocks/>
              </p:cNvSpPr>
              <p:nvPr/>
            </p:nvSpPr>
            <p:spPr bwMode="auto">
              <a:xfrm>
                <a:off x="2883" y="3525"/>
                <a:ext cx="7" cy="64"/>
              </a:xfrm>
              <a:custGeom>
                <a:avLst/>
                <a:gdLst/>
                <a:ahLst/>
                <a:cxnLst>
                  <a:cxn ang="0">
                    <a:pos x="0" y="66"/>
                  </a:cxn>
                  <a:cxn ang="0">
                    <a:pos x="0" y="20"/>
                  </a:cxn>
                  <a:cxn ang="0">
                    <a:pos x="0" y="0"/>
                  </a:cxn>
                  <a:cxn ang="0">
                    <a:pos x="7" y="0"/>
                  </a:cxn>
                  <a:cxn ang="0">
                    <a:pos x="0" y="20"/>
                  </a:cxn>
                  <a:cxn ang="0">
                    <a:pos x="0" y="60"/>
                  </a:cxn>
                  <a:cxn ang="0">
                    <a:pos x="0" y="66"/>
                  </a:cxn>
                </a:cxnLst>
                <a:rect l="0" t="0" r="r" b="b"/>
                <a:pathLst>
                  <a:path w="7" h="66">
                    <a:moveTo>
                      <a:pt x="0" y="66"/>
                    </a:moveTo>
                    <a:lnTo>
                      <a:pt x="0" y="20"/>
                    </a:lnTo>
                    <a:lnTo>
                      <a:pt x="0" y="0"/>
                    </a:lnTo>
                    <a:lnTo>
                      <a:pt x="7" y="0"/>
                    </a:lnTo>
                    <a:lnTo>
                      <a:pt x="0" y="20"/>
                    </a:lnTo>
                    <a:lnTo>
                      <a:pt x="0" y="60"/>
                    </a:lnTo>
                    <a:lnTo>
                      <a:pt x="0" y="66"/>
                    </a:lnTo>
                  </a:path>
                </a:pathLst>
              </a:custGeom>
              <a:noFill/>
              <a:ln w="0">
                <a:solidFill>
                  <a:srgbClr val="000000"/>
                </a:solidFill>
                <a:prstDash val="solid"/>
                <a:round/>
                <a:headEnd/>
                <a:tailEnd/>
              </a:ln>
            </p:spPr>
            <p:txBody>
              <a:bodyPr/>
              <a:lstStyle/>
              <a:p>
                <a:endParaRPr lang="en-US" dirty="0"/>
              </a:p>
            </p:txBody>
          </p:sp>
          <p:sp>
            <p:nvSpPr>
              <p:cNvPr id="29025" name="Freeform 353"/>
              <p:cNvSpPr>
                <a:spLocks/>
              </p:cNvSpPr>
              <p:nvPr/>
            </p:nvSpPr>
            <p:spPr bwMode="auto">
              <a:xfrm>
                <a:off x="2876" y="3525"/>
                <a:ext cx="7" cy="64"/>
              </a:xfrm>
              <a:custGeom>
                <a:avLst/>
                <a:gdLst/>
                <a:ahLst/>
                <a:cxnLst>
                  <a:cxn ang="0">
                    <a:pos x="0" y="0"/>
                  </a:cxn>
                  <a:cxn ang="0">
                    <a:pos x="0" y="60"/>
                  </a:cxn>
                  <a:cxn ang="0">
                    <a:pos x="7" y="66"/>
                  </a:cxn>
                  <a:cxn ang="0">
                    <a:pos x="7" y="14"/>
                  </a:cxn>
                  <a:cxn ang="0">
                    <a:pos x="0" y="0"/>
                  </a:cxn>
                  <a:cxn ang="0">
                    <a:pos x="0" y="0"/>
                  </a:cxn>
                </a:cxnLst>
                <a:rect l="0" t="0" r="r" b="b"/>
                <a:pathLst>
                  <a:path w="7" h="66">
                    <a:moveTo>
                      <a:pt x="0" y="0"/>
                    </a:moveTo>
                    <a:lnTo>
                      <a:pt x="0" y="60"/>
                    </a:lnTo>
                    <a:lnTo>
                      <a:pt x="7" y="66"/>
                    </a:lnTo>
                    <a:lnTo>
                      <a:pt x="7" y="14"/>
                    </a:lnTo>
                    <a:lnTo>
                      <a:pt x="0" y="0"/>
                    </a:lnTo>
                    <a:lnTo>
                      <a:pt x="0" y="0"/>
                    </a:lnTo>
                    <a:close/>
                  </a:path>
                </a:pathLst>
              </a:custGeom>
              <a:solidFill>
                <a:srgbClr val="A0A0A0"/>
              </a:solidFill>
              <a:ln w="9525">
                <a:noFill/>
                <a:round/>
                <a:headEnd/>
                <a:tailEnd/>
              </a:ln>
            </p:spPr>
            <p:txBody>
              <a:bodyPr/>
              <a:lstStyle/>
              <a:p>
                <a:endParaRPr lang="en-US" dirty="0"/>
              </a:p>
            </p:txBody>
          </p:sp>
          <p:sp>
            <p:nvSpPr>
              <p:cNvPr id="29026" name="Freeform 354"/>
              <p:cNvSpPr>
                <a:spLocks/>
              </p:cNvSpPr>
              <p:nvPr/>
            </p:nvSpPr>
            <p:spPr bwMode="auto">
              <a:xfrm>
                <a:off x="2876" y="3525"/>
                <a:ext cx="7" cy="64"/>
              </a:xfrm>
              <a:custGeom>
                <a:avLst/>
                <a:gdLst/>
                <a:ahLst/>
                <a:cxnLst>
                  <a:cxn ang="0">
                    <a:pos x="0" y="0"/>
                  </a:cxn>
                  <a:cxn ang="0">
                    <a:pos x="0" y="60"/>
                  </a:cxn>
                  <a:cxn ang="0">
                    <a:pos x="7" y="66"/>
                  </a:cxn>
                  <a:cxn ang="0">
                    <a:pos x="7" y="14"/>
                  </a:cxn>
                  <a:cxn ang="0">
                    <a:pos x="0" y="0"/>
                  </a:cxn>
                </a:cxnLst>
                <a:rect l="0" t="0" r="r" b="b"/>
                <a:pathLst>
                  <a:path w="7" h="66">
                    <a:moveTo>
                      <a:pt x="0" y="0"/>
                    </a:moveTo>
                    <a:lnTo>
                      <a:pt x="0" y="60"/>
                    </a:lnTo>
                    <a:lnTo>
                      <a:pt x="7" y="66"/>
                    </a:lnTo>
                    <a:lnTo>
                      <a:pt x="7" y="14"/>
                    </a:lnTo>
                    <a:lnTo>
                      <a:pt x="0" y="0"/>
                    </a:lnTo>
                  </a:path>
                </a:pathLst>
              </a:custGeom>
              <a:noFill/>
              <a:ln w="0">
                <a:solidFill>
                  <a:srgbClr val="000000"/>
                </a:solidFill>
                <a:prstDash val="solid"/>
                <a:round/>
                <a:headEnd/>
                <a:tailEnd/>
              </a:ln>
            </p:spPr>
            <p:txBody>
              <a:bodyPr/>
              <a:lstStyle/>
              <a:p>
                <a:endParaRPr lang="en-US" dirty="0"/>
              </a:p>
            </p:txBody>
          </p:sp>
          <p:sp>
            <p:nvSpPr>
              <p:cNvPr id="29027" name="Freeform 355"/>
              <p:cNvSpPr>
                <a:spLocks/>
              </p:cNvSpPr>
              <p:nvPr/>
            </p:nvSpPr>
            <p:spPr bwMode="auto">
              <a:xfrm>
                <a:off x="2869" y="3512"/>
                <a:ext cx="21" cy="32"/>
              </a:xfrm>
              <a:custGeom>
                <a:avLst/>
                <a:gdLst/>
                <a:ahLst/>
                <a:cxnLst>
                  <a:cxn ang="0">
                    <a:pos x="0" y="0"/>
                  </a:cxn>
                  <a:cxn ang="0">
                    <a:pos x="21" y="13"/>
                  </a:cxn>
                  <a:cxn ang="0">
                    <a:pos x="14" y="33"/>
                  </a:cxn>
                  <a:cxn ang="0">
                    <a:pos x="7" y="27"/>
                  </a:cxn>
                  <a:cxn ang="0">
                    <a:pos x="0" y="0"/>
                  </a:cxn>
                  <a:cxn ang="0">
                    <a:pos x="0" y="0"/>
                  </a:cxn>
                </a:cxnLst>
                <a:rect l="0" t="0" r="r" b="b"/>
                <a:pathLst>
                  <a:path w="21" h="33">
                    <a:moveTo>
                      <a:pt x="0" y="0"/>
                    </a:moveTo>
                    <a:lnTo>
                      <a:pt x="21" y="13"/>
                    </a:lnTo>
                    <a:lnTo>
                      <a:pt x="14" y="33"/>
                    </a:lnTo>
                    <a:lnTo>
                      <a:pt x="7" y="27"/>
                    </a:lnTo>
                    <a:lnTo>
                      <a:pt x="0" y="0"/>
                    </a:lnTo>
                    <a:lnTo>
                      <a:pt x="0" y="0"/>
                    </a:lnTo>
                    <a:close/>
                  </a:path>
                </a:pathLst>
              </a:custGeom>
              <a:solidFill>
                <a:srgbClr val="A0A0A0"/>
              </a:solidFill>
              <a:ln w="9525">
                <a:noFill/>
                <a:round/>
                <a:headEnd/>
                <a:tailEnd/>
              </a:ln>
            </p:spPr>
            <p:txBody>
              <a:bodyPr/>
              <a:lstStyle/>
              <a:p>
                <a:endParaRPr lang="en-US" dirty="0"/>
              </a:p>
            </p:txBody>
          </p:sp>
          <p:sp>
            <p:nvSpPr>
              <p:cNvPr id="29028" name="Freeform 356"/>
              <p:cNvSpPr>
                <a:spLocks/>
              </p:cNvSpPr>
              <p:nvPr/>
            </p:nvSpPr>
            <p:spPr bwMode="auto">
              <a:xfrm>
                <a:off x="2869" y="3512"/>
                <a:ext cx="21" cy="32"/>
              </a:xfrm>
              <a:custGeom>
                <a:avLst/>
                <a:gdLst/>
                <a:ahLst/>
                <a:cxnLst>
                  <a:cxn ang="0">
                    <a:pos x="0" y="0"/>
                  </a:cxn>
                  <a:cxn ang="0">
                    <a:pos x="21" y="13"/>
                  </a:cxn>
                  <a:cxn ang="0">
                    <a:pos x="14" y="33"/>
                  </a:cxn>
                  <a:cxn ang="0">
                    <a:pos x="7" y="27"/>
                  </a:cxn>
                  <a:cxn ang="0">
                    <a:pos x="0" y="0"/>
                  </a:cxn>
                </a:cxnLst>
                <a:rect l="0" t="0" r="r" b="b"/>
                <a:pathLst>
                  <a:path w="21" h="33">
                    <a:moveTo>
                      <a:pt x="0" y="0"/>
                    </a:moveTo>
                    <a:lnTo>
                      <a:pt x="21" y="13"/>
                    </a:lnTo>
                    <a:lnTo>
                      <a:pt x="14" y="33"/>
                    </a:lnTo>
                    <a:lnTo>
                      <a:pt x="7" y="27"/>
                    </a:lnTo>
                    <a:lnTo>
                      <a:pt x="0" y="0"/>
                    </a:lnTo>
                  </a:path>
                </a:pathLst>
              </a:custGeom>
              <a:noFill/>
              <a:ln w="0">
                <a:solidFill>
                  <a:srgbClr val="000000"/>
                </a:solidFill>
                <a:prstDash val="solid"/>
                <a:round/>
                <a:headEnd/>
                <a:tailEnd/>
              </a:ln>
            </p:spPr>
            <p:txBody>
              <a:bodyPr/>
              <a:lstStyle/>
              <a:p>
                <a:endParaRPr lang="en-US" dirty="0"/>
              </a:p>
            </p:txBody>
          </p:sp>
          <p:sp>
            <p:nvSpPr>
              <p:cNvPr id="29029" name="Freeform 357"/>
              <p:cNvSpPr>
                <a:spLocks/>
              </p:cNvSpPr>
              <p:nvPr/>
            </p:nvSpPr>
            <p:spPr bwMode="auto">
              <a:xfrm>
                <a:off x="2883" y="3596"/>
                <a:ext cx="14" cy="89"/>
              </a:xfrm>
              <a:custGeom>
                <a:avLst/>
                <a:gdLst/>
                <a:ahLst/>
                <a:cxnLst>
                  <a:cxn ang="0">
                    <a:pos x="0" y="92"/>
                  </a:cxn>
                  <a:cxn ang="0">
                    <a:pos x="0" y="26"/>
                  </a:cxn>
                  <a:cxn ang="0">
                    <a:pos x="0" y="0"/>
                  </a:cxn>
                  <a:cxn ang="0">
                    <a:pos x="14" y="0"/>
                  </a:cxn>
                  <a:cxn ang="0">
                    <a:pos x="0" y="26"/>
                  </a:cxn>
                  <a:cxn ang="0">
                    <a:pos x="0" y="92"/>
                  </a:cxn>
                  <a:cxn ang="0">
                    <a:pos x="0" y="92"/>
                  </a:cxn>
                  <a:cxn ang="0">
                    <a:pos x="0" y="92"/>
                  </a:cxn>
                </a:cxnLst>
                <a:rect l="0" t="0" r="r" b="b"/>
                <a:pathLst>
                  <a:path w="14" h="92">
                    <a:moveTo>
                      <a:pt x="0" y="92"/>
                    </a:moveTo>
                    <a:lnTo>
                      <a:pt x="0" y="26"/>
                    </a:lnTo>
                    <a:lnTo>
                      <a:pt x="0" y="0"/>
                    </a:lnTo>
                    <a:lnTo>
                      <a:pt x="14" y="0"/>
                    </a:lnTo>
                    <a:lnTo>
                      <a:pt x="0" y="26"/>
                    </a:lnTo>
                    <a:lnTo>
                      <a:pt x="0" y="92"/>
                    </a:lnTo>
                    <a:lnTo>
                      <a:pt x="0" y="92"/>
                    </a:lnTo>
                    <a:lnTo>
                      <a:pt x="0" y="92"/>
                    </a:lnTo>
                    <a:close/>
                  </a:path>
                </a:pathLst>
              </a:custGeom>
              <a:solidFill>
                <a:srgbClr val="808080"/>
              </a:solidFill>
              <a:ln w="9525">
                <a:noFill/>
                <a:round/>
                <a:headEnd/>
                <a:tailEnd/>
              </a:ln>
            </p:spPr>
            <p:txBody>
              <a:bodyPr/>
              <a:lstStyle/>
              <a:p>
                <a:endParaRPr lang="en-US" dirty="0"/>
              </a:p>
            </p:txBody>
          </p:sp>
          <p:sp>
            <p:nvSpPr>
              <p:cNvPr id="29030" name="Freeform 358"/>
              <p:cNvSpPr>
                <a:spLocks/>
              </p:cNvSpPr>
              <p:nvPr/>
            </p:nvSpPr>
            <p:spPr bwMode="auto">
              <a:xfrm>
                <a:off x="2883" y="3596"/>
                <a:ext cx="14" cy="89"/>
              </a:xfrm>
              <a:custGeom>
                <a:avLst/>
                <a:gdLst/>
                <a:ahLst/>
                <a:cxnLst>
                  <a:cxn ang="0">
                    <a:pos x="0" y="92"/>
                  </a:cxn>
                  <a:cxn ang="0">
                    <a:pos x="0" y="26"/>
                  </a:cxn>
                  <a:cxn ang="0">
                    <a:pos x="0" y="0"/>
                  </a:cxn>
                  <a:cxn ang="0">
                    <a:pos x="14" y="0"/>
                  </a:cxn>
                  <a:cxn ang="0">
                    <a:pos x="0" y="26"/>
                  </a:cxn>
                  <a:cxn ang="0">
                    <a:pos x="0" y="92"/>
                  </a:cxn>
                  <a:cxn ang="0">
                    <a:pos x="0" y="92"/>
                  </a:cxn>
                  <a:cxn ang="0">
                    <a:pos x="0" y="92"/>
                  </a:cxn>
                </a:cxnLst>
                <a:rect l="0" t="0" r="r" b="b"/>
                <a:pathLst>
                  <a:path w="14" h="92">
                    <a:moveTo>
                      <a:pt x="0" y="92"/>
                    </a:moveTo>
                    <a:lnTo>
                      <a:pt x="0" y="26"/>
                    </a:lnTo>
                    <a:lnTo>
                      <a:pt x="0" y="0"/>
                    </a:lnTo>
                    <a:lnTo>
                      <a:pt x="14" y="0"/>
                    </a:lnTo>
                    <a:lnTo>
                      <a:pt x="0" y="26"/>
                    </a:lnTo>
                    <a:lnTo>
                      <a:pt x="0" y="92"/>
                    </a:lnTo>
                    <a:lnTo>
                      <a:pt x="0" y="92"/>
                    </a:lnTo>
                    <a:lnTo>
                      <a:pt x="0" y="92"/>
                    </a:lnTo>
                  </a:path>
                </a:pathLst>
              </a:custGeom>
              <a:noFill/>
              <a:ln w="0">
                <a:solidFill>
                  <a:srgbClr val="000000"/>
                </a:solidFill>
                <a:prstDash val="solid"/>
                <a:round/>
                <a:headEnd/>
                <a:tailEnd/>
              </a:ln>
            </p:spPr>
            <p:txBody>
              <a:bodyPr/>
              <a:lstStyle/>
              <a:p>
                <a:endParaRPr lang="en-US" dirty="0"/>
              </a:p>
            </p:txBody>
          </p:sp>
          <p:sp>
            <p:nvSpPr>
              <p:cNvPr id="29031" name="Freeform 359"/>
              <p:cNvSpPr>
                <a:spLocks/>
              </p:cNvSpPr>
              <p:nvPr/>
            </p:nvSpPr>
            <p:spPr bwMode="auto">
              <a:xfrm>
                <a:off x="2883" y="3596"/>
                <a:ext cx="14" cy="89"/>
              </a:xfrm>
              <a:custGeom>
                <a:avLst/>
                <a:gdLst/>
                <a:ahLst/>
                <a:cxnLst>
                  <a:cxn ang="0">
                    <a:pos x="0" y="92"/>
                  </a:cxn>
                  <a:cxn ang="0">
                    <a:pos x="0" y="26"/>
                  </a:cxn>
                  <a:cxn ang="0">
                    <a:pos x="0" y="0"/>
                  </a:cxn>
                  <a:cxn ang="0">
                    <a:pos x="14" y="0"/>
                  </a:cxn>
                  <a:cxn ang="0">
                    <a:pos x="0" y="26"/>
                  </a:cxn>
                  <a:cxn ang="0">
                    <a:pos x="0" y="92"/>
                  </a:cxn>
                  <a:cxn ang="0">
                    <a:pos x="0" y="92"/>
                  </a:cxn>
                </a:cxnLst>
                <a:rect l="0" t="0" r="r" b="b"/>
                <a:pathLst>
                  <a:path w="14" h="92">
                    <a:moveTo>
                      <a:pt x="0" y="92"/>
                    </a:moveTo>
                    <a:lnTo>
                      <a:pt x="0" y="26"/>
                    </a:lnTo>
                    <a:lnTo>
                      <a:pt x="0" y="0"/>
                    </a:lnTo>
                    <a:lnTo>
                      <a:pt x="14" y="0"/>
                    </a:lnTo>
                    <a:lnTo>
                      <a:pt x="0" y="26"/>
                    </a:lnTo>
                    <a:lnTo>
                      <a:pt x="0" y="92"/>
                    </a:lnTo>
                    <a:lnTo>
                      <a:pt x="0" y="92"/>
                    </a:lnTo>
                  </a:path>
                </a:pathLst>
              </a:custGeom>
              <a:noFill/>
              <a:ln w="0">
                <a:solidFill>
                  <a:srgbClr val="000000"/>
                </a:solidFill>
                <a:prstDash val="solid"/>
                <a:round/>
                <a:headEnd/>
                <a:tailEnd/>
              </a:ln>
            </p:spPr>
            <p:txBody>
              <a:bodyPr/>
              <a:lstStyle/>
              <a:p>
                <a:endParaRPr lang="en-US" dirty="0"/>
              </a:p>
            </p:txBody>
          </p:sp>
          <p:sp>
            <p:nvSpPr>
              <p:cNvPr id="29032" name="Freeform 360"/>
              <p:cNvSpPr>
                <a:spLocks/>
              </p:cNvSpPr>
              <p:nvPr/>
            </p:nvSpPr>
            <p:spPr bwMode="auto">
              <a:xfrm>
                <a:off x="2876" y="3589"/>
                <a:ext cx="7" cy="96"/>
              </a:xfrm>
              <a:custGeom>
                <a:avLst/>
                <a:gdLst/>
                <a:ahLst/>
                <a:cxnLst>
                  <a:cxn ang="0">
                    <a:pos x="0" y="0"/>
                  </a:cxn>
                  <a:cxn ang="0">
                    <a:pos x="0" y="92"/>
                  </a:cxn>
                  <a:cxn ang="0">
                    <a:pos x="7" y="99"/>
                  </a:cxn>
                  <a:cxn ang="0">
                    <a:pos x="7" y="20"/>
                  </a:cxn>
                  <a:cxn ang="0">
                    <a:pos x="0" y="0"/>
                  </a:cxn>
                  <a:cxn ang="0">
                    <a:pos x="0" y="0"/>
                  </a:cxn>
                </a:cxnLst>
                <a:rect l="0" t="0" r="r" b="b"/>
                <a:pathLst>
                  <a:path w="7" h="99">
                    <a:moveTo>
                      <a:pt x="0" y="0"/>
                    </a:moveTo>
                    <a:lnTo>
                      <a:pt x="0" y="92"/>
                    </a:lnTo>
                    <a:lnTo>
                      <a:pt x="7" y="99"/>
                    </a:lnTo>
                    <a:lnTo>
                      <a:pt x="7" y="20"/>
                    </a:lnTo>
                    <a:lnTo>
                      <a:pt x="0" y="0"/>
                    </a:lnTo>
                    <a:lnTo>
                      <a:pt x="0" y="0"/>
                    </a:lnTo>
                    <a:close/>
                  </a:path>
                </a:pathLst>
              </a:custGeom>
              <a:solidFill>
                <a:srgbClr val="A0A0A0"/>
              </a:solidFill>
              <a:ln w="9525">
                <a:noFill/>
                <a:round/>
                <a:headEnd/>
                <a:tailEnd/>
              </a:ln>
            </p:spPr>
            <p:txBody>
              <a:bodyPr/>
              <a:lstStyle/>
              <a:p>
                <a:endParaRPr lang="en-US" dirty="0"/>
              </a:p>
            </p:txBody>
          </p:sp>
          <p:sp>
            <p:nvSpPr>
              <p:cNvPr id="29033" name="Freeform 361"/>
              <p:cNvSpPr>
                <a:spLocks/>
              </p:cNvSpPr>
              <p:nvPr/>
            </p:nvSpPr>
            <p:spPr bwMode="auto">
              <a:xfrm>
                <a:off x="2876" y="3589"/>
                <a:ext cx="7" cy="96"/>
              </a:xfrm>
              <a:custGeom>
                <a:avLst/>
                <a:gdLst/>
                <a:ahLst/>
                <a:cxnLst>
                  <a:cxn ang="0">
                    <a:pos x="0" y="0"/>
                  </a:cxn>
                  <a:cxn ang="0">
                    <a:pos x="0" y="92"/>
                  </a:cxn>
                  <a:cxn ang="0">
                    <a:pos x="7" y="99"/>
                  </a:cxn>
                  <a:cxn ang="0">
                    <a:pos x="7" y="20"/>
                  </a:cxn>
                  <a:cxn ang="0">
                    <a:pos x="0" y="0"/>
                  </a:cxn>
                  <a:cxn ang="0">
                    <a:pos x="0" y="0"/>
                  </a:cxn>
                </a:cxnLst>
                <a:rect l="0" t="0" r="r" b="b"/>
                <a:pathLst>
                  <a:path w="7" h="99">
                    <a:moveTo>
                      <a:pt x="0" y="0"/>
                    </a:moveTo>
                    <a:lnTo>
                      <a:pt x="0" y="92"/>
                    </a:lnTo>
                    <a:lnTo>
                      <a:pt x="7" y="99"/>
                    </a:lnTo>
                    <a:lnTo>
                      <a:pt x="7" y="2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034" name="Freeform 362"/>
              <p:cNvSpPr>
                <a:spLocks/>
              </p:cNvSpPr>
              <p:nvPr/>
            </p:nvSpPr>
            <p:spPr bwMode="auto">
              <a:xfrm>
                <a:off x="2876" y="3589"/>
                <a:ext cx="7" cy="96"/>
              </a:xfrm>
              <a:custGeom>
                <a:avLst/>
                <a:gdLst/>
                <a:ahLst/>
                <a:cxnLst>
                  <a:cxn ang="0">
                    <a:pos x="0" y="0"/>
                  </a:cxn>
                  <a:cxn ang="0">
                    <a:pos x="0" y="92"/>
                  </a:cxn>
                  <a:cxn ang="0">
                    <a:pos x="7" y="99"/>
                  </a:cxn>
                  <a:cxn ang="0">
                    <a:pos x="7" y="20"/>
                  </a:cxn>
                  <a:cxn ang="0">
                    <a:pos x="0" y="0"/>
                  </a:cxn>
                </a:cxnLst>
                <a:rect l="0" t="0" r="r" b="b"/>
                <a:pathLst>
                  <a:path w="7" h="99">
                    <a:moveTo>
                      <a:pt x="0" y="0"/>
                    </a:moveTo>
                    <a:lnTo>
                      <a:pt x="0" y="92"/>
                    </a:lnTo>
                    <a:lnTo>
                      <a:pt x="7" y="99"/>
                    </a:lnTo>
                    <a:lnTo>
                      <a:pt x="7" y="20"/>
                    </a:lnTo>
                    <a:lnTo>
                      <a:pt x="0" y="0"/>
                    </a:lnTo>
                  </a:path>
                </a:pathLst>
              </a:custGeom>
              <a:noFill/>
              <a:ln w="0">
                <a:solidFill>
                  <a:srgbClr val="000000"/>
                </a:solidFill>
                <a:prstDash val="solid"/>
                <a:round/>
                <a:headEnd/>
                <a:tailEnd/>
              </a:ln>
            </p:spPr>
            <p:txBody>
              <a:bodyPr/>
              <a:lstStyle/>
              <a:p>
                <a:endParaRPr lang="en-US" dirty="0"/>
              </a:p>
            </p:txBody>
          </p:sp>
          <p:sp>
            <p:nvSpPr>
              <p:cNvPr id="29035" name="Freeform 363"/>
              <p:cNvSpPr>
                <a:spLocks/>
              </p:cNvSpPr>
              <p:nvPr/>
            </p:nvSpPr>
            <p:spPr bwMode="auto">
              <a:xfrm>
                <a:off x="2862" y="3569"/>
                <a:ext cx="28" cy="52"/>
              </a:xfrm>
              <a:custGeom>
                <a:avLst/>
                <a:gdLst/>
                <a:ahLst/>
                <a:cxnLst>
                  <a:cxn ang="0">
                    <a:pos x="0" y="0"/>
                  </a:cxn>
                  <a:cxn ang="0">
                    <a:pos x="28" y="20"/>
                  </a:cxn>
                  <a:cxn ang="0">
                    <a:pos x="21" y="53"/>
                  </a:cxn>
                  <a:cxn ang="0">
                    <a:pos x="14" y="46"/>
                  </a:cxn>
                  <a:cxn ang="0">
                    <a:pos x="0" y="0"/>
                  </a:cxn>
                  <a:cxn ang="0">
                    <a:pos x="0" y="0"/>
                  </a:cxn>
                </a:cxnLst>
                <a:rect l="0" t="0" r="r" b="b"/>
                <a:pathLst>
                  <a:path w="28" h="53">
                    <a:moveTo>
                      <a:pt x="0" y="0"/>
                    </a:moveTo>
                    <a:lnTo>
                      <a:pt x="28" y="20"/>
                    </a:lnTo>
                    <a:lnTo>
                      <a:pt x="21" y="53"/>
                    </a:lnTo>
                    <a:lnTo>
                      <a:pt x="14" y="46"/>
                    </a:lnTo>
                    <a:lnTo>
                      <a:pt x="0" y="0"/>
                    </a:lnTo>
                    <a:lnTo>
                      <a:pt x="0" y="0"/>
                    </a:lnTo>
                    <a:close/>
                  </a:path>
                </a:pathLst>
              </a:custGeom>
              <a:solidFill>
                <a:srgbClr val="A0A0A0"/>
              </a:solidFill>
              <a:ln w="9525">
                <a:noFill/>
                <a:round/>
                <a:headEnd/>
                <a:tailEnd/>
              </a:ln>
            </p:spPr>
            <p:txBody>
              <a:bodyPr/>
              <a:lstStyle/>
              <a:p>
                <a:endParaRPr lang="en-US" dirty="0"/>
              </a:p>
            </p:txBody>
          </p:sp>
          <p:sp>
            <p:nvSpPr>
              <p:cNvPr id="29036" name="Freeform 364"/>
              <p:cNvSpPr>
                <a:spLocks/>
              </p:cNvSpPr>
              <p:nvPr/>
            </p:nvSpPr>
            <p:spPr bwMode="auto">
              <a:xfrm>
                <a:off x="2862" y="3569"/>
                <a:ext cx="28" cy="52"/>
              </a:xfrm>
              <a:custGeom>
                <a:avLst/>
                <a:gdLst/>
                <a:ahLst/>
                <a:cxnLst>
                  <a:cxn ang="0">
                    <a:pos x="0" y="0"/>
                  </a:cxn>
                  <a:cxn ang="0">
                    <a:pos x="28" y="20"/>
                  </a:cxn>
                  <a:cxn ang="0">
                    <a:pos x="21" y="53"/>
                  </a:cxn>
                  <a:cxn ang="0">
                    <a:pos x="14" y="46"/>
                  </a:cxn>
                  <a:cxn ang="0">
                    <a:pos x="0" y="0"/>
                  </a:cxn>
                </a:cxnLst>
                <a:rect l="0" t="0" r="r" b="b"/>
                <a:pathLst>
                  <a:path w="28" h="53">
                    <a:moveTo>
                      <a:pt x="0" y="0"/>
                    </a:moveTo>
                    <a:lnTo>
                      <a:pt x="28" y="20"/>
                    </a:lnTo>
                    <a:lnTo>
                      <a:pt x="21" y="53"/>
                    </a:lnTo>
                    <a:lnTo>
                      <a:pt x="14" y="46"/>
                    </a:lnTo>
                    <a:lnTo>
                      <a:pt x="0" y="0"/>
                    </a:lnTo>
                  </a:path>
                </a:pathLst>
              </a:custGeom>
              <a:noFill/>
              <a:ln w="0">
                <a:solidFill>
                  <a:srgbClr val="000000"/>
                </a:solidFill>
                <a:prstDash val="solid"/>
                <a:round/>
                <a:headEnd/>
                <a:tailEnd/>
              </a:ln>
            </p:spPr>
            <p:txBody>
              <a:bodyPr/>
              <a:lstStyle/>
              <a:p>
                <a:endParaRPr lang="en-US" dirty="0"/>
              </a:p>
            </p:txBody>
          </p:sp>
          <p:sp>
            <p:nvSpPr>
              <p:cNvPr id="29037" name="Freeform 365"/>
              <p:cNvSpPr>
                <a:spLocks/>
              </p:cNvSpPr>
              <p:nvPr/>
            </p:nvSpPr>
            <p:spPr bwMode="auto">
              <a:xfrm>
                <a:off x="2876" y="3589"/>
                <a:ext cx="1" cy="7"/>
              </a:xfrm>
              <a:custGeom>
                <a:avLst/>
                <a:gdLst/>
                <a:ahLst/>
                <a:cxnLst>
                  <a:cxn ang="0">
                    <a:pos x="0" y="0"/>
                  </a:cxn>
                  <a:cxn ang="0">
                    <a:pos x="0" y="0"/>
                  </a:cxn>
                  <a:cxn ang="0">
                    <a:pos x="0" y="7"/>
                  </a:cxn>
                  <a:cxn ang="0">
                    <a:pos x="0" y="7"/>
                  </a:cxn>
                  <a:cxn ang="0">
                    <a:pos x="0" y="7"/>
                  </a:cxn>
                  <a:cxn ang="0">
                    <a:pos x="0" y="0"/>
                  </a:cxn>
                  <a:cxn ang="0">
                    <a:pos x="0" y="0"/>
                  </a:cxn>
                  <a:cxn ang="0">
                    <a:pos x="0" y="0"/>
                  </a:cxn>
                </a:cxnLst>
                <a:rect l="0" t="0" r="r" b="b"/>
                <a:pathLst>
                  <a:path h="7">
                    <a:moveTo>
                      <a:pt x="0" y="0"/>
                    </a:moveTo>
                    <a:lnTo>
                      <a:pt x="0" y="0"/>
                    </a:lnTo>
                    <a:lnTo>
                      <a:pt x="0" y="7"/>
                    </a:lnTo>
                    <a:lnTo>
                      <a:pt x="0" y="7"/>
                    </a:lnTo>
                    <a:lnTo>
                      <a:pt x="0" y="7"/>
                    </a:lnTo>
                    <a:lnTo>
                      <a:pt x="0" y="0"/>
                    </a:lnTo>
                    <a:lnTo>
                      <a:pt x="0" y="0"/>
                    </a:lnTo>
                    <a:lnTo>
                      <a:pt x="0" y="0"/>
                    </a:lnTo>
                    <a:close/>
                  </a:path>
                </a:pathLst>
              </a:custGeom>
              <a:solidFill>
                <a:srgbClr val="C0C0C0"/>
              </a:solidFill>
              <a:ln w="9525">
                <a:noFill/>
                <a:round/>
                <a:headEnd/>
                <a:tailEnd/>
              </a:ln>
            </p:spPr>
            <p:txBody>
              <a:bodyPr/>
              <a:lstStyle/>
              <a:p>
                <a:endParaRPr lang="en-US" dirty="0"/>
              </a:p>
            </p:txBody>
          </p:sp>
          <p:sp>
            <p:nvSpPr>
              <p:cNvPr id="29038" name="Freeform 366"/>
              <p:cNvSpPr>
                <a:spLocks/>
              </p:cNvSpPr>
              <p:nvPr/>
            </p:nvSpPr>
            <p:spPr bwMode="auto">
              <a:xfrm>
                <a:off x="2876" y="3589"/>
                <a:ext cx="1" cy="7"/>
              </a:xfrm>
              <a:custGeom>
                <a:avLst/>
                <a:gdLst/>
                <a:ahLst/>
                <a:cxnLst>
                  <a:cxn ang="0">
                    <a:pos x="0" y="0"/>
                  </a:cxn>
                  <a:cxn ang="0">
                    <a:pos x="0" y="0"/>
                  </a:cxn>
                  <a:cxn ang="0">
                    <a:pos x="0" y="7"/>
                  </a:cxn>
                  <a:cxn ang="0">
                    <a:pos x="0" y="7"/>
                  </a:cxn>
                  <a:cxn ang="0">
                    <a:pos x="0" y="7"/>
                  </a:cxn>
                  <a:cxn ang="0">
                    <a:pos x="0" y="0"/>
                  </a:cxn>
                  <a:cxn ang="0">
                    <a:pos x="0" y="0"/>
                  </a:cxn>
                </a:cxnLst>
                <a:rect l="0" t="0" r="r" b="b"/>
                <a:pathLst>
                  <a:path h="7">
                    <a:moveTo>
                      <a:pt x="0" y="0"/>
                    </a:moveTo>
                    <a:lnTo>
                      <a:pt x="0" y="0"/>
                    </a:lnTo>
                    <a:lnTo>
                      <a:pt x="0" y="7"/>
                    </a:lnTo>
                    <a:lnTo>
                      <a:pt x="0" y="7"/>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039" name="Freeform 367"/>
              <p:cNvSpPr>
                <a:spLocks/>
              </p:cNvSpPr>
              <p:nvPr/>
            </p:nvSpPr>
            <p:spPr bwMode="auto">
              <a:xfrm>
                <a:off x="2876" y="3601"/>
                <a:ext cx="1" cy="7"/>
              </a:xfrm>
              <a:custGeom>
                <a:avLst/>
                <a:gdLst/>
                <a:ahLst/>
                <a:cxnLst>
                  <a:cxn ang="0">
                    <a:pos x="0" y="0"/>
                  </a:cxn>
                  <a:cxn ang="0">
                    <a:pos x="0" y="0"/>
                  </a:cxn>
                  <a:cxn ang="0">
                    <a:pos x="0" y="7"/>
                  </a:cxn>
                  <a:cxn ang="0">
                    <a:pos x="0" y="7"/>
                  </a:cxn>
                  <a:cxn ang="0">
                    <a:pos x="0" y="7"/>
                  </a:cxn>
                  <a:cxn ang="0">
                    <a:pos x="0" y="0"/>
                  </a:cxn>
                  <a:cxn ang="0">
                    <a:pos x="0" y="0"/>
                  </a:cxn>
                  <a:cxn ang="0">
                    <a:pos x="0" y="0"/>
                  </a:cxn>
                </a:cxnLst>
                <a:rect l="0" t="0" r="r" b="b"/>
                <a:pathLst>
                  <a:path h="7">
                    <a:moveTo>
                      <a:pt x="0" y="0"/>
                    </a:moveTo>
                    <a:lnTo>
                      <a:pt x="0" y="0"/>
                    </a:lnTo>
                    <a:lnTo>
                      <a:pt x="0" y="7"/>
                    </a:lnTo>
                    <a:lnTo>
                      <a:pt x="0" y="7"/>
                    </a:lnTo>
                    <a:lnTo>
                      <a:pt x="0" y="7"/>
                    </a:lnTo>
                    <a:lnTo>
                      <a:pt x="0" y="0"/>
                    </a:lnTo>
                    <a:lnTo>
                      <a:pt x="0" y="0"/>
                    </a:lnTo>
                    <a:lnTo>
                      <a:pt x="0" y="0"/>
                    </a:lnTo>
                    <a:close/>
                  </a:path>
                </a:pathLst>
              </a:custGeom>
              <a:solidFill>
                <a:srgbClr val="C0C0C0"/>
              </a:solidFill>
              <a:ln w="9525">
                <a:noFill/>
                <a:round/>
                <a:headEnd/>
                <a:tailEnd/>
              </a:ln>
            </p:spPr>
            <p:txBody>
              <a:bodyPr/>
              <a:lstStyle/>
              <a:p>
                <a:endParaRPr lang="en-US" dirty="0"/>
              </a:p>
            </p:txBody>
          </p:sp>
          <p:sp>
            <p:nvSpPr>
              <p:cNvPr id="29040" name="Freeform 368"/>
              <p:cNvSpPr>
                <a:spLocks/>
              </p:cNvSpPr>
              <p:nvPr/>
            </p:nvSpPr>
            <p:spPr bwMode="auto">
              <a:xfrm>
                <a:off x="2876" y="3601"/>
                <a:ext cx="1" cy="7"/>
              </a:xfrm>
              <a:custGeom>
                <a:avLst/>
                <a:gdLst/>
                <a:ahLst/>
                <a:cxnLst>
                  <a:cxn ang="0">
                    <a:pos x="0" y="0"/>
                  </a:cxn>
                  <a:cxn ang="0">
                    <a:pos x="0" y="0"/>
                  </a:cxn>
                  <a:cxn ang="0">
                    <a:pos x="0" y="7"/>
                  </a:cxn>
                  <a:cxn ang="0">
                    <a:pos x="0" y="7"/>
                  </a:cxn>
                  <a:cxn ang="0">
                    <a:pos x="0" y="7"/>
                  </a:cxn>
                  <a:cxn ang="0">
                    <a:pos x="0" y="0"/>
                  </a:cxn>
                  <a:cxn ang="0">
                    <a:pos x="0" y="0"/>
                  </a:cxn>
                </a:cxnLst>
                <a:rect l="0" t="0" r="r" b="b"/>
                <a:pathLst>
                  <a:path h="7">
                    <a:moveTo>
                      <a:pt x="0" y="0"/>
                    </a:moveTo>
                    <a:lnTo>
                      <a:pt x="0" y="0"/>
                    </a:lnTo>
                    <a:lnTo>
                      <a:pt x="0" y="7"/>
                    </a:lnTo>
                    <a:lnTo>
                      <a:pt x="0" y="7"/>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041" name="Freeform 369"/>
              <p:cNvSpPr>
                <a:spLocks/>
              </p:cNvSpPr>
              <p:nvPr/>
            </p:nvSpPr>
            <p:spPr bwMode="auto">
              <a:xfrm>
                <a:off x="2993" y="3569"/>
                <a:ext cx="14" cy="97"/>
              </a:xfrm>
              <a:custGeom>
                <a:avLst/>
                <a:gdLst/>
                <a:ahLst/>
                <a:cxnLst>
                  <a:cxn ang="0">
                    <a:pos x="0" y="99"/>
                  </a:cxn>
                  <a:cxn ang="0">
                    <a:pos x="0" y="27"/>
                  </a:cxn>
                  <a:cxn ang="0">
                    <a:pos x="7" y="0"/>
                  </a:cxn>
                  <a:cxn ang="0">
                    <a:pos x="14" y="0"/>
                  </a:cxn>
                  <a:cxn ang="0">
                    <a:pos x="7" y="27"/>
                  </a:cxn>
                  <a:cxn ang="0">
                    <a:pos x="7" y="99"/>
                  </a:cxn>
                  <a:cxn ang="0">
                    <a:pos x="0" y="99"/>
                  </a:cxn>
                  <a:cxn ang="0">
                    <a:pos x="0" y="99"/>
                  </a:cxn>
                </a:cxnLst>
                <a:rect l="0" t="0" r="r" b="b"/>
                <a:pathLst>
                  <a:path w="14" h="99">
                    <a:moveTo>
                      <a:pt x="0" y="99"/>
                    </a:moveTo>
                    <a:lnTo>
                      <a:pt x="0" y="27"/>
                    </a:lnTo>
                    <a:lnTo>
                      <a:pt x="7" y="0"/>
                    </a:lnTo>
                    <a:lnTo>
                      <a:pt x="14" y="0"/>
                    </a:lnTo>
                    <a:lnTo>
                      <a:pt x="7" y="27"/>
                    </a:lnTo>
                    <a:lnTo>
                      <a:pt x="7" y="99"/>
                    </a:lnTo>
                    <a:lnTo>
                      <a:pt x="0" y="99"/>
                    </a:lnTo>
                    <a:lnTo>
                      <a:pt x="0" y="99"/>
                    </a:lnTo>
                    <a:close/>
                  </a:path>
                </a:pathLst>
              </a:custGeom>
              <a:solidFill>
                <a:srgbClr val="808080"/>
              </a:solidFill>
              <a:ln w="9525">
                <a:noFill/>
                <a:round/>
                <a:headEnd/>
                <a:tailEnd/>
              </a:ln>
            </p:spPr>
            <p:txBody>
              <a:bodyPr/>
              <a:lstStyle/>
              <a:p>
                <a:endParaRPr lang="en-US" dirty="0"/>
              </a:p>
            </p:txBody>
          </p:sp>
          <p:sp>
            <p:nvSpPr>
              <p:cNvPr id="29042" name="Freeform 370"/>
              <p:cNvSpPr>
                <a:spLocks/>
              </p:cNvSpPr>
              <p:nvPr/>
            </p:nvSpPr>
            <p:spPr bwMode="auto">
              <a:xfrm>
                <a:off x="2993" y="3569"/>
                <a:ext cx="14" cy="97"/>
              </a:xfrm>
              <a:custGeom>
                <a:avLst/>
                <a:gdLst/>
                <a:ahLst/>
                <a:cxnLst>
                  <a:cxn ang="0">
                    <a:pos x="0" y="99"/>
                  </a:cxn>
                  <a:cxn ang="0">
                    <a:pos x="0" y="27"/>
                  </a:cxn>
                  <a:cxn ang="0">
                    <a:pos x="7" y="0"/>
                  </a:cxn>
                  <a:cxn ang="0">
                    <a:pos x="14" y="0"/>
                  </a:cxn>
                  <a:cxn ang="0">
                    <a:pos x="7" y="27"/>
                  </a:cxn>
                  <a:cxn ang="0">
                    <a:pos x="7" y="99"/>
                  </a:cxn>
                  <a:cxn ang="0">
                    <a:pos x="0" y="99"/>
                  </a:cxn>
                  <a:cxn ang="0">
                    <a:pos x="0" y="99"/>
                  </a:cxn>
                </a:cxnLst>
                <a:rect l="0" t="0" r="r" b="b"/>
                <a:pathLst>
                  <a:path w="14" h="99">
                    <a:moveTo>
                      <a:pt x="0" y="99"/>
                    </a:moveTo>
                    <a:lnTo>
                      <a:pt x="0" y="27"/>
                    </a:lnTo>
                    <a:lnTo>
                      <a:pt x="7" y="0"/>
                    </a:lnTo>
                    <a:lnTo>
                      <a:pt x="14" y="0"/>
                    </a:lnTo>
                    <a:lnTo>
                      <a:pt x="7" y="27"/>
                    </a:lnTo>
                    <a:lnTo>
                      <a:pt x="7" y="99"/>
                    </a:lnTo>
                    <a:lnTo>
                      <a:pt x="0" y="99"/>
                    </a:lnTo>
                    <a:lnTo>
                      <a:pt x="0" y="99"/>
                    </a:lnTo>
                  </a:path>
                </a:pathLst>
              </a:custGeom>
              <a:noFill/>
              <a:ln w="0">
                <a:solidFill>
                  <a:srgbClr val="000000"/>
                </a:solidFill>
                <a:prstDash val="solid"/>
                <a:round/>
                <a:headEnd/>
                <a:tailEnd/>
              </a:ln>
            </p:spPr>
            <p:txBody>
              <a:bodyPr/>
              <a:lstStyle/>
              <a:p>
                <a:endParaRPr lang="en-US" dirty="0"/>
              </a:p>
            </p:txBody>
          </p:sp>
          <p:sp>
            <p:nvSpPr>
              <p:cNvPr id="29043" name="Freeform 371"/>
              <p:cNvSpPr>
                <a:spLocks/>
              </p:cNvSpPr>
              <p:nvPr/>
            </p:nvSpPr>
            <p:spPr bwMode="auto">
              <a:xfrm>
                <a:off x="2993" y="3569"/>
                <a:ext cx="14" cy="97"/>
              </a:xfrm>
              <a:custGeom>
                <a:avLst/>
                <a:gdLst/>
                <a:ahLst/>
                <a:cxnLst>
                  <a:cxn ang="0">
                    <a:pos x="0" y="99"/>
                  </a:cxn>
                  <a:cxn ang="0">
                    <a:pos x="0" y="27"/>
                  </a:cxn>
                  <a:cxn ang="0">
                    <a:pos x="7" y="0"/>
                  </a:cxn>
                  <a:cxn ang="0">
                    <a:pos x="14" y="0"/>
                  </a:cxn>
                  <a:cxn ang="0">
                    <a:pos x="7" y="27"/>
                  </a:cxn>
                  <a:cxn ang="0">
                    <a:pos x="7" y="99"/>
                  </a:cxn>
                  <a:cxn ang="0">
                    <a:pos x="0" y="99"/>
                  </a:cxn>
                </a:cxnLst>
                <a:rect l="0" t="0" r="r" b="b"/>
                <a:pathLst>
                  <a:path w="14" h="99">
                    <a:moveTo>
                      <a:pt x="0" y="99"/>
                    </a:moveTo>
                    <a:lnTo>
                      <a:pt x="0" y="27"/>
                    </a:lnTo>
                    <a:lnTo>
                      <a:pt x="7" y="0"/>
                    </a:lnTo>
                    <a:lnTo>
                      <a:pt x="14" y="0"/>
                    </a:lnTo>
                    <a:lnTo>
                      <a:pt x="7" y="27"/>
                    </a:lnTo>
                    <a:lnTo>
                      <a:pt x="7" y="99"/>
                    </a:lnTo>
                    <a:lnTo>
                      <a:pt x="0" y="99"/>
                    </a:lnTo>
                  </a:path>
                </a:pathLst>
              </a:custGeom>
              <a:noFill/>
              <a:ln w="0">
                <a:solidFill>
                  <a:srgbClr val="000000"/>
                </a:solidFill>
                <a:prstDash val="solid"/>
                <a:round/>
                <a:headEnd/>
                <a:tailEnd/>
              </a:ln>
            </p:spPr>
            <p:txBody>
              <a:bodyPr/>
              <a:lstStyle/>
              <a:p>
                <a:endParaRPr lang="en-US" dirty="0"/>
              </a:p>
            </p:txBody>
          </p:sp>
          <p:sp>
            <p:nvSpPr>
              <p:cNvPr id="29044" name="Freeform 372"/>
              <p:cNvSpPr>
                <a:spLocks/>
              </p:cNvSpPr>
              <p:nvPr/>
            </p:nvSpPr>
            <p:spPr bwMode="auto">
              <a:xfrm>
                <a:off x="2986" y="3569"/>
                <a:ext cx="7" cy="97"/>
              </a:xfrm>
              <a:custGeom>
                <a:avLst/>
                <a:gdLst/>
                <a:ahLst/>
                <a:cxnLst>
                  <a:cxn ang="0">
                    <a:pos x="0" y="0"/>
                  </a:cxn>
                  <a:cxn ang="0">
                    <a:pos x="0" y="93"/>
                  </a:cxn>
                  <a:cxn ang="0">
                    <a:pos x="7" y="99"/>
                  </a:cxn>
                  <a:cxn ang="0">
                    <a:pos x="7" y="14"/>
                  </a:cxn>
                  <a:cxn ang="0">
                    <a:pos x="0" y="0"/>
                  </a:cxn>
                  <a:cxn ang="0">
                    <a:pos x="0" y="0"/>
                  </a:cxn>
                </a:cxnLst>
                <a:rect l="0" t="0" r="r" b="b"/>
                <a:pathLst>
                  <a:path w="7" h="99">
                    <a:moveTo>
                      <a:pt x="0" y="0"/>
                    </a:moveTo>
                    <a:lnTo>
                      <a:pt x="0" y="93"/>
                    </a:lnTo>
                    <a:lnTo>
                      <a:pt x="7" y="99"/>
                    </a:lnTo>
                    <a:lnTo>
                      <a:pt x="7" y="14"/>
                    </a:lnTo>
                    <a:lnTo>
                      <a:pt x="0" y="0"/>
                    </a:lnTo>
                    <a:lnTo>
                      <a:pt x="0" y="0"/>
                    </a:lnTo>
                    <a:close/>
                  </a:path>
                </a:pathLst>
              </a:custGeom>
              <a:solidFill>
                <a:srgbClr val="A0A0A0"/>
              </a:solidFill>
              <a:ln w="9525">
                <a:noFill/>
                <a:round/>
                <a:headEnd/>
                <a:tailEnd/>
              </a:ln>
            </p:spPr>
            <p:txBody>
              <a:bodyPr/>
              <a:lstStyle/>
              <a:p>
                <a:endParaRPr lang="en-US" dirty="0"/>
              </a:p>
            </p:txBody>
          </p:sp>
          <p:sp>
            <p:nvSpPr>
              <p:cNvPr id="29045" name="Freeform 373"/>
              <p:cNvSpPr>
                <a:spLocks/>
              </p:cNvSpPr>
              <p:nvPr/>
            </p:nvSpPr>
            <p:spPr bwMode="auto">
              <a:xfrm>
                <a:off x="2986" y="3569"/>
                <a:ext cx="7" cy="97"/>
              </a:xfrm>
              <a:custGeom>
                <a:avLst/>
                <a:gdLst/>
                <a:ahLst/>
                <a:cxnLst>
                  <a:cxn ang="0">
                    <a:pos x="0" y="0"/>
                  </a:cxn>
                  <a:cxn ang="0">
                    <a:pos x="0" y="93"/>
                  </a:cxn>
                  <a:cxn ang="0">
                    <a:pos x="7" y="99"/>
                  </a:cxn>
                  <a:cxn ang="0">
                    <a:pos x="7" y="14"/>
                  </a:cxn>
                  <a:cxn ang="0">
                    <a:pos x="0" y="0"/>
                  </a:cxn>
                  <a:cxn ang="0">
                    <a:pos x="0" y="0"/>
                  </a:cxn>
                </a:cxnLst>
                <a:rect l="0" t="0" r="r" b="b"/>
                <a:pathLst>
                  <a:path w="7" h="99">
                    <a:moveTo>
                      <a:pt x="0" y="0"/>
                    </a:moveTo>
                    <a:lnTo>
                      <a:pt x="0" y="93"/>
                    </a:lnTo>
                    <a:lnTo>
                      <a:pt x="7" y="99"/>
                    </a:lnTo>
                    <a:lnTo>
                      <a:pt x="7" y="14"/>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046" name="Freeform 374"/>
              <p:cNvSpPr>
                <a:spLocks/>
              </p:cNvSpPr>
              <p:nvPr/>
            </p:nvSpPr>
            <p:spPr bwMode="auto">
              <a:xfrm>
                <a:off x="2986" y="3569"/>
                <a:ext cx="7" cy="97"/>
              </a:xfrm>
              <a:custGeom>
                <a:avLst/>
                <a:gdLst/>
                <a:ahLst/>
                <a:cxnLst>
                  <a:cxn ang="0">
                    <a:pos x="0" y="0"/>
                  </a:cxn>
                  <a:cxn ang="0">
                    <a:pos x="0" y="93"/>
                  </a:cxn>
                  <a:cxn ang="0">
                    <a:pos x="7" y="99"/>
                  </a:cxn>
                  <a:cxn ang="0">
                    <a:pos x="7" y="14"/>
                  </a:cxn>
                  <a:cxn ang="0">
                    <a:pos x="0" y="0"/>
                  </a:cxn>
                </a:cxnLst>
                <a:rect l="0" t="0" r="r" b="b"/>
                <a:pathLst>
                  <a:path w="7" h="99">
                    <a:moveTo>
                      <a:pt x="0" y="0"/>
                    </a:moveTo>
                    <a:lnTo>
                      <a:pt x="0" y="93"/>
                    </a:lnTo>
                    <a:lnTo>
                      <a:pt x="7" y="99"/>
                    </a:lnTo>
                    <a:lnTo>
                      <a:pt x="7" y="14"/>
                    </a:lnTo>
                    <a:lnTo>
                      <a:pt x="0" y="0"/>
                    </a:lnTo>
                  </a:path>
                </a:pathLst>
              </a:custGeom>
              <a:noFill/>
              <a:ln w="0">
                <a:solidFill>
                  <a:srgbClr val="000000"/>
                </a:solidFill>
                <a:prstDash val="solid"/>
                <a:round/>
                <a:headEnd/>
                <a:tailEnd/>
              </a:ln>
            </p:spPr>
            <p:txBody>
              <a:bodyPr/>
              <a:lstStyle/>
              <a:p>
                <a:endParaRPr lang="en-US" dirty="0"/>
              </a:p>
            </p:txBody>
          </p:sp>
          <p:sp>
            <p:nvSpPr>
              <p:cNvPr id="29047" name="Freeform 375"/>
              <p:cNvSpPr>
                <a:spLocks/>
              </p:cNvSpPr>
              <p:nvPr/>
            </p:nvSpPr>
            <p:spPr bwMode="auto">
              <a:xfrm>
                <a:off x="2972" y="3544"/>
                <a:ext cx="28" cy="52"/>
              </a:xfrm>
              <a:custGeom>
                <a:avLst/>
                <a:gdLst/>
                <a:ahLst/>
                <a:cxnLst>
                  <a:cxn ang="0">
                    <a:pos x="0" y="0"/>
                  </a:cxn>
                  <a:cxn ang="0">
                    <a:pos x="28" y="20"/>
                  </a:cxn>
                  <a:cxn ang="0">
                    <a:pos x="21" y="53"/>
                  </a:cxn>
                  <a:cxn ang="0">
                    <a:pos x="14" y="53"/>
                  </a:cxn>
                  <a:cxn ang="0">
                    <a:pos x="0" y="0"/>
                  </a:cxn>
                  <a:cxn ang="0">
                    <a:pos x="0" y="0"/>
                  </a:cxn>
                </a:cxnLst>
                <a:rect l="0" t="0" r="r" b="b"/>
                <a:pathLst>
                  <a:path w="28" h="53">
                    <a:moveTo>
                      <a:pt x="0" y="0"/>
                    </a:moveTo>
                    <a:lnTo>
                      <a:pt x="28" y="20"/>
                    </a:lnTo>
                    <a:lnTo>
                      <a:pt x="21" y="53"/>
                    </a:lnTo>
                    <a:lnTo>
                      <a:pt x="14" y="53"/>
                    </a:lnTo>
                    <a:lnTo>
                      <a:pt x="0" y="0"/>
                    </a:lnTo>
                    <a:lnTo>
                      <a:pt x="0" y="0"/>
                    </a:lnTo>
                    <a:close/>
                  </a:path>
                </a:pathLst>
              </a:custGeom>
              <a:solidFill>
                <a:srgbClr val="A0A0A0"/>
              </a:solidFill>
              <a:ln w="9525">
                <a:noFill/>
                <a:round/>
                <a:headEnd/>
                <a:tailEnd/>
              </a:ln>
            </p:spPr>
            <p:txBody>
              <a:bodyPr/>
              <a:lstStyle/>
              <a:p>
                <a:endParaRPr lang="en-US" dirty="0"/>
              </a:p>
            </p:txBody>
          </p:sp>
          <p:sp>
            <p:nvSpPr>
              <p:cNvPr id="29048" name="Freeform 376"/>
              <p:cNvSpPr>
                <a:spLocks/>
              </p:cNvSpPr>
              <p:nvPr/>
            </p:nvSpPr>
            <p:spPr bwMode="auto">
              <a:xfrm>
                <a:off x="2972" y="3544"/>
                <a:ext cx="28" cy="52"/>
              </a:xfrm>
              <a:custGeom>
                <a:avLst/>
                <a:gdLst/>
                <a:ahLst/>
                <a:cxnLst>
                  <a:cxn ang="0">
                    <a:pos x="0" y="0"/>
                  </a:cxn>
                  <a:cxn ang="0">
                    <a:pos x="28" y="20"/>
                  </a:cxn>
                  <a:cxn ang="0">
                    <a:pos x="21" y="53"/>
                  </a:cxn>
                  <a:cxn ang="0">
                    <a:pos x="14" y="53"/>
                  </a:cxn>
                  <a:cxn ang="0">
                    <a:pos x="0" y="0"/>
                  </a:cxn>
                </a:cxnLst>
                <a:rect l="0" t="0" r="r" b="b"/>
                <a:pathLst>
                  <a:path w="28" h="53">
                    <a:moveTo>
                      <a:pt x="0" y="0"/>
                    </a:moveTo>
                    <a:lnTo>
                      <a:pt x="28" y="20"/>
                    </a:lnTo>
                    <a:lnTo>
                      <a:pt x="21" y="53"/>
                    </a:lnTo>
                    <a:lnTo>
                      <a:pt x="14" y="53"/>
                    </a:lnTo>
                    <a:lnTo>
                      <a:pt x="0" y="0"/>
                    </a:lnTo>
                  </a:path>
                </a:pathLst>
              </a:custGeom>
              <a:noFill/>
              <a:ln w="0">
                <a:solidFill>
                  <a:srgbClr val="000000"/>
                </a:solidFill>
                <a:prstDash val="solid"/>
                <a:round/>
                <a:headEnd/>
                <a:tailEnd/>
              </a:ln>
            </p:spPr>
            <p:txBody>
              <a:bodyPr/>
              <a:lstStyle/>
              <a:p>
                <a:endParaRPr lang="en-US" dirty="0"/>
              </a:p>
            </p:txBody>
          </p:sp>
          <p:sp>
            <p:nvSpPr>
              <p:cNvPr id="29049" name="Freeform 377"/>
              <p:cNvSpPr>
                <a:spLocks/>
              </p:cNvSpPr>
              <p:nvPr/>
            </p:nvSpPr>
            <p:spPr bwMode="auto">
              <a:xfrm>
                <a:off x="2766" y="3499"/>
                <a:ext cx="7" cy="32"/>
              </a:xfrm>
              <a:custGeom>
                <a:avLst/>
                <a:gdLst/>
                <a:ahLst/>
                <a:cxnLst>
                  <a:cxn ang="0">
                    <a:pos x="0" y="33"/>
                  </a:cxn>
                  <a:cxn ang="0">
                    <a:pos x="0" y="7"/>
                  </a:cxn>
                  <a:cxn ang="0">
                    <a:pos x="0" y="0"/>
                  </a:cxn>
                  <a:cxn ang="0">
                    <a:pos x="7" y="0"/>
                  </a:cxn>
                  <a:cxn ang="0">
                    <a:pos x="0" y="7"/>
                  </a:cxn>
                  <a:cxn ang="0">
                    <a:pos x="0" y="33"/>
                  </a:cxn>
                  <a:cxn ang="0">
                    <a:pos x="0" y="33"/>
                  </a:cxn>
                  <a:cxn ang="0">
                    <a:pos x="0" y="33"/>
                  </a:cxn>
                </a:cxnLst>
                <a:rect l="0" t="0" r="r" b="b"/>
                <a:pathLst>
                  <a:path w="7" h="33">
                    <a:moveTo>
                      <a:pt x="0" y="33"/>
                    </a:moveTo>
                    <a:lnTo>
                      <a:pt x="0" y="7"/>
                    </a:lnTo>
                    <a:lnTo>
                      <a:pt x="0" y="0"/>
                    </a:lnTo>
                    <a:lnTo>
                      <a:pt x="7" y="0"/>
                    </a:lnTo>
                    <a:lnTo>
                      <a:pt x="0" y="7"/>
                    </a:lnTo>
                    <a:lnTo>
                      <a:pt x="0" y="33"/>
                    </a:lnTo>
                    <a:lnTo>
                      <a:pt x="0" y="33"/>
                    </a:lnTo>
                    <a:lnTo>
                      <a:pt x="0" y="33"/>
                    </a:lnTo>
                    <a:close/>
                  </a:path>
                </a:pathLst>
              </a:custGeom>
              <a:solidFill>
                <a:srgbClr val="808080"/>
              </a:solidFill>
              <a:ln w="9525">
                <a:noFill/>
                <a:round/>
                <a:headEnd/>
                <a:tailEnd/>
              </a:ln>
            </p:spPr>
            <p:txBody>
              <a:bodyPr/>
              <a:lstStyle/>
              <a:p>
                <a:endParaRPr lang="en-US" dirty="0"/>
              </a:p>
            </p:txBody>
          </p:sp>
          <p:sp>
            <p:nvSpPr>
              <p:cNvPr id="29050" name="Freeform 378"/>
              <p:cNvSpPr>
                <a:spLocks/>
              </p:cNvSpPr>
              <p:nvPr/>
            </p:nvSpPr>
            <p:spPr bwMode="auto">
              <a:xfrm>
                <a:off x="2766" y="3499"/>
                <a:ext cx="7" cy="32"/>
              </a:xfrm>
              <a:custGeom>
                <a:avLst/>
                <a:gdLst/>
                <a:ahLst/>
                <a:cxnLst>
                  <a:cxn ang="0">
                    <a:pos x="0" y="33"/>
                  </a:cxn>
                  <a:cxn ang="0">
                    <a:pos x="0" y="7"/>
                  </a:cxn>
                  <a:cxn ang="0">
                    <a:pos x="0" y="0"/>
                  </a:cxn>
                  <a:cxn ang="0">
                    <a:pos x="7" y="0"/>
                  </a:cxn>
                  <a:cxn ang="0">
                    <a:pos x="0" y="7"/>
                  </a:cxn>
                  <a:cxn ang="0">
                    <a:pos x="0" y="33"/>
                  </a:cxn>
                  <a:cxn ang="0">
                    <a:pos x="0" y="33"/>
                  </a:cxn>
                  <a:cxn ang="0">
                    <a:pos x="0" y="33"/>
                  </a:cxn>
                </a:cxnLst>
                <a:rect l="0" t="0" r="r" b="b"/>
                <a:pathLst>
                  <a:path w="7" h="33">
                    <a:moveTo>
                      <a:pt x="0" y="33"/>
                    </a:moveTo>
                    <a:lnTo>
                      <a:pt x="0" y="7"/>
                    </a:lnTo>
                    <a:lnTo>
                      <a:pt x="0" y="0"/>
                    </a:lnTo>
                    <a:lnTo>
                      <a:pt x="7" y="0"/>
                    </a:lnTo>
                    <a:lnTo>
                      <a:pt x="0" y="7"/>
                    </a:lnTo>
                    <a:lnTo>
                      <a:pt x="0" y="33"/>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29051" name="Freeform 379"/>
              <p:cNvSpPr>
                <a:spLocks/>
              </p:cNvSpPr>
              <p:nvPr/>
            </p:nvSpPr>
            <p:spPr bwMode="auto">
              <a:xfrm>
                <a:off x="2766" y="3499"/>
                <a:ext cx="7" cy="32"/>
              </a:xfrm>
              <a:custGeom>
                <a:avLst/>
                <a:gdLst/>
                <a:ahLst/>
                <a:cxnLst>
                  <a:cxn ang="0">
                    <a:pos x="0" y="33"/>
                  </a:cxn>
                  <a:cxn ang="0">
                    <a:pos x="0" y="7"/>
                  </a:cxn>
                  <a:cxn ang="0">
                    <a:pos x="0" y="0"/>
                  </a:cxn>
                  <a:cxn ang="0">
                    <a:pos x="7" y="0"/>
                  </a:cxn>
                  <a:cxn ang="0">
                    <a:pos x="0" y="7"/>
                  </a:cxn>
                  <a:cxn ang="0">
                    <a:pos x="0" y="33"/>
                  </a:cxn>
                  <a:cxn ang="0">
                    <a:pos x="0" y="33"/>
                  </a:cxn>
                </a:cxnLst>
                <a:rect l="0" t="0" r="r" b="b"/>
                <a:pathLst>
                  <a:path w="7" h="33">
                    <a:moveTo>
                      <a:pt x="0" y="33"/>
                    </a:moveTo>
                    <a:lnTo>
                      <a:pt x="0" y="7"/>
                    </a:lnTo>
                    <a:lnTo>
                      <a:pt x="0" y="0"/>
                    </a:lnTo>
                    <a:lnTo>
                      <a:pt x="7" y="0"/>
                    </a:lnTo>
                    <a:lnTo>
                      <a:pt x="0" y="7"/>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29052" name="Freeform 380"/>
              <p:cNvSpPr>
                <a:spLocks/>
              </p:cNvSpPr>
              <p:nvPr/>
            </p:nvSpPr>
            <p:spPr bwMode="auto">
              <a:xfrm>
                <a:off x="2766" y="3499"/>
                <a:ext cx="1" cy="32"/>
              </a:xfrm>
              <a:custGeom>
                <a:avLst/>
                <a:gdLst/>
                <a:ahLst/>
                <a:cxnLst>
                  <a:cxn ang="0">
                    <a:pos x="0" y="0"/>
                  </a:cxn>
                  <a:cxn ang="0">
                    <a:pos x="0" y="33"/>
                  </a:cxn>
                  <a:cxn ang="0">
                    <a:pos x="0" y="33"/>
                  </a:cxn>
                  <a:cxn ang="0">
                    <a:pos x="0" y="7"/>
                  </a:cxn>
                  <a:cxn ang="0">
                    <a:pos x="0" y="0"/>
                  </a:cxn>
                  <a:cxn ang="0">
                    <a:pos x="0" y="0"/>
                  </a:cxn>
                </a:cxnLst>
                <a:rect l="0" t="0" r="r" b="b"/>
                <a:pathLst>
                  <a:path h="33">
                    <a:moveTo>
                      <a:pt x="0" y="0"/>
                    </a:moveTo>
                    <a:lnTo>
                      <a:pt x="0" y="33"/>
                    </a:lnTo>
                    <a:lnTo>
                      <a:pt x="0" y="33"/>
                    </a:lnTo>
                    <a:lnTo>
                      <a:pt x="0" y="7"/>
                    </a:lnTo>
                    <a:lnTo>
                      <a:pt x="0" y="0"/>
                    </a:lnTo>
                    <a:lnTo>
                      <a:pt x="0" y="0"/>
                    </a:lnTo>
                    <a:close/>
                  </a:path>
                </a:pathLst>
              </a:custGeom>
              <a:solidFill>
                <a:srgbClr val="A0A0A0"/>
              </a:solidFill>
              <a:ln w="9525">
                <a:noFill/>
                <a:round/>
                <a:headEnd/>
                <a:tailEnd/>
              </a:ln>
            </p:spPr>
            <p:txBody>
              <a:bodyPr/>
              <a:lstStyle/>
              <a:p>
                <a:endParaRPr lang="en-US" dirty="0"/>
              </a:p>
            </p:txBody>
          </p:sp>
          <p:sp>
            <p:nvSpPr>
              <p:cNvPr id="29053" name="Freeform 381"/>
              <p:cNvSpPr>
                <a:spLocks/>
              </p:cNvSpPr>
              <p:nvPr/>
            </p:nvSpPr>
            <p:spPr bwMode="auto">
              <a:xfrm>
                <a:off x="2766" y="3499"/>
                <a:ext cx="1" cy="32"/>
              </a:xfrm>
              <a:custGeom>
                <a:avLst/>
                <a:gdLst/>
                <a:ahLst/>
                <a:cxnLst>
                  <a:cxn ang="0">
                    <a:pos x="0" y="0"/>
                  </a:cxn>
                  <a:cxn ang="0">
                    <a:pos x="0" y="33"/>
                  </a:cxn>
                  <a:cxn ang="0">
                    <a:pos x="0" y="33"/>
                  </a:cxn>
                  <a:cxn ang="0">
                    <a:pos x="0" y="7"/>
                  </a:cxn>
                  <a:cxn ang="0">
                    <a:pos x="0" y="0"/>
                  </a:cxn>
                  <a:cxn ang="0">
                    <a:pos x="0" y="0"/>
                  </a:cxn>
                </a:cxnLst>
                <a:rect l="0" t="0" r="r" b="b"/>
                <a:pathLst>
                  <a:path h="33">
                    <a:moveTo>
                      <a:pt x="0" y="0"/>
                    </a:moveTo>
                    <a:lnTo>
                      <a:pt x="0" y="33"/>
                    </a:lnTo>
                    <a:lnTo>
                      <a:pt x="0" y="33"/>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054" name="Freeform 382"/>
              <p:cNvSpPr>
                <a:spLocks/>
              </p:cNvSpPr>
              <p:nvPr/>
            </p:nvSpPr>
            <p:spPr bwMode="auto">
              <a:xfrm>
                <a:off x="2766" y="3499"/>
                <a:ext cx="1" cy="32"/>
              </a:xfrm>
              <a:custGeom>
                <a:avLst/>
                <a:gdLst/>
                <a:ahLst/>
                <a:cxnLst>
                  <a:cxn ang="0">
                    <a:pos x="0" y="0"/>
                  </a:cxn>
                  <a:cxn ang="0">
                    <a:pos x="0" y="33"/>
                  </a:cxn>
                  <a:cxn ang="0">
                    <a:pos x="0" y="33"/>
                  </a:cxn>
                  <a:cxn ang="0">
                    <a:pos x="0" y="7"/>
                  </a:cxn>
                  <a:cxn ang="0">
                    <a:pos x="0" y="0"/>
                  </a:cxn>
                </a:cxnLst>
                <a:rect l="0" t="0" r="r" b="b"/>
                <a:pathLst>
                  <a:path h="33">
                    <a:moveTo>
                      <a:pt x="0" y="0"/>
                    </a:moveTo>
                    <a:lnTo>
                      <a:pt x="0" y="33"/>
                    </a:lnTo>
                    <a:lnTo>
                      <a:pt x="0" y="33"/>
                    </a:lnTo>
                    <a:lnTo>
                      <a:pt x="0" y="7"/>
                    </a:lnTo>
                    <a:lnTo>
                      <a:pt x="0" y="0"/>
                    </a:lnTo>
                  </a:path>
                </a:pathLst>
              </a:custGeom>
              <a:noFill/>
              <a:ln w="0">
                <a:solidFill>
                  <a:srgbClr val="000000"/>
                </a:solidFill>
                <a:prstDash val="solid"/>
                <a:round/>
                <a:headEnd/>
                <a:tailEnd/>
              </a:ln>
            </p:spPr>
            <p:txBody>
              <a:bodyPr/>
              <a:lstStyle/>
              <a:p>
                <a:endParaRPr lang="en-US" dirty="0"/>
              </a:p>
            </p:txBody>
          </p:sp>
          <p:sp>
            <p:nvSpPr>
              <p:cNvPr id="29055" name="Freeform 383"/>
              <p:cNvSpPr>
                <a:spLocks/>
              </p:cNvSpPr>
              <p:nvPr/>
            </p:nvSpPr>
            <p:spPr bwMode="auto">
              <a:xfrm>
                <a:off x="2758" y="3492"/>
                <a:ext cx="8" cy="14"/>
              </a:xfrm>
              <a:custGeom>
                <a:avLst/>
                <a:gdLst/>
                <a:ahLst/>
                <a:cxnLst>
                  <a:cxn ang="0">
                    <a:pos x="0" y="0"/>
                  </a:cxn>
                  <a:cxn ang="0">
                    <a:pos x="8" y="7"/>
                  </a:cxn>
                  <a:cxn ang="0">
                    <a:pos x="8" y="14"/>
                  </a:cxn>
                  <a:cxn ang="0">
                    <a:pos x="8" y="14"/>
                  </a:cxn>
                  <a:cxn ang="0">
                    <a:pos x="0" y="0"/>
                  </a:cxn>
                  <a:cxn ang="0">
                    <a:pos x="0" y="0"/>
                  </a:cxn>
                </a:cxnLst>
                <a:rect l="0" t="0" r="r" b="b"/>
                <a:pathLst>
                  <a:path w="8" h="14">
                    <a:moveTo>
                      <a:pt x="0" y="0"/>
                    </a:moveTo>
                    <a:lnTo>
                      <a:pt x="8" y="7"/>
                    </a:lnTo>
                    <a:lnTo>
                      <a:pt x="8" y="14"/>
                    </a:lnTo>
                    <a:lnTo>
                      <a:pt x="8" y="14"/>
                    </a:lnTo>
                    <a:lnTo>
                      <a:pt x="0" y="0"/>
                    </a:lnTo>
                    <a:lnTo>
                      <a:pt x="0" y="0"/>
                    </a:lnTo>
                    <a:close/>
                  </a:path>
                </a:pathLst>
              </a:custGeom>
              <a:solidFill>
                <a:srgbClr val="A0A0A0"/>
              </a:solidFill>
              <a:ln w="9525">
                <a:noFill/>
                <a:round/>
                <a:headEnd/>
                <a:tailEnd/>
              </a:ln>
            </p:spPr>
            <p:txBody>
              <a:bodyPr/>
              <a:lstStyle/>
              <a:p>
                <a:endParaRPr lang="en-US" dirty="0"/>
              </a:p>
            </p:txBody>
          </p:sp>
          <p:sp>
            <p:nvSpPr>
              <p:cNvPr id="29056" name="Freeform 384"/>
              <p:cNvSpPr>
                <a:spLocks/>
              </p:cNvSpPr>
              <p:nvPr/>
            </p:nvSpPr>
            <p:spPr bwMode="auto">
              <a:xfrm>
                <a:off x="2758" y="3492"/>
                <a:ext cx="8" cy="14"/>
              </a:xfrm>
              <a:custGeom>
                <a:avLst/>
                <a:gdLst/>
                <a:ahLst/>
                <a:cxnLst>
                  <a:cxn ang="0">
                    <a:pos x="0" y="0"/>
                  </a:cxn>
                  <a:cxn ang="0">
                    <a:pos x="8" y="7"/>
                  </a:cxn>
                  <a:cxn ang="0">
                    <a:pos x="8" y="14"/>
                  </a:cxn>
                  <a:cxn ang="0">
                    <a:pos x="8" y="14"/>
                  </a:cxn>
                  <a:cxn ang="0">
                    <a:pos x="0" y="0"/>
                  </a:cxn>
                  <a:cxn ang="0">
                    <a:pos x="0" y="0"/>
                  </a:cxn>
                </a:cxnLst>
                <a:rect l="0" t="0" r="r" b="b"/>
                <a:pathLst>
                  <a:path w="8" h="14">
                    <a:moveTo>
                      <a:pt x="0" y="0"/>
                    </a:moveTo>
                    <a:lnTo>
                      <a:pt x="8" y="7"/>
                    </a:lnTo>
                    <a:lnTo>
                      <a:pt x="8" y="14"/>
                    </a:lnTo>
                    <a:lnTo>
                      <a:pt x="8" y="14"/>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057" name="Freeform 385"/>
              <p:cNvSpPr>
                <a:spLocks/>
              </p:cNvSpPr>
              <p:nvPr/>
            </p:nvSpPr>
            <p:spPr bwMode="auto">
              <a:xfrm>
                <a:off x="2758" y="3492"/>
                <a:ext cx="8" cy="14"/>
              </a:xfrm>
              <a:custGeom>
                <a:avLst/>
                <a:gdLst/>
                <a:ahLst/>
                <a:cxnLst>
                  <a:cxn ang="0">
                    <a:pos x="0" y="0"/>
                  </a:cxn>
                  <a:cxn ang="0">
                    <a:pos x="8" y="7"/>
                  </a:cxn>
                  <a:cxn ang="0">
                    <a:pos x="8" y="14"/>
                  </a:cxn>
                  <a:cxn ang="0">
                    <a:pos x="8" y="14"/>
                  </a:cxn>
                  <a:cxn ang="0">
                    <a:pos x="0" y="0"/>
                  </a:cxn>
                </a:cxnLst>
                <a:rect l="0" t="0" r="r" b="b"/>
                <a:pathLst>
                  <a:path w="8" h="14">
                    <a:moveTo>
                      <a:pt x="0" y="0"/>
                    </a:moveTo>
                    <a:lnTo>
                      <a:pt x="8" y="7"/>
                    </a:lnTo>
                    <a:lnTo>
                      <a:pt x="8" y="14"/>
                    </a:lnTo>
                    <a:lnTo>
                      <a:pt x="8" y="14"/>
                    </a:lnTo>
                    <a:lnTo>
                      <a:pt x="0" y="0"/>
                    </a:lnTo>
                  </a:path>
                </a:pathLst>
              </a:custGeom>
              <a:noFill/>
              <a:ln w="0">
                <a:solidFill>
                  <a:srgbClr val="000000"/>
                </a:solidFill>
                <a:prstDash val="solid"/>
                <a:round/>
                <a:headEnd/>
                <a:tailEnd/>
              </a:ln>
            </p:spPr>
            <p:txBody>
              <a:bodyPr/>
              <a:lstStyle/>
              <a:p>
                <a:endParaRPr lang="en-US" dirty="0"/>
              </a:p>
            </p:txBody>
          </p:sp>
          <p:sp>
            <p:nvSpPr>
              <p:cNvPr id="29058" name="Freeform 386"/>
              <p:cNvSpPr>
                <a:spLocks/>
              </p:cNvSpPr>
              <p:nvPr/>
            </p:nvSpPr>
            <p:spPr bwMode="auto">
              <a:xfrm>
                <a:off x="2758" y="3492"/>
                <a:ext cx="8" cy="7"/>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C0C0C0"/>
                </a:solidFill>
                <a:prstDash val="solid"/>
                <a:round/>
                <a:headEnd/>
                <a:tailEnd/>
              </a:ln>
            </p:spPr>
            <p:txBody>
              <a:bodyPr/>
              <a:lstStyle/>
              <a:p>
                <a:endParaRPr lang="en-US" dirty="0"/>
              </a:p>
            </p:txBody>
          </p:sp>
          <p:sp>
            <p:nvSpPr>
              <p:cNvPr id="29059" name="Freeform 387"/>
              <p:cNvSpPr>
                <a:spLocks/>
              </p:cNvSpPr>
              <p:nvPr/>
            </p:nvSpPr>
            <p:spPr bwMode="auto">
              <a:xfrm>
                <a:off x="2758" y="3492"/>
                <a:ext cx="8" cy="7"/>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000000"/>
                </a:solidFill>
                <a:prstDash val="solid"/>
                <a:round/>
                <a:headEnd/>
                <a:tailEnd/>
              </a:ln>
            </p:spPr>
            <p:txBody>
              <a:bodyPr/>
              <a:lstStyle/>
              <a:p>
                <a:endParaRPr lang="en-US" dirty="0"/>
              </a:p>
            </p:txBody>
          </p:sp>
          <p:sp>
            <p:nvSpPr>
              <p:cNvPr id="29060" name="Freeform 388"/>
              <p:cNvSpPr>
                <a:spLocks/>
              </p:cNvSpPr>
              <p:nvPr/>
            </p:nvSpPr>
            <p:spPr bwMode="auto">
              <a:xfrm>
                <a:off x="2758" y="3499"/>
                <a:ext cx="8" cy="7"/>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C0C0C0"/>
                </a:solidFill>
                <a:prstDash val="solid"/>
                <a:round/>
                <a:headEnd/>
                <a:tailEnd/>
              </a:ln>
            </p:spPr>
            <p:txBody>
              <a:bodyPr/>
              <a:lstStyle/>
              <a:p>
                <a:endParaRPr lang="en-US" dirty="0"/>
              </a:p>
            </p:txBody>
          </p:sp>
          <p:sp>
            <p:nvSpPr>
              <p:cNvPr id="29062" name="Freeform 390"/>
              <p:cNvSpPr>
                <a:spLocks/>
              </p:cNvSpPr>
              <p:nvPr/>
            </p:nvSpPr>
            <p:spPr bwMode="auto">
              <a:xfrm>
                <a:off x="2758" y="3499"/>
                <a:ext cx="8" cy="7"/>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000000"/>
                </a:solidFill>
                <a:prstDash val="solid"/>
                <a:round/>
                <a:headEnd/>
                <a:tailEnd/>
              </a:ln>
            </p:spPr>
            <p:txBody>
              <a:bodyPr/>
              <a:lstStyle/>
              <a:p>
                <a:endParaRPr lang="en-US" dirty="0"/>
              </a:p>
            </p:txBody>
          </p:sp>
          <p:sp>
            <p:nvSpPr>
              <p:cNvPr id="29063" name="Freeform 391"/>
              <p:cNvSpPr>
                <a:spLocks/>
              </p:cNvSpPr>
              <p:nvPr/>
            </p:nvSpPr>
            <p:spPr bwMode="auto">
              <a:xfrm>
                <a:off x="2800" y="3493"/>
                <a:ext cx="7" cy="32"/>
              </a:xfrm>
              <a:custGeom>
                <a:avLst/>
                <a:gdLst/>
                <a:ahLst/>
                <a:cxnLst>
                  <a:cxn ang="0">
                    <a:pos x="0" y="33"/>
                  </a:cxn>
                  <a:cxn ang="0">
                    <a:pos x="0" y="7"/>
                  </a:cxn>
                  <a:cxn ang="0">
                    <a:pos x="7" y="0"/>
                  </a:cxn>
                  <a:cxn ang="0">
                    <a:pos x="7" y="0"/>
                  </a:cxn>
                  <a:cxn ang="0">
                    <a:pos x="7" y="7"/>
                  </a:cxn>
                  <a:cxn ang="0">
                    <a:pos x="7" y="33"/>
                  </a:cxn>
                  <a:cxn ang="0">
                    <a:pos x="0" y="33"/>
                  </a:cxn>
                  <a:cxn ang="0">
                    <a:pos x="0" y="33"/>
                  </a:cxn>
                </a:cxnLst>
                <a:rect l="0" t="0" r="r" b="b"/>
                <a:pathLst>
                  <a:path w="7" h="33">
                    <a:moveTo>
                      <a:pt x="0" y="33"/>
                    </a:moveTo>
                    <a:lnTo>
                      <a:pt x="0" y="7"/>
                    </a:lnTo>
                    <a:lnTo>
                      <a:pt x="7" y="0"/>
                    </a:lnTo>
                    <a:lnTo>
                      <a:pt x="7" y="0"/>
                    </a:lnTo>
                    <a:lnTo>
                      <a:pt x="7" y="7"/>
                    </a:lnTo>
                    <a:lnTo>
                      <a:pt x="7" y="33"/>
                    </a:lnTo>
                    <a:lnTo>
                      <a:pt x="0" y="33"/>
                    </a:lnTo>
                    <a:lnTo>
                      <a:pt x="0" y="33"/>
                    </a:lnTo>
                    <a:close/>
                  </a:path>
                </a:pathLst>
              </a:custGeom>
              <a:solidFill>
                <a:srgbClr val="808080"/>
              </a:solidFill>
              <a:ln w="9525">
                <a:noFill/>
                <a:round/>
                <a:headEnd/>
                <a:tailEnd/>
              </a:ln>
            </p:spPr>
            <p:txBody>
              <a:bodyPr/>
              <a:lstStyle/>
              <a:p>
                <a:endParaRPr lang="en-US" dirty="0"/>
              </a:p>
            </p:txBody>
          </p:sp>
          <p:sp>
            <p:nvSpPr>
              <p:cNvPr id="29064" name="Freeform 392"/>
              <p:cNvSpPr>
                <a:spLocks/>
              </p:cNvSpPr>
              <p:nvPr/>
            </p:nvSpPr>
            <p:spPr bwMode="auto">
              <a:xfrm>
                <a:off x="2800" y="3493"/>
                <a:ext cx="7" cy="32"/>
              </a:xfrm>
              <a:custGeom>
                <a:avLst/>
                <a:gdLst/>
                <a:ahLst/>
                <a:cxnLst>
                  <a:cxn ang="0">
                    <a:pos x="0" y="33"/>
                  </a:cxn>
                  <a:cxn ang="0">
                    <a:pos x="0" y="7"/>
                  </a:cxn>
                  <a:cxn ang="0">
                    <a:pos x="7" y="0"/>
                  </a:cxn>
                  <a:cxn ang="0">
                    <a:pos x="7" y="0"/>
                  </a:cxn>
                  <a:cxn ang="0">
                    <a:pos x="7" y="7"/>
                  </a:cxn>
                  <a:cxn ang="0">
                    <a:pos x="7" y="33"/>
                  </a:cxn>
                  <a:cxn ang="0">
                    <a:pos x="0" y="33"/>
                  </a:cxn>
                </a:cxnLst>
                <a:rect l="0" t="0" r="r" b="b"/>
                <a:pathLst>
                  <a:path w="7" h="33">
                    <a:moveTo>
                      <a:pt x="0" y="33"/>
                    </a:moveTo>
                    <a:lnTo>
                      <a:pt x="0" y="7"/>
                    </a:lnTo>
                    <a:lnTo>
                      <a:pt x="7" y="0"/>
                    </a:lnTo>
                    <a:lnTo>
                      <a:pt x="7" y="0"/>
                    </a:lnTo>
                    <a:lnTo>
                      <a:pt x="7" y="7"/>
                    </a:lnTo>
                    <a:lnTo>
                      <a:pt x="7" y="33"/>
                    </a:lnTo>
                    <a:lnTo>
                      <a:pt x="0" y="33"/>
                    </a:lnTo>
                  </a:path>
                </a:pathLst>
              </a:custGeom>
              <a:noFill/>
              <a:ln w="0">
                <a:solidFill>
                  <a:srgbClr val="000000"/>
                </a:solidFill>
                <a:prstDash val="solid"/>
                <a:round/>
                <a:headEnd/>
                <a:tailEnd/>
              </a:ln>
            </p:spPr>
            <p:txBody>
              <a:bodyPr/>
              <a:lstStyle/>
              <a:p>
                <a:endParaRPr lang="en-US" dirty="0"/>
              </a:p>
            </p:txBody>
          </p:sp>
          <p:sp>
            <p:nvSpPr>
              <p:cNvPr id="29065" name="Freeform 393"/>
              <p:cNvSpPr>
                <a:spLocks/>
              </p:cNvSpPr>
              <p:nvPr/>
            </p:nvSpPr>
            <p:spPr bwMode="auto">
              <a:xfrm>
                <a:off x="2800" y="3493"/>
                <a:ext cx="7" cy="32"/>
              </a:xfrm>
              <a:custGeom>
                <a:avLst/>
                <a:gdLst/>
                <a:ahLst/>
                <a:cxnLst>
                  <a:cxn ang="0">
                    <a:pos x="0" y="0"/>
                  </a:cxn>
                  <a:cxn ang="0">
                    <a:pos x="0" y="33"/>
                  </a:cxn>
                  <a:cxn ang="0">
                    <a:pos x="7" y="33"/>
                  </a:cxn>
                  <a:cxn ang="0">
                    <a:pos x="7" y="7"/>
                  </a:cxn>
                  <a:cxn ang="0">
                    <a:pos x="0" y="0"/>
                  </a:cxn>
                  <a:cxn ang="0">
                    <a:pos x="0" y="0"/>
                  </a:cxn>
                </a:cxnLst>
                <a:rect l="0" t="0" r="r" b="b"/>
                <a:pathLst>
                  <a:path w="7" h="33">
                    <a:moveTo>
                      <a:pt x="0" y="0"/>
                    </a:moveTo>
                    <a:lnTo>
                      <a:pt x="0" y="33"/>
                    </a:lnTo>
                    <a:lnTo>
                      <a:pt x="7" y="33"/>
                    </a:lnTo>
                    <a:lnTo>
                      <a:pt x="7" y="7"/>
                    </a:lnTo>
                    <a:lnTo>
                      <a:pt x="0" y="0"/>
                    </a:lnTo>
                    <a:lnTo>
                      <a:pt x="0" y="0"/>
                    </a:lnTo>
                    <a:close/>
                  </a:path>
                </a:pathLst>
              </a:custGeom>
              <a:solidFill>
                <a:srgbClr val="A0A0A0"/>
              </a:solidFill>
              <a:ln w="9525">
                <a:noFill/>
                <a:round/>
                <a:headEnd/>
                <a:tailEnd/>
              </a:ln>
            </p:spPr>
            <p:txBody>
              <a:bodyPr/>
              <a:lstStyle/>
              <a:p>
                <a:endParaRPr lang="en-US" dirty="0"/>
              </a:p>
            </p:txBody>
          </p:sp>
          <p:sp>
            <p:nvSpPr>
              <p:cNvPr id="29066" name="Freeform 394"/>
              <p:cNvSpPr>
                <a:spLocks/>
              </p:cNvSpPr>
              <p:nvPr/>
            </p:nvSpPr>
            <p:spPr bwMode="auto">
              <a:xfrm>
                <a:off x="2800" y="3493"/>
                <a:ext cx="7" cy="32"/>
              </a:xfrm>
              <a:custGeom>
                <a:avLst/>
                <a:gdLst/>
                <a:ahLst/>
                <a:cxnLst>
                  <a:cxn ang="0">
                    <a:pos x="0" y="0"/>
                  </a:cxn>
                  <a:cxn ang="0">
                    <a:pos x="0" y="33"/>
                  </a:cxn>
                  <a:cxn ang="0">
                    <a:pos x="7" y="33"/>
                  </a:cxn>
                  <a:cxn ang="0">
                    <a:pos x="7" y="7"/>
                  </a:cxn>
                  <a:cxn ang="0">
                    <a:pos x="0" y="0"/>
                  </a:cxn>
                </a:cxnLst>
                <a:rect l="0" t="0" r="r" b="b"/>
                <a:pathLst>
                  <a:path w="7" h="33">
                    <a:moveTo>
                      <a:pt x="0" y="0"/>
                    </a:moveTo>
                    <a:lnTo>
                      <a:pt x="0" y="33"/>
                    </a:lnTo>
                    <a:lnTo>
                      <a:pt x="7" y="33"/>
                    </a:lnTo>
                    <a:lnTo>
                      <a:pt x="7" y="7"/>
                    </a:lnTo>
                    <a:lnTo>
                      <a:pt x="0" y="0"/>
                    </a:lnTo>
                  </a:path>
                </a:pathLst>
              </a:custGeom>
              <a:noFill/>
              <a:ln w="0">
                <a:solidFill>
                  <a:srgbClr val="000000"/>
                </a:solidFill>
                <a:prstDash val="solid"/>
                <a:round/>
                <a:headEnd/>
                <a:tailEnd/>
              </a:ln>
            </p:spPr>
            <p:txBody>
              <a:bodyPr/>
              <a:lstStyle/>
              <a:p>
                <a:endParaRPr lang="en-US" dirty="0"/>
              </a:p>
            </p:txBody>
          </p:sp>
          <p:sp>
            <p:nvSpPr>
              <p:cNvPr id="29067" name="Freeform 395"/>
              <p:cNvSpPr>
                <a:spLocks/>
              </p:cNvSpPr>
              <p:nvPr/>
            </p:nvSpPr>
            <p:spPr bwMode="auto">
              <a:xfrm>
                <a:off x="2800" y="3480"/>
                <a:ext cx="7" cy="19"/>
              </a:xfrm>
              <a:custGeom>
                <a:avLst/>
                <a:gdLst/>
                <a:ahLst/>
                <a:cxnLst>
                  <a:cxn ang="0">
                    <a:pos x="0" y="0"/>
                  </a:cxn>
                  <a:cxn ang="0">
                    <a:pos x="7" y="13"/>
                  </a:cxn>
                  <a:cxn ang="0">
                    <a:pos x="0" y="20"/>
                  </a:cxn>
                  <a:cxn ang="0">
                    <a:pos x="0" y="20"/>
                  </a:cxn>
                  <a:cxn ang="0">
                    <a:pos x="0" y="0"/>
                  </a:cxn>
                  <a:cxn ang="0">
                    <a:pos x="0" y="0"/>
                  </a:cxn>
                </a:cxnLst>
                <a:rect l="0" t="0" r="r" b="b"/>
                <a:pathLst>
                  <a:path w="7" h="20">
                    <a:moveTo>
                      <a:pt x="0" y="0"/>
                    </a:moveTo>
                    <a:lnTo>
                      <a:pt x="7" y="13"/>
                    </a:lnTo>
                    <a:lnTo>
                      <a:pt x="0" y="20"/>
                    </a:lnTo>
                    <a:lnTo>
                      <a:pt x="0" y="20"/>
                    </a:lnTo>
                    <a:lnTo>
                      <a:pt x="0" y="0"/>
                    </a:lnTo>
                    <a:lnTo>
                      <a:pt x="0" y="0"/>
                    </a:lnTo>
                    <a:close/>
                  </a:path>
                </a:pathLst>
              </a:custGeom>
              <a:solidFill>
                <a:srgbClr val="A0A0A0"/>
              </a:solidFill>
              <a:ln w="9525">
                <a:noFill/>
                <a:round/>
                <a:headEnd/>
                <a:tailEnd/>
              </a:ln>
            </p:spPr>
            <p:txBody>
              <a:bodyPr/>
              <a:lstStyle/>
              <a:p>
                <a:endParaRPr lang="en-US" dirty="0"/>
              </a:p>
            </p:txBody>
          </p:sp>
          <p:sp>
            <p:nvSpPr>
              <p:cNvPr id="29068" name="Freeform 396"/>
              <p:cNvSpPr>
                <a:spLocks/>
              </p:cNvSpPr>
              <p:nvPr/>
            </p:nvSpPr>
            <p:spPr bwMode="auto">
              <a:xfrm>
                <a:off x="2800" y="3480"/>
                <a:ext cx="7" cy="19"/>
              </a:xfrm>
              <a:custGeom>
                <a:avLst/>
                <a:gdLst/>
                <a:ahLst/>
                <a:cxnLst>
                  <a:cxn ang="0">
                    <a:pos x="0" y="0"/>
                  </a:cxn>
                  <a:cxn ang="0">
                    <a:pos x="7" y="13"/>
                  </a:cxn>
                  <a:cxn ang="0">
                    <a:pos x="0" y="20"/>
                  </a:cxn>
                  <a:cxn ang="0">
                    <a:pos x="0" y="20"/>
                  </a:cxn>
                  <a:cxn ang="0">
                    <a:pos x="0" y="0"/>
                  </a:cxn>
                </a:cxnLst>
                <a:rect l="0" t="0" r="r" b="b"/>
                <a:pathLst>
                  <a:path w="7" h="20">
                    <a:moveTo>
                      <a:pt x="0" y="0"/>
                    </a:moveTo>
                    <a:lnTo>
                      <a:pt x="7" y="13"/>
                    </a:lnTo>
                    <a:lnTo>
                      <a:pt x="0" y="20"/>
                    </a:lnTo>
                    <a:lnTo>
                      <a:pt x="0" y="20"/>
                    </a:lnTo>
                    <a:lnTo>
                      <a:pt x="0" y="0"/>
                    </a:lnTo>
                  </a:path>
                </a:pathLst>
              </a:custGeom>
              <a:noFill/>
              <a:ln w="0">
                <a:solidFill>
                  <a:srgbClr val="000000"/>
                </a:solidFill>
                <a:prstDash val="solid"/>
                <a:round/>
                <a:headEnd/>
                <a:tailEnd/>
              </a:ln>
            </p:spPr>
            <p:txBody>
              <a:bodyPr/>
              <a:lstStyle/>
              <a:p>
                <a:endParaRPr lang="en-US" dirty="0"/>
              </a:p>
            </p:txBody>
          </p:sp>
          <p:sp>
            <p:nvSpPr>
              <p:cNvPr id="29069" name="Freeform 397"/>
              <p:cNvSpPr>
                <a:spLocks/>
              </p:cNvSpPr>
              <p:nvPr/>
            </p:nvSpPr>
            <p:spPr bwMode="auto">
              <a:xfrm>
                <a:off x="2766" y="3499"/>
                <a:ext cx="7" cy="32"/>
              </a:xfrm>
              <a:custGeom>
                <a:avLst/>
                <a:gdLst/>
                <a:ahLst/>
                <a:cxnLst>
                  <a:cxn ang="0">
                    <a:pos x="0" y="33"/>
                  </a:cxn>
                  <a:cxn ang="0">
                    <a:pos x="0" y="7"/>
                  </a:cxn>
                  <a:cxn ang="0">
                    <a:pos x="0" y="0"/>
                  </a:cxn>
                  <a:cxn ang="0">
                    <a:pos x="7" y="0"/>
                  </a:cxn>
                  <a:cxn ang="0">
                    <a:pos x="0" y="7"/>
                  </a:cxn>
                  <a:cxn ang="0">
                    <a:pos x="0" y="33"/>
                  </a:cxn>
                  <a:cxn ang="0">
                    <a:pos x="0" y="33"/>
                  </a:cxn>
                  <a:cxn ang="0">
                    <a:pos x="0" y="33"/>
                  </a:cxn>
                </a:cxnLst>
                <a:rect l="0" t="0" r="r" b="b"/>
                <a:pathLst>
                  <a:path w="7" h="33">
                    <a:moveTo>
                      <a:pt x="0" y="33"/>
                    </a:moveTo>
                    <a:lnTo>
                      <a:pt x="0" y="7"/>
                    </a:lnTo>
                    <a:lnTo>
                      <a:pt x="0" y="0"/>
                    </a:lnTo>
                    <a:lnTo>
                      <a:pt x="7" y="0"/>
                    </a:lnTo>
                    <a:lnTo>
                      <a:pt x="0" y="7"/>
                    </a:lnTo>
                    <a:lnTo>
                      <a:pt x="0" y="33"/>
                    </a:lnTo>
                    <a:lnTo>
                      <a:pt x="0" y="33"/>
                    </a:lnTo>
                    <a:lnTo>
                      <a:pt x="0" y="33"/>
                    </a:lnTo>
                    <a:close/>
                  </a:path>
                </a:pathLst>
              </a:custGeom>
              <a:solidFill>
                <a:srgbClr val="808080"/>
              </a:solidFill>
              <a:ln w="9525">
                <a:noFill/>
                <a:round/>
                <a:headEnd/>
                <a:tailEnd/>
              </a:ln>
            </p:spPr>
            <p:txBody>
              <a:bodyPr/>
              <a:lstStyle/>
              <a:p>
                <a:endParaRPr lang="en-US" dirty="0"/>
              </a:p>
            </p:txBody>
          </p:sp>
          <p:sp>
            <p:nvSpPr>
              <p:cNvPr id="29070" name="Freeform 398"/>
              <p:cNvSpPr>
                <a:spLocks/>
              </p:cNvSpPr>
              <p:nvPr/>
            </p:nvSpPr>
            <p:spPr bwMode="auto">
              <a:xfrm>
                <a:off x="2766" y="3499"/>
                <a:ext cx="7" cy="32"/>
              </a:xfrm>
              <a:custGeom>
                <a:avLst/>
                <a:gdLst/>
                <a:ahLst/>
                <a:cxnLst>
                  <a:cxn ang="0">
                    <a:pos x="0" y="33"/>
                  </a:cxn>
                  <a:cxn ang="0">
                    <a:pos x="0" y="7"/>
                  </a:cxn>
                  <a:cxn ang="0">
                    <a:pos x="0" y="0"/>
                  </a:cxn>
                  <a:cxn ang="0">
                    <a:pos x="7" y="0"/>
                  </a:cxn>
                  <a:cxn ang="0">
                    <a:pos x="0" y="7"/>
                  </a:cxn>
                  <a:cxn ang="0">
                    <a:pos x="0" y="33"/>
                  </a:cxn>
                  <a:cxn ang="0">
                    <a:pos x="0" y="33"/>
                  </a:cxn>
                  <a:cxn ang="0">
                    <a:pos x="0" y="33"/>
                  </a:cxn>
                </a:cxnLst>
                <a:rect l="0" t="0" r="r" b="b"/>
                <a:pathLst>
                  <a:path w="7" h="33">
                    <a:moveTo>
                      <a:pt x="0" y="33"/>
                    </a:moveTo>
                    <a:lnTo>
                      <a:pt x="0" y="7"/>
                    </a:lnTo>
                    <a:lnTo>
                      <a:pt x="0" y="0"/>
                    </a:lnTo>
                    <a:lnTo>
                      <a:pt x="7" y="0"/>
                    </a:lnTo>
                    <a:lnTo>
                      <a:pt x="0" y="7"/>
                    </a:lnTo>
                    <a:lnTo>
                      <a:pt x="0" y="33"/>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29071" name="Freeform 399"/>
              <p:cNvSpPr>
                <a:spLocks/>
              </p:cNvSpPr>
              <p:nvPr/>
            </p:nvSpPr>
            <p:spPr bwMode="auto">
              <a:xfrm>
                <a:off x="2766" y="3499"/>
                <a:ext cx="7" cy="32"/>
              </a:xfrm>
              <a:custGeom>
                <a:avLst/>
                <a:gdLst/>
                <a:ahLst/>
                <a:cxnLst>
                  <a:cxn ang="0">
                    <a:pos x="0" y="33"/>
                  </a:cxn>
                  <a:cxn ang="0">
                    <a:pos x="0" y="7"/>
                  </a:cxn>
                  <a:cxn ang="0">
                    <a:pos x="0" y="0"/>
                  </a:cxn>
                  <a:cxn ang="0">
                    <a:pos x="7" y="0"/>
                  </a:cxn>
                  <a:cxn ang="0">
                    <a:pos x="0" y="7"/>
                  </a:cxn>
                  <a:cxn ang="0">
                    <a:pos x="0" y="33"/>
                  </a:cxn>
                  <a:cxn ang="0">
                    <a:pos x="0" y="33"/>
                  </a:cxn>
                </a:cxnLst>
                <a:rect l="0" t="0" r="r" b="b"/>
                <a:pathLst>
                  <a:path w="7" h="33">
                    <a:moveTo>
                      <a:pt x="0" y="33"/>
                    </a:moveTo>
                    <a:lnTo>
                      <a:pt x="0" y="7"/>
                    </a:lnTo>
                    <a:lnTo>
                      <a:pt x="0" y="0"/>
                    </a:lnTo>
                    <a:lnTo>
                      <a:pt x="7" y="0"/>
                    </a:lnTo>
                    <a:lnTo>
                      <a:pt x="0" y="7"/>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29072" name="Freeform 400"/>
              <p:cNvSpPr>
                <a:spLocks/>
              </p:cNvSpPr>
              <p:nvPr/>
            </p:nvSpPr>
            <p:spPr bwMode="auto">
              <a:xfrm>
                <a:off x="2766" y="3499"/>
                <a:ext cx="1" cy="32"/>
              </a:xfrm>
              <a:custGeom>
                <a:avLst/>
                <a:gdLst/>
                <a:ahLst/>
                <a:cxnLst>
                  <a:cxn ang="0">
                    <a:pos x="0" y="0"/>
                  </a:cxn>
                  <a:cxn ang="0">
                    <a:pos x="0" y="33"/>
                  </a:cxn>
                  <a:cxn ang="0">
                    <a:pos x="0" y="33"/>
                  </a:cxn>
                  <a:cxn ang="0">
                    <a:pos x="0" y="7"/>
                  </a:cxn>
                  <a:cxn ang="0">
                    <a:pos x="0" y="0"/>
                  </a:cxn>
                  <a:cxn ang="0">
                    <a:pos x="0" y="0"/>
                  </a:cxn>
                </a:cxnLst>
                <a:rect l="0" t="0" r="r" b="b"/>
                <a:pathLst>
                  <a:path h="33">
                    <a:moveTo>
                      <a:pt x="0" y="0"/>
                    </a:moveTo>
                    <a:lnTo>
                      <a:pt x="0" y="33"/>
                    </a:lnTo>
                    <a:lnTo>
                      <a:pt x="0" y="33"/>
                    </a:lnTo>
                    <a:lnTo>
                      <a:pt x="0" y="7"/>
                    </a:lnTo>
                    <a:lnTo>
                      <a:pt x="0" y="0"/>
                    </a:lnTo>
                    <a:lnTo>
                      <a:pt x="0" y="0"/>
                    </a:lnTo>
                    <a:close/>
                  </a:path>
                </a:pathLst>
              </a:custGeom>
              <a:solidFill>
                <a:srgbClr val="A0A0A0"/>
              </a:solidFill>
              <a:ln w="9525">
                <a:noFill/>
                <a:round/>
                <a:headEnd/>
                <a:tailEnd/>
              </a:ln>
            </p:spPr>
            <p:txBody>
              <a:bodyPr/>
              <a:lstStyle/>
              <a:p>
                <a:endParaRPr lang="en-US" dirty="0"/>
              </a:p>
            </p:txBody>
          </p:sp>
          <p:sp>
            <p:nvSpPr>
              <p:cNvPr id="29073" name="Freeform 401"/>
              <p:cNvSpPr>
                <a:spLocks/>
              </p:cNvSpPr>
              <p:nvPr/>
            </p:nvSpPr>
            <p:spPr bwMode="auto">
              <a:xfrm>
                <a:off x="2766" y="3499"/>
                <a:ext cx="1" cy="32"/>
              </a:xfrm>
              <a:custGeom>
                <a:avLst/>
                <a:gdLst/>
                <a:ahLst/>
                <a:cxnLst>
                  <a:cxn ang="0">
                    <a:pos x="0" y="0"/>
                  </a:cxn>
                  <a:cxn ang="0">
                    <a:pos x="0" y="33"/>
                  </a:cxn>
                  <a:cxn ang="0">
                    <a:pos x="0" y="33"/>
                  </a:cxn>
                  <a:cxn ang="0">
                    <a:pos x="0" y="7"/>
                  </a:cxn>
                  <a:cxn ang="0">
                    <a:pos x="0" y="0"/>
                  </a:cxn>
                  <a:cxn ang="0">
                    <a:pos x="0" y="0"/>
                  </a:cxn>
                </a:cxnLst>
                <a:rect l="0" t="0" r="r" b="b"/>
                <a:pathLst>
                  <a:path h="33">
                    <a:moveTo>
                      <a:pt x="0" y="0"/>
                    </a:moveTo>
                    <a:lnTo>
                      <a:pt x="0" y="33"/>
                    </a:lnTo>
                    <a:lnTo>
                      <a:pt x="0" y="33"/>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074" name="Freeform 402"/>
              <p:cNvSpPr>
                <a:spLocks/>
              </p:cNvSpPr>
              <p:nvPr/>
            </p:nvSpPr>
            <p:spPr bwMode="auto">
              <a:xfrm>
                <a:off x="2766" y="3499"/>
                <a:ext cx="1" cy="32"/>
              </a:xfrm>
              <a:custGeom>
                <a:avLst/>
                <a:gdLst/>
                <a:ahLst/>
                <a:cxnLst>
                  <a:cxn ang="0">
                    <a:pos x="0" y="0"/>
                  </a:cxn>
                  <a:cxn ang="0">
                    <a:pos x="0" y="33"/>
                  </a:cxn>
                  <a:cxn ang="0">
                    <a:pos x="0" y="33"/>
                  </a:cxn>
                  <a:cxn ang="0">
                    <a:pos x="0" y="7"/>
                  </a:cxn>
                  <a:cxn ang="0">
                    <a:pos x="0" y="0"/>
                  </a:cxn>
                </a:cxnLst>
                <a:rect l="0" t="0" r="r" b="b"/>
                <a:pathLst>
                  <a:path h="33">
                    <a:moveTo>
                      <a:pt x="0" y="0"/>
                    </a:moveTo>
                    <a:lnTo>
                      <a:pt x="0" y="33"/>
                    </a:lnTo>
                    <a:lnTo>
                      <a:pt x="0" y="33"/>
                    </a:lnTo>
                    <a:lnTo>
                      <a:pt x="0" y="7"/>
                    </a:lnTo>
                    <a:lnTo>
                      <a:pt x="0" y="0"/>
                    </a:lnTo>
                  </a:path>
                </a:pathLst>
              </a:custGeom>
              <a:noFill/>
              <a:ln w="0">
                <a:solidFill>
                  <a:srgbClr val="000000"/>
                </a:solidFill>
                <a:prstDash val="solid"/>
                <a:round/>
                <a:headEnd/>
                <a:tailEnd/>
              </a:ln>
            </p:spPr>
            <p:txBody>
              <a:bodyPr/>
              <a:lstStyle/>
              <a:p>
                <a:endParaRPr lang="en-US" dirty="0"/>
              </a:p>
            </p:txBody>
          </p:sp>
          <p:sp>
            <p:nvSpPr>
              <p:cNvPr id="29075" name="Freeform 403"/>
              <p:cNvSpPr>
                <a:spLocks/>
              </p:cNvSpPr>
              <p:nvPr/>
            </p:nvSpPr>
            <p:spPr bwMode="auto">
              <a:xfrm>
                <a:off x="2758" y="3493"/>
                <a:ext cx="8" cy="13"/>
              </a:xfrm>
              <a:custGeom>
                <a:avLst/>
                <a:gdLst/>
                <a:ahLst/>
                <a:cxnLst>
                  <a:cxn ang="0">
                    <a:pos x="0" y="0"/>
                  </a:cxn>
                  <a:cxn ang="0">
                    <a:pos x="8" y="7"/>
                  </a:cxn>
                  <a:cxn ang="0">
                    <a:pos x="8" y="14"/>
                  </a:cxn>
                  <a:cxn ang="0">
                    <a:pos x="8" y="14"/>
                  </a:cxn>
                  <a:cxn ang="0">
                    <a:pos x="0" y="0"/>
                  </a:cxn>
                  <a:cxn ang="0">
                    <a:pos x="0" y="0"/>
                  </a:cxn>
                </a:cxnLst>
                <a:rect l="0" t="0" r="r" b="b"/>
                <a:pathLst>
                  <a:path w="8" h="14">
                    <a:moveTo>
                      <a:pt x="0" y="0"/>
                    </a:moveTo>
                    <a:lnTo>
                      <a:pt x="8" y="7"/>
                    </a:lnTo>
                    <a:lnTo>
                      <a:pt x="8" y="14"/>
                    </a:lnTo>
                    <a:lnTo>
                      <a:pt x="8" y="14"/>
                    </a:lnTo>
                    <a:lnTo>
                      <a:pt x="0" y="0"/>
                    </a:lnTo>
                    <a:lnTo>
                      <a:pt x="0" y="0"/>
                    </a:lnTo>
                    <a:close/>
                  </a:path>
                </a:pathLst>
              </a:custGeom>
              <a:solidFill>
                <a:srgbClr val="A0A0A0"/>
              </a:solidFill>
              <a:ln w="9525">
                <a:noFill/>
                <a:round/>
                <a:headEnd/>
                <a:tailEnd/>
              </a:ln>
            </p:spPr>
            <p:txBody>
              <a:bodyPr/>
              <a:lstStyle/>
              <a:p>
                <a:endParaRPr lang="en-US" dirty="0"/>
              </a:p>
            </p:txBody>
          </p:sp>
          <p:sp>
            <p:nvSpPr>
              <p:cNvPr id="29076" name="Freeform 404"/>
              <p:cNvSpPr>
                <a:spLocks/>
              </p:cNvSpPr>
              <p:nvPr/>
            </p:nvSpPr>
            <p:spPr bwMode="auto">
              <a:xfrm>
                <a:off x="2758" y="3493"/>
                <a:ext cx="8" cy="13"/>
              </a:xfrm>
              <a:custGeom>
                <a:avLst/>
                <a:gdLst/>
                <a:ahLst/>
                <a:cxnLst>
                  <a:cxn ang="0">
                    <a:pos x="0" y="0"/>
                  </a:cxn>
                  <a:cxn ang="0">
                    <a:pos x="8" y="7"/>
                  </a:cxn>
                  <a:cxn ang="0">
                    <a:pos x="8" y="14"/>
                  </a:cxn>
                  <a:cxn ang="0">
                    <a:pos x="8" y="14"/>
                  </a:cxn>
                  <a:cxn ang="0">
                    <a:pos x="0" y="0"/>
                  </a:cxn>
                  <a:cxn ang="0">
                    <a:pos x="0" y="0"/>
                  </a:cxn>
                </a:cxnLst>
                <a:rect l="0" t="0" r="r" b="b"/>
                <a:pathLst>
                  <a:path w="8" h="14">
                    <a:moveTo>
                      <a:pt x="0" y="0"/>
                    </a:moveTo>
                    <a:lnTo>
                      <a:pt x="8" y="7"/>
                    </a:lnTo>
                    <a:lnTo>
                      <a:pt x="8" y="14"/>
                    </a:lnTo>
                    <a:lnTo>
                      <a:pt x="8" y="14"/>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077" name="Freeform 405"/>
              <p:cNvSpPr>
                <a:spLocks/>
              </p:cNvSpPr>
              <p:nvPr/>
            </p:nvSpPr>
            <p:spPr bwMode="auto">
              <a:xfrm>
                <a:off x="2758" y="3493"/>
                <a:ext cx="8" cy="13"/>
              </a:xfrm>
              <a:custGeom>
                <a:avLst/>
                <a:gdLst/>
                <a:ahLst/>
                <a:cxnLst>
                  <a:cxn ang="0">
                    <a:pos x="0" y="0"/>
                  </a:cxn>
                  <a:cxn ang="0">
                    <a:pos x="8" y="7"/>
                  </a:cxn>
                  <a:cxn ang="0">
                    <a:pos x="8" y="14"/>
                  </a:cxn>
                  <a:cxn ang="0">
                    <a:pos x="8" y="14"/>
                  </a:cxn>
                  <a:cxn ang="0">
                    <a:pos x="0" y="0"/>
                  </a:cxn>
                </a:cxnLst>
                <a:rect l="0" t="0" r="r" b="b"/>
                <a:pathLst>
                  <a:path w="8" h="14">
                    <a:moveTo>
                      <a:pt x="0" y="0"/>
                    </a:moveTo>
                    <a:lnTo>
                      <a:pt x="8" y="7"/>
                    </a:lnTo>
                    <a:lnTo>
                      <a:pt x="8" y="14"/>
                    </a:lnTo>
                    <a:lnTo>
                      <a:pt x="8" y="14"/>
                    </a:lnTo>
                    <a:lnTo>
                      <a:pt x="0" y="0"/>
                    </a:lnTo>
                  </a:path>
                </a:pathLst>
              </a:custGeom>
              <a:noFill/>
              <a:ln w="0">
                <a:solidFill>
                  <a:srgbClr val="000000"/>
                </a:solidFill>
                <a:prstDash val="solid"/>
                <a:round/>
                <a:headEnd/>
                <a:tailEnd/>
              </a:ln>
            </p:spPr>
            <p:txBody>
              <a:bodyPr/>
              <a:lstStyle/>
              <a:p>
                <a:endParaRPr lang="en-US" dirty="0"/>
              </a:p>
            </p:txBody>
          </p:sp>
          <p:sp>
            <p:nvSpPr>
              <p:cNvPr id="29078" name="Freeform 406"/>
              <p:cNvSpPr>
                <a:spLocks/>
              </p:cNvSpPr>
              <p:nvPr/>
            </p:nvSpPr>
            <p:spPr bwMode="auto">
              <a:xfrm>
                <a:off x="2758" y="3493"/>
                <a:ext cx="8" cy="6"/>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C0C0C0"/>
                </a:solidFill>
                <a:prstDash val="solid"/>
                <a:round/>
                <a:headEnd/>
                <a:tailEnd/>
              </a:ln>
            </p:spPr>
            <p:txBody>
              <a:bodyPr/>
              <a:lstStyle/>
              <a:p>
                <a:endParaRPr lang="en-US" dirty="0"/>
              </a:p>
            </p:txBody>
          </p:sp>
          <p:sp>
            <p:nvSpPr>
              <p:cNvPr id="29079" name="Freeform 407"/>
              <p:cNvSpPr>
                <a:spLocks/>
              </p:cNvSpPr>
              <p:nvPr/>
            </p:nvSpPr>
            <p:spPr bwMode="auto">
              <a:xfrm>
                <a:off x="2758" y="3493"/>
                <a:ext cx="8" cy="6"/>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000000"/>
                </a:solidFill>
                <a:prstDash val="solid"/>
                <a:round/>
                <a:headEnd/>
                <a:tailEnd/>
              </a:ln>
            </p:spPr>
            <p:txBody>
              <a:bodyPr/>
              <a:lstStyle/>
              <a:p>
                <a:endParaRPr lang="en-US" dirty="0"/>
              </a:p>
            </p:txBody>
          </p:sp>
          <p:sp>
            <p:nvSpPr>
              <p:cNvPr id="29080" name="Freeform 408"/>
              <p:cNvSpPr>
                <a:spLocks/>
              </p:cNvSpPr>
              <p:nvPr/>
            </p:nvSpPr>
            <p:spPr bwMode="auto">
              <a:xfrm>
                <a:off x="2758" y="3499"/>
                <a:ext cx="8" cy="7"/>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C0C0C0"/>
                </a:solidFill>
                <a:prstDash val="solid"/>
                <a:round/>
                <a:headEnd/>
                <a:tailEnd/>
              </a:ln>
            </p:spPr>
            <p:txBody>
              <a:bodyPr/>
              <a:lstStyle/>
              <a:p>
                <a:endParaRPr lang="en-US" dirty="0"/>
              </a:p>
            </p:txBody>
          </p:sp>
          <p:sp>
            <p:nvSpPr>
              <p:cNvPr id="29081" name="Freeform 409"/>
              <p:cNvSpPr>
                <a:spLocks/>
              </p:cNvSpPr>
              <p:nvPr/>
            </p:nvSpPr>
            <p:spPr bwMode="auto">
              <a:xfrm>
                <a:off x="2758" y="3499"/>
                <a:ext cx="8" cy="7"/>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000000"/>
                </a:solidFill>
                <a:prstDash val="solid"/>
                <a:round/>
                <a:headEnd/>
                <a:tailEnd/>
              </a:ln>
            </p:spPr>
            <p:txBody>
              <a:bodyPr/>
              <a:lstStyle/>
              <a:p>
                <a:endParaRPr lang="en-US" dirty="0"/>
              </a:p>
            </p:txBody>
          </p:sp>
          <p:sp>
            <p:nvSpPr>
              <p:cNvPr id="29082" name="Freeform 410"/>
              <p:cNvSpPr>
                <a:spLocks/>
              </p:cNvSpPr>
              <p:nvPr/>
            </p:nvSpPr>
            <p:spPr bwMode="auto">
              <a:xfrm>
                <a:off x="2766" y="3499"/>
                <a:ext cx="7" cy="32"/>
              </a:xfrm>
              <a:custGeom>
                <a:avLst/>
                <a:gdLst/>
                <a:ahLst/>
                <a:cxnLst>
                  <a:cxn ang="0">
                    <a:pos x="0" y="33"/>
                  </a:cxn>
                  <a:cxn ang="0">
                    <a:pos x="0" y="7"/>
                  </a:cxn>
                  <a:cxn ang="0">
                    <a:pos x="0" y="0"/>
                  </a:cxn>
                  <a:cxn ang="0">
                    <a:pos x="7" y="0"/>
                  </a:cxn>
                  <a:cxn ang="0">
                    <a:pos x="0" y="7"/>
                  </a:cxn>
                  <a:cxn ang="0">
                    <a:pos x="0" y="33"/>
                  </a:cxn>
                  <a:cxn ang="0">
                    <a:pos x="0" y="33"/>
                  </a:cxn>
                  <a:cxn ang="0">
                    <a:pos x="0" y="33"/>
                  </a:cxn>
                </a:cxnLst>
                <a:rect l="0" t="0" r="r" b="b"/>
                <a:pathLst>
                  <a:path w="7" h="33">
                    <a:moveTo>
                      <a:pt x="0" y="33"/>
                    </a:moveTo>
                    <a:lnTo>
                      <a:pt x="0" y="7"/>
                    </a:lnTo>
                    <a:lnTo>
                      <a:pt x="0" y="0"/>
                    </a:lnTo>
                    <a:lnTo>
                      <a:pt x="7" y="0"/>
                    </a:lnTo>
                    <a:lnTo>
                      <a:pt x="0" y="7"/>
                    </a:lnTo>
                    <a:lnTo>
                      <a:pt x="0" y="33"/>
                    </a:lnTo>
                    <a:lnTo>
                      <a:pt x="0" y="33"/>
                    </a:lnTo>
                    <a:lnTo>
                      <a:pt x="0" y="33"/>
                    </a:lnTo>
                    <a:close/>
                  </a:path>
                </a:pathLst>
              </a:custGeom>
              <a:solidFill>
                <a:srgbClr val="808080"/>
              </a:solidFill>
              <a:ln w="9525">
                <a:noFill/>
                <a:round/>
                <a:headEnd/>
                <a:tailEnd/>
              </a:ln>
            </p:spPr>
            <p:txBody>
              <a:bodyPr/>
              <a:lstStyle/>
              <a:p>
                <a:endParaRPr lang="en-US" dirty="0"/>
              </a:p>
            </p:txBody>
          </p:sp>
          <p:sp>
            <p:nvSpPr>
              <p:cNvPr id="29083" name="Freeform 411"/>
              <p:cNvSpPr>
                <a:spLocks/>
              </p:cNvSpPr>
              <p:nvPr/>
            </p:nvSpPr>
            <p:spPr bwMode="auto">
              <a:xfrm>
                <a:off x="2766" y="3499"/>
                <a:ext cx="7" cy="32"/>
              </a:xfrm>
              <a:custGeom>
                <a:avLst/>
                <a:gdLst/>
                <a:ahLst/>
                <a:cxnLst>
                  <a:cxn ang="0">
                    <a:pos x="0" y="33"/>
                  </a:cxn>
                  <a:cxn ang="0">
                    <a:pos x="0" y="7"/>
                  </a:cxn>
                  <a:cxn ang="0">
                    <a:pos x="0" y="0"/>
                  </a:cxn>
                  <a:cxn ang="0">
                    <a:pos x="7" y="0"/>
                  </a:cxn>
                  <a:cxn ang="0">
                    <a:pos x="0" y="7"/>
                  </a:cxn>
                  <a:cxn ang="0">
                    <a:pos x="0" y="33"/>
                  </a:cxn>
                  <a:cxn ang="0">
                    <a:pos x="0" y="33"/>
                  </a:cxn>
                  <a:cxn ang="0">
                    <a:pos x="0" y="33"/>
                  </a:cxn>
                </a:cxnLst>
                <a:rect l="0" t="0" r="r" b="b"/>
                <a:pathLst>
                  <a:path w="7" h="33">
                    <a:moveTo>
                      <a:pt x="0" y="33"/>
                    </a:moveTo>
                    <a:lnTo>
                      <a:pt x="0" y="7"/>
                    </a:lnTo>
                    <a:lnTo>
                      <a:pt x="0" y="0"/>
                    </a:lnTo>
                    <a:lnTo>
                      <a:pt x="7" y="0"/>
                    </a:lnTo>
                    <a:lnTo>
                      <a:pt x="0" y="7"/>
                    </a:lnTo>
                    <a:lnTo>
                      <a:pt x="0" y="33"/>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29084" name="Freeform 412"/>
              <p:cNvSpPr>
                <a:spLocks/>
              </p:cNvSpPr>
              <p:nvPr/>
            </p:nvSpPr>
            <p:spPr bwMode="auto">
              <a:xfrm>
                <a:off x="2766" y="3499"/>
                <a:ext cx="7" cy="32"/>
              </a:xfrm>
              <a:custGeom>
                <a:avLst/>
                <a:gdLst/>
                <a:ahLst/>
                <a:cxnLst>
                  <a:cxn ang="0">
                    <a:pos x="0" y="33"/>
                  </a:cxn>
                  <a:cxn ang="0">
                    <a:pos x="0" y="7"/>
                  </a:cxn>
                  <a:cxn ang="0">
                    <a:pos x="0" y="0"/>
                  </a:cxn>
                  <a:cxn ang="0">
                    <a:pos x="7" y="0"/>
                  </a:cxn>
                  <a:cxn ang="0">
                    <a:pos x="0" y="7"/>
                  </a:cxn>
                  <a:cxn ang="0">
                    <a:pos x="0" y="33"/>
                  </a:cxn>
                  <a:cxn ang="0">
                    <a:pos x="0" y="33"/>
                  </a:cxn>
                </a:cxnLst>
                <a:rect l="0" t="0" r="r" b="b"/>
                <a:pathLst>
                  <a:path w="7" h="33">
                    <a:moveTo>
                      <a:pt x="0" y="33"/>
                    </a:moveTo>
                    <a:lnTo>
                      <a:pt x="0" y="7"/>
                    </a:lnTo>
                    <a:lnTo>
                      <a:pt x="0" y="0"/>
                    </a:lnTo>
                    <a:lnTo>
                      <a:pt x="7" y="0"/>
                    </a:lnTo>
                    <a:lnTo>
                      <a:pt x="0" y="7"/>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29085" name="Freeform 413"/>
              <p:cNvSpPr>
                <a:spLocks/>
              </p:cNvSpPr>
              <p:nvPr/>
            </p:nvSpPr>
            <p:spPr bwMode="auto">
              <a:xfrm>
                <a:off x="2766" y="3499"/>
                <a:ext cx="1" cy="32"/>
              </a:xfrm>
              <a:custGeom>
                <a:avLst/>
                <a:gdLst/>
                <a:ahLst/>
                <a:cxnLst>
                  <a:cxn ang="0">
                    <a:pos x="0" y="0"/>
                  </a:cxn>
                  <a:cxn ang="0">
                    <a:pos x="0" y="33"/>
                  </a:cxn>
                  <a:cxn ang="0">
                    <a:pos x="0" y="33"/>
                  </a:cxn>
                  <a:cxn ang="0">
                    <a:pos x="0" y="7"/>
                  </a:cxn>
                  <a:cxn ang="0">
                    <a:pos x="0" y="0"/>
                  </a:cxn>
                  <a:cxn ang="0">
                    <a:pos x="0" y="0"/>
                  </a:cxn>
                </a:cxnLst>
                <a:rect l="0" t="0" r="r" b="b"/>
                <a:pathLst>
                  <a:path h="33">
                    <a:moveTo>
                      <a:pt x="0" y="0"/>
                    </a:moveTo>
                    <a:lnTo>
                      <a:pt x="0" y="33"/>
                    </a:lnTo>
                    <a:lnTo>
                      <a:pt x="0" y="33"/>
                    </a:lnTo>
                    <a:lnTo>
                      <a:pt x="0" y="7"/>
                    </a:lnTo>
                    <a:lnTo>
                      <a:pt x="0" y="0"/>
                    </a:lnTo>
                    <a:lnTo>
                      <a:pt x="0" y="0"/>
                    </a:lnTo>
                    <a:close/>
                  </a:path>
                </a:pathLst>
              </a:custGeom>
              <a:solidFill>
                <a:srgbClr val="A0A0A0"/>
              </a:solidFill>
              <a:ln w="9525">
                <a:noFill/>
                <a:round/>
                <a:headEnd/>
                <a:tailEnd/>
              </a:ln>
            </p:spPr>
            <p:txBody>
              <a:bodyPr/>
              <a:lstStyle/>
              <a:p>
                <a:endParaRPr lang="en-US" dirty="0"/>
              </a:p>
            </p:txBody>
          </p:sp>
          <p:sp>
            <p:nvSpPr>
              <p:cNvPr id="29086" name="Freeform 414"/>
              <p:cNvSpPr>
                <a:spLocks/>
              </p:cNvSpPr>
              <p:nvPr/>
            </p:nvSpPr>
            <p:spPr bwMode="auto">
              <a:xfrm>
                <a:off x="2766" y="3499"/>
                <a:ext cx="1" cy="32"/>
              </a:xfrm>
              <a:custGeom>
                <a:avLst/>
                <a:gdLst/>
                <a:ahLst/>
                <a:cxnLst>
                  <a:cxn ang="0">
                    <a:pos x="0" y="0"/>
                  </a:cxn>
                  <a:cxn ang="0">
                    <a:pos x="0" y="33"/>
                  </a:cxn>
                  <a:cxn ang="0">
                    <a:pos x="0" y="33"/>
                  </a:cxn>
                  <a:cxn ang="0">
                    <a:pos x="0" y="7"/>
                  </a:cxn>
                  <a:cxn ang="0">
                    <a:pos x="0" y="0"/>
                  </a:cxn>
                  <a:cxn ang="0">
                    <a:pos x="0" y="0"/>
                  </a:cxn>
                </a:cxnLst>
                <a:rect l="0" t="0" r="r" b="b"/>
                <a:pathLst>
                  <a:path h="33">
                    <a:moveTo>
                      <a:pt x="0" y="0"/>
                    </a:moveTo>
                    <a:lnTo>
                      <a:pt x="0" y="33"/>
                    </a:lnTo>
                    <a:lnTo>
                      <a:pt x="0" y="33"/>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087" name="Freeform 415"/>
              <p:cNvSpPr>
                <a:spLocks/>
              </p:cNvSpPr>
              <p:nvPr/>
            </p:nvSpPr>
            <p:spPr bwMode="auto">
              <a:xfrm>
                <a:off x="2766" y="3499"/>
                <a:ext cx="1" cy="32"/>
              </a:xfrm>
              <a:custGeom>
                <a:avLst/>
                <a:gdLst/>
                <a:ahLst/>
                <a:cxnLst>
                  <a:cxn ang="0">
                    <a:pos x="0" y="0"/>
                  </a:cxn>
                  <a:cxn ang="0">
                    <a:pos x="0" y="33"/>
                  </a:cxn>
                  <a:cxn ang="0">
                    <a:pos x="0" y="33"/>
                  </a:cxn>
                  <a:cxn ang="0">
                    <a:pos x="0" y="7"/>
                  </a:cxn>
                  <a:cxn ang="0">
                    <a:pos x="0" y="0"/>
                  </a:cxn>
                </a:cxnLst>
                <a:rect l="0" t="0" r="r" b="b"/>
                <a:pathLst>
                  <a:path h="33">
                    <a:moveTo>
                      <a:pt x="0" y="0"/>
                    </a:moveTo>
                    <a:lnTo>
                      <a:pt x="0" y="33"/>
                    </a:lnTo>
                    <a:lnTo>
                      <a:pt x="0" y="33"/>
                    </a:lnTo>
                    <a:lnTo>
                      <a:pt x="0" y="7"/>
                    </a:lnTo>
                    <a:lnTo>
                      <a:pt x="0" y="0"/>
                    </a:lnTo>
                  </a:path>
                </a:pathLst>
              </a:custGeom>
              <a:noFill/>
              <a:ln w="0">
                <a:solidFill>
                  <a:srgbClr val="000000"/>
                </a:solidFill>
                <a:prstDash val="solid"/>
                <a:round/>
                <a:headEnd/>
                <a:tailEnd/>
              </a:ln>
            </p:spPr>
            <p:txBody>
              <a:bodyPr/>
              <a:lstStyle/>
              <a:p>
                <a:endParaRPr lang="en-US" dirty="0"/>
              </a:p>
            </p:txBody>
          </p:sp>
          <p:sp>
            <p:nvSpPr>
              <p:cNvPr id="29088" name="Freeform 416"/>
              <p:cNvSpPr>
                <a:spLocks/>
              </p:cNvSpPr>
              <p:nvPr/>
            </p:nvSpPr>
            <p:spPr bwMode="auto">
              <a:xfrm>
                <a:off x="2758" y="3493"/>
                <a:ext cx="8" cy="13"/>
              </a:xfrm>
              <a:custGeom>
                <a:avLst/>
                <a:gdLst/>
                <a:ahLst/>
                <a:cxnLst>
                  <a:cxn ang="0">
                    <a:pos x="0" y="0"/>
                  </a:cxn>
                  <a:cxn ang="0">
                    <a:pos x="8" y="7"/>
                  </a:cxn>
                  <a:cxn ang="0">
                    <a:pos x="8" y="14"/>
                  </a:cxn>
                  <a:cxn ang="0">
                    <a:pos x="8" y="14"/>
                  </a:cxn>
                  <a:cxn ang="0">
                    <a:pos x="0" y="0"/>
                  </a:cxn>
                  <a:cxn ang="0">
                    <a:pos x="0" y="0"/>
                  </a:cxn>
                </a:cxnLst>
                <a:rect l="0" t="0" r="r" b="b"/>
                <a:pathLst>
                  <a:path w="8" h="14">
                    <a:moveTo>
                      <a:pt x="0" y="0"/>
                    </a:moveTo>
                    <a:lnTo>
                      <a:pt x="8" y="7"/>
                    </a:lnTo>
                    <a:lnTo>
                      <a:pt x="8" y="14"/>
                    </a:lnTo>
                    <a:lnTo>
                      <a:pt x="8" y="14"/>
                    </a:lnTo>
                    <a:lnTo>
                      <a:pt x="0" y="0"/>
                    </a:lnTo>
                    <a:lnTo>
                      <a:pt x="0" y="0"/>
                    </a:lnTo>
                    <a:close/>
                  </a:path>
                </a:pathLst>
              </a:custGeom>
              <a:solidFill>
                <a:srgbClr val="A0A0A0"/>
              </a:solidFill>
              <a:ln w="9525">
                <a:noFill/>
                <a:round/>
                <a:headEnd/>
                <a:tailEnd/>
              </a:ln>
            </p:spPr>
            <p:txBody>
              <a:bodyPr/>
              <a:lstStyle/>
              <a:p>
                <a:endParaRPr lang="en-US" dirty="0"/>
              </a:p>
            </p:txBody>
          </p:sp>
          <p:sp>
            <p:nvSpPr>
              <p:cNvPr id="29089" name="Freeform 417"/>
              <p:cNvSpPr>
                <a:spLocks/>
              </p:cNvSpPr>
              <p:nvPr/>
            </p:nvSpPr>
            <p:spPr bwMode="auto">
              <a:xfrm>
                <a:off x="2758" y="3493"/>
                <a:ext cx="8" cy="13"/>
              </a:xfrm>
              <a:custGeom>
                <a:avLst/>
                <a:gdLst/>
                <a:ahLst/>
                <a:cxnLst>
                  <a:cxn ang="0">
                    <a:pos x="0" y="0"/>
                  </a:cxn>
                  <a:cxn ang="0">
                    <a:pos x="8" y="7"/>
                  </a:cxn>
                  <a:cxn ang="0">
                    <a:pos x="8" y="14"/>
                  </a:cxn>
                  <a:cxn ang="0">
                    <a:pos x="8" y="14"/>
                  </a:cxn>
                  <a:cxn ang="0">
                    <a:pos x="0" y="0"/>
                  </a:cxn>
                  <a:cxn ang="0">
                    <a:pos x="0" y="0"/>
                  </a:cxn>
                </a:cxnLst>
                <a:rect l="0" t="0" r="r" b="b"/>
                <a:pathLst>
                  <a:path w="8" h="14">
                    <a:moveTo>
                      <a:pt x="0" y="0"/>
                    </a:moveTo>
                    <a:lnTo>
                      <a:pt x="8" y="7"/>
                    </a:lnTo>
                    <a:lnTo>
                      <a:pt x="8" y="14"/>
                    </a:lnTo>
                    <a:lnTo>
                      <a:pt x="8" y="14"/>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090" name="Freeform 418"/>
              <p:cNvSpPr>
                <a:spLocks/>
              </p:cNvSpPr>
              <p:nvPr/>
            </p:nvSpPr>
            <p:spPr bwMode="auto">
              <a:xfrm>
                <a:off x="2758" y="3493"/>
                <a:ext cx="8" cy="13"/>
              </a:xfrm>
              <a:custGeom>
                <a:avLst/>
                <a:gdLst/>
                <a:ahLst/>
                <a:cxnLst>
                  <a:cxn ang="0">
                    <a:pos x="0" y="0"/>
                  </a:cxn>
                  <a:cxn ang="0">
                    <a:pos x="8" y="7"/>
                  </a:cxn>
                  <a:cxn ang="0">
                    <a:pos x="8" y="14"/>
                  </a:cxn>
                  <a:cxn ang="0">
                    <a:pos x="8" y="14"/>
                  </a:cxn>
                  <a:cxn ang="0">
                    <a:pos x="0" y="0"/>
                  </a:cxn>
                </a:cxnLst>
                <a:rect l="0" t="0" r="r" b="b"/>
                <a:pathLst>
                  <a:path w="8" h="14">
                    <a:moveTo>
                      <a:pt x="0" y="0"/>
                    </a:moveTo>
                    <a:lnTo>
                      <a:pt x="8" y="7"/>
                    </a:lnTo>
                    <a:lnTo>
                      <a:pt x="8" y="14"/>
                    </a:lnTo>
                    <a:lnTo>
                      <a:pt x="8" y="14"/>
                    </a:lnTo>
                    <a:lnTo>
                      <a:pt x="0" y="0"/>
                    </a:lnTo>
                  </a:path>
                </a:pathLst>
              </a:custGeom>
              <a:noFill/>
              <a:ln w="0">
                <a:solidFill>
                  <a:srgbClr val="000000"/>
                </a:solidFill>
                <a:prstDash val="solid"/>
                <a:round/>
                <a:headEnd/>
                <a:tailEnd/>
              </a:ln>
            </p:spPr>
            <p:txBody>
              <a:bodyPr/>
              <a:lstStyle/>
              <a:p>
                <a:endParaRPr lang="en-US" dirty="0"/>
              </a:p>
            </p:txBody>
          </p:sp>
          <p:sp>
            <p:nvSpPr>
              <p:cNvPr id="29091" name="Freeform 419"/>
              <p:cNvSpPr>
                <a:spLocks/>
              </p:cNvSpPr>
              <p:nvPr/>
            </p:nvSpPr>
            <p:spPr bwMode="auto">
              <a:xfrm>
                <a:off x="2766" y="3499"/>
                <a:ext cx="7" cy="32"/>
              </a:xfrm>
              <a:custGeom>
                <a:avLst/>
                <a:gdLst/>
                <a:ahLst/>
                <a:cxnLst>
                  <a:cxn ang="0">
                    <a:pos x="0" y="33"/>
                  </a:cxn>
                  <a:cxn ang="0">
                    <a:pos x="0" y="7"/>
                  </a:cxn>
                  <a:cxn ang="0">
                    <a:pos x="0" y="0"/>
                  </a:cxn>
                  <a:cxn ang="0">
                    <a:pos x="7" y="0"/>
                  </a:cxn>
                  <a:cxn ang="0">
                    <a:pos x="0" y="7"/>
                  </a:cxn>
                  <a:cxn ang="0">
                    <a:pos x="0" y="33"/>
                  </a:cxn>
                  <a:cxn ang="0">
                    <a:pos x="0" y="33"/>
                  </a:cxn>
                  <a:cxn ang="0">
                    <a:pos x="0" y="33"/>
                  </a:cxn>
                </a:cxnLst>
                <a:rect l="0" t="0" r="r" b="b"/>
                <a:pathLst>
                  <a:path w="7" h="33">
                    <a:moveTo>
                      <a:pt x="0" y="33"/>
                    </a:moveTo>
                    <a:lnTo>
                      <a:pt x="0" y="7"/>
                    </a:lnTo>
                    <a:lnTo>
                      <a:pt x="0" y="0"/>
                    </a:lnTo>
                    <a:lnTo>
                      <a:pt x="7" y="0"/>
                    </a:lnTo>
                    <a:lnTo>
                      <a:pt x="0" y="7"/>
                    </a:lnTo>
                    <a:lnTo>
                      <a:pt x="0" y="33"/>
                    </a:lnTo>
                    <a:lnTo>
                      <a:pt x="0" y="33"/>
                    </a:lnTo>
                    <a:lnTo>
                      <a:pt x="0" y="33"/>
                    </a:lnTo>
                    <a:close/>
                  </a:path>
                </a:pathLst>
              </a:custGeom>
              <a:solidFill>
                <a:srgbClr val="808080"/>
              </a:solidFill>
              <a:ln w="9525">
                <a:noFill/>
                <a:round/>
                <a:headEnd/>
                <a:tailEnd/>
              </a:ln>
            </p:spPr>
            <p:txBody>
              <a:bodyPr/>
              <a:lstStyle/>
              <a:p>
                <a:endParaRPr lang="en-US" dirty="0"/>
              </a:p>
            </p:txBody>
          </p:sp>
          <p:sp>
            <p:nvSpPr>
              <p:cNvPr id="29092" name="Freeform 420"/>
              <p:cNvSpPr>
                <a:spLocks/>
              </p:cNvSpPr>
              <p:nvPr/>
            </p:nvSpPr>
            <p:spPr bwMode="auto">
              <a:xfrm>
                <a:off x="2766" y="3499"/>
                <a:ext cx="7" cy="32"/>
              </a:xfrm>
              <a:custGeom>
                <a:avLst/>
                <a:gdLst/>
                <a:ahLst/>
                <a:cxnLst>
                  <a:cxn ang="0">
                    <a:pos x="0" y="33"/>
                  </a:cxn>
                  <a:cxn ang="0">
                    <a:pos x="0" y="7"/>
                  </a:cxn>
                  <a:cxn ang="0">
                    <a:pos x="0" y="0"/>
                  </a:cxn>
                  <a:cxn ang="0">
                    <a:pos x="7" y="0"/>
                  </a:cxn>
                  <a:cxn ang="0">
                    <a:pos x="0" y="7"/>
                  </a:cxn>
                  <a:cxn ang="0">
                    <a:pos x="0" y="33"/>
                  </a:cxn>
                  <a:cxn ang="0">
                    <a:pos x="0" y="33"/>
                  </a:cxn>
                  <a:cxn ang="0">
                    <a:pos x="0" y="33"/>
                  </a:cxn>
                </a:cxnLst>
                <a:rect l="0" t="0" r="r" b="b"/>
                <a:pathLst>
                  <a:path w="7" h="33">
                    <a:moveTo>
                      <a:pt x="0" y="33"/>
                    </a:moveTo>
                    <a:lnTo>
                      <a:pt x="0" y="7"/>
                    </a:lnTo>
                    <a:lnTo>
                      <a:pt x="0" y="0"/>
                    </a:lnTo>
                    <a:lnTo>
                      <a:pt x="7" y="0"/>
                    </a:lnTo>
                    <a:lnTo>
                      <a:pt x="0" y="7"/>
                    </a:lnTo>
                    <a:lnTo>
                      <a:pt x="0" y="33"/>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29093" name="Freeform 421"/>
              <p:cNvSpPr>
                <a:spLocks/>
              </p:cNvSpPr>
              <p:nvPr/>
            </p:nvSpPr>
            <p:spPr bwMode="auto">
              <a:xfrm>
                <a:off x="2766" y="3499"/>
                <a:ext cx="7" cy="32"/>
              </a:xfrm>
              <a:custGeom>
                <a:avLst/>
                <a:gdLst/>
                <a:ahLst/>
                <a:cxnLst>
                  <a:cxn ang="0">
                    <a:pos x="0" y="33"/>
                  </a:cxn>
                  <a:cxn ang="0">
                    <a:pos x="0" y="7"/>
                  </a:cxn>
                  <a:cxn ang="0">
                    <a:pos x="0" y="0"/>
                  </a:cxn>
                  <a:cxn ang="0">
                    <a:pos x="7" y="0"/>
                  </a:cxn>
                  <a:cxn ang="0">
                    <a:pos x="0" y="7"/>
                  </a:cxn>
                  <a:cxn ang="0">
                    <a:pos x="0" y="33"/>
                  </a:cxn>
                  <a:cxn ang="0">
                    <a:pos x="0" y="33"/>
                  </a:cxn>
                </a:cxnLst>
                <a:rect l="0" t="0" r="r" b="b"/>
                <a:pathLst>
                  <a:path w="7" h="33">
                    <a:moveTo>
                      <a:pt x="0" y="33"/>
                    </a:moveTo>
                    <a:lnTo>
                      <a:pt x="0" y="7"/>
                    </a:lnTo>
                    <a:lnTo>
                      <a:pt x="0" y="0"/>
                    </a:lnTo>
                    <a:lnTo>
                      <a:pt x="7" y="0"/>
                    </a:lnTo>
                    <a:lnTo>
                      <a:pt x="0" y="7"/>
                    </a:lnTo>
                    <a:lnTo>
                      <a:pt x="0" y="33"/>
                    </a:lnTo>
                    <a:lnTo>
                      <a:pt x="0" y="33"/>
                    </a:lnTo>
                  </a:path>
                </a:pathLst>
              </a:custGeom>
              <a:noFill/>
              <a:ln w="0">
                <a:solidFill>
                  <a:srgbClr val="000000"/>
                </a:solidFill>
                <a:prstDash val="solid"/>
                <a:round/>
                <a:headEnd/>
                <a:tailEnd/>
              </a:ln>
            </p:spPr>
            <p:txBody>
              <a:bodyPr/>
              <a:lstStyle/>
              <a:p>
                <a:endParaRPr lang="en-US" dirty="0"/>
              </a:p>
            </p:txBody>
          </p:sp>
          <p:sp>
            <p:nvSpPr>
              <p:cNvPr id="29094" name="Freeform 422"/>
              <p:cNvSpPr>
                <a:spLocks/>
              </p:cNvSpPr>
              <p:nvPr/>
            </p:nvSpPr>
            <p:spPr bwMode="auto">
              <a:xfrm>
                <a:off x="2766" y="3499"/>
                <a:ext cx="1" cy="32"/>
              </a:xfrm>
              <a:custGeom>
                <a:avLst/>
                <a:gdLst/>
                <a:ahLst/>
                <a:cxnLst>
                  <a:cxn ang="0">
                    <a:pos x="0" y="0"/>
                  </a:cxn>
                  <a:cxn ang="0">
                    <a:pos x="0" y="33"/>
                  </a:cxn>
                  <a:cxn ang="0">
                    <a:pos x="0" y="33"/>
                  </a:cxn>
                  <a:cxn ang="0">
                    <a:pos x="0" y="7"/>
                  </a:cxn>
                  <a:cxn ang="0">
                    <a:pos x="0" y="0"/>
                  </a:cxn>
                  <a:cxn ang="0">
                    <a:pos x="0" y="0"/>
                  </a:cxn>
                </a:cxnLst>
                <a:rect l="0" t="0" r="r" b="b"/>
                <a:pathLst>
                  <a:path h="33">
                    <a:moveTo>
                      <a:pt x="0" y="0"/>
                    </a:moveTo>
                    <a:lnTo>
                      <a:pt x="0" y="33"/>
                    </a:lnTo>
                    <a:lnTo>
                      <a:pt x="0" y="33"/>
                    </a:lnTo>
                    <a:lnTo>
                      <a:pt x="0" y="7"/>
                    </a:lnTo>
                    <a:lnTo>
                      <a:pt x="0" y="0"/>
                    </a:lnTo>
                    <a:lnTo>
                      <a:pt x="0" y="0"/>
                    </a:lnTo>
                    <a:close/>
                  </a:path>
                </a:pathLst>
              </a:custGeom>
              <a:solidFill>
                <a:srgbClr val="A0A0A0"/>
              </a:solidFill>
              <a:ln w="9525">
                <a:noFill/>
                <a:round/>
                <a:headEnd/>
                <a:tailEnd/>
              </a:ln>
            </p:spPr>
            <p:txBody>
              <a:bodyPr/>
              <a:lstStyle/>
              <a:p>
                <a:endParaRPr lang="en-US" dirty="0"/>
              </a:p>
            </p:txBody>
          </p:sp>
          <p:sp>
            <p:nvSpPr>
              <p:cNvPr id="29095" name="Freeform 423"/>
              <p:cNvSpPr>
                <a:spLocks/>
              </p:cNvSpPr>
              <p:nvPr/>
            </p:nvSpPr>
            <p:spPr bwMode="auto">
              <a:xfrm>
                <a:off x="2766" y="3499"/>
                <a:ext cx="1" cy="32"/>
              </a:xfrm>
              <a:custGeom>
                <a:avLst/>
                <a:gdLst/>
                <a:ahLst/>
                <a:cxnLst>
                  <a:cxn ang="0">
                    <a:pos x="0" y="0"/>
                  </a:cxn>
                  <a:cxn ang="0">
                    <a:pos x="0" y="33"/>
                  </a:cxn>
                  <a:cxn ang="0">
                    <a:pos x="0" y="33"/>
                  </a:cxn>
                  <a:cxn ang="0">
                    <a:pos x="0" y="7"/>
                  </a:cxn>
                  <a:cxn ang="0">
                    <a:pos x="0" y="0"/>
                  </a:cxn>
                  <a:cxn ang="0">
                    <a:pos x="0" y="0"/>
                  </a:cxn>
                </a:cxnLst>
                <a:rect l="0" t="0" r="r" b="b"/>
                <a:pathLst>
                  <a:path h="33">
                    <a:moveTo>
                      <a:pt x="0" y="0"/>
                    </a:moveTo>
                    <a:lnTo>
                      <a:pt x="0" y="33"/>
                    </a:lnTo>
                    <a:lnTo>
                      <a:pt x="0" y="33"/>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096" name="Freeform 424"/>
              <p:cNvSpPr>
                <a:spLocks/>
              </p:cNvSpPr>
              <p:nvPr/>
            </p:nvSpPr>
            <p:spPr bwMode="auto">
              <a:xfrm>
                <a:off x="2766" y="3499"/>
                <a:ext cx="1" cy="32"/>
              </a:xfrm>
              <a:custGeom>
                <a:avLst/>
                <a:gdLst/>
                <a:ahLst/>
                <a:cxnLst>
                  <a:cxn ang="0">
                    <a:pos x="0" y="0"/>
                  </a:cxn>
                  <a:cxn ang="0">
                    <a:pos x="0" y="33"/>
                  </a:cxn>
                  <a:cxn ang="0">
                    <a:pos x="0" y="33"/>
                  </a:cxn>
                  <a:cxn ang="0">
                    <a:pos x="0" y="7"/>
                  </a:cxn>
                  <a:cxn ang="0">
                    <a:pos x="0" y="0"/>
                  </a:cxn>
                </a:cxnLst>
                <a:rect l="0" t="0" r="r" b="b"/>
                <a:pathLst>
                  <a:path h="33">
                    <a:moveTo>
                      <a:pt x="0" y="0"/>
                    </a:moveTo>
                    <a:lnTo>
                      <a:pt x="0" y="33"/>
                    </a:lnTo>
                    <a:lnTo>
                      <a:pt x="0" y="33"/>
                    </a:lnTo>
                    <a:lnTo>
                      <a:pt x="0" y="7"/>
                    </a:lnTo>
                    <a:lnTo>
                      <a:pt x="0" y="0"/>
                    </a:lnTo>
                  </a:path>
                </a:pathLst>
              </a:custGeom>
              <a:noFill/>
              <a:ln w="0">
                <a:solidFill>
                  <a:srgbClr val="000000"/>
                </a:solidFill>
                <a:prstDash val="solid"/>
                <a:round/>
                <a:headEnd/>
                <a:tailEnd/>
              </a:ln>
            </p:spPr>
            <p:txBody>
              <a:bodyPr/>
              <a:lstStyle/>
              <a:p>
                <a:endParaRPr lang="en-US" dirty="0"/>
              </a:p>
            </p:txBody>
          </p:sp>
          <p:sp>
            <p:nvSpPr>
              <p:cNvPr id="29097" name="Freeform 425"/>
              <p:cNvSpPr>
                <a:spLocks/>
              </p:cNvSpPr>
              <p:nvPr/>
            </p:nvSpPr>
            <p:spPr bwMode="auto">
              <a:xfrm>
                <a:off x="2758" y="3493"/>
                <a:ext cx="8" cy="13"/>
              </a:xfrm>
              <a:custGeom>
                <a:avLst/>
                <a:gdLst/>
                <a:ahLst/>
                <a:cxnLst>
                  <a:cxn ang="0">
                    <a:pos x="0" y="0"/>
                  </a:cxn>
                  <a:cxn ang="0">
                    <a:pos x="8" y="7"/>
                  </a:cxn>
                  <a:cxn ang="0">
                    <a:pos x="8" y="14"/>
                  </a:cxn>
                  <a:cxn ang="0">
                    <a:pos x="8" y="14"/>
                  </a:cxn>
                  <a:cxn ang="0">
                    <a:pos x="0" y="0"/>
                  </a:cxn>
                  <a:cxn ang="0">
                    <a:pos x="0" y="0"/>
                  </a:cxn>
                </a:cxnLst>
                <a:rect l="0" t="0" r="r" b="b"/>
                <a:pathLst>
                  <a:path w="8" h="14">
                    <a:moveTo>
                      <a:pt x="0" y="0"/>
                    </a:moveTo>
                    <a:lnTo>
                      <a:pt x="8" y="7"/>
                    </a:lnTo>
                    <a:lnTo>
                      <a:pt x="8" y="14"/>
                    </a:lnTo>
                    <a:lnTo>
                      <a:pt x="8" y="14"/>
                    </a:lnTo>
                    <a:lnTo>
                      <a:pt x="0" y="0"/>
                    </a:lnTo>
                    <a:lnTo>
                      <a:pt x="0" y="0"/>
                    </a:lnTo>
                    <a:close/>
                  </a:path>
                </a:pathLst>
              </a:custGeom>
              <a:solidFill>
                <a:srgbClr val="A0A0A0"/>
              </a:solidFill>
              <a:ln w="9525">
                <a:noFill/>
                <a:round/>
                <a:headEnd/>
                <a:tailEnd/>
              </a:ln>
            </p:spPr>
            <p:txBody>
              <a:bodyPr/>
              <a:lstStyle/>
              <a:p>
                <a:endParaRPr lang="en-US" dirty="0"/>
              </a:p>
            </p:txBody>
          </p:sp>
          <p:sp>
            <p:nvSpPr>
              <p:cNvPr id="29098" name="Freeform 426"/>
              <p:cNvSpPr>
                <a:spLocks/>
              </p:cNvSpPr>
              <p:nvPr/>
            </p:nvSpPr>
            <p:spPr bwMode="auto">
              <a:xfrm>
                <a:off x="2758" y="3493"/>
                <a:ext cx="8" cy="13"/>
              </a:xfrm>
              <a:custGeom>
                <a:avLst/>
                <a:gdLst/>
                <a:ahLst/>
                <a:cxnLst>
                  <a:cxn ang="0">
                    <a:pos x="0" y="0"/>
                  </a:cxn>
                  <a:cxn ang="0">
                    <a:pos x="8" y="7"/>
                  </a:cxn>
                  <a:cxn ang="0">
                    <a:pos x="8" y="14"/>
                  </a:cxn>
                  <a:cxn ang="0">
                    <a:pos x="8" y="14"/>
                  </a:cxn>
                  <a:cxn ang="0">
                    <a:pos x="0" y="0"/>
                  </a:cxn>
                  <a:cxn ang="0">
                    <a:pos x="0" y="0"/>
                  </a:cxn>
                </a:cxnLst>
                <a:rect l="0" t="0" r="r" b="b"/>
                <a:pathLst>
                  <a:path w="8" h="14">
                    <a:moveTo>
                      <a:pt x="0" y="0"/>
                    </a:moveTo>
                    <a:lnTo>
                      <a:pt x="8" y="7"/>
                    </a:lnTo>
                    <a:lnTo>
                      <a:pt x="8" y="14"/>
                    </a:lnTo>
                    <a:lnTo>
                      <a:pt x="8" y="14"/>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099" name="Freeform 427"/>
              <p:cNvSpPr>
                <a:spLocks/>
              </p:cNvSpPr>
              <p:nvPr/>
            </p:nvSpPr>
            <p:spPr bwMode="auto">
              <a:xfrm>
                <a:off x="2758" y="3493"/>
                <a:ext cx="8" cy="13"/>
              </a:xfrm>
              <a:custGeom>
                <a:avLst/>
                <a:gdLst/>
                <a:ahLst/>
                <a:cxnLst>
                  <a:cxn ang="0">
                    <a:pos x="0" y="0"/>
                  </a:cxn>
                  <a:cxn ang="0">
                    <a:pos x="8" y="7"/>
                  </a:cxn>
                  <a:cxn ang="0">
                    <a:pos x="8" y="14"/>
                  </a:cxn>
                  <a:cxn ang="0">
                    <a:pos x="8" y="14"/>
                  </a:cxn>
                  <a:cxn ang="0">
                    <a:pos x="0" y="0"/>
                  </a:cxn>
                </a:cxnLst>
                <a:rect l="0" t="0" r="r" b="b"/>
                <a:pathLst>
                  <a:path w="8" h="14">
                    <a:moveTo>
                      <a:pt x="0" y="0"/>
                    </a:moveTo>
                    <a:lnTo>
                      <a:pt x="8" y="7"/>
                    </a:lnTo>
                    <a:lnTo>
                      <a:pt x="8" y="14"/>
                    </a:lnTo>
                    <a:lnTo>
                      <a:pt x="8" y="14"/>
                    </a:lnTo>
                    <a:lnTo>
                      <a:pt x="0" y="0"/>
                    </a:lnTo>
                  </a:path>
                </a:pathLst>
              </a:custGeom>
              <a:noFill/>
              <a:ln w="0">
                <a:solidFill>
                  <a:srgbClr val="000000"/>
                </a:solidFill>
                <a:prstDash val="solid"/>
                <a:round/>
                <a:headEnd/>
                <a:tailEnd/>
              </a:ln>
            </p:spPr>
            <p:txBody>
              <a:bodyPr/>
              <a:lstStyle/>
              <a:p>
                <a:endParaRPr lang="en-US" dirty="0"/>
              </a:p>
            </p:txBody>
          </p:sp>
          <p:sp>
            <p:nvSpPr>
              <p:cNvPr id="29100" name="Freeform 428"/>
              <p:cNvSpPr>
                <a:spLocks/>
              </p:cNvSpPr>
              <p:nvPr/>
            </p:nvSpPr>
            <p:spPr bwMode="auto">
              <a:xfrm>
                <a:off x="2758" y="3493"/>
                <a:ext cx="8" cy="6"/>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C0C0C0"/>
                </a:solidFill>
                <a:prstDash val="solid"/>
                <a:round/>
                <a:headEnd/>
                <a:tailEnd/>
              </a:ln>
            </p:spPr>
            <p:txBody>
              <a:bodyPr/>
              <a:lstStyle/>
              <a:p>
                <a:endParaRPr lang="en-US" dirty="0"/>
              </a:p>
            </p:txBody>
          </p:sp>
          <p:sp>
            <p:nvSpPr>
              <p:cNvPr id="29101" name="Freeform 429"/>
              <p:cNvSpPr>
                <a:spLocks/>
              </p:cNvSpPr>
              <p:nvPr/>
            </p:nvSpPr>
            <p:spPr bwMode="auto">
              <a:xfrm>
                <a:off x="2758" y="3493"/>
                <a:ext cx="8" cy="6"/>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000000"/>
                </a:solidFill>
                <a:prstDash val="solid"/>
                <a:round/>
                <a:headEnd/>
                <a:tailEnd/>
              </a:ln>
            </p:spPr>
            <p:txBody>
              <a:bodyPr/>
              <a:lstStyle/>
              <a:p>
                <a:endParaRPr lang="en-US" dirty="0"/>
              </a:p>
            </p:txBody>
          </p:sp>
          <p:sp>
            <p:nvSpPr>
              <p:cNvPr id="29102" name="Freeform 430"/>
              <p:cNvSpPr>
                <a:spLocks/>
              </p:cNvSpPr>
              <p:nvPr/>
            </p:nvSpPr>
            <p:spPr bwMode="auto">
              <a:xfrm>
                <a:off x="2758" y="3499"/>
                <a:ext cx="8" cy="7"/>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C0C0C0"/>
                </a:solidFill>
                <a:prstDash val="solid"/>
                <a:round/>
                <a:headEnd/>
                <a:tailEnd/>
              </a:ln>
            </p:spPr>
            <p:txBody>
              <a:bodyPr/>
              <a:lstStyle/>
              <a:p>
                <a:endParaRPr lang="en-US" dirty="0"/>
              </a:p>
            </p:txBody>
          </p:sp>
          <p:sp>
            <p:nvSpPr>
              <p:cNvPr id="29103" name="Freeform 431"/>
              <p:cNvSpPr>
                <a:spLocks/>
              </p:cNvSpPr>
              <p:nvPr/>
            </p:nvSpPr>
            <p:spPr bwMode="auto">
              <a:xfrm>
                <a:off x="2758" y="3499"/>
                <a:ext cx="8" cy="7"/>
              </a:xfrm>
              <a:custGeom>
                <a:avLst/>
                <a:gdLst/>
                <a:ahLst/>
                <a:cxnLst>
                  <a:cxn ang="0">
                    <a:pos x="8" y="7"/>
                  </a:cxn>
                  <a:cxn ang="0">
                    <a:pos x="8" y="0"/>
                  </a:cxn>
                  <a:cxn ang="0">
                    <a:pos x="0" y="7"/>
                  </a:cxn>
                  <a:cxn ang="0">
                    <a:pos x="8" y="7"/>
                  </a:cxn>
                  <a:cxn ang="0">
                    <a:pos x="8" y="7"/>
                  </a:cxn>
                  <a:cxn ang="0">
                    <a:pos x="8" y="7"/>
                  </a:cxn>
                </a:cxnLst>
                <a:rect l="0" t="0" r="r" b="b"/>
                <a:pathLst>
                  <a:path w="8" h="7">
                    <a:moveTo>
                      <a:pt x="8" y="7"/>
                    </a:moveTo>
                    <a:lnTo>
                      <a:pt x="8" y="0"/>
                    </a:lnTo>
                    <a:lnTo>
                      <a:pt x="0" y="7"/>
                    </a:lnTo>
                    <a:lnTo>
                      <a:pt x="8" y="7"/>
                    </a:lnTo>
                    <a:lnTo>
                      <a:pt x="8" y="7"/>
                    </a:lnTo>
                    <a:lnTo>
                      <a:pt x="8" y="7"/>
                    </a:lnTo>
                  </a:path>
                </a:pathLst>
              </a:custGeom>
              <a:noFill/>
              <a:ln w="0">
                <a:solidFill>
                  <a:srgbClr val="000000"/>
                </a:solidFill>
                <a:prstDash val="solid"/>
                <a:round/>
                <a:headEnd/>
                <a:tailEnd/>
              </a:ln>
            </p:spPr>
            <p:txBody>
              <a:bodyPr/>
              <a:lstStyle/>
              <a:p>
                <a:endParaRPr lang="en-US" dirty="0"/>
              </a:p>
            </p:txBody>
          </p:sp>
          <p:sp>
            <p:nvSpPr>
              <p:cNvPr id="29104" name="Freeform 432"/>
              <p:cNvSpPr>
                <a:spLocks/>
              </p:cNvSpPr>
              <p:nvPr/>
            </p:nvSpPr>
            <p:spPr bwMode="auto">
              <a:xfrm>
                <a:off x="2800" y="3493"/>
                <a:ext cx="7" cy="32"/>
              </a:xfrm>
              <a:custGeom>
                <a:avLst/>
                <a:gdLst/>
                <a:ahLst/>
                <a:cxnLst>
                  <a:cxn ang="0">
                    <a:pos x="0" y="33"/>
                  </a:cxn>
                  <a:cxn ang="0">
                    <a:pos x="0" y="7"/>
                  </a:cxn>
                  <a:cxn ang="0">
                    <a:pos x="7" y="0"/>
                  </a:cxn>
                  <a:cxn ang="0">
                    <a:pos x="7" y="0"/>
                  </a:cxn>
                  <a:cxn ang="0">
                    <a:pos x="7" y="7"/>
                  </a:cxn>
                  <a:cxn ang="0">
                    <a:pos x="7" y="33"/>
                  </a:cxn>
                  <a:cxn ang="0">
                    <a:pos x="0" y="33"/>
                  </a:cxn>
                  <a:cxn ang="0">
                    <a:pos x="0" y="33"/>
                  </a:cxn>
                </a:cxnLst>
                <a:rect l="0" t="0" r="r" b="b"/>
                <a:pathLst>
                  <a:path w="7" h="33">
                    <a:moveTo>
                      <a:pt x="0" y="33"/>
                    </a:moveTo>
                    <a:lnTo>
                      <a:pt x="0" y="7"/>
                    </a:lnTo>
                    <a:lnTo>
                      <a:pt x="7" y="0"/>
                    </a:lnTo>
                    <a:lnTo>
                      <a:pt x="7" y="0"/>
                    </a:lnTo>
                    <a:lnTo>
                      <a:pt x="7" y="7"/>
                    </a:lnTo>
                    <a:lnTo>
                      <a:pt x="7" y="33"/>
                    </a:lnTo>
                    <a:lnTo>
                      <a:pt x="0" y="33"/>
                    </a:lnTo>
                    <a:lnTo>
                      <a:pt x="0" y="33"/>
                    </a:lnTo>
                    <a:close/>
                  </a:path>
                </a:pathLst>
              </a:custGeom>
              <a:solidFill>
                <a:srgbClr val="808080"/>
              </a:solidFill>
              <a:ln w="9525">
                <a:noFill/>
                <a:round/>
                <a:headEnd/>
                <a:tailEnd/>
              </a:ln>
            </p:spPr>
            <p:txBody>
              <a:bodyPr/>
              <a:lstStyle/>
              <a:p>
                <a:endParaRPr lang="en-US" dirty="0"/>
              </a:p>
            </p:txBody>
          </p:sp>
          <p:sp>
            <p:nvSpPr>
              <p:cNvPr id="29105" name="Freeform 433"/>
              <p:cNvSpPr>
                <a:spLocks/>
              </p:cNvSpPr>
              <p:nvPr/>
            </p:nvSpPr>
            <p:spPr bwMode="auto">
              <a:xfrm>
                <a:off x="2800" y="3493"/>
                <a:ext cx="7" cy="32"/>
              </a:xfrm>
              <a:custGeom>
                <a:avLst/>
                <a:gdLst/>
                <a:ahLst/>
                <a:cxnLst>
                  <a:cxn ang="0">
                    <a:pos x="0" y="33"/>
                  </a:cxn>
                  <a:cxn ang="0">
                    <a:pos x="0" y="7"/>
                  </a:cxn>
                  <a:cxn ang="0">
                    <a:pos x="7" y="0"/>
                  </a:cxn>
                  <a:cxn ang="0">
                    <a:pos x="7" y="0"/>
                  </a:cxn>
                  <a:cxn ang="0">
                    <a:pos x="7" y="7"/>
                  </a:cxn>
                  <a:cxn ang="0">
                    <a:pos x="7" y="33"/>
                  </a:cxn>
                  <a:cxn ang="0">
                    <a:pos x="0" y="33"/>
                  </a:cxn>
                </a:cxnLst>
                <a:rect l="0" t="0" r="r" b="b"/>
                <a:pathLst>
                  <a:path w="7" h="33">
                    <a:moveTo>
                      <a:pt x="0" y="33"/>
                    </a:moveTo>
                    <a:lnTo>
                      <a:pt x="0" y="7"/>
                    </a:lnTo>
                    <a:lnTo>
                      <a:pt x="7" y="0"/>
                    </a:lnTo>
                    <a:lnTo>
                      <a:pt x="7" y="0"/>
                    </a:lnTo>
                    <a:lnTo>
                      <a:pt x="7" y="7"/>
                    </a:lnTo>
                    <a:lnTo>
                      <a:pt x="7" y="33"/>
                    </a:lnTo>
                    <a:lnTo>
                      <a:pt x="0" y="33"/>
                    </a:lnTo>
                  </a:path>
                </a:pathLst>
              </a:custGeom>
              <a:noFill/>
              <a:ln w="0">
                <a:solidFill>
                  <a:srgbClr val="000000"/>
                </a:solidFill>
                <a:prstDash val="solid"/>
                <a:round/>
                <a:headEnd/>
                <a:tailEnd/>
              </a:ln>
            </p:spPr>
            <p:txBody>
              <a:bodyPr/>
              <a:lstStyle/>
              <a:p>
                <a:endParaRPr lang="en-US" dirty="0"/>
              </a:p>
            </p:txBody>
          </p:sp>
          <p:sp>
            <p:nvSpPr>
              <p:cNvPr id="29106" name="Freeform 434"/>
              <p:cNvSpPr>
                <a:spLocks/>
              </p:cNvSpPr>
              <p:nvPr/>
            </p:nvSpPr>
            <p:spPr bwMode="auto">
              <a:xfrm>
                <a:off x="2800" y="3493"/>
                <a:ext cx="7" cy="32"/>
              </a:xfrm>
              <a:custGeom>
                <a:avLst/>
                <a:gdLst/>
                <a:ahLst/>
                <a:cxnLst>
                  <a:cxn ang="0">
                    <a:pos x="0" y="0"/>
                  </a:cxn>
                  <a:cxn ang="0">
                    <a:pos x="0" y="33"/>
                  </a:cxn>
                  <a:cxn ang="0">
                    <a:pos x="7" y="33"/>
                  </a:cxn>
                  <a:cxn ang="0">
                    <a:pos x="7" y="7"/>
                  </a:cxn>
                  <a:cxn ang="0">
                    <a:pos x="0" y="0"/>
                  </a:cxn>
                  <a:cxn ang="0">
                    <a:pos x="0" y="0"/>
                  </a:cxn>
                </a:cxnLst>
                <a:rect l="0" t="0" r="r" b="b"/>
                <a:pathLst>
                  <a:path w="7" h="33">
                    <a:moveTo>
                      <a:pt x="0" y="0"/>
                    </a:moveTo>
                    <a:lnTo>
                      <a:pt x="0" y="33"/>
                    </a:lnTo>
                    <a:lnTo>
                      <a:pt x="7" y="33"/>
                    </a:lnTo>
                    <a:lnTo>
                      <a:pt x="7" y="7"/>
                    </a:lnTo>
                    <a:lnTo>
                      <a:pt x="0" y="0"/>
                    </a:lnTo>
                    <a:lnTo>
                      <a:pt x="0" y="0"/>
                    </a:lnTo>
                    <a:close/>
                  </a:path>
                </a:pathLst>
              </a:custGeom>
              <a:solidFill>
                <a:srgbClr val="A0A0A0"/>
              </a:solidFill>
              <a:ln w="9525">
                <a:noFill/>
                <a:round/>
                <a:headEnd/>
                <a:tailEnd/>
              </a:ln>
            </p:spPr>
            <p:txBody>
              <a:bodyPr/>
              <a:lstStyle/>
              <a:p>
                <a:endParaRPr lang="en-US" dirty="0"/>
              </a:p>
            </p:txBody>
          </p:sp>
          <p:sp>
            <p:nvSpPr>
              <p:cNvPr id="29107" name="Freeform 435"/>
              <p:cNvSpPr>
                <a:spLocks/>
              </p:cNvSpPr>
              <p:nvPr/>
            </p:nvSpPr>
            <p:spPr bwMode="auto">
              <a:xfrm>
                <a:off x="2800" y="3493"/>
                <a:ext cx="7" cy="32"/>
              </a:xfrm>
              <a:custGeom>
                <a:avLst/>
                <a:gdLst/>
                <a:ahLst/>
                <a:cxnLst>
                  <a:cxn ang="0">
                    <a:pos x="0" y="0"/>
                  </a:cxn>
                  <a:cxn ang="0">
                    <a:pos x="0" y="33"/>
                  </a:cxn>
                  <a:cxn ang="0">
                    <a:pos x="7" y="33"/>
                  </a:cxn>
                  <a:cxn ang="0">
                    <a:pos x="7" y="7"/>
                  </a:cxn>
                  <a:cxn ang="0">
                    <a:pos x="0" y="0"/>
                  </a:cxn>
                </a:cxnLst>
                <a:rect l="0" t="0" r="r" b="b"/>
                <a:pathLst>
                  <a:path w="7" h="33">
                    <a:moveTo>
                      <a:pt x="0" y="0"/>
                    </a:moveTo>
                    <a:lnTo>
                      <a:pt x="0" y="33"/>
                    </a:lnTo>
                    <a:lnTo>
                      <a:pt x="7" y="33"/>
                    </a:lnTo>
                    <a:lnTo>
                      <a:pt x="7" y="7"/>
                    </a:lnTo>
                    <a:lnTo>
                      <a:pt x="0" y="0"/>
                    </a:lnTo>
                  </a:path>
                </a:pathLst>
              </a:custGeom>
              <a:noFill/>
              <a:ln w="0">
                <a:solidFill>
                  <a:srgbClr val="000000"/>
                </a:solidFill>
                <a:prstDash val="solid"/>
                <a:round/>
                <a:headEnd/>
                <a:tailEnd/>
              </a:ln>
            </p:spPr>
            <p:txBody>
              <a:bodyPr/>
              <a:lstStyle/>
              <a:p>
                <a:endParaRPr lang="en-US" dirty="0"/>
              </a:p>
            </p:txBody>
          </p:sp>
          <p:sp>
            <p:nvSpPr>
              <p:cNvPr id="29108" name="Freeform 436"/>
              <p:cNvSpPr>
                <a:spLocks/>
              </p:cNvSpPr>
              <p:nvPr/>
            </p:nvSpPr>
            <p:spPr bwMode="auto">
              <a:xfrm>
                <a:off x="2800" y="3480"/>
                <a:ext cx="7" cy="19"/>
              </a:xfrm>
              <a:custGeom>
                <a:avLst/>
                <a:gdLst/>
                <a:ahLst/>
                <a:cxnLst>
                  <a:cxn ang="0">
                    <a:pos x="0" y="0"/>
                  </a:cxn>
                  <a:cxn ang="0">
                    <a:pos x="7" y="13"/>
                  </a:cxn>
                  <a:cxn ang="0">
                    <a:pos x="0" y="20"/>
                  </a:cxn>
                  <a:cxn ang="0">
                    <a:pos x="0" y="20"/>
                  </a:cxn>
                  <a:cxn ang="0">
                    <a:pos x="0" y="0"/>
                  </a:cxn>
                  <a:cxn ang="0">
                    <a:pos x="0" y="0"/>
                  </a:cxn>
                </a:cxnLst>
                <a:rect l="0" t="0" r="r" b="b"/>
                <a:pathLst>
                  <a:path w="7" h="20">
                    <a:moveTo>
                      <a:pt x="0" y="0"/>
                    </a:moveTo>
                    <a:lnTo>
                      <a:pt x="7" y="13"/>
                    </a:lnTo>
                    <a:lnTo>
                      <a:pt x="0" y="20"/>
                    </a:lnTo>
                    <a:lnTo>
                      <a:pt x="0" y="20"/>
                    </a:lnTo>
                    <a:lnTo>
                      <a:pt x="0" y="0"/>
                    </a:lnTo>
                    <a:lnTo>
                      <a:pt x="0" y="0"/>
                    </a:lnTo>
                    <a:close/>
                  </a:path>
                </a:pathLst>
              </a:custGeom>
              <a:solidFill>
                <a:srgbClr val="A0A0A0"/>
              </a:solidFill>
              <a:ln w="9525">
                <a:noFill/>
                <a:round/>
                <a:headEnd/>
                <a:tailEnd/>
              </a:ln>
            </p:spPr>
            <p:txBody>
              <a:bodyPr/>
              <a:lstStyle/>
              <a:p>
                <a:endParaRPr lang="en-US" dirty="0"/>
              </a:p>
            </p:txBody>
          </p:sp>
          <p:sp>
            <p:nvSpPr>
              <p:cNvPr id="29109" name="Freeform 437"/>
              <p:cNvSpPr>
                <a:spLocks/>
              </p:cNvSpPr>
              <p:nvPr/>
            </p:nvSpPr>
            <p:spPr bwMode="auto">
              <a:xfrm>
                <a:off x="2800" y="3480"/>
                <a:ext cx="7" cy="19"/>
              </a:xfrm>
              <a:custGeom>
                <a:avLst/>
                <a:gdLst/>
                <a:ahLst/>
                <a:cxnLst>
                  <a:cxn ang="0">
                    <a:pos x="0" y="0"/>
                  </a:cxn>
                  <a:cxn ang="0">
                    <a:pos x="7" y="13"/>
                  </a:cxn>
                  <a:cxn ang="0">
                    <a:pos x="0" y="20"/>
                  </a:cxn>
                  <a:cxn ang="0">
                    <a:pos x="0" y="20"/>
                  </a:cxn>
                  <a:cxn ang="0">
                    <a:pos x="0" y="0"/>
                  </a:cxn>
                </a:cxnLst>
                <a:rect l="0" t="0" r="r" b="b"/>
                <a:pathLst>
                  <a:path w="7" h="20">
                    <a:moveTo>
                      <a:pt x="0" y="0"/>
                    </a:moveTo>
                    <a:lnTo>
                      <a:pt x="7" y="13"/>
                    </a:lnTo>
                    <a:lnTo>
                      <a:pt x="0" y="20"/>
                    </a:lnTo>
                    <a:lnTo>
                      <a:pt x="0" y="20"/>
                    </a:lnTo>
                    <a:lnTo>
                      <a:pt x="0" y="0"/>
                    </a:lnTo>
                  </a:path>
                </a:pathLst>
              </a:custGeom>
              <a:noFill/>
              <a:ln w="0">
                <a:solidFill>
                  <a:srgbClr val="000000"/>
                </a:solidFill>
                <a:prstDash val="solid"/>
                <a:round/>
                <a:headEnd/>
                <a:tailEnd/>
              </a:ln>
            </p:spPr>
            <p:txBody>
              <a:bodyPr/>
              <a:lstStyle/>
              <a:p>
                <a:endParaRPr lang="en-US" dirty="0"/>
              </a:p>
            </p:txBody>
          </p:sp>
          <p:sp>
            <p:nvSpPr>
              <p:cNvPr id="29110" name="Freeform 438"/>
              <p:cNvSpPr>
                <a:spLocks/>
              </p:cNvSpPr>
              <p:nvPr/>
            </p:nvSpPr>
            <p:spPr bwMode="auto">
              <a:xfrm>
                <a:off x="2800" y="3493"/>
                <a:ext cx="7" cy="32"/>
              </a:xfrm>
              <a:custGeom>
                <a:avLst/>
                <a:gdLst/>
                <a:ahLst/>
                <a:cxnLst>
                  <a:cxn ang="0">
                    <a:pos x="0" y="33"/>
                  </a:cxn>
                  <a:cxn ang="0">
                    <a:pos x="0" y="7"/>
                  </a:cxn>
                  <a:cxn ang="0">
                    <a:pos x="7" y="0"/>
                  </a:cxn>
                  <a:cxn ang="0">
                    <a:pos x="7" y="0"/>
                  </a:cxn>
                  <a:cxn ang="0">
                    <a:pos x="7" y="7"/>
                  </a:cxn>
                  <a:cxn ang="0">
                    <a:pos x="7" y="33"/>
                  </a:cxn>
                  <a:cxn ang="0">
                    <a:pos x="0" y="33"/>
                  </a:cxn>
                  <a:cxn ang="0">
                    <a:pos x="0" y="33"/>
                  </a:cxn>
                </a:cxnLst>
                <a:rect l="0" t="0" r="r" b="b"/>
                <a:pathLst>
                  <a:path w="7" h="33">
                    <a:moveTo>
                      <a:pt x="0" y="33"/>
                    </a:moveTo>
                    <a:lnTo>
                      <a:pt x="0" y="7"/>
                    </a:lnTo>
                    <a:lnTo>
                      <a:pt x="7" y="0"/>
                    </a:lnTo>
                    <a:lnTo>
                      <a:pt x="7" y="0"/>
                    </a:lnTo>
                    <a:lnTo>
                      <a:pt x="7" y="7"/>
                    </a:lnTo>
                    <a:lnTo>
                      <a:pt x="7" y="33"/>
                    </a:lnTo>
                    <a:lnTo>
                      <a:pt x="0" y="33"/>
                    </a:lnTo>
                    <a:lnTo>
                      <a:pt x="0" y="33"/>
                    </a:lnTo>
                    <a:close/>
                  </a:path>
                </a:pathLst>
              </a:custGeom>
              <a:solidFill>
                <a:srgbClr val="808080"/>
              </a:solidFill>
              <a:ln w="9525">
                <a:noFill/>
                <a:round/>
                <a:headEnd/>
                <a:tailEnd/>
              </a:ln>
            </p:spPr>
            <p:txBody>
              <a:bodyPr/>
              <a:lstStyle/>
              <a:p>
                <a:endParaRPr lang="en-US" dirty="0"/>
              </a:p>
            </p:txBody>
          </p:sp>
          <p:sp>
            <p:nvSpPr>
              <p:cNvPr id="29111" name="Freeform 439"/>
              <p:cNvSpPr>
                <a:spLocks/>
              </p:cNvSpPr>
              <p:nvPr/>
            </p:nvSpPr>
            <p:spPr bwMode="auto">
              <a:xfrm>
                <a:off x="2800" y="3493"/>
                <a:ext cx="7" cy="32"/>
              </a:xfrm>
              <a:custGeom>
                <a:avLst/>
                <a:gdLst/>
                <a:ahLst/>
                <a:cxnLst>
                  <a:cxn ang="0">
                    <a:pos x="0" y="33"/>
                  </a:cxn>
                  <a:cxn ang="0">
                    <a:pos x="0" y="7"/>
                  </a:cxn>
                  <a:cxn ang="0">
                    <a:pos x="7" y="0"/>
                  </a:cxn>
                  <a:cxn ang="0">
                    <a:pos x="7" y="0"/>
                  </a:cxn>
                  <a:cxn ang="0">
                    <a:pos x="7" y="7"/>
                  </a:cxn>
                  <a:cxn ang="0">
                    <a:pos x="7" y="33"/>
                  </a:cxn>
                  <a:cxn ang="0">
                    <a:pos x="0" y="33"/>
                  </a:cxn>
                </a:cxnLst>
                <a:rect l="0" t="0" r="r" b="b"/>
                <a:pathLst>
                  <a:path w="7" h="33">
                    <a:moveTo>
                      <a:pt x="0" y="33"/>
                    </a:moveTo>
                    <a:lnTo>
                      <a:pt x="0" y="7"/>
                    </a:lnTo>
                    <a:lnTo>
                      <a:pt x="7" y="0"/>
                    </a:lnTo>
                    <a:lnTo>
                      <a:pt x="7" y="0"/>
                    </a:lnTo>
                    <a:lnTo>
                      <a:pt x="7" y="7"/>
                    </a:lnTo>
                    <a:lnTo>
                      <a:pt x="7" y="33"/>
                    </a:lnTo>
                    <a:lnTo>
                      <a:pt x="0" y="33"/>
                    </a:lnTo>
                  </a:path>
                </a:pathLst>
              </a:custGeom>
              <a:noFill/>
              <a:ln w="0">
                <a:solidFill>
                  <a:srgbClr val="000000"/>
                </a:solidFill>
                <a:prstDash val="solid"/>
                <a:round/>
                <a:headEnd/>
                <a:tailEnd/>
              </a:ln>
            </p:spPr>
            <p:txBody>
              <a:bodyPr/>
              <a:lstStyle/>
              <a:p>
                <a:endParaRPr lang="en-US" dirty="0"/>
              </a:p>
            </p:txBody>
          </p:sp>
          <p:sp>
            <p:nvSpPr>
              <p:cNvPr id="29112" name="Freeform 440"/>
              <p:cNvSpPr>
                <a:spLocks/>
              </p:cNvSpPr>
              <p:nvPr/>
            </p:nvSpPr>
            <p:spPr bwMode="auto">
              <a:xfrm>
                <a:off x="2800" y="3493"/>
                <a:ext cx="7" cy="32"/>
              </a:xfrm>
              <a:custGeom>
                <a:avLst/>
                <a:gdLst/>
                <a:ahLst/>
                <a:cxnLst>
                  <a:cxn ang="0">
                    <a:pos x="0" y="0"/>
                  </a:cxn>
                  <a:cxn ang="0">
                    <a:pos x="0" y="33"/>
                  </a:cxn>
                  <a:cxn ang="0">
                    <a:pos x="7" y="33"/>
                  </a:cxn>
                  <a:cxn ang="0">
                    <a:pos x="7" y="7"/>
                  </a:cxn>
                  <a:cxn ang="0">
                    <a:pos x="0" y="0"/>
                  </a:cxn>
                  <a:cxn ang="0">
                    <a:pos x="0" y="0"/>
                  </a:cxn>
                </a:cxnLst>
                <a:rect l="0" t="0" r="r" b="b"/>
                <a:pathLst>
                  <a:path w="7" h="33">
                    <a:moveTo>
                      <a:pt x="0" y="0"/>
                    </a:moveTo>
                    <a:lnTo>
                      <a:pt x="0" y="33"/>
                    </a:lnTo>
                    <a:lnTo>
                      <a:pt x="7" y="33"/>
                    </a:lnTo>
                    <a:lnTo>
                      <a:pt x="7" y="7"/>
                    </a:lnTo>
                    <a:lnTo>
                      <a:pt x="0" y="0"/>
                    </a:lnTo>
                    <a:lnTo>
                      <a:pt x="0" y="0"/>
                    </a:lnTo>
                    <a:close/>
                  </a:path>
                </a:pathLst>
              </a:custGeom>
              <a:solidFill>
                <a:srgbClr val="A0A0A0"/>
              </a:solidFill>
              <a:ln w="9525">
                <a:noFill/>
                <a:round/>
                <a:headEnd/>
                <a:tailEnd/>
              </a:ln>
            </p:spPr>
            <p:txBody>
              <a:bodyPr/>
              <a:lstStyle/>
              <a:p>
                <a:endParaRPr lang="en-US" dirty="0"/>
              </a:p>
            </p:txBody>
          </p:sp>
          <p:sp>
            <p:nvSpPr>
              <p:cNvPr id="29113" name="Freeform 441"/>
              <p:cNvSpPr>
                <a:spLocks/>
              </p:cNvSpPr>
              <p:nvPr/>
            </p:nvSpPr>
            <p:spPr bwMode="auto">
              <a:xfrm>
                <a:off x="2800" y="3493"/>
                <a:ext cx="7" cy="32"/>
              </a:xfrm>
              <a:custGeom>
                <a:avLst/>
                <a:gdLst/>
                <a:ahLst/>
                <a:cxnLst>
                  <a:cxn ang="0">
                    <a:pos x="0" y="0"/>
                  </a:cxn>
                  <a:cxn ang="0">
                    <a:pos x="0" y="33"/>
                  </a:cxn>
                  <a:cxn ang="0">
                    <a:pos x="7" y="33"/>
                  </a:cxn>
                  <a:cxn ang="0">
                    <a:pos x="7" y="7"/>
                  </a:cxn>
                  <a:cxn ang="0">
                    <a:pos x="0" y="0"/>
                  </a:cxn>
                </a:cxnLst>
                <a:rect l="0" t="0" r="r" b="b"/>
                <a:pathLst>
                  <a:path w="7" h="33">
                    <a:moveTo>
                      <a:pt x="0" y="0"/>
                    </a:moveTo>
                    <a:lnTo>
                      <a:pt x="0" y="33"/>
                    </a:lnTo>
                    <a:lnTo>
                      <a:pt x="7" y="33"/>
                    </a:lnTo>
                    <a:lnTo>
                      <a:pt x="7" y="7"/>
                    </a:lnTo>
                    <a:lnTo>
                      <a:pt x="0" y="0"/>
                    </a:lnTo>
                  </a:path>
                </a:pathLst>
              </a:custGeom>
              <a:noFill/>
              <a:ln w="0">
                <a:solidFill>
                  <a:srgbClr val="000000"/>
                </a:solidFill>
                <a:prstDash val="solid"/>
                <a:round/>
                <a:headEnd/>
                <a:tailEnd/>
              </a:ln>
            </p:spPr>
            <p:txBody>
              <a:bodyPr/>
              <a:lstStyle/>
              <a:p>
                <a:endParaRPr lang="en-US" dirty="0"/>
              </a:p>
            </p:txBody>
          </p:sp>
          <p:sp>
            <p:nvSpPr>
              <p:cNvPr id="29114" name="Freeform 442"/>
              <p:cNvSpPr>
                <a:spLocks/>
              </p:cNvSpPr>
              <p:nvPr/>
            </p:nvSpPr>
            <p:spPr bwMode="auto">
              <a:xfrm>
                <a:off x="2800" y="3480"/>
                <a:ext cx="7" cy="19"/>
              </a:xfrm>
              <a:custGeom>
                <a:avLst/>
                <a:gdLst/>
                <a:ahLst/>
                <a:cxnLst>
                  <a:cxn ang="0">
                    <a:pos x="0" y="0"/>
                  </a:cxn>
                  <a:cxn ang="0">
                    <a:pos x="7" y="13"/>
                  </a:cxn>
                  <a:cxn ang="0">
                    <a:pos x="0" y="20"/>
                  </a:cxn>
                  <a:cxn ang="0">
                    <a:pos x="0" y="20"/>
                  </a:cxn>
                  <a:cxn ang="0">
                    <a:pos x="0" y="0"/>
                  </a:cxn>
                  <a:cxn ang="0">
                    <a:pos x="0" y="0"/>
                  </a:cxn>
                </a:cxnLst>
                <a:rect l="0" t="0" r="r" b="b"/>
                <a:pathLst>
                  <a:path w="7" h="20">
                    <a:moveTo>
                      <a:pt x="0" y="0"/>
                    </a:moveTo>
                    <a:lnTo>
                      <a:pt x="7" y="13"/>
                    </a:lnTo>
                    <a:lnTo>
                      <a:pt x="0" y="20"/>
                    </a:lnTo>
                    <a:lnTo>
                      <a:pt x="0" y="20"/>
                    </a:lnTo>
                    <a:lnTo>
                      <a:pt x="0" y="0"/>
                    </a:lnTo>
                    <a:lnTo>
                      <a:pt x="0" y="0"/>
                    </a:lnTo>
                    <a:close/>
                  </a:path>
                </a:pathLst>
              </a:custGeom>
              <a:solidFill>
                <a:srgbClr val="A0A0A0"/>
              </a:solidFill>
              <a:ln w="9525">
                <a:noFill/>
                <a:round/>
                <a:headEnd/>
                <a:tailEnd/>
              </a:ln>
            </p:spPr>
            <p:txBody>
              <a:bodyPr/>
              <a:lstStyle/>
              <a:p>
                <a:endParaRPr lang="en-US" dirty="0"/>
              </a:p>
            </p:txBody>
          </p:sp>
          <p:sp>
            <p:nvSpPr>
              <p:cNvPr id="29115" name="Freeform 443"/>
              <p:cNvSpPr>
                <a:spLocks/>
              </p:cNvSpPr>
              <p:nvPr/>
            </p:nvSpPr>
            <p:spPr bwMode="auto">
              <a:xfrm>
                <a:off x="2800" y="3480"/>
                <a:ext cx="7" cy="19"/>
              </a:xfrm>
              <a:custGeom>
                <a:avLst/>
                <a:gdLst/>
                <a:ahLst/>
                <a:cxnLst>
                  <a:cxn ang="0">
                    <a:pos x="0" y="0"/>
                  </a:cxn>
                  <a:cxn ang="0">
                    <a:pos x="7" y="13"/>
                  </a:cxn>
                  <a:cxn ang="0">
                    <a:pos x="0" y="20"/>
                  </a:cxn>
                  <a:cxn ang="0">
                    <a:pos x="0" y="20"/>
                  </a:cxn>
                  <a:cxn ang="0">
                    <a:pos x="0" y="0"/>
                  </a:cxn>
                </a:cxnLst>
                <a:rect l="0" t="0" r="r" b="b"/>
                <a:pathLst>
                  <a:path w="7" h="20">
                    <a:moveTo>
                      <a:pt x="0" y="0"/>
                    </a:moveTo>
                    <a:lnTo>
                      <a:pt x="7" y="13"/>
                    </a:lnTo>
                    <a:lnTo>
                      <a:pt x="0" y="20"/>
                    </a:lnTo>
                    <a:lnTo>
                      <a:pt x="0" y="20"/>
                    </a:lnTo>
                    <a:lnTo>
                      <a:pt x="0" y="0"/>
                    </a:lnTo>
                  </a:path>
                </a:pathLst>
              </a:custGeom>
              <a:noFill/>
              <a:ln w="0">
                <a:solidFill>
                  <a:srgbClr val="000000"/>
                </a:solidFill>
                <a:prstDash val="solid"/>
                <a:round/>
                <a:headEnd/>
                <a:tailEnd/>
              </a:ln>
            </p:spPr>
            <p:txBody>
              <a:bodyPr/>
              <a:lstStyle/>
              <a:p>
                <a:endParaRPr lang="en-US" dirty="0"/>
              </a:p>
            </p:txBody>
          </p:sp>
          <p:sp>
            <p:nvSpPr>
              <p:cNvPr id="29116" name="Freeform 444"/>
              <p:cNvSpPr>
                <a:spLocks/>
              </p:cNvSpPr>
              <p:nvPr/>
            </p:nvSpPr>
            <p:spPr bwMode="auto">
              <a:xfrm>
                <a:off x="2814" y="3538"/>
                <a:ext cx="7" cy="63"/>
              </a:xfrm>
              <a:custGeom>
                <a:avLst/>
                <a:gdLst/>
                <a:ahLst/>
                <a:cxnLst>
                  <a:cxn ang="0">
                    <a:pos x="0" y="65"/>
                  </a:cxn>
                  <a:cxn ang="0">
                    <a:pos x="0" y="19"/>
                  </a:cxn>
                  <a:cxn ang="0">
                    <a:pos x="0" y="0"/>
                  </a:cxn>
                  <a:cxn ang="0">
                    <a:pos x="7" y="0"/>
                  </a:cxn>
                  <a:cxn ang="0">
                    <a:pos x="0" y="19"/>
                  </a:cxn>
                  <a:cxn ang="0">
                    <a:pos x="0" y="65"/>
                  </a:cxn>
                  <a:cxn ang="0">
                    <a:pos x="0" y="65"/>
                  </a:cxn>
                  <a:cxn ang="0">
                    <a:pos x="0" y="65"/>
                  </a:cxn>
                </a:cxnLst>
                <a:rect l="0" t="0" r="r" b="b"/>
                <a:pathLst>
                  <a:path w="7" h="65">
                    <a:moveTo>
                      <a:pt x="0" y="65"/>
                    </a:moveTo>
                    <a:lnTo>
                      <a:pt x="0" y="19"/>
                    </a:lnTo>
                    <a:lnTo>
                      <a:pt x="0" y="0"/>
                    </a:lnTo>
                    <a:lnTo>
                      <a:pt x="7" y="0"/>
                    </a:lnTo>
                    <a:lnTo>
                      <a:pt x="0" y="19"/>
                    </a:lnTo>
                    <a:lnTo>
                      <a:pt x="0" y="65"/>
                    </a:lnTo>
                    <a:lnTo>
                      <a:pt x="0" y="65"/>
                    </a:lnTo>
                    <a:lnTo>
                      <a:pt x="0" y="65"/>
                    </a:lnTo>
                    <a:close/>
                  </a:path>
                </a:pathLst>
              </a:custGeom>
              <a:solidFill>
                <a:srgbClr val="808080"/>
              </a:solidFill>
              <a:ln w="9525">
                <a:noFill/>
                <a:round/>
                <a:headEnd/>
                <a:tailEnd/>
              </a:ln>
            </p:spPr>
            <p:txBody>
              <a:bodyPr/>
              <a:lstStyle/>
              <a:p>
                <a:endParaRPr lang="en-US" dirty="0"/>
              </a:p>
            </p:txBody>
          </p:sp>
          <p:sp>
            <p:nvSpPr>
              <p:cNvPr id="29117" name="Freeform 445"/>
              <p:cNvSpPr>
                <a:spLocks/>
              </p:cNvSpPr>
              <p:nvPr/>
            </p:nvSpPr>
            <p:spPr bwMode="auto">
              <a:xfrm>
                <a:off x="2814" y="3538"/>
                <a:ext cx="7" cy="63"/>
              </a:xfrm>
              <a:custGeom>
                <a:avLst/>
                <a:gdLst/>
                <a:ahLst/>
                <a:cxnLst>
                  <a:cxn ang="0">
                    <a:pos x="0" y="65"/>
                  </a:cxn>
                  <a:cxn ang="0">
                    <a:pos x="0" y="19"/>
                  </a:cxn>
                  <a:cxn ang="0">
                    <a:pos x="0" y="0"/>
                  </a:cxn>
                  <a:cxn ang="0">
                    <a:pos x="7" y="0"/>
                  </a:cxn>
                  <a:cxn ang="0">
                    <a:pos x="0" y="19"/>
                  </a:cxn>
                  <a:cxn ang="0">
                    <a:pos x="0" y="65"/>
                  </a:cxn>
                  <a:cxn ang="0">
                    <a:pos x="0" y="65"/>
                  </a:cxn>
                  <a:cxn ang="0">
                    <a:pos x="0" y="65"/>
                  </a:cxn>
                </a:cxnLst>
                <a:rect l="0" t="0" r="r" b="b"/>
                <a:pathLst>
                  <a:path w="7" h="65">
                    <a:moveTo>
                      <a:pt x="0" y="65"/>
                    </a:moveTo>
                    <a:lnTo>
                      <a:pt x="0" y="19"/>
                    </a:lnTo>
                    <a:lnTo>
                      <a:pt x="0" y="0"/>
                    </a:lnTo>
                    <a:lnTo>
                      <a:pt x="7" y="0"/>
                    </a:lnTo>
                    <a:lnTo>
                      <a:pt x="0" y="19"/>
                    </a:lnTo>
                    <a:lnTo>
                      <a:pt x="0" y="65"/>
                    </a:lnTo>
                    <a:lnTo>
                      <a:pt x="0" y="65"/>
                    </a:lnTo>
                    <a:lnTo>
                      <a:pt x="0" y="65"/>
                    </a:lnTo>
                  </a:path>
                </a:pathLst>
              </a:custGeom>
              <a:noFill/>
              <a:ln w="0">
                <a:solidFill>
                  <a:srgbClr val="000000"/>
                </a:solidFill>
                <a:prstDash val="solid"/>
                <a:round/>
                <a:headEnd/>
                <a:tailEnd/>
              </a:ln>
            </p:spPr>
            <p:txBody>
              <a:bodyPr/>
              <a:lstStyle/>
              <a:p>
                <a:endParaRPr lang="en-US" dirty="0"/>
              </a:p>
            </p:txBody>
          </p:sp>
          <p:sp>
            <p:nvSpPr>
              <p:cNvPr id="29118" name="Freeform 446"/>
              <p:cNvSpPr>
                <a:spLocks/>
              </p:cNvSpPr>
              <p:nvPr/>
            </p:nvSpPr>
            <p:spPr bwMode="auto">
              <a:xfrm>
                <a:off x="2814" y="3538"/>
                <a:ext cx="7" cy="63"/>
              </a:xfrm>
              <a:custGeom>
                <a:avLst/>
                <a:gdLst/>
                <a:ahLst/>
                <a:cxnLst>
                  <a:cxn ang="0">
                    <a:pos x="0" y="65"/>
                  </a:cxn>
                  <a:cxn ang="0">
                    <a:pos x="0" y="19"/>
                  </a:cxn>
                  <a:cxn ang="0">
                    <a:pos x="0" y="0"/>
                  </a:cxn>
                  <a:cxn ang="0">
                    <a:pos x="7" y="0"/>
                  </a:cxn>
                  <a:cxn ang="0">
                    <a:pos x="0" y="19"/>
                  </a:cxn>
                  <a:cxn ang="0">
                    <a:pos x="0" y="65"/>
                  </a:cxn>
                  <a:cxn ang="0">
                    <a:pos x="0" y="65"/>
                  </a:cxn>
                </a:cxnLst>
                <a:rect l="0" t="0" r="r" b="b"/>
                <a:pathLst>
                  <a:path w="7" h="65">
                    <a:moveTo>
                      <a:pt x="0" y="65"/>
                    </a:moveTo>
                    <a:lnTo>
                      <a:pt x="0" y="19"/>
                    </a:lnTo>
                    <a:lnTo>
                      <a:pt x="0" y="0"/>
                    </a:lnTo>
                    <a:lnTo>
                      <a:pt x="7" y="0"/>
                    </a:lnTo>
                    <a:lnTo>
                      <a:pt x="0" y="19"/>
                    </a:lnTo>
                    <a:lnTo>
                      <a:pt x="0" y="65"/>
                    </a:lnTo>
                    <a:lnTo>
                      <a:pt x="0" y="65"/>
                    </a:lnTo>
                  </a:path>
                </a:pathLst>
              </a:custGeom>
              <a:noFill/>
              <a:ln w="0">
                <a:solidFill>
                  <a:srgbClr val="000000"/>
                </a:solidFill>
                <a:prstDash val="solid"/>
                <a:round/>
                <a:headEnd/>
                <a:tailEnd/>
              </a:ln>
            </p:spPr>
            <p:txBody>
              <a:bodyPr/>
              <a:lstStyle/>
              <a:p>
                <a:endParaRPr lang="en-US" dirty="0"/>
              </a:p>
            </p:txBody>
          </p:sp>
          <p:sp>
            <p:nvSpPr>
              <p:cNvPr id="29119" name="Freeform 447"/>
              <p:cNvSpPr>
                <a:spLocks/>
              </p:cNvSpPr>
              <p:nvPr/>
            </p:nvSpPr>
            <p:spPr bwMode="auto">
              <a:xfrm>
                <a:off x="2807" y="3538"/>
                <a:ext cx="7" cy="63"/>
              </a:xfrm>
              <a:custGeom>
                <a:avLst/>
                <a:gdLst/>
                <a:ahLst/>
                <a:cxnLst>
                  <a:cxn ang="0">
                    <a:pos x="0" y="0"/>
                  </a:cxn>
                  <a:cxn ang="0">
                    <a:pos x="0" y="59"/>
                  </a:cxn>
                  <a:cxn ang="0">
                    <a:pos x="7" y="65"/>
                  </a:cxn>
                  <a:cxn ang="0">
                    <a:pos x="7" y="13"/>
                  </a:cxn>
                  <a:cxn ang="0">
                    <a:pos x="0" y="0"/>
                  </a:cxn>
                  <a:cxn ang="0">
                    <a:pos x="0" y="0"/>
                  </a:cxn>
                </a:cxnLst>
                <a:rect l="0" t="0" r="r" b="b"/>
                <a:pathLst>
                  <a:path w="7" h="65">
                    <a:moveTo>
                      <a:pt x="0" y="0"/>
                    </a:moveTo>
                    <a:lnTo>
                      <a:pt x="0" y="59"/>
                    </a:lnTo>
                    <a:lnTo>
                      <a:pt x="7" y="65"/>
                    </a:lnTo>
                    <a:lnTo>
                      <a:pt x="7" y="13"/>
                    </a:lnTo>
                    <a:lnTo>
                      <a:pt x="0" y="0"/>
                    </a:lnTo>
                    <a:lnTo>
                      <a:pt x="0" y="0"/>
                    </a:lnTo>
                    <a:close/>
                  </a:path>
                </a:pathLst>
              </a:custGeom>
              <a:solidFill>
                <a:srgbClr val="A0A0A0"/>
              </a:solidFill>
              <a:ln w="9525">
                <a:noFill/>
                <a:round/>
                <a:headEnd/>
                <a:tailEnd/>
              </a:ln>
            </p:spPr>
            <p:txBody>
              <a:bodyPr/>
              <a:lstStyle/>
              <a:p>
                <a:endParaRPr lang="en-US" dirty="0"/>
              </a:p>
            </p:txBody>
          </p:sp>
          <p:sp>
            <p:nvSpPr>
              <p:cNvPr id="29120" name="Freeform 448"/>
              <p:cNvSpPr>
                <a:spLocks/>
              </p:cNvSpPr>
              <p:nvPr/>
            </p:nvSpPr>
            <p:spPr bwMode="auto">
              <a:xfrm>
                <a:off x="2807" y="3538"/>
                <a:ext cx="7" cy="63"/>
              </a:xfrm>
              <a:custGeom>
                <a:avLst/>
                <a:gdLst/>
                <a:ahLst/>
                <a:cxnLst>
                  <a:cxn ang="0">
                    <a:pos x="0" y="0"/>
                  </a:cxn>
                  <a:cxn ang="0">
                    <a:pos x="0" y="59"/>
                  </a:cxn>
                  <a:cxn ang="0">
                    <a:pos x="7" y="65"/>
                  </a:cxn>
                  <a:cxn ang="0">
                    <a:pos x="7" y="13"/>
                  </a:cxn>
                  <a:cxn ang="0">
                    <a:pos x="0" y="0"/>
                  </a:cxn>
                  <a:cxn ang="0">
                    <a:pos x="0" y="0"/>
                  </a:cxn>
                </a:cxnLst>
                <a:rect l="0" t="0" r="r" b="b"/>
                <a:pathLst>
                  <a:path w="7" h="65">
                    <a:moveTo>
                      <a:pt x="0" y="0"/>
                    </a:moveTo>
                    <a:lnTo>
                      <a:pt x="0" y="59"/>
                    </a:lnTo>
                    <a:lnTo>
                      <a:pt x="7" y="65"/>
                    </a:lnTo>
                    <a:lnTo>
                      <a:pt x="7" y="13"/>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121" name="Freeform 449"/>
              <p:cNvSpPr>
                <a:spLocks/>
              </p:cNvSpPr>
              <p:nvPr/>
            </p:nvSpPr>
            <p:spPr bwMode="auto">
              <a:xfrm>
                <a:off x="2807" y="3538"/>
                <a:ext cx="7" cy="63"/>
              </a:xfrm>
              <a:custGeom>
                <a:avLst/>
                <a:gdLst/>
                <a:ahLst/>
                <a:cxnLst>
                  <a:cxn ang="0">
                    <a:pos x="0" y="0"/>
                  </a:cxn>
                  <a:cxn ang="0">
                    <a:pos x="0" y="59"/>
                  </a:cxn>
                  <a:cxn ang="0">
                    <a:pos x="7" y="65"/>
                  </a:cxn>
                  <a:cxn ang="0">
                    <a:pos x="7" y="13"/>
                  </a:cxn>
                  <a:cxn ang="0">
                    <a:pos x="0" y="0"/>
                  </a:cxn>
                </a:cxnLst>
                <a:rect l="0" t="0" r="r" b="b"/>
                <a:pathLst>
                  <a:path w="7" h="65">
                    <a:moveTo>
                      <a:pt x="0" y="0"/>
                    </a:moveTo>
                    <a:lnTo>
                      <a:pt x="0" y="59"/>
                    </a:lnTo>
                    <a:lnTo>
                      <a:pt x="7" y="65"/>
                    </a:lnTo>
                    <a:lnTo>
                      <a:pt x="7" y="13"/>
                    </a:lnTo>
                    <a:lnTo>
                      <a:pt x="0" y="0"/>
                    </a:lnTo>
                  </a:path>
                </a:pathLst>
              </a:custGeom>
              <a:noFill/>
              <a:ln w="0">
                <a:solidFill>
                  <a:srgbClr val="000000"/>
                </a:solidFill>
                <a:prstDash val="solid"/>
                <a:round/>
                <a:headEnd/>
                <a:tailEnd/>
              </a:ln>
            </p:spPr>
            <p:txBody>
              <a:bodyPr/>
              <a:lstStyle/>
              <a:p>
                <a:endParaRPr lang="en-US" dirty="0"/>
              </a:p>
            </p:txBody>
          </p:sp>
          <p:sp>
            <p:nvSpPr>
              <p:cNvPr id="29122" name="Freeform 450"/>
              <p:cNvSpPr>
                <a:spLocks/>
              </p:cNvSpPr>
              <p:nvPr/>
            </p:nvSpPr>
            <p:spPr bwMode="auto">
              <a:xfrm>
                <a:off x="2800" y="3525"/>
                <a:ext cx="21" cy="32"/>
              </a:xfrm>
              <a:custGeom>
                <a:avLst/>
                <a:gdLst/>
                <a:ahLst/>
                <a:cxnLst>
                  <a:cxn ang="0">
                    <a:pos x="0" y="0"/>
                  </a:cxn>
                  <a:cxn ang="0">
                    <a:pos x="21" y="14"/>
                  </a:cxn>
                  <a:cxn ang="0">
                    <a:pos x="14" y="33"/>
                  </a:cxn>
                  <a:cxn ang="0">
                    <a:pos x="7" y="33"/>
                  </a:cxn>
                  <a:cxn ang="0">
                    <a:pos x="0" y="0"/>
                  </a:cxn>
                  <a:cxn ang="0">
                    <a:pos x="0" y="0"/>
                  </a:cxn>
                </a:cxnLst>
                <a:rect l="0" t="0" r="r" b="b"/>
                <a:pathLst>
                  <a:path w="21" h="33">
                    <a:moveTo>
                      <a:pt x="0" y="0"/>
                    </a:moveTo>
                    <a:lnTo>
                      <a:pt x="21" y="14"/>
                    </a:lnTo>
                    <a:lnTo>
                      <a:pt x="14" y="33"/>
                    </a:lnTo>
                    <a:lnTo>
                      <a:pt x="7" y="33"/>
                    </a:lnTo>
                    <a:lnTo>
                      <a:pt x="0" y="0"/>
                    </a:lnTo>
                    <a:lnTo>
                      <a:pt x="0" y="0"/>
                    </a:lnTo>
                    <a:close/>
                  </a:path>
                </a:pathLst>
              </a:custGeom>
              <a:solidFill>
                <a:srgbClr val="A0A0A0"/>
              </a:solidFill>
              <a:ln w="9525">
                <a:noFill/>
                <a:round/>
                <a:headEnd/>
                <a:tailEnd/>
              </a:ln>
            </p:spPr>
            <p:txBody>
              <a:bodyPr/>
              <a:lstStyle/>
              <a:p>
                <a:endParaRPr lang="en-US" dirty="0"/>
              </a:p>
            </p:txBody>
          </p:sp>
          <p:sp>
            <p:nvSpPr>
              <p:cNvPr id="29123" name="Freeform 451"/>
              <p:cNvSpPr>
                <a:spLocks/>
              </p:cNvSpPr>
              <p:nvPr/>
            </p:nvSpPr>
            <p:spPr bwMode="auto">
              <a:xfrm>
                <a:off x="2800" y="3525"/>
                <a:ext cx="21" cy="32"/>
              </a:xfrm>
              <a:custGeom>
                <a:avLst/>
                <a:gdLst/>
                <a:ahLst/>
                <a:cxnLst>
                  <a:cxn ang="0">
                    <a:pos x="0" y="0"/>
                  </a:cxn>
                  <a:cxn ang="0">
                    <a:pos x="21" y="14"/>
                  </a:cxn>
                  <a:cxn ang="0">
                    <a:pos x="14" y="33"/>
                  </a:cxn>
                  <a:cxn ang="0">
                    <a:pos x="7" y="33"/>
                  </a:cxn>
                  <a:cxn ang="0">
                    <a:pos x="0" y="0"/>
                  </a:cxn>
                  <a:cxn ang="0">
                    <a:pos x="0" y="0"/>
                  </a:cxn>
                </a:cxnLst>
                <a:rect l="0" t="0" r="r" b="b"/>
                <a:pathLst>
                  <a:path w="21" h="33">
                    <a:moveTo>
                      <a:pt x="0" y="0"/>
                    </a:moveTo>
                    <a:lnTo>
                      <a:pt x="21" y="14"/>
                    </a:lnTo>
                    <a:lnTo>
                      <a:pt x="14" y="33"/>
                    </a:lnTo>
                    <a:lnTo>
                      <a:pt x="7" y="33"/>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124" name="Freeform 452"/>
              <p:cNvSpPr>
                <a:spLocks/>
              </p:cNvSpPr>
              <p:nvPr/>
            </p:nvSpPr>
            <p:spPr bwMode="auto">
              <a:xfrm>
                <a:off x="2800" y="3525"/>
                <a:ext cx="21" cy="32"/>
              </a:xfrm>
              <a:custGeom>
                <a:avLst/>
                <a:gdLst/>
                <a:ahLst/>
                <a:cxnLst>
                  <a:cxn ang="0">
                    <a:pos x="0" y="0"/>
                  </a:cxn>
                  <a:cxn ang="0">
                    <a:pos x="21" y="14"/>
                  </a:cxn>
                  <a:cxn ang="0">
                    <a:pos x="14" y="33"/>
                  </a:cxn>
                  <a:cxn ang="0">
                    <a:pos x="7" y="33"/>
                  </a:cxn>
                  <a:cxn ang="0">
                    <a:pos x="0" y="0"/>
                  </a:cxn>
                </a:cxnLst>
                <a:rect l="0" t="0" r="r" b="b"/>
                <a:pathLst>
                  <a:path w="21" h="33">
                    <a:moveTo>
                      <a:pt x="0" y="0"/>
                    </a:moveTo>
                    <a:lnTo>
                      <a:pt x="21" y="14"/>
                    </a:lnTo>
                    <a:lnTo>
                      <a:pt x="14" y="33"/>
                    </a:lnTo>
                    <a:lnTo>
                      <a:pt x="7" y="33"/>
                    </a:lnTo>
                    <a:lnTo>
                      <a:pt x="0" y="0"/>
                    </a:lnTo>
                  </a:path>
                </a:pathLst>
              </a:custGeom>
              <a:noFill/>
              <a:ln w="0">
                <a:solidFill>
                  <a:srgbClr val="000000"/>
                </a:solidFill>
                <a:prstDash val="solid"/>
                <a:round/>
                <a:headEnd/>
                <a:tailEnd/>
              </a:ln>
            </p:spPr>
            <p:txBody>
              <a:bodyPr/>
              <a:lstStyle/>
              <a:p>
                <a:endParaRPr lang="en-US" dirty="0"/>
              </a:p>
            </p:txBody>
          </p:sp>
          <p:sp>
            <p:nvSpPr>
              <p:cNvPr id="29125" name="Freeform 453"/>
              <p:cNvSpPr>
                <a:spLocks/>
              </p:cNvSpPr>
              <p:nvPr/>
            </p:nvSpPr>
            <p:spPr bwMode="auto">
              <a:xfrm>
                <a:off x="2800" y="3531"/>
                <a:ext cx="7" cy="7"/>
              </a:xfrm>
              <a:custGeom>
                <a:avLst/>
                <a:gdLst/>
                <a:ahLst/>
                <a:cxnLst>
                  <a:cxn ang="0">
                    <a:pos x="7" y="7"/>
                  </a:cxn>
                  <a:cxn ang="0">
                    <a:pos x="7" y="0"/>
                  </a:cxn>
                  <a:cxn ang="0">
                    <a:pos x="0" y="7"/>
                  </a:cxn>
                  <a:cxn ang="0">
                    <a:pos x="7" y="7"/>
                  </a:cxn>
                  <a:cxn ang="0">
                    <a:pos x="7" y="7"/>
                  </a:cxn>
                  <a:cxn ang="0">
                    <a:pos x="7" y="7"/>
                  </a:cxn>
                </a:cxnLst>
                <a:rect l="0" t="0" r="r" b="b"/>
                <a:pathLst>
                  <a:path w="7" h="7">
                    <a:moveTo>
                      <a:pt x="7" y="7"/>
                    </a:moveTo>
                    <a:lnTo>
                      <a:pt x="7" y="0"/>
                    </a:lnTo>
                    <a:lnTo>
                      <a:pt x="0" y="7"/>
                    </a:lnTo>
                    <a:lnTo>
                      <a:pt x="7" y="7"/>
                    </a:lnTo>
                    <a:lnTo>
                      <a:pt x="7" y="7"/>
                    </a:lnTo>
                    <a:lnTo>
                      <a:pt x="7" y="7"/>
                    </a:lnTo>
                  </a:path>
                </a:pathLst>
              </a:custGeom>
              <a:noFill/>
              <a:ln w="0">
                <a:solidFill>
                  <a:srgbClr val="C0C0C0"/>
                </a:solidFill>
                <a:prstDash val="solid"/>
                <a:round/>
                <a:headEnd/>
                <a:tailEnd/>
              </a:ln>
            </p:spPr>
            <p:txBody>
              <a:bodyPr/>
              <a:lstStyle/>
              <a:p>
                <a:endParaRPr lang="en-US" dirty="0"/>
              </a:p>
            </p:txBody>
          </p:sp>
          <p:sp>
            <p:nvSpPr>
              <p:cNvPr id="29126" name="Freeform 454"/>
              <p:cNvSpPr>
                <a:spLocks/>
              </p:cNvSpPr>
              <p:nvPr/>
            </p:nvSpPr>
            <p:spPr bwMode="auto">
              <a:xfrm>
                <a:off x="2800" y="3531"/>
                <a:ext cx="7" cy="7"/>
              </a:xfrm>
              <a:custGeom>
                <a:avLst/>
                <a:gdLst/>
                <a:ahLst/>
                <a:cxnLst>
                  <a:cxn ang="0">
                    <a:pos x="7" y="7"/>
                  </a:cxn>
                  <a:cxn ang="0">
                    <a:pos x="7" y="0"/>
                  </a:cxn>
                  <a:cxn ang="0">
                    <a:pos x="0" y="7"/>
                  </a:cxn>
                  <a:cxn ang="0">
                    <a:pos x="7" y="7"/>
                  </a:cxn>
                  <a:cxn ang="0">
                    <a:pos x="7" y="7"/>
                  </a:cxn>
                  <a:cxn ang="0">
                    <a:pos x="7" y="7"/>
                  </a:cxn>
                </a:cxnLst>
                <a:rect l="0" t="0" r="r" b="b"/>
                <a:pathLst>
                  <a:path w="7" h="7">
                    <a:moveTo>
                      <a:pt x="7" y="7"/>
                    </a:moveTo>
                    <a:lnTo>
                      <a:pt x="7" y="0"/>
                    </a:lnTo>
                    <a:lnTo>
                      <a:pt x="0" y="7"/>
                    </a:lnTo>
                    <a:lnTo>
                      <a:pt x="7" y="7"/>
                    </a:lnTo>
                    <a:lnTo>
                      <a:pt x="7" y="7"/>
                    </a:lnTo>
                    <a:lnTo>
                      <a:pt x="7" y="7"/>
                    </a:lnTo>
                  </a:path>
                </a:pathLst>
              </a:custGeom>
              <a:noFill/>
              <a:ln w="0">
                <a:solidFill>
                  <a:srgbClr val="000000"/>
                </a:solidFill>
                <a:prstDash val="solid"/>
                <a:round/>
                <a:headEnd/>
                <a:tailEnd/>
              </a:ln>
            </p:spPr>
            <p:txBody>
              <a:bodyPr/>
              <a:lstStyle/>
              <a:p>
                <a:endParaRPr lang="en-US" dirty="0"/>
              </a:p>
            </p:txBody>
          </p:sp>
          <p:sp>
            <p:nvSpPr>
              <p:cNvPr id="29127" name="Freeform 455"/>
              <p:cNvSpPr>
                <a:spLocks/>
              </p:cNvSpPr>
              <p:nvPr/>
            </p:nvSpPr>
            <p:spPr bwMode="auto">
              <a:xfrm>
                <a:off x="2807" y="3544"/>
                <a:ext cx="1" cy="7"/>
              </a:xfrm>
              <a:custGeom>
                <a:avLst/>
                <a:gdLst/>
                <a:ahLst/>
                <a:cxnLst>
                  <a:cxn ang="0">
                    <a:pos x="0" y="0"/>
                  </a:cxn>
                  <a:cxn ang="0">
                    <a:pos x="0" y="0"/>
                  </a:cxn>
                  <a:cxn ang="0">
                    <a:pos x="0" y="7"/>
                  </a:cxn>
                  <a:cxn ang="0">
                    <a:pos x="0" y="7"/>
                  </a:cxn>
                  <a:cxn ang="0">
                    <a:pos x="0" y="7"/>
                  </a:cxn>
                  <a:cxn ang="0">
                    <a:pos x="0" y="0"/>
                  </a:cxn>
                  <a:cxn ang="0">
                    <a:pos x="0" y="0"/>
                  </a:cxn>
                  <a:cxn ang="0">
                    <a:pos x="0" y="0"/>
                  </a:cxn>
                </a:cxnLst>
                <a:rect l="0" t="0" r="r" b="b"/>
                <a:pathLst>
                  <a:path h="7">
                    <a:moveTo>
                      <a:pt x="0" y="0"/>
                    </a:moveTo>
                    <a:lnTo>
                      <a:pt x="0" y="0"/>
                    </a:lnTo>
                    <a:lnTo>
                      <a:pt x="0" y="7"/>
                    </a:lnTo>
                    <a:lnTo>
                      <a:pt x="0" y="7"/>
                    </a:lnTo>
                    <a:lnTo>
                      <a:pt x="0" y="7"/>
                    </a:lnTo>
                    <a:lnTo>
                      <a:pt x="0" y="0"/>
                    </a:lnTo>
                    <a:lnTo>
                      <a:pt x="0" y="0"/>
                    </a:lnTo>
                    <a:lnTo>
                      <a:pt x="0" y="0"/>
                    </a:lnTo>
                    <a:close/>
                  </a:path>
                </a:pathLst>
              </a:custGeom>
              <a:solidFill>
                <a:srgbClr val="C0C0C0"/>
              </a:solidFill>
              <a:ln w="9525">
                <a:noFill/>
                <a:round/>
                <a:headEnd/>
                <a:tailEnd/>
              </a:ln>
            </p:spPr>
            <p:txBody>
              <a:bodyPr/>
              <a:lstStyle/>
              <a:p>
                <a:endParaRPr lang="en-US" dirty="0"/>
              </a:p>
            </p:txBody>
          </p:sp>
          <p:sp>
            <p:nvSpPr>
              <p:cNvPr id="29128" name="Freeform 456"/>
              <p:cNvSpPr>
                <a:spLocks/>
              </p:cNvSpPr>
              <p:nvPr/>
            </p:nvSpPr>
            <p:spPr bwMode="auto">
              <a:xfrm>
                <a:off x="2807" y="3544"/>
                <a:ext cx="1" cy="7"/>
              </a:xfrm>
              <a:custGeom>
                <a:avLst/>
                <a:gdLst/>
                <a:ahLst/>
                <a:cxnLst>
                  <a:cxn ang="0">
                    <a:pos x="0" y="0"/>
                  </a:cxn>
                  <a:cxn ang="0">
                    <a:pos x="0" y="0"/>
                  </a:cxn>
                  <a:cxn ang="0">
                    <a:pos x="0" y="7"/>
                  </a:cxn>
                  <a:cxn ang="0">
                    <a:pos x="0" y="7"/>
                  </a:cxn>
                  <a:cxn ang="0">
                    <a:pos x="0" y="7"/>
                  </a:cxn>
                  <a:cxn ang="0">
                    <a:pos x="0" y="0"/>
                  </a:cxn>
                  <a:cxn ang="0">
                    <a:pos x="0" y="0"/>
                  </a:cxn>
                </a:cxnLst>
                <a:rect l="0" t="0" r="r" b="b"/>
                <a:pathLst>
                  <a:path h="7">
                    <a:moveTo>
                      <a:pt x="0" y="0"/>
                    </a:moveTo>
                    <a:lnTo>
                      <a:pt x="0" y="0"/>
                    </a:lnTo>
                    <a:lnTo>
                      <a:pt x="0" y="7"/>
                    </a:lnTo>
                    <a:lnTo>
                      <a:pt x="0" y="7"/>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129" name="Freeform 457"/>
              <p:cNvSpPr>
                <a:spLocks/>
              </p:cNvSpPr>
              <p:nvPr/>
            </p:nvSpPr>
            <p:spPr bwMode="auto">
              <a:xfrm>
                <a:off x="2883" y="3525"/>
                <a:ext cx="7" cy="64"/>
              </a:xfrm>
              <a:custGeom>
                <a:avLst/>
                <a:gdLst/>
                <a:ahLst/>
                <a:cxnLst>
                  <a:cxn ang="0">
                    <a:pos x="0" y="66"/>
                  </a:cxn>
                  <a:cxn ang="0">
                    <a:pos x="0" y="20"/>
                  </a:cxn>
                  <a:cxn ang="0">
                    <a:pos x="0" y="0"/>
                  </a:cxn>
                  <a:cxn ang="0">
                    <a:pos x="7" y="0"/>
                  </a:cxn>
                  <a:cxn ang="0">
                    <a:pos x="0" y="20"/>
                  </a:cxn>
                  <a:cxn ang="0">
                    <a:pos x="0" y="60"/>
                  </a:cxn>
                  <a:cxn ang="0">
                    <a:pos x="0" y="66"/>
                  </a:cxn>
                  <a:cxn ang="0">
                    <a:pos x="0" y="66"/>
                  </a:cxn>
                </a:cxnLst>
                <a:rect l="0" t="0" r="r" b="b"/>
                <a:pathLst>
                  <a:path w="7" h="66">
                    <a:moveTo>
                      <a:pt x="0" y="66"/>
                    </a:moveTo>
                    <a:lnTo>
                      <a:pt x="0" y="20"/>
                    </a:lnTo>
                    <a:lnTo>
                      <a:pt x="0" y="0"/>
                    </a:lnTo>
                    <a:lnTo>
                      <a:pt x="7" y="0"/>
                    </a:lnTo>
                    <a:lnTo>
                      <a:pt x="0" y="20"/>
                    </a:lnTo>
                    <a:lnTo>
                      <a:pt x="0" y="60"/>
                    </a:lnTo>
                    <a:lnTo>
                      <a:pt x="0" y="66"/>
                    </a:lnTo>
                    <a:lnTo>
                      <a:pt x="0" y="66"/>
                    </a:lnTo>
                    <a:close/>
                  </a:path>
                </a:pathLst>
              </a:custGeom>
              <a:solidFill>
                <a:srgbClr val="808080"/>
              </a:solidFill>
              <a:ln w="9525">
                <a:noFill/>
                <a:round/>
                <a:headEnd/>
                <a:tailEnd/>
              </a:ln>
            </p:spPr>
            <p:txBody>
              <a:bodyPr/>
              <a:lstStyle/>
              <a:p>
                <a:endParaRPr lang="en-US" dirty="0"/>
              </a:p>
            </p:txBody>
          </p:sp>
          <p:sp>
            <p:nvSpPr>
              <p:cNvPr id="29130" name="Freeform 458"/>
              <p:cNvSpPr>
                <a:spLocks/>
              </p:cNvSpPr>
              <p:nvPr/>
            </p:nvSpPr>
            <p:spPr bwMode="auto">
              <a:xfrm>
                <a:off x="2883" y="3525"/>
                <a:ext cx="7" cy="64"/>
              </a:xfrm>
              <a:custGeom>
                <a:avLst/>
                <a:gdLst/>
                <a:ahLst/>
                <a:cxnLst>
                  <a:cxn ang="0">
                    <a:pos x="0" y="66"/>
                  </a:cxn>
                  <a:cxn ang="0">
                    <a:pos x="0" y="20"/>
                  </a:cxn>
                  <a:cxn ang="0">
                    <a:pos x="0" y="0"/>
                  </a:cxn>
                  <a:cxn ang="0">
                    <a:pos x="7" y="0"/>
                  </a:cxn>
                  <a:cxn ang="0">
                    <a:pos x="0" y="20"/>
                  </a:cxn>
                  <a:cxn ang="0">
                    <a:pos x="0" y="60"/>
                  </a:cxn>
                  <a:cxn ang="0">
                    <a:pos x="0" y="66"/>
                  </a:cxn>
                </a:cxnLst>
                <a:rect l="0" t="0" r="r" b="b"/>
                <a:pathLst>
                  <a:path w="7" h="66">
                    <a:moveTo>
                      <a:pt x="0" y="66"/>
                    </a:moveTo>
                    <a:lnTo>
                      <a:pt x="0" y="20"/>
                    </a:lnTo>
                    <a:lnTo>
                      <a:pt x="0" y="0"/>
                    </a:lnTo>
                    <a:lnTo>
                      <a:pt x="7" y="0"/>
                    </a:lnTo>
                    <a:lnTo>
                      <a:pt x="0" y="20"/>
                    </a:lnTo>
                    <a:lnTo>
                      <a:pt x="0" y="60"/>
                    </a:lnTo>
                    <a:lnTo>
                      <a:pt x="0" y="66"/>
                    </a:lnTo>
                  </a:path>
                </a:pathLst>
              </a:custGeom>
              <a:noFill/>
              <a:ln w="0">
                <a:solidFill>
                  <a:srgbClr val="000000"/>
                </a:solidFill>
                <a:prstDash val="solid"/>
                <a:round/>
                <a:headEnd/>
                <a:tailEnd/>
              </a:ln>
            </p:spPr>
            <p:txBody>
              <a:bodyPr/>
              <a:lstStyle/>
              <a:p>
                <a:endParaRPr lang="en-US" dirty="0"/>
              </a:p>
            </p:txBody>
          </p:sp>
          <p:sp>
            <p:nvSpPr>
              <p:cNvPr id="29131" name="Freeform 459"/>
              <p:cNvSpPr>
                <a:spLocks/>
              </p:cNvSpPr>
              <p:nvPr/>
            </p:nvSpPr>
            <p:spPr bwMode="auto">
              <a:xfrm>
                <a:off x="2876" y="3525"/>
                <a:ext cx="7" cy="64"/>
              </a:xfrm>
              <a:custGeom>
                <a:avLst/>
                <a:gdLst/>
                <a:ahLst/>
                <a:cxnLst>
                  <a:cxn ang="0">
                    <a:pos x="0" y="0"/>
                  </a:cxn>
                  <a:cxn ang="0">
                    <a:pos x="0" y="60"/>
                  </a:cxn>
                  <a:cxn ang="0">
                    <a:pos x="7" y="66"/>
                  </a:cxn>
                  <a:cxn ang="0">
                    <a:pos x="7" y="14"/>
                  </a:cxn>
                  <a:cxn ang="0">
                    <a:pos x="0" y="0"/>
                  </a:cxn>
                  <a:cxn ang="0">
                    <a:pos x="0" y="0"/>
                  </a:cxn>
                </a:cxnLst>
                <a:rect l="0" t="0" r="r" b="b"/>
                <a:pathLst>
                  <a:path w="7" h="66">
                    <a:moveTo>
                      <a:pt x="0" y="0"/>
                    </a:moveTo>
                    <a:lnTo>
                      <a:pt x="0" y="60"/>
                    </a:lnTo>
                    <a:lnTo>
                      <a:pt x="7" y="66"/>
                    </a:lnTo>
                    <a:lnTo>
                      <a:pt x="7" y="14"/>
                    </a:lnTo>
                    <a:lnTo>
                      <a:pt x="0" y="0"/>
                    </a:lnTo>
                    <a:lnTo>
                      <a:pt x="0" y="0"/>
                    </a:lnTo>
                    <a:close/>
                  </a:path>
                </a:pathLst>
              </a:custGeom>
              <a:solidFill>
                <a:srgbClr val="A0A0A0"/>
              </a:solidFill>
              <a:ln w="9525">
                <a:noFill/>
                <a:round/>
                <a:headEnd/>
                <a:tailEnd/>
              </a:ln>
            </p:spPr>
            <p:txBody>
              <a:bodyPr/>
              <a:lstStyle/>
              <a:p>
                <a:endParaRPr lang="en-US" dirty="0"/>
              </a:p>
            </p:txBody>
          </p:sp>
          <p:sp>
            <p:nvSpPr>
              <p:cNvPr id="29132" name="Freeform 460"/>
              <p:cNvSpPr>
                <a:spLocks/>
              </p:cNvSpPr>
              <p:nvPr/>
            </p:nvSpPr>
            <p:spPr bwMode="auto">
              <a:xfrm>
                <a:off x="2876" y="3525"/>
                <a:ext cx="7" cy="64"/>
              </a:xfrm>
              <a:custGeom>
                <a:avLst/>
                <a:gdLst/>
                <a:ahLst/>
                <a:cxnLst>
                  <a:cxn ang="0">
                    <a:pos x="0" y="0"/>
                  </a:cxn>
                  <a:cxn ang="0">
                    <a:pos x="0" y="60"/>
                  </a:cxn>
                  <a:cxn ang="0">
                    <a:pos x="7" y="66"/>
                  </a:cxn>
                  <a:cxn ang="0">
                    <a:pos x="7" y="14"/>
                  </a:cxn>
                  <a:cxn ang="0">
                    <a:pos x="0" y="0"/>
                  </a:cxn>
                </a:cxnLst>
                <a:rect l="0" t="0" r="r" b="b"/>
                <a:pathLst>
                  <a:path w="7" h="66">
                    <a:moveTo>
                      <a:pt x="0" y="0"/>
                    </a:moveTo>
                    <a:lnTo>
                      <a:pt x="0" y="60"/>
                    </a:lnTo>
                    <a:lnTo>
                      <a:pt x="7" y="66"/>
                    </a:lnTo>
                    <a:lnTo>
                      <a:pt x="7" y="14"/>
                    </a:lnTo>
                    <a:lnTo>
                      <a:pt x="0" y="0"/>
                    </a:lnTo>
                  </a:path>
                </a:pathLst>
              </a:custGeom>
              <a:noFill/>
              <a:ln w="0">
                <a:solidFill>
                  <a:srgbClr val="000000"/>
                </a:solidFill>
                <a:prstDash val="solid"/>
                <a:round/>
                <a:headEnd/>
                <a:tailEnd/>
              </a:ln>
            </p:spPr>
            <p:txBody>
              <a:bodyPr/>
              <a:lstStyle/>
              <a:p>
                <a:endParaRPr lang="en-US" dirty="0"/>
              </a:p>
            </p:txBody>
          </p:sp>
          <p:sp>
            <p:nvSpPr>
              <p:cNvPr id="29133" name="Freeform 461"/>
              <p:cNvSpPr>
                <a:spLocks/>
              </p:cNvSpPr>
              <p:nvPr/>
            </p:nvSpPr>
            <p:spPr bwMode="auto">
              <a:xfrm>
                <a:off x="2869" y="3512"/>
                <a:ext cx="21" cy="32"/>
              </a:xfrm>
              <a:custGeom>
                <a:avLst/>
                <a:gdLst/>
                <a:ahLst/>
                <a:cxnLst>
                  <a:cxn ang="0">
                    <a:pos x="0" y="0"/>
                  </a:cxn>
                  <a:cxn ang="0">
                    <a:pos x="21" y="13"/>
                  </a:cxn>
                  <a:cxn ang="0">
                    <a:pos x="14" y="33"/>
                  </a:cxn>
                  <a:cxn ang="0">
                    <a:pos x="7" y="27"/>
                  </a:cxn>
                  <a:cxn ang="0">
                    <a:pos x="0" y="0"/>
                  </a:cxn>
                  <a:cxn ang="0">
                    <a:pos x="0" y="0"/>
                  </a:cxn>
                </a:cxnLst>
                <a:rect l="0" t="0" r="r" b="b"/>
                <a:pathLst>
                  <a:path w="21" h="33">
                    <a:moveTo>
                      <a:pt x="0" y="0"/>
                    </a:moveTo>
                    <a:lnTo>
                      <a:pt x="21" y="13"/>
                    </a:lnTo>
                    <a:lnTo>
                      <a:pt x="14" y="33"/>
                    </a:lnTo>
                    <a:lnTo>
                      <a:pt x="7" y="27"/>
                    </a:lnTo>
                    <a:lnTo>
                      <a:pt x="0" y="0"/>
                    </a:lnTo>
                    <a:lnTo>
                      <a:pt x="0" y="0"/>
                    </a:lnTo>
                    <a:close/>
                  </a:path>
                </a:pathLst>
              </a:custGeom>
              <a:solidFill>
                <a:srgbClr val="A0A0A0"/>
              </a:solidFill>
              <a:ln w="9525">
                <a:noFill/>
                <a:round/>
                <a:headEnd/>
                <a:tailEnd/>
              </a:ln>
            </p:spPr>
            <p:txBody>
              <a:bodyPr/>
              <a:lstStyle/>
              <a:p>
                <a:endParaRPr lang="en-US" dirty="0"/>
              </a:p>
            </p:txBody>
          </p:sp>
          <p:sp>
            <p:nvSpPr>
              <p:cNvPr id="29134" name="Freeform 462"/>
              <p:cNvSpPr>
                <a:spLocks/>
              </p:cNvSpPr>
              <p:nvPr/>
            </p:nvSpPr>
            <p:spPr bwMode="auto">
              <a:xfrm>
                <a:off x="2869" y="3512"/>
                <a:ext cx="21" cy="32"/>
              </a:xfrm>
              <a:custGeom>
                <a:avLst/>
                <a:gdLst/>
                <a:ahLst/>
                <a:cxnLst>
                  <a:cxn ang="0">
                    <a:pos x="0" y="0"/>
                  </a:cxn>
                  <a:cxn ang="0">
                    <a:pos x="21" y="13"/>
                  </a:cxn>
                  <a:cxn ang="0">
                    <a:pos x="14" y="33"/>
                  </a:cxn>
                  <a:cxn ang="0">
                    <a:pos x="7" y="27"/>
                  </a:cxn>
                  <a:cxn ang="0">
                    <a:pos x="0" y="0"/>
                  </a:cxn>
                </a:cxnLst>
                <a:rect l="0" t="0" r="r" b="b"/>
                <a:pathLst>
                  <a:path w="21" h="33">
                    <a:moveTo>
                      <a:pt x="0" y="0"/>
                    </a:moveTo>
                    <a:lnTo>
                      <a:pt x="21" y="13"/>
                    </a:lnTo>
                    <a:lnTo>
                      <a:pt x="14" y="33"/>
                    </a:lnTo>
                    <a:lnTo>
                      <a:pt x="7" y="27"/>
                    </a:lnTo>
                    <a:lnTo>
                      <a:pt x="0" y="0"/>
                    </a:lnTo>
                  </a:path>
                </a:pathLst>
              </a:custGeom>
              <a:noFill/>
              <a:ln w="0">
                <a:solidFill>
                  <a:srgbClr val="000000"/>
                </a:solidFill>
                <a:prstDash val="solid"/>
                <a:round/>
                <a:headEnd/>
                <a:tailEnd/>
              </a:ln>
            </p:spPr>
            <p:txBody>
              <a:bodyPr/>
              <a:lstStyle/>
              <a:p>
                <a:endParaRPr lang="en-US" dirty="0"/>
              </a:p>
            </p:txBody>
          </p:sp>
          <p:sp>
            <p:nvSpPr>
              <p:cNvPr id="29135" name="Freeform 463"/>
              <p:cNvSpPr>
                <a:spLocks/>
              </p:cNvSpPr>
              <p:nvPr/>
            </p:nvSpPr>
            <p:spPr bwMode="auto">
              <a:xfrm>
                <a:off x="2814" y="3538"/>
                <a:ext cx="7" cy="63"/>
              </a:xfrm>
              <a:custGeom>
                <a:avLst/>
                <a:gdLst/>
                <a:ahLst/>
                <a:cxnLst>
                  <a:cxn ang="0">
                    <a:pos x="0" y="65"/>
                  </a:cxn>
                  <a:cxn ang="0">
                    <a:pos x="0" y="19"/>
                  </a:cxn>
                  <a:cxn ang="0">
                    <a:pos x="0" y="0"/>
                  </a:cxn>
                  <a:cxn ang="0">
                    <a:pos x="7" y="0"/>
                  </a:cxn>
                  <a:cxn ang="0">
                    <a:pos x="0" y="19"/>
                  </a:cxn>
                  <a:cxn ang="0">
                    <a:pos x="0" y="65"/>
                  </a:cxn>
                  <a:cxn ang="0">
                    <a:pos x="0" y="65"/>
                  </a:cxn>
                  <a:cxn ang="0">
                    <a:pos x="0" y="65"/>
                  </a:cxn>
                </a:cxnLst>
                <a:rect l="0" t="0" r="r" b="b"/>
                <a:pathLst>
                  <a:path w="7" h="65">
                    <a:moveTo>
                      <a:pt x="0" y="65"/>
                    </a:moveTo>
                    <a:lnTo>
                      <a:pt x="0" y="19"/>
                    </a:lnTo>
                    <a:lnTo>
                      <a:pt x="0" y="0"/>
                    </a:lnTo>
                    <a:lnTo>
                      <a:pt x="7" y="0"/>
                    </a:lnTo>
                    <a:lnTo>
                      <a:pt x="0" y="19"/>
                    </a:lnTo>
                    <a:lnTo>
                      <a:pt x="0" y="65"/>
                    </a:lnTo>
                    <a:lnTo>
                      <a:pt x="0" y="65"/>
                    </a:lnTo>
                    <a:lnTo>
                      <a:pt x="0" y="65"/>
                    </a:lnTo>
                    <a:close/>
                  </a:path>
                </a:pathLst>
              </a:custGeom>
              <a:solidFill>
                <a:srgbClr val="808080"/>
              </a:solidFill>
              <a:ln w="9525">
                <a:noFill/>
                <a:round/>
                <a:headEnd/>
                <a:tailEnd/>
              </a:ln>
            </p:spPr>
            <p:txBody>
              <a:bodyPr/>
              <a:lstStyle/>
              <a:p>
                <a:endParaRPr lang="en-US" dirty="0"/>
              </a:p>
            </p:txBody>
          </p:sp>
          <p:sp>
            <p:nvSpPr>
              <p:cNvPr id="29136" name="Freeform 464"/>
              <p:cNvSpPr>
                <a:spLocks/>
              </p:cNvSpPr>
              <p:nvPr/>
            </p:nvSpPr>
            <p:spPr bwMode="auto">
              <a:xfrm>
                <a:off x="2814" y="3538"/>
                <a:ext cx="7" cy="63"/>
              </a:xfrm>
              <a:custGeom>
                <a:avLst/>
                <a:gdLst/>
                <a:ahLst/>
                <a:cxnLst>
                  <a:cxn ang="0">
                    <a:pos x="0" y="65"/>
                  </a:cxn>
                  <a:cxn ang="0">
                    <a:pos x="0" y="19"/>
                  </a:cxn>
                  <a:cxn ang="0">
                    <a:pos x="0" y="0"/>
                  </a:cxn>
                  <a:cxn ang="0">
                    <a:pos x="7" y="0"/>
                  </a:cxn>
                  <a:cxn ang="0">
                    <a:pos x="0" y="19"/>
                  </a:cxn>
                  <a:cxn ang="0">
                    <a:pos x="0" y="65"/>
                  </a:cxn>
                  <a:cxn ang="0">
                    <a:pos x="0" y="65"/>
                  </a:cxn>
                  <a:cxn ang="0">
                    <a:pos x="0" y="65"/>
                  </a:cxn>
                </a:cxnLst>
                <a:rect l="0" t="0" r="r" b="b"/>
                <a:pathLst>
                  <a:path w="7" h="65">
                    <a:moveTo>
                      <a:pt x="0" y="65"/>
                    </a:moveTo>
                    <a:lnTo>
                      <a:pt x="0" y="19"/>
                    </a:lnTo>
                    <a:lnTo>
                      <a:pt x="0" y="0"/>
                    </a:lnTo>
                    <a:lnTo>
                      <a:pt x="7" y="0"/>
                    </a:lnTo>
                    <a:lnTo>
                      <a:pt x="0" y="19"/>
                    </a:lnTo>
                    <a:lnTo>
                      <a:pt x="0" y="65"/>
                    </a:lnTo>
                    <a:lnTo>
                      <a:pt x="0" y="65"/>
                    </a:lnTo>
                    <a:lnTo>
                      <a:pt x="0" y="65"/>
                    </a:lnTo>
                  </a:path>
                </a:pathLst>
              </a:custGeom>
              <a:noFill/>
              <a:ln w="0">
                <a:solidFill>
                  <a:srgbClr val="000000"/>
                </a:solidFill>
                <a:prstDash val="solid"/>
                <a:round/>
                <a:headEnd/>
                <a:tailEnd/>
              </a:ln>
            </p:spPr>
            <p:txBody>
              <a:bodyPr/>
              <a:lstStyle/>
              <a:p>
                <a:endParaRPr lang="en-US" dirty="0"/>
              </a:p>
            </p:txBody>
          </p:sp>
          <p:sp>
            <p:nvSpPr>
              <p:cNvPr id="29137" name="Freeform 465"/>
              <p:cNvSpPr>
                <a:spLocks/>
              </p:cNvSpPr>
              <p:nvPr/>
            </p:nvSpPr>
            <p:spPr bwMode="auto">
              <a:xfrm>
                <a:off x="2814" y="3538"/>
                <a:ext cx="7" cy="63"/>
              </a:xfrm>
              <a:custGeom>
                <a:avLst/>
                <a:gdLst/>
                <a:ahLst/>
                <a:cxnLst>
                  <a:cxn ang="0">
                    <a:pos x="0" y="65"/>
                  </a:cxn>
                  <a:cxn ang="0">
                    <a:pos x="0" y="19"/>
                  </a:cxn>
                  <a:cxn ang="0">
                    <a:pos x="0" y="0"/>
                  </a:cxn>
                  <a:cxn ang="0">
                    <a:pos x="7" y="0"/>
                  </a:cxn>
                  <a:cxn ang="0">
                    <a:pos x="0" y="19"/>
                  </a:cxn>
                  <a:cxn ang="0">
                    <a:pos x="0" y="65"/>
                  </a:cxn>
                  <a:cxn ang="0">
                    <a:pos x="0" y="65"/>
                  </a:cxn>
                </a:cxnLst>
                <a:rect l="0" t="0" r="r" b="b"/>
                <a:pathLst>
                  <a:path w="7" h="65">
                    <a:moveTo>
                      <a:pt x="0" y="65"/>
                    </a:moveTo>
                    <a:lnTo>
                      <a:pt x="0" y="19"/>
                    </a:lnTo>
                    <a:lnTo>
                      <a:pt x="0" y="0"/>
                    </a:lnTo>
                    <a:lnTo>
                      <a:pt x="7" y="0"/>
                    </a:lnTo>
                    <a:lnTo>
                      <a:pt x="0" y="19"/>
                    </a:lnTo>
                    <a:lnTo>
                      <a:pt x="0" y="65"/>
                    </a:lnTo>
                    <a:lnTo>
                      <a:pt x="0" y="65"/>
                    </a:lnTo>
                  </a:path>
                </a:pathLst>
              </a:custGeom>
              <a:noFill/>
              <a:ln w="0">
                <a:solidFill>
                  <a:srgbClr val="000000"/>
                </a:solidFill>
                <a:prstDash val="solid"/>
                <a:round/>
                <a:headEnd/>
                <a:tailEnd/>
              </a:ln>
            </p:spPr>
            <p:txBody>
              <a:bodyPr/>
              <a:lstStyle/>
              <a:p>
                <a:endParaRPr lang="en-US" dirty="0"/>
              </a:p>
            </p:txBody>
          </p:sp>
          <p:sp>
            <p:nvSpPr>
              <p:cNvPr id="29138" name="Freeform 466"/>
              <p:cNvSpPr>
                <a:spLocks/>
              </p:cNvSpPr>
              <p:nvPr/>
            </p:nvSpPr>
            <p:spPr bwMode="auto">
              <a:xfrm>
                <a:off x="2807" y="3538"/>
                <a:ext cx="7" cy="63"/>
              </a:xfrm>
              <a:custGeom>
                <a:avLst/>
                <a:gdLst/>
                <a:ahLst/>
                <a:cxnLst>
                  <a:cxn ang="0">
                    <a:pos x="0" y="0"/>
                  </a:cxn>
                  <a:cxn ang="0">
                    <a:pos x="0" y="59"/>
                  </a:cxn>
                  <a:cxn ang="0">
                    <a:pos x="7" y="65"/>
                  </a:cxn>
                  <a:cxn ang="0">
                    <a:pos x="7" y="13"/>
                  </a:cxn>
                  <a:cxn ang="0">
                    <a:pos x="0" y="0"/>
                  </a:cxn>
                  <a:cxn ang="0">
                    <a:pos x="0" y="0"/>
                  </a:cxn>
                </a:cxnLst>
                <a:rect l="0" t="0" r="r" b="b"/>
                <a:pathLst>
                  <a:path w="7" h="65">
                    <a:moveTo>
                      <a:pt x="0" y="0"/>
                    </a:moveTo>
                    <a:lnTo>
                      <a:pt x="0" y="59"/>
                    </a:lnTo>
                    <a:lnTo>
                      <a:pt x="7" y="65"/>
                    </a:lnTo>
                    <a:lnTo>
                      <a:pt x="7" y="13"/>
                    </a:lnTo>
                    <a:lnTo>
                      <a:pt x="0" y="0"/>
                    </a:lnTo>
                    <a:lnTo>
                      <a:pt x="0" y="0"/>
                    </a:lnTo>
                    <a:close/>
                  </a:path>
                </a:pathLst>
              </a:custGeom>
              <a:solidFill>
                <a:srgbClr val="A0A0A0"/>
              </a:solidFill>
              <a:ln w="9525">
                <a:noFill/>
                <a:round/>
                <a:headEnd/>
                <a:tailEnd/>
              </a:ln>
            </p:spPr>
            <p:txBody>
              <a:bodyPr/>
              <a:lstStyle/>
              <a:p>
                <a:endParaRPr lang="en-US" dirty="0"/>
              </a:p>
            </p:txBody>
          </p:sp>
          <p:sp>
            <p:nvSpPr>
              <p:cNvPr id="29139" name="Freeform 467"/>
              <p:cNvSpPr>
                <a:spLocks/>
              </p:cNvSpPr>
              <p:nvPr/>
            </p:nvSpPr>
            <p:spPr bwMode="auto">
              <a:xfrm>
                <a:off x="2807" y="3538"/>
                <a:ext cx="7" cy="63"/>
              </a:xfrm>
              <a:custGeom>
                <a:avLst/>
                <a:gdLst/>
                <a:ahLst/>
                <a:cxnLst>
                  <a:cxn ang="0">
                    <a:pos x="0" y="0"/>
                  </a:cxn>
                  <a:cxn ang="0">
                    <a:pos x="0" y="59"/>
                  </a:cxn>
                  <a:cxn ang="0">
                    <a:pos x="7" y="65"/>
                  </a:cxn>
                  <a:cxn ang="0">
                    <a:pos x="7" y="13"/>
                  </a:cxn>
                  <a:cxn ang="0">
                    <a:pos x="0" y="0"/>
                  </a:cxn>
                  <a:cxn ang="0">
                    <a:pos x="0" y="0"/>
                  </a:cxn>
                </a:cxnLst>
                <a:rect l="0" t="0" r="r" b="b"/>
                <a:pathLst>
                  <a:path w="7" h="65">
                    <a:moveTo>
                      <a:pt x="0" y="0"/>
                    </a:moveTo>
                    <a:lnTo>
                      <a:pt x="0" y="59"/>
                    </a:lnTo>
                    <a:lnTo>
                      <a:pt x="7" y="65"/>
                    </a:lnTo>
                    <a:lnTo>
                      <a:pt x="7" y="13"/>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140" name="Freeform 468"/>
              <p:cNvSpPr>
                <a:spLocks/>
              </p:cNvSpPr>
              <p:nvPr/>
            </p:nvSpPr>
            <p:spPr bwMode="auto">
              <a:xfrm>
                <a:off x="2807" y="3538"/>
                <a:ext cx="7" cy="63"/>
              </a:xfrm>
              <a:custGeom>
                <a:avLst/>
                <a:gdLst/>
                <a:ahLst/>
                <a:cxnLst>
                  <a:cxn ang="0">
                    <a:pos x="0" y="0"/>
                  </a:cxn>
                  <a:cxn ang="0">
                    <a:pos x="0" y="59"/>
                  </a:cxn>
                  <a:cxn ang="0">
                    <a:pos x="7" y="65"/>
                  </a:cxn>
                  <a:cxn ang="0">
                    <a:pos x="7" y="13"/>
                  </a:cxn>
                  <a:cxn ang="0">
                    <a:pos x="0" y="0"/>
                  </a:cxn>
                </a:cxnLst>
                <a:rect l="0" t="0" r="r" b="b"/>
                <a:pathLst>
                  <a:path w="7" h="65">
                    <a:moveTo>
                      <a:pt x="0" y="0"/>
                    </a:moveTo>
                    <a:lnTo>
                      <a:pt x="0" y="59"/>
                    </a:lnTo>
                    <a:lnTo>
                      <a:pt x="7" y="65"/>
                    </a:lnTo>
                    <a:lnTo>
                      <a:pt x="7" y="13"/>
                    </a:lnTo>
                    <a:lnTo>
                      <a:pt x="0" y="0"/>
                    </a:lnTo>
                  </a:path>
                </a:pathLst>
              </a:custGeom>
              <a:noFill/>
              <a:ln w="0">
                <a:solidFill>
                  <a:srgbClr val="000000"/>
                </a:solidFill>
                <a:prstDash val="solid"/>
                <a:round/>
                <a:headEnd/>
                <a:tailEnd/>
              </a:ln>
            </p:spPr>
            <p:txBody>
              <a:bodyPr/>
              <a:lstStyle/>
              <a:p>
                <a:endParaRPr lang="en-US" dirty="0"/>
              </a:p>
            </p:txBody>
          </p:sp>
          <p:sp>
            <p:nvSpPr>
              <p:cNvPr id="29141" name="Freeform 469"/>
              <p:cNvSpPr>
                <a:spLocks/>
              </p:cNvSpPr>
              <p:nvPr/>
            </p:nvSpPr>
            <p:spPr bwMode="auto">
              <a:xfrm>
                <a:off x="2800" y="3525"/>
                <a:ext cx="21" cy="32"/>
              </a:xfrm>
              <a:custGeom>
                <a:avLst/>
                <a:gdLst/>
                <a:ahLst/>
                <a:cxnLst>
                  <a:cxn ang="0">
                    <a:pos x="0" y="0"/>
                  </a:cxn>
                  <a:cxn ang="0">
                    <a:pos x="21" y="14"/>
                  </a:cxn>
                  <a:cxn ang="0">
                    <a:pos x="14" y="33"/>
                  </a:cxn>
                  <a:cxn ang="0">
                    <a:pos x="7" y="33"/>
                  </a:cxn>
                  <a:cxn ang="0">
                    <a:pos x="0" y="0"/>
                  </a:cxn>
                  <a:cxn ang="0">
                    <a:pos x="0" y="0"/>
                  </a:cxn>
                </a:cxnLst>
                <a:rect l="0" t="0" r="r" b="b"/>
                <a:pathLst>
                  <a:path w="21" h="33">
                    <a:moveTo>
                      <a:pt x="0" y="0"/>
                    </a:moveTo>
                    <a:lnTo>
                      <a:pt x="21" y="14"/>
                    </a:lnTo>
                    <a:lnTo>
                      <a:pt x="14" y="33"/>
                    </a:lnTo>
                    <a:lnTo>
                      <a:pt x="7" y="33"/>
                    </a:lnTo>
                    <a:lnTo>
                      <a:pt x="0" y="0"/>
                    </a:lnTo>
                    <a:lnTo>
                      <a:pt x="0" y="0"/>
                    </a:lnTo>
                    <a:close/>
                  </a:path>
                </a:pathLst>
              </a:custGeom>
              <a:solidFill>
                <a:srgbClr val="A0A0A0"/>
              </a:solidFill>
              <a:ln w="9525">
                <a:noFill/>
                <a:round/>
                <a:headEnd/>
                <a:tailEnd/>
              </a:ln>
            </p:spPr>
            <p:txBody>
              <a:bodyPr/>
              <a:lstStyle/>
              <a:p>
                <a:endParaRPr lang="en-US" dirty="0"/>
              </a:p>
            </p:txBody>
          </p:sp>
          <p:sp>
            <p:nvSpPr>
              <p:cNvPr id="29142" name="Freeform 470"/>
              <p:cNvSpPr>
                <a:spLocks/>
              </p:cNvSpPr>
              <p:nvPr/>
            </p:nvSpPr>
            <p:spPr bwMode="auto">
              <a:xfrm>
                <a:off x="2800" y="3525"/>
                <a:ext cx="21" cy="32"/>
              </a:xfrm>
              <a:custGeom>
                <a:avLst/>
                <a:gdLst/>
                <a:ahLst/>
                <a:cxnLst>
                  <a:cxn ang="0">
                    <a:pos x="0" y="0"/>
                  </a:cxn>
                  <a:cxn ang="0">
                    <a:pos x="21" y="14"/>
                  </a:cxn>
                  <a:cxn ang="0">
                    <a:pos x="14" y="33"/>
                  </a:cxn>
                  <a:cxn ang="0">
                    <a:pos x="7" y="33"/>
                  </a:cxn>
                  <a:cxn ang="0">
                    <a:pos x="0" y="0"/>
                  </a:cxn>
                  <a:cxn ang="0">
                    <a:pos x="0" y="0"/>
                  </a:cxn>
                </a:cxnLst>
                <a:rect l="0" t="0" r="r" b="b"/>
                <a:pathLst>
                  <a:path w="21" h="33">
                    <a:moveTo>
                      <a:pt x="0" y="0"/>
                    </a:moveTo>
                    <a:lnTo>
                      <a:pt x="21" y="14"/>
                    </a:lnTo>
                    <a:lnTo>
                      <a:pt x="14" y="33"/>
                    </a:lnTo>
                    <a:lnTo>
                      <a:pt x="7" y="33"/>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143" name="Freeform 471"/>
              <p:cNvSpPr>
                <a:spLocks/>
              </p:cNvSpPr>
              <p:nvPr/>
            </p:nvSpPr>
            <p:spPr bwMode="auto">
              <a:xfrm>
                <a:off x="2800" y="3525"/>
                <a:ext cx="21" cy="32"/>
              </a:xfrm>
              <a:custGeom>
                <a:avLst/>
                <a:gdLst/>
                <a:ahLst/>
                <a:cxnLst>
                  <a:cxn ang="0">
                    <a:pos x="0" y="0"/>
                  </a:cxn>
                  <a:cxn ang="0">
                    <a:pos x="21" y="14"/>
                  </a:cxn>
                  <a:cxn ang="0">
                    <a:pos x="14" y="33"/>
                  </a:cxn>
                  <a:cxn ang="0">
                    <a:pos x="7" y="33"/>
                  </a:cxn>
                  <a:cxn ang="0">
                    <a:pos x="0" y="0"/>
                  </a:cxn>
                </a:cxnLst>
                <a:rect l="0" t="0" r="r" b="b"/>
                <a:pathLst>
                  <a:path w="21" h="33">
                    <a:moveTo>
                      <a:pt x="0" y="0"/>
                    </a:moveTo>
                    <a:lnTo>
                      <a:pt x="21" y="14"/>
                    </a:lnTo>
                    <a:lnTo>
                      <a:pt x="14" y="33"/>
                    </a:lnTo>
                    <a:lnTo>
                      <a:pt x="7" y="33"/>
                    </a:lnTo>
                    <a:lnTo>
                      <a:pt x="0" y="0"/>
                    </a:lnTo>
                  </a:path>
                </a:pathLst>
              </a:custGeom>
              <a:noFill/>
              <a:ln w="0">
                <a:solidFill>
                  <a:srgbClr val="000000"/>
                </a:solidFill>
                <a:prstDash val="solid"/>
                <a:round/>
                <a:headEnd/>
                <a:tailEnd/>
              </a:ln>
            </p:spPr>
            <p:txBody>
              <a:bodyPr/>
              <a:lstStyle/>
              <a:p>
                <a:endParaRPr lang="en-US" dirty="0"/>
              </a:p>
            </p:txBody>
          </p:sp>
          <p:sp>
            <p:nvSpPr>
              <p:cNvPr id="29144" name="Freeform 472"/>
              <p:cNvSpPr>
                <a:spLocks/>
              </p:cNvSpPr>
              <p:nvPr/>
            </p:nvSpPr>
            <p:spPr bwMode="auto">
              <a:xfrm>
                <a:off x="2800" y="3531"/>
                <a:ext cx="7" cy="7"/>
              </a:xfrm>
              <a:custGeom>
                <a:avLst/>
                <a:gdLst/>
                <a:ahLst/>
                <a:cxnLst>
                  <a:cxn ang="0">
                    <a:pos x="7" y="7"/>
                  </a:cxn>
                  <a:cxn ang="0">
                    <a:pos x="7" y="0"/>
                  </a:cxn>
                  <a:cxn ang="0">
                    <a:pos x="0" y="7"/>
                  </a:cxn>
                  <a:cxn ang="0">
                    <a:pos x="7" y="7"/>
                  </a:cxn>
                  <a:cxn ang="0">
                    <a:pos x="7" y="7"/>
                  </a:cxn>
                  <a:cxn ang="0">
                    <a:pos x="7" y="7"/>
                  </a:cxn>
                </a:cxnLst>
                <a:rect l="0" t="0" r="r" b="b"/>
                <a:pathLst>
                  <a:path w="7" h="7">
                    <a:moveTo>
                      <a:pt x="7" y="7"/>
                    </a:moveTo>
                    <a:lnTo>
                      <a:pt x="7" y="0"/>
                    </a:lnTo>
                    <a:lnTo>
                      <a:pt x="0" y="7"/>
                    </a:lnTo>
                    <a:lnTo>
                      <a:pt x="7" y="7"/>
                    </a:lnTo>
                    <a:lnTo>
                      <a:pt x="7" y="7"/>
                    </a:lnTo>
                    <a:lnTo>
                      <a:pt x="7" y="7"/>
                    </a:lnTo>
                  </a:path>
                </a:pathLst>
              </a:custGeom>
              <a:noFill/>
              <a:ln w="0">
                <a:solidFill>
                  <a:srgbClr val="C0C0C0"/>
                </a:solidFill>
                <a:prstDash val="solid"/>
                <a:round/>
                <a:headEnd/>
                <a:tailEnd/>
              </a:ln>
            </p:spPr>
            <p:txBody>
              <a:bodyPr/>
              <a:lstStyle/>
              <a:p>
                <a:endParaRPr lang="en-US" dirty="0"/>
              </a:p>
            </p:txBody>
          </p:sp>
          <p:sp>
            <p:nvSpPr>
              <p:cNvPr id="29145" name="Freeform 473"/>
              <p:cNvSpPr>
                <a:spLocks/>
              </p:cNvSpPr>
              <p:nvPr/>
            </p:nvSpPr>
            <p:spPr bwMode="auto">
              <a:xfrm>
                <a:off x="2800" y="3531"/>
                <a:ext cx="7" cy="7"/>
              </a:xfrm>
              <a:custGeom>
                <a:avLst/>
                <a:gdLst/>
                <a:ahLst/>
                <a:cxnLst>
                  <a:cxn ang="0">
                    <a:pos x="7" y="7"/>
                  </a:cxn>
                  <a:cxn ang="0">
                    <a:pos x="7" y="0"/>
                  </a:cxn>
                  <a:cxn ang="0">
                    <a:pos x="0" y="7"/>
                  </a:cxn>
                  <a:cxn ang="0">
                    <a:pos x="7" y="7"/>
                  </a:cxn>
                  <a:cxn ang="0">
                    <a:pos x="7" y="7"/>
                  </a:cxn>
                  <a:cxn ang="0">
                    <a:pos x="7" y="7"/>
                  </a:cxn>
                </a:cxnLst>
                <a:rect l="0" t="0" r="r" b="b"/>
                <a:pathLst>
                  <a:path w="7" h="7">
                    <a:moveTo>
                      <a:pt x="7" y="7"/>
                    </a:moveTo>
                    <a:lnTo>
                      <a:pt x="7" y="0"/>
                    </a:lnTo>
                    <a:lnTo>
                      <a:pt x="0" y="7"/>
                    </a:lnTo>
                    <a:lnTo>
                      <a:pt x="7" y="7"/>
                    </a:lnTo>
                    <a:lnTo>
                      <a:pt x="7" y="7"/>
                    </a:lnTo>
                    <a:lnTo>
                      <a:pt x="7" y="7"/>
                    </a:lnTo>
                  </a:path>
                </a:pathLst>
              </a:custGeom>
              <a:noFill/>
              <a:ln w="0">
                <a:solidFill>
                  <a:srgbClr val="000000"/>
                </a:solidFill>
                <a:prstDash val="solid"/>
                <a:round/>
                <a:headEnd/>
                <a:tailEnd/>
              </a:ln>
            </p:spPr>
            <p:txBody>
              <a:bodyPr/>
              <a:lstStyle/>
              <a:p>
                <a:endParaRPr lang="en-US" dirty="0"/>
              </a:p>
            </p:txBody>
          </p:sp>
          <p:sp>
            <p:nvSpPr>
              <p:cNvPr id="29146" name="Freeform 474"/>
              <p:cNvSpPr>
                <a:spLocks/>
              </p:cNvSpPr>
              <p:nvPr/>
            </p:nvSpPr>
            <p:spPr bwMode="auto">
              <a:xfrm>
                <a:off x="2807" y="3544"/>
                <a:ext cx="1" cy="7"/>
              </a:xfrm>
              <a:custGeom>
                <a:avLst/>
                <a:gdLst/>
                <a:ahLst/>
                <a:cxnLst>
                  <a:cxn ang="0">
                    <a:pos x="0" y="0"/>
                  </a:cxn>
                  <a:cxn ang="0">
                    <a:pos x="0" y="0"/>
                  </a:cxn>
                  <a:cxn ang="0">
                    <a:pos x="0" y="7"/>
                  </a:cxn>
                  <a:cxn ang="0">
                    <a:pos x="0" y="7"/>
                  </a:cxn>
                  <a:cxn ang="0">
                    <a:pos x="0" y="7"/>
                  </a:cxn>
                  <a:cxn ang="0">
                    <a:pos x="0" y="0"/>
                  </a:cxn>
                  <a:cxn ang="0">
                    <a:pos x="0" y="0"/>
                  </a:cxn>
                  <a:cxn ang="0">
                    <a:pos x="0" y="0"/>
                  </a:cxn>
                </a:cxnLst>
                <a:rect l="0" t="0" r="r" b="b"/>
                <a:pathLst>
                  <a:path h="7">
                    <a:moveTo>
                      <a:pt x="0" y="0"/>
                    </a:moveTo>
                    <a:lnTo>
                      <a:pt x="0" y="0"/>
                    </a:lnTo>
                    <a:lnTo>
                      <a:pt x="0" y="7"/>
                    </a:lnTo>
                    <a:lnTo>
                      <a:pt x="0" y="7"/>
                    </a:lnTo>
                    <a:lnTo>
                      <a:pt x="0" y="7"/>
                    </a:lnTo>
                    <a:lnTo>
                      <a:pt x="0" y="0"/>
                    </a:lnTo>
                    <a:lnTo>
                      <a:pt x="0" y="0"/>
                    </a:lnTo>
                    <a:lnTo>
                      <a:pt x="0" y="0"/>
                    </a:lnTo>
                    <a:close/>
                  </a:path>
                </a:pathLst>
              </a:custGeom>
              <a:solidFill>
                <a:srgbClr val="C0C0C0"/>
              </a:solidFill>
              <a:ln w="9525">
                <a:noFill/>
                <a:round/>
                <a:headEnd/>
                <a:tailEnd/>
              </a:ln>
            </p:spPr>
            <p:txBody>
              <a:bodyPr/>
              <a:lstStyle/>
              <a:p>
                <a:endParaRPr lang="en-US" dirty="0"/>
              </a:p>
            </p:txBody>
          </p:sp>
          <p:sp>
            <p:nvSpPr>
              <p:cNvPr id="29147" name="Freeform 475"/>
              <p:cNvSpPr>
                <a:spLocks/>
              </p:cNvSpPr>
              <p:nvPr/>
            </p:nvSpPr>
            <p:spPr bwMode="auto">
              <a:xfrm>
                <a:off x="2807" y="3544"/>
                <a:ext cx="1" cy="7"/>
              </a:xfrm>
              <a:custGeom>
                <a:avLst/>
                <a:gdLst/>
                <a:ahLst/>
                <a:cxnLst>
                  <a:cxn ang="0">
                    <a:pos x="0" y="0"/>
                  </a:cxn>
                  <a:cxn ang="0">
                    <a:pos x="0" y="0"/>
                  </a:cxn>
                  <a:cxn ang="0">
                    <a:pos x="0" y="7"/>
                  </a:cxn>
                  <a:cxn ang="0">
                    <a:pos x="0" y="7"/>
                  </a:cxn>
                  <a:cxn ang="0">
                    <a:pos x="0" y="7"/>
                  </a:cxn>
                  <a:cxn ang="0">
                    <a:pos x="0" y="0"/>
                  </a:cxn>
                  <a:cxn ang="0">
                    <a:pos x="0" y="0"/>
                  </a:cxn>
                </a:cxnLst>
                <a:rect l="0" t="0" r="r" b="b"/>
                <a:pathLst>
                  <a:path h="7">
                    <a:moveTo>
                      <a:pt x="0" y="0"/>
                    </a:moveTo>
                    <a:lnTo>
                      <a:pt x="0" y="0"/>
                    </a:lnTo>
                    <a:lnTo>
                      <a:pt x="0" y="7"/>
                    </a:lnTo>
                    <a:lnTo>
                      <a:pt x="0" y="7"/>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148" name="Freeform 476"/>
              <p:cNvSpPr>
                <a:spLocks/>
              </p:cNvSpPr>
              <p:nvPr/>
            </p:nvSpPr>
            <p:spPr bwMode="auto">
              <a:xfrm>
                <a:off x="2814" y="3538"/>
                <a:ext cx="7" cy="63"/>
              </a:xfrm>
              <a:custGeom>
                <a:avLst/>
                <a:gdLst/>
                <a:ahLst/>
                <a:cxnLst>
                  <a:cxn ang="0">
                    <a:pos x="0" y="65"/>
                  </a:cxn>
                  <a:cxn ang="0">
                    <a:pos x="0" y="19"/>
                  </a:cxn>
                  <a:cxn ang="0">
                    <a:pos x="0" y="0"/>
                  </a:cxn>
                  <a:cxn ang="0">
                    <a:pos x="7" y="0"/>
                  </a:cxn>
                  <a:cxn ang="0">
                    <a:pos x="0" y="19"/>
                  </a:cxn>
                  <a:cxn ang="0">
                    <a:pos x="0" y="65"/>
                  </a:cxn>
                  <a:cxn ang="0">
                    <a:pos x="0" y="65"/>
                  </a:cxn>
                  <a:cxn ang="0">
                    <a:pos x="0" y="65"/>
                  </a:cxn>
                </a:cxnLst>
                <a:rect l="0" t="0" r="r" b="b"/>
                <a:pathLst>
                  <a:path w="7" h="65">
                    <a:moveTo>
                      <a:pt x="0" y="65"/>
                    </a:moveTo>
                    <a:lnTo>
                      <a:pt x="0" y="19"/>
                    </a:lnTo>
                    <a:lnTo>
                      <a:pt x="0" y="0"/>
                    </a:lnTo>
                    <a:lnTo>
                      <a:pt x="7" y="0"/>
                    </a:lnTo>
                    <a:lnTo>
                      <a:pt x="0" y="19"/>
                    </a:lnTo>
                    <a:lnTo>
                      <a:pt x="0" y="65"/>
                    </a:lnTo>
                    <a:lnTo>
                      <a:pt x="0" y="65"/>
                    </a:lnTo>
                    <a:lnTo>
                      <a:pt x="0" y="65"/>
                    </a:lnTo>
                    <a:close/>
                  </a:path>
                </a:pathLst>
              </a:custGeom>
              <a:solidFill>
                <a:srgbClr val="808080"/>
              </a:solidFill>
              <a:ln w="9525">
                <a:noFill/>
                <a:round/>
                <a:headEnd/>
                <a:tailEnd/>
              </a:ln>
            </p:spPr>
            <p:txBody>
              <a:bodyPr/>
              <a:lstStyle/>
              <a:p>
                <a:endParaRPr lang="en-US" dirty="0"/>
              </a:p>
            </p:txBody>
          </p:sp>
          <p:sp>
            <p:nvSpPr>
              <p:cNvPr id="29149" name="Freeform 477"/>
              <p:cNvSpPr>
                <a:spLocks/>
              </p:cNvSpPr>
              <p:nvPr/>
            </p:nvSpPr>
            <p:spPr bwMode="auto">
              <a:xfrm>
                <a:off x="2814" y="3538"/>
                <a:ext cx="7" cy="63"/>
              </a:xfrm>
              <a:custGeom>
                <a:avLst/>
                <a:gdLst/>
                <a:ahLst/>
                <a:cxnLst>
                  <a:cxn ang="0">
                    <a:pos x="0" y="65"/>
                  </a:cxn>
                  <a:cxn ang="0">
                    <a:pos x="0" y="19"/>
                  </a:cxn>
                  <a:cxn ang="0">
                    <a:pos x="0" y="0"/>
                  </a:cxn>
                  <a:cxn ang="0">
                    <a:pos x="7" y="0"/>
                  </a:cxn>
                  <a:cxn ang="0">
                    <a:pos x="0" y="19"/>
                  </a:cxn>
                  <a:cxn ang="0">
                    <a:pos x="0" y="65"/>
                  </a:cxn>
                  <a:cxn ang="0">
                    <a:pos x="0" y="65"/>
                  </a:cxn>
                  <a:cxn ang="0">
                    <a:pos x="0" y="65"/>
                  </a:cxn>
                </a:cxnLst>
                <a:rect l="0" t="0" r="r" b="b"/>
                <a:pathLst>
                  <a:path w="7" h="65">
                    <a:moveTo>
                      <a:pt x="0" y="65"/>
                    </a:moveTo>
                    <a:lnTo>
                      <a:pt x="0" y="19"/>
                    </a:lnTo>
                    <a:lnTo>
                      <a:pt x="0" y="0"/>
                    </a:lnTo>
                    <a:lnTo>
                      <a:pt x="7" y="0"/>
                    </a:lnTo>
                    <a:lnTo>
                      <a:pt x="0" y="19"/>
                    </a:lnTo>
                    <a:lnTo>
                      <a:pt x="0" y="65"/>
                    </a:lnTo>
                    <a:lnTo>
                      <a:pt x="0" y="65"/>
                    </a:lnTo>
                    <a:lnTo>
                      <a:pt x="0" y="65"/>
                    </a:lnTo>
                  </a:path>
                </a:pathLst>
              </a:custGeom>
              <a:noFill/>
              <a:ln w="0">
                <a:solidFill>
                  <a:srgbClr val="000000"/>
                </a:solidFill>
                <a:prstDash val="solid"/>
                <a:round/>
                <a:headEnd/>
                <a:tailEnd/>
              </a:ln>
            </p:spPr>
            <p:txBody>
              <a:bodyPr/>
              <a:lstStyle/>
              <a:p>
                <a:endParaRPr lang="en-US" dirty="0"/>
              </a:p>
            </p:txBody>
          </p:sp>
          <p:sp>
            <p:nvSpPr>
              <p:cNvPr id="29150" name="Freeform 478"/>
              <p:cNvSpPr>
                <a:spLocks/>
              </p:cNvSpPr>
              <p:nvPr/>
            </p:nvSpPr>
            <p:spPr bwMode="auto">
              <a:xfrm>
                <a:off x="2814" y="3538"/>
                <a:ext cx="7" cy="63"/>
              </a:xfrm>
              <a:custGeom>
                <a:avLst/>
                <a:gdLst/>
                <a:ahLst/>
                <a:cxnLst>
                  <a:cxn ang="0">
                    <a:pos x="0" y="65"/>
                  </a:cxn>
                  <a:cxn ang="0">
                    <a:pos x="0" y="19"/>
                  </a:cxn>
                  <a:cxn ang="0">
                    <a:pos x="0" y="0"/>
                  </a:cxn>
                  <a:cxn ang="0">
                    <a:pos x="7" y="0"/>
                  </a:cxn>
                  <a:cxn ang="0">
                    <a:pos x="0" y="19"/>
                  </a:cxn>
                  <a:cxn ang="0">
                    <a:pos x="0" y="65"/>
                  </a:cxn>
                  <a:cxn ang="0">
                    <a:pos x="0" y="65"/>
                  </a:cxn>
                </a:cxnLst>
                <a:rect l="0" t="0" r="r" b="b"/>
                <a:pathLst>
                  <a:path w="7" h="65">
                    <a:moveTo>
                      <a:pt x="0" y="65"/>
                    </a:moveTo>
                    <a:lnTo>
                      <a:pt x="0" y="19"/>
                    </a:lnTo>
                    <a:lnTo>
                      <a:pt x="0" y="0"/>
                    </a:lnTo>
                    <a:lnTo>
                      <a:pt x="7" y="0"/>
                    </a:lnTo>
                    <a:lnTo>
                      <a:pt x="0" y="19"/>
                    </a:lnTo>
                    <a:lnTo>
                      <a:pt x="0" y="65"/>
                    </a:lnTo>
                    <a:lnTo>
                      <a:pt x="0" y="65"/>
                    </a:lnTo>
                  </a:path>
                </a:pathLst>
              </a:custGeom>
              <a:noFill/>
              <a:ln w="0">
                <a:solidFill>
                  <a:srgbClr val="000000"/>
                </a:solidFill>
                <a:prstDash val="solid"/>
                <a:round/>
                <a:headEnd/>
                <a:tailEnd/>
              </a:ln>
            </p:spPr>
            <p:txBody>
              <a:bodyPr/>
              <a:lstStyle/>
              <a:p>
                <a:endParaRPr lang="en-US" dirty="0"/>
              </a:p>
            </p:txBody>
          </p:sp>
          <p:sp>
            <p:nvSpPr>
              <p:cNvPr id="29151" name="Freeform 479"/>
              <p:cNvSpPr>
                <a:spLocks/>
              </p:cNvSpPr>
              <p:nvPr/>
            </p:nvSpPr>
            <p:spPr bwMode="auto">
              <a:xfrm>
                <a:off x="2807" y="3538"/>
                <a:ext cx="7" cy="63"/>
              </a:xfrm>
              <a:custGeom>
                <a:avLst/>
                <a:gdLst/>
                <a:ahLst/>
                <a:cxnLst>
                  <a:cxn ang="0">
                    <a:pos x="0" y="0"/>
                  </a:cxn>
                  <a:cxn ang="0">
                    <a:pos x="0" y="59"/>
                  </a:cxn>
                  <a:cxn ang="0">
                    <a:pos x="7" y="65"/>
                  </a:cxn>
                  <a:cxn ang="0">
                    <a:pos x="7" y="13"/>
                  </a:cxn>
                  <a:cxn ang="0">
                    <a:pos x="0" y="0"/>
                  </a:cxn>
                  <a:cxn ang="0">
                    <a:pos x="0" y="0"/>
                  </a:cxn>
                </a:cxnLst>
                <a:rect l="0" t="0" r="r" b="b"/>
                <a:pathLst>
                  <a:path w="7" h="65">
                    <a:moveTo>
                      <a:pt x="0" y="0"/>
                    </a:moveTo>
                    <a:lnTo>
                      <a:pt x="0" y="59"/>
                    </a:lnTo>
                    <a:lnTo>
                      <a:pt x="7" y="65"/>
                    </a:lnTo>
                    <a:lnTo>
                      <a:pt x="7" y="13"/>
                    </a:lnTo>
                    <a:lnTo>
                      <a:pt x="0" y="0"/>
                    </a:lnTo>
                    <a:lnTo>
                      <a:pt x="0" y="0"/>
                    </a:lnTo>
                    <a:close/>
                  </a:path>
                </a:pathLst>
              </a:custGeom>
              <a:solidFill>
                <a:srgbClr val="A0A0A0"/>
              </a:solidFill>
              <a:ln w="9525">
                <a:noFill/>
                <a:round/>
                <a:headEnd/>
                <a:tailEnd/>
              </a:ln>
            </p:spPr>
            <p:txBody>
              <a:bodyPr/>
              <a:lstStyle/>
              <a:p>
                <a:endParaRPr lang="en-US" dirty="0"/>
              </a:p>
            </p:txBody>
          </p:sp>
          <p:sp>
            <p:nvSpPr>
              <p:cNvPr id="29152" name="Freeform 480"/>
              <p:cNvSpPr>
                <a:spLocks/>
              </p:cNvSpPr>
              <p:nvPr/>
            </p:nvSpPr>
            <p:spPr bwMode="auto">
              <a:xfrm>
                <a:off x="2807" y="3538"/>
                <a:ext cx="7" cy="63"/>
              </a:xfrm>
              <a:custGeom>
                <a:avLst/>
                <a:gdLst/>
                <a:ahLst/>
                <a:cxnLst>
                  <a:cxn ang="0">
                    <a:pos x="0" y="0"/>
                  </a:cxn>
                  <a:cxn ang="0">
                    <a:pos x="0" y="59"/>
                  </a:cxn>
                  <a:cxn ang="0">
                    <a:pos x="7" y="65"/>
                  </a:cxn>
                  <a:cxn ang="0">
                    <a:pos x="7" y="13"/>
                  </a:cxn>
                  <a:cxn ang="0">
                    <a:pos x="0" y="0"/>
                  </a:cxn>
                  <a:cxn ang="0">
                    <a:pos x="0" y="0"/>
                  </a:cxn>
                </a:cxnLst>
                <a:rect l="0" t="0" r="r" b="b"/>
                <a:pathLst>
                  <a:path w="7" h="65">
                    <a:moveTo>
                      <a:pt x="0" y="0"/>
                    </a:moveTo>
                    <a:lnTo>
                      <a:pt x="0" y="59"/>
                    </a:lnTo>
                    <a:lnTo>
                      <a:pt x="7" y="65"/>
                    </a:lnTo>
                    <a:lnTo>
                      <a:pt x="7" y="13"/>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153" name="Freeform 481"/>
              <p:cNvSpPr>
                <a:spLocks/>
              </p:cNvSpPr>
              <p:nvPr/>
            </p:nvSpPr>
            <p:spPr bwMode="auto">
              <a:xfrm>
                <a:off x="2807" y="3538"/>
                <a:ext cx="7" cy="63"/>
              </a:xfrm>
              <a:custGeom>
                <a:avLst/>
                <a:gdLst/>
                <a:ahLst/>
                <a:cxnLst>
                  <a:cxn ang="0">
                    <a:pos x="0" y="0"/>
                  </a:cxn>
                  <a:cxn ang="0">
                    <a:pos x="0" y="59"/>
                  </a:cxn>
                  <a:cxn ang="0">
                    <a:pos x="7" y="65"/>
                  </a:cxn>
                  <a:cxn ang="0">
                    <a:pos x="7" y="13"/>
                  </a:cxn>
                  <a:cxn ang="0">
                    <a:pos x="0" y="0"/>
                  </a:cxn>
                </a:cxnLst>
                <a:rect l="0" t="0" r="r" b="b"/>
                <a:pathLst>
                  <a:path w="7" h="65">
                    <a:moveTo>
                      <a:pt x="0" y="0"/>
                    </a:moveTo>
                    <a:lnTo>
                      <a:pt x="0" y="59"/>
                    </a:lnTo>
                    <a:lnTo>
                      <a:pt x="7" y="65"/>
                    </a:lnTo>
                    <a:lnTo>
                      <a:pt x="7" y="13"/>
                    </a:lnTo>
                    <a:lnTo>
                      <a:pt x="0" y="0"/>
                    </a:lnTo>
                  </a:path>
                </a:pathLst>
              </a:custGeom>
              <a:noFill/>
              <a:ln w="0">
                <a:solidFill>
                  <a:srgbClr val="000000"/>
                </a:solidFill>
                <a:prstDash val="solid"/>
                <a:round/>
                <a:headEnd/>
                <a:tailEnd/>
              </a:ln>
            </p:spPr>
            <p:txBody>
              <a:bodyPr/>
              <a:lstStyle/>
              <a:p>
                <a:endParaRPr lang="en-US" dirty="0"/>
              </a:p>
            </p:txBody>
          </p:sp>
          <p:sp>
            <p:nvSpPr>
              <p:cNvPr id="29154" name="Freeform 482"/>
              <p:cNvSpPr>
                <a:spLocks/>
              </p:cNvSpPr>
              <p:nvPr/>
            </p:nvSpPr>
            <p:spPr bwMode="auto">
              <a:xfrm>
                <a:off x="2800" y="3525"/>
                <a:ext cx="21" cy="32"/>
              </a:xfrm>
              <a:custGeom>
                <a:avLst/>
                <a:gdLst/>
                <a:ahLst/>
                <a:cxnLst>
                  <a:cxn ang="0">
                    <a:pos x="0" y="0"/>
                  </a:cxn>
                  <a:cxn ang="0">
                    <a:pos x="21" y="14"/>
                  </a:cxn>
                  <a:cxn ang="0">
                    <a:pos x="14" y="33"/>
                  </a:cxn>
                  <a:cxn ang="0">
                    <a:pos x="7" y="33"/>
                  </a:cxn>
                  <a:cxn ang="0">
                    <a:pos x="0" y="0"/>
                  </a:cxn>
                  <a:cxn ang="0">
                    <a:pos x="0" y="0"/>
                  </a:cxn>
                </a:cxnLst>
                <a:rect l="0" t="0" r="r" b="b"/>
                <a:pathLst>
                  <a:path w="21" h="33">
                    <a:moveTo>
                      <a:pt x="0" y="0"/>
                    </a:moveTo>
                    <a:lnTo>
                      <a:pt x="21" y="14"/>
                    </a:lnTo>
                    <a:lnTo>
                      <a:pt x="14" y="33"/>
                    </a:lnTo>
                    <a:lnTo>
                      <a:pt x="7" y="33"/>
                    </a:lnTo>
                    <a:lnTo>
                      <a:pt x="0" y="0"/>
                    </a:lnTo>
                    <a:lnTo>
                      <a:pt x="0" y="0"/>
                    </a:lnTo>
                    <a:close/>
                  </a:path>
                </a:pathLst>
              </a:custGeom>
              <a:solidFill>
                <a:srgbClr val="A0A0A0"/>
              </a:solidFill>
              <a:ln w="9525">
                <a:noFill/>
                <a:round/>
                <a:headEnd/>
                <a:tailEnd/>
              </a:ln>
            </p:spPr>
            <p:txBody>
              <a:bodyPr/>
              <a:lstStyle/>
              <a:p>
                <a:endParaRPr lang="en-US" dirty="0"/>
              </a:p>
            </p:txBody>
          </p:sp>
          <p:sp>
            <p:nvSpPr>
              <p:cNvPr id="29155" name="Freeform 483"/>
              <p:cNvSpPr>
                <a:spLocks/>
              </p:cNvSpPr>
              <p:nvPr/>
            </p:nvSpPr>
            <p:spPr bwMode="auto">
              <a:xfrm>
                <a:off x="2800" y="3525"/>
                <a:ext cx="21" cy="32"/>
              </a:xfrm>
              <a:custGeom>
                <a:avLst/>
                <a:gdLst/>
                <a:ahLst/>
                <a:cxnLst>
                  <a:cxn ang="0">
                    <a:pos x="0" y="0"/>
                  </a:cxn>
                  <a:cxn ang="0">
                    <a:pos x="21" y="14"/>
                  </a:cxn>
                  <a:cxn ang="0">
                    <a:pos x="14" y="33"/>
                  </a:cxn>
                  <a:cxn ang="0">
                    <a:pos x="7" y="33"/>
                  </a:cxn>
                  <a:cxn ang="0">
                    <a:pos x="0" y="0"/>
                  </a:cxn>
                  <a:cxn ang="0">
                    <a:pos x="0" y="0"/>
                  </a:cxn>
                </a:cxnLst>
                <a:rect l="0" t="0" r="r" b="b"/>
                <a:pathLst>
                  <a:path w="21" h="33">
                    <a:moveTo>
                      <a:pt x="0" y="0"/>
                    </a:moveTo>
                    <a:lnTo>
                      <a:pt x="21" y="14"/>
                    </a:lnTo>
                    <a:lnTo>
                      <a:pt x="14" y="33"/>
                    </a:lnTo>
                    <a:lnTo>
                      <a:pt x="7" y="33"/>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156" name="Freeform 484"/>
              <p:cNvSpPr>
                <a:spLocks/>
              </p:cNvSpPr>
              <p:nvPr/>
            </p:nvSpPr>
            <p:spPr bwMode="auto">
              <a:xfrm>
                <a:off x="2800" y="3525"/>
                <a:ext cx="21" cy="32"/>
              </a:xfrm>
              <a:custGeom>
                <a:avLst/>
                <a:gdLst/>
                <a:ahLst/>
                <a:cxnLst>
                  <a:cxn ang="0">
                    <a:pos x="0" y="0"/>
                  </a:cxn>
                  <a:cxn ang="0">
                    <a:pos x="21" y="14"/>
                  </a:cxn>
                  <a:cxn ang="0">
                    <a:pos x="14" y="33"/>
                  </a:cxn>
                  <a:cxn ang="0">
                    <a:pos x="7" y="33"/>
                  </a:cxn>
                  <a:cxn ang="0">
                    <a:pos x="0" y="0"/>
                  </a:cxn>
                </a:cxnLst>
                <a:rect l="0" t="0" r="r" b="b"/>
                <a:pathLst>
                  <a:path w="21" h="33">
                    <a:moveTo>
                      <a:pt x="0" y="0"/>
                    </a:moveTo>
                    <a:lnTo>
                      <a:pt x="21" y="14"/>
                    </a:lnTo>
                    <a:lnTo>
                      <a:pt x="14" y="33"/>
                    </a:lnTo>
                    <a:lnTo>
                      <a:pt x="7" y="33"/>
                    </a:lnTo>
                    <a:lnTo>
                      <a:pt x="0" y="0"/>
                    </a:lnTo>
                  </a:path>
                </a:pathLst>
              </a:custGeom>
              <a:noFill/>
              <a:ln w="0">
                <a:solidFill>
                  <a:srgbClr val="000000"/>
                </a:solidFill>
                <a:prstDash val="solid"/>
                <a:round/>
                <a:headEnd/>
                <a:tailEnd/>
              </a:ln>
            </p:spPr>
            <p:txBody>
              <a:bodyPr/>
              <a:lstStyle/>
              <a:p>
                <a:endParaRPr lang="en-US" dirty="0"/>
              </a:p>
            </p:txBody>
          </p:sp>
          <p:sp>
            <p:nvSpPr>
              <p:cNvPr id="29157" name="Freeform 485"/>
              <p:cNvSpPr>
                <a:spLocks/>
              </p:cNvSpPr>
              <p:nvPr/>
            </p:nvSpPr>
            <p:spPr bwMode="auto">
              <a:xfrm>
                <a:off x="2814" y="3538"/>
                <a:ext cx="7" cy="63"/>
              </a:xfrm>
              <a:custGeom>
                <a:avLst/>
                <a:gdLst/>
                <a:ahLst/>
                <a:cxnLst>
                  <a:cxn ang="0">
                    <a:pos x="0" y="65"/>
                  </a:cxn>
                  <a:cxn ang="0">
                    <a:pos x="0" y="19"/>
                  </a:cxn>
                  <a:cxn ang="0">
                    <a:pos x="0" y="0"/>
                  </a:cxn>
                  <a:cxn ang="0">
                    <a:pos x="7" y="0"/>
                  </a:cxn>
                  <a:cxn ang="0">
                    <a:pos x="0" y="19"/>
                  </a:cxn>
                  <a:cxn ang="0">
                    <a:pos x="0" y="65"/>
                  </a:cxn>
                  <a:cxn ang="0">
                    <a:pos x="0" y="65"/>
                  </a:cxn>
                  <a:cxn ang="0">
                    <a:pos x="0" y="65"/>
                  </a:cxn>
                </a:cxnLst>
                <a:rect l="0" t="0" r="r" b="b"/>
                <a:pathLst>
                  <a:path w="7" h="65">
                    <a:moveTo>
                      <a:pt x="0" y="65"/>
                    </a:moveTo>
                    <a:lnTo>
                      <a:pt x="0" y="19"/>
                    </a:lnTo>
                    <a:lnTo>
                      <a:pt x="0" y="0"/>
                    </a:lnTo>
                    <a:lnTo>
                      <a:pt x="7" y="0"/>
                    </a:lnTo>
                    <a:lnTo>
                      <a:pt x="0" y="19"/>
                    </a:lnTo>
                    <a:lnTo>
                      <a:pt x="0" y="65"/>
                    </a:lnTo>
                    <a:lnTo>
                      <a:pt x="0" y="65"/>
                    </a:lnTo>
                    <a:lnTo>
                      <a:pt x="0" y="65"/>
                    </a:lnTo>
                    <a:close/>
                  </a:path>
                </a:pathLst>
              </a:custGeom>
              <a:solidFill>
                <a:srgbClr val="808080"/>
              </a:solidFill>
              <a:ln w="9525">
                <a:noFill/>
                <a:round/>
                <a:headEnd/>
                <a:tailEnd/>
              </a:ln>
            </p:spPr>
            <p:txBody>
              <a:bodyPr/>
              <a:lstStyle/>
              <a:p>
                <a:endParaRPr lang="en-US" dirty="0"/>
              </a:p>
            </p:txBody>
          </p:sp>
          <p:sp>
            <p:nvSpPr>
              <p:cNvPr id="29158" name="Freeform 486"/>
              <p:cNvSpPr>
                <a:spLocks/>
              </p:cNvSpPr>
              <p:nvPr/>
            </p:nvSpPr>
            <p:spPr bwMode="auto">
              <a:xfrm>
                <a:off x="2814" y="3538"/>
                <a:ext cx="7" cy="63"/>
              </a:xfrm>
              <a:custGeom>
                <a:avLst/>
                <a:gdLst/>
                <a:ahLst/>
                <a:cxnLst>
                  <a:cxn ang="0">
                    <a:pos x="0" y="65"/>
                  </a:cxn>
                  <a:cxn ang="0">
                    <a:pos x="0" y="19"/>
                  </a:cxn>
                  <a:cxn ang="0">
                    <a:pos x="0" y="0"/>
                  </a:cxn>
                  <a:cxn ang="0">
                    <a:pos x="7" y="0"/>
                  </a:cxn>
                  <a:cxn ang="0">
                    <a:pos x="0" y="19"/>
                  </a:cxn>
                  <a:cxn ang="0">
                    <a:pos x="0" y="65"/>
                  </a:cxn>
                  <a:cxn ang="0">
                    <a:pos x="0" y="65"/>
                  </a:cxn>
                  <a:cxn ang="0">
                    <a:pos x="0" y="65"/>
                  </a:cxn>
                </a:cxnLst>
                <a:rect l="0" t="0" r="r" b="b"/>
                <a:pathLst>
                  <a:path w="7" h="65">
                    <a:moveTo>
                      <a:pt x="0" y="65"/>
                    </a:moveTo>
                    <a:lnTo>
                      <a:pt x="0" y="19"/>
                    </a:lnTo>
                    <a:lnTo>
                      <a:pt x="0" y="0"/>
                    </a:lnTo>
                    <a:lnTo>
                      <a:pt x="7" y="0"/>
                    </a:lnTo>
                    <a:lnTo>
                      <a:pt x="0" y="19"/>
                    </a:lnTo>
                    <a:lnTo>
                      <a:pt x="0" y="65"/>
                    </a:lnTo>
                    <a:lnTo>
                      <a:pt x="0" y="65"/>
                    </a:lnTo>
                    <a:lnTo>
                      <a:pt x="0" y="65"/>
                    </a:lnTo>
                  </a:path>
                </a:pathLst>
              </a:custGeom>
              <a:noFill/>
              <a:ln w="0">
                <a:solidFill>
                  <a:srgbClr val="000000"/>
                </a:solidFill>
                <a:prstDash val="solid"/>
                <a:round/>
                <a:headEnd/>
                <a:tailEnd/>
              </a:ln>
            </p:spPr>
            <p:txBody>
              <a:bodyPr/>
              <a:lstStyle/>
              <a:p>
                <a:endParaRPr lang="en-US" dirty="0"/>
              </a:p>
            </p:txBody>
          </p:sp>
          <p:sp>
            <p:nvSpPr>
              <p:cNvPr id="29159" name="Freeform 487"/>
              <p:cNvSpPr>
                <a:spLocks/>
              </p:cNvSpPr>
              <p:nvPr/>
            </p:nvSpPr>
            <p:spPr bwMode="auto">
              <a:xfrm>
                <a:off x="2814" y="3538"/>
                <a:ext cx="7" cy="63"/>
              </a:xfrm>
              <a:custGeom>
                <a:avLst/>
                <a:gdLst/>
                <a:ahLst/>
                <a:cxnLst>
                  <a:cxn ang="0">
                    <a:pos x="0" y="65"/>
                  </a:cxn>
                  <a:cxn ang="0">
                    <a:pos x="0" y="19"/>
                  </a:cxn>
                  <a:cxn ang="0">
                    <a:pos x="0" y="0"/>
                  </a:cxn>
                  <a:cxn ang="0">
                    <a:pos x="7" y="0"/>
                  </a:cxn>
                  <a:cxn ang="0">
                    <a:pos x="0" y="19"/>
                  </a:cxn>
                  <a:cxn ang="0">
                    <a:pos x="0" y="65"/>
                  </a:cxn>
                  <a:cxn ang="0">
                    <a:pos x="0" y="65"/>
                  </a:cxn>
                </a:cxnLst>
                <a:rect l="0" t="0" r="r" b="b"/>
                <a:pathLst>
                  <a:path w="7" h="65">
                    <a:moveTo>
                      <a:pt x="0" y="65"/>
                    </a:moveTo>
                    <a:lnTo>
                      <a:pt x="0" y="19"/>
                    </a:lnTo>
                    <a:lnTo>
                      <a:pt x="0" y="0"/>
                    </a:lnTo>
                    <a:lnTo>
                      <a:pt x="7" y="0"/>
                    </a:lnTo>
                    <a:lnTo>
                      <a:pt x="0" y="19"/>
                    </a:lnTo>
                    <a:lnTo>
                      <a:pt x="0" y="65"/>
                    </a:lnTo>
                    <a:lnTo>
                      <a:pt x="0" y="65"/>
                    </a:lnTo>
                  </a:path>
                </a:pathLst>
              </a:custGeom>
              <a:noFill/>
              <a:ln w="0">
                <a:solidFill>
                  <a:srgbClr val="000000"/>
                </a:solidFill>
                <a:prstDash val="solid"/>
                <a:round/>
                <a:headEnd/>
                <a:tailEnd/>
              </a:ln>
            </p:spPr>
            <p:txBody>
              <a:bodyPr/>
              <a:lstStyle/>
              <a:p>
                <a:endParaRPr lang="en-US" dirty="0"/>
              </a:p>
            </p:txBody>
          </p:sp>
          <p:sp>
            <p:nvSpPr>
              <p:cNvPr id="29160" name="Freeform 488"/>
              <p:cNvSpPr>
                <a:spLocks/>
              </p:cNvSpPr>
              <p:nvPr/>
            </p:nvSpPr>
            <p:spPr bwMode="auto">
              <a:xfrm>
                <a:off x="2807" y="3538"/>
                <a:ext cx="7" cy="63"/>
              </a:xfrm>
              <a:custGeom>
                <a:avLst/>
                <a:gdLst/>
                <a:ahLst/>
                <a:cxnLst>
                  <a:cxn ang="0">
                    <a:pos x="0" y="0"/>
                  </a:cxn>
                  <a:cxn ang="0">
                    <a:pos x="0" y="59"/>
                  </a:cxn>
                  <a:cxn ang="0">
                    <a:pos x="7" y="65"/>
                  </a:cxn>
                  <a:cxn ang="0">
                    <a:pos x="7" y="13"/>
                  </a:cxn>
                  <a:cxn ang="0">
                    <a:pos x="0" y="0"/>
                  </a:cxn>
                  <a:cxn ang="0">
                    <a:pos x="0" y="0"/>
                  </a:cxn>
                </a:cxnLst>
                <a:rect l="0" t="0" r="r" b="b"/>
                <a:pathLst>
                  <a:path w="7" h="65">
                    <a:moveTo>
                      <a:pt x="0" y="0"/>
                    </a:moveTo>
                    <a:lnTo>
                      <a:pt x="0" y="59"/>
                    </a:lnTo>
                    <a:lnTo>
                      <a:pt x="7" y="65"/>
                    </a:lnTo>
                    <a:lnTo>
                      <a:pt x="7" y="13"/>
                    </a:lnTo>
                    <a:lnTo>
                      <a:pt x="0" y="0"/>
                    </a:lnTo>
                    <a:lnTo>
                      <a:pt x="0" y="0"/>
                    </a:lnTo>
                    <a:close/>
                  </a:path>
                </a:pathLst>
              </a:custGeom>
              <a:solidFill>
                <a:srgbClr val="A0A0A0"/>
              </a:solidFill>
              <a:ln w="9525">
                <a:noFill/>
                <a:round/>
                <a:headEnd/>
                <a:tailEnd/>
              </a:ln>
            </p:spPr>
            <p:txBody>
              <a:bodyPr/>
              <a:lstStyle/>
              <a:p>
                <a:endParaRPr lang="en-US" dirty="0"/>
              </a:p>
            </p:txBody>
          </p:sp>
          <p:sp>
            <p:nvSpPr>
              <p:cNvPr id="29161" name="Freeform 489"/>
              <p:cNvSpPr>
                <a:spLocks/>
              </p:cNvSpPr>
              <p:nvPr/>
            </p:nvSpPr>
            <p:spPr bwMode="auto">
              <a:xfrm>
                <a:off x="2807" y="3538"/>
                <a:ext cx="7" cy="63"/>
              </a:xfrm>
              <a:custGeom>
                <a:avLst/>
                <a:gdLst/>
                <a:ahLst/>
                <a:cxnLst>
                  <a:cxn ang="0">
                    <a:pos x="0" y="0"/>
                  </a:cxn>
                  <a:cxn ang="0">
                    <a:pos x="0" y="59"/>
                  </a:cxn>
                  <a:cxn ang="0">
                    <a:pos x="7" y="65"/>
                  </a:cxn>
                  <a:cxn ang="0">
                    <a:pos x="7" y="13"/>
                  </a:cxn>
                  <a:cxn ang="0">
                    <a:pos x="0" y="0"/>
                  </a:cxn>
                  <a:cxn ang="0">
                    <a:pos x="0" y="0"/>
                  </a:cxn>
                </a:cxnLst>
                <a:rect l="0" t="0" r="r" b="b"/>
                <a:pathLst>
                  <a:path w="7" h="65">
                    <a:moveTo>
                      <a:pt x="0" y="0"/>
                    </a:moveTo>
                    <a:lnTo>
                      <a:pt x="0" y="59"/>
                    </a:lnTo>
                    <a:lnTo>
                      <a:pt x="7" y="65"/>
                    </a:lnTo>
                    <a:lnTo>
                      <a:pt x="7" y="13"/>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162" name="Freeform 490"/>
              <p:cNvSpPr>
                <a:spLocks/>
              </p:cNvSpPr>
              <p:nvPr/>
            </p:nvSpPr>
            <p:spPr bwMode="auto">
              <a:xfrm>
                <a:off x="2807" y="3538"/>
                <a:ext cx="7" cy="63"/>
              </a:xfrm>
              <a:custGeom>
                <a:avLst/>
                <a:gdLst/>
                <a:ahLst/>
                <a:cxnLst>
                  <a:cxn ang="0">
                    <a:pos x="0" y="0"/>
                  </a:cxn>
                  <a:cxn ang="0">
                    <a:pos x="0" y="59"/>
                  </a:cxn>
                  <a:cxn ang="0">
                    <a:pos x="7" y="65"/>
                  </a:cxn>
                  <a:cxn ang="0">
                    <a:pos x="7" y="13"/>
                  </a:cxn>
                  <a:cxn ang="0">
                    <a:pos x="0" y="0"/>
                  </a:cxn>
                </a:cxnLst>
                <a:rect l="0" t="0" r="r" b="b"/>
                <a:pathLst>
                  <a:path w="7" h="65">
                    <a:moveTo>
                      <a:pt x="0" y="0"/>
                    </a:moveTo>
                    <a:lnTo>
                      <a:pt x="0" y="59"/>
                    </a:lnTo>
                    <a:lnTo>
                      <a:pt x="7" y="65"/>
                    </a:lnTo>
                    <a:lnTo>
                      <a:pt x="7" y="13"/>
                    </a:lnTo>
                    <a:lnTo>
                      <a:pt x="0" y="0"/>
                    </a:lnTo>
                  </a:path>
                </a:pathLst>
              </a:custGeom>
              <a:noFill/>
              <a:ln w="0">
                <a:solidFill>
                  <a:srgbClr val="000000"/>
                </a:solidFill>
                <a:prstDash val="solid"/>
                <a:round/>
                <a:headEnd/>
                <a:tailEnd/>
              </a:ln>
            </p:spPr>
            <p:txBody>
              <a:bodyPr/>
              <a:lstStyle/>
              <a:p>
                <a:endParaRPr lang="en-US" dirty="0"/>
              </a:p>
            </p:txBody>
          </p:sp>
          <p:sp>
            <p:nvSpPr>
              <p:cNvPr id="29163" name="Freeform 491"/>
              <p:cNvSpPr>
                <a:spLocks/>
              </p:cNvSpPr>
              <p:nvPr/>
            </p:nvSpPr>
            <p:spPr bwMode="auto">
              <a:xfrm>
                <a:off x="2800" y="3525"/>
                <a:ext cx="21" cy="32"/>
              </a:xfrm>
              <a:custGeom>
                <a:avLst/>
                <a:gdLst/>
                <a:ahLst/>
                <a:cxnLst>
                  <a:cxn ang="0">
                    <a:pos x="0" y="0"/>
                  </a:cxn>
                  <a:cxn ang="0">
                    <a:pos x="21" y="14"/>
                  </a:cxn>
                  <a:cxn ang="0">
                    <a:pos x="14" y="33"/>
                  </a:cxn>
                  <a:cxn ang="0">
                    <a:pos x="7" y="33"/>
                  </a:cxn>
                  <a:cxn ang="0">
                    <a:pos x="0" y="0"/>
                  </a:cxn>
                  <a:cxn ang="0">
                    <a:pos x="0" y="0"/>
                  </a:cxn>
                </a:cxnLst>
                <a:rect l="0" t="0" r="r" b="b"/>
                <a:pathLst>
                  <a:path w="21" h="33">
                    <a:moveTo>
                      <a:pt x="0" y="0"/>
                    </a:moveTo>
                    <a:lnTo>
                      <a:pt x="21" y="14"/>
                    </a:lnTo>
                    <a:lnTo>
                      <a:pt x="14" y="33"/>
                    </a:lnTo>
                    <a:lnTo>
                      <a:pt x="7" y="33"/>
                    </a:lnTo>
                    <a:lnTo>
                      <a:pt x="0" y="0"/>
                    </a:lnTo>
                    <a:lnTo>
                      <a:pt x="0" y="0"/>
                    </a:lnTo>
                    <a:close/>
                  </a:path>
                </a:pathLst>
              </a:custGeom>
              <a:solidFill>
                <a:srgbClr val="A0A0A0"/>
              </a:solidFill>
              <a:ln w="9525">
                <a:noFill/>
                <a:round/>
                <a:headEnd/>
                <a:tailEnd/>
              </a:ln>
            </p:spPr>
            <p:txBody>
              <a:bodyPr/>
              <a:lstStyle/>
              <a:p>
                <a:endParaRPr lang="en-US" dirty="0"/>
              </a:p>
            </p:txBody>
          </p:sp>
          <p:sp>
            <p:nvSpPr>
              <p:cNvPr id="29164" name="Freeform 492"/>
              <p:cNvSpPr>
                <a:spLocks/>
              </p:cNvSpPr>
              <p:nvPr/>
            </p:nvSpPr>
            <p:spPr bwMode="auto">
              <a:xfrm>
                <a:off x="2800" y="3525"/>
                <a:ext cx="21" cy="32"/>
              </a:xfrm>
              <a:custGeom>
                <a:avLst/>
                <a:gdLst/>
                <a:ahLst/>
                <a:cxnLst>
                  <a:cxn ang="0">
                    <a:pos x="0" y="0"/>
                  </a:cxn>
                  <a:cxn ang="0">
                    <a:pos x="21" y="14"/>
                  </a:cxn>
                  <a:cxn ang="0">
                    <a:pos x="14" y="33"/>
                  </a:cxn>
                  <a:cxn ang="0">
                    <a:pos x="7" y="33"/>
                  </a:cxn>
                  <a:cxn ang="0">
                    <a:pos x="0" y="0"/>
                  </a:cxn>
                  <a:cxn ang="0">
                    <a:pos x="0" y="0"/>
                  </a:cxn>
                </a:cxnLst>
                <a:rect l="0" t="0" r="r" b="b"/>
                <a:pathLst>
                  <a:path w="21" h="33">
                    <a:moveTo>
                      <a:pt x="0" y="0"/>
                    </a:moveTo>
                    <a:lnTo>
                      <a:pt x="21" y="14"/>
                    </a:lnTo>
                    <a:lnTo>
                      <a:pt x="14" y="33"/>
                    </a:lnTo>
                    <a:lnTo>
                      <a:pt x="7" y="33"/>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165" name="Freeform 493"/>
              <p:cNvSpPr>
                <a:spLocks/>
              </p:cNvSpPr>
              <p:nvPr/>
            </p:nvSpPr>
            <p:spPr bwMode="auto">
              <a:xfrm>
                <a:off x="2800" y="3525"/>
                <a:ext cx="21" cy="32"/>
              </a:xfrm>
              <a:custGeom>
                <a:avLst/>
                <a:gdLst/>
                <a:ahLst/>
                <a:cxnLst>
                  <a:cxn ang="0">
                    <a:pos x="0" y="0"/>
                  </a:cxn>
                  <a:cxn ang="0">
                    <a:pos x="21" y="14"/>
                  </a:cxn>
                  <a:cxn ang="0">
                    <a:pos x="14" y="33"/>
                  </a:cxn>
                  <a:cxn ang="0">
                    <a:pos x="7" y="33"/>
                  </a:cxn>
                  <a:cxn ang="0">
                    <a:pos x="0" y="0"/>
                  </a:cxn>
                </a:cxnLst>
                <a:rect l="0" t="0" r="r" b="b"/>
                <a:pathLst>
                  <a:path w="21" h="33">
                    <a:moveTo>
                      <a:pt x="0" y="0"/>
                    </a:moveTo>
                    <a:lnTo>
                      <a:pt x="21" y="14"/>
                    </a:lnTo>
                    <a:lnTo>
                      <a:pt x="14" y="33"/>
                    </a:lnTo>
                    <a:lnTo>
                      <a:pt x="7" y="33"/>
                    </a:lnTo>
                    <a:lnTo>
                      <a:pt x="0" y="0"/>
                    </a:lnTo>
                  </a:path>
                </a:pathLst>
              </a:custGeom>
              <a:noFill/>
              <a:ln w="0">
                <a:solidFill>
                  <a:srgbClr val="000000"/>
                </a:solidFill>
                <a:prstDash val="solid"/>
                <a:round/>
                <a:headEnd/>
                <a:tailEnd/>
              </a:ln>
            </p:spPr>
            <p:txBody>
              <a:bodyPr/>
              <a:lstStyle/>
              <a:p>
                <a:endParaRPr lang="en-US" dirty="0"/>
              </a:p>
            </p:txBody>
          </p:sp>
          <p:sp>
            <p:nvSpPr>
              <p:cNvPr id="29166" name="Freeform 494"/>
              <p:cNvSpPr>
                <a:spLocks/>
              </p:cNvSpPr>
              <p:nvPr/>
            </p:nvSpPr>
            <p:spPr bwMode="auto">
              <a:xfrm>
                <a:off x="2807" y="3544"/>
                <a:ext cx="1" cy="7"/>
              </a:xfrm>
              <a:custGeom>
                <a:avLst/>
                <a:gdLst/>
                <a:ahLst/>
                <a:cxnLst>
                  <a:cxn ang="0">
                    <a:pos x="0" y="0"/>
                  </a:cxn>
                  <a:cxn ang="0">
                    <a:pos x="0" y="0"/>
                  </a:cxn>
                  <a:cxn ang="0">
                    <a:pos x="0" y="7"/>
                  </a:cxn>
                  <a:cxn ang="0">
                    <a:pos x="0" y="7"/>
                  </a:cxn>
                  <a:cxn ang="0">
                    <a:pos x="0" y="7"/>
                  </a:cxn>
                  <a:cxn ang="0">
                    <a:pos x="0" y="0"/>
                  </a:cxn>
                  <a:cxn ang="0">
                    <a:pos x="0" y="0"/>
                  </a:cxn>
                  <a:cxn ang="0">
                    <a:pos x="0" y="0"/>
                  </a:cxn>
                </a:cxnLst>
                <a:rect l="0" t="0" r="r" b="b"/>
                <a:pathLst>
                  <a:path h="7">
                    <a:moveTo>
                      <a:pt x="0" y="0"/>
                    </a:moveTo>
                    <a:lnTo>
                      <a:pt x="0" y="0"/>
                    </a:lnTo>
                    <a:lnTo>
                      <a:pt x="0" y="7"/>
                    </a:lnTo>
                    <a:lnTo>
                      <a:pt x="0" y="7"/>
                    </a:lnTo>
                    <a:lnTo>
                      <a:pt x="0" y="7"/>
                    </a:lnTo>
                    <a:lnTo>
                      <a:pt x="0" y="0"/>
                    </a:lnTo>
                    <a:lnTo>
                      <a:pt x="0" y="0"/>
                    </a:lnTo>
                    <a:lnTo>
                      <a:pt x="0" y="0"/>
                    </a:lnTo>
                    <a:close/>
                  </a:path>
                </a:pathLst>
              </a:custGeom>
              <a:solidFill>
                <a:srgbClr val="C0C0C0"/>
              </a:solidFill>
              <a:ln w="9525">
                <a:noFill/>
                <a:round/>
                <a:headEnd/>
                <a:tailEnd/>
              </a:ln>
            </p:spPr>
            <p:txBody>
              <a:bodyPr/>
              <a:lstStyle/>
              <a:p>
                <a:endParaRPr lang="en-US" dirty="0"/>
              </a:p>
            </p:txBody>
          </p:sp>
          <p:sp>
            <p:nvSpPr>
              <p:cNvPr id="29167" name="Freeform 495"/>
              <p:cNvSpPr>
                <a:spLocks/>
              </p:cNvSpPr>
              <p:nvPr/>
            </p:nvSpPr>
            <p:spPr bwMode="auto">
              <a:xfrm>
                <a:off x="2807" y="3544"/>
                <a:ext cx="1" cy="7"/>
              </a:xfrm>
              <a:custGeom>
                <a:avLst/>
                <a:gdLst/>
                <a:ahLst/>
                <a:cxnLst>
                  <a:cxn ang="0">
                    <a:pos x="0" y="0"/>
                  </a:cxn>
                  <a:cxn ang="0">
                    <a:pos x="0" y="0"/>
                  </a:cxn>
                  <a:cxn ang="0">
                    <a:pos x="0" y="7"/>
                  </a:cxn>
                  <a:cxn ang="0">
                    <a:pos x="0" y="7"/>
                  </a:cxn>
                  <a:cxn ang="0">
                    <a:pos x="0" y="7"/>
                  </a:cxn>
                  <a:cxn ang="0">
                    <a:pos x="0" y="0"/>
                  </a:cxn>
                  <a:cxn ang="0">
                    <a:pos x="0" y="0"/>
                  </a:cxn>
                </a:cxnLst>
                <a:rect l="0" t="0" r="r" b="b"/>
                <a:pathLst>
                  <a:path h="7">
                    <a:moveTo>
                      <a:pt x="0" y="0"/>
                    </a:moveTo>
                    <a:lnTo>
                      <a:pt x="0" y="0"/>
                    </a:lnTo>
                    <a:lnTo>
                      <a:pt x="0" y="7"/>
                    </a:lnTo>
                    <a:lnTo>
                      <a:pt x="0" y="7"/>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168" name="Freeform 496"/>
              <p:cNvSpPr>
                <a:spLocks/>
              </p:cNvSpPr>
              <p:nvPr/>
            </p:nvSpPr>
            <p:spPr bwMode="auto">
              <a:xfrm>
                <a:off x="2883" y="3525"/>
                <a:ext cx="7" cy="64"/>
              </a:xfrm>
              <a:custGeom>
                <a:avLst/>
                <a:gdLst/>
                <a:ahLst/>
                <a:cxnLst>
                  <a:cxn ang="0">
                    <a:pos x="0" y="66"/>
                  </a:cxn>
                  <a:cxn ang="0">
                    <a:pos x="0" y="20"/>
                  </a:cxn>
                  <a:cxn ang="0">
                    <a:pos x="0" y="0"/>
                  </a:cxn>
                  <a:cxn ang="0">
                    <a:pos x="7" y="0"/>
                  </a:cxn>
                  <a:cxn ang="0">
                    <a:pos x="0" y="20"/>
                  </a:cxn>
                  <a:cxn ang="0">
                    <a:pos x="0" y="60"/>
                  </a:cxn>
                  <a:cxn ang="0">
                    <a:pos x="0" y="66"/>
                  </a:cxn>
                  <a:cxn ang="0">
                    <a:pos x="0" y="66"/>
                  </a:cxn>
                </a:cxnLst>
                <a:rect l="0" t="0" r="r" b="b"/>
                <a:pathLst>
                  <a:path w="7" h="66">
                    <a:moveTo>
                      <a:pt x="0" y="66"/>
                    </a:moveTo>
                    <a:lnTo>
                      <a:pt x="0" y="20"/>
                    </a:lnTo>
                    <a:lnTo>
                      <a:pt x="0" y="0"/>
                    </a:lnTo>
                    <a:lnTo>
                      <a:pt x="7" y="0"/>
                    </a:lnTo>
                    <a:lnTo>
                      <a:pt x="0" y="20"/>
                    </a:lnTo>
                    <a:lnTo>
                      <a:pt x="0" y="60"/>
                    </a:lnTo>
                    <a:lnTo>
                      <a:pt x="0" y="66"/>
                    </a:lnTo>
                    <a:lnTo>
                      <a:pt x="0" y="66"/>
                    </a:lnTo>
                    <a:close/>
                  </a:path>
                </a:pathLst>
              </a:custGeom>
              <a:solidFill>
                <a:srgbClr val="808080"/>
              </a:solidFill>
              <a:ln w="9525">
                <a:noFill/>
                <a:round/>
                <a:headEnd/>
                <a:tailEnd/>
              </a:ln>
            </p:spPr>
            <p:txBody>
              <a:bodyPr/>
              <a:lstStyle/>
              <a:p>
                <a:endParaRPr lang="en-US" dirty="0"/>
              </a:p>
            </p:txBody>
          </p:sp>
          <p:sp>
            <p:nvSpPr>
              <p:cNvPr id="29169" name="Freeform 497"/>
              <p:cNvSpPr>
                <a:spLocks/>
              </p:cNvSpPr>
              <p:nvPr/>
            </p:nvSpPr>
            <p:spPr bwMode="auto">
              <a:xfrm>
                <a:off x="2883" y="3525"/>
                <a:ext cx="7" cy="64"/>
              </a:xfrm>
              <a:custGeom>
                <a:avLst/>
                <a:gdLst/>
                <a:ahLst/>
                <a:cxnLst>
                  <a:cxn ang="0">
                    <a:pos x="0" y="66"/>
                  </a:cxn>
                  <a:cxn ang="0">
                    <a:pos x="0" y="20"/>
                  </a:cxn>
                  <a:cxn ang="0">
                    <a:pos x="0" y="0"/>
                  </a:cxn>
                  <a:cxn ang="0">
                    <a:pos x="7" y="0"/>
                  </a:cxn>
                  <a:cxn ang="0">
                    <a:pos x="0" y="20"/>
                  </a:cxn>
                  <a:cxn ang="0">
                    <a:pos x="0" y="60"/>
                  </a:cxn>
                  <a:cxn ang="0">
                    <a:pos x="0" y="66"/>
                  </a:cxn>
                </a:cxnLst>
                <a:rect l="0" t="0" r="r" b="b"/>
                <a:pathLst>
                  <a:path w="7" h="66">
                    <a:moveTo>
                      <a:pt x="0" y="66"/>
                    </a:moveTo>
                    <a:lnTo>
                      <a:pt x="0" y="20"/>
                    </a:lnTo>
                    <a:lnTo>
                      <a:pt x="0" y="0"/>
                    </a:lnTo>
                    <a:lnTo>
                      <a:pt x="7" y="0"/>
                    </a:lnTo>
                    <a:lnTo>
                      <a:pt x="0" y="20"/>
                    </a:lnTo>
                    <a:lnTo>
                      <a:pt x="0" y="60"/>
                    </a:lnTo>
                    <a:lnTo>
                      <a:pt x="0" y="66"/>
                    </a:lnTo>
                  </a:path>
                </a:pathLst>
              </a:custGeom>
              <a:noFill/>
              <a:ln w="0">
                <a:solidFill>
                  <a:srgbClr val="000000"/>
                </a:solidFill>
                <a:prstDash val="solid"/>
                <a:round/>
                <a:headEnd/>
                <a:tailEnd/>
              </a:ln>
            </p:spPr>
            <p:txBody>
              <a:bodyPr/>
              <a:lstStyle/>
              <a:p>
                <a:endParaRPr lang="en-US" dirty="0"/>
              </a:p>
            </p:txBody>
          </p:sp>
          <p:sp>
            <p:nvSpPr>
              <p:cNvPr id="29170" name="Freeform 498"/>
              <p:cNvSpPr>
                <a:spLocks/>
              </p:cNvSpPr>
              <p:nvPr/>
            </p:nvSpPr>
            <p:spPr bwMode="auto">
              <a:xfrm>
                <a:off x="2876" y="3525"/>
                <a:ext cx="7" cy="64"/>
              </a:xfrm>
              <a:custGeom>
                <a:avLst/>
                <a:gdLst/>
                <a:ahLst/>
                <a:cxnLst>
                  <a:cxn ang="0">
                    <a:pos x="0" y="0"/>
                  </a:cxn>
                  <a:cxn ang="0">
                    <a:pos x="0" y="60"/>
                  </a:cxn>
                  <a:cxn ang="0">
                    <a:pos x="7" y="66"/>
                  </a:cxn>
                  <a:cxn ang="0">
                    <a:pos x="7" y="14"/>
                  </a:cxn>
                  <a:cxn ang="0">
                    <a:pos x="0" y="0"/>
                  </a:cxn>
                  <a:cxn ang="0">
                    <a:pos x="0" y="0"/>
                  </a:cxn>
                </a:cxnLst>
                <a:rect l="0" t="0" r="r" b="b"/>
                <a:pathLst>
                  <a:path w="7" h="66">
                    <a:moveTo>
                      <a:pt x="0" y="0"/>
                    </a:moveTo>
                    <a:lnTo>
                      <a:pt x="0" y="60"/>
                    </a:lnTo>
                    <a:lnTo>
                      <a:pt x="7" y="66"/>
                    </a:lnTo>
                    <a:lnTo>
                      <a:pt x="7" y="14"/>
                    </a:lnTo>
                    <a:lnTo>
                      <a:pt x="0" y="0"/>
                    </a:lnTo>
                    <a:lnTo>
                      <a:pt x="0" y="0"/>
                    </a:lnTo>
                    <a:close/>
                  </a:path>
                </a:pathLst>
              </a:custGeom>
              <a:solidFill>
                <a:srgbClr val="A0A0A0"/>
              </a:solidFill>
              <a:ln w="9525">
                <a:noFill/>
                <a:round/>
                <a:headEnd/>
                <a:tailEnd/>
              </a:ln>
            </p:spPr>
            <p:txBody>
              <a:bodyPr/>
              <a:lstStyle/>
              <a:p>
                <a:endParaRPr lang="en-US" dirty="0"/>
              </a:p>
            </p:txBody>
          </p:sp>
          <p:sp>
            <p:nvSpPr>
              <p:cNvPr id="29171" name="Freeform 499"/>
              <p:cNvSpPr>
                <a:spLocks/>
              </p:cNvSpPr>
              <p:nvPr/>
            </p:nvSpPr>
            <p:spPr bwMode="auto">
              <a:xfrm>
                <a:off x="2876" y="3525"/>
                <a:ext cx="7" cy="64"/>
              </a:xfrm>
              <a:custGeom>
                <a:avLst/>
                <a:gdLst/>
                <a:ahLst/>
                <a:cxnLst>
                  <a:cxn ang="0">
                    <a:pos x="0" y="0"/>
                  </a:cxn>
                  <a:cxn ang="0">
                    <a:pos x="0" y="60"/>
                  </a:cxn>
                  <a:cxn ang="0">
                    <a:pos x="7" y="66"/>
                  </a:cxn>
                  <a:cxn ang="0">
                    <a:pos x="7" y="14"/>
                  </a:cxn>
                  <a:cxn ang="0">
                    <a:pos x="0" y="0"/>
                  </a:cxn>
                </a:cxnLst>
                <a:rect l="0" t="0" r="r" b="b"/>
                <a:pathLst>
                  <a:path w="7" h="66">
                    <a:moveTo>
                      <a:pt x="0" y="0"/>
                    </a:moveTo>
                    <a:lnTo>
                      <a:pt x="0" y="60"/>
                    </a:lnTo>
                    <a:lnTo>
                      <a:pt x="7" y="66"/>
                    </a:lnTo>
                    <a:lnTo>
                      <a:pt x="7" y="14"/>
                    </a:lnTo>
                    <a:lnTo>
                      <a:pt x="0" y="0"/>
                    </a:lnTo>
                  </a:path>
                </a:pathLst>
              </a:custGeom>
              <a:noFill/>
              <a:ln w="0">
                <a:solidFill>
                  <a:srgbClr val="000000"/>
                </a:solidFill>
                <a:prstDash val="solid"/>
                <a:round/>
                <a:headEnd/>
                <a:tailEnd/>
              </a:ln>
            </p:spPr>
            <p:txBody>
              <a:bodyPr/>
              <a:lstStyle/>
              <a:p>
                <a:endParaRPr lang="en-US" dirty="0"/>
              </a:p>
            </p:txBody>
          </p:sp>
          <p:sp>
            <p:nvSpPr>
              <p:cNvPr id="29172" name="Freeform 500"/>
              <p:cNvSpPr>
                <a:spLocks/>
              </p:cNvSpPr>
              <p:nvPr/>
            </p:nvSpPr>
            <p:spPr bwMode="auto">
              <a:xfrm>
                <a:off x="2869" y="3512"/>
                <a:ext cx="21" cy="32"/>
              </a:xfrm>
              <a:custGeom>
                <a:avLst/>
                <a:gdLst/>
                <a:ahLst/>
                <a:cxnLst>
                  <a:cxn ang="0">
                    <a:pos x="0" y="0"/>
                  </a:cxn>
                  <a:cxn ang="0">
                    <a:pos x="21" y="13"/>
                  </a:cxn>
                  <a:cxn ang="0">
                    <a:pos x="14" y="33"/>
                  </a:cxn>
                  <a:cxn ang="0">
                    <a:pos x="7" y="27"/>
                  </a:cxn>
                  <a:cxn ang="0">
                    <a:pos x="0" y="0"/>
                  </a:cxn>
                  <a:cxn ang="0">
                    <a:pos x="0" y="0"/>
                  </a:cxn>
                </a:cxnLst>
                <a:rect l="0" t="0" r="r" b="b"/>
                <a:pathLst>
                  <a:path w="21" h="33">
                    <a:moveTo>
                      <a:pt x="0" y="0"/>
                    </a:moveTo>
                    <a:lnTo>
                      <a:pt x="21" y="13"/>
                    </a:lnTo>
                    <a:lnTo>
                      <a:pt x="14" y="33"/>
                    </a:lnTo>
                    <a:lnTo>
                      <a:pt x="7" y="27"/>
                    </a:lnTo>
                    <a:lnTo>
                      <a:pt x="0" y="0"/>
                    </a:lnTo>
                    <a:lnTo>
                      <a:pt x="0" y="0"/>
                    </a:lnTo>
                    <a:close/>
                  </a:path>
                </a:pathLst>
              </a:custGeom>
              <a:solidFill>
                <a:srgbClr val="A0A0A0"/>
              </a:solidFill>
              <a:ln w="9525">
                <a:noFill/>
                <a:round/>
                <a:headEnd/>
                <a:tailEnd/>
              </a:ln>
            </p:spPr>
            <p:txBody>
              <a:bodyPr/>
              <a:lstStyle/>
              <a:p>
                <a:endParaRPr lang="en-US" dirty="0"/>
              </a:p>
            </p:txBody>
          </p:sp>
          <p:sp>
            <p:nvSpPr>
              <p:cNvPr id="29173" name="Freeform 501"/>
              <p:cNvSpPr>
                <a:spLocks/>
              </p:cNvSpPr>
              <p:nvPr/>
            </p:nvSpPr>
            <p:spPr bwMode="auto">
              <a:xfrm>
                <a:off x="2869" y="3512"/>
                <a:ext cx="21" cy="32"/>
              </a:xfrm>
              <a:custGeom>
                <a:avLst/>
                <a:gdLst/>
                <a:ahLst/>
                <a:cxnLst>
                  <a:cxn ang="0">
                    <a:pos x="0" y="0"/>
                  </a:cxn>
                  <a:cxn ang="0">
                    <a:pos x="21" y="13"/>
                  </a:cxn>
                  <a:cxn ang="0">
                    <a:pos x="14" y="33"/>
                  </a:cxn>
                  <a:cxn ang="0">
                    <a:pos x="7" y="27"/>
                  </a:cxn>
                  <a:cxn ang="0">
                    <a:pos x="0" y="0"/>
                  </a:cxn>
                </a:cxnLst>
                <a:rect l="0" t="0" r="r" b="b"/>
                <a:pathLst>
                  <a:path w="21" h="33">
                    <a:moveTo>
                      <a:pt x="0" y="0"/>
                    </a:moveTo>
                    <a:lnTo>
                      <a:pt x="21" y="13"/>
                    </a:lnTo>
                    <a:lnTo>
                      <a:pt x="14" y="33"/>
                    </a:lnTo>
                    <a:lnTo>
                      <a:pt x="7" y="27"/>
                    </a:lnTo>
                    <a:lnTo>
                      <a:pt x="0" y="0"/>
                    </a:lnTo>
                  </a:path>
                </a:pathLst>
              </a:custGeom>
              <a:noFill/>
              <a:ln w="0">
                <a:solidFill>
                  <a:srgbClr val="000000"/>
                </a:solidFill>
                <a:prstDash val="solid"/>
                <a:round/>
                <a:headEnd/>
                <a:tailEnd/>
              </a:ln>
            </p:spPr>
            <p:txBody>
              <a:bodyPr/>
              <a:lstStyle/>
              <a:p>
                <a:endParaRPr lang="en-US" dirty="0"/>
              </a:p>
            </p:txBody>
          </p:sp>
          <p:sp>
            <p:nvSpPr>
              <p:cNvPr id="29174" name="Freeform 502"/>
              <p:cNvSpPr>
                <a:spLocks/>
              </p:cNvSpPr>
              <p:nvPr/>
            </p:nvSpPr>
            <p:spPr bwMode="auto">
              <a:xfrm>
                <a:off x="2883" y="3525"/>
                <a:ext cx="7" cy="64"/>
              </a:xfrm>
              <a:custGeom>
                <a:avLst/>
                <a:gdLst/>
                <a:ahLst/>
                <a:cxnLst>
                  <a:cxn ang="0">
                    <a:pos x="0" y="66"/>
                  </a:cxn>
                  <a:cxn ang="0">
                    <a:pos x="0" y="20"/>
                  </a:cxn>
                  <a:cxn ang="0">
                    <a:pos x="0" y="0"/>
                  </a:cxn>
                  <a:cxn ang="0">
                    <a:pos x="7" y="0"/>
                  </a:cxn>
                  <a:cxn ang="0">
                    <a:pos x="0" y="20"/>
                  </a:cxn>
                  <a:cxn ang="0">
                    <a:pos x="0" y="60"/>
                  </a:cxn>
                  <a:cxn ang="0">
                    <a:pos x="0" y="66"/>
                  </a:cxn>
                  <a:cxn ang="0">
                    <a:pos x="0" y="66"/>
                  </a:cxn>
                </a:cxnLst>
                <a:rect l="0" t="0" r="r" b="b"/>
                <a:pathLst>
                  <a:path w="7" h="66">
                    <a:moveTo>
                      <a:pt x="0" y="66"/>
                    </a:moveTo>
                    <a:lnTo>
                      <a:pt x="0" y="20"/>
                    </a:lnTo>
                    <a:lnTo>
                      <a:pt x="0" y="0"/>
                    </a:lnTo>
                    <a:lnTo>
                      <a:pt x="7" y="0"/>
                    </a:lnTo>
                    <a:lnTo>
                      <a:pt x="0" y="20"/>
                    </a:lnTo>
                    <a:lnTo>
                      <a:pt x="0" y="60"/>
                    </a:lnTo>
                    <a:lnTo>
                      <a:pt x="0" y="66"/>
                    </a:lnTo>
                    <a:lnTo>
                      <a:pt x="0" y="66"/>
                    </a:lnTo>
                    <a:close/>
                  </a:path>
                </a:pathLst>
              </a:custGeom>
              <a:solidFill>
                <a:srgbClr val="808080"/>
              </a:solidFill>
              <a:ln w="9525">
                <a:noFill/>
                <a:round/>
                <a:headEnd/>
                <a:tailEnd/>
              </a:ln>
            </p:spPr>
            <p:txBody>
              <a:bodyPr/>
              <a:lstStyle/>
              <a:p>
                <a:endParaRPr lang="en-US" dirty="0"/>
              </a:p>
            </p:txBody>
          </p:sp>
          <p:sp>
            <p:nvSpPr>
              <p:cNvPr id="29175" name="Freeform 503"/>
              <p:cNvSpPr>
                <a:spLocks/>
              </p:cNvSpPr>
              <p:nvPr/>
            </p:nvSpPr>
            <p:spPr bwMode="auto">
              <a:xfrm>
                <a:off x="2883" y="3525"/>
                <a:ext cx="7" cy="64"/>
              </a:xfrm>
              <a:custGeom>
                <a:avLst/>
                <a:gdLst/>
                <a:ahLst/>
                <a:cxnLst>
                  <a:cxn ang="0">
                    <a:pos x="0" y="66"/>
                  </a:cxn>
                  <a:cxn ang="0">
                    <a:pos x="0" y="20"/>
                  </a:cxn>
                  <a:cxn ang="0">
                    <a:pos x="0" y="0"/>
                  </a:cxn>
                  <a:cxn ang="0">
                    <a:pos x="7" y="0"/>
                  </a:cxn>
                  <a:cxn ang="0">
                    <a:pos x="0" y="20"/>
                  </a:cxn>
                  <a:cxn ang="0">
                    <a:pos x="0" y="60"/>
                  </a:cxn>
                  <a:cxn ang="0">
                    <a:pos x="0" y="66"/>
                  </a:cxn>
                </a:cxnLst>
                <a:rect l="0" t="0" r="r" b="b"/>
                <a:pathLst>
                  <a:path w="7" h="66">
                    <a:moveTo>
                      <a:pt x="0" y="66"/>
                    </a:moveTo>
                    <a:lnTo>
                      <a:pt x="0" y="20"/>
                    </a:lnTo>
                    <a:lnTo>
                      <a:pt x="0" y="0"/>
                    </a:lnTo>
                    <a:lnTo>
                      <a:pt x="7" y="0"/>
                    </a:lnTo>
                    <a:lnTo>
                      <a:pt x="0" y="20"/>
                    </a:lnTo>
                    <a:lnTo>
                      <a:pt x="0" y="60"/>
                    </a:lnTo>
                    <a:lnTo>
                      <a:pt x="0" y="66"/>
                    </a:lnTo>
                  </a:path>
                </a:pathLst>
              </a:custGeom>
              <a:noFill/>
              <a:ln w="0">
                <a:solidFill>
                  <a:srgbClr val="000000"/>
                </a:solidFill>
                <a:prstDash val="solid"/>
                <a:round/>
                <a:headEnd/>
                <a:tailEnd/>
              </a:ln>
            </p:spPr>
            <p:txBody>
              <a:bodyPr/>
              <a:lstStyle/>
              <a:p>
                <a:endParaRPr lang="en-US" dirty="0"/>
              </a:p>
            </p:txBody>
          </p:sp>
          <p:sp>
            <p:nvSpPr>
              <p:cNvPr id="29176" name="Freeform 504"/>
              <p:cNvSpPr>
                <a:spLocks/>
              </p:cNvSpPr>
              <p:nvPr/>
            </p:nvSpPr>
            <p:spPr bwMode="auto">
              <a:xfrm>
                <a:off x="2876" y="3525"/>
                <a:ext cx="7" cy="64"/>
              </a:xfrm>
              <a:custGeom>
                <a:avLst/>
                <a:gdLst/>
                <a:ahLst/>
                <a:cxnLst>
                  <a:cxn ang="0">
                    <a:pos x="0" y="0"/>
                  </a:cxn>
                  <a:cxn ang="0">
                    <a:pos x="0" y="60"/>
                  </a:cxn>
                  <a:cxn ang="0">
                    <a:pos x="7" y="66"/>
                  </a:cxn>
                  <a:cxn ang="0">
                    <a:pos x="7" y="14"/>
                  </a:cxn>
                  <a:cxn ang="0">
                    <a:pos x="0" y="0"/>
                  </a:cxn>
                  <a:cxn ang="0">
                    <a:pos x="0" y="0"/>
                  </a:cxn>
                </a:cxnLst>
                <a:rect l="0" t="0" r="r" b="b"/>
                <a:pathLst>
                  <a:path w="7" h="66">
                    <a:moveTo>
                      <a:pt x="0" y="0"/>
                    </a:moveTo>
                    <a:lnTo>
                      <a:pt x="0" y="60"/>
                    </a:lnTo>
                    <a:lnTo>
                      <a:pt x="7" y="66"/>
                    </a:lnTo>
                    <a:lnTo>
                      <a:pt x="7" y="14"/>
                    </a:lnTo>
                    <a:lnTo>
                      <a:pt x="0" y="0"/>
                    </a:lnTo>
                    <a:lnTo>
                      <a:pt x="0" y="0"/>
                    </a:lnTo>
                    <a:close/>
                  </a:path>
                </a:pathLst>
              </a:custGeom>
              <a:solidFill>
                <a:srgbClr val="A0A0A0"/>
              </a:solidFill>
              <a:ln w="9525">
                <a:noFill/>
                <a:round/>
                <a:headEnd/>
                <a:tailEnd/>
              </a:ln>
            </p:spPr>
            <p:txBody>
              <a:bodyPr/>
              <a:lstStyle/>
              <a:p>
                <a:endParaRPr lang="en-US" dirty="0"/>
              </a:p>
            </p:txBody>
          </p:sp>
          <p:sp>
            <p:nvSpPr>
              <p:cNvPr id="29177" name="Freeform 505"/>
              <p:cNvSpPr>
                <a:spLocks/>
              </p:cNvSpPr>
              <p:nvPr/>
            </p:nvSpPr>
            <p:spPr bwMode="auto">
              <a:xfrm>
                <a:off x="2876" y="3525"/>
                <a:ext cx="7" cy="64"/>
              </a:xfrm>
              <a:custGeom>
                <a:avLst/>
                <a:gdLst/>
                <a:ahLst/>
                <a:cxnLst>
                  <a:cxn ang="0">
                    <a:pos x="0" y="0"/>
                  </a:cxn>
                  <a:cxn ang="0">
                    <a:pos x="0" y="60"/>
                  </a:cxn>
                  <a:cxn ang="0">
                    <a:pos x="7" y="66"/>
                  </a:cxn>
                  <a:cxn ang="0">
                    <a:pos x="7" y="14"/>
                  </a:cxn>
                  <a:cxn ang="0">
                    <a:pos x="0" y="0"/>
                  </a:cxn>
                </a:cxnLst>
                <a:rect l="0" t="0" r="r" b="b"/>
                <a:pathLst>
                  <a:path w="7" h="66">
                    <a:moveTo>
                      <a:pt x="0" y="0"/>
                    </a:moveTo>
                    <a:lnTo>
                      <a:pt x="0" y="60"/>
                    </a:lnTo>
                    <a:lnTo>
                      <a:pt x="7" y="66"/>
                    </a:lnTo>
                    <a:lnTo>
                      <a:pt x="7" y="14"/>
                    </a:lnTo>
                    <a:lnTo>
                      <a:pt x="0" y="0"/>
                    </a:lnTo>
                  </a:path>
                </a:pathLst>
              </a:custGeom>
              <a:noFill/>
              <a:ln w="0">
                <a:solidFill>
                  <a:srgbClr val="000000"/>
                </a:solidFill>
                <a:prstDash val="solid"/>
                <a:round/>
                <a:headEnd/>
                <a:tailEnd/>
              </a:ln>
            </p:spPr>
            <p:txBody>
              <a:bodyPr/>
              <a:lstStyle/>
              <a:p>
                <a:endParaRPr lang="en-US" dirty="0"/>
              </a:p>
            </p:txBody>
          </p:sp>
          <p:sp>
            <p:nvSpPr>
              <p:cNvPr id="29178" name="Freeform 506"/>
              <p:cNvSpPr>
                <a:spLocks/>
              </p:cNvSpPr>
              <p:nvPr/>
            </p:nvSpPr>
            <p:spPr bwMode="auto">
              <a:xfrm>
                <a:off x="2869" y="3512"/>
                <a:ext cx="21" cy="32"/>
              </a:xfrm>
              <a:custGeom>
                <a:avLst/>
                <a:gdLst/>
                <a:ahLst/>
                <a:cxnLst>
                  <a:cxn ang="0">
                    <a:pos x="0" y="0"/>
                  </a:cxn>
                  <a:cxn ang="0">
                    <a:pos x="21" y="13"/>
                  </a:cxn>
                  <a:cxn ang="0">
                    <a:pos x="14" y="33"/>
                  </a:cxn>
                  <a:cxn ang="0">
                    <a:pos x="7" y="27"/>
                  </a:cxn>
                  <a:cxn ang="0">
                    <a:pos x="0" y="0"/>
                  </a:cxn>
                  <a:cxn ang="0">
                    <a:pos x="0" y="0"/>
                  </a:cxn>
                </a:cxnLst>
                <a:rect l="0" t="0" r="r" b="b"/>
                <a:pathLst>
                  <a:path w="21" h="33">
                    <a:moveTo>
                      <a:pt x="0" y="0"/>
                    </a:moveTo>
                    <a:lnTo>
                      <a:pt x="21" y="13"/>
                    </a:lnTo>
                    <a:lnTo>
                      <a:pt x="14" y="33"/>
                    </a:lnTo>
                    <a:lnTo>
                      <a:pt x="7" y="27"/>
                    </a:lnTo>
                    <a:lnTo>
                      <a:pt x="0" y="0"/>
                    </a:lnTo>
                    <a:lnTo>
                      <a:pt x="0" y="0"/>
                    </a:lnTo>
                    <a:close/>
                  </a:path>
                </a:pathLst>
              </a:custGeom>
              <a:solidFill>
                <a:srgbClr val="A0A0A0"/>
              </a:solidFill>
              <a:ln w="9525">
                <a:noFill/>
                <a:round/>
                <a:headEnd/>
                <a:tailEnd/>
              </a:ln>
            </p:spPr>
            <p:txBody>
              <a:bodyPr/>
              <a:lstStyle/>
              <a:p>
                <a:endParaRPr lang="en-US" dirty="0"/>
              </a:p>
            </p:txBody>
          </p:sp>
          <p:sp>
            <p:nvSpPr>
              <p:cNvPr id="29179" name="Freeform 507"/>
              <p:cNvSpPr>
                <a:spLocks/>
              </p:cNvSpPr>
              <p:nvPr/>
            </p:nvSpPr>
            <p:spPr bwMode="auto">
              <a:xfrm>
                <a:off x="2869" y="3512"/>
                <a:ext cx="21" cy="32"/>
              </a:xfrm>
              <a:custGeom>
                <a:avLst/>
                <a:gdLst/>
                <a:ahLst/>
                <a:cxnLst>
                  <a:cxn ang="0">
                    <a:pos x="0" y="0"/>
                  </a:cxn>
                  <a:cxn ang="0">
                    <a:pos x="21" y="13"/>
                  </a:cxn>
                  <a:cxn ang="0">
                    <a:pos x="14" y="33"/>
                  </a:cxn>
                  <a:cxn ang="0">
                    <a:pos x="7" y="27"/>
                  </a:cxn>
                  <a:cxn ang="0">
                    <a:pos x="0" y="0"/>
                  </a:cxn>
                </a:cxnLst>
                <a:rect l="0" t="0" r="r" b="b"/>
                <a:pathLst>
                  <a:path w="21" h="33">
                    <a:moveTo>
                      <a:pt x="0" y="0"/>
                    </a:moveTo>
                    <a:lnTo>
                      <a:pt x="21" y="13"/>
                    </a:lnTo>
                    <a:lnTo>
                      <a:pt x="14" y="33"/>
                    </a:lnTo>
                    <a:lnTo>
                      <a:pt x="7" y="27"/>
                    </a:lnTo>
                    <a:lnTo>
                      <a:pt x="0" y="0"/>
                    </a:lnTo>
                  </a:path>
                </a:pathLst>
              </a:custGeom>
              <a:noFill/>
              <a:ln w="0">
                <a:solidFill>
                  <a:srgbClr val="000000"/>
                </a:solidFill>
                <a:prstDash val="solid"/>
                <a:round/>
                <a:headEnd/>
                <a:tailEnd/>
              </a:ln>
            </p:spPr>
            <p:txBody>
              <a:bodyPr/>
              <a:lstStyle/>
              <a:p>
                <a:endParaRPr lang="en-US" dirty="0"/>
              </a:p>
            </p:txBody>
          </p:sp>
          <p:sp>
            <p:nvSpPr>
              <p:cNvPr id="29180" name="Freeform 508"/>
              <p:cNvSpPr>
                <a:spLocks/>
              </p:cNvSpPr>
              <p:nvPr/>
            </p:nvSpPr>
            <p:spPr bwMode="auto">
              <a:xfrm>
                <a:off x="2883" y="3596"/>
                <a:ext cx="14" cy="89"/>
              </a:xfrm>
              <a:custGeom>
                <a:avLst/>
                <a:gdLst/>
                <a:ahLst/>
                <a:cxnLst>
                  <a:cxn ang="0">
                    <a:pos x="0" y="92"/>
                  </a:cxn>
                  <a:cxn ang="0">
                    <a:pos x="0" y="26"/>
                  </a:cxn>
                  <a:cxn ang="0">
                    <a:pos x="0" y="0"/>
                  </a:cxn>
                  <a:cxn ang="0">
                    <a:pos x="14" y="0"/>
                  </a:cxn>
                  <a:cxn ang="0">
                    <a:pos x="0" y="26"/>
                  </a:cxn>
                  <a:cxn ang="0">
                    <a:pos x="0" y="92"/>
                  </a:cxn>
                  <a:cxn ang="0">
                    <a:pos x="0" y="92"/>
                  </a:cxn>
                  <a:cxn ang="0">
                    <a:pos x="0" y="92"/>
                  </a:cxn>
                </a:cxnLst>
                <a:rect l="0" t="0" r="r" b="b"/>
                <a:pathLst>
                  <a:path w="14" h="92">
                    <a:moveTo>
                      <a:pt x="0" y="92"/>
                    </a:moveTo>
                    <a:lnTo>
                      <a:pt x="0" y="26"/>
                    </a:lnTo>
                    <a:lnTo>
                      <a:pt x="0" y="0"/>
                    </a:lnTo>
                    <a:lnTo>
                      <a:pt x="14" y="0"/>
                    </a:lnTo>
                    <a:lnTo>
                      <a:pt x="0" y="26"/>
                    </a:lnTo>
                    <a:lnTo>
                      <a:pt x="0" y="92"/>
                    </a:lnTo>
                    <a:lnTo>
                      <a:pt x="0" y="92"/>
                    </a:lnTo>
                    <a:lnTo>
                      <a:pt x="0" y="92"/>
                    </a:lnTo>
                    <a:close/>
                  </a:path>
                </a:pathLst>
              </a:custGeom>
              <a:solidFill>
                <a:srgbClr val="808080"/>
              </a:solidFill>
              <a:ln w="9525">
                <a:noFill/>
                <a:round/>
                <a:headEnd/>
                <a:tailEnd/>
              </a:ln>
            </p:spPr>
            <p:txBody>
              <a:bodyPr/>
              <a:lstStyle/>
              <a:p>
                <a:endParaRPr lang="en-US" dirty="0"/>
              </a:p>
            </p:txBody>
          </p:sp>
          <p:sp>
            <p:nvSpPr>
              <p:cNvPr id="29181" name="Freeform 509"/>
              <p:cNvSpPr>
                <a:spLocks/>
              </p:cNvSpPr>
              <p:nvPr/>
            </p:nvSpPr>
            <p:spPr bwMode="auto">
              <a:xfrm>
                <a:off x="2883" y="3596"/>
                <a:ext cx="14" cy="89"/>
              </a:xfrm>
              <a:custGeom>
                <a:avLst/>
                <a:gdLst/>
                <a:ahLst/>
                <a:cxnLst>
                  <a:cxn ang="0">
                    <a:pos x="0" y="92"/>
                  </a:cxn>
                  <a:cxn ang="0">
                    <a:pos x="0" y="26"/>
                  </a:cxn>
                  <a:cxn ang="0">
                    <a:pos x="0" y="0"/>
                  </a:cxn>
                  <a:cxn ang="0">
                    <a:pos x="14" y="0"/>
                  </a:cxn>
                  <a:cxn ang="0">
                    <a:pos x="0" y="26"/>
                  </a:cxn>
                  <a:cxn ang="0">
                    <a:pos x="0" y="92"/>
                  </a:cxn>
                  <a:cxn ang="0">
                    <a:pos x="0" y="92"/>
                  </a:cxn>
                  <a:cxn ang="0">
                    <a:pos x="0" y="92"/>
                  </a:cxn>
                </a:cxnLst>
                <a:rect l="0" t="0" r="r" b="b"/>
                <a:pathLst>
                  <a:path w="14" h="92">
                    <a:moveTo>
                      <a:pt x="0" y="92"/>
                    </a:moveTo>
                    <a:lnTo>
                      <a:pt x="0" y="26"/>
                    </a:lnTo>
                    <a:lnTo>
                      <a:pt x="0" y="0"/>
                    </a:lnTo>
                    <a:lnTo>
                      <a:pt x="14" y="0"/>
                    </a:lnTo>
                    <a:lnTo>
                      <a:pt x="0" y="26"/>
                    </a:lnTo>
                    <a:lnTo>
                      <a:pt x="0" y="92"/>
                    </a:lnTo>
                    <a:lnTo>
                      <a:pt x="0" y="92"/>
                    </a:lnTo>
                    <a:lnTo>
                      <a:pt x="0" y="92"/>
                    </a:lnTo>
                  </a:path>
                </a:pathLst>
              </a:custGeom>
              <a:noFill/>
              <a:ln w="0">
                <a:solidFill>
                  <a:srgbClr val="000000"/>
                </a:solidFill>
                <a:prstDash val="solid"/>
                <a:round/>
                <a:headEnd/>
                <a:tailEnd/>
              </a:ln>
            </p:spPr>
            <p:txBody>
              <a:bodyPr/>
              <a:lstStyle/>
              <a:p>
                <a:endParaRPr lang="en-US" dirty="0"/>
              </a:p>
            </p:txBody>
          </p:sp>
          <p:sp>
            <p:nvSpPr>
              <p:cNvPr id="29182" name="Freeform 510"/>
              <p:cNvSpPr>
                <a:spLocks/>
              </p:cNvSpPr>
              <p:nvPr/>
            </p:nvSpPr>
            <p:spPr bwMode="auto">
              <a:xfrm>
                <a:off x="2883" y="3596"/>
                <a:ext cx="14" cy="89"/>
              </a:xfrm>
              <a:custGeom>
                <a:avLst/>
                <a:gdLst/>
                <a:ahLst/>
                <a:cxnLst>
                  <a:cxn ang="0">
                    <a:pos x="0" y="92"/>
                  </a:cxn>
                  <a:cxn ang="0">
                    <a:pos x="0" y="26"/>
                  </a:cxn>
                  <a:cxn ang="0">
                    <a:pos x="0" y="0"/>
                  </a:cxn>
                  <a:cxn ang="0">
                    <a:pos x="14" y="0"/>
                  </a:cxn>
                  <a:cxn ang="0">
                    <a:pos x="0" y="26"/>
                  </a:cxn>
                  <a:cxn ang="0">
                    <a:pos x="0" y="92"/>
                  </a:cxn>
                  <a:cxn ang="0">
                    <a:pos x="0" y="92"/>
                  </a:cxn>
                </a:cxnLst>
                <a:rect l="0" t="0" r="r" b="b"/>
                <a:pathLst>
                  <a:path w="14" h="92">
                    <a:moveTo>
                      <a:pt x="0" y="92"/>
                    </a:moveTo>
                    <a:lnTo>
                      <a:pt x="0" y="26"/>
                    </a:lnTo>
                    <a:lnTo>
                      <a:pt x="0" y="0"/>
                    </a:lnTo>
                    <a:lnTo>
                      <a:pt x="14" y="0"/>
                    </a:lnTo>
                    <a:lnTo>
                      <a:pt x="0" y="26"/>
                    </a:lnTo>
                    <a:lnTo>
                      <a:pt x="0" y="92"/>
                    </a:lnTo>
                    <a:lnTo>
                      <a:pt x="0" y="92"/>
                    </a:lnTo>
                  </a:path>
                </a:pathLst>
              </a:custGeom>
              <a:noFill/>
              <a:ln w="0">
                <a:solidFill>
                  <a:srgbClr val="000000"/>
                </a:solidFill>
                <a:prstDash val="solid"/>
                <a:round/>
                <a:headEnd/>
                <a:tailEnd/>
              </a:ln>
            </p:spPr>
            <p:txBody>
              <a:bodyPr/>
              <a:lstStyle/>
              <a:p>
                <a:endParaRPr lang="en-US" dirty="0"/>
              </a:p>
            </p:txBody>
          </p:sp>
          <p:sp>
            <p:nvSpPr>
              <p:cNvPr id="29183" name="Freeform 511"/>
              <p:cNvSpPr>
                <a:spLocks/>
              </p:cNvSpPr>
              <p:nvPr/>
            </p:nvSpPr>
            <p:spPr bwMode="auto">
              <a:xfrm>
                <a:off x="2876" y="3589"/>
                <a:ext cx="7" cy="96"/>
              </a:xfrm>
              <a:custGeom>
                <a:avLst/>
                <a:gdLst/>
                <a:ahLst/>
                <a:cxnLst>
                  <a:cxn ang="0">
                    <a:pos x="0" y="0"/>
                  </a:cxn>
                  <a:cxn ang="0">
                    <a:pos x="0" y="92"/>
                  </a:cxn>
                  <a:cxn ang="0">
                    <a:pos x="7" y="99"/>
                  </a:cxn>
                  <a:cxn ang="0">
                    <a:pos x="7" y="20"/>
                  </a:cxn>
                  <a:cxn ang="0">
                    <a:pos x="0" y="0"/>
                  </a:cxn>
                  <a:cxn ang="0">
                    <a:pos x="0" y="0"/>
                  </a:cxn>
                </a:cxnLst>
                <a:rect l="0" t="0" r="r" b="b"/>
                <a:pathLst>
                  <a:path w="7" h="99">
                    <a:moveTo>
                      <a:pt x="0" y="0"/>
                    </a:moveTo>
                    <a:lnTo>
                      <a:pt x="0" y="92"/>
                    </a:lnTo>
                    <a:lnTo>
                      <a:pt x="7" y="99"/>
                    </a:lnTo>
                    <a:lnTo>
                      <a:pt x="7" y="20"/>
                    </a:lnTo>
                    <a:lnTo>
                      <a:pt x="0" y="0"/>
                    </a:lnTo>
                    <a:lnTo>
                      <a:pt x="0" y="0"/>
                    </a:lnTo>
                    <a:close/>
                  </a:path>
                </a:pathLst>
              </a:custGeom>
              <a:solidFill>
                <a:srgbClr val="A0A0A0"/>
              </a:solidFill>
              <a:ln w="9525">
                <a:noFill/>
                <a:round/>
                <a:headEnd/>
                <a:tailEnd/>
              </a:ln>
            </p:spPr>
            <p:txBody>
              <a:bodyPr/>
              <a:lstStyle/>
              <a:p>
                <a:endParaRPr lang="en-US" dirty="0"/>
              </a:p>
            </p:txBody>
          </p:sp>
          <p:sp>
            <p:nvSpPr>
              <p:cNvPr id="29184" name="Freeform 512"/>
              <p:cNvSpPr>
                <a:spLocks/>
              </p:cNvSpPr>
              <p:nvPr/>
            </p:nvSpPr>
            <p:spPr bwMode="auto">
              <a:xfrm>
                <a:off x="2876" y="3589"/>
                <a:ext cx="7" cy="96"/>
              </a:xfrm>
              <a:custGeom>
                <a:avLst/>
                <a:gdLst/>
                <a:ahLst/>
                <a:cxnLst>
                  <a:cxn ang="0">
                    <a:pos x="0" y="0"/>
                  </a:cxn>
                  <a:cxn ang="0">
                    <a:pos x="0" y="92"/>
                  </a:cxn>
                  <a:cxn ang="0">
                    <a:pos x="7" y="99"/>
                  </a:cxn>
                  <a:cxn ang="0">
                    <a:pos x="7" y="20"/>
                  </a:cxn>
                  <a:cxn ang="0">
                    <a:pos x="0" y="0"/>
                  </a:cxn>
                  <a:cxn ang="0">
                    <a:pos x="0" y="0"/>
                  </a:cxn>
                </a:cxnLst>
                <a:rect l="0" t="0" r="r" b="b"/>
                <a:pathLst>
                  <a:path w="7" h="99">
                    <a:moveTo>
                      <a:pt x="0" y="0"/>
                    </a:moveTo>
                    <a:lnTo>
                      <a:pt x="0" y="92"/>
                    </a:lnTo>
                    <a:lnTo>
                      <a:pt x="7" y="99"/>
                    </a:lnTo>
                    <a:lnTo>
                      <a:pt x="7" y="2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185" name="Freeform 513"/>
              <p:cNvSpPr>
                <a:spLocks/>
              </p:cNvSpPr>
              <p:nvPr/>
            </p:nvSpPr>
            <p:spPr bwMode="auto">
              <a:xfrm>
                <a:off x="2876" y="3589"/>
                <a:ext cx="7" cy="96"/>
              </a:xfrm>
              <a:custGeom>
                <a:avLst/>
                <a:gdLst/>
                <a:ahLst/>
                <a:cxnLst>
                  <a:cxn ang="0">
                    <a:pos x="0" y="0"/>
                  </a:cxn>
                  <a:cxn ang="0">
                    <a:pos x="0" y="92"/>
                  </a:cxn>
                  <a:cxn ang="0">
                    <a:pos x="7" y="99"/>
                  </a:cxn>
                  <a:cxn ang="0">
                    <a:pos x="7" y="20"/>
                  </a:cxn>
                  <a:cxn ang="0">
                    <a:pos x="0" y="0"/>
                  </a:cxn>
                </a:cxnLst>
                <a:rect l="0" t="0" r="r" b="b"/>
                <a:pathLst>
                  <a:path w="7" h="99">
                    <a:moveTo>
                      <a:pt x="0" y="0"/>
                    </a:moveTo>
                    <a:lnTo>
                      <a:pt x="0" y="92"/>
                    </a:lnTo>
                    <a:lnTo>
                      <a:pt x="7" y="99"/>
                    </a:lnTo>
                    <a:lnTo>
                      <a:pt x="7" y="20"/>
                    </a:lnTo>
                    <a:lnTo>
                      <a:pt x="0" y="0"/>
                    </a:lnTo>
                  </a:path>
                </a:pathLst>
              </a:custGeom>
              <a:noFill/>
              <a:ln w="0">
                <a:solidFill>
                  <a:srgbClr val="000000"/>
                </a:solidFill>
                <a:prstDash val="solid"/>
                <a:round/>
                <a:headEnd/>
                <a:tailEnd/>
              </a:ln>
            </p:spPr>
            <p:txBody>
              <a:bodyPr/>
              <a:lstStyle/>
              <a:p>
                <a:endParaRPr lang="en-US" dirty="0"/>
              </a:p>
            </p:txBody>
          </p:sp>
          <p:sp>
            <p:nvSpPr>
              <p:cNvPr id="29186" name="Freeform 514"/>
              <p:cNvSpPr>
                <a:spLocks/>
              </p:cNvSpPr>
              <p:nvPr/>
            </p:nvSpPr>
            <p:spPr bwMode="auto">
              <a:xfrm>
                <a:off x="2862" y="3569"/>
                <a:ext cx="28" cy="52"/>
              </a:xfrm>
              <a:custGeom>
                <a:avLst/>
                <a:gdLst/>
                <a:ahLst/>
                <a:cxnLst>
                  <a:cxn ang="0">
                    <a:pos x="0" y="0"/>
                  </a:cxn>
                  <a:cxn ang="0">
                    <a:pos x="28" y="20"/>
                  </a:cxn>
                  <a:cxn ang="0">
                    <a:pos x="21" y="53"/>
                  </a:cxn>
                  <a:cxn ang="0">
                    <a:pos x="14" y="46"/>
                  </a:cxn>
                  <a:cxn ang="0">
                    <a:pos x="0" y="0"/>
                  </a:cxn>
                  <a:cxn ang="0">
                    <a:pos x="0" y="0"/>
                  </a:cxn>
                </a:cxnLst>
                <a:rect l="0" t="0" r="r" b="b"/>
                <a:pathLst>
                  <a:path w="28" h="53">
                    <a:moveTo>
                      <a:pt x="0" y="0"/>
                    </a:moveTo>
                    <a:lnTo>
                      <a:pt x="28" y="20"/>
                    </a:lnTo>
                    <a:lnTo>
                      <a:pt x="21" y="53"/>
                    </a:lnTo>
                    <a:lnTo>
                      <a:pt x="14" y="46"/>
                    </a:lnTo>
                    <a:lnTo>
                      <a:pt x="0" y="0"/>
                    </a:lnTo>
                    <a:lnTo>
                      <a:pt x="0" y="0"/>
                    </a:lnTo>
                    <a:close/>
                  </a:path>
                </a:pathLst>
              </a:custGeom>
              <a:solidFill>
                <a:srgbClr val="A0A0A0"/>
              </a:solidFill>
              <a:ln w="9525">
                <a:noFill/>
                <a:round/>
                <a:headEnd/>
                <a:tailEnd/>
              </a:ln>
            </p:spPr>
            <p:txBody>
              <a:bodyPr/>
              <a:lstStyle/>
              <a:p>
                <a:endParaRPr lang="en-US" dirty="0"/>
              </a:p>
            </p:txBody>
          </p:sp>
          <p:sp>
            <p:nvSpPr>
              <p:cNvPr id="29187" name="Freeform 515"/>
              <p:cNvSpPr>
                <a:spLocks/>
              </p:cNvSpPr>
              <p:nvPr/>
            </p:nvSpPr>
            <p:spPr bwMode="auto">
              <a:xfrm>
                <a:off x="2862" y="3569"/>
                <a:ext cx="28" cy="52"/>
              </a:xfrm>
              <a:custGeom>
                <a:avLst/>
                <a:gdLst/>
                <a:ahLst/>
                <a:cxnLst>
                  <a:cxn ang="0">
                    <a:pos x="0" y="0"/>
                  </a:cxn>
                  <a:cxn ang="0">
                    <a:pos x="28" y="20"/>
                  </a:cxn>
                  <a:cxn ang="0">
                    <a:pos x="21" y="53"/>
                  </a:cxn>
                  <a:cxn ang="0">
                    <a:pos x="14" y="46"/>
                  </a:cxn>
                  <a:cxn ang="0">
                    <a:pos x="0" y="0"/>
                  </a:cxn>
                </a:cxnLst>
                <a:rect l="0" t="0" r="r" b="b"/>
                <a:pathLst>
                  <a:path w="28" h="53">
                    <a:moveTo>
                      <a:pt x="0" y="0"/>
                    </a:moveTo>
                    <a:lnTo>
                      <a:pt x="28" y="20"/>
                    </a:lnTo>
                    <a:lnTo>
                      <a:pt x="21" y="53"/>
                    </a:lnTo>
                    <a:lnTo>
                      <a:pt x="14" y="46"/>
                    </a:lnTo>
                    <a:lnTo>
                      <a:pt x="0" y="0"/>
                    </a:lnTo>
                  </a:path>
                </a:pathLst>
              </a:custGeom>
              <a:noFill/>
              <a:ln w="0">
                <a:solidFill>
                  <a:srgbClr val="000000"/>
                </a:solidFill>
                <a:prstDash val="solid"/>
                <a:round/>
                <a:headEnd/>
                <a:tailEnd/>
              </a:ln>
            </p:spPr>
            <p:txBody>
              <a:bodyPr/>
              <a:lstStyle/>
              <a:p>
                <a:endParaRPr lang="en-US" dirty="0"/>
              </a:p>
            </p:txBody>
          </p:sp>
          <p:sp>
            <p:nvSpPr>
              <p:cNvPr id="29188" name="Freeform 516"/>
              <p:cNvSpPr>
                <a:spLocks/>
              </p:cNvSpPr>
              <p:nvPr/>
            </p:nvSpPr>
            <p:spPr bwMode="auto">
              <a:xfrm>
                <a:off x="2876" y="3589"/>
                <a:ext cx="1" cy="7"/>
              </a:xfrm>
              <a:custGeom>
                <a:avLst/>
                <a:gdLst/>
                <a:ahLst/>
                <a:cxnLst>
                  <a:cxn ang="0">
                    <a:pos x="0" y="0"/>
                  </a:cxn>
                  <a:cxn ang="0">
                    <a:pos x="0" y="0"/>
                  </a:cxn>
                  <a:cxn ang="0">
                    <a:pos x="0" y="7"/>
                  </a:cxn>
                  <a:cxn ang="0">
                    <a:pos x="0" y="7"/>
                  </a:cxn>
                  <a:cxn ang="0">
                    <a:pos x="0" y="7"/>
                  </a:cxn>
                  <a:cxn ang="0">
                    <a:pos x="0" y="0"/>
                  </a:cxn>
                  <a:cxn ang="0">
                    <a:pos x="0" y="0"/>
                  </a:cxn>
                  <a:cxn ang="0">
                    <a:pos x="0" y="0"/>
                  </a:cxn>
                </a:cxnLst>
                <a:rect l="0" t="0" r="r" b="b"/>
                <a:pathLst>
                  <a:path h="7">
                    <a:moveTo>
                      <a:pt x="0" y="0"/>
                    </a:moveTo>
                    <a:lnTo>
                      <a:pt x="0" y="0"/>
                    </a:lnTo>
                    <a:lnTo>
                      <a:pt x="0" y="7"/>
                    </a:lnTo>
                    <a:lnTo>
                      <a:pt x="0" y="7"/>
                    </a:lnTo>
                    <a:lnTo>
                      <a:pt x="0" y="7"/>
                    </a:lnTo>
                    <a:lnTo>
                      <a:pt x="0" y="0"/>
                    </a:lnTo>
                    <a:lnTo>
                      <a:pt x="0" y="0"/>
                    </a:lnTo>
                    <a:lnTo>
                      <a:pt x="0" y="0"/>
                    </a:lnTo>
                    <a:close/>
                  </a:path>
                </a:pathLst>
              </a:custGeom>
              <a:solidFill>
                <a:srgbClr val="C0C0C0"/>
              </a:solidFill>
              <a:ln w="9525">
                <a:noFill/>
                <a:round/>
                <a:headEnd/>
                <a:tailEnd/>
              </a:ln>
            </p:spPr>
            <p:txBody>
              <a:bodyPr/>
              <a:lstStyle/>
              <a:p>
                <a:endParaRPr lang="en-US" dirty="0"/>
              </a:p>
            </p:txBody>
          </p:sp>
          <p:sp>
            <p:nvSpPr>
              <p:cNvPr id="29189" name="Freeform 517"/>
              <p:cNvSpPr>
                <a:spLocks/>
              </p:cNvSpPr>
              <p:nvPr/>
            </p:nvSpPr>
            <p:spPr bwMode="auto">
              <a:xfrm>
                <a:off x="2876" y="3589"/>
                <a:ext cx="1" cy="7"/>
              </a:xfrm>
              <a:custGeom>
                <a:avLst/>
                <a:gdLst/>
                <a:ahLst/>
                <a:cxnLst>
                  <a:cxn ang="0">
                    <a:pos x="0" y="0"/>
                  </a:cxn>
                  <a:cxn ang="0">
                    <a:pos x="0" y="0"/>
                  </a:cxn>
                  <a:cxn ang="0">
                    <a:pos x="0" y="7"/>
                  </a:cxn>
                  <a:cxn ang="0">
                    <a:pos x="0" y="7"/>
                  </a:cxn>
                  <a:cxn ang="0">
                    <a:pos x="0" y="7"/>
                  </a:cxn>
                  <a:cxn ang="0">
                    <a:pos x="0" y="0"/>
                  </a:cxn>
                  <a:cxn ang="0">
                    <a:pos x="0" y="0"/>
                  </a:cxn>
                </a:cxnLst>
                <a:rect l="0" t="0" r="r" b="b"/>
                <a:pathLst>
                  <a:path h="7">
                    <a:moveTo>
                      <a:pt x="0" y="0"/>
                    </a:moveTo>
                    <a:lnTo>
                      <a:pt x="0" y="0"/>
                    </a:lnTo>
                    <a:lnTo>
                      <a:pt x="0" y="7"/>
                    </a:lnTo>
                    <a:lnTo>
                      <a:pt x="0" y="7"/>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190" name="Freeform 518"/>
              <p:cNvSpPr>
                <a:spLocks/>
              </p:cNvSpPr>
              <p:nvPr/>
            </p:nvSpPr>
            <p:spPr bwMode="auto">
              <a:xfrm>
                <a:off x="2876" y="3601"/>
                <a:ext cx="1" cy="7"/>
              </a:xfrm>
              <a:custGeom>
                <a:avLst/>
                <a:gdLst/>
                <a:ahLst/>
                <a:cxnLst>
                  <a:cxn ang="0">
                    <a:pos x="0" y="0"/>
                  </a:cxn>
                  <a:cxn ang="0">
                    <a:pos x="0" y="0"/>
                  </a:cxn>
                  <a:cxn ang="0">
                    <a:pos x="0" y="7"/>
                  </a:cxn>
                  <a:cxn ang="0">
                    <a:pos x="0" y="7"/>
                  </a:cxn>
                  <a:cxn ang="0">
                    <a:pos x="0" y="7"/>
                  </a:cxn>
                  <a:cxn ang="0">
                    <a:pos x="0" y="0"/>
                  </a:cxn>
                  <a:cxn ang="0">
                    <a:pos x="0" y="0"/>
                  </a:cxn>
                  <a:cxn ang="0">
                    <a:pos x="0" y="0"/>
                  </a:cxn>
                </a:cxnLst>
                <a:rect l="0" t="0" r="r" b="b"/>
                <a:pathLst>
                  <a:path h="7">
                    <a:moveTo>
                      <a:pt x="0" y="0"/>
                    </a:moveTo>
                    <a:lnTo>
                      <a:pt x="0" y="0"/>
                    </a:lnTo>
                    <a:lnTo>
                      <a:pt x="0" y="7"/>
                    </a:lnTo>
                    <a:lnTo>
                      <a:pt x="0" y="7"/>
                    </a:lnTo>
                    <a:lnTo>
                      <a:pt x="0" y="7"/>
                    </a:lnTo>
                    <a:lnTo>
                      <a:pt x="0" y="0"/>
                    </a:lnTo>
                    <a:lnTo>
                      <a:pt x="0" y="0"/>
                    </a:lnTo>
                    <a:lnTo>
                      <a:pt x="0" y="0"/>
                    </a:lnTo>
                    <a:close/>
                  </a:path>
                </a:pathLst>
              </a:custGeom>
              <a:solidFill>
                <a:srgbClr val="C0C0C0"/>
              </a:solidFill>
              <a:ln w="9525">
                <a:noFill/>
                <a:round/>
                <a:headEnd/>
                <a:tailEnd/>
              </a:ln>
            </p:spPr>
            <p:txBody>
              <a:bodyPr/>
              <a:lstStyle/>
              <a:p>
                <a:endParaRPr lang="en-US" dirty="0"/>
              </a:p>
            </p:txBody>
          </p:sp>
          <p:sp>
            <p:nvSpPr>
              <p:cNvPr id="29191" name="Freeform 519"/>
              <p:cNvSpPr>
                <a:spLocks/>
              </p:cNvSpPr>
              <p:nvPr/>
            </p:nvSpPr>
            <p:spPr bwMode="auto">
              <a:xfrm>
                <a:off x="2876" y="3601"/>
                <a:ext cx="1" cy="7"/>
              </a:xfrm>
              <a:custGeom>
                <a:avLst/>
                <a:gdLst/>
                <a:ahLst/>
                <a:cxnLst>
                  <a:cxn ang="0">
                    <a:pos x="0" y="0"/>
                  </a:cxn>
                  <a:cxn ang="0">
                    <a:pos x="0" y="0"/>
                  </a:cxn>
                  <a:cxn ang="0">
                    <a:pos x="0" y="7"/>
                  </a:cxn>
                  <a:cxn ang="0">
                    <a:pos x="0" y="7"/>
                  </a:cxn>
                  <a:cxn ang="0">
                    <a:pos x="0" y="7"/>
                  </a:cxn>
                  <a:cxn ang="0">
                    <a:pos x="0" y="0"/>
                  </a:cxn>
                  <a:cxn ang="0">
                    <a:pos x="0" y="0"/>
                  </a:cxn>
                </a:cxnLst>
                <a:rect l="0" t="0" r="r" b="b"/>
                <a:pathLst>
                  <a:path h="7">
                    <a:moveTo>
                      <a:pt x="0" y="0"/>
                    </a:moveTo>
                    <a:lnTo>
                      <a:pt x="0" y="0"/>
                    </a:lnTo>
                    <a:lnTo>
                      <a:pt x="0" y="7"/>
                    </a:lnTo>
                    <a:lnTo>
                      <a:pt x="0" y="7"/>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192" name="Freeform 520"/>
              <p:cNvSpPr>
                <a:spLocks/>
              </p:cNvSpPr>
              <p:nvPr/>
            </p:nvSpPr>
            <p:spPr bwMode="auto">
              <a:xfrm>
                <a:off x="2993" y="3569"/>
                <a:ext cx="14" cy="97"/>
              </a:xfrm>
              <a:custGeom>
                <a:avLst/>
                <a:gdLst/>
                <a:ahLst/>
                <a:cxnLst>
                  <a:cxn ang="0">
                    <a:pos x="0" y="99"/>
                  </a:cxn>
                  <a:cxn ang="0">
                    <a:pos x="0" y="27"/>
                  </a:cxn>
                  <a:cxn ang="0">
                    <a:pos x="7" y="0"/>
                  </a:cxn>
                  <a:cxn ang="0">
                    <a:pos x="14" y="0"/>
                  </a:cxn>
                  <a:cxn ang="0">
                    <a:pos x="7" y="27"/>
                  </a:cxn>
                  <a:cxn ang="0">
                    <a:pos x="7" y="99"/>
                  </a:cxn>
                  <a:cxn ang="0">
                    <a:pos x="0" y="99"/>
                  </a:cxn>
                  <a:cxn ang="0">
                    <a:pos x="0" y="99"/>
                  </a:cxn>
                </a:cxnLst>
                <a:rect l="0" t="0" r="r" b="b"/>
                <a:pathLst>
                  <a:path w="14" h="99">
                    <a:moveTo>
                      <a:pt x="0" y="99"/>
                    </a:moveTo>
                    <a:lnTo>
                      <a:pt x="0" y="27"/>
                    </a:lnTo>
                    <a:lnTo>
                      <a:pt x="7" y="0"/>
                    </a:lnTo>
                    <a:lnTo>
                      <a:pt x="14" y="0"/>
                    </a:lnTo>
                    <a:lnTo>
                      <a:pt x="7" y="27"/>
                    </a:lnTo>
                    <a:lnTo>
                      <a:pt x="7" y="99"/>
                    </a:lnTo>
                    <a:lnTo>
                      <a:pt x="0" y="99"/>
                    </a:lnTo>
                    <a:lnTo>
                      <a:pt x="0" y="99"/>
                    </a:lnTo>
                    <a:close/>
                  </a:path>
                </a:pathLst>
              </a:custGeom>
              <a:solidFill>
                <a:srgbClr val="808080"/>
              </a:solidFill>
              <a:ln w="9525">
                <a:noFill/>
                <a:round/>
                <a:headEnd/>
                <a:tailEnd/>
              </a:ln>
            </p:spPr>
            <p:txBody>
              <a:bodyPr/>
              <a:lstStyle/>
              <a:p>
                <a:endParaRPr lang="en-US" dirty="0"/>
              </a:p>
            </p:txBody>
          </p:sp>
          <p:sp>
            <p:nvSpPr>
              <p:cNvPr id="29193" name="Freeform 521"/>
              <p:cNvSpPr>
                <a:spLocks/>
              </p:cNvSpPr>
              <p:nvPr/>
            </p:nvSpPr>
            <p:spPr bwMode="auto">
              <a:xfrm>
                <a:off x="2993" y="3569"/>
                <a:ext cx="14" cy="97"/>
              </a:xfrm>
              <a:custGeom>
                <a:avLst/>
                <a:gdLst/>
                <a:ahLst/>
                <a:cxnLst>
                  <a:cxn ang="0">
                    <a:pos x="0" y="99"/>
                  </a:cxn>
                  <a:cxn ang="0">
                    <a:pos x="0" y="27"/>
                  </a:cxn>
                  <a:cxn ang="0">
                    <a:pos x="7" y="0"/>
                  </a:cxn>
                  <a:cxn ang="0">
                    <a:pos x="14" y="0"/>
                  </a:cxn>
                  <a:cxn ang="0">
                    <a:pos x="7" y="27"/>
                  </a:cxn>
                  <a:cxn ang="0">
                    <a:pos x="7" y="99"/>
                  </a:cxn>
                  <a:cxn ang="0">
                    <a:pos x="0" y="99"/>
                  </a:cxn>
                  <a:cxn ang="0">
                    <a:pos x="0" y="99"/>
                  </a:cxn>
                </a:cxnLst>
                <a:rect l="0" t="0" r="r" b="b"/>
                <a:pathLst>
                  <a:path w="14" h="99">
                    <a:moveTo>
                      <a:pt x="0" y="99"/>
                    </a:moveTo>
                    <a:lnTo>
                      <a:pt x="0" y="27"/>
                    </a:lnTo>
                    <a:lnTo>
                      <a:pt x="7" y="0"/>
                    </a:lnTo>
                    <a:lnTo>
                      <a:pt x="14" y="0"/>
                    </a:lnTo>
                    <a:lnTo>
                      <a:pt x="7" y="27"/>
                    </a:lnTo>
                    <a:lnTo>
                      <a:pt x="7" y="99"/>
                    </a:lnTo>
                    <a:lnTo>
                      <a:pt x="0" y="99"/>
                    </a:lnTo>
                    <a:lnTo>
                      <a:pt x="0" y="99"/>
                    </a:lnTo>
                  </a:path>
                </a:pathLst>
              </a:custGeom>
              <a:noFill/>
              <a:ln w="0">
                <a:solidFill>
                  <a:srgbClr val="000000"/>
                </a:solidFill>
                <a:prstDash val="solid"/>
                <a:round/>
                <a:headEnd/>
                <a:tailEnd/>
              </a:ln>
            </p:spPr>
            <p:txBody>
              <a:bodyPr/>
              <a:lstStyle/>
              <a:p>
                <a:endParaRPr lang="en-US" dirty="0"/>
              </a:p>
            </p:txBody>
          </p:sp>
          <p:sp>
            <p:nvSpPr>
              <p:cNvPr id="29194" name="Freeform 522"/>
              <p:cNvSpPr>
                <a:spLocks/>
              </p:cNvSpPr>
              <p:nvPr/>
            </p:nvSpPr>
            <p:spPr bwMode="auto">
              <a:xfrm>
                <a:off x="2993" y="3569"/>
                <a:ext cx="14" cy="97"/>
              </a:xfrm>
              <a:custGeom>
                <a:avLst/>
                <a:gdLst/>
                <a:ahLst/>
                <a:cxnLst>
                  <a:cxn ang="0">
                    <a:pos x="0" y="99"/>
                  </a:cxn>
                  <a:cxn ang="0">
                    <a:pos x="0" y="27"/>
                  </a:cxn>
                  <a:cxn ang="0">
                    <a:pos x="7" y="0"/>
                  </a:cxn>
                  <a:cxn ang="0">
                    <a:pos x="14" y="0"/>
                  </a:cxn>
                  <a:cxn ang="0">
                    <a:pos x="7" y="27"/>
                  </a:cxn>
                  <a:cxn ang="0">
                    <a:pos x="7" y="99"/>
                  </a:cxn>
                  <a:cxn ang="0">
                    <a:pos x="0" y="99"/>
                  </a:cxn>
                </a:cxnLst>
                <a:rect l="0" t="0" r="r" b="b"/>
                <a:pathLst>
                  <a:path w="14" h="99">
                    <a:moveTo>
                      <a:pt x="0" y="99"/>
                    </a:moveTo>
                    <a:lnTo>
                      <a:pt x="0" y="27"/>
                    </a:lnTo>
                    <a:lnTo>
                      <a:pt x="7" y="0"/>
                    </a:lnTo>
                    <a:lnTo>
                      <a:pt x="14" y="0"/>
                    </a:lnTo>
                    <a:lnTo>
                      <a:pt x="7" y="27"/>
                    </a:lnTo>
                    <a:lnTo>
                      <a:pt x="7" y="99"/>
                    </a:lnTo>
                    <a:lnTo>
                      <a:pt x="0" y="99"/>
                    </a:lnTo>
                  </a:path>
                </a:pathLst>
              </a:custGeom>
              <a:noFill/>
              <a:ln w="0">
                <a:solidFill>
                  <a:srgbClr val="000000"/>
                </a:solidFill>
                <a:prstDash val="solid"/>
                <a:round/>
                <a:headEnd/>
                <a:tailEnd/>
              </a:ln>
            </p:spPr>
            <p:txBody>
              <a:bodyPr/>
              <a:lstStyle/>
              <a:p>
                <a:endParaRPr lang="en-US" dirty="0"/>
              </a:p>
            </p:txBody>
          </p:sp>
          <p:sp>
            <p:nvSpPr>
              <p:cNvPr id="29195" name="Freeform 523"/>
              <p:cNvSpPr>
                <a:spLocks/>
              </p:cNvSpPr>
              <p:nvPr/>
            </p:nvSpPr>
            <p:spPr bwMode="auto">
              <a:xfrm>
                <a:off x="2986" y="3569"/>
                <a:ext cx="7" cy="97"/>
              </a:xfrm>
              <a:custGeom>
                <a:avLst/>
                <a:gdLst/>
                <a:ahLst/>
                <a:cxnLst>
                  <a:cxn ang="0">
                    <a:pos x="0" y="0"/>
                  </a:cxn>
                  <a:cxn ang="0">
                    <a:pos x="0" y="93"/>
                  </a:cxn>
                  <a:cxn ang="0">
                    <a:pos x="7" y="99"/>
                  </a:cxn>
                  <a:cxn ang="0">
                    <a:pos x="7" y="14"/>
                  </a:cxn>
                  <a:cxn ang="0">
                    <a:pos x="0" y="0"/>
                  </a:cxn>
                  <a:cxn ang="0">
                    <a:pos x="0" y="0"/>
                  </a:cxn>
                </a:cxnLst>
                <a:rect l="0" t="0" r="r" b="b"/>
                <a:pathLst>
                  <a:path w="7" h="99">
                    <a:moveTo>
                      <a:pt x="0" y="0"/>
                    </a:moveTo>
                    <a:lnTo>
                      <a:pt x="0" y="93"/>
                    </a:lnTo>
                    <a:lnTo>
                      <a:pt x="7" y="99"/>
                    </a:lnTo>
                    <a:lnTo>
                      <a:pt x="7" y="14"/>
                    </a:lnTo>
                    <a:lnTo>
                      <a:pt x="0" y="0"/>
                    </a:lnTo>
                    <a:lnTo>
                      <a:pt x="0" y="0"/>
                    </a:lnTo>
                    <a:close/>
                  </a:path>
                </a:pathLst>
              </a:custGeom>
              <a:solidFill>
                <a:srgbClr val="A0A0A0"/>
              </a:solidFill>
              <a:ln w="9525">
                <a:noFill/>
                <a:round/>
                <a:headEnd/>
                <a:tailEnd/>
              </a:ln>
            </p:spPr>
            <p:txBody>
              <a:bodyPr/>
              <a:lstStyle/>
              <a:p>
                <a:endParaRPr lang="en-US" dirty="0"/>
              </a:p>
            </p:txBody>
          </p:sp>
          <p:sp>
            <p:nvSpPr>
              <p:cNvPr id="29196" name="Freeform 524"/>
              <p:cNvSpPr>
                <a:spLocks/>
              </p:cNvSpPr>
              <p:nvPr/>
            </p:nvSpPr>
            <p:spPr bwMode="auto">
              <a:xfrm>
                <a:off x="2986" y="3569"/>
                <a:ext cx="7" cy="97"/>
              </a:xfrm>
              <a:custGeom>
                <a:avLst/>
                <a:gdLst/>
                <a:ahLst/>
                <a:cxnLst>
                  <a:cxn ang="0">
                    <a:pos x="0" y="0"/>
                  </a:cxn>
                  <a:cxn ang="0">
                    <a:pos x="0" y="93"/>
                  </a:cxn>
                  <a:cxn ang="0">
                    <a:pos x="7" y="99"/>
                  </a:cxn>
                  <a:cxn ang="0">
                    <a:pos x="7" y="14"/>
                  </a:cxn>
                  <a:cxn ang="0">
                    <a:pos x="0" y="0"/>
                  </a:cxn>
                  <a:cxn ang="0">
                    <a:pos x="0" y="0"/>
                  </a:cxn>
                </a:cxnLst>
                <a:rect l="0" t="0" r="r" b="b"/>
                <a:pathLst>
                  <a:path w="7" h="99">
                    <a:moveTo>
                      <a:pt x="0" y="0"/>
                    </a:moveTo>
                    <a:lnTo>
                      <a:pt x="0" y="93"/>
                    </a:lnTo>
                    <a:lnTo>
                      <a:pt x="7" y="99"/>
                    </a:lnTo>
                    <a:lnTo>
                      <a:pt x="7" y="14"/>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197" name="Freeform 525"/>
              <p:cNvSpPr>
                <a:spLocks/>
              </p:cNvSpPr>
              <p:nvPr/>
            </p:nvSpPr>
            <p:spPr bwMode="auto">
              <a:xfrm>
                <a:off x="2986" y="3569"/>
                <a:ext cx="7" cy="97"/>
              </a:xfrm>
              <a:custGeom>
                <a:avLst/>
                <a:gdLst/>
                <a:ahLst/>
                <a:cxnLst>
                  <a:cxn ang="0">
                    <a:pos x="0" y="0"/>
                  </a:cxn>
                  <a:cxn ang="0">
                    <a:pos x="0" y="93"/>
                  </a:cxn>
                  <a:cxn ang="0">
                    <a:pos x="7" y="99"/>
                  </a:cxn>
                  <a:cxn ang="0">
                    <a:pos x="7" y="14"/>
                  </a:cxn>
                  <a:cxn ang="0">
                    <a:pos x="0" y="0"/>
                  </a:cxn>
                </a:cxnLst>
                <a:rect l="0" t="0" r="r" b="b"/>
                <a:pathLst>
                  <a:path w="7" h="99">
                    <a:moveTo>
                      <a:pt x="0" y="0"/>
                    </a:moveTo>
                    <a:lnTo>
                      <a:pt x="0" y="93"/>
                    </a:lnTo>
                    <a:lnTo>
                      <a:pt x="7" y="99"/>
                    </a:lnTo>
                    <a:lnTo>
                      <a:pt x="7" y="14"/>
                    </a:lnTo>
                    <a:lnTo>
                      <a:pt x="0" y="0"/>
                    </a:lnTo>
                  </a:path>
                </a:pathLst>
              </a:custGeom>
              <a:noFill/>
              <a:ln w="0">
                <a:solidFill>
                  <a:srgbClr val="000000"/>
                </a:solidFill>
                <a:prstDash val="solid"/>
                <a:round/>
                <a:headEnd/>
                <a:tailEnd/>
              </a:ln>
            </p:spPr>
            <p:txBody>
              <a:bodyPr/>
              <a:lstStyle/>
              <a:p>
                <a:endParaRPr lang="en-US" dirty="0"/>
              </a:p>
            </p:txBody>
          </p:sp>
          <p:sp>
            <p:nvSpPr>
              <p:cNvPr id="29198" name="Freeform 526"/>
              <p:cNvSpPr>
                <a:spLocks/>
              </p:cNvSpPr>
              <p:nvPr/>
            </p:nvSpPr>
            <p:spPr bwMode="auto">
              <a:xfrm>
                <a:off x="2973" y="3544"/>
                <a:ext cx="27" cy="52"/>
              </a:xfrm>
              <a:custGeom>
                <a:avLst/>
                <a:gdLst/>
                <a:ahLst/>
                <a:cxnLst>
                  <a:cxn ang="0">
                    <a:pos x="0" y="0"/>
                  </a:cxn>
                  <a:cxn ang="0">
                    <a:pos x="28" y="20"/>
                  </a:cxn>
                  <a:cxn ang="0">
                    <a:pos x="21" y="53"/>
                  </a:cxn>
                  <a:cxn ang="0">
                    <a:pos x="14" y="53"/>
                  </a:cxn>
                  <a:cxn ang="0">
                    <a:pos x="0" y="0"/>
                  </a:cxn>
                  <a:cxn ang="0">
                    <a:pos x="0" y="0"/>
                  </a:cxn>
                </a:cxnLst>
                <a:rect l="0" t="0" r="r" b="b"/>
                <a:pathLst>
                  <a:path w="28" h="53">
                    <a:moveTo>
                      <a:pt x="0" y="0"/>
                    </a:moveTo>
                    <a:lnTo>
                      <a:pt x="28" y="20"/>
                    </a:lnTo>
                    <a:lnTo>
                      <a:pt x="21" y="53"/>
                    </a:lnTo>
                    <a:lnTo>
                      <a:pt x="14" y="53"/>
                    </a:lnTo>
                    <a:lnTo>
                      <a:pt x="0" y="0"/>
                    </a:lnTo>
                    <a:lnTo>
                      <a:pt x="0" y="0"/>
                    </a:lnTo>
                    <a:close/>
                  </a:path>
                </a:pathLst>
              </a:custGeom>
              <a:solidFill>
                <a:srgbClr val="A0A0A0"/>
              </a:solidFill>
              <a:ln w="9525">
                <a:noFill/>
                <a:round/>
                <a:headEnd/>
                <a:tailEnd/>
              </a:ln>
            </p:spPr>
            <p:txBody>
              <a:bodyPr/>
              <a:lstStyle/>
              <a:p>
                <a:endParaRPr lang="en-US" dirty="0"/>
              </a:p>
            </p:txBody>
          </p:sp>
          <p:sp>
            <p:nvSpPr>
              <p:cNvPr id="29199" name="Freeform 527"/>
              <p:cNvSpPr>
                <a:spLocks/>
              </p:cNvSpPr>
              <p:nvPr/>
            </p:nvSpPr>
            <p:spPr bwMode="auto">
              <a:xfrm>
                <a:off x="2973" y="3544"/>
                <a:ext cx="27" cy="52"/>
              </a:xfrm>
              <a:custGeom>
                <a:avLst/>
                <a:gdLst/>
                <a:ahLst/>
                <a:cxnLst>
                  <a:cxn ang="0">
                    <a:pos x="0" y="0"/>
                  </a:cxn>
                  <a:cxn ang="0">
                    <a:pos x="28" y="20"/>
                  </a:cxn>
                  <a:cxn ang="0">
                    <a:pos x="21" y="53"/>
                  </a:cxn>
                  <a:cxn ang="0">
                    <a:pos x="14" y="53"/>
                  </a:cxn>
                  <a:cxn ang="0">
                    <a:pos x="0" y="0"/>
                  </a:cxn>
                </a:cxnLst>
                <a:rect l="0" t="0" r="r" b="b"/>
                <a:pathLst>
                  <a:path w="28" h="53">
                    <a:moveTo>
                      <a:pt x="0" y="0"/>
                    </a:moveTo>
                    <a:lnTo>
                      <a:pt x="28" y="20"/>
                    </a:lnTo>
                    <a:lnTo>
                      <a:pt x="21" y="53"/>
                    </a:lnTo>
                    <a:lnTo>
                      <a:pt x="14" y="53"/>
                    </a:lnTo>
                    <a:lnTo>
                      <a:pt x="0" y="0"/>
                    </a:lnTo>
                  </a:path>
                </a:pathLst>
              </a:custGeom>
              <a:noFill/>
              <a:ln w="0">
                <a:solidFill>
                  <a:srgbClr val="000000"/>
                </a:solidFill>
                <a:prstDash val="solid"/>
                <a:round/>
                <a:headEnd/>
                <a:tailEnd/>
              </a:ln>
            </p:spPr>
            <p:txBody>
              <a:bodyPr/>
              <a:lstStyle/>
              <a:p>
                <a:endParaRPr lang="en-US" dirty="0"/>
              </a:p>
            </p:txBody>
          </p:sp>
          <p:sp>
            <p:nvSpPr>
              <p:cNvPr id="29200" name="Freeform 528"/>
              <p:cNvSpPr>
                <a:spLocks/>
              </p:cNvSpPr>
              <p:nvPr/>
            </p:nvSpPr>
            <p:spPr bwMode="auto">
              <a:xfrm>
                <a:off x="2883" y="3596"/>
                <a:ext cx="14" cy="89"/>
              </a:xfrm>
              <a:custGeom>
                <a:avLst/>
                <a:gdLst/>
                <a:ahLst/>
                <a:cxnLst>
                  <a:cxn ang="0">
                    <a:pos x="0" y="92"/>
                  </a:cxn>
                  <a:cxn ang="0">
                    <a:pos x="0" y="26"/>
                  </a:cxn>
                  <a:cxn ang="0">
                    <a:pos x="0" y="0"/>
                  </a:cxn>
                  <a:cxn ang="0">
                    <a:pos x="14" y="0"/>
                  </a:cxn>
                  <a:cxn ang="0">
                    <a:pos x="0" y="26"/>
                  </a:cxn>
                  <a:cxn ang="0">
                    <a:pos x="0" y="92"/>
                  </a:cxn>
                  <a:cxn ang="0">
                    <a:pos x="0" y="92"/>
                  </a:cxn>
                  <a:cxn ang="0">
                    <a:pos x="0" y="92"/>
                  </a:cxn>
                </a:cxnLst>
                <a:rect l="0" t="0" r="r" b="b"/>
                <a:pathLst>
                  <a:path w="14" h="92">
                    <a:moveTo>
                      <a:pt x="0" y="92"/>
                    </a:moveTo>
                    <a:lnTo>
                      <a:pt x="0" y="26"/>
                    </a:lnTo>
                    <a:lnTo>
                      <a:pt x="0" y="0"/>
                    </a:lnTo>
                    <a:lnTo>
                      <a:pt x="14" y="0"/>
                    </a:lnTo>
                    <a:lnTo>
                      <a:pt x="0" y="26"/>
                    </a:lnTo>
                    <a:lnTo>
                      <a:pt x="0" y="92"/>
                    </a:lnTo>
                    <a:lnTo>
                      <a:pt x="0" y="92"/>
                    </a:lnTo>
                    <a:lnTo>
                      <a:pt x="0" y="92"/>
                    </a:lnTo>
                    <a:close/>
                  </a:path>
                </a:pathLst>
              </a:custGeom>
              <a:solidFill>
                <a:srgbClr val="808080"/>
              </a:solidFill>
              <a:ln w="9525">
                <a:noFill/>
                <a:round/>
                <a:headEnd/>
                <a:tailEnd/>
              </a:ln>
            </p:spPr>
            <p:txBody>
              <a:bodyPr/>
              <a:lstStyle/>
              <a:p>
                <a:endParaRPr lang="en-US" dirty="0"/>
              </a:p>
            </p:txBody>
          </p:sp>
          <p:sp>
            <p:nvSpPr>
              <p:cNvPr id="29201" name="Freeform 529"/>
              <p:cNvSpPr>
                <a:spLocks/>
              </p:cNvSpPr>
              <p:nvPr/>
            </p:nvSpPr>
            <p:spPr bwMode="auto">
              <a:xfrm>
                <a:off x="2883" y="3596"/>
                <a:ext cx="14" cy="89"/>
              </a:xfrm>
              <a:custGeom>
                <a:avLst/>
                <a:gdLst/>
                <a:ahLst/>
                <a:cxnLst>
                  <a:cxn ang="0">
                    <a:pos x="0" y="92"/>
                  </a:cxn>
                  <a:cxn ang="0">
                    <a:pos x="0" y="26"/>
                  </a:cxn>
                  <a:cxn ang="0">
                    <a:pos x="0" y="0"/>
                  </a:cxn>
                  <a:cxn ang="0">
                    <a:pos x="14" y="0"/>
                  </a:cxn>
                  <a:cxn ang="0">
                    <a:pos x="0" y="26"/>
                  </a:cxn>
                  <a:cxn ang="0">
                    <a:pos x="0" y="92"/>
                  </a:cxn>
                  <a:cxn ang="0">
                    <a:pos x="0" y="92"/>
                  </a:cxn>
                  <a:cxn ang="0">
                    <a:pos x="0" y="92"/>
                  </a:cxn>
                </a:cxnLst>
                <a:rect l="0" t="0" r="r" b="b"/>
                <a:pathLst>
                  <a:path w="14" h="92">
                    <a:moveTo>
                      <a:pt x="0" y="92"/>
                    </a:moveTo>
                    <a:lnTo>
                      <a:pt x="0" y="26"/>
                    </a:lnTo>
                    <a:lnTo>
                      <a:pt x="0" y="0"/>
                    </a:lnTo>
                    <a:lnTo>
                      <a:pt x="14" y="0"/>
                    </a:lnTo>
                    <a:lnTo>
                      <a:pt x="0" y="26"/>
                    </a:lnTo>
                    <a:lnTo>
                      <a:pt x="0" y="92"/>
                    </a:lnTo>
                    <a:lnTo>
                      <a:pt x="0" y="92"/>
                    </a:lnTo>
                    <a:lnTo>
                      <a:pt x="0" y="92"/>
                    </a:lnTo>
                  </a:path>
                </a:pathLst>
              </a:custGeom>
              <a:noFill/>
              <a:ln w="0">
                <a:solidFill>
                  <a:srgbClr val="000000"/>
                </a:solidFill>
                <a:prstDash val="solid"/>
                <a:round/>
                <a:headEnd/>
                <a:tailEnd/>
              </a:ln>
            </p:spPr>
            <p:txBody>
              <a:bodyPr/>
              <a:lstStyle/>
              <a:p>
                <a:endParaRPr lang="en-US" dirty="0"/>
              </a:p>
            </p:txBody>
          </p:sp>
          <p:sp>
            <p:nvSpPr>
              <p:cNvPr id="29202" name="Freeform 530"/>
              <p:cNvSpPr>
                <a:spLocks/>
              </p:cNvSpPr>
              <p:nvPr/>
            </p:nvSpPr>
            <p:spPr bwMode="auto">
              <a:xfrm>
                <a:off x="2883" y="3596"/>
                <a:ext cx="14" cy="89"/>
              </a:xfrm>
              <a:custGeom>
                <a:avLst/>
                <a:gdLst/>
                <a:ahLst/>
                <a:cxnLst>
                  <a:cxn ang="0">
                    <a:pos x="0" y="92"/>
                  </a:cxn>
                  <a:cxn ang="0">
                    <a:pos x="0" y="26"/>
                  </a:cxn>
                  <a:cxn ang="0">
                    <a:pos x="0" y="0"/>
                  </a:cxn>
                  <a:cxn ang="0">
                    <a:pos x="14" y="0"/>
                  </a:cxn>
                  <a:cxn ang="0">
                    <a:pos x="0" y="26"/>
                  </a:cxn>
                  <a:cxn ang="0">
                    <a:pos x="0" y="92"/>
                  </a:cxn>
                  <a:cxn ang="0">
                    <a:pos x="0" y="92"/>
                  </a:cxn>
                </a:cxnLst>
                <a:rect l="0" t="0" r="r" b="b"/>
                <a:pathLst>
                  <a:path w="14" h="92">
                    <a:moveTo>
                      <a:pt x="0" y="92"/>
                    </a:moveTo>
                    <a:lnTo>
                      <a:pt x="0" y="26"/>
                    </a:lnTo>
                    <a:lnTo>
                      <a:pt x="0" y="0"/>
                    </a:lnTo>
                    <a:lnTo>
                      <a:pt x="14" y="0"/>
                    </a:lnTo>
                    <a:lnTo>
                      <a:pt x="0" y="26"/>
                    </a:lnTo>
                    <a:lnTo>
                      <a:pt x="0" y="92"/>
                    </a:lnTo>
                    <a:lnTo>
                      <a:pt x="0" y="92"/>
                    </a:lnTo>
                  </a:path>
                </a:pathLst>
              </a:custGeom>
              <a:noFill/>
              <a:ln w="0">
                <a:solidFill>
                  <a:srgbClr val="000000"/>
                </a:solidFill>
                <a:prstDash val="solid"/>
                <a:round/>
                <a:headEnd/>
                <a:tailEnd/>
              </a:ln>
            </p:spPr>
            <p:txBody>
              <a:bodyPr/>
              <a:lstStyle/>
              <a:p>
                <a:endParaRPr lang="en-US" dirty="0"/>
              </a:p>
            </p:txBody>
          </p:sp>
          <p:sp>
            <p:nvSpPr>
              <p:cNvPr id="29203" name="Freeform 531"/>
              <p:cNvSpPr>
                <a:spLocks/>
              </p:cNvSpPr>
              <p:nvPr/>
            </p:nvSpPr>
            <p:spPr bwMode="auto">
              <a:xfrm>
                <a:off x="2876" y="3589"/>
                <a:ext cx="7" cy="96"/>
              </a:xfrm>
              <a:custGeom>
                <a:avLst/>
                <a:gdLst/>
                <a:ahLst/>
                <a:cxnLst>
                  <a:cxn ang="0">
                    <a:pos x="0" y="0"/>
                  </a:cxn>
                  <a:cxn ang="0">
                    <a:pos x="0" y="92"/>
                  </a:cxn>
                  <a:cxn ang="0">
                    <a:pos x="7" y="99"/>
                  </a:cxn>
                  <a:cxn ang="0">
                    <a:pos x="7" y="20"/>
                  </a:cxn>
                  <a:cxn ang="0">
                    <a:pos x="0" y="0"/>
                  </a:cxn>
                  <a:cxn ang="0">
                    <a:pos x="0" y="0"/>
                  </a:cxn>
                </a:cxnLst>
                <a:rect l="0" t="0" r="r" b="b"/>
                <a:pathLst>
                  <a:path w="7" h="99">
                    <a:moveTo>
                      <a:pt x="0" y="0"/>
                    </a:moveTo>
                    <a:lnTo>
                      <a:pt x="0" y="92"/>
                    </a:lnTo>
                    <a:lnTo>
                      <a:pt x="7" y="99"/>
                    </a:lnTo>
                    <a:lnTo>
                      <a:pt x="7" y="20"/>
                    </a:lnTo>
                    <a:lnTo>
                      <a:pt x="0" y="0"/>
                    </a:lnTo>
                    <a:lnTo>
                      <a:pt x="0" y="0"/>
                    </a:lnTo>
                    <a:close/>
                  </a:path>
                </a:pathLst>
              </a:custGeom>
              <a:solidFill>
                <a:srgbClr val="A0A0A0"/>
              </a:solidFill>
              <a:ln w="9525">
                <a:noFill/>
                <a:round/>
                <a:headEnd/>
                <a:tailEnd/>
              </a:ln>
            </p:spPr>
            <p:txBody>
              <a:bodyPr/>
              <a:lstStyle/>
              <a:p>
                <a:endParaRPr lang="en-US" dirty="0"/>
              </a:p>
            </p:txBody>
          </p:sp>
          <p:sp>
            <p:nvSpPr>
              <p:cNvPr id="29204" name="Freeform 532"/>
              <p:cNvSpPr>
                <a:spLocks/>
              </p:cNvSpPr>
              <p:nvPr/>
            </p:nvSpPr>
            <p:spPr bwMode="auto">
              <a:xfrm>
                <a:off x="2876" y="3589"/>
                <a:ext cx="7" cy="96"/>
              </a:xfrm>
              <a:custGeom>
                <a:avLst/>
                <a:gdLst/>
                <a:ahLst/>
                <a:cxnLst>
                  <a:cxn ang="0">
                    <a:pos x="0" y="0"/>
                  </a:cxn>
                  <a:cxn ang="0">
                    <a:pos x="0" y="92"/>
                  </a:cxn>
                  <a:cxn ang="0">
                    <a:pos x="7" y="99"/>
                  </a:cxn>
                  <a:cxn ang="0">
                    <a:pos x="7" y="20"/>
                  </a:cxn>
                  <a:cxn ang="0">
                    <a:pos x="0" y="0"/>
                  </a:cxn>
                  <a:cxn ang="0">
                    <a:pos x="0" y="0"/>
                  </a:cxn>
                </a:cxnLst>
                <a:rect l="0" t="0" r="r" b="b"/>
                <a:pathLst>
                  <a:path w="7" h="99">
                    <a:moveTo>
                      <a:pt x="0" y="0"/>
                    </a:moveTo>
                    <a:lnTo>
                      <a:pt x="0" y="92"/>
                    </a:lnTo>
                    <a:lnTo>
                      <a:pt x="7" y="99"/>
                    </a:lnTo>
                    <a:lnTo>
                      <a:pt x="7" y="2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205" name="Freeform 533"/>
              <p:cNvSpPr>
                <a:spLocks/>
              </p:cNvSpPr>
              <p:nvPr/>
            </p:nvSpPr>
            <p:spPr bwMode="auto">
              <a:xfrm>
                <a:off x="2876" y="3589"/>
                <a:ext cx="7" cy="96"/>
              </a:xfrm>
              <a:custGeom>
                <a:avLst/>
                <a:gdLst/>
                <a:ahLst/>
                <a:cxnLst>
                  <a:cxn ang="0">
                    <a:pos x="0" y="0"/>
                  </a:cxn>
                  <a:cxn ang="0">
                    <a:pos x="0" y="92"/>
                  </a:cxn>
                  <a:cxn ang="0">
                    <a:pos x="7" y="99"/>
                  </a:cxn>
                  <a:cxn ang="0">
                    <a:pos x="7" y="20"/>
                  </a:cxn>
                  <a:cxn ang="0">
                    <a:pos x="0" y="0"/>
                  </a:cxn>
                </a:cxnLst>
                <a:rect l="0" t="0" r="r" b="b"/>
                <a:pathLst>
                  <a:path w="7" h="99">
                    <a:moveTo>
                      <a:pt x="0" y="0"/>
                    </a:moveTo>
                    <a:lnTo>
                      <a:pt x="0" y="92"/>
                    </a:lnTo>
                    <a:lnTo>
                      <a:pt x="7" y="99"/>
                    </a:lnTo>
                    <a:lnTo>
                      <a:pt x="7" y="20"/>
                    </a:lnTo>
                    <a:lnTo>
                      <a:pt x="0" y="0"/>
                    </a:lnTo>
                  </a:path>
                </a:pathLst>
              </a:custGeom>
              <a:noFill/>
              <a:ln w="0">
                <a:solidFill>
                  <a:srgbClr val="000000"/>
                </a:solidFill>
                <a:prstDash val="solid"/>
                <a:round/>
                <a:headEnd/>
                <a:tailEnd/>
              </a:ln>
            </p:spPr>
            <p:txBody>
              <a:bodyPr/>
              <a:lstStyle/>
              <a:p>
                <a:endParaRPr lang="en-US" dirty="0"/>
              </a:p>
            </p:txBody>
          </p:sp>
          <p:sp>
            <p:nvSpPr>
              <p:cNvPr id="29206" name="Freeform 534"/>
              <p:cNvSpPr>
                <a:spLocks/>
              </p:cNvSpPr>
              <p:nvPr/>
            </p:nvSpPr>
            <p:spPr bwMode="auto">
              <a:xfrm>
                <a:off x="2862" y="3569"/>
                <a:ext cx="28" cy="52"/>
              </a:xfrm>
              <a:custGeom>
                <a:avLst/>
                <a:gdLst/>
                <a:ahLst/>
                <a:cxnLst>
                  <a:cxn ang="0">
                    <a:pos x="0" y="0"/>
                  </a:cxn>
                  <a:cxn ang="0">
                    <a:pos x="28" y="20"/>
                  </a:cxn>
                  <a:cxn ang="0">
                    <a:pos x="21" y="53"/>
                  </a:cxn>
                  <a:cxn ang="0">
                    <a:pos x="14" y="46"/>
                  </a:cxn>
                  <a:cxn ang="0">
                    <a:pos x="0" y="0"/>
                  </a:cxn>
                  <a:cxn ang="0">
                    <a:pos x="0" y="0"/>
                  </a:cxn>
                </a:cxnLst>
                <a:rect l="0" t="0" r="r" b="b"/>
                <a:pathLst>
                  <a:path w="28" h="53">
                    <a:moveTo>
                      <a:pt x="0" y="0"/>
                    </a:moveTo>
                    <a:lnTo>
                      <a:pt x="28" y="20"/>
                    </a:lnTo>
                    <a:lnTo>
                      <a:pt x="21" y="53"/>
                    </a:lnTo>
                    <a:lnTo>
                      <a:pt x="14" y="46"/>
                    </a:lnTo>
                    <a:lnTo>
                      <a:pt x="0" y="0"/>
                    </a:lnTo>
                    <a:lnTo>
                      <a:pt x="0" y="0"/>
                    </a:lnTo>
                    <a:close/>
                  </a:path>
                </a:pathLst>
              </a:custGeom>
              <a:solidFill>
                <a:srgbClr val="A0A0A0"/>
              </a:solidFill>
              <a:ln w="9525">
                <a:noFill/>
                <a:round/>
                <a:headEnd/>
                <a:tailEnd/>
              </a:ln>
            </p:spPr>
            <p:txBody>
              <a:bodyPr/>
              <a:lstStyle/>
              <a:p>
                <a:endParaRPr lang="en-US" dirty="0"/>
              </a:p>
            </p:txBody>
          </p:sp>
          <p:sp>
            <p:nvSpPr>
              <p:cNvPr id="29207" name="Freeform 535"/>
              <p:cNvSpPr>
                <a:spLocks/>
              </p:cNvSpPr>
              <p:nvPr/>
            </p:nvSpPr>
            <p:spPr bwMode="auto">
              <a:xfrm>
                <a:off x="2862" y="3569"/>
                <a:ext cx="28" cy="52"/>
              </a:xfrm>
              <a:custGeom>
                <a:avLst/>
                <a:gdLst/>
                <a:ahLst/>
                <a:cxnLst>
                  <a:cxn ang="0">
                    <a:pos x="0" y="0"/>
                  </a:cxn>
                  <a:cxn ang="0">
                    <a:pos x="28" y="20"/>
                  </a:cxn>
                  <a:cxn ang="0">
                    <a:pos x="21" y="53"/>
                  </a:cxn>
                  <a:cxn ang="0">
                    <a:pos x="14" y="46"/>
                  </a:cxn>
                  <a:cxn ang="0">
                    <a:pos x="0" y="0"/>
                  </a:cxn>
                </a:cxnLst>
                <a:rect l="0" t="0" r="r" b="b"/>
                <a:pathLst>
                  <a:path w="28" h="53">
                    <a:moveTo>
                      <a:pt x="0" y="0"/>
                    </a:moveTo>
                    <a:lnTo>
                      <a:pt x="28" y="20"/>
                    </a:lnTo>
                    <a:lnTo>
                      <a:pt x="21" y="53"/>
                    </a:lnTo>
                    <a:lnTo>
                      <a:pt x="14" y="46"/>
                    </a:lnTo>
                    <a:lnTo>
                      <a:pt x="0" y="0"/>
                    </a:lnTo>
                  </a:path>
                </a:pathLst>
              </a:custGeom>
              <a:noFill/>
              <a:ln w="0">
                <a:solidFill>
                  <a:srgbClr val="000000"/>
                </a:solidFill>
                <a:prstDash val="solid"/>
                <a:round/>
                <a:headEnd/>
                <a:tailEnd/>
              </a:ln>
            </p:spPr>
            <p:txBody>
              <a:bodyPr/>
              <a:lstStyle/>
              <a:p>
                <a:endParaRPr lang="en-US" dirty="0"/>
              </a:p>
            </p:txBody>
          </p:sp>
          <p:sp>
            <p:nvSpPr>
              <p:cNvPr id="29208" name="Freeform 536"/>
              <p:cNvSpPr>
                <a:spLocks/>
              </p:cNvSpPr>
              <p:nvPr/>
            </p:nvSpPr>
            <p:spPr bwMode="auto">
              <a:xfrm>
                <a:off x="2876" y="3589"/>
                <a:ext cx="1" cy="7"/>
              </a:xfrm>
              <a:custGeom>
                <a:avLst/>
                <a:gdLst/>
                <a:ahLst/>
                <a:cxnLst>
                  <a:cxn ang="0">
                    <a:pos x="0" y="0"/>
                  </a:cxn>
                  <a:cxn ang="0">
                    <a:pos x="0" y="0"/>
                  </a:cxn>
                  <a:cxn ang="0">
                    <a:pos x="0" y="7"/>
                  </a:cxn>
                  <a:cxn ang="0">
                    <a:pos x="0" y="7"/>
                  </a:cxn>
                  <a:cxn ang="0">
                    <a:pos x="0" y="7"/>
                  </a:cxn>
                  <a:cxn ang="0">
                    <a:pos x="0" y="0"/>
                  </a:cxn>
                  <a:cxn ang="0">
                    <a:pos x="0" y="0"/>
                  </a:cxn>
                  <a:cxn ang="0">
                    <a:pos x="0" y="0"/>
                  </a:cxn>
                </a:cxnLst>
                <a:rect l="0" t="0" r="r" b="b"/>
                <a:pathLst>
                  <a:path h="7">
                    <a:moveTo>
                      <a:pt x="0" y="0"/>
                    </a:moveTo>
                    <a:lnTo>
                      <a:pt x="0" y="0"/>
                    </a:lnTo>
                    <a:lnTo>
                      <a:pt x="0" y="7"/>
                    </a:lnTo>
                    <a:lnTo>
                      <a:pt x="0" y="7"/>
                    </a:lnTo>
                    <a:lnTo>
                      <a:pt x="0" y="7"/>
                    </a:lnTo>
                    <a:lnTo>
                      <a:pt x="0" y="0"/>
                    </a:lnTo>
                    <a:lnTo>
                      <a:pt x="0" y="0"/>
                    </a:lnTo>
                    <a:lnTo>
                      <a:pt x="0" y="0"/>
                    </a:lnTo>
                    <a:close/>
                  </a:path>
                </a:pathLst>
              </a:custGeom>
              <a:solidFill>
                <a:srgbClr val="C0C0C0"/>
              </a:solidFill>
              <a:ln w="9525">
                <a:noFill/>
                <a:round/>
                <a:headEnd/>
                <a:tailEnd/>
              </a:ln>
            </p:spPr>
            <p:txBody>
              <a:bodyPr/>
              <a:lstStyle/>
              <a:p>
                <a:endParaRPr lang="en-US" dirty="0"/>
              </a:p>
            </p:txBody>
          </p:sp>
          <p:sp>
            <p:nvSpPr>
              <p:cNvPr id="29209" name="Freeform 537"/>
              <p:cNvSpPr>
                <a:spLocks/>
              </p:cNvSpPr>
              <p:nvPr/>
            </p:nvSpPr>
            <p:spPr bwMode="auto">
              <a:xfrm>
                <a:off x="2876" y="3589"/>
                <a:ext cx="1" cy="7"/>
              </a:xfrm>
              <a:custGeom>
                <a:avLst/>
                <a:gdLst/>
                <a:ahLst/>
                <a:cxnLst>
                  <a:cxn ang="0">
                    <a:pos x="0" y="0"/>
                  </a:cxn>
                  <a:cxn ang="0">
                    <a:pos x="0" y="0"/>
                  </a:cxn>
                  <a:cxn ang="0">
                    <a:pos x="0" y="7"/>
                  </a:cxn>
                  <a:cxn ang="0">
                    <a:pos x="0" y="7"/>
                  </a:cxn>
                  <a:cxn ang="0">
                    <a:pos x="0" y="7"/>
                  </a:cxn>
                  <a:cxn ang="0">
                    <a:pos x="0" y="0"/>
                  </a:cxn>
                  <a:cxn ang="0">
                    <a:pos x="0" y="0"/>
                  </a:cxn>
                </a:cxnLst>
                <a:rect l="0" t="0" r="r" b="b"/>
                <a:pathLst>
                  <a:path h="7">
                    <a:moveTo>
                      <a:pt x="0" y="0"/>
                    </a:moveTo>
                    <a:lnTo>
                      <a:pt x="0" y="0"/>
                    </a:lnTo>
                    <a:lnTo>
                      <a:pt x="0" y="7"/>
                    </a:lnTo>
                    <a:lnTo>
                      <a:pt x="0" y="7"/>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210" name="Freeform 538"/>
              <p:cNvSpPr>
                <a:spLocks/>
              </p:cNvSpPr>
              <p:nvPr/>
            </p:nvSpPr>
            <p:spPr bwMode="auto">
              <a:xfrm>
                <a:off x="2876" y="3601"/>
                <a:ext cx="1" cy="7"/>
              </a:xfrm>
              <a:custGeom>
                <a:avLst/>
                <a:gdLst/>
                <a:ahLst/>
                <a:cxnLst>
                  <a:cxn ang="0">
                    <a:pos x="0" y="0"/>
                  </a:cxn>
                  <a:cxn ang="0">
                    <a:pos x="0" y="0"/>
                  </a:cxn>
                  <a:cxn ang="0">
                    <a:pos x="0" y="7"/>
                  </a:cxn>
                  <a:cxn ang="0">
                    <a:pos x="0" y="7"/>
                  </a:cxn>
                  <a:cxn ang="0">
                    <a:pos x="0" y="7"/>
                  </a:cxn>
                  <a:cxn ang="0">
                    <a:pos x="0" y="0"/>
                  </a:cxn>
                  <a:cxn ang="0">
                    <a:pos x="0" y="0"/>
                  </a:cxn>
                  <a:cxn ang="0">
                    <a:pos x="0" y="0"/>
                  </a:cxn>
                </a:cxnLst>
                <a:rect l="0" t="0" r="r" b="b"/>
                <a:pathLst>
                  <a:path h="7">
                    <a:moveTo>
                      <a:pt x="0" y="0"/>
                    </a:moveTo>
                    <a:lnTo>
                      <a:pt x="0" y="0"/>
                    </a:lnTo>
                    <a:lnTo>
                      <a:pt x="0" y="7"/>
                    </a:lnTo>
                    <a:lnTo>
                      <a:pt x="0" y="7"/>
                    </a:lnTo>
                    <a:lnTo>
                      <a:pt x="0" y="7"/>
                    </a:lnTo>
                    <a:lnTo>
                      <a:pt x="0" y="0"/>
                    </a:lnTo>
                    <a:lnTo>
                      <a:pt x="0" y="0"/>
                    </a:lnTo>
                    <a:lnTo>
                      <a:pt x="0" y="0"/>
                    </a:lnTo>
                    <a:close/>
                  </a:path>
                </a:pathLst>
              </a:custGeom>
              <a:solidFill>
                <a:srgbClr val="C0C0C0"/>
              </a:solidFill>
              <a:ln w="9525">
                <a:noFill/>
                <a:round/>
                <a:headEnd/>
                <a:tailEnd/>
              </a:ln>
            </p:spPr>
            <p:txBody>
              <a:bodyPr/>
              <a:lstStyle/>
              <a:p>
                <a:endParaRPr lang="en-US" dirty="0"/>
              </a:p>
            </p:txBody>
          </p:sp>
          <p:sp>
            <p:nvSpPr>
              <p:cNvPr id="29211" name="Freeform 539"/>
              <p:cNvSpPr>
                <a:spLocks/>
              </p:cNvSpPr>
              <p:nvPr/>
            </p:nvSpPr>
            <p:spPr bwMode="auto">
              <a:xfrm>
                <a:off x="2876" y="3601"/>
                <a:ext cx="1" cy="7"/>
              </a:xfrm>
              <a:custGeom>
                <a:avLst/>
                <a:gdLst/>
                <a:ahLst/>
                <a:cxnLst>
                  <a:cxn ang="0">
                    <a:pos x="0" y="0"/>
                  </a:cxn>
                  <a:cxn ang="0">
                    <a:pos x="0" y="0"/>
                  </a:cxn>
                  <a:cxn ang="0">
                    <a:pos x="0" y="7"/>
                  </a:cxn>
                  <a:cxn ang="0">
                    <a:pos x="0" y="7"/>
                  </a:cxn>
                  <a:cxn ang="0">
                    <a:pos x="0" y="7"/>
                  </a:cxn>
                  <a:cxn ang="0">
                    <a:pos x="0" y="0"/>
                  </a:cxn>
                  <a:cxn ang="0">
                    <a:pos x="0" y="0"/>
                  </a:cxn>
                </a:cxnLst>
                <a:rect l="0" t="0" r="r" b="b"/>
                <a:pathLst>
                  <a:path h="7">
                    <a:moveTo>
                      <a:pt x="0" y="0"/>
                    </a:moveTo>
                    <a:lnTo>
                      <a:pt x="0" y="0"/>
                    </a:lnTo>
                    <a:lnTo>
                      <a:pt x="0" y="7"/>
                    </a:lnTo>
                    <a:lnTo>
                      <a:pt x="0" y="7"/>
                    </a:lnTo>
                    <a:lnTo>
                      <a:pt x="0" y="7"/>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212" name="Freeform 540"/>
              <p:cNvSpPr>
                <a:spLocks/>
              </p:cNvSpPr>
              <p:nvPr/>
            </p:nvSpPr>
            <p:spPr bwMode="auto">
              <a:xfrm>
                <a:off x="2883" y="3596"/>
                <a:ext cx="14" cy="89"/>
              </a:xfrm>
              <a:custGeom>
                <a:avLst/>
                <a:gdLst/>
                <a:ahLst/>
                <a:cxnLst>
                  <a:cxn ang="0">
                    <a:pos x="0" y="92"/>
                  </a:cxn>
                  <a:cxn ang="0">
                    <a:pos x="0" y="26"/>
                  </a:cxn>
                  <a:cxn ang="0">
                    <a:pos x="0" y="0"/>
                  </a:cxn>
                  <a:cxn ang="0">
                    <a:pos x="14" y="0"/>
                  </a:cxn>
                  <a:cxn ang="0">
                    <a:pos x="0" y="26"/>
                  </a:cxn>
                  <a:cxn ang="0">
                    <a:pos x="0" y="92"/>
                  </a:cxn>
                  <a:cxn ang="0">
                    <a:pos x="0" y="92"/>
                  </a:cxn>
                  <a:cxn ang="0">
                    <a:pos x="0" y="92"/>
                  </a:cxn>
                </a:cxnLst>
                <a:rect l="0" t="0" r="r" b="b"/>
                <a:pathLst>
                  <a:path w="14" h="92">
                    <a:moveTo>
                      <a:pt x="0" y="92"/>
                    </a:moveTo>
                    <a:lnTo>
                      <a:pt x="0" y="26"/>
                    </a:lnTo>
                    <a:lnTo>
                      <a:pt x="0" y="0"/>
                    </a:lnTo>
                    <a:lnTo>
                      <a:pt x="14" y="0"/>
                    </a:lnTo>
                    <a:lnTo>
                      <a:pt x="0" y="26"/>
                    </a:lnTo>
                    <a:lnTo>
                      <a:pt x="0" y="92"/>
                    </a:lnTo>
                    <a:lnTo>
                      <a:pt x="0" y="92"/>
                    </a:lnTo>
                    <a:lnTo>
                      <a:pt x="0" y="92"/>
                    </a:lnTo>
                    <a:close/>
                  </a:path>
                </a:pathLst>
              </a:custGeom>
              <a:solidFill>
                <a:srgbClr val="808080"/>
              </a:solidFill>
              <a:ln w="9525">
                <a:noFill/>
                <a:round/>
                <a:headEnd/>
                <a:tailEnd/>
              </a:ln>
            </p:spPr>
            <p:txBody>
              <a:bodyPr/>
              <a:lstStyle/>
              <a:p>
                <a:endParaRPr lang="en-US" dirty="0"/>
              </a:p>
            </p:txBody>
          </p:sp>
          <p:sp>
            <p:nvSpPr>
              <p:cNvPr id="29213" name="Freeform 541"/>
              <p:cNvSpPr>
                <a:spLocks/>
              </p:cNvSpPr>
              <p:nvPr/>
            </p:nvSpPr>
            <p:spPr bwMode="auto">
              <a:xfrm>
                <a:off x="2883" y="3596"/>
                <a:ext cx="14" cy="89"/>
              </a:xfrm>
              <a:custGeom>
                <a:avLst/>
                <a:gdLst/>
                <a:ahLst/>
                <a:cxnLst>
                  <a:cxn ang="0">
                    <a:pos x="0" y="92"/>
                  </a:cxn>
                  <a:cxn ang="0">
                    <a:pos x="0" y="26"/>
                  </a:cxn>
                  <a:cxn ang="0">
                    <a:pos x="0" y="0"/>
                  </a:cxn>
                  <a:cxn ang="0">
                    <a:pos x="14" y="0"/>
                  </a:cxn>
                  <a:cxn ang="0">
                    <a:pos x="0" y="26"/>
                  </a:cxn>
                  <a:cxn ang="0">
                    <a:pos x="0" y="92"/>
                  </a:cxn>
                  <a:cxn ang="0">
                    <a:pos x="0" y="92"/>
                  </a:cxn>
                  <a:cxn ang="0">
                    <a:pos x="0" y="92"/>
                  </a:cxn>
                </a:cxnLst>
                <a:rect l="0" t="0" r="r" b="b"/>
                <a:pathLst>
                  <a:path w="14" h="92">
                    <a:moveTo>
                      <a:pt x="0" y="92"/>
                    </a:moveTo>
                    <a:lnTo>
                      <a:pt x="0" y="26"/>
                    </a:lnTo>
                    <a:lnTo>
                      <a:pt x="0" y="0"/>
                    </a:lnTo>
                    <a:lnTo>
                      <a:pt x="14" y="0"/>
                    </a:lnTo>
                    <a:lnTo>
                      <a:pt x="0" y="26"/>
                    </a:lnTo>
                    <a:lnTo>
                      <a:pt x="0" y="92"/>
                    </a:lnTo>
                    <a:lnTo>
                      <a:pt x="0" y="92"/>
                    </a:lnTo>
                    <a:lnTo>
                      <a:pt x="0" y="92"/>
                    </a:lnTo>
                  </a:path>
                </a:pathLst>
              </a:custGeom>
              <a:noFill/>
              <a:ln w="0">
                <a:solidFill>
                  <a:srgbClr val="000000"/>
                </a:solidFill>
                <a:prstDash val="solid"/>
                <a:round/>
                <a:headEnd/>
                <a:tailEnd/>
              </a:ln>
            </p:spPr>
            <p:txBody>
              <a:bodyPr/>
              <a:lstStyle/>
              <a:p>
                <a:endParaRPr lang="en-US" dirty="0"/>
              </a:p>
            </p:txBody>
          </p:sp>
          <p:sp>
            <p:nvSpPr>
              <p:cNvPr id="29214" name="Freeform 542"/>
              <p:cNvSpPr>
                <a:spLocks/>
              </p:cNvSpPr>
              <p:nvPr/>
            </p:nvSpPr>
            <p:spPr bwMode="auto">
              <a:xfrm>
                <a:off x="2883" y="3596"/>
                <a:ext cx="14" cy="89"/>
              </a:xfrm>
              <a:custGeom>
                <a:avLst/>
                <a:gdLst/>
                <a:ahLst/>
                <a:cxnLst>
                  <a:cxn ang="0">
                    <a:pos x="0" y="92"/>
                  </a:cxn>
                  <a:cxn ang="0">
                    <a:pos x="0" y="26"/>
                  </a:cxn>
                  <a:cxn ang="0">
                    <a:pos x="0" y="0"/>
                  </a:cxn>
                  <a:cxn ang="0">
                    <a:pos x="14" y="0"/>
                  </a:cxn>
                  <a:cxn ang="0">
                    <a:pos x="0" y="26"/>
                  </a:cxn>
                  <a:cxn ang="0">
                    <a:pos x="0" y="92"/>
                  </a:cxn>
                  <a:cxn ang="0">
                    <a:pos x="0" y="92"/>
                  </a:cxn>
                </a:cxnLst>
                <a:rect l="0" t="0" r="r" b="b"/>
                <a:pathLst>
                  <a:path w="14" h="92">
                    <a:moveTo>
                      <a:pt x="0" y="92"/>
                    </a:moveTo>
                    <a:lnTo>
                      <a:pt x="0" y="26"/>
                    </a:lnTo>
                    <a:lnTo>
                      <a:pt x="0" y="0"/>
                    </a:lnTo>
                    <a:lnTo>
                      <a:pt x="14" y="0"/>
                    </a:lnTo>
                    <a:lnTo>
                      <a:pt x="0" y="26"/>
                    </a:lnTo>
                    <a:lnTo>
                      <a:pt x="0" y="92"/>
                    </a:lnTo>
                    <a:lnTo>
                      <a:pt x="0" y="92"/>
                    </a:lnTo>
                  </a:path>
                </a:pathLst>
              </a:custGeom>
              <a:noFill/>
              <a:ln w="0">
                <a:solidFill>
                  <a:srgbClr val="000000"/>
                </a:solidFill>
                <a:prstDash val="solid"/>
                <a:round/>
                <a:headEnd/>
                <a:tailEnd/>
              </a:ln>
            </p:spPr>
            <p:txBody>
              <a:bodyPr/>
              <a:lstStyle/>
              <a:p>
                <a:endParaRPr lang="en-US" dirty="0"/>
              </a:p>
            </p:txBody>
          </p:sp>
          <p:sp>
            <p:nvSpPr>
              <p:cNvPr id="29215" name="Freeform 543"/>
              <p:cNvSpPr>
                <a:spLocks/>
              </p:cNvSpPr>
              <p:nvPr/>
            </p:nvSpPr>
            <p:spPr bwMode="auto">
              <a:xfrm>
                <a:off x="2876" y="3589"/>
                <a:ext cx="7" cy="96"/>
              </a:xfrm>
              <a:custGeom>
                <a:avLst/>
                <a:gdLst/>
                <a:ahLst/>
                <a:cxnLst>
                  <a:cxn ang="0">
                    <a:pos x="0" y="0"/>
                  </a:cxn>
                  <a:cxn ang="0">
                    <a:pos x="0" y="92"/>
                  </a:cxn>
                  <a:cxn ang="0">
                    <a:pos x="7" y="99"/>
                  </a:cxn>
                  <a:cxn ang="0">
                    <a:pos x="7" y="20"/>
                  </a:cxn>
                  <a:cxn ang="0">
                    <a:pos x="0" y="0"/>
                  </a:cxn>
                  <a:cxn ang="0">
                    <a:pos x="0" y="0"/>
                  </a:cxn>
                </a:cxnLst>
                <a:rect l="0" t="0" r="r" b="b"/>
                <a:pathLst>
                  <a:path w="7" h="99">
                    <a:moveTo>
                      <a:pt x="0" y="0"/>
                    </a:moveTo>
                    <a:lnTo>
                      <a:pt x="0" y="92"/>
                    </a:lnTo>
                    <a:lnTo>
                      <a:pt x="7" y="99"/>
                    </a:lnTo>
                    <a:lnTo>
                      <a:pt x="7" y="20"/>
                    </a:lnTo>
                    <a:lnTo>
                      <a:pt x="0" y="0"/>
                    </a:lnTo>
                    <a:lnTo>
                      <a:pt x="0" y="0"/>
                    </a:lnTo>
                    <a:close/>
                  </a:path>
                </a:pathLst>
              </a:custGeom>
              <a:solidFill>
                <a:srgbClr val="A0A0A0"/>
              </a:solidFill>
              <a:ln w="9525">
                <a:noFill/>
                <a:round/>
                <a:headEnd/>
                <a:tailEnd/>
              </a:ln>
            </p:spPr>
            <p:txBody>
              <a:bodyPr/>
              <a:lstStyle/>
              <a:p>
                <a:endParaRPr lang="en-US" dirty="0"/>
              </a:p>
            </p:txBody>
          </p:sp>
          <p:sp>
            <p:nvSpPr>
              <p:cNvPr id="29216" name="Freeform 544"/>
              <p:cNvSpPr>
                <a:spLocks/>
              </p:cNvSpPr>
              <p:nvPr/>
            </p:nvSpPr>
            <p:spPr bwMode="auto">
              <a:xfrm>
                <a:off x="2876" y="3589"/>
                <a:ext cx="7" cy="96"/>
              </a:xfrm>
              <a:custGeom>
                <a:avLst/>
                <a:gdLst/>
                <a:ahLst/>
                <a:cxnLst>
                  <a:cxn ang="0">
                    <a:pos x="0" y="0"/>
                  </a:cxn>
                  <a:cxn ang="0">
                    <a:pos x="0" y="92"/>
                  </a:cxn>
                  <a:cxn ang="0">
                    <a:pos x="7" y="99"/>
                  </a:cxn>
                  <a:cxn ang="0">
                    <a:pos x="7" y="20"/>
                  </a:cxn>
                  <a:cxn ang="0">
                    <a:pos x="0" y="0"/>
                  </a:cxn>
                  <a:cxn ang="0">
                    <a:pos x="0" y="0"/>
                  </a:cxn>
                </a:cxnLst>
                <a:rect l="0" t="0" r="r" b="b"/>
                <a:pathLst>
                  <a:path w="7" h="99">
                    <a:moveTo>
                      <a:pt x="0" y="0"/>
                    </a:moveTo>
                    <a:lnTo>
                      <a:pt x="0" y="92"/>
                    </a:lnTo>
                    <a:lnTo>
                      <a:pt x="7" y="99"/>
                    </a:lnTo>
                    <a:lnTo>
                      <a:pt x="7" y="2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217" name="Freeform 545"/>
              <p:cNvSpPr>
                <a:spLocks/>
              </p:cNvSpPr>
              <p:nvPr/>
            </p:nvSpPr>
            <p:spPr bwMode="auto">
              <a:xfrm>
                <a:off x="2876" y="3589"/>
                <a:ext cx="7" cy="96"/>
              </a:xfrm>
              <a:custGeom>
                <a:avLst/>
                <a:gdLst/>
                <a:ahLst/>
                <a:cxnLst>
                  <a:cxn ang="0">
                    <a:pos x="0" y="0"/>
                  </a:cxn>
                  <a:cxn ang="0">
                    <a:pos x="0" y="92"/>
                  </a:cxn>
                  <a:cxn ang="0">
                    <a:pos x="7" y="99"/>
                  </a:cxn>
                  <a:cxn ang="0">
                    <a:pos x="7" y="20"/>
                  </a:cxn>
                  <a:cxn ang="0">
                    <a:pos x="0" y="0"/>
                  </a:cxn>
                </a:cxnLst>
                <a:rect l="0" t="0" r="r" b="b"/>
                <a:pathLst>
                  <a:path w="7" h="99">
                    <a:moveTo>
                      <a:pt x="0" y="0"/>
                    </a:moveTo>
                    <a:lnTo>
                      <a:pt x="0" y="92"/>
                    </a:lnTo>
                    <a:lnTo>
                      <a:pt x="7" y="99"/>
                    </a:lnTo>
                    <a:lnTo>
                      <a:pt x="7" y="20"/>
                    </a:lnTo>
                    <a:lnTo>
                      <a:pt x="0" y="0"/>
                    </a:lnTo>
                  </a:path>
                </a:pathLst>
              </a:custGeom>
              <a:noFill/>
              <a:ln w="0">
                <a:solidFill>
                  <a:srgbClr val="000000"/>
                </a:solidFill>
                <a:prstDash val="solid"/>
                <a:round/>
                <a:headEnd/>
                <a:tailEnd/>
              </a:ln>
            </p:spPr>
            <p:txBody>
              <a:bodyPr/>
              <a:lstStyle/>
              <a:p>
                <a:endParaRPr lang="en-US" dirty="0"/>
              </a:p>
            </p:txBody>
          </p:sp>
          <p:sp>
            <p:nvSpPr>
              <p:cNvPr id="29218" name="Freeform 546"/>
              <p:cNvSpPr>
                <a:spLocks/>
              </p:cNvSpPr>
              <p:nvPr/>
            </p:nvSpPr>
            <p:spPr bwMode="auto">
              <a:xfrm>
                <a:off x="2862" y="3569"/>
                <a:ext cx="28" cy="52"/>
              </a:xfrm>
              <a:custGeom>
                <a:avLst/>
                <a:gdLst/>
                <a:ahLst/>
                <a:cxnLst>
                  <a:cxn ang="0">
                    <a:pos x="0" y="0"/>
                  </a:cxn>
                  <a:cxn ang="0">
                    <a:pos x="28" y="20"/>
                  </a:cxn>
                  <a:cxn ang="0">
                    <a:pos x="21" y="53"/>
                  </a:cxn>
                  <a:cxn ang="0">
                    <a:pos x="14" y="46"/>
                  </a:cxn>
                  <a:cxn ang="0">
                    <a:pos x="0" y="0"/>
                  </a:cxn>
                  <a:cxn ang="0">
                    <a:pos x="0" y="0"/>
                  </a:cxn>
                </a:cxnLst>
                <a:rect l="0" t="0" r="r" b="b"/>
                <a:pathLst>
                  <a:path w="28" h="53">
                    <a:moveTo>
                      <a:pt x="0" y="0"/>
                    </a:moveTo>
                    <a:lnTo>
                      <a:pt x="28" y="20"/>
                    </a:lnTo>
                    <a:lnTo>
                      <a:pt x="21" y="53"/>
                    </a:lnTo>
                    <a:lnTo>
                      <a:pt x="14" y="46"/>
                    </a:lnTo>
                    <a:lnTo>
                      <a:pt x="0" y="0"/>
                    </a:lnTo>
                    <a:lnTo>
                      <a:pt x="0" y="0"/>
                    </a:lnTo>
                    <a:close/>
                  </a:path>
                </a:pathLst>
              </a:custGeom>
              <a:solidFill>
                <a:srgbClr val="A0A0A0"/>
              </a:solidFill>
              <a:ln w="9525">
                <a:noFill/>
                <a:round/>
                <a:headEnd/>
                <a:tailEnd/>
              </a:ln>
            </p:spPr>
            <p:txBody>
              <a:bodyPr/>
              <a:lstStyle/>
              <a:p>
                <a:endParaRPr lang="en-US" dirty="0"/>
              </a:p>
            </p:txBody>
          </p:sp>
          <p:sp>
            <p:nvSpPr>
              <p:cNvPr id="29219" name="Freeform 547"/>
              <p:cNvSpPr>
                <a:spLocks/>
              </p:cNvSpPr>
              <p:nvPr/>
            </p:nvSpPr>
            <p:spPr bwMode="auto">
              <a:xfrm>
                <a:off x="2862" y="3569"/>
                <a:ext cx="28" cy="52"/>
              </a:xfrm>
              <a:custGeom>
                <a:avLst/>
                <a:gdLst/>
                <a:ahLst/>
                <a:cxnLst>
                  <a:cxn ang="0">
                    <a:pos x="0" y="0"/>
                  </a:cxn>
                  <a:cxn ang="0">
                    <a:pos x="28" y="20"/>
                  </a:cxn>
                  <a:cxn ang="0">
                    <a:pos x="21" y="53"/>
                  </a:cxn>
                  <a:cxn ang="0">
                    <a:pos x="14" y="46"/>
                  </a:cxn>
                  <a:cxn ang="0">
                    <a:pos x="0" y="0"/>
                  </a:cxn>
                </a:cxnLst>
                <a:rect l="0" t="0" r="r" b="b"/>
                <a:pathLst>
                  <a:path w="28" h="53">
                    <a:moveTo>
                      <a:pt x="0" y="0"/>
                    </a:moveTo>
                    <a:lnTo>
                      <a:pt x="28" y="20"/>
                    </a:lnTo>
                    <a:lnTo>
                      <a:pt x="21" y="53"/>
                    </a:lnTo>
                    <a:lnTo>
                      <a:pt x="14" y="46"/>
                    </a:lnTo>
                    <a:lnTo>
                      <a:pt x="0" y="0"/>
                    </a:lnTo>
                  </a:path>
                </a:pathLst>
              </a:custGeom>
              <a:noFill/>
              <a:ln w="0">
                <a:solidFill>
                  <a:srgbClr val="000000"/>
                </a:solidFill>
                <a:prstDash val="solid"/>
                <a:round/>
                <a:headEnd/>
                <a:tailEnd/>
              </a:ln>
            </p:spPr>
            <p:txBody>
              <a:bodyPr/>
              <a:lstStyle/>
              <a:p>
                <a:endParaRPr lang="en-US" dirty="0"/>
              </a:p>
            </p:txBody>
          </p:sp>
          <p:sp>
            <p:nvSpPr>
              <p:cNvPr id="29220" name="Freeform 548"/>
              <p:cNvSpPr>
                <a:spLocks/>
              </p:cNvSpPr>
              <p:nvPr/>
            </p:nvSpPr>
            <p:spPr bwMode="auto">
              <a:xfrm>
                <a:off x="2883" y="3596"/>
                <a:ext cx="14" cy="89"/>
              </a:xfrm>
              <a:custGeom>
                <a:avLst/>
                <a:gdLst/>
                <a:ahLst/>
                <a:cxnLst>
                  <a:cxn ang="0">
                    <a:pos x="0" y="92"/>
                  </a:cxn>
                  <a:cxn ang="0">
                    <a:pos x="0" y="26"/>
                  </a:cxn>
                  <a:cxn ang="0">
                    <a:pos x="0" y="0"/>
                  </a:cxn>
                  <a:cxn ang="0">
                    <a:pos x="14" y="0"/>
                  </a:cxn>
                  <a:cxn ang="0">
                    <a:pos x="0" y="26"/>
                  </a:cxn>
                  <a:cxn ang="0">
                    <a:pos x="0" y="92"/>
                  </a:cxn>
                  <a:cxn ang="0">
                    <a:pos x="0" y="92"/>
                  </a:cxn>
                  <a:cxn ang="0">
                    <a:pos x="0" y="92"/>
                  </a:cxn>
                </a:cxnLst>
                <a:rect l="0" t="0" r="r" b="b"/>
                <a:pathLst>
                  <a:path w="14" h="92">
                    <a:moveTo>
                      <a:pt x="0" y="92"/>
                    </a:moveTo>
                    <a:lnTo>
                      <a:pt x="0" y="26"/>
                    </a:lnTo>
                    <a:lnTo>
                      <a:pt x="0" y="0"/>
                    </a:lnTo>
                    <a:lnTo>
                      <a:pt x="14" y="0"/>
                    </a:lnTo>
                    <a:lnTo>
                      <a:pt x="0" y="26"/>
                    </a:lnTo>
                    <a:lnTo>
                      <a:pt x="0" y="92"/>
                    </a:lnTo>
                    <a:lnTo>
                      <a:pt x="0" y="92"/>
                    </a:lnTo>
                    <a:lnTo>
                      <a:pt x="0" y="92"/>
                    </a:lnTo>
                    <a:close/>
                  </a:path>
                </a:pathLst>
              </a:custGeom>
              <a:solidFill>
                <a:srgbClr val="808080"/>
              </a:solidFill>
              <a:ln w="9525">
                <a:noFill/>
                <a:round/>
                <a:headEnd/>
                <a:tailEnd/>
              </a:ln>
            </p:spPr>
            <p:txBody>
              <a:bodyPr/>
              <a:lstStyle/>
              <a:p>
                <a:endParaRPr lang="en-US" dirty="0"/>
              </a:p>
            </p:txBody>
          </p:sp>
          <p:sp>
            <p:nvSpPr>
              <p:cNvPr id="29221" name="Freeform 549"/>
              <p:cNvSpPr>
                <a:spLocks/>
              </p:cNvSpPr>
              <p:nvPr/>
            </p:nvSpPr>
            <p:spPr bwMode="auto">
              <a:xfrm>
                <a:off x="2883" y="3596"/>
                <a:ext cx="14" cy="89"/>
              </a:xfrm>
              <a:custGeom>
                <a:avLst/>
                <a:gdLst/>
                <a:ahLst/>
                <a:cxnLst>
                  <a:cxn ang="0">
                    <a:pos x="0" y="92"/>
                  </a:cxn>
                  <a:cxn ang="0">
                    <a:pos x="0" y="26"/>
                  </a:cxn>
                  <a:cxn ang="0">
                    <a:pos x="0" y="0"/>
                  </a:cxn>
                  <a:cxn ang="0">
                    <a:pos x="14" y="0"/>
                  </a:cxn>
                  <a:cxn ang="0">
                    <a:pos x="0" y="26"/>
                  </a:cxn>
                  <a:cxn ang="0">
                    <a:pos x="0" y="92"/>
                  </a:cxn>
                  <a:cxn ang="0">
                    <a:pos x="0" y="92"/>
                  </a:cxn>
                  <a:cxn ang="0">
                    <a:pos x="0" y="92"/>
                  </a:cxn>
                </a:cxnLst>
                <a:rect l="0" t="0" r="r" b="b"/>
                <a:pathLst>
                  <a:path w="14" h="92">
                    <a:moveTo>
                      <a:pt x="0" y="92"/>
                    </a:moveTo>
                    <a:lnTo>
                      <a:pt x="0" y="26"/>
                    </a:lnTo>
                    <a:lnTo>
                      <a:pt x="0" y="0"/>
                    </a:lnTo>
                    <a:lnTo>
                      <a:pt x="14" y="0"/>
                    </a:lnTo>
                    <a:lnTo>
                      <a:pt x="0" y="26"/>
                    </a:lnTo>
                    <a:lnTo>
                      <a:pt x="0" y="92"/>
                    </a:lnTo>
                    <a:lnTo>
                      <a:pt x="0" y="92"/>
                    </a:lnTo>
                    <a:lnTo>
                      <a:pt x="0" y="92"/>
                    </a:lnTo>
                  </a:path>
                </a:pathLst>
              </a:custGeom>
              <a:noFill/>
              <a:ln w="0">
                <a:solidFill>
                  <a:srgbClr val="000000"/>
                </a:solidFill>
                <a:prstDash val="solid"/>
                <a:round/>
                <a:headEnd/>
                <a:tailEnd/>
              </a:ln>
            </p:spPr>
            <p:txBody>
              <a:bodyPr/>
              <a:lstStyle/>
              <a:p>
                <a:endParaRPr lang="en-US" dirty="0"/>
              </a:p>
            </p:txBody>
          </p:sp>
          <p:sp>
            <p:nvSpPr>
              <p:cNvPr id="29222" name="Freeform 550"/>
              <p:cNvSpPr>
                <a:spLocks/>
              </p:cNvSpPr>
              <p:nvPr/>
            </p:nvSpPr>
            <p:spPr bwMode="auto">
              <a:xfrm>
                <a:off x="2883" y="3596"/>
                <a:ext cx="14" cy="89"/>
              </a:xfrm>
              <a:custGeom>
                <a:avLst/>
                <a:gdLst/>
                <a:ahLst/>
                <a:cxnLst>
                  <a:cxn ang="0">
                    <a:pos x="0" y="92"/>
                  </a:cxn>
                  <a:cxn ang="0">
                    <a:pos x="0" y="26"/>
                  </a:cxn>
                  <a:cxn ang="0">
                    <a:pos x="0" y="0"/>
                  </a:cxn>
                  <a:cxn ang="0">
                    <a:pos x="14" y="0"/>
                  </a:cxn>
                  <a:cxn ang="0">
                    <a:pos x="0" y="26"/>
                  </a:cxn>
                  <a:cxn ang="0">
                    <a:pos x="0" y="92"/>
                  </a:cxn>
                  <a:cxn ang="0">
                    <a:pos x="0" y="92"/>
                  </a:cxn>
                </a:cxnLst>
                <a:rect l="0" t="0" r="r" b="b"/>
                <a:pathLst>
                  <a:path w="14" h="92">
                    <a:moveTo>
                      <a:pt x="0" y="92"/>
                    </a:moveTo>
                    <a:lnTo>
                      <a:pt x="0" y="26"/>
                    </a:lnTo>
                    <a:lnTo>
                      <a:pt x="0" y="0"/>
                    </a:lnTo>
                    <a:lnTo>
                      <a:pt x="14" y="0"/>
                    </a:lnTo>
                    <a:lnTo>
                      <a:pt x="0" y="26"/>
                    </a:lnTo>
                    <a:lnTo>
                      <a:pt x="0" y="92"/>
                    </a:lnTo>
                    <a:lnTo>
                      <a:pt x="0" y="92"/>
                    </a:lnTo>
                  </a:path>
                </a:pathLst>
              </a:custGeom>
              <a:noFill/>
              <a:ln w="0">
                <a:solidFill>
                  <a:srgbClr val="000000"/>
                </a:solidFill>
                <a:prstDash val="solid"/>
                <a:round/>
                <a:headEnd/>
                <a:tailEnd/>
              </a:ln>
            </p:spPr>
            <p:txBody>
              <a:bodyPr/>
              <a:lstStyle/>
              <a:p>
                <a:endParaRPr lang="en-US" dirty="0"/>
              </a:p>
            </p:txBody>
          </p:sp>
          <p:sp>
            <p:nvSpPr>
              <p:cNvPr id="29223" name="Freeform 551"/>
              <p:cNvSpPr>
                <a:spLocks/>
              </p:cNvSpPr>
              <p:nvPr/>
            </p:nvSpPr>
            <p:spPr bwMode="auto">
              <a:xfrm>
                <a:off x="2862" y="3569"/>
                <a:ext cx="28" cy="52"/>
              </a:xfrm>
              <a:custGeom>
                <a:avLst/>
                <a:gdLst/>
                <a:ahLst/>
                <a:cxnLst>
                  <a:cxn ang="0">
                    <a:pos x="0" y="0"/>
                  </a:cxn>
                  <a:cxn ang="0">
                    <a:pos x="28" y="20"/>
                  </a:cxn>
                  <a:cxn ang="0">
                    <a:pos x="21" y="53"/>
                  </a:cxn>
                  <a:cxn ang="0">
                    <a:pos x="14" y="46"/>
                  </a:cxn>
                  <a:cxn ang="0">
                    <a:pos x="0" y="0"/>
                  </a:cxn>
                  <a:cxn ang="0">
                    <a:pos x="0" y="0"/>
                  </a:cxn>
                </a:cxnLst>
                <a:rect l="0" t="0" r="r" b="b"/>
                <a:pathLst>
                  <a:path w="28" h="53">
                    <a:moveTo>
                      <a:pt x="0" y="0"/>
                    </a:moveTo>
                    <a:lnTo>
                      <a:pt x="28" y="20"/>
                    </a:lnTo>
                    <a:lnTo>
                      <a:pt x="21" y="53"/>
                    </a:lnTo>
                    <a:lnTo>
                      <a:pt x="14" y="46"/>
                    </a:lnTo>
                    <a:lnTo>
                      <a:pt x="0" y="0"/>
                    </a:lnTo>
                    <a:lnTo>
                      <a:pt x="0" y="0"/>
                    </a:lnTo>
                    <a:close/>
                  </a:path>
                </a:pathLst>
              </a:custGeom>
              <a:solidFill>
                <a:srgbClr val="A0A0A0"/>
              </a:solidFill>
              <a:ln w="9525">
                <a:noFill/>
                <a:round/>
                <a:headEnd/>
                <a:tailEnd/>
              </a:ln>
            </p:spPr>
            <p:txBody>
              <a:bodyPr/>
              <a:lstStyle/>
              <a:p>
                <a:endParaRPr lang="en-US" dirty="0"/>
              </a:p>
            </p:txBody>
          </p:sp>
          <p:sp>
            <p:nvSpPr>
              <p:cNvPr id="29224" name="Freeform 552"/>
              <p:cNvSpPr>
                <a:spLocks/>
              </p:cNvSpPr>
              <p:nvPr/>
            </p:nvSpPr>
            <p:spPr bwMode="auto">
              <a:xfrm>
                <a:off x="2862" y="3569"/>
                <a:ext cx="28" cy="52"/>
              </a:xfrm>
              <a:custGeom>
                <a:avLst/>
                <a:gdLst/>
                <a:ahLst/>
                <a:cxnLst>
                  <a:cxn ang="0">
                    <a:pos x="0" y="0"/>
                  </a:cxn>
                  <a:cxn ang="0">
                    <a:pos x="28" y="20"/>
                  </a:cxn>
                  <a:cxn ang="0">
                    <a:pos x="21" y="53"/>
                  </a:cxn>
                  <a:cxn ang="0">
                    <a:pos x="14" y="46"/>
                  </a:cxn>
                  <a:cxn ang="0">
                    <a:pos x="0" y="0"/>
                  </a:cxn>
                </a:cxnLst>
                <a:rect l="0" t="0" r="r" b="b"/>
                <a:pathLst>
                  <a:path w="28" h="53">
                    <a:moveTo>
                      <a:pt x="0" y="0"/>
                    </a:moveTo>
                    <a:lnTo>
                      <a:pt x="28" y="20"/>
                    </a:lnTo>
                    <a:lnTo>
                      <a:pt x="21" y="53"/>
                    </a:lnTo>
                    <a:lnTo>
                      <a:pt x="14" y="46"/>
                    </a:lnTo>
                    <a:lnTo>
                      <a:pt x="0" y="0"/>
                    </a:lnTo>
                  </a:path>
                </a:pathLst>
              </a:custGeom>
              <a:noFill/>
              <a:ln w="0">
                <a:solidFill>
                  <a:srgbClr val="000000"/>
                </a:solidFill>
                <a:prstDash val="solid"/>
                <a:round/>
                <a:headEnd/>
                <a:tailEnd/>
              </a:ln>
            </p:spPr>
            <p:txBody>
              <a:bodyPr/>
              <a:lstStyle/>
              <a:p>
                <a:endParaRPr lang="en-US" dirty="0"/>
              </a:p>
            </p:txBody>
          </p:sp>
          <p:sp>
            <p:nvSpPr>
              <p:cNvPr id="29225" name="Freeform 553"/>
              <p:cNvSpPr>
                <a:spLocks/>
              </p:cNvSpPr>
              <p:nvPr/>
            </p:nvSpPr>
            <p:spPr bwMode="auto">
              <a:xfrm>
                <a:off x="2993" y="3569"/>
                <a:ext cx="14" cy="97"/>
              </a:xfrm>
              <a:custGeom>
                <a:avLst/>
                <a:gdLst/>
                <a:ahLst/>
                <a:cxnLst>
                  <a:cxn ang="0">
                    <a:pos x="0" y="99"/>
                  </a:cxn>
                  <a:cxn ang="0">
                    <a:pos x="0" y="27"/>
                  </a:cxn>
                  <a:cxn ang="0">
                    <a:pos x="7" y="0"/>
                  </a:cxn>
                  <a:cxn ang="0">
                    <a:pos x="14" y="0"/>
                  </a:cxn>
                  <a:cxn ang="0">
                    <a:pos x="7" y="27"/>
                  </a:cxn>
                  <a:cxn ang="0">
                    <a:pos x="7" y="99"/>
                  </a:cxn>
                  <a:cxn ang="0">
                    <a:pos x="0" y="99"/>
                  </a:cxn>
                  <a:cxn ang="0">
                    <a:pos x="0" y="99"/>
                  </a:cxn>
                </a:cxnLst>
                <a:rect l="0" t="0" r="r" b="b"/>
                <a:pathLst>
                  <a:path w="14" h="99">
                    <a:moveTo>
                      <a:pt x="0" y="99"/>
                    </a:moveTo>
                    <a:lnTo>
                      <a:pt x="0" y="27"/>
                    </a:lnTo>
                    <a:lnTo>
                      <a:pt x="7" y="0"/>
                    </a:lnTo>
                    <a:lnTo>
                      <a:pt x="14" y="0"/>
                    </a:lnTo>
                    <a:lnTo>
                      <a:pt x="7" y="27"/>
                    </a:lnTo>
                    <a:lnTo>
                      <a:pt x="7" y="99"/>
                    </a:lnTo>
                    <a:lnTo>
                      <a:pt x="0" y="99"/>
                    </a:lnTo>
                    <a:lnTo>
                      <a:pt x="0" y="99"/>
                    </a:lnTo>
                    <a:close/>
                  </a:path>
                </a:pathLst>
              </a:custGeom>
              <a:solidFill>
                <a:srgbClr val="808080"/>
              </a:solidFill>
              <a:ln w="9525">
                <a:noFill/>
                <a:round/>
                <a:headEnd/>
                <a:tailEnd/>
              </a:ln>
            </p:spPr>
            <p:txBody>
              <a:bodyPr/>
              <a:lstStyle/>
              <a:p>
                <a:endParaRPr lang="en-US" dirty="0"/>
              </a:p>
            </p:txBody>
          </p:sp>
          <p:sp>
            <p:nvSpPr>
              <p:cNvPr id="29226" name="Freeform 554"/>
              <p:cNvSpPr>
                <a:spLocks/>
              </p:cNvSpPr>
              <p:nvPr/>
            </p:nvSpPr>
            <p:spPr bwMode="auto">
              <a:xfrm>
                <a:off x="2993" y="3569"/>
                <a:ext cx="14" cy="97"/>
              </a:xfrm>
              <a:custGeom>
                <a:avLst/>
                <a:gdLst/>
                <a:ahLst/>
                <a:cxnLst>
                  <a:cxn ang="0">
                    <a:pos x="0" y="99"/>
                  </a:cxn>
                  <a:cxn ang="0">
                    <a:pos x="0" y="27"/>
                  </a:cxn>
                  <a:cxn ang="0">
                    <a:pos x="7" y="0"/>
                  </a:cxn>
                  <a:cxn ang="0">
                    <a:pos x="14" y="0"/>
                  </a:cxn>
                  <a:cxn ang="0">
                    <a:pos x="7" y="27"/>
                  </a:cxn>
                  <a:cxn ang="0">
                    <a:pos x="7" y="99"/>
                  </a:cxn>
                  <a:cxn ang="0">
                    <a:pos x="0" y="99"/>
                  </a:cxn>
                  <a:cxn ang="0">
                    <a:pos x="0" y="99"/>
                  </a:cxn>
                </a:cxnLst>
                <a:rect l="0" t="0" r="r" b="b"/>
                <a:pathLst>
                  <a:path w="14" h="99">
                    <a:moveTo>
                      <a:pt x="0" y="99"/>
                    </a:moveTo>
                    <a:lnTo>
                      <a:pt x="0" y="27"/>
                    </a:lnTo>
                    <a:lnTo>
                      <a:pt x="7" y="0"/>
                    </a:lnTo>
                    <a:lnTo>
                      <a:pt x="14" y="0"/>
                    </a:lnTo>
                    <a:lnTo>
                      <a:pt x="7" y="27"/>
                    </a:lnTo>
                    <a:lnTo>
                      <a:pt x="7" y="99"/>
                    </a:lnTo>
                    <a:lnTo>
                      <a:pt x="0" y="99"/>
                    </a:lnTo>
                    <a:lnTo>
                      <a:pt x="0" y="99"/>
                    </a:lnTo>
                  </a:path>
                </a:pathLst>
              </a:custGeom>
              <a:noFill/>
              <a:ln w="0">
                <a:solidFill>
                  <a:srgbClr val="000000"/>
                </a:solidFill>
                <a:prstDash val="solid"/>
                <a:round/>
                <a:headEnd/>
                <a:tailEnd/>
              </a:ln>
            </p:spPr>
            <p:txBody>
              <a:bodyPr/>
              <a:lstStyle/>
              <a:p>
                <a:endParaRPr lang="en-US" dirty="0"/>
              </a:p>
            </p:txBody>
          </p:sp>
          <p:sp>
            <p:nvSpPr>
              <p:cNvPr id="29227" name="Freeform 555"/>
              <p:cNvSpPr>
                <a:spLocks/>
              </p:cNvSpPr>
              <p:nvPr/>
            </p:nvSpPr>
            <p:spPr bwMode="auto">
              <a:xfrm>
                <a:off x="2993" y="3569"/>
                <a:ext cx="14" cy="97"/>
              </a:xfrm>
              <a:custGeom>
                <a:avLst/>
                <a:gdLst/>
                <a:ahLst/>
                <a:cxnLst>
                  <a:cxn ang="0">
                    <a:pos x="0" y="99"/>
                  </a:cxn>
                  <a:cxn ang="0">
                    <a:pos x="0" y="27"/>
                  </a:cxn>
                  <a:cxn ang="0">
                    <a:pos x="7" y="0"/>
                  </a:cxn>
                  <a:cxn ang="0">
                    <a:pos x="14" y="0"/>
                  </a:cxn>
                  <a:cxn ang="0">
                    <a:pos x="7" y="27"/>
                  </a:cxn>
                  <a:cxn ang="0">
                    <a:pos x="7" y="99"/>
                  </a:cxn>
                  <a:cxn ang="0">
                    <a:pos x="0" y="99"/>
                  </a:cxn>
                </a:cxnLst>
                <a:rect l="0" t="0" r="r" b="b"/>
                <a:pathLst>
                  <a:path w="14" h="99">
                    <a:moveTo>
                      <a:pt x="0" y="99"/>
                    </a:moveTo>
                    <a:lnTo>
                      <a:pt x="0" y="27"/>
                    </a:lnTo>
                    <a:lnTo>
                      <a:pt x="7" y="0"/>
                    </a:lnTo>
                    <a:lnTo>
                      <a:pt x="14" y="0"/>
                    </a:lnTo>
                    <a:lnTo>
                      <a:pt x="7" y="27"/>
                    </a:lnTo>
                    <a:lnTo>
                      <a:pt x="7" y="99"/>
                    </a:lnTo>
                    <a:lnTo>
                      <a:pt x="0" y="99"/>
                    </a:lnTo>
                  </a:path>
                </a:pathLst>
              </a:custGeom>
              <a:noFill/>
              <a:ln w="0">
                <a:solidFill>
                  <a:srgbClr val="000000"/>
                </a:solidFill>
                <a:prstDash val="solid"/>
                <a:round/>
                <a:headEnd/>
                <a:tailEnd/>
              </a:ln>
            </p:spPr>
            <p:txBody>
              <a:bodyPr/>
              <a:lstStyle/>
              <a:p>
                <a:endParaRPr lang="en-US" dirty="0"/>
              </a:p>
            </p:txBody>
          </p:sp>
          <p:sp>
            <p:nvSpPr>
              <p:cNvPr id="29228" name="Freeform 556"/>
              <p:cNvSpPr>
                <a:spLocks/>
              </p:cNvSpPr>
              <p:nvPr/>
            </p:nvSpPr>
            <p:spPr bwMode="auto">
              <a:xfrm>
                <a:off x="2986" y="3569"/>
                <a:ext cx="7" cy="97"/>
              </a:xfrm>
              <a:custGeom>
                <a:avLst/>
                <a:gdLst/>
                <a:ahLst/>
                <a:cxnLst>
                  <a:cxn ang="0">
                    <a:pos x="0" y="0"/>
                  </a:cxn>
                  <a:cxn ang="0">
                    <a:pos x="0" y="93"/>
                  </a:cxn>
                  <a:cxn ang="0">
                    <a:pos x="7" y="99"/>
                  </a:cxn>
                  <a:cxn ang="0">
                    <a:pos x="7" y="14"/>
                  </a:cxn>
                  <a:cxn ang="0">
                    <a:pos x="0" y="0"/>
                  </a:cxn>
                  <a:cxn ang="0">
                    <a:pos x="0" y="0"/>
                  </a:cxn>
                </a:cxnLst>
                <a:rect l="0" t="0" r="r" b="b"/>
                <a:pathLst>
                  <a:path w="7" h="99">
                    <a:moveTo>
                      <a:pt x="0" y="0"/>
                    </a:moveTo>
                    <a:lnTo>
                      <a:pt x="0" y="93"/>
                    </a:lnTo>
                    <a:lnTo>
                      <a:pt x="7" y="99"/>
                    </a:lnTo>
                    <a:lnTo>
                      <a:pt x="7" y="14"/>
                    </a:lnTo>
                    <a:lnTo>
                      <a:pt x="0" y="0"/>
                    </a:lnTo>
                    <a:lnTo>
                      <a:pt x="0" y="0"/>
                    </a:lnTo>
                    <a:close/>
                  </a:path>
                </a:pathLst>
              </a:custGeom>
              <a:solidFill>
                <a:srgbClr val="A0A0A0"/>
              </a:solidFill>
              <a:ln w="9525">
                <a:noFill/>
                <a:round/>
                <a:headEnd/>
                <a:tailEnd/>
              </a:ln>
            </p:spPr>
            <p:txBody>
              <a:bodyPr/>
              <a:lstStyle/>
              <a:p>
                <a:endParaRPr lang="en-US" dirty="0"/>
              </a:p>
            </p:txBody>
          </p:sp>
          <p:sp>
            <p:nvSpPr>
              <p:cNvPr id="29229" name="Freeform 557"/>
              <p:cNvSpPr>
                <a:spLocks/>
              </p:cNvSpPr>
              <p:nvPr/>
            </p:nvSpPr>
            <p:spPr bwMode="auto">
              <a:xfrm>
                <a:off x="2986" y="3569"/>
                <a:ext cx="7" cy="97"/>
              </a:xfrm>
              <a:custGeom>
                <a:avLst/>
                <a:gdLst/>
                <a:ahLst/>
                <a:cxnLst>
                  <a:cxn ang="0">
                    <a:pos x="0" y="0"/>
                  </a:cxn>
                  <a:cxn ang="0">
                    <a:pos x="0" y="93"/>
                  </a:cxn>
                  <a:cxn ang="0">
                    <a:pos x="7" y="99"/>
                  </a:cxn>
                  <a:cxn ang="0">
                    <a:pos x="7" y="14"/>
                  </a:cxn>
                  <a:cxn ang="0">
                    <a:pos x="0" y="0"/>
                  </a:cxn>
                  <a:cxn ang="0">
                    <a:pos x="0" y="0"/>
                  </a:cxn>
                </a:cxnLst>
                <a:rect l="0" t="0" r="r" b="b"/>
                <a:pathLst>
                  <a:path w="7" h="99">
                    <a:moveTo>
                      <a:pt x="0" y="0"/>
                    </a:moveTo>
                    <a:lnTo>
                      <a:pt x="0" y="93"/>
                    </a:lnTo>
                    <a:lnTo>
                      <a:pt x="7" y="99"/>
                    </a:lnTo>
                    <a:lnTo>
                      <a:pt x="7" y="14"/>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230" name="Freeform 558"/>
              <p:cNvSpPr>
                <a:spLocks/>
              </p:cNvSpPr>
              <p:nvPr/>
            </p:nvSpPr>
            <p:spPr bwMode="auto">
              <a:xfrm>
                <a:off x="2986" y="3569"/>
                <a:ext cx="7" cy="97"/>
              </a:xfrm>
              <a:custGeom>
                <a:avLst/>
                <a:gdLst/>
                <a:ahLst/>
                <a:cxnLst>
                  <a:cxn ang="0">
                    <a:pos x="0" y="0"/>
                  </a:cxn>
                  <a:cxn ang="0">
                    <a:pos x="0" y="93"/>
                  </a:cxn>
                  <a:cxn ang="0">
                    <a:pos x="7" y="99"/>
                  </a:cxn>
                  <a:cxn ang="0">
                    <a:pos x="7" y="14"/>
                  </a:cxn>
                  <a:cxn ang="0">
                    <a:pos x="0" y="0"/>
                  </a:cxn>
                </a:cxnLst>
                <a:rect l="0" t="0" r="r" b="b"/>
                <a:pathLst>
                  <a:path w="7" h="99">
                    <a:moveTo>
                      <a:pt x="0" y="0"/>
                    </a:moveTo>
                    <a:lnTo>
                      <a:pt x="0" y="93"/>
                    </a:lnTo>
                    <a:lnTo>
                      <a:pt x="7" y="99"/>
                    </a:lnTo>
                    <a:lnTo>
                      <a:pt x="7" y="14"/>
                    </a:lnTo>
                    <a:lnTo>
                      <a:pt x="0" y="0"/>
                    </a:lnTo>
                  </a:path>
                </a:pathLst>
              </a:custGeom>
              <a:noFill/>
              <a:ln w="0">
                <a:solidFill>
                  <a:srgbClr val="000000"/>
                </a:solidFill>
                <a:prstDash val="solid"/>
                <a:round/>
                <a:headEnd/>
                <a:tailEnd/>
              </a:ln>
            </p:spPr>
            <p:txBody>
              <a:bodyPr/>
              <a:lstStyle/>
              <a:p>
                <a:endParaRPr lang="en-US" dirty="0"/>
              </a:p>
            </p:txBody>
          </p:sp>
          <p:sp>
            <p:nvSpPr>
              <p:cNvPr id="29231" name="Freeform 559"/>
              <p:cNvSpPr>
                <a:spLocks/>
              </p:cNvSpPr>
              <p:nvPr/>
            </p:nvSpPr>
            <p:spPr bwMode="auto">
              <a:xfrm>
                <a:off x="2973" y="3544"/>
                <a:ext cx="27" cy="52"/>
              </a:xfrm>
              <a:custGeom>
                <a:avLst/>
                <a:gdLst/>
                <a:ahLst/>
                <a:cxnLst>
                  <a:cxn ang="0">
                    <a:pos x="0" y="0"/>
                  </a:cxn>
                  <a:cxn ang="0">
                    <a:pos x="28" y="20"/>
                  </a:cxn>
                  <a:cxn ang="0">
                    <a:pos x="21" y="53"/>
                  </a:cxn>
                  <a:cxn ang="0">
                    <a:pos x="14" y="53"/>
                  </a:cxn>
                  <a:cxn ang="0">
                    <a:pos x="0" y="0"/>
                  </a:cxn>
                  <a:cxn ang="0">
                    <a:pos x="0" y="0"/>
                  </a:cxn>
                </a:cxnLst>
                <a:rect l="0" t="0" r="r" b="b"/>
                <a:pathLst>
                  <a:path w="28" h="53">
                    <a:moveTo>
                      <a:pt x="0" y="0"/>
                    </a:moveTo>
                    <a:lnTo>
                      <a:pt x="28" y="20"/>
                    </a:lnTo>
                    <a:lnTo>
                      <a:pt x="21" y="53"/>
                    </a:lnTo>
                    <a:lnTo>
                      <a:pt x="14" y="53"/>
                    </a:lnTo>
                    <a:lnTo>
                      <a:pt x="0" y="0"/>
                    </a:lnTo>
                    <a:lnTo>
                      <a:pt x="0" y="0"/>
                    </a:lnTo>
                    <a:close/>
                  </a:path>
                </a:pathLst>
              </a:custGeom>
              <a:solidFill>
                <a:srgbClr val="A0A0A0"/>
              </a:solidFill>
              <a:ln w="9525">
                <a:noFill/>
                <a:round/>
                <a:headEnd/>
                <a:tailEnd/>
              </a:ln>
            </p:spPr>
            <p:txBody>
              <a:bodyPr/>
              <a:lstStyle/>
              <a:p>
                <a:endParaRPr lang="en-US" dirty="0"/>
              </a:p>
            </p:txBody>
          </p:sp>
          <p:sp>
            <p:nvSpPr>
              <p:cNvPr id="29232" name="Freeform 560"/>
              <p:cNvSpPr>
                <a:spLocks/>
              </p:cNvSpPr>
              <p:nvPr/>
            </p:nvSpPr>
            <p:spPr bwMode="auto">
              <a:xfrm>
                <a:off x="2973" y="3544"/>
                <a:ext cx="27" cy="52"/>
              </a:xfrm>
              <a:custGeom>
                <a:avLst/>
                <a:gdLst/>
                <a:ahLst/>
                <a:cxnLst>
                  <a:cxn ang="0">
                    <a:pos x="0" y="0"/>
                  </a:cxn>
                  <a:cxn ang="0">
                    <a:pos x="28" y="20"/>
                  </a:cxn>
                  <a:cxn ang="0">
                    <a:pos x="21" y="53"/>
                  </a:cxn>
                  <a:cxn ang="0">
                    <a:pos x="14" y="53"/>
                  </a:cxn>
                  <a:cxn ang="0">
                    <a:pos x="0" y="0"/>
                  </a:cxn>
                </a:cxnLst>
                <a:rect l="0" t="0" r="r" b="b"/>
                <a:pathLst>
                  <a:path w="28" h="53">
                    <a:moveTo>
                      <a:pt x="0" y="0"/>
                    </a:moveTo>
                    <a:lnTo>
                      <a:pt x="28" y="20"/>
                    </a:lnTo>
                    <a:lnTo>
                      <a:pt x="21" y="53"/>
                    </a:lnTo>
                    <a:lnTo>
                      <a:pt x="14" y="53"/>
                    </a:lnTo>
                    <a:lnTo>
                      <a:pt x="0" y="0"/>
                    </a:lnTo>
                  </a:path>
                </a:pathLst>
              </a:custGeom>
              <a:noFill/>
              <a:ln w="0">
                <a:solidFill>
                  <a:srgbClr val="000000"/>
                </a:solidFill>
                <a:prstDash val="solid"/>
                <a:round/>
                <a:headEnd/>
                <a:tailEnd/>
              </a:ln>
            </p:spPr>
            <p:txBody>
              <a:bodyPr/>
              <a:lstStyle/>
              <a:p>
                <a:endParaRPr lang="en-US" dirty="0"/>
              </a:p>
            </p:txBody>
          </p:sp>
          <p:sp>
            <p:nvSpPr>
              <p:cNvPr id="29233" name="Freeform 561"/>
              <p:cNvSpPr>
                <a:spLocks/>
              </p:cNvSpPr>
              <p:nvPr/>
            </p:nvSpPr>
            <p:spPr bwMode="auto">
              <a:xfrm>
                <a:off x="2993" y="3569"/>
                <a:ext cx="14" cy="97"/>
              </a:xfrm>
              <a:custGeom>
                <a:avLst/>
                <a:gdLst/>
                <a:ahLst/>
                <a:cxnLst>
                  <a:cxn ang="0">
                    <a:pos x="0" y="99"/>
                  </a:cxn>
                  <a:cxn ang="0">
                    <a:pos x="0" y="27"/>
                  </a:cxn>
                  <a:cxn ang="0">
                    <a:pos x="7" y="0"/>
                  </a:cxn>
                  <a:cxn ang="0">
                    <a:pos x="14" y="0"/>
                  </a:cxn>
                  <a:cxn ang="0">
                    <a:pos x="7" y="27"/>
                  </a:cxn>
                  <a:cxn ang="0">
                    <a:pos x="7" y="99"/>
                  </a:cxn>
                  <a:cxn ang="0">
                    <a:pos x="0" y="99"/>
                  </a:cxn>
                  <a:cxn ang="0">
                    <a:pos x="0" y="99"/>
                  </a:cxn>
                </a:cxnLst>
                <a:rect l="0" t="0" r="r" b="b"/>
                <a:pathLst>
                  <a:path w="14" h="99">
                    <a:moveTo>
                      <a:pt x="0" y="99"/>
                    </a:moveTo>
                    <a:lnTo>
                      <a:pt x="0" y="27"/>
                    </a:lnTo>
                    <a:lnTo>
                      <a:pt x="7" y="0"/>
                    </a:lnTo>
                    <a:lnTo>
                      <a:pt x="14" y="0"/>
                    </a:lnTo>
                    <a:lnTo>
                      <a:pt x="7" y="27"/>
                    </a:lnTo>
                    <a:lnTo>
                      <a:pt x="7" y="99"/>
                    </a:lnTo>
                    <a:lnTo>
                      <a:pt x="0" y="99"/>
                    </a:lnTo>
                    <a:lnTo>
                      <a:pt x="0" y="99"/>
                    </a:lnTo>
                    <a:close/>
                  </a:path>
                </a:pathLst>
              </a:custGeom>
              <a:solidFill>
                <a:srgbClr val="808080"/>
              </a:solidFill>
              <a:ln w="9525">
                <a:noFill/>
                <a:round/>
                <a:headEnd/>
                <a:tailEnd/>
              </a:ln>
            </p:spPr>
            <p:txBody>
              <a:bodyPr/>
              <a:lstStyle/>
              <a:p>
                <a:endParaRPr lang="en-US" dirty="0"/>
              </a:p>
            </p:txBody>
          </p:sp>
          <p:sp>
            <p:nvSpPr>
              <p:cNvPr id="29234" name="Freeform 562"/>
              <p:cNvSpPr>
                <a:spLocks/>
              </p:cNvSpPr>
              <p:nvPr/>
            </p:nvSpPr>
            <p:spPr bwMode="auto">
              <a:xfrm>
                <a:off x="2993" y="3569"/>
                <a:ext cx="14" cy="97"/>
              </a:xfrm>
              <a:custGeom>
                <a:avLst/>
                <a:gdLst/>
                <a:ahLst/>
                <a:cxnLst>
                  <a:cxn ang="0">
                    <a:pos x="0" y="99"/>
                  </a:cxn>
                  <a:cxn ang="0">
                    <a:pos x="0" y="27"/>
                  </a:cxn>
                  <a:cxn ang="0">
                    <a:pos x="7" y="0"/>
                  </a:cxn>
                  <a:cxn ang="0">
                    <a:pos x="14" y="0"/>
                  </a:cxn>
                  <a:cxn ang="0">
                    <a:pos x="7" y="27"/>
                  </a:cxn>
                  <a:cxn ang="0">
                    <a:pos x="7" y="99"/>
                  </a:cxn>
                  <a:cxn ang="0">
                    <a:pos x="0" y="99"/>
                  </a:cxn>
                  <a:cxn ang="0">
                    <a:pos x="0" y="99"/>
                  </a:cxn>
                </a:cxnLst>
                <a:rect l="0" t="0" r="r" b="b"/>
                <a:pathLst>
                  <a:path w="14" h="99">
                    <a:moveTo>
                      <a:pt x="0" y="99"/>
                    </a:moveTo>
                    <a:lnTo>
                      <a:pt x="0" y="27"/>
                    </a:lnTo>
                    <a:lnTo>
                      <a:pt x="7" y="0"/>
                    </a:lnTo>
                    <a:lnTo>
                      <a:pt x="14" y="0"/>
                    </a:lnTo>
                    <a:lnTo>
                      <a:pt x="7" y="27"/>
                    </a:lnTo>
                    <a:lnTo>
                      <a:pt x="7" y="99"/>
                    </a:lnTo>
                    <a:lnTo>
                      <a:pt x="0" y="99"/>
                    </a:lnTo>
                    <a:lnTo>
                      <a:pt x="0" y="99"/>
                    </a:lnTo>
                  </a:path>
                </a:pathLst>
              </a:custGeom>
              <a:noFill/>
              <a:ln w="0">
                <a:solidFill>
                  <a:srgbClr val="000000"/>
                </a:solidFill>
                <a:prstDash val="solid"/>
                <a:round/>
                <a:headEnd/>
                <a:tailEnd/>
              </a:ln>
            </p:spPr>
            <p:txBody>
              <a:bodyPr/>
              <a:lstStyle/>
              <a:p>
                <a:endParaRPr lang="en-US" dirty="0"/>
              </a:p>
            </p:txBody>
          </p:sp>
          <p:sp>
            <p:nvSpPr>
              <p:cNvPr id="29235" name="Freeform 563"/>
              <p:cNvSpPr>
                <a:spLocks/>
              </p:cNvSpPr>
              <p:nvPr/>
            </p:nvSpPr>
            <p:spPr bwMode="auto">
              <a:xfrm>
                <a:off x="2993" y="3569"/>
                <a:ext cx="14" cy="97"/>
              </a:xfrm>
              <a:custGeom>
                <a:avLst/>
                <a:gdLst/>
                <a:ahLst/>
                <a:cxnLst>
                  <a:cxn ang="0">
                    <a:pos x="0" y="99"/>
                  </a:cxn>
                  <a:cxn ang="0">
                    <a:pos x="0" y="27"/>
                  </a:cxn>
                  <a:cxn ang="0">
                    <a:pos x="7" y="0"/>
                  </a:cxn>
                  <a:cxn ang="0">
                    <a:pos x="14" y="0"/>
                  </a:cxn>
                  <a:cxn ang="0">
                    <a:pos x="7" y="27"/>
                  </a:cxn>
                  <a:cxn ang="0">
                    <a:pos x="7" y="99"/>
                  </a:cxn>
                  <a:cxn ang="0">
                    <a:pos x="0" y="99"/>
                  </a:cxn>
                </a:cxnLst>
                <a:rect l="0" t="0" r="r" b="b"/>
                <a:pathLst>
                  <a:path w="14" h="99">
                    <a:moveTo>
                      <a:pt x="0" y="99"/>
                    </a:moveTo>
                    <a:lnTo>
                      <a:pt x="0" y="27"/>
                    </a:lnTo>
                    <a:lnTo>
                      <a:pt x="7" y="0"/>
                    </a:lnTo>
                    <a:lnTo>
                      <a:pt x="14" y="0"/>
                    </a:lnTo>
                    <a:lnTo>
                      <a:pt x="7" y="27"/>
                    </a:lnTo>
                    <a:lnTo>
                      <a:pt x="7" y="99"/>
                    </a:lnTo>
                    <a:lnTo>
                      <a:pt x="0" y="99"/>
                    </a:lnTo>
                  </a:path>
                </a:pathLst>
              </a:custGeom>
              <a:noFill/>
              <a:ln w="0">
                <a:solidFill>
                  <a:srgbClr val="000000"/>
                </a:solidFill>
                <a:prstDash val="solid"/>
                <a:round/>
                <a:headEnd/>
                <a:tailEnd/>
              </a:ln>
            </p:spPr>
            <p:txBody>
              <a:bodyPr/>
              <a:lstStyle/>
              <a:p>
                <a:endParaRPr lang="en-US" dirty="0"/>
              </a:p>
            </p:txBody>
          </p:sp>
          <p:sp>
            <p:nvSpPr>
              <p:cNvPr id="29236" name="Freeform 564"/>
              <p:cNvSpPr>
                <a:spLocks/>
              </p:cNvSpPr>
              <p:nvPr/>
            </p:nvSpPr>
            <p:spPr bwMode="auto">
              <a:xfrm>
                <a:off x="2986" y="3569"/>
                <a:ext cx="7" cy="97"/>
              </a:xfrm>
              <a:custGeom>
                <a:avLst/>
                <a:gdLst/>
                <a:ahLst/>
                <a:cxnLst>
                  <a:cxn ang="0">
                    <a:pos x="0" y="0"/>
                  </a:cxn>
                  <a:cxn ang="0">
                    <a:pos x="0" y="93"/>
                  </a:cxn>
                  <a:cxn ang="0">
                    <a:pos x="7" y="99"/>
                  </a:cxn>
                  <a:cxn ang="0">
                    <a:pos x="7" y="14"/>
                  </a:cxn>
                  <a:cxn ang="0">
                    <a:pos x="0" y="0"/>
                  </a:cxn>
                  <a:cxn ang="0">
                    <a:pos x="0" y="0"/>
                  </a:cxn>
                </a:cxnLst>
                <a:rect l="0" t="0" r="r" b="b"/>
                <a:pathLst>
                  <a:path w="7" h="99">
                    <a:moveTo>
                      <a:pt x="0" y="0"/>
                    </a:moveTo>
                    <a:lnTo>
                      <a:pt x="0" y="93"/>
                    </a:lnTo>
                    <a:lnTo>
                      <a:pt x="7" y="99"/>
                    </a:lnTo>
                    <a:lnTo>
                      <a:pt x="7" y="14"/>
                    </a:lnTo>
                    <a:lnTo>
                      <a:pt x="0" y="0"/>
                    </a:lnTo>
                    <a:lnTo>
                      <a:pt x="0" y="0"/>
                    </a:lnTo>
                    <a:close/>
                  </a:path>
                </a:pathLst>
              </a:custGeom>
              <a:solidFill>
                <a:srgbClr val="A0A0A0"/>
              </a:solidFill>
              <a:ln w="9525">
                <a:noFill/>
                <a:round/>
                <a:headEnd/>
                <a:tailEnd/>
              </a:ln>
            </p:spPr>
            <p:txBody>
              <a:bodyPr/>
              <a:lstStyle/>
              <a:p>
                <a:endParaRPr lang="en-US" dirty="0"/>
              </a:p>
            </p:txBody>
          </p:sp>
          <p:sp>
            <p:nvSpPr>
              <p:cNvPr id="29237" name="Freeform 565"/>
              <p:cNvSpPr>
                <a:spLocks/>
              </p:cNvSpPr>
              <p:nvPr/>
            </p:nvSpPr>
            <p:spPr bwMode="auto">
              <a:xfrm>
                <a:off x="2986" y="3569"/>
                <a:ext cx="7" cy="97"/>
              </a:xfrm>
              <a:custGeom>
                <a:avLst/>
                <a:gdLst/>
                <a:ahLst/>
                <a:cxnLst>
                  <a:cxn ang="0">
                    <a:pos x="0" y="0"/>
                  </a:cxn>
                  <a:cxn ang="0">
                    <a:pos x="0" y="93"/>
                  </a:cxn>
                  <a:cxn ang="0">
                    <a:pos x="7" y="99"/>
                  </a:cxn>
                  <a:cxn ang="0">
                    <a:pos x="7" y="14"/>
                  </a:cxn>
                  <a:cxn ang="0">
                    <a:pos x="0" y="0"/>
                  </a:cxn>
                  <a:cxn ang="0">
                    <a:pos x="0" y="0"/>
                  </a:cxn>
                </a:cxnLst>
                <a:rect l="0" t="0" r="r" b="b"/>
                <a:pathLst>
                  <a:path w="7" h="99">
                    <a:moveTo>
                      <a:pt x="0" y="0"/>
                    </a:moveTo>
                    <a:lnTo>
                      <a:pt x="0" y="93"/>
                    </a:lnTo>
                    <a:lnTo>
                      <a:pt x="7" y="99"/>
                    </a:lnTo>
                    <a:lnTo>
                      <a:pt x="7" y="14"/>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238" name="Freeform 566"/>
              <p:cNvSpPr>
                <a:spLocks/>
              </p:cNvSpPr>
              <p:nvPr/>
            </p:nvSpPr>
            <p:spPr bwMode="auto">
              <a:xfrm>
                <a:off x="2986" y="3569"/>
                <a:ext cx="7" cy="97"/>
              </a:xfrm>
              <a:custGeom>
                <a:avLst/>
                <a:gdLst/>
                <a:ahLst/>
                <a:cxnLst>
                  <a:cxn ang="0">
                    <a:pos x="0" y="0"/>
                  </a:cxn>
                  <a:cxn ang="0">
                    <a:pos x="0" y="93"/>
                  </a:cxn>
                  <a:cxn ang="0">
                    <a:pos x="7" y="99"/>
                  </a:cxn>
                  <a:cxn ang="0">
                    <a:pos x="7" y="14"/>
                  </a:cxn>
                  <a:cxn ang="0">
                    <a:pos x="0" y="0"/>
                  </a:cxn>
                </a:cxnLst>
                <a:rect l="0" t="0" r="r" b="b"/>
                <a:pathLst>
                  <a:path w="7" h="99">
                    <a:moveTo>
                      <a:pt x="0" y="0"/>
                    </a:moveTo>
                    <a:lnTo>
                      <a:pt x="0" y="93"/>
                    </a:lnTo>
                    <a:lnTo>
                      <a:pt x="7" y="99"/>
                    </a:lnTo>
                    <a:lnTo>
                      <a:pt x="7" y="14"/>
                    </a:lnTo>
                    <a:lnTo>
                      <a:pt x="0" y="0"/>
                    </a:lnTo>
                  </a:path>
                </a:pathLst>
              </a:custGeom>
              <a:noFill/>
              <a:ln w="0">
                <a:solidFill>
                  <a:srgbClr val="000000"/>
                </a:solidFill>
                <a:prstDash val="solid"/>
                <a:round/>
                <a:headEnd/>
                <a:tailEnd/>
              </a:ln>
            </p:spPr>
            <p:txBody>
              <a:bodyPr/>
              <a:lstStyle/>
              <a:p>
                <a:endParaRPr lang="en-US" dirty="0"/>
              </a:p>
            </p:txBody>
          </p:sp>
          <p:sp>
            <p:nvSpPr>
              <p:cNvPr id="29239" name="Freeform 567"/>
              <p:cNvSpPr>
                <a:spLocks/>
              </p:cNvSpPr>
              <p:nvPr/>
            </p:nvSpPr>
            <p:spPr bwMode="auto">
              <a:xfrm>
                <a:off x="2973" y="3544"/>
                <a:ext cx="27" cy="52"/>
              </a:xfrm>
              <a:custGeom>
                <a:avLst/>
                <a:gdLst/>
                <a:ahLst/>
                <a:cxnLst>
                  <a:cxn ang="0">
                    <a:pos x="0" y="0"/>
                  </a:cxn>
                  <a:cxn ang="0">
                    <a:pos x="28" y="20"/>
                  </a:cxn>
                  <a:cxn ang="0">
                    <a:pos x="21" y="53"/>
                  </a:cxn>
                  <a:cxn ang="0">
                    <a:pos x="14" y="53"/>
                  </a:cxn>
                  <a:cxn ang="0">
                    <a:pos x="0" y="0"/>
                  </a:cxn>
                  <a:cxn ang="0">
                    <a:pos x="0" y="0"/>
                  </a:cxn>
                </a:cxnLst>
                <a:rect l="0" t="0" r="r" b="b"/>
                <a:pathLst>
                  <a:path w="28" h="53">
                    <a:moveTo>
                      <a:pt x="0" y="0"/>
                    </a:moveTo>
                    <a:lnTo>
                      <a:pt x="28" y="20"/>
                    </a:lnTo>
                    <a:lnTo>
                      <a:pt x="21" y="53"/>
                    </a:lnTo>
                    <a:lnTo>
                      <a:pt x="14" y="53"/>
                    </a:lnTo>
                    <a:lnTo>
                      <a:pt x="0" y="0"/>
                    </a:lnTo>
                    <a:lnTo>
                      <a:pt x="0" y="0"/>
                    </a:lnTo>
                    <a:close/>
                  </a:path>
                </a:pathLst>
              </a:custGeom>
              <a:solidFill>
                <a:srgbClr val="A0A0A0"/>
              </a:solidFill>
              <a:ln w="9525">
                <a:noFill/>
                <a:round/>
                <a:headEnd/>
                <a:tailEnd/>
              </a:ln>
            </p:spPr>
            <p:txBody>
              <a:bodyPr/>
              <a:lstStyle/>
              <a:p>
                <a:endParaRPr lang="en-US" dirty="0"/>
              </a:p>
            </p:txBody>
          </p:sp>
          <p:sp>
            <p:nvSpPr>
              <p:cNvPr id="29240" name="Freeform 568"/>
              <p:cNvSpPr>
                <a:spLocks/>
              </p:cNvSpPr>
              <p:nvPr/>
            </p:nvSpPr>
            <p:spPr bwMode="auto">
              <a:xfrm>
                <a:off x="2973" y="3544"/>
                <a:ext cx="27" cy="52"/>
              </a:xfrm>
              <a:custGeom>
                <a:avLst/>
                <a:gdLst/>
                <a:ahLst/>
                <a:cxnLst>
                  <a:cxn ang="0">
                    <a:pos x="0" y="0"/>
                  </a:cxn>
                  <a:cxn ang="0">
                    <a:pos x="28" y="20"/>
                  </a:cxn>
                  <a:cxn ang="0">
                    <a:pos x="21" y="53"/>
                  </a:cxn>
                  <a:cxn ang="0">
                    <a:pos x="14" y="53"/>
                  </a:cxn>
                  <a:cxn ang="0">
                    <a:pos x="0" y="0"/>
                  </a:cxn>
                </a:cxnLst>
                <a:rect l="0" t="0" r="r" b="b"/>
                <a:pathLst>
                  <a:path w="28" h="53">
                    <a:moveTo>
                      <a:pt x="0" y="0"/>
                    </a:moveTo>
                    <a:lnTo>
                      <a:pt x="28" y="20"/>
                    </a:lnTo>
                    <a:lnTo>
                      <a:pt x="21" y="53"/>
                    </a:lnTo>
                    <a:lnTo>
                      <a:pt x="14" y="53"/>
                    </a:lnTo>
                    <a:lnTo>
                      <a:pt x="0" y="0"/>
                    </a:lnTo>
                  </a:path>
                </a:pathLst>
              </a:custGeom>
              <a:noFill/>
              <a:ln w="0">
                <a:solidFill>
                  <a:srgbClr val="000000"/>
                </a:solidFill>
                <a:prstDash val="solid"/>
                <a:round/>
                <a:headEnd/>
                <a:tailEnd/>
              </a:ln>
            </p:spPr>
            <p:txBody>
              <a:bodyPr/>
              <a:lstStyle/>
              <a:p>
                <a:endParaRPr lang="en-US" dirty="0"/>
              </a:p>
            </p:txBody>
          </p:sp>
          <p:sp>
            <p:nvSpPr>
              <p:cNvPr id="29241" name="Freeform 569"/>
              <p:cNvSpPr>
                <a:spLocks/>
              </p:cNvSpPr>
              <p:nvPr/>
            </p:nvSpPr>
            <p:spPr bwMode="auto">
              <a:xfrm>
                <a:off x="2835" y="3455"/>
                <a:ext cx="41" cy="32"/>
              </a:xfrm>
              <a:custGeom>
                <a:avLst/>
                <a:gdLst/>
                <a:ahLst/>
                <a:cxnLst>
                  <a:cxn ang="0">
                    <a:pos x="0" y="0"/>
                  </a:cxn>
                  <a:cxn ang="0">
                    <a:pos x="42" y="0"/>
                  </a:cxn>
                  <a:cxn ang="0">
                    <a:pos x="42" y="33"/>
                  </a:cxn>
                  <a:cxn ang="0">
                    <a:pos x="0" y="33"/>
                  </a:cxn>
                  <a:cxn ang="0">
                    <a:pos x="0" y="0"/>
                  </a:cxn>
                  <a:cxn ang="0">
                    <a:pos x="0" y="0"/>
                  </a:cxn>
                </a:cxnLst>
                <a:rect l="0" t="0" r="r" b="b"/>
                <a:pathLst>
                  <a:path w="42" h="33">
                    <a:moveTo>
                      <a:pt x="0" y="0"/>
                    </a:moveTo>
                    <a:lnTo>
                      <a:pt x="42" y="0"/>
                    </a:lnTo>
                    <a:lnTo>
                      <a:pt x="42" y="33"/>
                    </a:lnTo>
                    <a:lnTo>
                      <a:pt x="0" y="33"/>
                    </a:lnTo>
                    <a:lnTo>
                      <a:pt x="0" y="0"/>
                    </a:lnTo>
                    <a:lnTo>
                      <a:pt x="0" y="0"/>
                    </a:lnTo>
                    <a:close/>
                  </a:path>
                </a:pathLst>
              </a:custGeom>
              <a:solidFill>
                <a:srgbClr val="E5B27F"/>
              </a:solidFill>
              <a:ln w="9525">
                <a:noFill/>
                <a:round/>
                <a:headEnd/>
                <a:tailEnd/>
              </a:ln>
            </p:spPr>
            <p:txBody>
              <a:bodyPr/>
              <a:lstStyle/>
              <a:p>
                <a:endParaRPr lang="en-US" dirty="0"/>
              </a:p>
            </p:txBody>
          </p:sp>
          <p:sp>
            <p:nvSpPr>
              <p:cNvPr id="29242" name="Freeform 570"/>
              <p:cNvSpPr>
                <a:spLocks/>
              </p:cNvSpPr>
              <p:nvPr/>
            </p:nvSpPr>
            <p:spPr bwMode="auto">
              <a:xfrm>
                <a:off x="2835" y="3455"/>
                <a:ext cx="41" cy="32"/>
              </a:xfrm>
              <a:custGeom>
                <a:avLst/>
                <a:gdLst/>
                <a:ahLst/>
                <a:cxnLst>
                  <a:cxn ang="0">
                    <a:pos x="0" y="0"/>
                  </a:cxn>
                  <a:cxn ang="0">
                    <a:pos x="42" y="0"/>
                  </a:cxn>
                  <a:cxn ang="0">
                    <a:pos x="42" y="33"/>
                  </a:cxn>
                  <a:cxn ang="0">
                    <a:pos x="0" y="33"/>
                  </a:cxn>
                  <a:cxn ang="0">
                    <a:pos x="0" y="0"/>
                  </a:cxn>
                  <a:cxn ang="0">
                    <a:pos x="0" y="0"/>
                  </a:cxn>
                </a:cxnLst>
                <a:rect l="0" t="0" r="r" b="b"/>
                <a:pathLst>
                  <a:path w="42" h="33">
                    <a:moveTo>
                      <a:pt x="0" y="0"/>
                    </a:moveTo>
                    <a:lnTo>
                      <a:pt x="42" y="0"/>
                    </a:lnTo>
                    <a:lnTo>
                      <a:pt x="42" y="33"/>
                    </a:lnTo>
                    <a:lnTo>
                      <a:pt x="0" y="33"/>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243" name="Freeform 571"/>
              <p:cNvSpPr>
                <a:spLocks/>
              </p:cNvSpPr>
              <p:nvPr/>
            </p:nvSpPr>
            <p:spPr bwMode="auto">
              <a:xfrm>
                <a:off x="2828" y="3455"/>
                <a:ext cx="7" cy="32"/>
              </a:xfrm>
              <a:custGeom>
                <a:avLst/>
                <a:gdLst/>
                <a:ahLst/>
                <a:cxnLst>
                  <a:cxn ang="0">
                    <a:pos x="0" y="0"/>
                  </a:cxn>
                  <a:cxn ang="0">
                    <a:pos x="0" y="26"/>
                  </a:cxn>
                  <a:cxn ang="0">
                    <a:pos x="7" y="33"/>
                  </a:cxn>
                  <a:cxn ang="0">
                    <a:pos x="7" y="0"/>
                  </a:cxn>
                  <a:cxn ang="0">
                    <a:pos x="0" y="0"/>
                  </a:cxn>
                  <a:cxn ang="0">
                    <a:pos x="0" y="0"/>
                  </a:cxn>
                </a:cxnLst>
                <a:rect l="0" t="0" r="r" b="b"/>
                <a:pathLst>
                  <a:path w="7" h="33">
                    <a:moveTo>
                      <a:pt x="0" y="0"/>
                    </a:moveTo>
                    <a:lnTo>
                      <a:pt x="0" y="26"/>
                    </a:lnTo>
                    <a:lnTo>
                      <a:pt x="7" y="33"/>
                    </a:lnTo>
                    <a:lnTo>
                      <a:pt x="7" y="0"/>
                    </a:lnTo>
                    <a:lnTo>
                      <a:pt x="0" y="0"/>
                    </a:lnTo>
                    <a:lnTo>
                      <a:pt x="0" y="0"/>
                    </a:lnTo>
                    <a:close/>
                  </a:path>
                </a:pathLst>
              </a:custGeom>
              <a:solidFill>
                <a:srgbClr val="FFE5B2"/>
              </a:solidFill>
              <a:ln w="9525">
                <a:noFill/>
                <a:round/>
                <a:headEnd/>
                <a:tailEnd/>
              </a:ln>
            </p:spPr>
            <p:txBody>
              <a:bodyPr/>
              <a:lstStyle/>
              <a:p>
                <a:endParaRPr lang="en-US" dirty="0"/>
              </a:p>
            </p:txBody>
          </p:sp>
          <p:sp>
            <p:nvSpPr>
              <p:cNvPr id="29244" name="Freeform 572"/>
              <p:cNvSpPr>
                <a:spLocks/>
              </p:cNvSpPr>
              <p:nvPr/>
            </p:nvSpPr>
            <p:spPr bwMode="auto">
              <a:xfrm>
                <a:off x="2828" y="3455"/>
                <a:ext cx="7" cy="32"/>
              </a:xfrm>
              <a:custGeom>
                <a:avLst/>
                <a:gdLst/>
                <a:ahLst/>
                <a:cxnLst>
                  <a:cxn ang="0">
                    <a:pos x="0" y="0"/>
                  </a:cxn>
                  <a:cxn ang="0">
                    <a:pos x="0" y="26"/>
                  </a:cxn>
                  <a:cxn ang="0">
                    <a:pos x="7" y="33"/>
                  </a:cxn>
                  <a:cxn ang="0">
                    <a:pos x="7" y="0"/>
                  </a:cxn>
                  <a:cxn ang="0">
                    <a:pos x="0" y="0"/>
                  </a:cxn>
                  <a:cxn ang="0">
                    <a:pos x="0" y="0"/>
                  </a:cxn>
                </a:cxnLst>
                <a:rect l="0" t="0" r="r" b="b"/>
                <a:pathLst>
                  <a:path w="7" h="33">
                    <a:moveTo>
                      <a:pt x="0" y="0"/>
                    </a:moveTo>
                    <a:lnTo>
                      <a:pt x="0" y="26"/>
                    </a:lnTo>
                    <a:lnTo>
                      <a:pt x="7" y="33"/>
                    </a:lnTo>
                    <a:lnTo>
                      <a:pt x="7" y="0"/>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245" name="Freeform 573"/>
              <p:cNvSpPr>
                <a:spLocks/>
              </p:cNvSpPr>
              <p:nvPr/>
            </p:nvSpPr>
            <p:spPr bwMode="auto">
              <a:xfrm>
                <a:off x="2835" y="3455"/>
                <a:ext cx="41" cy="32"/>
              </a:xfrm>
              <a:custGeom>
                <a:avLst/>
                <a:gdLst/>
                <a:ahLst/>
                <a:cxnLst>
                  <a:cxn ang="0">
                    <a:pos x="0" y="0"/>
                  </a:cxn>
                  <a:cxn ang="0">
                    <a:pos x="42" y="0"/>
                  </a:cxn>
                  <a:cxn ang="0">
                    <a:pos x="35" y="13"/>
                  </a:cxn>
                  <a:cxn ang="0">
                    <a:pos x="0" y="33"/>
                  </a:cxn>
                  <a:cxn ang="0">
                    <a:pos x="0" y="0"/>
                  </a:cxn>
                  <a:cxn ang="0">
                    <a:pos x="0" y="0"/>
                  </a:cxn>
                  <a:cxn ang="0">
                    <a:pos x="0" y="0"/>
                  </a:cxn>
                  <a:cxn ang="0">
                    <a:pos x="0" y="0"/>
                  </a:cxn>
                </a:cxnLst>
                <a:rect l="0" t="0" r="r" b="b"/>
                <a:pathLst>
                  <a:path w="42" h="33">
                    <a:moveTo>
                      <a:pt x="0" y="0"/>
                    </a:moveTo>
                    <a:lnTo>
                      <a:pt x="42" y="0"/>
                    </a:lnTo>
                    <a:lnTo>
                      <a:pt x="35" y="13"/>
                    </a:lnTo>
                    <a:lnTo>
                      <a:pt x="0" y="33"/>
                    </a:lnTo>
                    <a:lnTo>
                      <a:pt x="0" y="0"/>
                    </a:lnTo>
                    <a:lnTo>
                      <a:pt x="0" y="0"/>
                    </a:lnTo>
                    <a:lnTo>
                      <a:pt x="0" y="0"/>
                    </a:lnTo>
                    <a:lnTo>
                      <a:pt x="0" y="0"/>
                    </a:lnTo>
                    <a:close/>
                  </a:path>
                </a:pathLst>
              </a:custGeom>
              <a:solidFill>
                <a:srgbClr val="E5B27F"/>
              </a:solidFill>
              <a:ln w="9525">
                <a:noFill/>
                <a:round/>
                <a:headEnd/>
                <a:tailEnd/>
              </a:ln>
            </p:spPr>
            <p:txBody>
              <a:bodyPr/>
              <a:lstStyle/>
              <a:p>
                <a:endParaRPr lang="en-US" dirty="0"/>
              </a:p>
            </p:txBody>
          </p:sp>
          <p:sp>
            <p:nvSpPr>
              <p:cNvPr id="29246" name="Freeform 574"/>
              <p:cNvSpPr>
                <a:spLocks/>
              </p:cNvSpPr>
              <p:nvPr/>
            </p:nvSpPr>
            <p:spPr bwMode="auto">
              <a:xfrm>
                <a:off x="2821" y="3455"/>
                <a:ext cx="41" cy="25"/>
              </a:xfrm>
              <a:custGeom>
                <a:avLst/>
                <a:gdLst/>
                <a:ahLst/>
                <a:cxnLst>
                  <a:cxn ang="0">
                    <a:pos x="0" y="0"/>
                  </a:cxn>
                  <a:cxn ang="0">
                    <a:pos x="14" y="0"/>
                  </a:cxn>
                  <a:cxn ang="0">
                    <a:pos x="42" y="0"/>
                  </a:cxn>
                  <a:cxn ang="0">
                    <a:pos x="21" y="0"/>
                  </a:cxn>
                  <a:cxn ang="0">
                    <a:pos x="14" y="13"/>
                  </a:cxn>
                  <a:cxn ang="0">
                    <a:pos x="14" y="0"/>
                  </a:cxn>
                  <a:cxn ang="0">
                    <a:pos x="7" y="13"/>
                  </a:cxn>
                  <a:cxn ang="0">
                    <a:pos x="7" y="26"/>
                  </a:cxn>
                  <a:cxn ang="0">
                    <a:pos x="7" y="26"/>
                  </a:cxn>
                  <a:cxn ang="0">
                    <a:pos x="0" y="0"/>
                  </a:cxn>
                  <a:cxn ang="0">
                    <a:pos x="0" y="0"/>
                  </a:cxn>
                </a:cxnLst>
                <a:rect l="0" t="0" r="r" b="b"/>
                <a:pathLst>
                  <a:path w="42" h="26">
                    <a:moveTo>
                      <a:pt x="0" y="0"/>
                    </a:moveTo>
                    <a:lnTo>
                      <a:pt x="14" y="0"/>
                    </a:lnTo>
                    <a:lnTo>
                      <a:pt x="42" y="0"/>
                    </a:lnTo>
                    <a:lnTo>
                      <a:pt x="21" y="0"/>
                    </a:lnTo>
                    <a:lnTo>
                      <a:pt x="14" y="13"/>
                    </a:lnTo>
                    <a:lnTo>
                      <a:pt x="14" y="0"/>
                    </a:lnTo>
                    <a:lnTo>
                      <a:pt x="7" y="13"/>
                    </a:lnTo>
                    <a:lnTo>
                      <a:pt x="7" y="26"/>
                    </a:lnTo>
                    <a:lnTo>
                      <a:pt x="7" y="26"/>
                    </a:lnTo>
                    <a:lnTo>
                      <a:pt x="0" y="0"/>
                    </a:lnTo>
                    <a:lnTo>
                      <a:pt x="0" y="0"/>
                    </a:lnTo>
                    <a:close/>
                  </a:path>
                </a:pathLst>
              </a:custGeom>
              <a:solidFill>
                <a:srgbClr val="000000"/>
              </a:solidFill>
              <a:ln w="9525">
                <a:noFill/>
                <a:round/>
                <a:headEnd/>
                <a:tailEnd/>
              </a:ln>
            </p:spPr>
            <p:txBody>
              <a:bodyPr/>
              <a:lstStyle/>
              <a:p>
                <a:endParaRPr lang="en-US" dirty="0"/>
              </a:p>
            </p:txBody>
          </p:sp>
          <p:sp>
            <p:nvSpPr>
              <p:cNvPr id="29247" name="Freeform 575"/>
              <p:cNvSpPr>
                <a:spLocks/>
              </p:cNvSpPr>
              <p:nvPr/>
            </p:nvSpPr>
            <p:spPr bwMode="auto">
              <a:xfrm>
                <a:off x="2897" y="3417"/>
                <a:ext cx="27" cy="38"/>
              </a:xfrm>
              <a:custGeom>
                <a:avLst/>
                <a:gdLst/>
                <a:ahLst/>
                <a:cxnLst>
                  <a:cxn ang="0">
                    <a:pos x="7" y="26"/>
                  </a:cxn>
                  <a:cxn ang="0">
                    <a:pos x="0" y="19"/>
                  </a:cxn>
                  <a:cxn ang="0">
                    <a:pos x="7" y="6"/>
                  </a:cxn>
                  <a:cxn ang="0">
                    <a:pos x="14" y="0"/>
                  </a:cxn>
                  <a:cxn ang="0">
                    <a:pos x="21" y="0"/>
                  </a:cxn>
                  <a:cxn ang="0">
                    <a:pos x="28" y="0"/>
                  </a:cxn>
                  <a:cxn ang="0">
                    <a:pos x="28" y="39"/>
                  </a:cxn>
                  <a:cxn ang="0">
                    <a:pos x="7" y="26"/>
                  </a:cxn>
                  <a:cxn ang="0">
                    <a:pos x="7" y="26"/>
                  </a:cxn>
                </a:cxnLst>
                <a:rect l="0" t="0" r="r" b="b"/>
                <a:pathLst>
                  <a:path w="28" h="39">
                    <a:moveTo>
                      <a:pt x="7" y="26"/>
                    </a:moveTo>
                    <a:lnTo>
                      <a:pt x="0" y="19"/>
                    </a:lnTo>
                    <a:lnTo>
                      <a:pt x="7" y="6"/>
                    </a:lnTo>
                    <a:lnTo>
                      <a:pt x="14" y="0"/>
                    </a:lnTo>
                    <a:lnTo>
                      <a:pt x="21" y="0"/>
                    </a:lnTo>
                    <a:lnTo>
                      <a:pt x="28" y="0"/>
                    </a:lnTo>
                    <a:lnTo>
                      <a:pt x="28" y="39"/>
                    </a:lnTo>
                    <a:lnTo>
                      <a:pt x="7" y="26"/>
                    </a:lnTo>
                    <a:lnTo>
                      <a:pt x="7" y="26"/>
                    </a:lnTo>
                    <a:close/>
                  </a:path>
                </a:pathLst>
              </a:custGeom>
              <a:solidFill>
                <a:srgbClr val="7F7F7F"/>
              </a:solidFill>
              <a:ln w="9525">
                <a:noFill/>
                <a:round/>
                <a:headEnd/>
                <a:tailEnd/>
              </a:ln>
            </p:spPr>
            <p:txBody>
              <a:bodyPr/>
              <a:lstStyle/>
              <a:p>
                <a:endParaRPr lang="en-US" dirty="0"/>
              </a:p>
            </p:txBody>
          </p:sp>
          <p:sp>
            <p:nvSpPr>
              <p:cNvPr id="29248" name="Freeform 576"/>
              <p:cNvSpPr>
                <a:spLocks/>
              </p:cNvSpPr>
              <p:nvPr/>
            </p:nvSpPr>
            <p:spPr bwMode="auto">
              <a:xfrm>
                <a:off x="2917" y="3467"/>
                <a:ext cx="62" cy="20"/>
              </a:xfrm>
              <a:custGeom>
                <a:avLst/>
                <a:gdLst/>
                <a:ahLst/>
                <a:cxnLst>
                  <a:cxn ang="0">
                    <a:pos x="7" y="0"/>
                  </a:cxn>
                  <a:cxn ang="0">
                    <a:pos x="0" y="7"/>
                  </a:cxn>
                  <a:cxn ang="0">
                    <a:pos x="0" y="7"/>
                  </a:cxn>
                  <a:cxn ang="0">
                    <a:pos x="0" y="13"/>
                  </a:cxn>
                  <a:cxn ang="0">
                    <a:pos x="14" y="13"/>
                  </a:cxn>
                  <a:cxn ang="0">
                    <a:pos x="28" y="20"/>
                  </a:cxn>
                  <a:cxn ang="0">
                    <a:pos x="42" y="13"/>
                  </a:cxn>
                  <a:cxn ang="0">
                    <a:pos x="56" y="13"/>
                  </a:cxn>
                  <a:cxn ang="0">
                    <a:pos x="63" y="13"/>
                  </a:cxn>
                  <a:cxn ang="0">
                    <a:pos x="63" y="7"/>
                  </a:cxn>
                  <a:cxn ang="0">
                    <a:pos x="63" y="0"/>
                  </a:cxn>
                  <a:cxn ang="0">
                    <a:pos x="49" y="0"/>
                  </a:cxn>
                  <a:cxn ang="0">
                    <a:pos x="21" y="0"/>
                  </a:cxn>
                  <a:cxn ang="0">
                    <a:pos x="7" y="0"/>
                  </a:cxn>
                  <a:cxn ang="0">
                    <a:pos x="7" y="0"/>
                  </a:cxn>
                  <a:cxn ang="0">
                    <a:pos x="7" y="0"/>
                  </a:cxn>
                </a:cxnLst>
                <a:rect l="0" t="0" r="r" b="b"/>
                <a:pathLst>
                  <a:path w="63" h="20">
                    <a:moveTo>
                      <a:pt x="7" y="0"/>
                    </a:moveTo>
                    <a:lnTo>
                      <a:pt x="0" y="7"/>
                    </a:lnTo>
                    <a:lnTo>
                      <a:pt x="0" y="7"/>
                    </a:lnTo>
                    <a:lnTo>
                      <a:pt x="0" y="13"/>
                    </a:lnTo>
                    <a:lnTo>
                      <a:pt x="14" y="13"/>
                    </a:lnTo>
                    <a:lnTo>
                      <a:pt x="28" y="20"/>
                    </a:lnTo>
                    <a:lnTo>
                      <a:pt x="42" y="13"/>
                    </a:lnTo>
                    <a:lnTo>
                      <a:pt x="56" y="13"/>
                    </a:lnTo>
                    <a:lnTo>
                      <a:pt x="63" y="13"/>
                    </a:lnTo>
                    <a:lnTo>
                      <a:pt x="63" y="7"/>
                    </a:lnTo>
                    <a:lnTo>
                      <a:pt x="63" y="0"/>
                    </a:lnTo>
                    <a:lnTo>
                      <a:pt x="49" y="0"/>
                    </a:lnTo>
                    <a:lnTo>
                      <a:pt x="21" y="0"/>
                    </a:lnTo>
                    <a:lnTo>
                      <a:pt x="7" y="0"/>
                    </a:lnTo>
                    <a:lnTo>
                      <a:pt x="7" y="0"/>
                    </a:lnTo>
                    <a:lnTo>
                      <a:pt x="7" y="0"/>
                    </a:lnTo>
                    <a:close/>
                  </a:path>
                </a:pathLst>
              </a:custGeom>
              <a:solidFill>
                <a:srgbClr val="7F7F7F"/>
              </a:solidFill>
              <a:ln w="9525">
                <a:noFill/>
                <a:round/>
                <a:headEnd/>
                <a:tailEnd/>
              </a:ln>
            </p:spPr>
            <p:txBody>
              <a:bodyPr/>
              <a:lstStyle/>
              <a:p>
                <a:endParaRPr lang="en-US" dirty="0"/>
              </a:p>
            </p:txBody>
          </p:sp>
          <p:sp>
            <p:nvSpPr>
              <p:cNvPr id="29249" name="Freeform 577"/>
              <p:cNvSpPr>
                <a:spLocks/>
              </p:cNvSpPr>
              <p:nvPr/>
            </p:nvSpPr>
            <p:spPr bwMode="auto">
              <a:xfrm>
                <a:off x="2917" y="3467"/>
                <a:ext cx="62" cy="20"/>
              </a:xfrm>
              <a:custGeom>
                <a:avLst/>
                <a:gdLst/>
                <a:ahLst/>
                <a:cxnLst>
                  <a:cxn ang="0">
                    <a:pos x="7" y="0"/>
                  </a:cxn>
                  <a:cxn ang="0">
                    <a:pos x="0" y="7"/>
                  </a:cxn>
                  <a:cxn ang="0">
                    <a:pos x="0" y="7"/>
                  </a:cxn>
                  <a:cxn ang="0">
                    <a:pos x="0" y="13"/>
                  </a:cxn>
                  <a:cxn ang="0">
                    <a:pos x="14" y="13"/>
                  </a:cxn>
                  <a:cxn ang="0">
                    <a:pos x="28" y="20"/>
                  </a:cxn>
                  <a:cxn ang="0">
                    <a:pos x="42" y="13"/>
                  </a:cxn>
                  <a:cxn ang="0">
                    <a:pos x="56" y="13"/>
                  </a:cxn>
                  <a:cxn ang="0">
                    <a:pos x="63" y="13"/>
                  </a:cxn>
                  <a:cxn ang="0">
                    <a:pos x="63" y="7"/>
                  </a:cxn>
                  <a:cxn ang="0">
                    <a:pos x="63" y="0"/>
                  </a:cxn>
                  <a:cxn ang="0">
                    <a:pos x="49" y="0"/>
                  </a:cxn>
                  <a:cxn ang="0">
                    <a:pos x="21" y="0"/>
                  </a:cxn>
                  <a:cxn ang="0">
                    <a:pos x="7" y="0"/>
                  </a:cxn>
                  <a:cxn ang="0">
                    <a:pos x="7" y="0"/>
                  </a:cxn>
                  <a:cxn ang="0">
                    <a:pos x="7" y="0"/>
                  </a:cxn>
                </a:cxnLst>
                <a:rect l="0" t="0" r="r" b="b"/>
                <a:pathLst>
                  <a:path w="63" h="20">
                    <a:moveTo>
                      <a:pt x="7" y="0"/>
                    </a:moveTo>
                    <a:lnTo>
                      <a:pt x="0" y="7"/>
                    </a:lnTo>
                    <a:lnTo>
                      <a:pt x="0" y="7"/>
                    </a:lnTo>
                    <a:lnTo>
                      <a:pt x="0" y="13"/>
                    </a:lnTo>
                    <a:lnTo>
                      <a:pt x="14" y="13"/>
                    </a:lnTo>
                    <a:lnTo>
                      <a:pt x="28" y="20"/>
                    </a:lnTo>
                    <a:lnTo>
                      <a:pt x="42" y="13"/>
                    </a:lnTo>
                    <a:lnTo>
                      <a:pt x="56" y="13"/>
                    </a:lnTo>
                    <a:lnTo>
                      <a:pt x="63" y="13"/>
                    </a:lnTo>
                    <a:lnTo>
                      <a:pt x="63" y="7"/>
                    </a:lnTo>
                    <a:lnTo>
                      <a:pt x="63" y="0"/>
                    </a:lnTo>
                    <a:lnTo>
                      <a:pt x="49" y="0"/>
                    </a:lnTo>
                    <a:lnTo>
                      <a:pt x="21" y="0"/>
                    </a:lnTo>
                    <a:lnTo>
                      <a:pt x="7" y="0"/>
                    </a:lnTo>
                    <a:lnTo>
                      <a:pt x="7" y="0"/>
                    </a:lnTo>
                    <a:lnTo>
                      <a:pt x="7" y="0"/>
                    </a:lnTo>
                  </a:path>
                </a:pathLst>
              </a:custGeom>
              <a:noFill/>
              <a:ln w="0">
                <a:solidFill>
                  <a:srgbClr val="000000"/>
                </a:solidFill>
                <a:prstDash val="solid"/>
                <a:round/>
                <a:headEnd/>
                <a:tailEnd/>
              </a:ln>
            </p:spPr>
            <p:txBody>
              <a:bodyPr/>
              <a:lstStyle/>
              <a:p>
                <a:endParaRPr lang="en-US" dirty="0"/>
              </a:p>
            </p:txBody>
          </p:sp>
          <p:sp>
            <p:nvSpPr>
              <p:cNvPr id="29250" name="Freeform 578"/>
              <p:cNvSpPr>
                <a:spLocks/>
              </p:cNvSpPr>
              <p:nvPr/>
            </p:nvSpPr>
            <p:spPr bwMode="auto">
              <a:xfrm>
                <a:off x="2924" y="3467"/>
                <a:ext cx="49" cy="13"/>
              </a:xfrm>
              <a:custGeom>
                <a:avLst/>
                <a:gdLst/>
                <a:ahLst/>
                <a:cxnLst>
                  <a:cxn ang="0">
                    <a:pos x="42" y="0"/>
                  </a:cxn>
                  <a:cxn ang="0">
                    <a:pos x="49" y="0"/>
                  </a:cxn>
                  <a:cxn ang="0">
                    <a:pos x="49" y="7"/>
                  </a:cxn>
                  <a:cxn ang="0">
                    <a:pos x="14" y="13"/>
                  </a:cxn>
                  <a:cxn ang="0">
                    <a:pos x="0" y="0"/>
                  </a:cxn>
                  <a:cxn ang="0">
                    <a:pos x="0" y="0"/>
                  </a:cxn>
                  <a:cxn ang="0">
                    <a:pos x="14" y="7"/>
                  </a:cxn>
                  <a:cxn ang="0">
                    <a:pos x="49" y="0"/>
                  </a:cxn>
                  <a:cxn ang="0">
                    <a:pos x="42" y="0"/>
                  </a:cxn>
                  <a:cxn ang="0">
                    <a:pos x="42" y="0"/>
                  </a:cxn>
                  <a:cxn ang="0">
                    <a:pos x="42" y="0"/>
                  </a:cxn>
                </a:cxnLst>
                <a:rect l="0" t="0" r="r" b="b"/>
                <a:pathLst>
                  <a:path w="49" h="13">
                    <a:moveTo>
                      <a:pt x="42" y="0"/>
                    </a:moveTo>
                    <a:lnTo>
                      <a:pt x="49" y="0"/>
                    </a:lnTo>
                    <a:lnTo>
                      <a:pt x="49" y="7"/>
                    </a:lnTo>
                    <a:lnTo>
                      <a:pt x="14" y="13"/>
                    </a:lnTo>
                    <a:lnTo>
                      <a:pt x="0" y="0"/>
                    </a:lnTo>
                    <a:lnTo>
                      <a:pt x="0" y="0"/>
                    </a:lnTo>
                    <a:lnTo>
                      <a:pt x="14" y="7"/>
                    </a:lnTo>
                    <a:lnTo>
                      <a:pt x="49" y="0"/>
                    </a:lnTo>
                    <a:lnTo>
                      <a:pt x="42" y="0"/>
                    </a:lnTo>
                    <a:lnTo>
                      <a:pt x="42" y="0"/>
                    </a:lnTo>
                    <a:lnTo>
                      <a:pt x="42" y="0"/>
                    </a:lnTo>
                    <a:close/>
                  </a:path>
                </a:pathLst>
              </a:custGeom>
              <a:solidFill>
                <a:srgbClr val="000000"/>
              </a:solidFill>
              <a:ln w="9525">
                <a:noFill/>
                <a:round/>
                <a:headEnd/>
                <a:tailEnd/>
              </a:ln>
            </p:spPr>
            <p:txBody>
              <a:bodyPr/>
              <a:lstStyle/>
              <a:p>
                <a:endParaRPr lang="en-US" dirty="0"/>
              </a:p>
            </p:txBody>
          </p:sp>
          <p:sp>
            <p:nvSpPr>
              <p:cNvPr id="29251" name="Freeform 579"/>
              <p:cNvSpPr>
                <a:spLocks/>
              </p:cNvSpPr>
              <p:nvPr/>
            </p:nvSpPr>
            <p:spPr bwMode="auto">
              <a:xfrm>
                <a:off x="2924" y="3410"/>
                <a:ext cx="69" cy="57"/>
              </a:xfrm>
              <a:custGeom>
                <a:avLst/>
                <a:gdLst/>
                <a:ahLst/>
                <a:cxnLst>
                  <a:cxn ang="0">
                    <a:pos x="70" y="0"/>
                  </a:cxn>
                  <a:cxn ang="0">
                    <a:pos x="70" y="53"/>
                  </a:cxn>
                  <a:cxn ang="0">
                    <a:pos x="7" y="59"/>
                  </a:cxn>
                  <a:cxn ang="0">
                    <a:pos x="0" y="59"/>
                  </a:cxn>
                  <a:cxn ang="0">
                    <a:pos x="0" y="7"/>
                  </a:cxn>
                  <a:cxn ang="0">
                    <a:pos x="7" y="0"/>
                  </a:cxn>
                  <a:cxn ang="0">
                    <a:pos x="70" y="0"/>
                  </a:cxn>
                  <a:cxn ang="0">
                    <a:pos x="70" y="0"/>
                  </a:cxn>
                </a:cxnLst>
                <a:rect l="0" t="0" r="r" b="b"/>
                <a:pathLst>
                  <a:path w="70" h="59">
                    <a:moveTo>
                      <a:pt x="70" y="0"/>
                    </a:moveTo>
                    <a:lnTo>
                      <a:pt x="70" y="53"/>
                    </a:lnTo>
                    <a:lnTo>
                      <a:pt x="7" y="59"/>
                    </a:lnTo>
                    <a:lnTo>
                      <a:pt x="0" y="59"/>
                    </a:lnTo>
                    <a:lnTo>
                      <a:pt x="0" y="7"/>
                    </a:lnTo>
                    <a:lnTo>
                      <a:pt x="7" y="0"/>
                    </a:lnTo>
                    <a:lnTo>
                      <a:pt x="70" y="0"/>
                    </a:lnTo>
                    <a:lnTo>
                      <a:pt x="70" y="0"/>
                    </a:lnTo>
                    <a:close/>
                  </a:path>
                </a:pathLst>
              </a:custGeom>
              <a:solidFill>
                <a:srgbClr val="000000"/>
              </a:solidFill>
              <a:ln w="9525">
                <a:noFill/>
                <a:round/>
                <a:headEnd/>
                <a:tailEnd/>
              </a:ln>
            </p:spPr>
            <p:txBody>
              <a:bodyPr/>
              <a:lstStyle/>
              <a:p>
                <a:endParaRPr lang="en-US" dirty="0"/>
              </a:p>
            </p:txBody>
          </p:sp>
          <p:sp>
            <p:nvSpPr>
              <p:cNvPr id="29252" name="Freeform 580"/>
              <p:cNvSpPr>
                <a:spLocks/>
              </p:cNvSpPr>
              <p:nvPr/>
            </p:nvSpPr>
            <p:spPr bwMode="auto">
              <a:xfrm>
                <a:off x="2931" y="3410"/>
                <a:ext cx="62" cy="57"/>
              </a:xfrm>
              <a:custGeom>
                <a:avLst/>
                <a:gdLst/>
                <a:ahLst/>
                <a:cxnLst>
                  <a:cxn ang="0">
                    <a:pos x="0" y="7"/>
                  </a:cxn>
                  <a:cxn ang="0">
                    <a:pos x="0" y="53"/>
                  </a:cxn>
                  <a:cxn ang="0">
                    <a:pos x="7" y="59"/>
                  </a:cxn>
                  <a:cxn ang="0">
                    <a:pos x="7" y="59"/>
                  </a:cxn>
                  <a:cxn ang="0">
                    <a:pos x="56" y="53"/>
                  </a:cxn>
                  <a:cxn ang="0">
                    <a:pos x="63" y="53"/>
                  </a:cxn>
                  <a:cxn ang="0">
                    <a:pos x="63" y="46"/>
                  </a:cxn>
                  <a:cxn ang="0">
                    <a:pos x="63" y="46"/>
                  </a:cxn>
                  <a:cxn ang="0">
                    <a:pos x="56" y="7"/>
                  </a:cxn>
                  <a:cxn ang="0">
                    <a:pos x="56" y="7"/>
                  </a:cxn>
                  <a:cxn ang="0">
                    <a:pos x="49" y="0"/>
                  </a:cxn>
                  <a:cxn ang="0">
                    <a:pos x="42" y="0"/>
                  </a:cxn>
                  <a:cxn ang="0">
                    <a:pos x="0" y="7"/>
                  </a:cxn>
                  <a:cxn ang="0">
                    <a:pos x="0" y="7"/>
                  </a:cxn>
                  <a:cxn ang="0">
                    <a:pos x="0" y="7"/>
                  </a:cxn>
                </a:cxnLst>
                <a:rect l="0" t="0" r="r" b="b"/>
                <a:pathLst>
                  <a:path w="63" h="59">
                    <a:moveTo>
                      <a:pt x="0" y="7"/>
                    </a:moveTo>
                    <a:lnTo>
                      <a:pt x="0" y="53"/>
                    </a:lnTo>
                    <a:lnTo>
                      <a:pt x="7" y="59"/>
                    </a:lnTo>
                    <a:lnTo>
                      <a:pt x="7" y="59"/>
                    </a:lnTo>
                    <a:lnTo>
                      <a:pt x="56" y="53"/>
                    </a:lnTo>
                    <a:lnTo>
                      <a:pt x="63" y="53"/>
                    </a:lnTo>
                    <a:lnTo>
                      <a:pt x="63" y="46"/>
                    </a:lnTo>
                    <a:lnTo>
                      <a:pt x="63" y="46"/>
                    </a:lnTo>
                    <a:lnTo>
                      <a:pt x="56" y="7"/>
                    </a:lnTo>
                    <a:lnTo>
                      <a:pt x="56" y="7"/>
                    </a:lnTo>
                    <a:lnTo>
                      <a:pt x="49" y="0"/>
                    </a:lnTo>
                    <a:lnTo>
                      <a:pt x="42" y="0"/>
                    </a:lnTo>
                    <a:lnTo>
                      <a:pt x="0" y="7"/>
                    </a:lnTo>
                    <a:lnTo>
                      <a:pt x="0" y="7"/>
                    </a:lnTo>
                    <a:lnTo>
                      <a:pt x="0" y="7"/>
                    </a:lnTo>
                    <a:close/>
                  </a:path>
                </a:pathLst>
              </a:custGeom>
              <a:solidFill>
                <a:srgbClr val="7F7F7F"/>
              </a:solidFill>
              <a:ln w="9525">
                <a:noFill/>
                <a:round/>
                <a:headEnd/>
                <a:tailEnd/>
              </a:ln>
            </p:spPr>
            <p:txBody>
              <a:bodyPr/>
              <a:lstStyle/>
              <a:p>
                <a:endParaRPr lang="en-US" dirty="0"/>
              </a:p>
            </p:txBody>
          </p:sp>
          <p:sp>
            <p:nvSpPr>
              <p:cNvPr id="29253" name="Freeform 581"/>
              <p:cNvSpPr>
                <a:spLocks/>
              </p:cNvSpPr>
              <p:nvPr/>
            </p:nvSpPr>
            <p:spPr bwMode="auto">
              <a:xfrm>
                <a:off x="2938" y="3417"/>
                <a:ext cx="48" cy="45"/>
              </a:xfrm>
              <a:custGeom>
                <a:avLst/>
                <a:gdLst/>
                <a:ahLst/>
                <a:cxnLst>
                  <a:cxn ang="0">
                    <a:pos x="49" y="0"/>
                  </a:cxn>
                  <a:cxn ang="0">
                    <a:pos x="49" y="39"/>
                  </a:cxn>
                  <a:cxn ang="0">
                    <a:pos x="7" y="46"/>
                  </a:cxn>
                  <a:cxn ang="0">
                    <a:pos x="7" y="46"/>
                  </a:cxn>
                  <a:cxn ang="0">
                    <a:pos x="7" y="46"/>
                  </a:cxn>
                  <a:cxn ang="0">
                    <a:pos x="0" y="6"/>
                  </a:cxn>
                  <a:cxn ang="0">
                    <a:pos x="0" y="0"/>
                  </a:cxn>
                  <a:cxn ang="0">
                    <a:pos x="7" y="0"/>
                  </a:cxn>
                  <a:cxn ang="0">
                    <a:pos x="49" y="0"/>
                  </a:cxn>
                  <a:cxn ang="0">
                    <a:pos x="49" y="0"/>
                  </a:cxn>
                </a:cxnLst>
                <a:rect l="0" t="0" r="r" b="b"/>
                <a:pathLst>
                  <a:path w="49" h="46">
                    <a:moveTo>
                      <a:pt x="49" y="0"/>
                    </a:moveTo>
                    <a:lnTo>
                      <a:pt x="49" y="39"/>
                    </a:lnTo>
                    <a:lnTo>
                      <a:pt x="7" y="46"/>
                    </a:lnTo>
                    <a:lnTo>
                      <a:pt x="7" y="46"/>
                    </a:lnTo>
                    <a:lnTo>
                      <a:pt x="7" y="46"/>
                    </a:lnTo>
                    <a:lnTo>
                      <a:pt x="0" y="6"/>
                    </a:lnTo>
                    <a:lnTo>
                      <a:pt x="0" y="0"/>
                    </a:lnTo>
                    <a:lnTo>
                      <a:pt x="7" y="0"/>
                    </a:lnTo>
                    <a:lnTo>
                      <a:pt x="49" y="0"/>
                    </a:lnTo>
                    <a:lnTo>
                      <a:pt x="49" y="0"/>
                    </a:lnTo>
                    <a:close/>
                  </a:path>
                </a:pathLst>
              </a:custGeom>
              <a:solidFill>
                <a:srgbClr val="000000"/>
              </a:solidFill>
              <a:ln w="9525">
                <a:noFill/>
                <a:round/>
                <a:headEnd/>
                <a:tailEnd/>
              </a:ln>
            </p:spPr>
            <p:txBody>
              <a:bodyPr/>
              <a:lstStyle/>
              <a:p>
                <a:endParaRPr lang="en-US" dirty="0"/>
              </a:p>
            </p:txBody>
          </p:sp>
          <p:sp>
            <p:nvSpPr>
              <p:cNvPr id="29254" name="Freeform 582"/>
              <p:cNvSpPr>
                <a:spLocks/>
              </p:cNvSpPr>
              <p:nvPr/>
            </p:nvSpPr>
            <p:spPr bwMode="auto">
              <a:xfrm>
                <a:off x="2938" y="3423"/>
                <a:ext cx="48" cy="32"/>
              </a:xfrm>
              <a:custGeom>
                <a:avLst/>
                <a:gdLst/>
                <a:ahLst/>
                <a:cxnLst>
                  <a:cxn ang="0">
                    <a:pos x="42" y="0"/>
                  </a:cxn>
                  <a:cxn ang="0">
                    <a:pos x="49" y="33"/>
                  </a:cxn>
                  <a:cxn ang="0">
                    <a:pos x="7" y="33"/>
                  </a:cxn>
                  <a:cxn ang="0">
                    <a:pos x="7" y="33"/>
                  </a:cxn>
                  <a:cxn ang="0">
                    <a:pos x="0" y="0"/>
                  </a:cxn>
                  <a:cxn ang="0">
                    <a:pos x="42" y="0"/>
                  </a:cxn>
                  <a:cxn ang="0">
                    <a:pos x="42" y="0"/>
                  </a:cxn>
                </a:cxnLst>
                <a:rect l="0" t="0" r="r" b="b"/>
                <a:pathLst>
                  <a:path w="49" h="33">
                    <a:moveTo>
                      <a:pt x="42" y="0"/>
                    </a:moveTo>
                    <a:lnTo>
                      <a:pt x="49" y="33"/>
                    </a:lnTo>
                    <a:lnTo>
                      <a:pt x="7" y="33"/>
                    </a:lnTo>
                    <a:lnTo>
                      <a:pt x="7" y="33"/>
                    </a:lnTo>
                    <a:lnTo>
                      <a:pt x="0" y="0"/>
                    </a:lnTo>
                    <a:lnTo>
                      <a:pt x="42" y="0"/>
                    </a:lnTo>
                    <a:lnTo>
                      <a:pt x="42" y="0"/>
                    </a:lnTo>
                    <a:close/>
                  </a:path>
                </a:pathLst>
              </a:custGeom>
              <a:solidFill>
                <a:srgbClr val="FFFFFF"/>
              </a:solidFill>
              <a:ln w="9525">
                <a:noFill/>
                <a:round/>
                <a:headEnd/>
                <a:tailEnd/>
              </a:ln>
            </p:spPr>
            <p:txBody>
              <a:bodyPr/>
              <a:lstStyle/>
              <a:p>
                <a:endParaRPr lang="en-US" dirty="0"/>
              </a:p>
            </p:txBody>
          </p:sp>
          <p:sp>
            <p:nvSpPr>
              <p:cNvPr id="29255" name="Line 583"/>
              <p:cNvSpPr>
                <a:spLocks noChangeShapeType="1"/>
              </p:cNvSpPr>
              <p:nvPr/>
            </p:nvSpPr>
            <p:spPr bwMode="auto">
              <a:xfrm>
                <a:off x="2979" y="3423"/>
                <a:ext cx="1" cy="1"/>
              </a:xfrm>
              <a:prstGeom prst="line">
                <a:avLst/>
              </a:prstGeom>
              <a:noFill/>
              <a:ln w="0">
                <a:solidFill>
                  <a:srgbClr val="000000"/>
                </a:solidFill>
                <a:round/>
                <a:headEnd/>
                <a:tailEnd/>
              </a:ln>
            </p:spPr>
            <p:txBody>
              <a:bodyPr/>
              <a:lstStyle/>
              <a:p>
                <a:endParaRPr lang="en-US" dirty="0"/>
              </a:p>
            </p:txBody>
          </p:sp>
          <p:sp>
            <p:nvSpPr>
              <p:cNvPr id="29256" name="Line 584"/>
              <p:cNvSpPr>
                <a:spLocks noChangeShapeType="1"/>
              </p:cNvSpPr>
              <p:nvPr/>
            </p:nvSpPr>
            <p:spPr bwMode="auto">
              <a:xfrm>
                <a:off x="2966" y="3423"/>
                <a:ext cx="1" cy="1"/>
              </a:xfrm>
              <a:prstGeom prst="line">
                <a:avLst/>
              </a:prstGeom>
              <a:noFill/>
              <a:ln w="0">
                <a:solidFill>
                  <a:srgbClr val="000000"/>
                </a:solidFill>
                <a:round/>
                <a:headEnd/>
                <a:tailEnd/>
              </a:ln>
            </p:spPr>
            <p:txBody>
              <a:bodyPr/>
              <a:lstStyle/>
              <a:p>
                <a:endParaRPr lang="en-US" dirty="0"/>
              </a:p>
            </p:txBody>
          </p:sp>
          <p:sp>
            <p:nvSpPr>
              <p:cNvPr id="29257" name="Line 585"/>
              <p:cNvSpPr>
                <a:spLocks noChangeShapeType="1"/>
              </p:cNvSpPr>
              <p:nvPr/>
            </p:nvSpPr>
            <p:spPr bwMode="auto">
              <a:xfrm flipH="1">
                <a:off x="2959" y="3423"/>
                <a:ext cx="7" cy="1"/>
              </a:xfrm>
              <a:prstGeom prst="line">
                <a:avLst/>
              </a:prstGeom>
              <a:noFill/>
              <a:ln w="0">
                <a:solidFill>
                  <a:srgbClr val="000000"/>
                </a:solidFill>
                <a:round/>
                <a:headEnd/>
                <a:tailEnd/>
              </a:ln>
            </p:spPr>
            <p:txBody>
              <a:bodyPr/>
              <a:lstStyle/>
              <a:p>
                <a:endParaRPr lang="en-US" dirty="0"/>
              </a:p>
            </p:txBody>
          </p:sp>
          <p:sp>
            <p:nvSpPr>
              <p:cNvPr id="29258" name="Line 586"/>
              <p:cNvSpPr>
                <a:spLocks noChangeShapeType="1"/>
              </p:cNvSpPr>
              <p:nvPr/>
            </p:nvSpPr>
            <p:spPr bwMode="auto">
              <a:xfrm flipH="1">
                <a:off x="2952" y="3423"/>
                <a:ext cx="7" cy="1"/>
              </a:xfrm>
              <a:prstGeom prst="line">
                <a:avLst/>
              </a:prstGeom>
              <a:noFill/>
              <a:ln w="0">
                <a:solidFill>
                  <a:srgbClr val="000000"/>
                </a:solidFill>
                <a:round/>
                <a:headEnd/>
                <a:tailEnd/>
              </a:ln>
            </p:spPr>
            <p:txBody>
              <a:bodyPr/>
              <a:lstStyle/>
              <a:p>
                <a:endParaRPr lang="en-US" dirty="0"/>
              </a:p>
            </p:txBody>
          </p:sp>
          <p:sp>
            <p:nvSpPr>
              <p:cNvPr id="29259" name="Line 587"/>
              <p:cNvSpPr>
                <a:spLocks noChangeShapeType="1"/>
              </p:cNvSpPr>
              <p:nvPr/>
            </p:nvSpPr>
            <p:spPr bwMode="auto">
              <a:xfrm flipH="1">
                <a:off x="2938" y="3423"/>
                <a:ext cx="14" cy="1"/>
              </a:xfrm>
              <a:prstGeom prst="line">
                <a:avLst/>
              </a:prstGeom>
              <a:noFill/>
              <a:ln w="0">
                <a:solidFill>
                  <a:srgbClr val="000000"/>
                </a:solidFill>
                <a:round/>
                <a:headEnd/>
                <a:tailEnd/>
              </a:ln>
            </p:spPr>
            <p:txBody>
              <a:bodyPr/>
              <a:lstStyle/>
              <a:p>
                <a:endParaRPr lang="en-US" dirty="0"/>
              </a:p>
            </p:txBody>
          </p:sp>
          <p:sp>
            <p:nvSpPr>
              <p:cNvPr id="29260" name="Line 588"/>
              <p:cNvSpPr>
                <a:spLocks noChangeShapeType="1"/>
              </p:cNvSpPr>
              <p:nvPr/>
            </p:nvSpPr>
            <p:spPr bwMode="auto">
              <a:xfrm>
                <a:off x="2979" y="3423"/>
                <a:ext cx="1" cy="1"/>
              </a:xfrm>
              <a:prstGeom prst="line">
                <a:avLst/>
              </a:prstGeom>
              <a:noFill/>
              <a:ln w="0">
                <a:solidFill>
                  <a:srgbClr val="000000"/>
                </a:solidFill>
                <a:round/>
                <a:headEnd/>
                <a:tailEnd/>
              </a:ln>
            </p:spPr>
            <p:txBody>
              <a:bodyPr/>
              <a:lstStyle/>
              <a:p>
                <a:endParaRPr lang="en-US" dirty="0"/>
              </a:p>
            </p:txBody>
          </p:sp>
          <p:sp>
            <p:nvSpPr>
              <p:cNvPr id="29261" name="Line 589"/>
              <p:cNvSpPr>
                <a:spLocks noChangeShapeType="1"/>
              </p:cNvSpPr>
              <p:nvPr/>
            </p:nvSpPr>
            <p:spPr bwMode="auto">
              <a:xfrm flipH="1">
                <a:off x="2973" y="3423"/>
                <a:ext cx="6" cy="1"/>
              </a:xfrm>
              <a:prstGeom prst="line">
                <a:avLst/>
              </a:prstGeom>
              <a:noFill/>
              <a:ln w="0">
                <a:solidFill>
                  <a:srgbClr val="000000"/>
                </a:solidFill>
                <a:round/>
                <a:headEnd/>
                <a:tailEnd/>
              </a:ln>
            </p:spPr>
            <p:txBody>
              <a:bodyPr/>
              <a:lstStyle/>
              <a:p>
                <a:endParaRPr lang="en-US" dirty="0"/>
              </a:p>
            </p:txBody>
          </p:sp>
          <p:sp>
            <p:nvSpPr>
              <p:cNvPr id="29263" name="Line 591"/>
              <p:cNvSpPr>
                <a:spLocks noChangeShapeType="1"/>
              </p:cNvSpPr>
              <p:nvPr/>
            </p:nvSpPr>
            <p:spPr bwMode="auto">
              <a:xfrm flipH="1">
                <a:off x="2966" y="3422"/>
                <a:ext cx="7" cy="1"/>
              </a:xfrm>
              <a:prstGeom prst="line">
                <a:avLst/>
              </a:prstGeom>
              <a:noFill/>
              <a:ln w="0">
                <a:solidFill>
                  <a:srgbClr val="000000"/>
                </a:solidFill>
                <a:round/>
                <a:headEnd/>
                <a:tailEnd/>
              </a:ln>
            </p:spPr>
            <p:txBody>
              <a:bodyPr/>
              <a:lstStyle/>
              <a:p>
                <a:endParaRPr lang="en-US" dirty="0"/>
              </a:p>
            </p:txBody>
          </p:sp>
          <p:sp>
            <p:nvSpPr>
              <p:cNvPr id="29264" name="Line 592"/>
              <p:cNvSpPr>
                <a:spLocks noChangeShapeType="1"/>
              </p:cNvSpPr>
              <p:nvPr/>
            </p:nvSpPr>
            <p:spPr bwMode="auto">
              <a:xfrm flipH="1">
                <a:off x="2959" y="3422"/>
                <a:ext cx="7" cy="1"/>
              </a:xfrm>
              <a:prstGeom prst="line">
                <a:avLst/>
              </a:prstGeom>
              <a:noFill/>
              <a:ln w="0">
                <a:solidFill>
                  <a:srgbClr val="000000"/>
                </a:solidFill>
                <a:round/>
                <a:headEnd/>
                <a:tailEnd/>
              </a:ln>
            </p:spPr>
            <p:txBody>
              <a:bodyPr/>
              <a:lstStyle/>
              <a:p>
                <a:endParaRPr lang="en-US" dirty="0"/>
              </a:p>
            </p:txBody>
          </p:sp>
          <p:sp>
            <p:nvSpPr>
              <p:cNvPr id="29265" name="Line 593"/>
              <p:cNvSpPr>
                <a:spLocks noChangeShapeType="1"/>
              </p:cNvSpPr>
              <p:nvPr/>
            </p:nvSpPr>
            <p:spPr bwMode="auto">
              <a:xfrm flipH="1">
                <a:off x="2973" y="3429"/>
                <a:ext cx="7" cy="1"/>
              </a:xfrm>
              <a:prstGeom prst="line">
                <a:avLst/>
              </a:prstGeom>
              <a:noFill/>
              <a:ln w="0">
                <a:solidFill>
                  <a:srgbClr val="000000"/>
                </a:solidFill>
                <a:round/>
                <a:headEnd/>
                <a:tailEnd/>
              </a:ln>
            </p:spPr>
            <p:txBody>
              <a:bodyPr/>
              <a:lstStyle/>
              <a:p>
                <a:endParaRPr lang="en-US" dirty="0"/>
              </a:p>
            </p:txBody>
          </p:sp>
          <p:sp>
            <p:nvSpPr>
              <p:cNvPr id="29266" name="Freeform 594"/>
              <p:cNvSpPr>
                <a:spLocks/>
              </p:cNvSpPr>
              <p:nvPr/>
            </p:nvSpPr>
            <p:spPr bwMode="auto">
              <a:xfrm>
                <a:off x="2966" y="3429"/>
                <a:ext cx="14" cy="1"/>
              </a:xfrm>
              <a:custGeom>
                <a:avLst/>
                <a:gdLst/>
                <a:ahLst/>
                <a:cxnLst>
                  <a:cxn ang="0">
                    <a:pos x="14" y="0"/>
                  </a:cxn>
                  <a:cxn ang="0">
                    <a:pos x="7" y="0"/>
                  </a:cxn>
                  <a:cxn ang="0">
                    <a:pos x="0" y="0"/>
                  </a:cxn>
                </a:cxnLst>
                <a:rect l="0" t="0" r="r" b="b"/>
                <a:pathLst>
                  <a:path w="14">
                    <a:moveTo>
                      <a:pt x="14" y="0"/>
                    </a:moveTo>
                    <a:lnTo>
                      <a:pt x="7" y="0"/>
                    </a:lnTo>
                    <a:lnTo>
                      <a:pt x="0" y="0"/>
                    </a:lnTo>
                  </a:path>
                </a:pathLst>
              </a:custGeom>
              <a:noFill/>
              <a:ln w="0">
                <a:solidFill>
                  <a:srgbClr val="000000"/>
                </a:solidFill>
                <a:prstDash val="solid"/>
                <a:round/>
                <a:headEnd/>
                <a:tailEnd/>
              </a:ln>
            </p:spPr>
            <p:txBody>
              <a:bodyPr/>
              <a:lstStyle/>
              <a:p>
                <a:endParaRPr lang="en-US" dirty="0"/>
              </a:p>
            </p:txBody>
          </p:sp>
          <p:sp>
            <p:nvSpPr>
              <p:cNvPr id="29267" name="Freeform 595"/>
              <p:cNvSpPr>
                <a:spLocks/>
              </p:cNvSpPr>
              <p:nvPr/>
            </p:nvSpPr>
            <p:spPr bwMode="auto">
              <a:xfrm>
                <a:off x="2973" y="3429"/>
                <a:ext cx="7" cy="1"/>
              </a:xfrm>
              <a:custGeom>
                <a:avLst/>
                <a:gdLst/>
                <a:ahLst/>
                <a:cxnLst>
                  <a:cxn ang="0">
                    <a:pos x="7" y="0"/>
                  </a:cxn>
                  <a:cxn ang="0">
                    <a:pos x="7" y="0"/>
                  </a:cxn>
                  <a:cxn ang="0">
                    <a:pos x="0" y="0"/>
                  </a:cxn>
                </a:cxnLst>
                <a:rect l="0" t="0" r="r" b="b"/>
                <a:pathLst>
                  <a:path w="7">
                    <a:moveTo>
                      <a:pt x="7" y="0"/>
                    </a:moveTo>
                    <a:lnTo>
                      <a:pt x="7" y="0"/>
                    </a:lnTo>
                    <a:lnTo>
                      <a:pt x="0" y="0"/>
                    </a:lnTo>
                  </a:path>
                </a:pathLst>
              </a:custGeom>
              <a:noFill/>
              <a:ln w="0">
                <a:solidFill>
                  <a:srgbClr val="000000"/>
                </a:solidFill>
                <a:prstDash val="solid"/>
                <a:round/>
                <a:headEnd/>
                <a:tailEnd/>
              </a:ln>
            </p:spPr>
            <p:txBody>
              <a:bodyPr/>
              <a:lstStyle/>
              <a:p>
                <a:endParaRPr lang="en-US" dirty="0"/>
              </a:p>
            </p:txBody>
          </p:sp>
          <p:sp>
            <p:nvSpPr>
              <p:cNvPr id="29268" name="Line 596"/>
              <p:cNvSpPr>
                <a:spLocks noChangeShapeType="1"/>
              </p:cNvSpPr>
              <p:nvPr/>
            </p:nvSpPr>
            <p:spPr bwMode="auto">
              <a:xfrm>
                <a:off x="2980" y="3435"/>
                <a:ext cx="1" cy="1"/>
              </a:xfrm>
              <a:prstGeom prst="line">
                <a:avLst/>
              </a:prstGeom>
              <a:noFill/>
              <a:ln w="0">
                <a:solidFill>
                  <a:srgbClr val="000000"/>
                </a:solidFill>
                <a:round/>
                <a:headEnd/>
                <a:tailEnd/>
              </a:ln>
            </p:spPr>
            <p:txBody>
              <a:bodyPr/>
              <a:lstStyle/>
              <a:p>
                <a:endParaRPr lang="en-US" dirty="0"/>
              </a:p>
            </p:txBody>
          </p:sp>
          <p:sp>
            <p:nvSpPr>
              <p:cNvPr id="29269" name="Line 597"/>
              <p:cNvSpPr>
                <a:spLocks noChangeShapeType="1"/>
              </p:cNvSpPr>
              <p:nvPr/>
            </p:nvSpPr>
            <p:spPr bwMode="auto">
              <a:xfrm>
                <a:off x="2980" y="3447"/>
                <a:ext cx="1" cy="1"/>
              </a:xfrm>
              <a:prstGeom prst="line">
                <a:avLst/>
              </a:prstGeom>
              <a:noFill/>
              <a:ln w="0">
                <a:solidFill>
                  <a:srgbClr val="000000"/>
                </a:solidFill>
                <a:round/>
                <a:headEnd/>
                <a:tailEnd/>
              </a:ln>
            </p:spPr>
            <p:txBody>
              <a:bodyPr/>
              <a:lstStyle/>
              <a:p>
                <a:endParaRPr lang="en-US" dirty="0"/>
              </a:p>
            </p:txBody>
          </p:sp>
          <p:sp>
            <p:nvSpPr>
              <p:cNvPr id="29270" name="Line 598"/>
              <p:cNvSpPr>
                <a:spLocks noChangeShapeType="1"/>
              </p:cNvSpPr>
              <p:nvPr/>
            </p:nvSpPr>
            <p:spPr bwMode="auto">
              <a:xfrm flipH="1">
                <a:off x="2973" y="3447"/>
                <a:ext cx="7" cy="1"/>
              </a:xfrm>
              <a:prstGeom prst="line">
                <a:avLst/>
              </a:prstGeom>
              <a:noFill/>
              <a:ln w="0">
                <a:solidFill>
                  <a:srgbClr val="000000"/>
                </a:solidFill>
                <a:round/>
                <a:headEnd/>
                <a:tailEnd/>
              </a:ln>
            </p:spPr>
            <p:txBody>
              <a:bodyPr/>
              <a:lstStyle/>
              <a:p>
                <a:endParaRPr lang="en-US" dirty="0"/>
              </a:p>
            </p:txBody>
          </p:sp>
          <p:sp>
            <p:nvSpPr>
              <p:cNvPr id="29271" name="Line 599"/>
              <p:cNvSpPr>
                <a:spLocks noChangeShapeType="1"/>
              </p:cNvSpPr>
              <p:nvPr/>
            </p:nvSpPr>
            <p:spPr bwMode="auto">
              <a:xfrm>
                <a:off x="2973" y="3447"/>
                <a:ext cx="1" cy="1"/>
              </a:xfrm>
              <a:prstGeom prst="line">
                <a:avLst/>
              </a:prstGeom>
              <a:noFill/>
              <a:ln w="0">
                <a:solidFill>
                  <a:srgbClr val="000000"/>
                </a:solidFill>
                <a:round/>
                <a:headEnd/>
                <a:tailEnd/>
              </a:ln>
            </p:spPr>
            <p:txBody>
              <a:bodyPr/>
              <a:lstStyle/>
              <a:p>
                <a:endParaRPr lang="en-US" dirty="0"/>
              </a:p>
            </p:txBody>
          </p:sp>
          <p:sp>
            <p:nvSpPr>
              <p:cNvPr id="29272" name="Line 600"/>
              <p:cNvSpPr>
                <a:spLocks noChangeShapeType="1"/>
              </p:cNvSpPr>
              <p:nvPr/>
            </p:nvSpPr>
            <p:spPr bwMode="auto">
              <a:xfrm flipH="1">
                <a:off x="2952" y="3447"/>
                <a:ext cx="14" cy="7"/>
              </a:xfrm>
              <a:prstGeom prst="line">
                <a:avLst/>
              </a:prstGeom>
              <a:noFill/>
              <a:ln w="0">
                <a:solidFill>
                  <a:srgbClr val="000000"/>
                </a:solidFill>
                <a:round/>
                <a:headEnd/>
                <a:tailEnd/>
              </a:ln>
            </p:spPr>
            <p:txBody>
              <a:bodyPr/>
              <a:lstStyle/>
              <a:p>
                <a:endParaRPr lang="en-US" dirty="0"/>
              </a:p>
            </p:txBody>
          </p:sp>
          <p:sp>
            <p:nvSpPr>
              <p:cNvPr id="29273" name="Line 601"/>
              <p:cNvSpPr>
                <a:spLocks noChangeShapeType="1"/>
              </p:cNvSpPr>
              <p:nvPr/>
            </p:nvSpPr>
            <p:spPr bwMode="auto">
              <a:xfrm flipH="1">
                <a:off x="2973" y="3435"/>
                <a:ext cx="7" cy="1"/>
              </a:xfrm>
              <a:prstGeom prst="line">
                <a:avLst/>
              </a:prstGeom>
              <a:noFill/>
              <a:ln w="0">
                <a:solidFill>
                  <a:srgbClr val="000000"/>
                </a:solidFill>
                <a:round/>
                <a:headEnd/>
                <a:tailEnd/>
              </a:ln>
            </p:spPr>
            <p:txBody>
              <a:bodyPr/>
              <a:lstStyle/>
              <a:p>
                <a:endParaRPr lang="en-US" dirty="0"/>
              </a:p>
            </p:txBody>
          </p:sp>
          <p:sp>
            <p:nvSpPr>
              <p:cNvPr id="29274" name="Line 602"/>
              <p:cNvSpPr>
                <a:spLocks noChangeShapeType="1"/>
              </p:cNvSpPr>
              <p:nvPr/>
            </p:nvSpPr>
            <p:spPr bwMode="auto">
              <a:xfrm flipH="1">
                <a:off x="2966" y="3435"/>
                <a:ext cx="7" cy="1"/>
              </a:xfrm>
              <a:prstGeom prst="line">
                <a:avLst/>
              </a:prstGeom>
              <a:noFill/>
              <a:ln w="0">
                <a:solidFill>
                  <a:srgbClr val="000000"/>
                </a:solidFill>
                <a:round/>
                <a:headEnd/>
                <a:tailEnd/>
              </a:ln>
            </p:spPr>
            <p:txBody>
              <a:bodyPr/>
              <a:lstStyle/>
              <a:p>
                <a:endParaRPr lang="en-US" dirty="0"/>
              </a:p>
            </p:txBody>
          </p:sp>
          <p:sp>
            <p:nvSpPr>
              <p:cNvPr id="29275" name="Line 603"/>
              <p:cNvSpPr>
                <a:spLocks noChangeShapeType="1"/>
              </p:cNvSpPr>
              <p:nvPr/>
            </p:nvSpPr>
            <p:spPr bwMode="auto">
              <a:xfrm flipH="1">
                <a:off x="2952" y="3435"/>
                <a:ext cx="14" cy="1"/>
              </a:xfrm>
              <a:prstGeom prst="line">
                <a:avLst/>
              </a:prstGeom>
              <a:noFill/>
              <a:ln w="0">
                <a:solidFill>
                  <a:srgbClr val="000000"/>
                </a:solidFill>
                <a:round/>
                <a:headEnd/>
                <a:tailEnd/>
              </a:ln>
            </p:spPr>
            <p:txBody>
              <a:bodyPr/>
              <a:lstStyle/>
              <a:p>
                <a:endParaRPr lang="en-US" dirty="0"/>
              </a:p>
            </p:txBody>
          </p:sp>
          <p:sp>
            <p:nvSpPr>
              <p:cNvPr id="29276" name="Line 604"/>
              <p:cNvSpPr>
                <a:spLocks noChangeShapeType="1"/>
              </p:cNvSpPr>
              <p:nvPr/>
            </p:nvSpPr>
            <p:spPr bwMode="auto">
              <a:xfrm>
                <a:off x="2980" y="3429"/>
                <a:ext cx="1" cy="1"/>
              </a:xfrm>
              <a:prstGeom prst="line">
                <a:avLst/>
              </a:prstGeom>
              <a:noFill/>
              <a:ln w="0">
                <a:solidFill>
                  <a:srgbClr val="000000"/>
                </a:solidFill>
                <a:round/>
                <a:headEnd/>
                <a:tailEnd/>
              </a:ln>
            </p:spPr>
            <p:txBody>
              <a:bodyPr/>
              <a:lstStyle/>
              <a:p>
                <a:endParaRPr lang="en-US" dirty="0"/>
              </a:p>
            </p:txBody>
          </p:sp>
          <p:sp>
            <p:nvSpPr>
              <p:cNvPr id="29277" name="Line 605"/>
              <p:cNvSpPr>
                <a:spLocks noChangeShapeType="1"/>
              </p:cNvSpPr>
              <p:nvPr/>
            </p:nvSpPr>
            <p:spPr bwMode="auto">
              <a:xfrm flipH="1">
                <a:off x="2973" y="3429"/>
                <a:ext cx="7" cy="1"/>
              </a:xfrm>
              <a:prstGeom prst="line">
                <a:avLst/>
              </a:prstGeom>
              <a:noFill/>
              <a:ln w="0">
                <a:solidFill>
                  <a:srgbClr val="000000"/>
                </a:solidFill>
                <a:round/>
                <a:headEnd/>
                <a:tailEnd/>
              </a:ln>
            </p:spPr>
            <p:txBody>
              <a:bodyPr/>
              <a:lstStyle/>
              <a:p>
                <a:endParaRPr lang="en-US" dirty="0"/>
              </a:p>
            </p:txBody>
          </p:sp>
          <p:sp>
            <p:nvSpPr>
              <p:cNvPr id="29278" name="Freeform 606"/>
              <p:cNvSpPr>
                <a:spLocks/>
              </p:cNvSpPr>
              <p:nvPr/>
            </p:nvSpPr>
            <p:spPr bwMode="auto">
              <a:xfrm>
                <a:off x="2966" y="3429"/>
                <a:ext cx="7" cy="1"/>
              </a:xfrm>
              <a:custGeom>
                <a:avLst/>
                <a:gdLst/>
                <a:ahLst/>
                <a:cxnLst>
                  <a:cxn ang="0">
                    <a:pos x="7" y="0"/>
                  </a:cxn>
                  <a:cxn ang="0">
                    <a:pos x="7" y="0"/>
                  </a:cxn>
                  <a:cxn ang="0">
                    <a:pos x="0" y="0"/>
                  </a:cxn>
                </a:cxnLst>
                <a:rect l="0" t="0" r="r" b="b"/>
                <a:pathLst>
                  <a:path w="7">
                    <a:moveTo>
                      <a:pt x="7" y="0"/>
                    </a:moveTo>
                    <a:lnTo>
                      <a:pt x="7" y="0"/>
                    </a:lnTo>
                    <a:lnTo>
                      <a:pt x="0" y="0"/>
                    </a:lnTo>
                  </a:path>
                </a:pathLst>
              </a:custGeom>
              <a:noFill/>
              <a:ln w="0">
                <a:solidFill>
                  <a:srgbClr val="000000"/>
                </a:solidFill>
                <a:prstDash val="solid"/>
                <a:round/>
                <a:headEnd/>
                <a:tailEnd/>
              </a:ln>
            </p:spPr>
            <p:txBody>
              <a:bodyPr/>
              <a:lstStyle/>
              <a:p>
                <a:endParaRPr lang="en-US" dirty="0"/>
              </a:p>
            </p:txBody>
          </p:sp>
          <p:sp>
            <p:nvSpPr>
              <p:cNvPr id="29279" name="Line 607"/>
              <p:cNvSpPr>
                <a:spLocks noChangeShapeType="1"/>
              </p:cNvSpPr>
              <p:nvPr/>
            </p:nvSpPr>
            <p:spPr bwMode="auto">
              <a:xfrm>
                <a:off x="2966" y="3429"/>
                <a:ext cx="1" cy="6"/>
              </a:xfrm>
              <a:prstGeom prst="line">
                <a:avLst/>
              </a:prstGeom>
              <a:noFill/>
              <a:ln w="0">
                <a:solidFill>
                  <a:srgbClr val="000000"/>
                </a:solidFill>
                <a:round/>
                <a:headEnd/>
                <a:tailEnd/>
              </a:ln>
            </p:spPr>
            <p:txBody>
              <a:bodyPr/>
              <a:lstStyle/>
              <a:p>
                <a:endParaRPr lang="en-US" dirty="0"/>
              </a:p>
            </p:txBody>
          </p:sp>
          <p:sp>
            <p:nvSpPr>
              <p:cNvPr id="29280" name="Freeform 608"/>
              <p:cNvSpPr>
                <a:spLocks/>
              </p:cNvSpPr>
              <p:nvPr/>
            </p:nvSpPr>
            <p:spPr bwMode="auto">
              <a:xfrm>
                <a:off x="2959" y="3429"/>
                <a:ext cx="1" cy="6"/>
              </a:xfrm>
              <a:custGeom>
                <a:avLst/>
                <a:gdLst/>
                <a:ahLst/>
                <a:cxnLst>
                  <a:cxn ang="0">
                    <a:pos x="0" y="0"/>
                  </a:cxn>
                  <a:cxn ang="0">
                    <a:pos x="0" y="6"/>
                  </a:cxn>
                  <a:cxn ang="0">
                    <a:pos x="0" y="6"/>
                  </a:cxn>
                </a:cxnLst>
                <a:rect l="0" t="0" r="r" b="b"/>
                <a:pathLst>
                  <a:path h="6">
                    <a:moveTo>
                      <a:pt x="0" y="0"/>
                    </a:moveTo>
                    <a:lnTo>
                      <a:pt x="0" y="6"/>
                    </a:lnTo>
                    <a:lnTo>
                      <a:pt x="0" y="6"/>
                    </a:lnTo>
                  </a:path>
                </a:pathLst>
              </a:custGeom>
              <a:noFill/>
              <a:ln w="0">
                <a:solidFill>
                  <a:srgbClr val="000000"/>
                </a:solidFill>
                <a:prstDash val="solid"/>
                <a:round/>
                <a:headEnd/>
                <a:tailEnd/>
              </a:ln>
            </p:spPr>
            <p:txBody>
              <a:bodyPr/>
              <a:lstStyle/>
              <a:p>
                <a:endParaRPr lang="en-US" dirty="0"/>
              </a:p>
            </p:txBody>
          </p:sp>
          <p:sp>
            <p:nvSpPr>
              <p:cNvPr id="29281" name="Line 609"/>
              <p:cNvSpPr>
                <a:spLocks noChangeShapeType="1"/>
              </p:cNvSpPr>
              <p:nvPr/>
            </p:nvSpPr>
            <p:spPr bwMode="auto">
              <a:xfrm>
                <a:off x="2980" y="3435"/>
                <a:ext cx="1" cy="1"/>
              </a:xfrm>
              <a:prstGeom prst="line">
                <a:avLst/>
              </a:prstGeom>
              <a:noFill/>
              <a:ln w="0">
                <a:solidFill>
                  <a:srgbClr val="000000"/>
                </a:solidFill>
                <a:round/>
                <a:headEnd/>
                <a:tailEnd/>
              </a:ln>
            </p:spPr>
            <p:txBody>
              <a:bodyPr/>
              <a:lstStyle/>
              <a:p>
                <a:endParaRPr lang="en-US" dirty="0"/>
              </a:p>
            </p:txBody>
          </p:sp>
          <p:sp>
            <p:nvSpPr>
              <p:cNvPr id="29282" name="Line 610"/>
              <p:cNvSpPr>
                <a:spLocks noChangeShapeType="1"/>
              </p:cNvSpPr>
              <p:nvPr/>
            </p:nvSpPr>
            <p:spPr bwMode="auto">
              <a:xfrm flipH="1">
                <a:off x="2973" y="3435"/>
                <a:ext cx="7" cy="1"/>
              </a:xfrm>
              <a:prstGeom prst="line">
                <a:avLst/>
              </a:prstGeom>
              <a:noFill/>
              <a:ln w="0">
                <a:solidFill>
                  <a:srgbClr val="000000"/>
                </a:solidFill>
                <a:round/>
                <a:headEnd/>
                <a:tailEnd/>
              </a:ln>
            </p:spPr>
            <p:txBody>
              <a:bodyPr/>
              <a:lstStyle/>
              <a:p>
                <a:endParaRPr lang="en-US" dirty="0"/>
              </a:p>
            </p:txBody>
          </p:sp>
          <p:sp>
            <p:nvSpPr>
              <p:cNvPr id="29283" name="Line 611"/>
              <p:cNvSpPr>
                <a:spLocks noChangeShapeType="1"/>
              </p:cNvSpPr>
              <p:nvPr/>
            </p:nvSpPr>
            <p:spPr bwMode="auto">
              <a:xfrm flipH="1">
                <a:off x="2966" y="3435"/>
                <a:ext cx="7" cy="1"/>
              </a:xfrm>
              <a:prstGeom prst="line">
                <a:avLst/>
              </a:prstGeom>
              <a:noFill/>
              <a:ln w="0">
                <a:solidFill>
                  <a:srgbClr val="000000"/>
                </a:solidFill>
                <a:round/>
                <a:headEnd/>
                <a:tailEnd/>
              </a:ln>
            </p:spPr>
            <p:txBody>
              <a:bodyPr/>
              <a:lstStyle/>
              <a:p>
                <a:endParaRPr lang="en-US" dirty="0"/>
              </a:p>
            </p:txBody>
          </p:sp>
          <p:sp>
            <p:nvSpPr>
              <p:cNvPr id="29284" name="Line 612"/>
              <p:cNvSpPr>
                <a:spLocks noChangeShapeType="1"/>
              </p:cNvSpPr>
              <p:nvPr/>
            </p:nvSpPr>
            <p:spPr bwMode="auto">
              <a:xfrm flipH="1">
                <a:off x="2952" y="3435"/>
                <a:ext cx="14" cy="1"/>
              </a:xfrm>
              <a:prstGeom prst="line">
                <a:avLst/>
              </a:prstGeom>
              <a:noFill/>
              <a:ln w="0">
                <a:solidFill>
                  <a:srgbClr val="000000"/>
                </a:solidFill>
                <a:round/>
                <a:headEnd/>
                <a:tailEnd/>
              </a:ln>
            </p:spPr>
            <p:txBody>
              <a:bodyPr/>
              <a:lstStyle/>
              <a:p>
                <a:endParaRPr lang="en-US" dirty="0"/>
              </a:p>
            </p:txBody>
          </p:sp>
          <p:sp>
            <p:nvSpPr>
              <p:cNvPr id="29285" name="Line 613"/>
              <p:cNvSpPr>
                <a:spLocks noChangeShapeType="1"/>
              </p:cNvSpPr>
              <p:nvPr/>
            </p:nvSpPr>
            <p:spPr bwMode="auto">
              <a:xfrm>
                <a:off x="2980" y="3435"/>
                <a:ext cx="1" cy="1"/>
              </a:xfrm>
              <a:prstGeom prst="line">
                <a:avLst/>
              </a:prstGeom>
              <a:noFill/>
              <a:ln w="0">
                <a:solidFill>
                  <a:srgbClr val="000000"/>
                </a:solidFill>
                <a:round/>
                <a:headEnd/>
                <a:tailEnd/>
              </a:ln>
            </p:spPr>
            <p:txBody>
              <a:bodyPr/>
              <a:lstStyle/>
              <a:p>
                <a:endParaRPr lang="en-US" dirty="0"/>
              </a:p>
            </p:txBody>
          </p:sp>
          <p:sp>
            <p:nvSpPr>
              <p:cNvPr id="29286" name="Line 614"/>
              <p:cNvSpPr>
                <a:spLocks noChangeShapeType="1"/>
              </p:cNvSpPr>
              <p:nvPr/>
            </p:nvSpPr>
            <p:spPr bwMode="auto">
              <a:xfrm flipH="1">
                <a:off x="2973" y="3435"/>
                <a:ext cx="7" cy="1"/>
              </a:xfrm>
              <a:prstGeom prst="line">
                <a:avLst/>
              </a:prstGeom>
              <a:noFill/>
              <a:ln w="0">
                <a:solidFill>
                  <a:srgbClr val="000000"/>
                </a:solidFill>
                <a:round/>
                <a:headEnd/>
                <a:tailEnd/>
              </a:ln>
            </p:spPr>
            <p:txBody>
              <a:bodyPr/>
              <a:lstStyle/>
              <a:p>
                <a:endParaRPr lang="en-US" dirty="0"/>
              </a:p>
            </p:txBody>
          </p:sp>
          <p:sp>
            <p:nvSpPr>
              <p:cNvPr id="29287" name="Line 615"/>
              <p:cNvSpPr>
                <a:spLocks noChangeShapeType="1"/>
              </p:cNvSpPr>
              <p:nvPr/>
            </p:nvSpPr>
            <p:spPr bwMode="auto">
              <a:xfrm flipH="1">
                <a:off x="2966" y="3435"/>
                <a:ext cx="7" cy="1"/>
              </a:xfrm>
              <a:prstGeom prst="line">
                <a:avLst/>
              </a:prstGeom>
              <a:noFill/>
              <a:ln w="0">
                <a:solidFill>
                  <a:srgbClr val="000000"/>
                </a:solidFill>
                <a:round/>
                <a:headEnd/>
                <a:tailEnd/>
              </a:ln>
            </p:spPr>
            <p:txBody>
              <a:bodyPr/>
              <a:lstStyle/>
              <a:p>
                <a:endParaRPr lang="en-US" dirty="0"/>
              </a:p>
            </p:txBody>
          </p:sp>
          <p:sp>
            <p:nvSpPr>
              <p:cNvPr id="29288" name="Line 616"/>
              <p:cNvSpPr>
                <a:spLocks noChangeShapeType="1"/>
              </p:cNvSpPr>
              <p:nvPr/>
            </p:nvSpPr>
            <p:spPr bwMode="auto">
              <a:xfrm flipH="1">
                <a:off x="2952" y="3435"/>
                <a:ext cx="14" cy="1"/>
              </a:xfrm>
              <a:prstGeom prst="line">
                <a:avLst/>
              </a:prstGeom>
              <a:noFill/>
              <a:ln w="0">
                <a:solidFill>
                  <a:srgbClr val="000000"/>
                </a:solidFill>
                <a:round/>
                <a:headEnd/>
                <a:tailEnd/>
              </a:ln>
            </p:spPr>
            <p:txBody>
              <a:bodyPr/>
              <a:lstStyle/>
              <a:p>
                <a:endParaRPr lang="en-US" dirty="0"/>
              </a:p>
            </p:txBody>
          </p:sp>
          <p:sp>
            <p:nvSpPr>
              <p:cNvPr id="29289" name="Line 617"/>
              <p:cNvSpPr>
                <a:spLocks noChangeShapeType="1"/>
              </p:cNvSpPr>
              <p:nvPr/>
            </p:nvSpPr>
            <p:spPr bwMode="auto">
              <a:xfrm>
                <a:off x="2980" y="3435"/>
                <a:ext cx="1" cy="1"/>
              </a:xfrm>
              <a:prstGeom prst="line">
                <a:avLst/>
              </a:prstGeom>
              <a:noFill/>
              <a:ln w="0">
                <a:solidFill>
                  <a:srgbClr val="000000"/>
                </a:solidFill>
                <a:round/>
                <a:headEnd/>
                <a:tailEnd/>
              </a:ln>
            </p:spPr>
            <p:txBody>
              <a:bodyPr/>
              <a:lstStyle/>
              <a:p>
                <a:endParaRPr lang="en-US" dirty="0"/>
              </a:p>
            </p:txBody>
          </p:sp>
          <p:sp>
            <p:nvSpPr>
              <p:cNvPr id="29290" name="Line 618"/>
              <p:cNvSpPr>
                <a:spLocks noChangeShapeType="1"/>
              </p:cNvSpPr>
              <p:nvPr/>
            </p:nvSpPr>
            <p:spPr bwMode="auto">
              <a:xfrm flipH="1">
                <a:off x="2973" y="3435"/>
                <a:ext cx="7" cy="1"/>
              </a:xfrm>
              <a:prstGeom prst="line">
                <a:avLst/>
              </a:prstGeom>
              <a:noFill/>
              <a:ln w="0">
                <a:solidFill>
                  <a:srgbClr val="000000"/>
                </a:solidFill>
                <a:round/>
                <a:headEnd/>
                <a:tailEnd/>
              </a:ln>
            </p:spPr>
            <p:txBody>
              <a:bodyPr/>
              <a:lstStyle/>
              <a:p>
                <a:endParaRPr lang="en-US" dirty="0"/>
              </a:p>
            </p:txBody>
          </p:sp>
          <p:sp>
            <p:nvSpPr>
              <p:cNvPr id="29291" name="Line 619"/>
              <p:cNvSpPr>
                <a:spLocks noChangeShapeType="1"/>
              </p:cNvSpPr>
              <p:nvPr/>
            </p:nvSpPr>
            <p:spPr bwMode="auto">
              <a:xfrm flipH="1">
                <a:off x="2966" y="3435"/>
                <a:ext cx="7" cy="1"/>
              </a:xfrm>
              <a:prstGeom prst="line">
                <a:avLst/>
              </a:prstGeom>
              <a:noFill/>
              <a:ln w="0">
                <a:solidFill>
                  <a:srgbClr val="000000"/>
                </a:solidFill>
                <a:round/>
                <a:headEnd/>
                <a:tailEnd/>
              </a:ln>
            </p:spPr>
            <p:txBody>
              <a:bodyPr/>
              <a:lstStyle/>
              <a:p>
                <a:endParaRPr lang="en-US" dirty="0"/>
              </a:p>
            </p:txBody>
          </p:sp>
          <p:sp>
            <p:nvSpPr>
              <p:cNvPr id="29292" name="Line 620"/>
              <p:cNvSpPr>
                <a:spLocks noChangeShapeType="1"/>
              </p:cNvSpPr>
              <p:nvPr/>
            </p:nvSpPr>
            <p:spPr bwMode="auto">
              <a:xfrm flipH="1">
                <a:off x="2952" y="3435"/>
                <a:ext cx="14" cy="7"/>
              </a:xfrm>
              <a:prstGeom prst="line">
                <a:avLst/>
              </a:prstGeom>
              <a:noFill/>
              <a:ln w="0">
                <a:solidFill>
                  <a:srgbClr val="000000"/>
                </a:solidFill>
                <a:round/>
                <a:headEnd/>
                <a:tailEnd/>
              </a:ln>
            </p:spPr>
            <p:txBody>
              <a:bodyPr/>
              <a:lstStyle/>
              <a:p>
                <a:endParaRPr lang="en-US" dirty="0"/>
              </a:p>
            </p:txBody>
          </p:sp>
          <p:sp>
            <p:nvSpPr>
              <p:cNvPr id="29293" name="Line 621"/>
              <p:cNvSpPr>
                <a:spLocks noChangeShapeType="1"/>
              </p:cNvSpPr>
              <p:nvPr/>
            </p:nvSpPr>
            <p:spPr bwMode="auto">
              <a:xfrm>
                <a:off x="2980" y="3435"/>
                <a:ext cx="1" cy="7"/>
              </a:xfrm>
              <a:prstGeom prst="line">
                <a:avLst/>
              </a:prstGeom>
              <a:noFill/>
              <a:ln w="0">
                <a:solidFill>
                  <a:srgbClr val="000000"/>
                </a:solidFill>
                <a:round/>
                <a:headEnd/>
                <a:tailEnd/>
              </a:ln>
            </p:spPr>
            <p:txBody>
              <a:bodyPr/>
              <a:lstStyle/>
              <a:p>
                <a:endParaRPr lang="en-US" dirty="0"/>
              </a:p>
            </p:txBody>
          </p:sp>
          <p:sp>
            <p:nvSpPr>
              <p:cNvPr id="29294" name="Line 622"/>
              <p:cNvSpPr>
                <a:spLocks noChangeShapeType="1"/>
              </p:cNvSpPr>
              <p:nvPr/>
            </p:nvSpPr>
            <p:spPr bwMode="auto">
              <a:xfrm flipH="1">
                <a:off x="2973" y="3442"/>
                <a:ext cx="7" cy="1"/>
              </a:xfrm>
              <a:prstGeom prst="line">
                <a:avLst/>
              </a:prstGeom>
              <a:noFill/>
              <a:ln w="0">
                <a:solidFill>
                  <a:srgbClr val="000000"/>
                </a:solidFill>
                <a:round/>
                <a:headEnd/>
                <a:tailEnd/>
              </a:ln>
            </p:spPr>
            <p:txBody>
              <a:bodyPr/>
              <a:lstStyle/>
              <a:p>
                <a:endParaRPr lang="en-US" dirty="0"/>
              </a:p>
            </p:txBody>
          </p:sp>
          <p:sp>
            <p:nvSpPr>
              <p:cNvPr id="29295" name="Line 623"/>
              <p:cNvSpPr>
                <a:spLocks noChangeShapeType="1"/>
              </p:cNvSpPr>
              <p:nvPr/>
            </p:nvSpPr>
            <p:spPr bwMode="auto">
              <a:xfrm flipH="1">
                <a:off x="2966" y="3442"/>
                <a:ext cx="7" cy="1"/>
              </a:xfrm>
              <a:prstGeom prst="line">
                <a:avLst/>
              </a:prstGeom>
              <a:noFill/>
              <a:ln w="0">
                <a:solidFill>
                  <a:srgbClr val="000000"/>
                </a:solidFill>
                <a:round/>
                <a:headEnd/>
                <a:tailEnd/>
              </a:ln>
            </p:spPr>
            <p:txBody>
              <a:bodyPr/>
              <a:lstStyle/>
              <a:p>
                <a:endParaRPr lang="en-US" dirty="0"/>
              </a:p>
            </p:txBody>
          </p:sp>
          <p:sp>
            <p:nvSpPr>
              <p:cNvPr id="29296" name="Line 624"/>
              <p:cNvSpPr>
                <a:spLocks noChangeShapeType="1"/>
              </p:cNvSpPr>
              <p:nvPr/>
            </p:nvSpPr>
            <p:spPr bwMode="auto">
              <a:xfrm flipH="1">
                <a:off x="2952" y="3442"/>
                <a:ext cx="14" cy="1"/>
              </a:xfrm>
              <a:prstGeom prst="line">
                <a:avLst/>
              </a:prstGeom>
              <a:noFill/>
              <a:ln w="0">
                <a:solidFill>
                  <a:srgbClr val="000000"/>
                </a:solidFill>
                <a:round/>
                <a:headEnd/>
                <a:tailEnd/>
              </a:ln>
            </p:spPr>
            <p:txBody>
              <a:bodyPr/>
              <a:lstStyle/>
              <a:p>
                <a:endParaRPr lang="en-US" dirty="0"/>
              </a:p>
            </p:txBody>
          </p:sp>
          <p:sp>
            <p:nvSpPr>
              <p:cNvPr id="29297" name="Line 625"/>
              <p:cNvSpPr>
                <a:spLocks noChangeShapeType="1"/>
              </p:cNvSpPr>
              <p:nvPr/>
            </p:nvSpPr>
            <p:spPr bwMode="auto">
              <a:xfrm>
                <a:off x="2980" y="3442"/>
                <a:ext cx="1" cy="1"/>
              </a:xfrm>
              <a:prstGeom prst="line">
                <a:avLst/>
              </a:prstGeom>
              <a:noFill/>
              <a:ln w="0">
                <a:solidFill>
                  <a:srgbClr val="000000"/>
                </a:solidFill>
                <a:round/>
                <a:headEnd/>
                <a:tailEnd/>
              </a:ln>
            </p:spPr>
            <p:txBody>
              <a:bodyPr/>
              <a:lstStyle/>
              <a:p>
                <a:endParaRPr lang="en-US" dirty="0"/>
              </a:p>
            </p:txBody>
          </p:sp>
          <p:sp>
            <p:nvSpPr>
              <p:cNvPr id="29298" name="Line 626"/>
              <p:cNvSpPr>
                <a:spLocks noChangeShapeType="1"/>
              </p:cNvSpPr>
              <p:nvPr/>
            </p:nvSpPr>
            <p:spPr bwMode="auto">
              <a:xfrm flipH="1">
                <a:off x="2973" y="3442"/>
                <a:ext cx="7" cy="1"/>
              </a:xfrm>
              <a:prstGeom prst="line">
                <a:avLst/>
              </a:prstGeom>
              <a:noFill/>
              <a:ln w="0">
                <a:solidFill>
                  <a:srgbClr val="000000"/>
                </a:solidFill>
                <a:round/>
                <a:headEnd/>
                <a:tailEnd/>
              </a:ln>
            </p:spPr>
            <p:txBody>
              <a:bodyPr/>
              <a:lstStyle/>
              <a:p>
                <a:endParaRPr lang="en-US" dirty="0"/>
              </a:p>
            </p:txBody>
          </p:sp>
          <p:sp>
            <p:nvSpPr>
              <p:cNvPr id="29299" name="Line 627"/>
              <p:cNvSpPr>
                <a:spLocks noChangeShapeType="1"/>
              </p:cNvSpPr>
              <p:nvPr/>
            </p:nvSpPr>
            <p:spPr bwMode="auto">
              <a:xfrm flipH="1">
                <a:off x="2966" y="3442"/>
                <a:ext cx="7" cy="1"/>
              </a:xfrm>
              <a:prstGeom prst="line">
                <a:avLst/>
              </a:prstGeom>
              <a:noFill/>
              <a:ln w="0">
                <a:solidFill>
                  <a:srgbClr val="000000"/>
                </a:solidFill>
                <a:round/>
                <a:headEnd/>
                <a:tailEnd/>
              </a:ln>
            </p:spPr>
            <p:txBody>
              <a:bodyPr/>
              <a:lstStyle/>
              <a:p>
                <a:endParaRPr lang="en-US" dirty="0"/>
              </a:p>
            </p:txBody>
          </p:sp>
          <p:sp>
            <p:nvSpPr>
              <p:cNvPr id="29300" name="Line 628"/>
              <p:cNvSpPr>
                <a:spLocks noChangeShapeType="1"/>
              </p:cNvSpPr>
              <p:nvPr/>
            </p:nvSpPr>
            <p:spPr bwMode="auto">
              <a:xfrm flipH="1">
                <a:off x="2952" y="3442"/>
                <a:ext cx="14" cy="1"/>
              </a:xfrm>
              <a:prstGeom prst="line">
                <a:avLst/>
              </a:prstGeom>
              <a:noFill/>
              <a:ln w="0">
                <a:solidFill>
                  <a:srgbClr val="000000"/>
                </a:solidFill>
                <a:round/>
                <a:headEnd/>
                <a:tailEnd/>
              </a:ln>
            </p:spPr>
            <p:txBody>
              <a:bodyPr/>
              <a:lstStyle/>
              <a:p>
                <a:endParaRPr lang="en-US" dirty="0"/>
              </a:p>
            </p:txBody>
          </p:sp>
          <p:sp>
            <p:nvSpPr>
              <p:cNvPr id="29301" name="Line 629"/>
              <p:cNvSpPr>
                <a:spLocks noChangeShapeType="1"/>
              </p:cNvSpPr>
              <p:nvPr/>
            </p:nvSpPr>
            <p:spPr bwMode="auto">
              <a:xfrm>
                <a:off x="2980" y="3442"/>
                <a:ext cx="1" cy="1"/>
              </a:xfrm>
              <a:prstGeom prst="line">
                <a:avLst/>
              </a:prstGeom>
              <a:noFill/>
              <a:ln w="0">
                <a:solidFill>
                  <a:srgbClr val="000000"/>
                </a:solidFill>
                <a:round/>
                <a:headEnd/>
                <a:tailEnd/>
              </a:ln>
            </p:spPr>
            <p:txBody>
              <a:bodyPr/>
              <a:lstStyle/>
              <a:p>
                <a:endParaRPr lang="en-US" dirty="0"/>
              </a:p>
            </p:txBody>
          </p:sp>
          <p:sp>
            <p:nvSpPr>
              <p:cNvPr id="29302" name="Line 630"/>
              <p:cNvSpPr>
                <a:spLocks noChangeShapeType="1"/>
              </p:cNvSpPr>
              <p:nvPr/>
            </p:nvSpPr>
            <p:spPr bwMode="auto">
              <a:xfrm flipH="1">
                <a:off x="2973" y="3442"/>
                <a:ext cx="7" cy="1"/>
              </a:xfrm>
              <a:prstGeom prst="line">
                <a:avLst/>
              </a:prstGeom>
              <a:noFill/>
              <a:ln w="0">
                <a:solidFill>
                  <a:srgbClr val="000000"/>
                </a:solidFill>
                <a:round/>
                <a:headEnd/>
                <a:tailEnd/>
              </a:ln>
            </p:spPr>
            <p:txBody>
              <a:bodyPr/>
              <a:lstStyle/>
              <a:p>
                <a:endParaRPr lang="en-US" dirty="0"/>
              </a:p>
            </p:txBody>
          </p:sp>
          <p:sp>
            <p:nvSpPr>
              <p:cNvPr id="29303" name="Line 631"/>
              <p:cNvSpPr>
                <a:spLocks noChangeShapeType="1"/>
              </p:cNvSpPr>
              <p:nvPr/>
            </p:nvSpPr>
            <p:spPr bwMode="auto">
              <a:xfrm flipH="1">
                <a:off x="2966" y="3442"/>
                <a:ext cx="7" cy="1"/>
              </a:xfrm>
              <a:prstGeom prst="line">
                <a:avLst/>
              </a:prstGeom>
              <a:noFill/>
              <a:ln w="0">
                <a:solidFill>
                  <a:srgbClr val="000000"/>
                </a:solidFill>
                <a:round/>
                <a:headEnd/>
                <a:tailEnd/>
              </a:ln>
            </p:spPr>
            <p:txBody>
              <a:bodyPr/>
              <a:lstStyle/>
              <a:p>
                <a:endParaRPr lang="en-US" dirty="0"/>
              </a:p>
            </p:txBody>
          </p:sp>
          <p:sp>
            <p:nvSpPr>
              <p:cNvPr id="29304" name="Line 632"/>
              <p:cNvSpPr>
                <a:spLocks noChangeShapeType="1"/>
              </p:cNvSpPr>
              <p:nvPr/>
            </p:nvSpPr>
            <p:spPr bwMode="auto">
              <a:xfrm flipH="1">
                <a:off x="2952" y="3442"/>
                <a:ext cx="14" cy="1"/>
              </a:xfrm>
              <a:prstGeom prst="line">
                <a:avLst/>
              </a:prstGeom>
              <a:noFill/>
              <a:ln w="0">
                <a:solidFill>
                  <a:srgbClr val="000000"/>
                </a:solidFill>
                <a:round/>
                <a:headEnd/>
                <a:tailEnd/>
              </a:ln>
            </p:spPr>
            <p:txBody>
              <a:bodyPr/>
              <a:lstStyle/>
              <a:p>
                <a:endParaRPr lang="en-US" dirty="0"/>
              </a:p>
            </p:txBody>
          </p:sp>
          <p:sp>
            <p:nvSpPr>
              <p:cNvPr id="29305" name="Line 633"/>
              <p:cNvSpPr>
                <a:spLocks noChangeShapeType="1"/>
              </p:cNvSpPr>
              <p:nvPr/>
            </p:nvSpPr>
            <p:spPr bwMode="auto">
              <a:xfrm>
                <a:off x="2980" y="3442"/>
                <a:ext cx="1" cy="1"/>
              </a:xfrm>
              <a:prstGeom prst="line">
                <a:avLst/>
              </a:prstGeom>
              <a:noFill/>
              <a:ln w="0">
                <a:solidFill>
                  <a:srgbClr val="000000"/>
                </a:solidFill>
                <a:round/>
                <a:headEnd/>
                <a:tailEnd/>
              </a:ln>
            </p:spPr>
            <p:txBody>
              <a:bodyPr/>
              <a:lstStyle/>
              <a:p>
                <a:endParaRPr lang="en-US" dirty="0"/>
              </a:p>
            </p:txBody>
          </p:sp>
          <p:sp>
            <p:nvSpPr>
              <p:cNvPr id="29306" name="Line 634"/>
              <p:cNvSpPr>
                <a:spLocks noChangeShapeType="1"/>
              </p:cNvSpPr>
              <p:nvPr/>
            </p:nvSpPr>
            <p:spPr bwMode="auto">
              <a:xfrm flipH="1">
                <a:off x="2973" y="3442"/>
                <a:ext cx="7" cy="1"/>
              </a:xfrm>
              <a:prstGeom prst="line">
                <a:avLst/>
              </a:prstGeom>
              <a:noFill/>
              <a:ln w="0">
                <a:solidFill>
                  <a:srgbClr val="000000"/>
                </a:solidFill>
                <a:round/>
                <a:headEnd/>
                <a:tailEnd/>
              </a:ln>
            </p:spPr>
            <p:txBody>
              <a:bodyPr/>
              <a:lstStyle/>
              <a:p>
                <a:endParaRPr lang="en-US" dirty="0"/>
              </a:p>
            </p:txBody>
          </p:sp>
          <p:sp>
            <p:nvSpPr>
              <p:cNvPr id="29307" name="Line 635"/>
              <p:cNvSpPr>
                <a:spLocks noChangeShapeType="1"/>
              </p:cNvSpPr>
              <p:nvPr/>
            </p:nvSpPr>
            <p:spPr bwMode="auto">
              <a:xfrm flipH="1">
                <a:off x="2966" y="3442"/>
                <a:ext cx="7" cy="1"/>
              </a:xfrm>
              <a:prstGeom prst="line">
                <a:avLst/>
              </a:prstGeom>
              <a:noFill/>
              <a:ln w="0">
                <a:solidFill>
                  <a:srgbClr val="000000"/>
                </a:solidFill>
                <a:round/>
                <a:headEnd/>
                <a:tailEnd/>
              </a:ln>
            </p:spPr>
            <p:txBody>
              <a:bodyPr/>
              <a:lstStyle/>
              <a:p>
                <a:endParaRPr lang="en-US" dirty="0"/>
              </a:p>
            </p:txBody>
          </p:sp>
          <p:sp>
            <p:nvSpPr>
              <p:cNvPr id="29308" name="Line 636"/>
              <p:cNvSpPr>
                <a:spLocks noChangeShapeType="1"/>
              </p:cNvSpPr>
              <p:nvPr/>
            </p:nvSpPr>
            <p:spPr bwMode="auto">
              <a:xfrm flipH="1">
                <a:off x="2952" y="3442"/>
                <a:ext cx="14" cy="5"/>
              </a:xfrm>
              <a:prstGeom prst="line">
                <a:avLst/>
              </a:prstGeom>
              <a:noFill/>
              <a:ln w="0">
                <a:solidFill>
                  <a:srgbClr val="000000"/>
                </a:solidFill>
                <a:round/>
                <a:headEnd/>
                <a:tailEnd/>
              </a:ln>
            </p:spPr>
            <p:txBody>
              <a:bodyPr/>
              <a:lstStyle/>
              <a:p>
                <a:endParaRPr lang="en-US" dirty="0"/>
              </a:p>
            </p:txBody>
          </p:sp>
          <p:sp>
            <p:nvSpPr>
              <p:cNvPr id="29309" name="Line 637"/>
              <p:cNvSpPr>
                <a:spLocks noChangeShapeType="1"/>
              </p:cNvSpPr>
              <p:nvPr/>
            </p:nvSpPr>
            <p:spPr bwMode="auto">
              <a:xfrm>
                <a:off x="2980" y="3447"/>
                <a:ext cx="1" cy="1"/>
              </a:xfrm>
              <a:prstGeom prst="line">
                <a:avLst/>
              </a:prstGeom>
              <a:noFill/>
              <a:ln w="0">
                <a:solidFill>
                  <a:srgbClr val="000000"/>
                </a:solidFill>
                <a:round/>
                <a:headEnd/>
                <a:tailEnd/>
              </a:ln>
            </p:spPr>
            <p:txBody>
              <a:bodyPr/>
              <a:lstStyle/>
              <a:p>
                <a:endParaRPr lang="en-US" dirty="0"/>
              </a:p>
            </p:txBody>
          </p:sp>
          <p:sp>
            <p:nvSpPr>
              <p:cNvPr id="29310" name="Line 638"/>
              <p:cNvSpPr>
                <a:spLocks noChangeShapeType="1"/>
              </p:cNvSpPr>
              <p:nvPr/>
            </p:nvSpPr>
            <p:spPr bwMode="auto">
              <a:xfrm flipH="1">
                <a:off x="2973" y="3447"/>
                <a:ext cx="7" cy="1"/>
              </a:xfrm>
              <a:prstGeom prst="line">
                <a:avLst/>
              </a:prstGeom>
              <a:noFill/>
              <a:ln w="0">
                <a:solidFill>
                  <a:srgbClr val="000000"/>
                </a:solidFill>
                <a:round/>
                <a:headEnd/>
                <a:tailEnd/>
              </a:ln>
            </p:spPr>
            <p:txBody>
              <a:bodyPr/>
              <a:lstStyle/>
              <a:p>
                <a:endParaRPr lang="en-US" dirty="0"/>
              </a:p>
            </p:txBody>
          </p:sp>
          <p:sp>
            <p:nvSpPr>
              <p:cNvPr id="29311" name="Line 639"/>
              <p:cNvSpPr>
                <a:spLocks noChangeShapeType="1"/>
              </p:cNvSpPr>
              <p:nvPr/>
            </p:nvSpPr>
            <p:spPr bwMode="auto">
              <a:xfrm flipH="1">
                <a:off x="2966" y="3447"/>
                <a:ext cx="7" cy="1"/>
              </a:xfrm>
              <a:prstGeom prst="line">
                <a:avLst/>
              </a:prstGeom>
              <a:noFill/>
              <a:ln w="0">
                <a:solidFill>
                  <a:srgbClr val="000000"/>
                </a:solidFill>
                <a:round/>
                <a:headEnd/>
                <a:tailEnd/>
              </a:ln>
            </p:spPr>
            <p:txBody>
              <a:bodyPr/>
              <a:lstStyle/>
              <a:p>
                <a:endParaRPr lang="en-US" dirty="0"/>
              </a:p>
            </p:txBody>
          </p:sp>
          <p:sp>
            <p:nvSpPr>
              <p:cNvPr id="29312" name="Line 640"/>
              <p:cNvSpPr>
                <a:spLocks noChangeShapeType="1"/>
              </p:cNvSpPr>
              <p:nvPr/>
            </p:nvSpPr>
            <p:spPr bwMode="auto">
              <a:xfrm flipH="1">
                <a:off x="2952" y="3447"/>
                <a:ext cx="14" cy="1"/>
              </a:xfrm>
              <a:prstGeom prst="line">
                <a:avLst/>
              </a:prstGeom>
              <a:noFill/>
              <a:ln w="0">
                <a:solidFill>
                  <a:srgbClr val="000000"/>
                </a:solidFill>
                <a:round/>
                <a:headEnd/>
                <a:tailEnd/>
              </a:ln>
            </p:spPr>
            <p:txBody>
              <a:bodyPr/>
              <a:lstStyle/>
              <a:p>
                <a:endParaRPr lang="en-US" dirty="0"/>
              </a:p>
            </p:txBody>
          </p:sp>
          <p:sp>
            <p:nvSpPr>
              <p:cNvPr id="29313" name="Freeform 641"/>
              <p:cNvSpPr>
                <a:spLocks/>
              </p:cNvSpPr>
              <p:nvPr/>
            </p:nvSpPr>
            <p:spPr bwMode="auto">
              <a:xfrm>
                <a:off x="2897" y="3416"/>
                <a:ext cx="27" cy="45"/>
              </a:xfrm>
              <a:custGeom>
                <a:avLst/>
                <a:gdLst/>
                <a:ahLst/>
                <a:cxnLst>
                  <a:cxn ang="0">
                    <a:pos x="28" y="0"/>
                  </a:cxn>
                  <a:cxn ang="0">
                    <a:pos x="0" y="0"/>
                  </a:cxn>
                  <a:cxn ang="0">
                    <a:pos x="0" y="26"/>
                  </a:cxn>
                  <a:cxn ang="0">
                    <a:pos x="28" y="46"/>
                  </a:cxn>
                  <a:cxn ang="0">
                    <a:pos x="28" y="39"/>
                  </a:cxn>
                  <a:cxn ang="0">
                    <a:pos x="28" y="39"/>
                  </a:cxn>
                  <a:cxn ang="0">
                    <a:pos x="21" y="32"/>
                  </a:cxn>
                  <a:cxn ang="0">
                    <a:pos x="14" y="26"/>
                  </a:cxn>
                  <a:cxn ang="0">
                    <a:pos x="7" y="26"/>
                  </a:cxn>
                  <a:cxn ang="0">
                    <a:pos x="7" y="26"/>
                  </a:cxn>
                  <a:cxn ang="0">
                    <a:pos x="7" y="19"/>
                  </a:cxn>
                  <a:cxn ang="0">
                    <a:pos x="7" y="6"/>
                  </a:cxn>
                  <a:cxn ang="0">
                    <a:pos x="14" y="6"/>
                  </a:cxn>
                  <a:cxn ang="0">
                    <a:pos x="14" y="0"/>
                  </a:cxn>
                  <a:cxn ang="0">
                    <a:pos x="28" y="0"/>
                  </a:cxn>
                  <a:cxn ang="0">
                    <a:pos x="28" y="0"/>
                  </a:cxn>
                  <a:cxn ang="0">
                    <a:pos x="28" y="0"/>
                  </a:cxn>
                  <a:cxn ang="0">
                    <a:pos x="28" y="0"/>
                  </a:cxn>
                </a:cxnLst>
                <a:rect l="0" t="0" r="r" b="b"/>
                <a:pathLst>
                  <a:path w="28" h="46">
                    <a:moveTo>
                      <a:pt x="28" y="0"/>
                    </a:moveTo>
                    <a:lnTo>
                      <a:pt x="0" y="0"/>
                    </a:lnTo>
                    <a:lnTo>
                      <a:pt x="0" y="26"/>
                    </a:lnTo>
                    <a:lnTo>
                      <a:pt x="28" y="46"/>
                    </a:lnTo>
                    <a:lnTo>
                      <a:pt x="28" y="39"/>
                    </a:lnTo>
                    <a:lnTo>
                      <a:pt x="28" y="39"/>
                    </a:lnTo>
                    <a:lnTo>
                      <a:pt x="21" y="32"/>
                    </a:lnTo>
                    <a:lnTo>
                      <a:pt x="14" y="26"/>
                    </a:lnTo>
                    <a:lnTo>
                      <a:pt x="7" y="26"/>
                    </a:lnTo>
                    <a:lnTo>
                      <a:pt x="7" y="26"/>
                    </a:lnTo>
                    <a:lnTo>
                      <a:pt x="7" y="19"/>
                    </a:lnTo>
                    <a:lnTo>
                      <a:pt x="7" y="6"/>
                    </a:lnTo>
                    <a:lnTo>
                      <a:pt x="14" y="6"/>
                    </a:lnTo>
                    <a:lnTo>
                      <a:pt x="14" y="0"/>
                    </a:lnTo>
                    <a:lnTo>
                      <a:pt x="28" y="0"/>
                    </a:lnTo>
                    <a:lnTo>
                      <a:pt x="28" y="0"/>
                    </a:lnTo>
                    <a:lnTo>
                      <a:pt x="28" y="0"/>
                    </a:lnTo>
                    <a:lnTo>
                      <a:pt x="28" y="0"/>
                    </a:lnTo>
                    <a:close/>
                  </a:path>
                </a:pathLst>
              </a:custGeom>
              <a:solidFill>
                <a:srgbClr val="000000"/>
              </a:solidFill>
              <a:ln w="9525">
                <a:noFill/>
                <a:round/>
                <a:headEnd/>
                <a:tailEnd/>
              </a:ln>
            </p:spPr>
            <p:txBody>
              <a:bodyPr/>
              <a:lstStyle/>
              <a:p>
                <a:endParaRPr lang="en-US" dirty="0"/>
              </a:p>
            </p:txBody>
          </p:sp>
          <p:sp>
            <p:nvSpPr>
              <p:cNvPr id="29314" name="Freeform 642"/>
              <p:cNvSpPr>
                <a:spLocks/>
              </p:cNvSpPr>
              <p:nvPr/>
            </p:nvSpPr>
            <p:spPr bwMode="auto">
              <a:xfrm>
                <a:off x="2952" y="3461"/>
                <a:ext cx="69" cy="51"/>
              </a:xfrm>
              <a:custGeom>
                <a:avLst/>
                <a:gdLst/>
                <a:ahLst/>
                <a:cxnLst>
                  <a:cxn ang="0">
                    <a:pos x="0" y="0"/>
                  </a:cxn>
                  <a:cxn ang="0">
                    <a:pos x="70" y="0"/>
                  </a:cxn>
                  <a:cxn ang="0">
                    <a:pos x="70" y="52"/>
                  </a:cxn>
                  <a:cxn ang="0">
                    <a:pos x="0" y="52"/>
                  </a:cxn>
                  <a:cxn ang="0">
                    <a:pos x="0" y="0"/>
                  </a:cxn>
                  <a:cxn ang="0">
                    <a:pos x="0" y="0"/>
                  </a:cxn>
                </a:cxnLst>
                <a:rect l="0" t="0" r="r" b="b"/>
                <a:pathLst>
                  <a:path w="70" h="52">
                    <a:moveTo>
                      <a:pt x="0" y="0"/>
                    </a:moveTo>
                    <a:lnTo>
                      <a:pt x="70" y="0"/>
                    </a:lnTo>
                    <a:lnTo>
                      <a:pt x="70" y="52"/>
                    </a:lnTo>
                    <a:lnTo>
                      <a:pt x="0" y="52"/>
                    </a:lnTo>
                    <a:lnTo>
                      <a:pt x="0" y="0"/>
                    </a:lnTo>
                    <a:lnTo>
                      <a:pt x="0" y="0"/>
                    </a:lnTo>
                    <a:close/>
                  </a:path>
                </a:pathLst>
              </a:custGeom>
              <a:solidFill>
                <a:srgbClr val="E5B27F"/>
              </a:solidFill>
              <a:ln w="9525">
                <a:noFill/>
                <a:round/>
                <a:headEnd/>
                <a:tailEnd/>
              </a:ln>
            </p:spPr>
            <p:txBody>
              <a:bodyPr/>
              <a:lstStyle/>
              <a:p>
                <a:endParaRPr lang="en-US" dirty="0"/>
              </a:p>
            </p:txBody>
          </p:sp>
          <p:sp>
            <p:nvSpPr>
              <p:cNvPr id="29315" name="Freeform 643"/>
              <p:cNvSpPr>
                <a:spLocks/>
              </p:cNvSpPr>
              <p:nvPr/>
            </p:nvSpPr>
            <p:spPr bwMode="auto">
              <a:xfrm>
                <a:off x="2952" y="3461"/>
                <a:ext cx="69" cy="51"/>
              </a:xfrm>
              <a:custGeom>
                <a:avLst/>
                <a:gdLst/>
                <a:ahLst/>
                <a:cxnLst>
                  <a:cxn ang="0">
                    <a:pos x="0" y="0"/>
                  </a:cxn>
                  <a:cxn ang="0">
                    <a:pos x="70" y="0"/>
                  </a:cxn>
                  <a:cxn ang="0">
                    <a:pos x="70" y="52"/>
                  </a:cxn>
                  <a:cxn ang="0">
                    <a:pos x="0" y="52"/>
                  </a:cxn>
                  <a:cxn ang="0">
                    <a:pos x="0" y="0"/>
                  </a:cxn>
                  <a:cxn ang="0">
                    <a:pos x="0" y="0"/>
                  </a:cxn>
                </a:cxnLst>
                <a:rect l="0" t="0" r="r" b="b"/>
                <a:pathLst>
                  <a:path w="70" h="52">
                    <a:moveTo>
                      <a:pt x="0" y="0"/>
                    </a:moveTo>
                    <a:lnTo>
                      <a:pt x="70" y="0"/>
                    </a:lnTo>
                    <a:lnTo>
                      <a:pt x="70" y="52"/>
                    </a:lnTo>
                    <a:lnTo>
                      <a:pt x="0" y="52"/>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316" name="Freeform 644"/>
              <p:cNvSpPr>
                <a:spLocks/>
              </p:cNvSpPr>
              <p:nvPr/>
            </p:nvSpPr>
            <p:spPr bwMode="auto">
              <a:xfrm>
                <a:off x="2938" y="3461"/>
                <a:ext cx="14" cy="51"/>
              </a:xfrm>
              <a:custGeom>
                <a:avLst/>
                <a:gdLst/>
                <a:ahLst/>
                <a:cxnLst>
                  <a:cxn ang="0">
                    <a:pos x="0" y="6"/>
                  </a:cxn>
                  <a:cxn ang="0">
                    <a:pos x="0" y="39"/>
                  </a:cxn>
                  <a:cxn ang="0">
                    <a:pos x="14" y="52"/>
                  </a:cxn>
                  <a:cxn ang="0">
                    <a:pos x="14" y="0"/>
                  </a:cxn>
                  <a:cxn ang="0">
                    <a:pos x="0" y="6"/>
                  </a:cxn>
                  <a:cxn ang="0">
                    <a:pos x="0" y="6"/>
                  </a:cxn>
                </a:cxnLst>
                <a:rect l="0" t="0" r="r" b="b"/>
                <a:pathLst>
                  <a:path w="14" h="52">
                    <a:moveTo>
                      <a:pt x="0" y="6"/>
                    </a:moveTo>
                    <a:lnTo>
                      <a:pt x="0" y="39"/>
                    </a:lnTo>
                    <a:lnTo>
                      <a:pt x="14" y="52"/>
                    </a:lnTo>
                    <a:lnTo>
                      <a:pt x="14" y="0"/>
                    </a:lnTo>
                    <a:lnTo>
                      <a:pt x="0" y="6"/>
                    </a:lnTo>
                    <a:lnTo>
                      <a:pt x="0" y="6"/>
                    </a:lnTo>
                    <a:close/>
                  </a:path>
                </a:pathLst>
              </a:custGeom>
              <a:solidFill>
                <a:srgbClr val="FFE5B2"/>
              </a:solidFill>
              <a:ln w="9525">
                <a:noFill/>
                <a:round/>
                <a:headEnd/>
                <a:tailEnd/>
              </a:ln>
            </p:spPr>
            <p:txBody>
              <a:bodyPr/>
              <a:lstStyle/>
              <a:p>
                <a:endParaRPr lang="en-US" dirty="0"/>
              </a:p>
            </p:txBody>
          </p:sp>
          <p:sp>
            <p:nvSpPr>
              <p:cNvPr id="29317" name="Freeform 645"/>
              <p:cNvSpPr>
                <a:spLocks/>
              </p:cNvSpPr>
              <p:nvPr/>
            </p:nvSpPr>
            <p:spPr bwMode="auto">
              <a:xfrm>
                <a:off x="2938" y="3461"/>
                <a:ext cx="14" cy="51"/>
              </a:xfrm>
              <a:custGeom>
                <a:avLst/>
                <a:gdLst/>
                <a:ahLst/>
                <a:cxnLst>
                  <a:cxn ang="0">
                    <a:pos x="0" y="6"/>
                  </a:cxn>
                  <a:cxn ang="0">
                    <a:pos x="0" y="39"/>
                  </a:cxn>
                  <a:cxn ang="0">
                    <a:pos x="14" y="52"/>
                  </a:cxn>
                  <a:cxn ang="0">
                    <a:pos x="14" y="0"/>
                  </a:cxn>
                  <a:cxn ang="0">
                    <a:pos x="0" y="6"/>
                  </a:cxn>
                  <a:cxn ang="0">
                    <a:pos x="0" y="6"/>
                  </a:cxn>
                </a:cxnLst>
                <a:rect l="0" t="0" r="r" b="b"/>
                <a:pathLst>
                  <a:path w="14" h="52">
                    <a:moveTo>
                      <a:pt x="0" y="6"/>
                    </a:moveTo>
                    <a:lnTo>
                      <a:pt x="0" y="39"/>
                    </a:lnTo>
                    <a:lnTo>
                      <a:pt x="14" y="52"/>
                    </a:lnTo>
                    <a:lnTo>
                      <a:pt x="14"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29318" name="Freeform 646"/>
              <p:cNvSpPr>
                <a:spLocks/>
              </p:cNvSpPr>
              <p:nvPr/>
            </p:nvSpPr>
            <p:spPr bwMode="auto">
              <a:xfrm>
                <a:off x="2952" y="3461"/>
                <a:ext cx="69" cy="51"/>
              </a:xfrm>
              <a:custGeom>
                <a:avLst/>
                <a:gdLst/>
                <a:ahLst/>
                <a:cxnLst>
                  <a:cxn ang="0">
                    <a:pos x="7" y="0"/>
                  </a:cxn>
                  <a:cxn ang="0">
                    <a:pos x="70" y="0"/>
                  </a:cxn>
                  <a:cxn ang="0">
                    <a:pos x="63" y="26"/>
                  </a:cxn>
                  <a:cxn ang="0">
                    <a:pos x="0" y="52"/>
                  </a:cxn>
                  <a:cxn ang="0">
                    <a:pos x="0" y="0"/>
                  </a:cxn>
                  <a:cxn ang="0">
                    <a:pos x="7" y="0"/>
                  </a:cxn>
                  <a:cxn ang="0">
                    <a:pos x="7" y="0"/>
                  </a:cxn>
                  <a:cxn ang="0">
                    <a:pos x="7" y="0"/>
                  </a:cxn>
                </a:cxnLst>
                <a:rect l="0" t="0" r="r" b="b"/>
                <a:pathLst>
                  <a:path w="70" h="52">
                    <a:moveTo>
                      <a:pt x="7" y="0"/>
                    </a:moveTo>
                    <a:lnTo>
                      <a:pt x="70" y="0"/>
                    </a:lnTo>
                    <a:lnTo>
                      <a:pt x="63" y="26"/>
                    </a:lnTo>
                    <a:lnTo>
                      <a:pt x="0" y="52"/>
                    </a:lnTo>
                    <a:lnTo>
                      <a:pt x="0" y="0"/>
                    </a:lnTo>
                    <a:lnTo>
                      <a:pt x="7" y="0"/>
                    </a:lnTo>
                    <a:lnTo>
                      <a:pt x="7" y="0"/>
                    </a:lnTo>
                    <a:lnTo>
                      <a:pt x="7" y="0"/>
                    </a:lnTo>
                    <a:close/>
                  </a:path>
                </a:pathLst>
              </a:custGeom>
              <a:solidFill>
                <a:srgbClr val="E5B27F"/>
              </a:solidFill>
              <a:ln w="9525">
                <a:noFill/>
                <a:round/>
                <a:headEnd/>
                <a:tailEnd/>
              </a:ln>
            </p:spPr>
            <p:txBody>
              <a:bodyPr/>
              <a:lstStyle/>
              <a:p>
                <a:endParaRPr lang="en-US" dirty="0"/>
              </a:p>
            </p:txBody>
          </p:sp>
          <p:sp>
            <p:nvSpPr>
              <p:cNvPr id="29319" name="Freeform 647"/>
              <p:cNvSpPr>
                <a:spLocks/>
              </p:cNvSpPr>
              <p:nvPr/>
            </p:nvSpPr>
            <p:spPr bwMode="auto">
              <a:xfrm>
                <a:off x="2938" y="3461"/>
                <a:ext cx="55" cy="38"/>
              </a:xfrm>
              <a:custGeom>
                <a:avLst/>
                <a:gdLst/>
                <a:ahLst/>
                <a:cxnLst>
                  <a:cxn ang="0">
                    <a:pos x="0" y="0"/>
                  </a:cxn>
                  <a:cxn ang="0">
                    <a:pos x="14" y="0"/>
                  </a:cxn>
                  <a:cxn ang="0">
                    <a:pos x="56" y="0"/>
                  </a:cxn>
                  <a:cxn ang="0">
                    <a:pos x="28" y="0"/>
                  </a:cxn>
                  <a:cxn ang="0">
                    <a:pos x="14" y="26"/>
                  </a:cxn>
                  <a:cxn ang="0">
                    <a:pos x="14" y="0"/>
                  </a:cxn>
                  <a:cxn ang="0">
                    <a:pos x="7" y="26"/>
                  </a:cxn>
                  <a:cxn ang="0">
                    <a:pos x="0" y="39"/>
                  </a:cxn>
                  <a:cxn ang="0">
                    <a:pos x="0" y="39"/>
                  </a:cxn>
                  <a:cxn ang="0">
                    <a:pos x="0" y="0"/>
                  </a:cxn>
                  <a:cxn ang="0">
                    <a:pos x="0" y="0"/>
                  </a:cxn>
                </a:cxnLst>
                <a:rect l="0" t="0" r="r" b="b"/>
                <a:pathLst>
                  <a:path w="56" h="39">
                    <a:moveTo>
                      <a:pt x="0" y="0"/>
                    </a:moveTo>
                    <a:lnTo>
                      <a:pt x="14" y="0"/>
                    </a:lnTo>
                    <a:lnTo>
                      <a:pt x="56" y="0"/>
                    </a:lnTo>
                    <a:lnTo>
                      <a:pt x="28" y="0"/>
                    </a:lnTo>
                    <a:lnTo>
                      <a:pt x="14" y="26"/>
                    </a:lnTo>
                    <a:lnTo>
                      <a:pt x="14" y="0"/>
                    </a:lnTo>
                    <a:lnTo>
                      <a:pt x="7" y="26"/>
                    </a:lnTo>
                    <a:lnTo>
                      <a:pt x="0" y="39"/>
                    </a:lnTo>
                    <a:lnTo>
                      <a:pt x="0" y="39"/>
                    </a:lnTo>
                    <a:lnTo>
                      <a:pt x="0" y="0"/>
                    </a:lnTo>
                    <a:lnTo>
                      <a:pt x="0" y="0"/>
                    </a:lnTo>
                    <a:close/>
                  </a:path>
                </a:pathLst>
              </a:custGeom>
              <a:solidFill>
                <a:srgbClr val="000000"/>
              </a:solidFill>
              <a:ln w="9525">
                <a:noFill/>
                <a:round/>
                <a:headEnd/>
                <a:tailEnd/>
              </a:ln>
            </p:spPr>
            <p:txBody>
              <a:bodyPr/>
              <a:lstStyle/>
              <a:p>
                <a:endParaRPr lang="en-US" dirty="0"/>
              </a:p>
            </p:txBody>
          </p:sp>
          <p:sp>
            <p:nvSpPr>
              <p:cNvPr id="29320" name="Freeform 648"/>
              <p:cNvSpPr>
                <a:spLocks/>
              </p:cNvSpPr>
              <p:nvPr/>
            </p:nvSpPr>
            <p:spPr bwMode="auto">
              <a:xfrm>
                <a:off x="3049" y="3614"/>
                <a:ext cx="6" cy="7"/>
              </a:xfrm>
              <a:custGeom>
                <a:avLst/>
                <a:gdLst/>
                <a:ahLst/>
                <a:cxnLst>
                  <a:cxn ang="0">
                    <a:pos x="7" y="0"/>
                  </a:cxn>
                  <a:cxn ang="0">
                    <a:pos x="7" y="7"/>
                  </a:cxn>
                  <a:cxn ang="0">
                    <a:pos x="0" y="7"/>
                  </a:cxn>
                  <a:cxn ang="0">
                    <a:pos x="0" y="7"/>
                  </a:cxn>
                  <a:cxn ang="0">
                    <a:pos x="0" y="7"/>
                  </a:cxn>
                  <a:cxn ang="0">
                    <a:pos x="7" y="7"/>
                  </a:cxn>
                  <a:cxn ang="0">
                    <a:pos x="7" y="0"/>
                  </a:cxn>
                  <a:cxn ang="0">
                    <a:pos x="7" y="0"/>
                  </a:cxn>
                </a:cxnLst>
                <a:rect l="0" t="0" r="r" b="b"/>
                <a:pathLst>
                  <a:path w="7" h="7">
                    <a:moveTo>
                      <a:pt x="7" y="0"/>
                    </a:moveTo>
                    <a:lnTo>
                      <a:pt x="7" y="7"/>
                    </a:lnTo>
                    <a:lnTo>
                      <a:pt x="0" y="7"/>
                    </a:lnTo>
                    <a:lnTo>
                      <a:pt x="0" y="7"/>
                    </a:lnTo>
                    <a:lnTo>
                      <a:pt x="0" y="7"/>
                    </a:lnTo>
                    <a:lnTo>
                      <a:pt x="7" y="7"/>
                    </a:lnTo>
                    <a:lnTo>
                      <a:pt x="7" y="0"/>
                    </a:lnTo>
                    <a:lnTo>
                      <a:pt x="7" y="0"/>
                    </a:lnTo>
                    <a:close/>
                  </a:path>
                </a:pathLst>
              </a:custGeom>
              <a:solidFill>
                <a:srgbClr val="000080"/>
              </a:solidFill>
              <a:ln w="9525">
                <a:noFill/>
                <a:round/>
                <a:headEnd/>
                <a:tailEnd/>
              </a:ln>
            </p:spPr>
            <p:txBody>
              <a:bodyPr/>
              <a:lstStyle/>
              <a:p>
                <a:endParaRPr lang="en-US" dirty="0"/>
              </a:p>
            </p:txBody>
          </p:sp>
          <p:sp>
            <p:nvSpPr>
              <p:cNvPr id="29321" name="Freeform 649"/>
              <p:cNvSpPr>
                <a:spLocks/>
              </p:cNvSpPr>
              <p:nvPr/>
            </p:nvSpPr>
            <p:spPr bwMode="auto">
              <a:xfrm>
                <a:off x="3042" y="3628"/>
                <a:ext cx="13" cy="5"/>
              </a:xfrm>
              <a:custGeom>
                <a:avLst/>
                <a:gdLst/>
                <a:ahLst/>
                <a:cxnLst>
                  <a:cxn ang="0">
                    <a:pos x="0" y="6"/>
                  </a:cxn>
                  <a:cxn ang="0">
                    <a:pos x="7" y="6"/>
                  </a:cxn>
                  <a:cxn ang="0">
                    <a:pos x="7" y="6"/>
                  </a:cxn>
                  <a:cxn ang="0">
                    <a:pos x="14" y="6"/>
                  </a:cxn>
                  <a:cxn ang="0">
                    <a:pos x="14" y="0"/>
                  </a:cxn>
                  <a:cxn ang="0">
                    <a:pos x="14" y="0"/>
                  </a:cxn>
                  <a:cxn ang="0">
                    <a:pos x="7" y="0"/>
                  </a:cxn>
                  <a:cxn ang="0">
                    <a:pos x="7" y="0"/>
                  </a:cxn>
                  <a:cxn ang="0">
                    <a:pos x="7" y="0"/>
                  </a:cxn>
                  <a:cxn ang="0">
                    <a:pos x="0" y="6"/>
                  </a:cxn>
                  <a:cxn ang="0">
                    <a:pos x="0" y="6"/>
                  </a:cxn>
                </a:cxnLst>
                <a:rect l="0" t="0" r="r" b="b"/>
                <a:pathLst>
                  <a:path w="14" h="6">
                    <a:moveTo>
                      <a:pt x="0" y="6"/>
                    </a:moveTo>
                    <a:lnTo>
                      <a:pt x="7" y="6"/>
                    </a:lnTo>
                    <a:lnTo>
                      <a:pt x="7" y="6"/>
                    </a:lnTo>
                    <a:lnTo>
                      <a:pt x="14" y="6"/>
                    </a:lnTo>
                    <a:lnTo>
                      <a:pt x="14" y="0"/>
                    </a:lnTo>
                    <a:lnTo>
                      <a:pt x="14" y="0"/>
                    </a:lnTo>
                    <a:lnTo>
                      <a:pt x="7" y="0"/>
                    </a:lnTo>
                    <a:lnTo>
                      <a:pt x="7" y="0"/>
                    </a:lnTo>
                    <a:lnTo>
                      <a:pt x="7" y="0"/>
                    </a:lnTo>
                    <a:lnTo>
                      <a:pt x="0" y="6"/>
                    </a:lnTo>
                    <a:lnTo>
                      <a:pt x="0" y="6"/>
                    </a:lnTo>
                    <a:close/>
                  </a:path>
                </a:pathLst>
              </a:custGeom>
              <a:solidFill>
                <a:srgbClr val="E0E0E0"/>
              </a:solidFill>
              <a:ln w="9525">
                <a:noFill/>
                <a:round/>
                <a:headEnd/>
                <a:tailEnd/>
              </a:ln>
            </p:spPr>
            <p:txBody>
              <a:bodyPr/>
              <a:lstStyle/>
              <a:p>
                <a:endParaRPr lang="en-US" dirty="0"/>
              </a:p>
            </p:txBody>
          </p:sp>
          <p:sp>
            <p:nvSpPr>
              <p:cNvPr id="29322" name="Freeform 650"/>
              <p:cNvSpPr>
                <a:spLocks/>
              </p:cNvSpPr>
              <p:nvPr/>
            </p:nvSpPr>
            <p:spPr bwMode="auto">
              <a:xfrm>
                <a:off x="3021" y="3633"/>
                <a:ext cx="14" cy="7"/>
              </a:xfrm>
              <a:custGeom>
                <a:avLst/>
                <a:gdLst/>
                <a:ahLst/>
                <a:cxnLst>
                  <a:cxn ang="0">
                    <a:pos x="7" y="7"/>
                  </a:cxn>
                  <a:cxn ang="0">
                    <a:pos x="7" y="7"/>
                  </a:cxn>
                  <a:cxn ang="0">
                    <a:pos x="14" y="7"/>
                  </a:cxn>
                  <a:cxn ang="0">
                    <a:pos x="14" y="7"/>
                  </a:cxn>
                  <a:cxn ang="0">
                    <a:pos x="14" y="0"/>
                  </a:cxn>
                  <a:cxn ang="0">
                    <a:pos x="14" y="0"/>
                  </a:cxn>
                  <a:cxn ang="0">
                    <a:pos x="7" y="0"/>
                  </a:cxn>
                  <a:cxn ang="0">
                    <a:pos x="7" y="0"/>
                  </a:cxn>
                  <a:cxn ang="0">
                    <a:pos x="7" y="0"/>
                  </a:cxn>
                  <a:cxn ang="0">
                    <a:pos x="0" y="7"/>
                  </a:cxn>
                  <a:cxn ang="0">
                    <a:pos x="0" y="7"/>
                  </a:cxn>
                  <a:cxn ang="0">
                    <a:pos x="7" y="7"/>
                  </a:cxn>
                  <a:cxn ang="0">
                    <a:pos x="7" y="7"/>
                  </a:cxn>
                </a:cxnLst>
                <a:rect l="0" t="0" r="r" b="b"/>
                <a:pathLst>
                  <a:path w="14" h="7">
                    <a:moveTo>
                      <a:pt x="7" y="7"/>
                    </a:moveTo>
                    <a:lnTo>
                      <a:pt x="7" y="7"/>
                    </a:lnTo>
                    <a:lnTo>
                      <a:pt x="14" y="7"/>
                    </a:lnTo>
                    <a:lnTo>
                      <a:pt x="14" y="7"/>
                    </a:lnTo>
                    <a:lnTo>
                      <a:pt x="14" y="0"/>
                    </a:lnTo>
                    <a:lnTo>
                      <a:pt x="14" y="0"/>
                    </a:lnTo>
                    <a:lnTo>
                      <a:pt x="7" y="0"/>
                    </a:lnTo>
                    <a:lnTo>
                      <a:pt x="7" y="0"/>
                    </a:lnTo>
                    <a:lnTo>
                      <a:pt x="7" y="0"/>
                    </a:lnTo>
                    <a:lnTo>
                      <a:pt x="0" y="7"/>
                    </a:lnTo>
                    <a:lnTo>
                      <a:pt x="0" y="7"/>
                    </a:lnTo>
                    <a:lnTo>
                      <a:pt x="7" y="7"/>
                    </a:lnTo>
                    <a:lnTo>
                      <a:pt x="7" y="7"/>
                    </a:lnTo>
                    <a:close/>
                  </a:path>
                </a:pathLst>
              </a:custGeom>
              <a:solidFill>
                <a:srgbClr val="E0E0E0"/>
              </a:solidFill>
              <a:ln w="9525">
                <a:noFill/>
                <a:round/>
                <a:headEnd/>
                <a:tailEnd/>
              </a:ln>
            </p:spPr>
            <p:txBody>
              <a:bodyPr/>
              <a:lstStyle/>
              <a:p>
                <a:endParaRPr lang="en-US" dirty="0"/>
              </a:p>
            </p:txBody>
          </p:sp>
          <p:sp>
            <p:nvSpPr>
              <p:cNvPr id="29323" name="Freeform 651"/>
              <p:cNvSpPr>
                <a:spLocks/>
              </p:cNvSpPr>
              <p:nvPr/>
            </p:nvSpPr>
            <p:spPr bwMode="auto">
              <a:xfrm>
                <a:off x="3014" y="3628"/>
                <a:ext cx="1" cy="5"/>
              </a:xfrm>
              <a:custGeom>
                <a:avLst/>
                <a:gdLst/>
                <a:ahLst/>
                <a:cxnLst>
                  <a:cxn ang="0">
                    <a:pos x="0" y="6"/>
                  </a:cxn>
                  <a:cxn ang="0">
                    <a:pos x="0" y="0"/>
                  </a:cxn>
                  <a:cxn ang="0">
                    <a:pos x="0" y="0"/>
                  </a:cxn>
                  <a:cxn ang="0">
                    <a:pos x="0" y="0"/>
                  </a:cxn>
                  <a:cxn ang="0">
                    <a:pos x="0" y="6"/>
                  </a:cxn>
                  <a:cxn ang="0">
                    <a:pos x="0" y="6"/>
                  </a:cxn>
                  <a:cxn ang="0">
                    <a:pos x="0" y="6"/>
                  </a:cxn>
                  <a:cxn ang="0">
                    <a:pos x="0" y="6"/>
                  </a:cxn>
                </a:cxnLst>
                <a:rect l="0" t="0" r="r" b="b"/>
                <a:pathLst>
                  <a:path h="6">
                    <a:moveTo>
                      <a:pt x="0" y="6"/>
                    </a:moveTo>
                    <a:lnTo>
                      <a:pt x="0" y="0"/>
                    </a:lnTo>
                    <a:lnTo>
                      <a:pt x="0" y="0"/>
                    </a:lnTo>
                    <a:lnTo>
                      <a:pt x="0" y="0"/>
                    </a:lnTo>
                    <a:lnTo>
                      <a:pt x="0" y="6"/>
                    </a:lnTo>
                    <a:lnTo>
                      <a:pt x="0" y="6"/>
                    </a:lnTo>
                    <a:lnTo>
                      <a:pt x="0" y="6"/>
                    </a:lnTo>
                    <a:lnTo>
                      <a:pt x="0" y="6"/>
                    </a:lnTo>
                    <a:close/>
                  </a:path>
                </a:pathLst>
              </a:custGeom>
              <a:solidFill>
                <a:srgbClr val="E0E0E0"/>
              </a:solidFill>
              <a:ln w="9525">
                <a:noFill/>
                <a:round/>
                <a:headEnd/>
                <a:tailEnd/>
              </a:ln>
            </p:spPr>
            <p:txBody>
              <a:bodyPr/>
              <a:lstStyle/>
              <a:p>
                <a:endParaRPr lang="en-US" dirty="0"/>
              </a:p>
            </p:txBody>
          </p:sp>
          <p:sp>
            <p:nvSpPr>
              <p:cNvPr id="29324" name="Freeform 652"/>
              <p:cNvSpPr>
                <a:spLocks/>
              </p:cNvSpPr>
              <p:nvPr/>
            </p:nvSpPr>
            <p:spPr bwMode="auto">
              <a:xfrm>
                <a:off x="3042" y="3608"/>
                <a:ext cx="13" cy="6"/>
              </a:xfrm>
              <a:custGeom>
                <a:avLst/>
                <a:gdLst/>
                <a:ahLst/>
                <a:cxnLst>
                  <a:cxn ang="0">
                    <a:pos x="14" y="0"/>
                  </a:cxn>
                  <a:cxn ang="0">
                    <a:pos x="7" y="6"/>
                  </a:cxn>
                  <a:cxn ang="0">
                    <a:pos x="7" y="6"/>
                  </a:cxn>
                  <a:cxn ang="0">
                    <a:pos x="0" y="6"/>
                  </a:cxn>
                  <a:cxn ang="0">
                    <a:pos x="7" y="6"/>
                  </a:cxn>
                  <a:cxn ang="0">
                    <a:pos x="7" y="6"/>
                  </a:cxn>
                  <a:cxn ang="0">
                    <a:pos x="14" y="0"/>
                  </a:cxn>
                  <a:cxn ang="0">
                    <a:pos x="14" y="0"/>
                  </a:cxn>
                </a:cxnLst>
                <a:rect l="0" t="0" r="r" b="b"/>
                <a:pathLst>
                  <a:path w="14" h="6">
                    <a:moveTo>
                      <a:pt x="14" y="0"/>
                    </a:moveTo>
                    <a:lnTo>
                      <a:pt x="7" y="6"/>
                    </a:lnTo>
                    <a:lnTo>
                      <a:pt x="7" y="6"/>
                    </a:lnTo>
                    <a:lnTo>
                      <a:pt x="0" y="6"/>
                    </a:lnTo>
                    <a:lnTo>
                      <a:pt x="7" y="6"/>
                    </a:lnTo>
                    <a:lnTo>
                      <a:pt x="7" y="6"/>
                    </a:lnTo>
                    <a:lnTo>
                      <a:pt x="14" y="0"/>
                    </a:lnTo>
                    <a:lnTo>
                      <a:pt x="14" y="0"/>
                    </a:lnTo>
                    <a:close/>
                  </a:path>
                </a:pathLst>
              </a:custGeom>
              <a:solidFill>
                <a:srgbClr val="000080"/>
              </a:solidFill>
              <a:ln w="9525">
                <a:noFill/>
                <a:round/>
                <a:headEnd/>
                <a:tailEnd/>
              </a:ln>
            </p:spPr>
            <p:txBody>
              <a:bodyPr/>
              <a:lstStyle/>
              <a:p>
                <a:endParaRPr lang="en-US" dirty="0"/>
              </a:p>
            </p:txBody>
          </p:sp>
          <p:sp>
            <p:nvSpPr>
              <p:cNvPr id="29325" name="Freeform 653"/>
              <p:cNvSpPr>
                <a:spLocks/>
              </p:cNvSpPr>
              <p:nvPr/>
            </p:nvSpPr>
            <p:spPr bwMode="auto">
              <a:xfrm>
                <a:off x="3021" y="3621"/>
                <a:ext cx="14" cy="7"/>
              </a:xfrm>
              <a:custGeom>
                <a:avLst/>
                <a:gdLst/>
                <a:ahLst/>
                <a:cxnLst>
                  <a:cxn ang="0">
                    <a:pos x="0" y="0"/>
                  </a:cxn>
                  <a:cxn ang="0">
                    <a:pos x="7" y="0"/>
                  </a:cxn>
                  <a:cxn ang="0">
                    <a:pos x="7" y="0"/>
                  </a:cxn>
                  <a:cxn ang="0">
                    <a:pos x="14" y="0"/>
                  </a:cxn>
                  <a:cxn ang="0">
                    <a:pos x="7" y="0"/>
                  </a:cxn>
                  <a:cxn ang="0">
                    <a:pos x="7" y="7"/>
                  </a:cxn>
                  <a:cxn ang="0">
                    <a:pos x="0" y="0"/>
                  </a:cxn>
                  <a:cxn ang="0">
                    <a:pos x="0" y="0"/>
                  </a:cxn>
                  <a:cxn ang="0">
                    <a:pos x="0" y="0"/>
                  </a:cxn>
                </a:cxnLst>
                <a:rect l="0" t="0" r="r" b="b"/>
                <a:pathLst>
                  <a:path w="14" h="7">
                    <a:moveTo>
                      <a:pt x="0" y="0"/>
                    </a:moveTo>
                    <a:lnTo>
                      <a:pt x="7" y="0"/>
                    </a:lnTo>
                    <a:lnTo>
                      <a:pt x="7" y="0"/>
                    </a:lnTo>
                    <a:lnTo>
                      <a:pt x="14" y="0"/>
                    </a:lnTo>
                    <a:lnTo>
                      <a:pt x="7" y="0"/>
                    </a:lnTo>
                    <a:lnTo>
                      <a:pt x="7" y="7"/>
                    </a:lnTo>
                    <a:lnTo>
                      <a:pt x="0" y="0"/>
                    </a:lnTo>
                    <a:lnTo>
                      <a:pt x="0" y="0"/>
                    </a:lnTo>
                    <a:lnTo>
                      <a:pt x="0" y="0"/>
                    </a:lnTo>
                    <a:close/>
                  </a:path>
                </a:pathLst>
              </a:custGeom>
              <a:solidFill>
                <a:srgbClr val="000080"/>
              </a:solidFill>
              <a:ln w="9525">
                <a:noFill/>
                <a:round/>
                <a:headEnd/>
                <a:tailEnd/>
              </a:ln>
            </p:spPr>
            <p:txBody>
              <a:bodyPr/>
              <a:lstStyle/>
              <a:p>
                <a:endParaRPr lang="en-US" dirty="0"/>
              </a:p>
            </p:txBody>
          </p:sp>
          <p:sp>
            <p:nvSpPr>
              <p:cNvPr id="29326" name="Freeform 654"/>
              <p:cNvSpPr>
                <a:spLocks/>
              </p:cNvSpPr>
              <p:nvPr/>
            </p:nvSpPr>
            <p:spPr bwMode="auto">
              <a:xfrm>
                <a:off x="3042" y="3621"/>
                <a:ext cx="20" cy="19"/>
              </a:xfrm>
              <a:custGeom>
                <a:avLst/>
                <a:gdLst/>
                <a:ahLst/>
                <a:cxnLst>
                  <a:cxn ang="0">
                    <a:pos x="7" y="0"/>
                  </a:cxn>
                  <a:cxn ang="0">
                    <a:pos x="7" y="7"/>
                  </a:cxn>
                  <a:cxn ang="0">
                    <a:pos x="0" y="13"/>
                  </a:cxn>
                  <a:cxn ang="0">
                    <a:pos x="7" y="13"/>
                  </a:cxn>
                  <a:cxn ang="0">
                    <a:pos x="7" y="20"/>
                  </a:cxn>
                  <a:cxn ang="0">
                    <a:pos x="7" y="20"/>
                  </a:cxn>
                  <a:cxn ang="0">
                    <a:pos x="7" y="20"/>
                  </a:cxn>
                  <a:cxn ang="0">
                    <a:pos x="14" y="20"/>
                  </a:cxn>
                  <a:cxn ang="0">
                    <a:pos x="14" y="20"/>
                  </a:cxn>
                  <a:cxn ang="0">
                    <a:pos x="14" y="20"/>
                  </a:cxn>
                  <a:cxn ang="0">
                    <a:pos x="14" y="13"/>
                  </a:cxn>
                  <a:cxn ang="0">
                    <a:pos x="21" y="13"/>
                  </a:cxn>
                  <a:cxn ang="0">
                    <a:pos x="14" y="7"/>
                  </a:cxn>
                  <a:cxn ang="0">
                    <a:pos x="14" y="0"/>
                  </a:cxn>
                  <a:cxn ang="0">
                    <a:pos x="7" y="0"/>
                  </a:cxn>
                  <a:cxn ang="0">
                    <a:pos x="7" y="0"/>
                  </a:cxn>
                </a:cxnLst>
                <a:rect l="0" t="0" r="r" b="b"/>
                <a:pathLst>
                  <a:path w="21" h="20">
                    <a:moveTo>
                      <a:pt x="7" y="0"/>
                    </a:moveTo>
                    <a:lnTo>
                      <a:pt x="7" y="7"/>
                    </a:lnTo>
                    <a:lnTo>
                      <a:pt x="0" y="13"/>
                    </a:lnTo>
                    <a:lnTo>
                      <a:pt x="7" y="13"/>
                    </a:lnTo>
                    <a:lnTo>
                      <a:pt x="7" y="20"/>
                    </a:lnTo>
                    <a:lnTo>
                      <a:pt x="7" y="20"/>
                    </a:lnTo>
                    <a:lnTo>
                      <a:pt x="7" y="20"/>
                    </a:lnTo>
                    <a:lnTo>
                      <a:pt x="14" y="20"/>
                    </a:lnTo>
                    <a:lnTo>
                      <a:pt x="14" y="20"/>
                    </a:lnTo>
                    <a:lnTo>
                      <a:pt x="14" y="20"/>
                    </a:lnTo>
                    <a:lnTo>
                      <a:pt x="14" y="13"/>
                    </a:lnTo>
                    <a:lnTo>
                      <a:pt x="21" y="13"/>
                    </a:lnTo>
                    <a:lnTo>
                      <a:pt x="14" y="7"/>
                    </a:lnTo>
                    <a:lnTo>
                      <a:pt x="14" y="0"/>
                    </a:lnTo>
                    <a:lnTo>
                      <a:pt x="7" y="0"/>
                    </a:lnTo>
                    <a:lnTo>
                      <a:pt x="7" y="0"/>
                    </a:lnTo>
                    <a:close/>
                  </a:path>
                </a:pathLst>
              </a:custGeom>
              <a:solidFill>
                <a:srgbClr val="A0A0A0"/>
              </a:solidFill>
              <a:ln w="9525">
                <a:noFill/>
                <a:round/>
                <a:headEnd/>
                <a:tailEnd/>
              </a:ln>
            </p:spPr>
            <p:txBody>
              <a:bodyPr/>
              <a:lstStyle/>
              <a:p>
                <a:endParaRPr lang="en-US" dirty="0"/>
              </a:p>
            </p:txBody>
          </p:sp>
          <p:sp>
            <p:nvSpPr>
              <p:cNvPr id="29327" name="Freeform 655"/>
              <p:cNvSpPr>
                <a:spLocks/>
              </p:cNvSpPr>
              <p:nvPr/>
            </p:nvSpPr>
            <p:spPr bwMode="auto">
              <a:xfrm>
                <a:off x="3042" y="3621"/>
                <a:ext cx="20" cy="19"/>
              </a:xfrm>
              <a:custGeom>
                <a:avLst/>
                <a:gdLst/>
                <a:ahLst/>
                <a:cxnLst>
                  <a:cxn ang="0">
                    <a:pos x="7" y="0"/>
                  </a:cxn>
                  <a:cxn ang="0">
                    <a:pos x="7" y="7"/>
                  </a:cxn>
                  <a:cxn ang="0">
                    <a:pos x="0" y="13"/>
                  </a:cxn>
                  <a:cxn ang="0">
                    <a:pos x="7" y="13"/>
                  </a:cxn>
                  <a:cxn ang="0">
                    <a:pos x="7" y="20"/>
                  </a:cxn>
                  <a:cxn ang="0">
                    <a:pos x="7" y="20"/>
                  </a:cxn>
                  <a:cxn ang="0">
                    <a:pos x="7" y="20"/>
                  </a:cxn>
                  <a:cxn ang="0">
                    <a:pos x="14" y="20"/>
                  </a:cxn>
                  <a:cxn ang="0">
                    <a:pos x="14" y="20"/>
                  </a:cxn>
                  <a:cxn ang="0">
                    <a:pos x="14" y="20"/>
                  </a:cxn>
                  <a:cxn ang="0">
                    <a:pos x="14" y="13"/>
                  </a:cxn>
                  <a:cxn ang="0">
                    <a:pos x="21" y="13"/>
                  </a:cxn>
                  <a:cxn ang="0">
                    <a:pos x="14" y="7"/>
                  </a:cxn>
                  <a:cxn ang="0">
                    <a:pos x="14" y="0"/>
                  </a:cxn>
                  <a:cxn ang="0">
                    <a:pos x="7" y="0"/>
                  </a:cxn>
                </a:cxnLst>
                <a:rect l="0" t="0" r="r" b="b"/>
                <a:pathLst>
                  <a:path w="21" h="20">
                    <a:moveTo>
                      <a:pt x="7" y="0"/>
                    </a:moveTo>
                    <a:lnTo>
                      <a:pt x="7" y="7"/>
                    </a:lnTo>
                    <a:lnTo>
                      <a:pt x="0" y="13"/>
                    </a:lnTo>
                    <a:lnTo>
                      <a:pt x="7" y="13"/>
                    </a:lnTo>
                    <a:lnTo>
                      <a:pt x="7" y="20"/>
                    </a:lnTo>
                    <a:lnTo>
                      <a:pt x="7" y="20"/>
                    </a:lnTo>
                    <a:lnTo>
                      <a:pt x="7" y="20"/>
                    </a:lnTo>
                    <a:lnTo>
                      <a:pt x="14" y="20"/>
                    </a:lnTo>
                    <a:lnTo>
                      <a:pt x="14" y="20"/>
                    </a:lnTo>
                    <a:lnTo>
                      <a:pt x="14" y="20"/>
                    </a:lnTo>
                    <a:lnTo>
                      <a:pt x="14" y="13"/>
                    </a:lnTo>
                    <a:lnTo>
                      <a:pt x="21" y="13"/>
                    </a:lnTo>
                    <a:lnTo>
                      <a:pt x="14" y="7"/>
                    </a:lnTo>
                    <a:lnTo>
                      <a:pt x="14" y="0"/>
                    </a:lnTo>
                    <a:lnTo>
                      <a:pt x="7" y="0"/>
                    </a:lnTo>
                  </a:path>
                </a:pathLst>
              </a:custGeom>
              <a:noFill/>
              <a:ln w="0">
                <a:solidFill>
                  <a:srgbClr val="000000"/>
                </a:solidFill>
                <a:prstDash val="solid"/>
                <a:round/>
                <a:headEnd/>
                <a:tailEnd/>
              </a:ln>
            </p:spPr>
            <p:txBody>
              <a:bodyPr/>
              <a:lstStyle/>
              <a:p>
                <a:endParaRPr lang="en-US" dirty="0"/>
              </a:p>
            </p:txBody>
          </p:sp>
          <p:sp>
            <p:nvSpPr>
              <p:cNvPr id="29328" name="Freeform 656"/>
              <p:cNvSpPr>
                <a:spLocks/>
              </p:cNvSpPr>
              <p:nvPr/>
            </p:nvSpPr>
            <p:spPr bwMode="auto">
              <a:xfrm>
                <a:off x="3049" y="3614"/>
                <a:ext cx="13" cy="7"/>
              </a:xfrm>
              <a:custGeom>
                <a:avLst/>
                <a:gdLst/>
                <a:ahLst/>
                <a:cxnLst>
                  <a:cxn ang="0">
                    <a:pos x="14" y="0"/>
                  </a:cxn>
                  <a:cxn ang="0">
                    <a:pos x="7" y="7"/>
                  </a:cxn>
                  <a:cxn ang="0">
                    <a:pos x="7" y="7"/>
                  </a:cxn>
                  <a:cxn ang="0">
                    <a:pos x="0" y="7"/>
                  </a:cxn>
                  <a:cxn ang="0">
                    <a:pos x="7" y="7"/>
                  </a:cxn>
                  <a:cxn ang="0">
                    <a:pos x="7" y="7"/>
                  </a:cxn>
                  <a:cxn ang="0">
                    <a:pos x="14" y="0"/>
                  </a:cxn>
                  <a:cxn ang="0">
                    <a:pos x="14" y="0"/>
                  </a:cxn>
                </a:cxnLst>
                <a:rect l="0" t="0" r="r" b="b"/>
                <a:pathLst>
                  <a:path w="14" h="7">
                    <a:moveTo>
                      <a:pt x="14" y="0"/>
                    </a:moveTo>
                    <a:lnTo>
                      <a:pt x="7" y="7"/>
                    </a:lnTo>
                    <a:lnTo>
                      <a:pt x="7" y="7"/>
                    </a:lnTo>
                    <a:lnTo>
                      <a:pt x="0" y="7"/>
                    </a:lnTo>
                    <a:lnTo>
                      <a:pt x="7" y="7"/>
                    </a:lnTo>
                    <a:lnTo>
                      <a:pt x="7" y="7"/>
                    </a:lnTo>
                    <a:lnTo>
                      <a:pt x="14" y="0"/>
                    </a:lnTo>
                    <a:lnTo>
                      <a:pt x="14" y="0"/>
                    </a:lnTo>
                    <a:close/>
                  </a:path>
                </a:pathLst>
              </a:custGeom>
              <a:solidFill>
                <a:srgbClr val="000080"/>
              </a:solidFill>
              <a:ln w="9525">
                <a:noFill/>
                <a:round/>
                <a:headEnd/>
                <a:tailEnd/>
              </a:ln>
            </p:spPr>
            <p:txBody>
              <a:bodyPr/>
              <a:lstStyle/>
              <a:p>
                <a:endParaRPr lang="en-US" dirty="0"/>
              </a:p>
            </p:txBody>
          </p:sp>
          <p:sp>
            <p:nvSpPr>
              <p:cNvPr id="29329" name="Freeform 657"/>
              <p:cNvSpPr>
                <a:spLocks/>
              </p:cNvSpPr>
              <p:nvPr/>
            </p:nvSpPr>
            <p:spPr bwMode="auto">
              <a:xfrm>
                <a:off x="3049" y="3628"/>
                <a:ext cx="6" cy="5"/>
              </a:xfrm>
              <a:custGeom>
                <a:avLst/>
                <a:gdLst/>
                <a:ahLst/>
                <a:cxnLst>
                  <a:cxn ang="0">
                    <a:pos x="0" y="6"/>
                  </a:cxn>
                  <a:cxn ang="0">
                    <a:pos x="0" y="6"/>
                  </a:cxn>
                  <a:cxn ang="0">
                    <a:pos x="7" y="6"/>
                  </a:cxn>
                  <a:cxn ang="0">
                    <a:pos x="7" y="6"/>
                  </a:cxn>
                  <a:cxn ang="0">
                    <a:pos x="7" y="0"/>
                  </a:cxn>
                  <a:cxn ang="0">
                    <a:pos x="7" y="0"/>
                  </a:cxn>
                  <a:cxn ang="0">
                    <a:pos x="0" y="0"/>
                  </a:cxn>
                  <a:cxn ang="0">
                    <a:pos x="0" y="0"/>
                  </a:cxn>
                  <a:cxn ang="0">
                    <a:pos x="0" y="0"/>
                  </a:cxn>
                  <a:cxn ang="0">
                    <a:pos x="0" y="6"/>
                  </a:cxn>
                  <a:cxn ang="0">
                    <a:pos x="0" y="6"/>
                  </a:cxn>
                </a:cxnLst>
                <a:rect l="0" t="0" r="r" b="b"/>
                <a:pathLst>
                  <a:path w="7" h="6">
                    <a:moveTo>
                      <a:pt x="0" y="6"/>
                    </a:moveTo>
                    <a:lnTo>
                      <a:pt x="0" y="6"/>
                    </a:lnTo>
                    <a:lnTo>
                      <a:pt x="7" y="6"/>
                    </a:lnTo>
                    <a:lnTo>
                      <a:pt x="7" y="6"/>
                    </a:lnTo>
                    <a:lnTo>
                      <a:pt x="7" y="0"/>
                    </a:lnTo>
                    <a:lnTo>
                      <a:pt x="7" y="0"/>
                    </a:lnTo>
                    <a:lnTo>
                      <a:pt x="0" y="0"/>
                    </a:lnTo>
                    <a:lnTo>
                      <a:pt x="0" y="0"/>
                    </a:lnTo>
                    <a:lnTo>
                      <a:pt x="0" y="0"/>
                    </a:lnTo>
                    <a:lnTo>
                      <a:pt x="0" y="6"/>
                    </a:lnTo>
                    <a:lnTo>
                      <a:pt x="0" y="6"/>
                    </a:lnTo>
                    <a:close/>
                  </a:path>
                </a:pathLst>
              </a:custGeom>
              <a:solidFill>
                <a:srgbClr val="E0E0E0"/>
              </a:solidFill>
              <a:ln w="9525">
                <a:noFill/>
                <a:round/>
                <a:headEnd/>
                <a:tailEnd/>
              </a:ln>
            </p:spPr>
            <p:txBody>
              <a:bodyPr/>
              <a:lstStyle/>
              <a:p>
                <a:endParaRPr lang="en-US" dirty="0"/>
              </a:p>
            </p:txBody>
          </p:sp>
          <p:sp>
            <p:nvSpPr>
              <p:cNvPr id="29330" name="Freeform 658"/>
              <p:cNvSpPr>
                <a:spLocks/>
              </p:cNvSpPr>
              <p:nvPr/>
            </p:nvSpPr>
            <p:spPr bwMode="auto">
              <a:xfrm>
                <a:off x="3042" y="3621"/>
                <a:ext cx="20" cy="19"/>
              </a:xfrm>
              <a:custGeom>
                <a:avLst/>
                <a:gdLst/>
                <a:ahLst/>
                <a:cxnLst>
                  <a:cxn ang="0">
                    <a:pos x="7" y="0"/>
                  </a:cxn>
                  <a:cxn ang="0">
                    <a:pos x="7" y="7"/>
                  </a:cxn>
                  <a:cxn ang="0">
                    <a:pos x="0" y="13"/>
                  </a:cxn>
                  <a:cxn ang="0">
                    <a:pos x="7" y="13"/>
                  </a:cxn>
                  <a:cxn ang="0">
                    <a:pos x="7" y="20"/>
                  </a:cxn>
                  <a:cxn ang="0">
                    <a:pos x="7" y="20"/>
                  </a:cxn>
                  <a:cxn ang="0">
                    <a:pos x="7" y="20"/>
                  </a:cxn>
                  <a:cxn ang="0">
                    <a:pos x="14" y="20"/>
                  </a:cxn>
                  <a:cxn ang="0">
                    <a:pos x="14" y="20"/>
                  </a:cxn>
                  <a:cxn ang="0">
                    <a:pos x="14" y="20"/>
                  </a:cxn>
                  <a:cxn ang="0">
                    <a:pos x="14" y="13"/>
                  </a:cxn>
                  <a:cxn ang="0">
                    <a:pos x="21" y="13"/>
                  </a:cxn>
                  <a:cxn ang="0">
                    <a:pos x="14" y="7"/>
                  </a:cxn>
                  <a:cxn ang="0">
                    <a:pos x="14" y="0"/>
                  </a:cxn>
                  <a:cxn ang="0">
                    <a:pos x="7" y="0"/>
                  </a:cxn>
                  <a:cxn ang="0">
                    <a:pos x="7" y="0"/>
                  </a:cxn>
                </a:cxnLst>
                <a:rect l="0" t="0" r="r" b="b"/>
                <a:pathLst>
                  <a:path w="21" h="20">
                    <a:moveTo>
                      <a:pt x="7" y="0"/>
                    </a:moveTo>
                    <a:lnTo>
                      <a:pt x="7" y="7"/>
                    </a:lnTo>
                    <a:lnTo>
                      <a:pt x="0" y="13"/>
                    </a:lnTo>
                    <a:lnTo>
                      <a:pt x="7" y="13"/>
                    </a:lnTo>
                    <a:lnTo>
                      <a:pt x="7" y="20"/>
                    </a:lnTo>
                    <a:lnTo>
                      <a:pt x="7" y="20"/>
                    </a:lnTo>
                    <a:lnTo>
                      <a:pt x="7" y="20"/>
                    </a:lnTo>
                    <a:lnTo>
                      <a:pt x="14" y="20"/>
                    </a:lnTo>
                    <a:lnTo>
                      <a:pt x="14" y="20"/>
                    </a:lnTo>
                    <a:lnTo>
                      <a:pt x="14" y="20"/>
                    </a:lnTo>
                    <a:lnTo>
                      <a:pt x="14" y="13"/>
                    </a:lnTo>
                    <a:lnTo>
                      <a:pt x="21" y="13"/>
                    </a:lnTo>
                    <a:lnTo>
                      <a:pt x="14" y="7"/>
                    </a:lnTo>
                    <a:lnTo>
                      <a:pt x="14" y="0"/>
                    </a:lnTo>
                    <a:lnTo>
                      <a:pt x="7" y="0"/>
                    </a:lnTo>
                    <a:lnTo>
                      <a:pt x="7" y="0"/>
                    </a:lnTo>
                    <a:close/>
                  </a:path>
                </a:pathLst>
              </a:custGeom>
              <a:solidFill>
                <a:srgbClr val="A0A0A0"/>
              </a:solidFill>
              <a:ln w="9525">
                <a:noFill/>
                <a:round/>
                <a:headEnd/>
                <a:tailEnd/>
              </a:ln>
            </p:spPr>
            <p:txBody>
              <a:bodyPr/>
              <a:lstStyle/>
              <a:p>
                <a:endParaRPr lang="en-US" dirty="0"/>
              </a:p>
            </p:txBody>
          </p:sp>
          <p:sp>
            <p:nvSpPr>
              <p:cNvPr id="29331" name="Freeform 659"/>
              <p:cNvSpPr>
                <a:spLocks/>
              </p:cNvSpPr>
              <p:nvPr/>
            </p:nvSpPr>
            <p:spPr bwMode="auto">
              <a:xfrm>
                <a:off x="3042" y="3621"/>
                <a:ext cx="20" cy="19"/>
              </a:xfrm>
              <a:custGeom>
                <a:avLst/>
                <a:gdLst/>
                <a:ahLst/>
                <a:cxnLst>
                  <a:cxn ang="0">
                    <a:pos x="7" y="0"/>
                  </a:cxn>
                  <a:cxn ang="0">
                    <a:pos x="0" y="7"/>
                  </a:cxn>
                  <a:cxn ang="0">
                    <a:pos x="0" y="13"/>
                  </a:cxn>
                  <a:cxn ang="0">
                    <a:pos x="0" y="13"/>
                  </a:cxn>
                  <a:cxn ang="0">
                    <a:pos x="7" y="20"/>
                  </a:cxn>
                  <a:cxn ang="0">
                    <a:pos x="7" y="20"/>
                  </a:cxn>
                  <a:cxn ang="0">
                    <a:pos x="7" y="20"/>
                  </a:cxn>
                  <a:cxn ang="0">
                    <a:pos x="14" y="20"/>
                  </a:cxn>
                  <a:cxn ang="0">
                    <a:pos x="14" y="20"/>
                  </a:cxn>
                  <a:cxn ang="0">
                    <a:pos x="21" y="20"/>
                  </a:cxn>
                  <a:cxn ang="0">
                    <a:pos x="21" y="13"/>
                  </a:cxn>
                  <a:cxn ang="0">
                    <a:pos x="21" y="13"/>
                  </a:cxn>
                  <a:cxn ang="0">
                    <a:pos x="21" y="7"/>
                  </a:cxn>
                  <a:cxn ang="0">
                    <a:pos x="14" y="0"/>
                  </a:cxn>
                  <a:cxn ang="0">
                    <a:pos x="7" y="0"/>
                  </a:cxn>
                  <a:cxn ang="0">
                    <a:pos x="7" y="0"/>
                  </a:cxn>
                </a:cxnLst>
                <a:rect l="0" t="0" r="r" b="b"/>
                <a:pathLst>
                  <a:path w="21" h="20">
                    <a:moveTo>
                      <a:pt x="7" y="0"/>
                    </a:moveTo>
                    <a:lnTo>
                      <a:pt x="0" y="7"/>
                    </a:lnTo>
                    <a:lnTo>
                      <a:pt x="0" y="13"/>
                    </a:lnTo>
                    <a:lnTo>
                      <a:pt x="0" y="13"/>
                    </a:lnTo>
                    <a:lnTo>
                      <a:pt x="7" y="20"/>
                    </a:lnTo>
                    <a:lnTo>
                      <a:pt x="7" y="20"/>
                    </a:lnTo>
                    <a:lnTo>
                      <a:pt x="7" y="20"/>
                    </a:lnTo>
                    <a:lnTo>
                      <a:pt x="14" y="20"/>
                    </a:lnTo>
                    <a:lnTo>
                      <a:pt x="14" y="20"/>
                    </a:lnTo>
                    <a:lnTo>
                      <a:pt x="21" y="20"/>
                    </a:lnTo>
                    <a:lnTo>
                      <a:pt x="21" y="13"/>
                    </a:lnTo>
                    <a:lnTo>
                      <a:pt x="21" y="13"/>
                    </a:lnTo>
                    <a:lnTo>
                      <a:pt x="21" y="7"/>
                    </a:lnTo>
                    <a:lnTo>
                      <a:pt x="14" y="0"/>
                    </a:lnTo>
                    <a:lnTo>
                      <a:pt x="7" y="0"/>
                    </a:lnTo>
                    <a:lnTo>
                      <a:pt x="7" y="0"/>
                    </a:lnTo>
                    <a:close/>
                  </a:path>
                </a:pathLst>
              </a:custGeom>
              <a:solidFill>
                <a:srgbClr val="A86800"/>
              </a:solidFill>
              <a:ln w="9525">
                <a:noFill/>
                <a:round/>
                <a:headEnd/>
                <a:tailEnd/>
              </a:ln>
            </p:spPr>
            <p:txBody>
              <a:bodyPr/>
              <a:lstStyle/>
              <a:p>
                <a:endParaRPr lang="en-US" dirty="0"/>
              </a:p>
            </p:txBody>
          </p:sp>
          <p:sp>
            <p:nvSpPr>
              <p:cNvPr id="29332" name="Freeform 660"/>
              <p:cNvSpPr>
                <a:spLocks/>
              </p:cNvSpPr>
              <p:nvPr/>
            </p:nvSpPr>
            <p:spPr bwMode="auto">
              <a:xfrm>
                <a:off x="3042" y="3621"/>
                <a:ext cx="20" cy="19"/>
              </a:xfrm>
              <a:custGeom>
                <a:avLst/>
                <a:gdLst/>
                <a:ahLst/>
                <a:cxnLst>
                  <a:cxn ang="0">
                    <a:pos x="7" y="0"/>
                  </a:cxn>
                  <a:cxn ang="0">
                    <a:pos x="0" y="7"/>
                  </a:cxn>
                  <a:cxn ang="0">
                    <a:pos x="0" y="13"/>
                  </a:cxn>
                  <a:cxn ang="0">
                    <a:pos x="0" y="13"/>
                  </a:cxn>
                  <a:cxn ang="0">
                    <a:pos x="7" y="20"/>
                  </a:cxn>
                  <a:cxn ang="0">
                    <a:pos x="7" y="20"/>
                  </a:cxn>
                  <a:cxn ang="0">
                    <a:pos x="7" y="20"/>
                  </a:cxn>
                  <a:cxn ang="0">
                    <a:pos x="14" y="20"/>
                  </a:cxn>
                  <a:cxn ang="0">
                    <a:pos x="14" y="20"/>
                  </a:cxn>
                  <a:cxn ang="0">
                    <a:pos x="21" y="20"/>
                  </a:cxn>
                  <a:cxn ang="0">
                    <a:pos x="21" y="13"/>
                  </a:cxn>
                  <a:cxn ang="0">
                    <a:pos x="21" y="13"/>
                  </a:cxn>
                  <a:cxn ang="0">
                    <a:pos x="21" y="7"/>
                  </a:cxn>
                  <a:cxn ang="0">
                    <a:pos x="14" y="0"/>
                  </a:cxn>
                  <a:cxn ang="0">
                    <a:pos x="7" y="0"/>
                  </a:cxn>
                </a:cxnLst>
                <a:rect l="0" t="0" r="r" b="b"/>
                <a:pathLst>
                  <a:path w="21" h="20">
                    <a:moveTo>
                      <a:pt x="7" y="0"/>
                    </a:moveTo>
                    <a:lnTo>
                      <a:pt x="0" y="7"/>
                    </a:lnTo>
                    <a:lnTo>
                      <a:pt x="0" y="13"/>
                    </a:lnTo>
                    <a:lnTo>
                      <a:pt x="0" y="13"/>
                    </a:lnTo>
                    <a:lnTo>
                      <a:pt x="7" y="20"/>
                    </a:lnTo>
                    <a:lnTo>
                      <a:pt x="7" y="20"/>
                    </a:lnTo>
                    <a:lnTo>
                      <a:pt x="7" y="20"/>
                    </a:lnTo>
                    <a:lnTo>
                      <a:pt x="14" y="20"/>
                    </a:lnTo>
                    <a:lnTo>
                      <a:pt x="14" y="20"/>
                    </a:lnTo>
                    <a:lnTo>
                      <a:pt x="21" y="20"/>
                    </a:lnTo>
                    <a:lnTo>
                      <a:pt x="21" y="13"/>
                    </a:lnTo>
                    <a:lnTo>
                      <a:pt x="21" y="13"/>
                    </a:lnTo>
                    <a:lnTo>
                      <a:pt x="21" y="7"/>
                    </a:lnTo>
                    <a:lnTo>
                      <a:pt x="14" y="0"/>
                    </a:lnTo>
                    <a:lnTo>
                      <a:pt x="7" y="0"/>
                    </a:lnTo>
                  </a:path>
                </a:pathLst>
              </a:custGeom>
              <a:noFill/>
              <a:ln w="0">
                <a:solidFill>
                  <a:srgbClr val="000000"/>
                </a:solidFill>
                <a:prstDash val="solid"/>
                <a:round/>
                <a:headEnd/>
                <a:tailEnd/>
              </a:ln>
            </p:spPr>
            <p:txBody>
              <a:bodyPr/>
              <a:lstStyle/>
              <a:p>
                <a:endParaRPr lang="en-US" dirty="0"/>
              </a:p>
            </p:txBody>
          </p:sp>
          <p:sp>
            <p:nvSpPr>
              <p:cNvPr id="29333" name="Freeform 661"/>
              <p:cNvSpPr>
                <a:spLocks/>
              </p:cNvSpPr>
              <p:nvPr/>
            </p:nvSpPr>
            <p:spPr bwMode="auto">
              <a:xfrm>
                <a:off x="3049" y="3614"/>
                <a:ext cx="13" cy="7"/>
              </a:xfrm>
              <a:custGeom>
                <a:avLst/>
                <a:gdLst/>
                <a:ahLst/>
                <a:cxnLst>
                  <a:cxn ang="0">
                    <a:pos x="14" y="0"/>
                  </a:cxn>
                  <a:cxn ang="0">
                    <a:pos x="7" y="7"/>
                  </a:cxn>
                  <a:cxn ang="0">
                    <a:pos x="7" y="7"/>
                  </a:cxn>
                  <a:cxn ang="0">
                    <a:pos x="0" y="7"/>
                  </a:cxn>
                  <a:cxn ang="0">
                    <a:pos x="7" y="7"/>
                  </a:cxn>
                  <a:cxn ang="0">
                    <a:pos x="7" y="7"/>
                  </a:cxn>
                  <a:cxn ang="0">
                    <a:pos x="14" y="0"/>
                  </a:cxn>
                  <a:cxn ang="0">
                    <a:pos x="14" y="0"/>
                  </a:cxn>
                </a:cxnLst>
                <a:rect l="0" t="0" r="r" b="b"/>
                <a:pathLst>
                  <a:path w="14" h="7">
                    <a:moveTo>
                      <a:pt x="14" y="0"/>
                    </a:moveTo>
                    <a:lnTo>
                      <a:pt x="7" y="7"/>
                    </a:lnTo>
                    <a:lnTo>
                      <a:pt x="7" y="7"/>
                    </a:lnTo>
                    <a:lnTo>
                      <a:pt x="0" y="7"/>
                    </a:lnTo>
                    <a:lnTo>
                      <a:pt x="7" y="7"/>
                    </a:lnTo>
                    <a:lnTo>
                      <a:pt x="7" y="7"/>
                    </a:lnTo>
                    <a:lnTo>
                      <a:pt x="14" y="0"/>
                    </a:lnTo>
                    <a:lnTo>
                      <a:pt x="14" y="0"/>
                    </a:lnTo>
                    <a:close/>
                  </a:path>
                </a:pathLst>
              </a:custGeom>
              <a:solidFill>
                <a:srgbClr val="000080"/>
              </a:solidFill>
              <a:ln w="9525">
                <a:noFill/>
                <a:round/>
                <a:headEnd/>
                <a:tailEnd/>
              </a:ln>
            </p:spPr>
            <p:txBody>
              <a:bodyPr/>
              <a:lstStyle/>
              <a:p>
                <a:endParaRPr lang="en-US" dirty="0"/>
              </a:p>
            </p:txBody>
          </p:sp>
          <p:sp>
            <p:nvSpPr>
              <p:cNvPr id="29334" name="Freeform 662"/>
              <p:cNvSpPr>
                <a:spLocks/>
              </p:cNvSpPr>
              <p:nvPr/>
            </p:nvSpPr>
            <p:spPr bwMode="auto">
              <a:xfrm>
                <a:off x="3007" y="3621"/>
                <a:ext cx="28" cy="25"/>
              </a:xfrm>
              <a:custGeom>
                <a:avLst/>
                <a:gdLst/>
                <a:ahLst/>
                <a:cxnLst>
                  <a:cxn ang="0">
                    <a:pos x="28" y="7"/>
                  </a:cxn>
                  <a:cxn ang="0">
                    <a:pos x="28" y="13"/>
                  </a:cxn>
                  <a:cxn ang="0">
                    <a:pos x="28" y="20"/>
                  </a:cxn>
                  <a:cxn ang="0">
                    <a:pos x="28" y="20"/>
                  </a:cxn>
                  <a:cxn ang="0">
                    <a:pos x="28" y="26"/>
                  </a:cxn>
                  <a:cxn ang="0">
                    <a:pos x="28" y="26"/>
                  </a:cxn>
                  <a:cxn ang="0">
                    <a:pos x="21" y="26"/>
                  </a:cxn>
                  <a:cxn ang="0">
                    <a:pos x="14" y="26"/>
                  </a:cxn>
                  <a:cxn ang="0">
                    <a:pos x="14" y="20"/>
                  </a:cxn>
                  <a:cxn ang="0">
                    <a:pos x="14" y="20"/>
                  </a:cxn>
                  <a:cxn ang="0">
                    <a:pos x="7" y="20"/>
                  </a:cxn>
                  <a:cxn ang="0">
                    <a:pos x="0" y="20"/>
                  </a:cxn>
                  <a:cxn ang="0">
                    <a:pos x="0" y="20"/>
                  </a:cxn>
                  <a:cxn ang="0">
                    <a:pos x="0" y="13"/>
                  </a:cxn>
                  <a:cxn ang="0">
                    <a:pos x="0" y="7"/>
                  </a:cxn>
                  <a:cxn ang="0">
                    <a:pos x="0" y="7"/>
                  </a:cxn>
                  <a:cxn ang="0">
                    <a:pos x="0" y="7"/>
                  </a:cxn>
                  <a:cxn ang="0">
                    <a:pos x="14" y="7"/>
                  </a:cxn>
                  <a:cxn ang="0">
                    <a:pos x="14" y="0"/>
                  </a:cxn>
                  <a:cxn ang="0">
                    <a:pos x="28" y="7"/>
                  </a:cxn>
                  <a:cxn ang="0">
                    <a:pos x="28" y="7"/>
                  </a:cxn>
                  <a:cxn ang="0">
                    <a:pos x="28" y="7"/>
                  </a:cxn>
                </a:cxnLst>
                <a:rect l="0" t="0" r="r" b="b"/>
                <a:pathLst>
                  <a:path w="28" h="26">
                    <a:moveTo>
                      <a:pt x="28" y="7"/>
                    </a:moveTo>
                    <a:lnTo>
                      <a:pt x="28" y="13"/>
                    </a:lnTo>
                    <a:lnTo>
                      <a:pt x="28" y="20"/>
                    </a:lnTo>
                    <a:lnTo>
                      <a:pt x="28" y="20"/>
                    </a:lnTo>
                    <a:lnTo>
                      <a:pt x="28" y="26"/>
                    </a:lnTo>
                    <a:lnTo>
                      <a:pt x="28" y="26"/>
                    </a:lnTo>
                    <a:lnTo>
                      <a:pt x="21" y="26"/>
                    </a:lnTo>
                    <a:lnTo>
                      <a:pt x="14" y="26"/>
                    </a:lnTo>
                    <a:lnTo>
                      <a:pt x="14" y="20"/>
                    </a:lnTo>
                    <a:lnTo>
                      <a:pt x="14" y="20"/>
                    </a:lnTo>
                    <a:lnTo>
                      <a:pt x="7" y="20"/>
                    </a:lnTo>
                    <a:lnTo>
                      <a:pt x="0" y="20"/>
                    </a:lnTo>
                    <a:lnTo>
                      <a:pt x="0" y="20"/>
                    </a:lnTo>
                    <a:lnTo>
                      <a:pt x="0" y="13"/>
                    </a:lnTo>
                    <a:lnTo>
                      <a:pt x="0" y="7"/>
                    </a:lnTo>
                    <a:lnTo>
                      <a:pt x="0" y="7"/>
                    </a:lnTo>
                    <a:lnTo>
                      <a:pt x="0" y="7"/>
                    </a:lnTo>
                    <a:lnTo>
                      <a:pt x="14" y="7"/>
                    </a:lnTo>
                    <a:lnTo>
                      <a:pt x="14" y="0"/>
                    </a:lnTo>
                    <a:lnTo>
                      <a:pt x="28" y="7"/>
                    </a:lnTo>
                    <a:lnTo>
                      <a:pt x="28" y="7"/>
                    </a:lnTo>
                    <a:lnTo>
                      <a:pt x="28" y="7"/>
                    </a:lnTo>
                    <a:close/>
                  </a:path>
                </a:pathLst>
              </a:custGeom>
              <a:solidFill>
                <a:srgbClr val="A0A0A0"/>
              </a:solidFill>
              <a:ln w="9525">
                <a:noFill/>
                <a:round/>
                <a:headEnd/>
                <a:tailEnd/>
              </a:ln>
            </p:spPr>
            <p:txBody>
              <a:bodyPr/>
              <a:lstStyle/>
              <a:p>
                <a:endParaRPr lang="en-US" dirty="0"/>
              </a:p>
            </p:txBody>
          </p:sp>
          <p:sp>
            <p:nvSpPr>
              <p:cNvPr id="29335" name="Freeform 663"/>
              <p:cNvSpPr>
                <a:spLocks/>
              </p:cNvSpPr>
              <p:nvPr/>
            </p:nvSpPr>
            <p:spPr bwMode="auto">
              <a:xfrm>
                <a:off x="3007" y="3621"/>
                <a:ext cx="28" cy="25"/>
              </a:xfrm>
              <a:custGeom>
                <a:avLst/>
                <a:gdLst/>
                <a:ahLst/>
                <a:cxnLst>
                  <a:cxn ang="0">
                    <a:pos x="28" y="7"/>
                  </a:cxn>
                  <a:cxn ang="0">
                    <a:pos x="28" y="13"/>
                  </a:cxn>
                  <a:cxn ang="0">
                    <a:pos x="28" y="20"/>
                  </a:cxn>
                  <a:cxn ang="0">
                    <a:pos x="28" y="20"/>
                  </a:cxn>
                  <a:cxn ang="0">
                    <a:pos x="28" y="26"/>
                  </a:cxn>
                  <a:cxn ang="0">
                    <a:pos x="28" y="26"/>
                  </a:cxn>
                  <a:cxn ang="0">
                    <a:pos x="21" y="26"/>
                  </a:cxn>
                  <a:cxn ang="0">
                    <a:pos x="14" y="26"/>
                  </a:cxn>
                  <a:cxn ang="0">
                    <a:pos x="14" y="20"/>
                  </a:cxn>
                  <a:cxn ang="0">
                    <a:pos x="14" y="20"/>
                  </a:cxn>
                  <a:cxn ang="0">
                    <a:pos x="7" y="20"/>
                  </a:cxn>
                  <a:cxn ang="0">
                    <a:pos x="0" y="20"/>
                  </a:cxn>
                  <a:cxn ang="0">
                    <a:pos x="0" y="20"/>
                  </a:cxn>
                  <a:cxn ang="0">
                    <a:pos x="0" y="13"/>
                  </a:cxn>
                  <a:cxn ang="0">
                    <a:pos x="0" y="7"/>
                  </a:cxn>
                  <a:cxn ang="0">
                    <a:pos x="0" y="7"/>
                  </a:cxn>
                  <a:cxn ang="0">
                    <a:pos x="0" y="7"/>
                  </a:cxn>
                  <a:cxn ang="0">
                    <a:pos x="14" y="7"/>
                  </a:cxn>
                  <a:cxn ang="0">
                    <a:pos x="14" y="0"/>
                  </a:cxn>
                  <a:cxn ang="0">
                    <a:pos x="28" y="7"/>
                  </a:cxn>
                  <a:cxn ang="0">
                    <a:pos x="28" y="7"/>
                  </a:cxn>
                </a:cxnLst>
                <a:rect l="0" t="0" r="r" b="b"/>
                <a:pathLst>
                  <a:path w="28" h="26">
                    <a:moveTo>
                      <a:pt x="28" y="7"/>
                    </a:moveTo>
                    <a:lnTo>
                      <a:pt x="28" y="13"/>
                    </a:lnTo>
                    <a:lnTo>
                      <a:pt x="28" y="20"/>
                    </a:lnTo>
                    <a:lnTo>
                      <a:pt x="28" y="20"/>
                    </a:lnTo>
                    <a:lnTo>
                      <a:pt x="28" y="26"/>
                    </a:lnTo>
                    <a:lnTo>
                      <a:pt x="28" y="26"/>
                    </a:lnTo>
                    <a:lnTo>
                      <a:pt x="21" y="26"/>
                    </a:lnTo>
                    <a:lnTo>
                      <a:pt x="14" y="26"/>
                    </a:lnTo>
                    <a:lnTo>
                      <a:pt x="14" y="20"/>
                    </a:lnTo>
                    <a:lnTo>
                      <a:pt x="14" y="20"/>
                    </a:lnTo>
                    <a:lnTo>
                      <a:pt x="7" y="20"/>
                    </a:lnTo>
                    <a:lnTo>
                      <a:pt x="0" y="20"/>
                    </a:lnTo>
                    <a:lnTo>
                      <a:pt x="0" y="20"/>
                    </a:lnTo>
                    <a:lnTo>
                      <a:pt x="0" y="13"/>
                    </a:lnTo>
                    <a:lnTo>
                      <a:pt x="0" y="7"/>
                    </a:lnTo>
                    <a:lnTo>
                      <a:pt x="0" y="7"/>
                    </a:lnTo>
                    <a:lnTo>
                      <a:pt x="0" y="7"/>
                    </a:lnTo>
                    <a:lnTo>
                      <a:pt x="14" y="7"/>
                    </a:lnTo>
                    <a:lnTo>
                      <a:pt x="14" y="0"/>
                    </a:lnTo>
                    <a:lnTo>
                      <a:pt x="28" y="7"/>
                    </a:lnTo>
                    <a:lnTo>
                      <a:pt x="28" y="7"/>
                    </a:lnTo>
                  </a:path>
                </a:pathLst>
              </a:custGeom>
              <a:noFill/>
              <a:ln w="0">
                <a:solidFill>
                  <a:srgbClr val="000000"/>
                </a:solidFill>
                <a:prstDash val="solid"/>
                <a:round/>
                <a:headEnd/>
                <a:tailEnd/>
              </a:ln>
            </p:spPr>
            <p:txBody>
              <a:bodyPr/>
              <a:lstStyle/>
              <a:p>
                <a:endParaRPr lang="en-US" dirty="0"/>
              </a:p>
            </p:txBody>
          </p:sp>
          <p:sp>
            <p:nvSpPr>
              <p:cNvPr id="29336" name="Freeform 664"/>
              <p:cNvSpPr>
                <a:spLocks/>
              </p:cNvSpPr>
              <p:nvPr/>
            </p:nvSpPr>
            <p:spPr bwMode="auto">
              <a:xfrm>
                <a:off x="3007" y="3628"/>
                <a:ext cx="28" cy="12"/>
              </a:xfrm>
              <a:custGeom>
                <a:avLst/>
                <a:gdLst/>
                <a:ahLst/>
                <a:cxnLst>
                  <a:cxn ang="0">
                    <a:pos x="0" y="0"/>
                  </a:cxn>
                  <a:cxn ang="0">
                    <a:pos x="0" y="6"/>
                  </a:cxn>
                  <a:cxn ang="0">
                    <a:pos x="7" y="6"/>
                  </a:cxn>
                  <a:cxn ang="0">
                    <a:pos x="7" y="6"/>
                  </a:cxn>
                  <a:cxn ang="0">
                    <a:pos x="14" y="13"/>
                  </a:cxn>
                  <a:cxn ang="0">
                    <a:pos x="14" y="13"/>
                  </a:cxn>
                  <a:cxn ang="0">
                    <a:pos x="21" y="13"/>
                  </a:cxn>
                  <a:cxn ang="0">
                    <a:pos x="28" y="13"/>
                  </a:cxn>
                  <a:cxn ang="0">
                    <a:pos x="28" y="13"/>
                  </a:cxn>
                  <a:cxn ang="0">
                    <a:pos x="28" y="13"/>
                  </a:cxn>
                  <a:cxn ang="0">
                    <a:pos x="28" y="13"/>
                  </a:cxn>
                  <a:cxn ang="0">
                    <a:pos x="21" y="13"/>
                  </a:cxn>
                  <a:cxn ang="0">
                    <a:pos x="21" y="13"/>
                  </a:cxn>
                  <a:cxn ang="0">
                    <a:pos x="14" y="13"/>
                  </a:cxn>
                  <a:cxn ang="0">
                    <a:pos x="14" y="13"/>
                  </a:cxn>
                  <a:cxn ang="0">
                    <a:pos x="7" y="13"/>
                  </a:cxn>
                  <a:cxn ang="0">
                    <a:pos x="0" y="13"/>
                  </a:cxn>
                  <a:cxn ang="0">
                    <a:pos x="0" y="6"/>
                  </a:cxn>
                  <a:cxn ang="0">
                    <a:pos x="0" y="0"/>
                  </a:cxn>
                  <a:cxn ang="0">
                    <a:pos x="0" y="0"/>
                  </a:cxn>
                </a:cxnLst>
                <a:rect l="0" t="0" r="r" b="b"/>
                <a:pathLst>
                  <a:path w="28" h="13">
                    <a:moveTo>
                      <a:pt x="0" y="0"/>
                    </a:moveTo>
                    <a:lnTo>
                      <a:pt x="0" y="6"/>
                    </a:lnTo>
                    <a:lnTo>
                      <a:pt x="7" y="6"/>
                    </a:lnTo>
                    <a:lnTo>
                      <a:pt x="7" y="6"/>
                    </a:lnTo>
                    <a:lnTo>
                      <a:pt x="14" y="13"/>
                    </a:lnTo>
                    <a:lnTo>
                      <a:pt x="14" y="13"/>
                    </a:lnTo>
                    <a:lnTo>
                      <a:pt x="21" y="13"/>
                    </a:lnTo>
                    <a:lnTo>
                      <a:pt x="28" y="13"/>
                    </a:lnTo>
                    <a:lnTo>
                      <a:pt x="28" y="13"/>
                    </a:lnTo>
                    <a:lnTo>
                      <a:pt x="28" y="13"/>
                    </a:lnTo>
                    <a:lnTo>
                      <a:pt x="28" y="13"/>
                    </a:lnTo>
                    <a:lnTo>
                      <a:pt x="21" y="13"/>
                    </a:lnTo>
                    <a:lnTo>
                      <a:pt x="21" y="13"/>
                    </a:lnTo>
                    <a:lnTo>
                      <a:pt x="14" y="13"/>
                    </a:lnTo>
                    <a:lnTo>
                      <a:pt x="14" y="13"/>
                    </a:lnTo>
                    <a:lnTo>
                      <a:pt x="7" y="13"/>
                    </a:lnTo>
                    <a:lnTo>
                      <a:pt x="0" y="13"/>
                    </a:lnTo>
                    <a:lnTo>
                      <a:pt x="0" y="6"/>
                    </a:lnTo>
                    <a:lnTo>
                      <a:pt x="0" y="0"/>
                    </a:lnTo>
                    <a:lnTo>
                      <a:pt x="0" y="0"/>
                    </a:lnTo>
                    <a:close/>
                  </a:path>
                </a:pathLst>
              </a:custGeom>
              <a:solidFill>
                <a:srgbClr val="E0E0E0"/>
              </a:solidFill>
              <a:ln w="9525">
                <a:noFill/>
                <a:round/>
                <a:headEnd/>
                <a:tailEnd/>
              </a:ln>
            </p:spPr>
            <p:txBody>
              <a:bodyPr/>
              <a:lstStyle/>
              <a:p>
                <a:endParaRPr lang="en-US" dirty="0"/>
              </a:p>
            </p:txBody>
          </p:sp>
          <p:sp>
            <p:nvSpPr>
              <p:cNvPr id="29337" name="Freeform 665"/>
              <p:cNvSpPr>
                <a:spLocks/>
              </p:cNvSpPr>
              <p:nvPr/>
            </p:nvSpPr>
            <p:spPr bwMode="auto">
              <a:xfrm>
                <a:off x="3028" y="3633"/>
                <a:ext cx="7" cy="7"/>
              </a:xfrm>
              <a:custGeom>
                <a:avLst/>
                <a:gdLst/>
                <a:ahLst/>
                <a:cxnLst>
                  <a:cxn ang="0">
                    <a:pos x="0" y="7"/>
                  </a:cxn>
                  <a:cxn ang="0">
                    <a:pos x="7" y="7"/>
                  </a:cxn>
                  <a:cxn ang="0">
                    <a:pos x="7" y="7"/>
                  </a:cxn>
                  <a:cxn ang="0">
                    <a:pos x="7" y="7"/>
                  </a:cxn>
                  <a:cxn ang="0">
                    <a:pos x="7" y="0"/>
                  </a:cxn>
                  <a:cxn ang="0">
                    <a:pos x="7" y="0"/>
                  </a:cxn>
                  <a:cxn ang="0">
                    <a:pos x="7" y="0"/>
                  </a:cxn>
                  <a:cxn ang="0">
                    <a:pos x="0" y="0"/>
                  </a:cxn>
                  <a:cxn ang="0">
                    <a:pos x="0" y="0"/>
                  </a:cxn>
                  <a:cxn ang="0">
                    <a:pos x="0" y="7"/>
                  </a:cxn>
                  <a:cxn ang="0">
                    <a:pos x="0" y="7"/>
                  </a:cxn>
                  <a:cxn ang="0">
                    <a:pos x="0" y="7"/>
                  </a:cxn>
                  <a:cxn ang="0">
                    <a:pos x="0" y="7"/>
                  </a:cxn>
                </a:cxnLst>
                <a:rect l="0" t="0" r="r" b="b"/>
                <a:pathLst>
                  <a:path w="7" h="7">
                    <a:moveTo>
                      <a:pt x="0" y="7"/>
                    </a:moveTo>
                    <a:lnTo>
                      <a:pt x="7" y="7"/>
                    </a:lnTo>
                    <a:lnTo>
                      <a:pt x="7" y="7"/>
                    </a:lnTo>
                    <a:lnTo>
                      <a:pt x="7" y="7"/>
                    </a:lnTo>
                    <a:lnTo>
                      <a:pt x="7" y="0"/>
                    </a:lnTo>
                    <a:lnTo>
                      <a:pt x="7" y="0"/>
                    </a:lnTo>
                    <a:lnTo>
                      <a:pt x="7" y="0"/>
                    </a:lnTo>
                    <a:lnTo>
                      <a:pt x="0" y="0"/>
                    </a:lnTo>
                    <a:lnTo>
                      <a:pt x="0" y="0"/>
                    </a:lnTo>
                    <a:lnTo>
                      <a:pt x="0" y="7"/>
                    </a:lnTo>
                    <a:lnTo>
                      <a:pt x="0" y="7"/>
                    </a:lnTo>
                    <a:lnTo>
                      <a:pt x="0" y="7"/>
                    </a:lnTo>
                    <a:lnTo>
                      <a:pt x="0" y="7"/>
                    </a:lnTo>
                    <a:close/>
                  </a:path>
                </a:pathLst>
              </a:custGeom>
              <a:solidFill>
                <a:srgbClr val="E0E0E0"/>
              </a:solidFill>
              <a:ln w="9525">
                <a:noFill/>
                <a:round/>
                <a:headEnd/>
                <a:tailEnd/>
              </a:ln>
            </p:spPr>
            <p:txBody>
              <a:bodyPr/>
              <a:lstStyle/>
              <a:p>
                <a:endParaRPr lang="en-US" dirty="0"/>
              </a:p>
            </p:txBody>
          </p:sp>
          <p:sp>
            <p:nvSpPr>
              <p:cNvPr id="29338" name="Freeform 666"/>
              <p:cNvSpPr>
                <a:spLocks/>
              </p:cNvSpPr>
              <p:nvPr/>
            </p:nvSpPr>
            <p:spPr bwMode="auto">
              <a:xfrm>
                <a:off x="3014" y="3628"/>
                <a:ext cx="7" cy="5"/>
              </a:xfrm>
              <a:custGeom>
                <a:avLst/>
                <a:gdLst/>
                <a:ahLst/>
                <a:cxnLst>
                  <a:cxn ang="0">
                    <a:pos x="0" y="6"/>
                  </a:cxn>
                  <a:cxn ang="0">
                    <a:pos x="0" y="0"/>
                  </a:cxn>
                  <a:cxn ang="0">
                    <a:pos x="0" y="0"/>
                  </a:cxn>
                  <a:cxn ang="0">
                    <a:pos x="7" y="0"/>
                  </a:cxn>
                  <a:cxn ang="0">
                    <a:pos x="7" y="6"/>
                  </a:cxn>
                  <a:cxn ang="0">
                    <a:pos x="7" y="6"/>
                  </a:cxn>
                  <a:cxn ang="0">
                    <a:pos x="0" y="6"/>
                  </a:cxn>
                  <a:cxn ang="0">
                    <a:pos x="0" y="6"/>
                  </a:cxn>
                </a:cxnLst>
                <a:rect l="0" t="0" r="r" b="b"/>
                <a:pathLst>
                  <a:path w="7" h="6">
                    <a:moveTo>
                      <a:pt x="0" y="6"/>
                    </a:moveTo>
                    <a:lnTo>
                      <a:pt x="0" y="0"/>
                    </a:lnTo>
                    <a:lnTo>
                      <a:pt x="0" y="0"/>
                    </a:lnTo>
                    <a:lnTo>
                      <a:pt x="7" y="0"/>
                    </a:lnTo>
                    <a:lnTo>
                      <a:pt x="7" y="6"/>
                    </a:lnTo>
                    <a:lnTo>
                      <a:pt x="7" y="6"/>
                    </a:lnTo>
                    <a:lnTo>
                      <a:pt x="0" y="6"/>
                    </a:lnTo>
                    <a:lnTo>
                      <a:pt x="0" y="6"/>
                    </a:lnTo>
                    <a:close/>
                  </a:path>
                </a:pathLst>
              </a:custGeom>
              <a:solidFill>
                <a:srgbClr val="E0E0E0"/>
              </a:solidFill>
              <a:ln w="9525">
                <a:noFill/>
                <a:round/>
                <a:headEnd/>
                <a:tailEnd/>
              </a:ln>
            </p:spPr>
            <p:txBody>
              <a:bodyPr/>
              <a:lstStyle/>
              <a:p>
                <a:endParaRPr lang="en-US" dirty="0"/>
              </a:p>
            </p:txBody>
          </p:sp>
          <p:sp>
            <p:nvSpPr>
              <p:cNvPr id="29339" name="Freeform 667"/>
              <p:cNvSpPr>
                <a:spLocks/>
              </p:cNvSpPr>
              <p:nvPr/>
            </p:nvSpPr>
            <p:spPr bwMode="auto">
              <a:xfrm>
                <a:off x="3021" y="3633"/>
                <a:ext cx="1" cy="7"/>
              </a:xfrm>
              <a:custGeom>
                <a:avLst/>
                <a:gdLst/>
                <a:ahLst/>
                <a:cxnLst>
                  <a:cxn ang="0">
                    <a:pos x="0" y="0"/>
                  </a:cxn>
                  <a:cxn ang="0">
                    <a:pos x="0" y="0"/>
                  </a:cxn>
                  <a:cxn ang="0">
                    <a:pos x="0" y="7"/>
                  </a:cxn>
                  <a:cxn ang="0">
                    <a:pos x="0" y="0"/>
                  </a:cxn>
                  <a:cxn ang="0">
                    <a:pos x="0" y="0"/>
                  </a:cxn>
                  <a:cxn ang="0">
                    <a:pos x="0" y="0"/>
                  </a:cxn>
                </a:cxnLst>
                <a:rect l="0" t="0" r="r" b="b"/>
                <a:pathLst>
                  <a:path h="7">
                    <a:moveTo>
                      <a:pt x="0" y="0"/>
                    </a:moveTo>
                    <a:lnTo>
                      <a:pt x="0" y="0"/>
                    </a:lnTo>
                    <a:lnTo>
                      <a:pt x="0" y="7"/>
                    </a:lnTo>
                    <a:lnTo>
                      <a:pt x="0" y="0"/>
                    </a:lnTo>
                    <a:lnTo>
                      <a:pt x="0" y="0"/>
                    </a:lnTo>
                    <a:lnTo>
                      <a:pt x="0" y="0"/>
                    </a:lnTo>
                    <a:close/>
                  </a:path>
                </a:pathLst>
              </a:custGeom>
              <a:solidFill>
                <a:srgbClr val="800000"/>
              </a:solidFill>
              <a:ln w="9525">
                <a:noFill/>
                <a:round/>
                <a:headEnd/>
                <a:tailEnd/>
              </a:ln>
            </p:spPr>
            <p:txBody>
              <a:bodyPr/>
              <a:lstStyle/>
              <a:p>
                <a:endParaRPr lang="en-US" dirty="0"/>
              </a:p>
            </p:txBody>
          </p:sp>
          <p:sp>
            <p:nvSpPr>
              <p:cNvPr id="29340" name="Freeform 668"/>
              <p:cNvSpPr>
                <a:spLocks/>
              </p:cNvSpPr>
              <p:nvPr/>
            </p:nvSpPr>
            <p:spPr bwMode="auto">
              <a:xfrm>
                <a:off x="3007" y="3621"/>
                <a:ext cx="28" cy="25"/>
              </a:xfrm>
              <a:custGeom>
                <a:avLst/>
                <a:gdLst/>
                <a:ahLst/>
                <a:cxnLst>
                  <a:cxn ang="0">
                    <a:pos x="28" y="7"/>
                  </a:cxn>
                  <a:cxn ang="0">
                    <a:pos x="28" y="13"/>
                  </a:cxn>
                  <a:cxn ang="0">
                    <a:pos x="28" y="20"/>
                  </a:cxn>
                  <a:cxn ang="0">
                    <a:pos x="28" y="20"/>
                  </a:cxn>
                  <a:cxn ang="0">
                    <a:pos x="28" y="26"/>
                  </a:cxn>
                  <a:cxn ang="0">
                    <a:pos x="28" y="26"/>
                  </a:cxn>
                  <a:cxn ang="0">
                    <a:pos x="21" y="26"/>
                  </a:cxn>
                  <a:cxn ang="0">
                    <a:pos x="14" y="26"/>
                  </a:cxn>
                  <a:cxn ang="0">
                    <a:pos x="14" y="20"/>
                  </a:cxn>
                  <a:cxn ang="0">
                    <a:pos x="14" y="20"/>
                  </a:cxn>
                  <a:cxn ang="0">
                    <a:pos x="7" y="20"/>
                  </a:cxn>
                  <a:cxn ang="0">
                    <a:pos x="0" y="20"/>
                  </a:cxn>
                  <a:cxn ang="0">
                    <a:pos x="0" y="20"/>
                  </a:cxn>
                  <a:cxn ang="0">
                    <a:pos x="0" y="13"/>
                  </a:cxn>
                  <a:cxn ang="0">
                    <a:pos x="0" y="7"/>
                  </a:cxn>
                  <a:cxn ang="0">
                    <a:pos x="0" y="7"/>
                  </a:cxn>
                  <a:cxn ang="0">
                    <a:pos x="0" y="7"/>
                  </a:cxn>
                  <a:cxn ang="0">
                    <a:pos x="14" y="7"/>
                  </a:cxn>
                  <a:cxn ang="0">
                    <a:pos x="14" y="0"/>
                  </a:cxn>
                  <a:cxn ang="0">
                    <a:pos x="28" y="7"/>
                  </a:cxn>
                  <a:cxn ang="0">
                    <a:pos x="28" y="7"/>
                  </a:cxn>
                  <a:cxn ang="0">
                    <a:pos x="28" y="7"/>
                  </a:cxn>
                </a:cxnLst>
                <a:rect l="0" t="0" r="r" b="b"/>
                <a:pathLst>
                  <a:path w="28" h="26">
                    <a:moveTo>
                      <a:pt x="28" y="7"/>
                    </a:moveTo>
                    <a:lnTo>
                      <a:pt x="28" y="13"/>
                    </a:lnTo>
                    <a:lnTo>
                      <a:pt x="28" y="20"/>
                    </a:lnTo>
                    <a:lnTo>
                      <a:pt x="28" y="20"/>
                    </a:lnTo>
                    <a:lnTo>
                      <a:pt x="28" y="26"/>
                    </a:lnTo>
                    <a:lnTo>
                      <a:pt x="28" y="26"/>
                    </a:lnTo>
                    <a:lnTo>
                      <a:pt x="21" y="26"/>
                    </a:lnTo>
                    <a:lnTo>
                      <a:pt x="14" y="26"/>
                    </a:lnTo>
                    <a:lnTo>
                      <a:pt x="14" y="20"/>
                    </a:lnTo>
                    <a:lnTo>
                      <a:pt x="14" y="20"/>
                    </a:lnTo>
                    <a:lnTo>
                      <a:pt x="7" y="20"/>
                    </a:lnTo>
                    <a:lnTo>
                      <a:pt x="0" y="20"/>
                    </a:lnTo>
                    <a:lnTo>
                      <a:pt x="0" y="20"/>
                    </a:lnTo>
                    <a:lnTo>
                      <a:pt x="0" y="13"/>
                    </a:lnTo>
                    <a:lnTo>
                      <a:pt x="0" y="7"/>
                    </a:lnTo>
                    <a:lnTo>
                      <a:pt x="0" y="7"/>
                    </a:lnTo>
                    <a:lnTo>
                      <a:pt x="0" y="7"/>
                    </a:lnTo>
                    <a:lnTo>
                      <a:pt x="14" y="7"/>
                    </a:lnTo>
                    <a:lnTo>
                      <a:pt x="14" y="0"/>
                    </a:lnTo>
                    <a:lnTo>
                      <a:pt x="28" y="7"/>
                    </a:lnTo>
                    <a:lnTo>
                      <a:pt x="28" y="7"/>
                    </a:lnTo>
                    <a:lnTo>
                      <a:pt x="28" y="7"/>
                    </a:lnTo>
                    <a:close/>
                  </a:path>
                </a:pathLst>
              </a:custGeom>
              <a:solidFill>
                <a:srgbClr val="A86800"/>
              </a:solidFill>
              <a:ln w="9525">
                <a:noFill/>
                <a:round/>
                <a:headEnd/>
                <a:tailEnd/>
              </a:ln>
            </p:spPr>
            <p:txBody>
              <a:bodyPr/>
              <a:lstStyle/>
              <a:p>
                <a:endParaRPr lang="en-US" dirty="0"/>
              </a:p>
            </p:txBody>
          </p:sp>
          <p:sp>
            <p:nvSpPr>
              <p:cNvPr id="29341" name="Freeform 669"/>
              <p:cNvSpPr>
                <a:spLocks/>
              </p:cNvSpPr>
              <p:nvPr/>
            </p:nvSpPr>
            <p:spPr bwMode="auto">
              <a:xfrm>
                <a:off x="3007" y="3621"/>
                <a:ext cx="28" cy="25"/>
              </a:xfrm>
              <a:custGeom>
                <a:avLst/>
                <a:gdLst/>
                <a:ahLst/>
                <a:cxnLst>
                  <a:cxn ang="0">
                    <a:pos x="28" y="7"/>
                  </a:cxn>
                  <a:cxn ang="0">
                    <a:pos x="28" y="13"/>
                  </a:cxn>
                  <a:cxn ang="0">
                    <a:pos x="28" y="20"/>
                  </a:cxn>
                  <a:cxn ang="0">
                    <a:pos x="28" y="20"/>
                  </a:cxn>
                  <a:cxn ang="0">
                    <a:pos x="28" y="26"/>
                  </a:cxn>
                  <a:cxn ang="0">
                    <a:pos x="28" y="26"/>
                  </a:cxn>
                  <a:cxn ang="0">
                    <a:pos x="21" y="26"/>
                  </a:cxn>
                  <a:cxn ang="0">
                    <a:pos x="14" y="26"/>
                  </a:cxn>
                  <a:cxn ang="0">
                    <a:pos x="14" y="20"/>
                  </a:cxn>
                  <a:cxn ang="0">
                    <a:pos x="14" y="20"/>
                  </a:cxn>
                  <a:cxn ang="0">
                    <a:pos x="7" y="20"/>
                  </a:cxn>
                  <a:cxn ang="0">
                    <a:pos x="0" y="20"/>
                  </a:cxn>
                  <a:cxn ang="0">
                    <a:pos x="0" y="20"/>
                  </a:cxn>
                  <a:cxn ang="0">
                    <a:pos x="0" y="13"/>
                  </a:cxn>
                  <a:cxn ang="0">
                    <a:pos x="0" y="7"/>
                  </a:cxn>
                  <a:cxn ang="0">
                    <a:pos x="0" y="7"/>
                  </a:cxn>
                  <a:cxn ang="0">
                    <a:pos x="0" y="7"/>
                  </a:cxn>
                  <a:cxn ang="0">
                    <a:pos x="14" y="7"/>
                  </a:cxn>
                  <a:cxn ang="0">
                    <a:pos x="14" y="0"/>
                  </a:cxn>
                  <a:cxn ang="0">
                    <a:pos x="28" y="7"/>
                  </a:cxn>
                  <a:cxn ang="0">
                    <a:pos x="28" y="7"/>
                  </a:cxn>
                  <a:cxn ang="0">
                    <a:pos x="28" y="7"/>
                  </a:cxn>
                </a:cxnLst>
                <a:rect l="0" t="0" r="r" b="b"/>
                <a:pathLst>
                  <a:path w="28" h="26">
                    <a:moveTo>
                      <a:pt x="28" y="7"/>
                    </a:moveTo>
                    <a:lnTo>
                      <a:pt x="28" y="13"/>
                    </a:lnTo>
                    <a:lnTo>
                      <a:pt x="28" y="20"/>
                    </a:lnTo>
                    <a:lnTo>
                      <a:pt x="28" y="20"/>
                    </a:lnTo>
                    <a:lnTo>
                      <a:pt x="28" y="26"/>
                    </a:lnTo>
                    <a:lnTo>
                      <a:pt x="28" y="26"/>
                    </a:lnTo>
                    <a:lnTo>
                      <a:pt x="21" y="26"/>
                    </a:lnTo>
                    <a:lnTo>
                      <a:pt x="14" y="26"/>
                    </a:lnTo>
                    <a:lnTo>
                      <a:pt x="14" y="20"/>
                    </a:lnTo>
                    <a:lnTo>
                      <a:pt x="14" y="20"/>
                    </a:lnTo>
                    <a:lnTo>
                      <a:pt x="7" y="20"/>
                    </a:lnTo>
                    <a:lnTo>
                      <a:pt x="0" y="20"/>
                    </a:lnTo>
                    <a:lnTo>
                      <a:pt x="0" y="20"/>
                    </a:lnTo>
                    <a:lnTo>
                      <a:pt x="0" y="13"/>
                    </a:lnTo>
                    <a:lnTo>
                      <a:pt x="0" y="7"/>
                    </a:lnTo>
                    <a:lnTo>
                      <a:pt x="0" y="7"/>
                    </a:lnTo>
                    <a:lnTo>
                      <a:pt x="0" y="7"/>
                    </a:lnTo>
                    <a:lnTo>
                      <a:pt x="14" y="7"/>
                    </a:lnTo>
                    <a:lnTo>
                      <a:pt x="14" y="0"/>
                    </a:lnTo>
                    <a:lnTo>
                      <a:pt x="28" y="7"/>
                    </a:lnTo>
                    <a:lnTo>
                      <a:pt x="28" y="7"/>
                    </a:lnTo>
                    <a:lnTo>
                      <a:pt x="28" y="7"/>
                    </a:lnTo>
                  </a:path>
                </a:pathLst>
              </a:custGeom>
              <a:noFill/>
              <a:ln w="0">
                <a:solidFill>
                  <a:srgbClr val="000000"/>
                </a:solidFill>
                <a:prstDash val="solid"/>
                <a:round/>
                <a:headEnd/>
                <a:tailEnd/>
              </a:ln>
            </p:spPr>
            <p:txBody>
              <a:bodyPr/>
              <a:lstStyle/>
              <a:p>
                <a:endParaRPr lang="en-US" dirty="0"/>
              </a:p>
            </p:txBody>
          </p:sp>
          <p:sp>
            <p:nvSpPr>
              <p:cNvPr id="29342" name="Freeform 670"/>
              <p:cNvSpPr>
                <a:spLocks/>
              </p:cNvSpPr>
              <p:nvPr/>
            </p:nvSpPr>
            <p:spPr bwMode="auto">
              <a:xfrm>
                <a:off x="3014" y="3474"/>
                <a:ext cx="62" cy="159"/>
              </a:xfrm>
              <a:custGeom>
                <a:avLst/>
                <a:gdLst/>
                <a:ahLst/>
                <a:cxnLst>
                  <a:cxn ang="0">
                    <a:pos x="21" y="6"/>
                  </a:cxn>
                  <a:cxn ang="0">
                    <a:pos x="42" y="6"/>
                  </a:cxn>
                  <a:cxn ang="0">
                    <a:pos x="56" y="0"/>
                  </a:cxn>
                  <a:cxn ang="0">
                    <a:pos x="56" y="6"/>
                  </a:cxn>
                  <a:cxn ang="0">
                    <a:pos x="63" y="19"/>
                  </a:cxn>
                  <a:cxn ang="0">
                    <a:pos x="63" y="26"/>
                  </a:cxn>
                  <a:cxn ang="0">
                    <a:pos x="63" y="39"/>
                  </a:cxn>
                  <a:cxn ang="0">
                    <a:pos x="56" y="46"/>
                  </a:cxn>
                  <a:cxn ang="0">
                    <a:pos x="56" y="79"/>
                  </a:cxn>
                  <a:cxn ang="0">
                    <a:pos x="56" y="85"/>
                  </a:cxn>
                  <a:cxn ang="0">
                    <a:pos x="49" y="92"/>
                  </a:cxn>
                  <a:cxn ang="0">
                    <a:pos x="49" y="105"/>
                  </a:cxn>
                  <a:cxn ang="0">
                    <a:pos x="49" y="118"/>
                  </a:cxn>
                  <a:cxn ang="0">
                    <a:pos x="49" y="138"/>
                  </a:cxn>
                  <a:cxn ang="0">
                    <a:pos x="49" y="158"/>
                  </a:cxn>
                  <a:cxn ang="0">
                    <a:pos x="35" y="158"/>
                  </a:cxn>
                  <a:cxn ang="0">
                    <a:pos x="28" y="144"/>
                  </a:cxn>
                  <a:cxn ang="0">
                    <a:pos x="28" y="125"/>
                  </a:cxn>
                  <a:cxn ang="0">
                    <a:pos x="35" y="112"/>
                  </a:cxn>
                  <a:cxn ang="0">
                    <a:pos x="35" y="92"/>
                  </a:cxn>
                  <a:cxn ang="0">
                    <a:pos x="35" y="85"/>
                  </a:cxn>
                  <a:cxn ang="0">
                    <a:pos x="35" y="52"/>
                  </a:cxn>
                  <a:cxn ang="0">
                    <a:pos x="21" y="92"/>
                  </a:cxn>
                  <a:cxn ang="0">
                    <a:pos x="21" y="98"/>
                  </a:cxn>
                  <a:cxn ang="0">
                    <a:pos x="21" y="112"/>
                  </a:cxn>
                  <a:cxn ang="0">
                    <a:pos x="21" y="138"/>
                  </a:cxn>
                  <a:cxn ang="0">
                    <a:pos x="21" y="158"/>
                  </a:cxn>
                  <a:cxn ang="0">
                    <a:pos x="14" y="164"/>
                  </a:cxn>
                  <a:cxn ang="0">
                    <a:pos x="7" y="158"/>
                  </a:cxn>
                  <a:cxn ang="0">
                    <a:pos x="7" y="138"/>
                  </a:cxn>
                  <a:cxn ang="0">
                    <a:pos x="0" y="112"/>
                  </a:cxn>
                  <a:cxn ang="0">
                    <a:pos x="0" y="92"/>
                  </a:cxn>
                  <a:cxn ang="0">
                    <a:pos x="0" y="72"/>
                  </a:cxn>
                  <a:cxn ang="0">
                    <a:pos x="0" y="52"/>
                  </a:cxn>
                  <a:cxn ang="0">
                    <a:pos x="7" y="33"/>
                  </a:cxn>
                  <a:cxn ang="0">
                    <a:pos x="7" y="26"/>
                  </a:cxn>
                  <a:cxn ang="0">
                    <a:pos x="7" y="19"/>
                  </a:cxn>
                  <a:cxn ang="0">
                    <a:pos x="7" y="6"/>
                  </a:cxn>
                </a:cxnLst>
                <a:rect l="0" t="0" r="r" b="b"/>
                <a:pathLst>
                  <a:path w="63" h="164">
                    <a:moveTo>
                      <a:pt x="7" y="6"/>
                    </a:moveTo>
                    <a:lnTo>
                      <a:pt x="21" y="6"/>
                    </a:lnTo>
                    <a:lnTo>
                      <a:pt x="28" y="6"/>
                    </a:lnTo>
                    <a:lnTo>
                      <a:pt x="42" y="6"/>
                    </a:lnTo>
                    <a:lnTo>
                      <a:pt x="49" y="0"/>
                    </a:lnTo>
                    <a:lnTo>
                      <a:pt x="56" y="0"/>
                    </a:lnTo>
                    <a:lnTo>
                      <a:pt x="56" y="6"/>
                    </a:lnTo>
                    <a:lnTo>
                      <a:pt x="56" y="6"/>
                    </a:lnTo>
                    <a:lnTo>
                      <a:pt x="56" y="13"/>
                    </a:lnTo>
                    <a:lnTo>
                      <a:pt x="63" y="19"/>
                    </a:lnTo>
                    <a:lnTo>
                      <a:pt x="63" y="19"/>
                    </a:lnTo>
                    <a:lnTo>
                      <a:pt x="63" y="26"/>
                    </a:lnTo>
                    <a:lnTo>
                      <a:pt x="63" y="33"/>
                    </a:lnTo>
                    <a:lnTo>
                      <a:pt x="63" y="39"/>
                    </a:lnTo>
                    <a:lnTo>
                      <a:pt x="56" y="46"/>
                    </a:lnTo>
                    <a:lnTo>
                      <a:pt x="56" y="46"/>
                    </a:lnTo>
                    <a:lnTo>
                      <a:pt x="56" y="52"/>
                    </a:lnTo>
                    <a:lnTo>
                      <a:pt x="56" y="79"/>
                    </a:lnTo>
                    <a:lnTo>
                      <a:pt x="56" y="85"/>
                    </a:lnTo>
                    <a:lnTo>
                      <a:pt x="56" y="85"/>
                    </a:lnTo>
                    <a:lnTo>
                      <a:pt x="56" y="92"/>
                    </a:lnTo>
                    <a:lnTo>
                      <a:pt x="49" y="92"/>
                    </a:lnTo>
                    <a:lnTo>
                      <a:pt x="56" y="98"/>
                    </a:lnTo>
                    <a:lnTo>
                      <a:pt x="49" y="105"/>
                    </a:lnTo>
                    <a:lnTo>
                      <a:pt x="56" y="112"/>
                    </a:lnTo>
                    <a:lnTo>
                      <a:pt x="49" y="118"/>
                    </a:lnTo>
                    <a:lnTo>
                      <a:pt x="49" y="131"/>
                    </a:lnTo>
                    <a:lnTo>
                      <a:pt x="49" y="138"/>
                    </a:lnTo>
                    <a:lnTo>
                      <a:pt x="49" y="144"/>
                    </a:lnTo>
                    <a:lnTo>
                      <a:pt x="49" y="158"/>
                    </a:lnTo>
                    <a:lnTo>
                      <a:pt x="42" y="158"/>
                    </a:lnTo>
                    <a:lnTo>
                      <a:pt x="35" y="158"/>
                    </a:lnTo>
                    <a:lnTo>
                      <a:pt x="28" y="158"/>
                    </a:lnTo>
                    <a:lnTo>
                      <a:pt x="28" y="144"/>
                    </a:lnTo>
                    <a:lnTo>
                      <a:pt x="28" y="138"/>
                    </a:lnTo>
                    <a:lnTo>
                      <a:pt x="28" y="125"/>
                    </a:lnTo>
                    <a:lnTo>
                      <a:pt x="28" y="118"/>
                    </a:lnTo>
                    <a:lnTo>
                      <a:pt x="35" y="112"/>
                    </a:lnTo>
                    <a:lnTo>
                      <a:pt x="28" y="105"/>
                    </a:lnTo>
                    <a:lnTo>
                      <a:pt x="35" y="92"/>
                    </a:lnTo>
                    <a:lnTo>
                      <a:pt x="28" y="92"/>
                    </a:lnTo>
                    <a:lnTo>
                      <a:pt x="35" y="85"/>
                    </a:lnTo>
                    <a:lnTo>
                      <a:pt x="28" y="79"/>
                    </a:lnTo>
                    <a:lnTo>
                      <a:pt x="35" y="52"/>
                    </a:lnTo>
                    <a:lnTo>
                      <a:pt x="28" y="85"/>
                    </a:lnTo>
                    <a:lnTo>
                      <a:pt x="21" y="92"/>
                    </a:lnTo>
                    <a:lnTo>
                      <a:pt x="21" y="92"/>
                    </a:lnTo>
                    <a:lnTo>
                      <a:pt x="21" y="98"/>
                    </a:lnTo>
                    <a:lnTo>
                      <a:pt x="21" y="105"/>
                    </a:lnTo>
                    <a:lnTo>
                      <a:pt x="21" y="112"/>
                    </a:lnTo>
                    <a:lnTo>
                      <a:pt x="28" y="118"/>
                    </a:lnTo>
                    <a:lnTo>
                      <a:pt x="21" y="138"/>
                    </a:lnTo>
                    <a:lnTo>
                      <a:pt x="21" y="138"/>
                    </a:lnTo>
                    <a:lnTo>
                      <a:pt x="21" y="158"/>
                    </a:lnTo>
                    <a:lnTo>
                      <a:pt x="21" y="164"/>
                    </a:lnTo>
                    <a:lnTo>
                      <a:pt x="14" y="164"/>
                    </a:lnTo>
                    <a:lnTo>
                      <a:pt x="7" y="158"/>
                    </a:lnTo>
                    <a:lnTo>
                      <a:pt x="7" y="158"/>
                    </a:lnTo>
                    <a:lnTo>
                      <a:pt x="7" y="144"/>
                    </a:lnTo>
                    <a:lnTo>
                      <a:pt x="7" y="138"/>
                    </a:lnTo>
                    <a:lnTo>
                      <a:pt x="7" y="125"/>
                    </a:lnTo>
                    <a:lnTo>
                      <a:pt x="0" y="112"/>
                    </a:lnTo>
                    <a:lnTo>
                      <a:pt x="0" y="105"/>
                    </a:lnTo>
                    <a:lnTo>
                      <a:pt x="0" y="92"/>
                    </a:lnTo>
                    <a:lnTo>
                      <a:pt x="0" y="85"/>
                    </a:lnTo>
                    <a:lnTo>
                      <a:pt x="0" y="72"/>
                    </a:lnTo>
                    <a:lnTo>
                      <a:pt x="0" y="59"/>
                    </a:lnTo>
                    <a:lnTo>
                      <a:pt x="0" y="52"/>
                    </a:lnTo>
                    <a:lnTo>
                      <a:pt x="0" y="46"/>
                    </a:lnTo>
                    <a:lnTo>
                      <a:pt x="7" y="33"/>
                    </a:lnTo>
                    <a:lnTo>
                      <a:pt x="7" y="26"/>
                    </a:lnTo>
                    <a:lnTo>
                      <a:pt x="7" y="26"/>
                    </a:lnTo>
                    <a:lnTo>
                      <a:pt x="7" y="19"/>
                    </a:lnTo>
                    <a:lnTo>
                      <a:pt x="7" y="19"/>
                    </a:lnTo>
                    <a:lnTo>
                      <a:pt x="7" y="13"/>
                    </a:lnTo>
                    <a:lnTo>
                      <a:pt x="7" y="6"/>
                    </a:lnTo>
                    <a:lnTo>
                      <a:pt x="7" y="6"/>
                    </a:lnTo>
                    <a:close/>
                  </a:path>
                </a:pathLst>
              </a:custGeom>
              <a:solidFill>
                <a:srgbClr val="000080"/>
              </a:solidFill>
              <a:ln w="9525">
                <a:noFill/>
                <a:round/>
                <a:headEnd/>
                <a:tailEnd/>
              </a:ln>
            </p:spPr>
            <p:txBody>
              <a:bodyPr/>
              <a:lstStyle/>
              <a:p>
                <a:endParaRPr lang="en-US" dirty="0"/>
              </a:p>
            </p:txBody>
          </p:sp>
          <p:sp>
            <p:nvSpPr>
              <p:cNvPr id="29343" name="Freeform 671"/>
              <p:cNvSpPr>
                <a:spLocks/>
              </p:cNvSpPr>
              <p:nvPr/>
            </p:nvSpPr>
            <p:spPr bwMode="auto">
              <a:xfrm>
                <a:off x="3014" y="3474"/>
                <a:ext cx="62" cy="159"/>
              </a:xfrm>
              <a:custGeom>
                <a:avLst/>
                <a:gdLst/>
                <a:ahLst/>
                <a:cxnLst>
                  <a:cxn ang="0">
                    <a:pos x="21" y="6"/>
                  </a:cxn>
                  <a:cxn ang="0">
                    <a:pos x="42" y="6"/>
                  </a:cxn>
                  <a:cxn ang="0">
                    <a:pos x="56" y="0"/>
                  </a:cxn>
                  <a:cxn ang="0">
                    <a:pos x="56" y="6"/>
                  </a:cxn>
                  <a:cxn ang="0">
                    <a:pos x="63" y="19"/>
                  </a:cxn>
                  <a:cxn ang="0">
                    <a:pos x="63" y="26"/>
                  </a:cxn>
                  <a:cxn ang="0">
                    <a:pos x="63" y="39"/>
                  </a:cxn>
                  <a:cxn ang="0">
                    <a:pos x="56" y="46"/>
                  </a:cxn>
                  <a:cxn ang="0">
                    <a:pos x="56" y="79"/>
                  </a:cxn>
                  <a:cxn ang="0">
                    <a:pos x="56" y="85"/>
                  </a:cxn>
                  <a:cxn ang="0">
                    <a:pos x="49" y="92"/>
                  </a:cxn>
                  <a:cxn ang="0">
                    <a:pos x="49" y="105"/>
                  </a:cxn>
                  <a:cxn ang="0">
                    <a:pos x="49" y="118"/>
                  </a:cxn>
                  <a:cxn ang="0">
                    <a:pos x="49" y="138"/>
                  </a:cxn>
                  <a:cxn ang="0">
                    <a:pos x="49" y="158"/>
                  </a:cxn>
                  <a:cxn ang="0">
                    <a:pos x="35" y="158"/>
                  </a:cxn>
                  <a:cxn ang="0">
                    <a:pos x="28" y="144"/>
                  </a:cxn>
                  <a:cxn ang="0">
                    <a:pos x="28" y="125"/>
                  </a:cxn>
                  <a:cxn ang="0">
                    <a:pos x="35" y="112"/>
                  </a:cxn>
                  <a:cxn ang="0">
                    <a:pos x="35" y="92"/>
                  </a:cxn>
                  <a:cxn ang="0">
                    <a:pos x="35" y="85"/>
                  </a:cxn>
                  <a:cxn ang="0">
                    <a:pos x="35" y="52"/>
                  </a:cxn>
                  <a:cxn ang="0">
                    <a:pos x="21" y="92"/>
                  </a:cxn>
                  <a:cxn ang="0">
                    <a:pos x="21" y="98"/>
                  </a:cxn>
                  <a:cxn ang="0">
                    <a:pos x="21" y="112"/>
                  </a:cxn>
                  <a:cxn ang="0">
                    <a:pos x="21" y="138"/>
                  </a:cxn>
                  <a:cxn ang="0">
                    <a:pos x="21" y="158"/>
                  </a:cxn>
                  <a:cxn ang="0">
                    <a:pos x="14" y="164"/>
                  </a:cxn>
                  <a:cxn ang="0">
                    <a:pos x="7" y="158"/>
                  </a:cxn>
                  <a:cxn ang="0">
                    <a:pos x="7" y="138"/>
                  </a:cxn>
                  <a:cxn ang="0">
                    <a:pos x="0" y="112"/>
                  </a:cxn>
                  <a:cxn ang="0">
                    <a:pos x="0" y="92"/>
                  </a:cxn>
                  <a:cxn ang="0">
                    <a:pos x="0" y="72"/>
                  </a:cxn>
                  <a:cxn ang="0">
                    <a:pos x="0" y="52"/>
                  </a:cxn>
                  <a:cxn ang="0">
                    <a:pos x="7" y="33"/>
                  </a:cxn>
                  <a:cxn ang="0">
                    <a:pos x="7" y="26"/>
                  </a:cxn>
                  <a:cxn ang="0">
                    <a:pos x="7" y="19"/>
                  </a:cxn>
                  <a:cxn ang="0">
                    <a:pos x="7" y="6"/>
                  </a:cxn>
                </a:cxnLst>
                <a:rect l="0" t="0" r="r" b="b"/>
                <a:pathLst>
                  <a:path w="63" h="164">
                    <a:moveTo>
                      <a:pt x="7" y="6"/>
                    </a:moveTo>
                    <a:lnTo>
                      <a:pt x="21" y="6"/>
                    </a:lnTo>
                    <a:lnTo>
                      <a:pt x="28" y="6"/>
                    </a:lnTo>
                    <a:lnTo>
                      <a:pt x="42" y="6"/>
                    </a:lnTo>
                    <a:lnTo>
                      <a:pt x="49" y="0"/>
                    </a:lnTo>
                    <a:lnTo>
                      <a:pt x="56" y="0"/>
                    </a:lnTo>
                    <a:lnTo>
                      <a:pt x="56" y="6"/>
                    </a:lnTo>
                    <a:lnTo>
                      <a:pt x="56" y="6"/>
                    </a:lnTo>
                    <a:lnTo>
                      <a:pt x="56" y="13"/>
                    </a:lnTo>
                    <a:lnTo>
                      <a:pt x="63" y="19"/>
                    </a:lnTo>
                    <a:lnTo>
                      <a:pt x="63" y="19"/>
                    </a:lnTo>
                    <a:lnTo>
                      <a:pt x="63" y="26"/>
                    </a:lnTo>
                    <a:lnTo>
                      <a:pt x="63" y="33"/>
                    </a:lnTo>
                    <a:lnTo>
                      <a:pt x="63" y="39"/>
                    </a:lnTo>
                    <a:lnTo>
                      <a:pt x="56" y="46"/>
                    </a:lnTo>
                    <a:lnTo>
                      <a:pt x="56" y="46"/>
                    </a:lnTo>
                    <a:lnTo>
                      <a:pt x="56" y="52"/>
                    </a:lnTo>
                    <a:lnTo>
                      <a:pt x="56" y="79"/>
                    </a:lnTo>
                    <a:lnTo>
                      <a:pt x="56" y="85"/>
                    </a:lnTo>
                    <a:lnTo>
                      <a:pt x="56" y="85"/>
                    </a:lnTo>
                    <a:lnTo>
                      <a:pt x="56" y="92"/>
                    </a:lnTo>
                    <a:lnTo>
                      <a:pt x="49" y="92"/>
                    </a:lnTo>
                    <a:lnTo>
                      <a:pt x="56" y="98"/>
                    </a:lnTo>
                    <a:lnTo>
                      <a:pt x="49" y="105"/>
                    </a:lnTo>
                    <a:lnTo>
                      <a:pt x="56" y="112"/>
                    </a:lnTo>
                    <a:lnTo>
                      <a:pt x="49" y="118"/>
                    </a:lnTo>
                    <a:lnTo>
                      <a:pt x="49" y="131"/>
                    </a:lnTo>
                    <a:lnTo>
                      <a:pt x="49" y="138"/>
                    </a:lnTo>
                    <a:lnTo>
                      <a:pt x="49" y="144"/>
                    </a:lnTo>
                    <a:lnTo>
                      <a:pt x="49" y="158"/>
                    </a:lnTo>
                    <a:lnTo>
                      <a:pt x="42" y="158"/>
                    </a:lnTo>
                    <a:lnTo>
                      <a:pt x="35" y="158"/>
                    </a:lnTo>
                    <a:lnTo>
                      <a:pt x="28" y="158"/>
                    </a:lnTo>
                    <a:lnTo>
                      <a:pt x="28" y="144"/>
                    </a:lnTo>
                    <a:lnTo>
                      <a:pt x="28" y="138"/>
                    </a:lnTo>
                    <a:lnTo>
                      <a:pt x="28" y="125"/>
                    </a:lnTo>
                    <a:lnTo>
                      <a:pt x="28" y="118"/>
                    </a:lnTo>
                    <a:lnTo>
                      <a:pt x="35" y="112"/>
                    </a:lnTo>
                    <a:lnTo>
                      <a:pt x="28" y="105"/>
                    </a:lnTo>
                    <a:lnTo>
                      <a:pt x="35" y="92"/>
                    </a:lnTo>
                    <a:lnTo>
                      <a:pt x="28" y="92"/>
                    </a:lnTo>
                    <a:lnTo>
                      <a:pt x="35" y="85"/>
                    </a:lnTo>
                    <a:lnTo>
                      <a:pt x="28" y="79"/>
                    </a:lnTo>
                    <a:lnTo>
                      <a:pt x="35" y="52"/>
                    </a:lnTo>
                    <a:lnTo>
                      <a:pt x="28" y="85"/>
                    </a:lnTo>
                    <a:lnTo>
                      <a:pt x="21" y="92"/>
                    </a:lnTo>
                    <a:lnTo>
                      <a:pt x="21" y="92"/>
                    </a:lnTo>
                    <a:lnTo>
                      <a:pt x="21" y="98"/>
                    </a:lnTo>
                    <a:lnTo>
                      <a:pt x="21" y="105"/>
                    </a:lnTo>
                    <a:lnTo>
                      <a:pt x="21" y="112"/>
                    </a:lnTo>
                    <a:lnTo>
                      <a:pt x="28" y="118"/>
                    </a:lnTo>
                    <a:lnTo>
                      <a:pt x="21" y="138"/>
                    </a:lnTo>
                    <a:lnTo>
                      <a:pt x="21" y="138"/>
                    </a:lnTo>
                    <a:lnTo>
                      <a:pt x="21" y="158"/>
                    </a:lnTo>
                    <a:lnTo>
                      <a:pt x="21" y="164"/>
                    </a:lnTo>
                    <a:lnTo>
                      <a:pt x="14" y="164"/>
                    </a:lnTo>
                    <a:lnTo>
                      <a:pt x="7" y="158"/>
                    </a:lnTo>
                    <a:lnTo>
                      <a:pt x="7" y="158"/>
                    </a:lnTo>
                    <a:lnTo>
                      <a:pt x="7" y="144"/>
                    </a:lnTo>
                    <a:lnTo>
                      <a:pt x="7" y="138"/>
                    </a:lnTo>
                    <a:lnTo>
                      <a:pt x="7" y="125"/>
                    </a:lnTo>
                    <a:lnTo>
                      <a:pt x="0" y="112"/>
                    </a:lnTo>
                    <a:lnTo>
                      <a:pt x="0" y="105"/>
                    </a:lnTo>
                    <a:lnTo>
                      <a:pt x="0" y="92"/>
                    </a:lnTo>
                    <a:lnTo>
                      <a:pt x="0" y="85"/>
                    </a:lnTo>
                    <a:lnTo>
                      <a:pt x="0" y="72"/>
                    </a:lnTo>
                    <a:lnTo>
                      <a:pt x="0" y="59"/>
                    </a:lnTo>
                    <a:lnTo>
                      <a:pt x="0" y="52"/>
                    </a:lnTo>
                    <a:lnTo>
                      <a:pt x="0" y="46"/>
                    </a:lnTo>
                    <a:lnTo>
                      <a:pt x="7" y="33"/>
                    </a:lnTo>
                    <a:lnTo>
                      <a:pt x="7" y="26"/>
                    </a:lnTo>
                    <a:lnTo>
                      <a:pt x="7" y="26"/>
                    </a:lnTo>
                    <a:lnTo>
                      <a:pt x="7" y="19"/>
                    </a:lnTo>
                    <a:lnTo>
                      <a:pt x="7" y="19"/>
                    </a:lnTo>
                    <a:lnTo>
                      <a:pt x="7" y="13"/>
                    </a:lnTo>
                    <a:lnTo>
                      <a:pt x="7" y="6"/>
                    </a:lnTo>
                  </a:path>
                </a:pathLst>
              </a:custGeom>
              <a:noFill/>
              <a:ln w="0">
                <a:solidFill>
                  <a:srgbClr val="000000"/>
                </a:solidFill>
                <a:prstDash val="solid"/>
                <a:round/>
                <a:headEnd/>
                <a:tailEnd/>
              </a:ln>
            </p:spPr>
            <p:txBody>
              <a:bodyPr/>
              <a:lstStyle/>
              <a:p>
                <a:endParaRPr lang="en-US" dirty="0"/>
              </a:p>
            </p:txBody>
          </p:sp>
          <p:sp>
            <p:nvSpPr>
              <p:cNvPr id="29344" name="Freeform 672"/>
              <p:cNvSpPr>
                <a:spLocks/>
              </p:cNvSpPr>
              <p:nvPr/>
            </p:nvSpPr>
            <p:spPr bwMode="auto">
              <a:xfrm>
                <a:off x="3014" y="3480"/>
                <a:ext cx="62" cy="148"/>
              </a:xfrm>
              <a:custGeom>
                <a:avLst/>
                <a:gdLst/>
                <a:ahLst/>
                <a:cxnLst>
                  <a:cxn ang="0">
                    <a:pos x="14" y="7"/>
                  </a:cxn>
                  <a:cxn ang="0">
                    <a:pos x="7" y="13"/>
                  </a:cxn>
                  <a:cxn ang="0">
                    <a:pos x="7" y="27"/>
                  </a:cxn>
                  <a:cxn ang="0">
                    <a:pos x="7" y="66"/>
                  </a:cxn>
                  <a:cxn ang="0">
                    <a:pos x="0" y="86"/>
                  </a:cxn>
                  <a:cxn ang="0">
                    <a:pos x="7" y="106"/>
                  </a:cxn>
                  <a:cxn ang="0">
                    <a:pos x="7" y="138"/>
                  </a:cxn>
                  <a:cxn ang="0">
                    <a:pos x="14" y="152"/>
                  </a:cxn>
                  <a:cxn ang="0">
                    <a:pos x="21" y="125"/>
                  </a:cxn>
                  <a:cxn ang="0">
                    <a:pos x="14" y="99"/>
                  </a:cxn>
                  <a:cxn ang="0">
                    <a:pos x="14" y="99"/>
                  </a:cxn>
                  <a:cxn ang="0">
                    <a:pos x="14" y="99"/>
                  </a:cxn>
                  <a:cxn ang="0">
                    <a:pos x="7" y="92"/>
                  </a:cxn>
                  <a:cxn ang="0">
                    <a:pos x="21" y="92"/>
                  </a:cxn>
                  <a:cxn ang="0">
                    <a:pos x="7" y="92"/>
                  </a:cxn>
                  <a:cxn ang="0">
                    <a:pos x="14" y="86"/>
                  </a:cxn>
                  <a:cxn ang="0">
                    <a:pos x="21" y="86"/>
                  </a:cxn>
                  <a:cxn ang="0">
                    <a:pos x="7" y="73"/>
                  </a:cxn>
                  <a:cxn ang="0">
                    <a:pos x="14" y="79"/>
                  </a:cxn>
                  <a:cxn ang="0">
                    <a:pos x="21" y="73"/>
                  </a:cxn>
                  <a:cxn ang="0">
                    <a:pos x="28" y="46"/>
                  </a:cxn>
                  <a:cxn ang="0">
                    <a:pos x="35" y="66"/>
                  </a:cxn>
                  <a:cxn ang="0">
                    <a:pos x="35" y="79"/>
                  </a:cxn>
                  <a:cxn ang="0">
                    <a:pos x="35" y="86"/>
                  </a:cxn>
                  <a:cxn ang="0">
                    <a:pos x="35" y="86"/>
                  </a:cxn>
                  <a:cxn ang="0">
                    <a:pos x="42" y="86"/>
                  </a:cxn>
                  <a:cxn ang="0">
                    <a:pos x="35" y="92"/>
                  </a:cxn>
                  <a:cxn ang="0">
                    <a:pos x="35" y="106"/>
                  </a:cxn>
                  <a:cxn ang="0">
                    <a:pos x="28" y="138"/>
                  </a:cxn>
                  <a:cxn ang="0">
                    <a:pos x="42" y="152"/>
                  </a:cxn>
                  <a:cxn ang="0">
                    <a:pos x="42" y="132"/>
                  </a:cxn>
                  <a:cxn ang="0">
                    <a:pos x="49" y="99"/>
                  </a:cxn>
                  <a:cxn ang="0">
                    <a:pos x="42" y="99"/>
                  </a:cxn>
                  <a:cxn ang="0">
                    <a:pos x="49" y="92"/>
                  </a:cxn>
                  <a:cxn ang="0">
                    <a:pos x="49" y="79"/>
                  </a:cxn>
                  <a:cxn ang="0">
                    <a:pos x="56" y="46"/>
                  </a:cxn>
                  <a:cxn ang="0">
                    <a:pos x="56" y="33"/>
                  </a:cxn>
                  <a:cxn ang="0">
                    <a:pos x="56" y="13"/>
                  </a:cxn>
                  <a:cxn ang="0">
                    <a:pos x="56" y="0"/>
                  </a:cxn>
                  <a:cxn ang="0">
                    <a:pos x="49" y="0"/>
                  </a:cxn>
                  <a:cxn ang="0">
                    <a:pos x="42" y="7"/>
                  </a:cxn>
                  <a:cxn ang="0">
                    <a:pos x="42" y="7"/>
                  </a:cxn>
                  <a:cxn ang="0">
                    <a:pos x="28" y="13"/>
                  </a:cxn>
                  <a:cxn ang="0">
                    <a:pos x="21" y="13"/>
                  </a:cxn>
                  <a:cxn ang="0">
                    <a:pos x="14" y="0"/>
                  </a:cxn>
                </a:cxnLst>
                <a:rect l="0" t="0" r="r" b="b"/>
                <a:pathLst>
                  <a:path w="63" h="152">
                    <a:moveTo>
                      <a:pt x="14" y="0"/>
                    </a:moveTo>
                    <a:lnTo>
                      <a:pt x="14" y="0"/>
                    </a:lnTo>
                    <a:lnTo>
                      <a:pt x="14" y="7"/>
                    </a:lnTo>
                    <a:lnTo>
                      <a:pt x="14" y="7"/>
                    </a:lnTo>
                    <a:lnTo>
                      <a:pt x="7" y="7"/>
                    </a:lnTo>
                    <a:lnTo>
                      <a:pt x="7" y="13"/>
                    </a:lnTo>
                    <a:lnTo>
                      <a:pt x="7" y="20"/>
                    </a:lnTo>
                    <a:lnTo>
                      <a:pt x="7" y="27"/>
                    </a:lnTo>
                    <a:lnTo>
                      <a:pt x="7" y="27"/>
                    </a:lnTo>
                    <a:lnTo>
                      <a:pt x="7" y="40"/>
                    </a:lnTo>
                    <a:lnTo>
                      <a:pt x="7" y="53"/>
                    </a:lnTo>
                    <a:lnTo>
                      <a:pt x="7" y="66"/>
                    </a:lnTo>
                    <a:lnTo>
                      <a:pt x="7" y="79"/>
                    </a:lnTo>
                    <a:lnTo>
                      <a:pt x="7" y="79"/>
                    </a:lnTo>
                    <a:lnTo>
                      <a:pt x="0" y="86"/>
                    </a:lnTo>
                    <a:lnTo>
                      <a:pt x="7" y="92"/>
                    </a:lnTo>
                    <a:lnTo>
                      <a:pt x="7" y="99"/>
                    </a:lnTo>
                    <a:lnTo>
                      <a:pt x="7" y="106"/>
                    </a:lnTo>
                    <a:lnTo>
                      <a:pt x="7" y="119"/>
                    </a:lnTo>
                    <a:lnTo>
                      <a:pt x="7" y="132"/>
                    </a:lnTo>
                    <a:lnTo>
                      <a:pt x="7" y="138"/>
                    </a:lnTo>
                    <a:lnTo>
                      <a:pt x="7" y="152"/>
                    </a:lnTo>
                    <a:lnTo>
                      <a:pt x="14" y="152"/>
                    </a:lnTo>
                    <a:lnTo>
                      <a:pt x="14" y="152"/>
                    </a:lnTo>
                    <a:lnTo>
                      <a:pt x="21" y="152"/>
                    </a:lnTo>
                    <a:lnTo>
                      <a:pt x="21" y="132"/>
                    </a:lnTo>
                    <a:lnTo>
                      <a:pt x="21" y="125"/>
                    </a:lnTo>
                    <a:lnTo>
                      <a:pt x="21" y="106"/>
                    </a:lnTo>
                    <a:lnTo>
                      <a:pt x="21" y="99"/>
                    </a:lnTo>
                    <a:lnTo>
                      <a:pt x="14" y="99"/>
                    </a:lnTo>
                    <a:lnTo>
                      <a:pt x="14" y="99"/>
                    </a:lnTo>
                    <a:lnTo>
                      <a:pt x="7" y="99"/>
                    </a:lnTo>
                    <a:lnTo>
                      <a:pt x="14" y="99"/>
                    </a:lnTo>
                    <a:lnTo>
                      <a:pt x="21" y="99"/>
                    </a:lnTo>
                    <a:lnTo>
                      <a:pt x="21" y="92"/>
                    </a:lnTo>
                    <a:lnTo>
                      <a:pt x="14" y="99"/>
                    </a:lnTo>
                    <a:lnTo>
                      <a:pt x="14" y="99"/>
                    </a:lnTo>
                    <a:lnTo>
                      <a:pt x="7" y="99"/>
                    </a:lnTo>
                    <a:lnTo>
                      <a:pt x="7" y="92"/>
                    </a:lnTo>
                    <a:lnTo>
                      <a:pt x="7" y="92"/>
                    </a:lnTo>
                    <a:lnTo>
                      <a:pt x="14" y="92"/>
                    </a:lnTo>
                    <a:lnTo>
                      <a:pt x="21" y="92"/>
                    </a:lnTo>
                    <a:lnTo>
                      <a:pt x="14" y="92"/>
                    </a:lnTo>
                    <a:lnTo>
                      <a:pt x="14" y="92"/>
                    </a:lnTo>
                    <a:lnTo>
                      <a:pt x="7" y="92"/>
                    </a:lnTo>
                    <a:lnTo>
                      <a:pt x="21" y="86"/>
                    </a:lnTo>
                    <a:lnTo>
                      <a:pt x="21" y="86"/>
                    </a:lnTo>
                    <a:lnTo>
                      <a:pt x="14" y="86"/>
                    </a:lnTo>
                    <a:lnTo>
                      <a:pt x="7" y="86"/>
                    </a:lnTo>
                    <a:lnTo>
                      <a:pt x="14" y="86"/>
                    </a:lnTo>
                    <a:lnTo>
                      <a:pt x="21" y="86"/>
                    </a:lnTo>
                    <a:lnTo>
                      <a:pt x="14" y="79"/>
                    </a:lnTo>
                    <a:lnTo>
                      <a:pt x="14" y="79"/>
                    </a:lnTo>
                    <a:lnTo>
                      <a:pt x="7" y="73"/>
                    </a:lnTo>
                    <a:lnTo>
                      <a:pt x="7" y="66"/>
                    </a:lnTo>
                    <a:lnTo>
                      <a:pt x="14" y="73"/>
                    </a:lnTo>
                    <a:lnTo>
                      <a:pt x="14" y="79"/>
                    </a:lnTo>
                    <a:lnTo>
                      <a:pt x="21" y="79"/>
                    </a:lnTo>
                    <a:lnTo>
                      <a:pt x="21" y="79"/>
                    </a:lnTo>
                    <a:lnTo>
                      <a:pt x="21" y="73"/>
                    </a:lnTo>
                    <a:lnTo>
                      <a:pt x="28" y="60"/>
                    </a:lnTo>
                    <a:lnTo>
                      <a:pt x="28" y="46"/>
                    </a:lnTo>
                    <a:lnTo>
                      <a:pt x="28" y="46"/>
                    </a:lnTo>
                    <a:lnTo>
                      <a:pt x="35" y="40"/>
                    </a:lnTo>
                    <a:lnTo>
                      <a:pt x="35" y="46"/>
                    </a:lnTo>
                    <a:lnTo>
                      <a:pt x="35" y="66"/>
                    </a:lnTo>
                    <a:lnTo>
                      <a:pt x="35" y="73"/>
                    </a:lnTo>
                    <a:lnTo>
                      <a:pt x="42" y="79"/>
                    </a:lnTo>
                    <a:lnTo>
                      <a:pt x="35" y="79"/>
                    </a:lnTo>
                    <a:lnTo>
                      <a:pt x="35" y="79"/>
                    </a:lnTo>
                    <a:lnTo>
                      <a:pt x="35" y="86"/>
                    </a:lnTo>
                    <a:lnTo>
                      <a:pt x="35" y="86"/>
                    </a:lnTo>
                    <a:lnTo>
                      <a:pt x="35" y="86"/>
                    </a:lnTo>
                    <a:lnTo>
                      <a:pt x="28" y="86"/>
                    </a:lnTo>
                    <a:lnTo>
                      <a:pt x="35" y="86"/>
                    </a:lnTo>
                    <a:lnTo>
                      <a:pt x="35" y="86"/>
                    </a:lnTo>
                    <a:lnTo>
                      <a:pt x="42" y="86"/>
                    </a:lnTo>
                    <a:lnTo>
                      <a:pt x="42" y="86"/>
                    </a:lnTo>
                    <a:lnTo>
                      <a:pt x="42" y="86"/>
                    </a:lnTo>
                    <a:lnTo>
                      <a:pt x="35" y="86"/>
                    </a:lnTo>
                    <a:lnTo>
                      <a:pt x="35" y="92"/>
                    </a:lnTo>
                    <a:lnTo>
                      <a:pt x="35" y="99"/>
                    </a:lnTo>
                    <a:lnTo>
                      <a:pt x="35" y="99"/>
                    </a:lnTo>
                    <a:lnTo>
                      <a:pt x="35" y="106"/>
                    </a:lnTo>
                    <a:lnTo>
                      <a:pt x="28" y="119"/>
                    </a:lnTo>
                    <a:lnTo>
                      <a:pt x="35" y="125"/>
                    </a:lnTo>
                    <a:lnTo>
                      <a:pt x="28" y="138"/>
                    </a:lnTo>
                    <a:lnTo>
                      <a:pt x="35" y="145"/>
                    </a:lnTo>
                    <a:lnTo>
                      <a:pt x="35" y="152"/>
                    </a:lnTo>
                    <a:lnTo>
                      <a:pt x="42" y="152"/>
                    </a:lnTo>
                    <a:lnTo>
                      <a:pt x="49" y="145"/>
                    </a:lnTo>
                    <a:lnTo>
                      <a:pt x="49" y="138"/>
                    </a:lnTo>
                    <a:lnTo>
                      <a:pt x="42" y="132"/>
                    </a:lnTo>
                    <a:lnTo>
                      <a:pt x="49" y="112"/>
                    </a:lnTo>
                    <a:lnTo>
                      <a:pt x="49" y="106"/>
                    </a:lnTo>
                    <a:lnTo>
                      <a:pt x="49" y="99"/>
                    </a:lnTo>
                    <a:lnTo>
                      <a:pt x="49" y="99"/>
                    </a:lnTo>
                    <a:lnTo>
                      <a:pt x="49" y="99"/>
                    </a:lnTo>
                    <a:lnTo>
                      <a:pt x="42" y="99"/>
                    </a:lnTo>
                    <a:lnTo>
                      <a:pt x="42" y="99"/>
                    </a:lnTo>
                    <a:lnTo>
                      <a:pt x="42" y="92"/>
                    </a:lnTo>
                    <a:lnTo>
                      <a:pt x="49" y="92"/>
                    </a:lnTo>
                    <a:lnTo>
                      <a:pt x="49" y="86"/>
                    </a:lnTo>
                    <a:lnTo>
                      <a:pt x="49" y="86"/>
                    </a:lnTo>
                    <a:lnTo>
                      <a:pt x="49" y="79"/>
                    </a:lnTo>
                    <a:lnTo>
                      <a:pt x="49" y="79"/>
                    </a:lnTo>
                    <a:lnTo>
                      <a:pt x="49" y="66"/>
                    </a:lnTo>
                    <a:lnTo>
                      <a:pt x="56" y="46"/>
                    </a:lnTo>
                    <a:lnTo>
                      <a:pt x="56" y="40"/>
                    </a:lnTo>
                    <a:lnTo>
                      <a:pt x="56" y="40"/>
                    </a:lnTo>
                    <a:lnTo>
                      <a:pt x="56" y="33"/>
                    </a:lnTo>
                    <a:lnTo>
                      <a:pt x="56" y="27"/>
                    </a:lnTo>
                    <a:lnTo>
                      <a:pt x="63" y="20"/>
                    </a:lnTo>
                    <a:lnTo>
                      <a:pt x="56" y="13"/>
                    </a:lnTo>
                    <a:lnTo>
                      <a:pt x="56" y="13"/>
                    </a:lnTo>
                    <a:lnTo>
                      <a:pt x="56" y="7"/>
                    </a:lnTo>
                    <a:lnTo>
                      <a:pt x="56" y="0"/>
                    </a:lnTo>
                    <a:lnTo>
                      <a:pt x="49" y="0"/>
                    </a:lnTo>
                    <a:lnTo>
                      <a:pt x="49" y="0"/>
                    </a:lnTo>
                    <a:lnTo>
                      <a:pt x="49" y="0"/>
                    </a:lnTo>
                    <a:lnTo>
                      <a:pt x="49" y="0"/>
                    </a:lnTo>
                    <a:lnTo>
                      <a:pt x="49" y="7"/>
                    </a:lnTo>
                    <a:lnTo>
                      <a:pt x="42" y="7"/>
                    </a:lnTo>
                    <a:lnTo>
                      <a:pt x="42" y="0"/>
                    </a:lnTo>
                    <a:lnTo>
                      <a:pt x="42" y="0"/>
                    </a:lnTo>
                    <a:lnTo>
                      <a:pt x="42" y="7"/>
                    </a:lnTo>
                    <a:lnTo>
                      <a:pt x="35" y="7"/>
                    </a:lnTo>
                    <a:lnTo>
                      <a:pt x="28" y="13"/>
                    </a:lnTo>
                    <a:lnTo>
                      <a:pt x="28" y="13"/>
                    </a:lnTo>
                    <a:lnTo>
                      <a:pt x="21" y="7"/>
                    </a:lnTo>
                    <a:lnTo>
                      <a:pt x="21" y="7"/>
                    </a:lnTo>
                    <a:lnTo>
                      <a:pt x="21" y="13"/>
                    </a:lnTo>
                    <a:lnTo>
                      <a:pt x="14" y="7"/>
                    </a:lnTo>
                    <a:lnTo>
                      <a:pt x="14" y="0"/>
                    </a:lnTo>
                    <a:lnTo>
                      <a:pt x="14" y="0"/>
                    </a:lnTo>
                    <a:close/>
                  </a:path>
                </a:pathLst>
              </a:custGeom>
              <a:solidFill>
                <a:srgbClr val="0000FF"/>
              </a:solidFill>
              <a:ln w="9525">
                <a:noFill/>
                <a:round/>
                <a:headEnd/>
                <a:tailEnd/>
              </a:ln>
            </p:spPr>
            <p:txBody>
              <a:bodyPr/>
              <a:lstStyle/>
              <a:p>
                <a:endParaRPr lang="en-US" dirty="0"/>
              </a:p>
            </p:txBody>
          </p:sp>
          <p:sp>
            <p:nvSpPr>
              <p:cNvPr id="29345" name="Freeform 673"/>
              <p:cNvSpPr>
                <a:spLocks/>
              </p:cNvSpPr>
              <p:nvPr/>
            </p:nvSpPr>
            <p:spPr bwMode="auto">
              <a:xfrm>
                <a:off x="3049" y="3608"/>
                <a:ext cx="6" cy="6"/>
              </a:xfrm>
              <a:custGeom>
                <a:avLst/>
                <a:gdLst/>
                <a:ahLst/>
                <a:cxnLst>
                  <a:cxn ang="0">
                    <a:pos x="7" y="0"/>
                  </a:cxn>
                  <a:cxn ang="0">
                    <a:pos x="7" y="6"/>
                  </a:cxn>
                  <a:cxn ang="0">
                    <a:pos x="0" y="6"/>
                  </a:cxn>
                  <a:cxn ang="0">
                    <a:pos x="0" y="6"/>
                  </a:cxn>
                  <a:cxn ang="0">
                    <a:pos x="7" y="6"/>
                  </a:cxn>
                  <a:cxn ang="0">
                    <a:pos x="7" y="6"/>
                  </a:cxn>
                  <a:cxn ang="0">
                    <a:pos x="7" y="0"/>
                  </a:cxn>
                  <a:cxn ang="0">
                    <a:pos x="7" y="0"/>
                  </a:cxn>
                </a:cxnLst>
                <a:rect l="0" t="0" r="r" b="b"/>
                <a:pathLst>
                  <a:path w="7" h="6">
                    <a:moveTo>
                      <a:pt x="7" y="0"/>
                    </a:moveTo>
                    <a:lnTo>
                      <a:pt x="7" y="6"/>
                    </a:lnTo>
                    <a:lnTo>
                      <a:pt x="0" y="6"/>
                    </a:lnTo>
                    <a:lnTo>
                      <a:pt x="0" y="6"/>
                    </a:lnTo>
                    <a:lnTo>
                      <a:pt x="7" y="6"/>
                    </a:lnTo>
                    <a:lnTo>
                      <a:pt x="7" y="6"/>
                    </a:lnTo>
                    <a:lnTo>
                      <a:pt x="7" y="0"/>
                    </a:lnTo>
                    <a:lnTo>
                      <a:pt x="7" y="0"/>
                    </a:lnTo>
                    <a:close/>
                  </a:path>
                </a:pathLst>
              </a:custGeom>
              <a:solidFill>
                <a:srgbClr val="000080"/>
              </a:solidFill>
              <a:ln w="9525">
                <a:noFill/>
                <a:round/>
                <a:headEnd/>
                <a:tailEnd/>
              </a:ln>
            </p:spPr>
            <p:txBody>
              <a:bodyPr/>
              <a:lstStyle/>
              <a:p>
                <a:endParaRPr lang="en-US" dirty="0"/>
              </a:p>
            </p:txBody>
          </p:sp>
          <p:sp>
            <p:nvSpPr>
              <p:cNvPr id="29346" name="Freeform 674"/>
              <p:cNvSpPr>
                <a:spLocks/>
              </p:cNvSpPr>
              <p:nvPr/>
            </p:nvSpPr>
            <p:spPr bwMode="auto">
              <a:xfrm>
                <a:off x="3021" y="3621"/>
                <a:ext cx="14" cy="7"/>
              </a:xfrm>
              <a:custGeom>
                <a:avLst/>
                <a:gdLst/>
                <a:ahLst/>
                <a:cxnLst>
                  <a:cxn ang="0">
                    <a:pos x="0" y="0"/>
                  </a:cxn>
                  <a:cxn ang="0">
                    <a:pos x="7" y="0"/>
                  </a:cxn>
                  <a:cxn ang="0">
                    <a:pos x="7" y="0"/>
                  </a:cxn>
                  <a:cxn ang="0">
                    <a:pos x="14" y="0"/>
                  </a:cxn>
                  <a:cxn ang="0">
                    <a:pos x="14" y="0"/>
                  </a:cxn>
                  <a:cxn ang="0">
                    <a:pos x="7" y="7"/>
                  </a:cxn>
                  <a:cxn ang="0">
                    <a:pos x="7" y="0"/>
                  </a:cxn>
                  <a:cxn ang="0">
                    <a:pos x="0" y="0"/>
                  </a:cxn>
                  <a:cxn ang="0">
                    <a:pos x="0" y="0"/>
                  </a:cxn>
                </a:cxnLst>
                <a:rect l="0" t="0" r="r" b="b"/>
                <a:pathLst>
                  <a:path w="14" h="7">
                    <a:moveTo>
                      <a:pt x="0" y="0"/>
                    </a:moveTo>
                    <a:lnTo>
                      <a:pt x="7" y="0"/>
                    </a:lnTo>
                    <a:lnTo>
                      <a:pt x="7" y="0"/>
                    </a:lnTo>
                    <a:lnTo>
                      <a:pt x="14" y="0"/>
                    </a:lnTo>
                    <a:lnTo>
                      <a:pt x="14" y="0"/>
                    </a:lnTo>
                    <a:lnTo>
                      <a:pt x="7" y="7"/>
                    </a:lnTo>
                    <a:lnTo>
                      <a:pt x="7" y="0"/>
                    </a:lnTo>
                    <a:lnTo>
                      <a:pt x="0" y="0"/>
                    </a:lnTo>
                    <a:lnTo>
                      <a:pt x="0" y="0"/>
                    </a:lnTo>
                    <a:close/>
                  </a:path>
                </a:pathLst>
              </a:custGeom>
              <a:solidFill>
                <a:srgbClr val="000080"/>
              </a:solidFill>
              <a:ln w="9525">
                <a:noFill/>
                <a:round/>
                <a:headEnd/>
                <a:tailEnd/>
              </a:ln>
            </p:spPr>
            <p:txBody>
              <a:bodyPr/>
              <a:lstStyle/>
              <a:p>
                <a:endParaRPr lang="en-US" dirty="0"/>
              </a:p>
            </p:txBody>
          </p:sp>
          <p:sp>
            <p:nvSpPr>
              <p:cNvPr id="29347" name="Freeform 675"/>
              <p:cNvSpPr>
                <a:spLocks/>
              </p:cNvSpPr>
              <p:nvPr/>
            </p:nvSpPr>
            <p:spPr bwMode="auto">
              <a:xfrm>
                <a:off x="3014" y="3474"/>
                <a:ext cx="62" cy="159"/>
              </a:xfrm>
              <a:custGeom>
                <a:avLst/>
                <a:gdLst/>
                <a:ahLst/>
                <a:cxnLst>
                  <a:cxn ang="0">
                    <a:pos x="21" y="6"/>
                  </a:cxn>
                  <a:cxn ang="0">
                    <a:pos x="42" y="6"/>
                  </a:cxn>
                  <a:cxn ang="0">
                    <a:pos x="56" y="0"/>
                  </a:cxn>
                  <a:cxn ang="0">
                    <a:pos x="56" y="6"/>
                  </a:cxn>
                  <a:cxn ang="0">
                    <a:pos x="63" y="19"/>
                  </a:cxn>
                  <a:cxn ang="0">
                    <a:pos x="63" y="26"/>
                  </a:cxn>
                  <a:cxn ang="0">
                    <a:pos x="63" y="39"/>
                  </a:cxn>
                  <a:cxn ang="0">
                    <a:pos x="56" y="46"/>
                  </a:cxn>
                  <a:cxn ang="0">
                    <a:pos x="56" y="79"/>
                  </a:cxn>
                  <a:cxn ang="0">
                    <a:pos x="56" y="85"/>
                  </a:cxn>
                  <a:cxn ang="0">
                    <a:pos x="49" y="92"/>
                  </a:cxn>
                  <a:cxn ang="0">
                    <a:pos x="49" y="105"/>
                  </a:cxn>
                  <a:cxn ang="0">
                    <a:pos x="49" y="118"/>
                  </a:cxn>
                  <a:cxn ang="0">
                    <a:pos x="49" y="138"/>
                  </a:cxn>
                  <a:cxn ang="0">
                    <a:pos x="49" y="158"/>
                  </a:cxn>
                  <a:cxn ang="0">
                    <a:pos x="35" y="158"/>
                  </a:cxn>
                  <a:cxn ang="0">
                    <a:pos x="28" y="144"/>
                  </a:cxn>
                  <a:cxn ang="0">
                    <a:pos x="28" y="125"/>
                  </a:cxn>
                  <a:cxn ang="0">
                    <a:pos x="35" y="112"/>
                  </a:cxn>
                  <a:cxn ang="0">
                    <a:pos x="35" y="92"/>
                  </a:cxn>
                  <a:cxn ang="0">
                    <a:pos x="35" y="85"/>
                  </a:cxn>
                  <a:cxn ang="0">
                    <a:pos x="35" y="52"/>
                  </a:cxn>
                  <a:cxn ang="0">
                    <a:pos x="21" y="92"/>
                  </a:cxn>
                  <a:cxn ang="0">
                    <a:pos x="21" y="98"/>
                  </a:cxn>
                  <a:cxn ang="0">
                    <a:pos x="21" y="112"/>
                  </a:cxn>
                  <a:cxn ang="0">
                    <a:pos x="21" y="138"/>
                  </a:cxn>
                  <a:cxn ang="0">
                    <a:pos x="21" y="158"/>
                  </a:cxn>
                  <a:cxn ang="0">
                    <a:pos x="14" y="164"/>
                  </a:cxn>
                  <a:cxn ang="0">
                    <a:pos x="7" y="158"/>
                  </a:cxn>
                  <a:cxn ang="0">
                    <a:pos x="7" y="138"/>
                  </a:cxn>
                  <a:cxn ang="0">
                    <a:pos x="0" y="112"/>
                  </a:cxn>
                  <a:cxn ang="0">
                    <a:pos x="0" y="92"/>
                  </a:cxn>
                  <a:cxn ang="0">
                    <a:pos x="0" y="72"/>
                  </a:cxn>
                  <a:cxn ang="0">
                    <a:pos x="0" y="52"/>
                  </a:cxn>
                  <a:cxn ang="0">
                    <a:pos x="7" y="33"/>
                  </a:cxn>
                  <a:cxn ang="0">
                    <a:pos x="7" y="26"/>
                  </a:cxn>
                  <a:cxn ang="0">
                    <a:pos x="7" y="19"/>
                  </a:cxn>
                  <a:cxn ang="0">
                    <a:pos x="7" y="6"/>
                  </a:cxn>
                </a:cxnLst>
                <a:rect l="0" t="0" r="r" b="b"/>
                <a:pathLst>
                  <a:path w="63" h="164">
                    <a:moveTo>
                      <a:pt x="7" y="6"/>
                    </a:moveTo>
                    <a:lnTo>
                      <a:pt x="21" y="6"/>
                    </a:lnTo>
                    <a:lnTo>
                      <a:pt x="28" y="6"/>
                    </a:lnTo>
                    <a:lnTo>
                      <a:pt x="42" y="6"/>
                    </a:lnTo>
                    <a:lnTo>
                      <a:pt x="49" y="0"/>
                    </a:lnTo>
                    <a:lnTo>
                      <a:pt x="56" y="0"/>
                    </a:lnTo>
                    <a:lnTo>
                      <a:pt x="56" y="6"/>
                    </a:lnTo>
                    <a:lnTo>
                      <a:pt x="56" y="6"/>
                    </a:lnTo>
                    <a:lnTo>
                      <a:pt x="56" y="13"/>
                    </a:lnTo>
                    <a:lnTo>
                      <a:pt x="63" y="19"/>
                    </a:lnTo>
                    <a:lnTo>
                      <a:pt x="63" y="19"/>
                    </a:lnTo>
                    <a:lnTo>
                      <a:pt x="63" y="26"/>
                    </a:lnTo>
                    <a:lnTo>
                      <a:pt x="63" y="33"/>
                    </a:lnTo>
                    <a:lnTo>
                      <a:pt x="63" y="39"/>
                    </a:lnTo>
                    <a:lnTo>
                      <a:pt x="56" y="46"/>
                    </a:lnTo>
                    <a:lnTo>
                      <a:pt x="56" y="46"/>
                    </a:lnTo>
                    <a:lnTo>
                      <a:pt x="56" y="52"/>
                    </a:lnTo>
                    <a:lnTo>
                      <a:pt x="56" y="79"/>
                    </a:lnTo>
                    <a:lnTo>
                      <a:pt x="56" y="85"/>
                    </a:lnTo>
                    <a:lnTo>
                      <a:pt x="56" y="85"/>
                    </a:lnTo>
                    <a:lnTo>
                      <a:pt x="56" y="92"/>
                    </a:lnTo>
                    <a:lnTo>
                      <a:pt x="49" y="92"/>
                    </a:lnTo>
                    <a:lnTo>
                      <a:pt x="56" y="98"/>
                    </a:lnTo>
                    <a:lnTo>
                      <a:pt x="49" y="105"/>
                    </a:lnTo>
                    <a:lnTo>
                      <a:pt x="56" y="112"/>
                    </a:lnTo>
                    <a:lnTo>
                      <a:pt x="49" y="118"/>
                    </a:lnTo>
                    <a:lnTo>
                      <a:pt x="49" y="131"/>
                    </a:lnTo>
                    <a:lnTo>
                      <a:pt x="49" y="138"/>
                    </a:lnTo>
                    <a:lnTo>
                      <a:pt x="49" y="144"/>
                    </a:lnTo>
                    <a:lnTo>
                      <a:pt x="49" y="158"/>
                    </a:lnTo>
                    <a:lnTo>
                      <a:pt x="42" y="158"/>
                    </a:lnTo>
                    <a:lnTo>
                      <a:pt x="35" y="158"/>
                    </a:lnTo>
                    <a:lnTo>
                      <a:pt x="28" y="158"/>
                    </a:lnTo>
                    <a:lnTo>
                      <a:pt x="28" y="144"/>
                    </a:lnTo>
                    <a:lnTo>
                      <a:pt x="28" y="138"/>
                    </a:lnTo>
                    <a:lnTo>
                      <a:pt x="28" y="125"/>
                    </a:lnTo>
                    <a:lnTo>
                      <a:pt x="28" y="118"/>
                    </a:lnTo>
                    <a:lnTo>
                      <a:pt x="35" y="112"/>
                    </a:lnTo>
                    <a:lnTo>
                      <a:pt x="28" y="105"/>
                    </a:lnTo>
                    <a:lnTo>
                      <a:pt x="35" y="92"/>
                    </a:lnTo>
                    <a:lnTo>
                      <a:pt x="28" y="92"/>
                    </a:lnTo>
                    <a:lnTo>
                      <a:pt x="35" y="85"/>
                    </a:lnTo>
                    <a:lnTo>
                      <a:pt x="28" y="79"/>
                    </a:lnTo>
                    <a:lnTo>
                      <a:pt x="35" y="52"/>
                    </a:lnTo>
                    <a:lnTo>
                      <a:pt x="28" y="85"/>
                    </a:lnTo>
                    <a:lnTo>
                      <a:pt x="21" y="92"/>
                    </a:lnTo>
                    <a:lnTo>
                      <a:pt x="21" y="92"/>
                    </a:lnTo>
                    <a:lnTo>
                      <a:pt x="21" y="98"/>
                    </a:lnTo>
                    <a:lnTo>
                      <a:pt x="21" y="105"/>
                    </a:lnTo>
                    <a:lnTo>
                      <a:pt x="21" y="112"/>
                    </a:lnTo>
                    <a:lnTo>
                      <a:pt x="28" y="118"/>
                    </a:lnTo>
                    <a:lnTo>
                      <a:pt x="21" y="138"/>
                    </a:lnTo>
                    <a:lnTo>
                      <a:pt x="21" y="138"/>
                    </a:lnTo>
                    <a:lnTo>
                      <a:pt x="21" y="158"/>
                    </a:lnTo>
                    <a:lnTo>
                      <a:pt x="21" y="164"/>
                    </a:lnTo>
                    <a:lnTo>
                      <a:pt x="14" y="164"/>
                    </a:lnTo>
                    <a:lnTo>
                      <a:pt x="7" y="158"/>
                    </a:lnTo>
                    <a:lnTo>
                      <a:pt x="7" y="158"/>
                    </a:lnTo>
                    <a:lnTo>
                      <a:pt x="7" y="144"/>
                    </a:lnTo>
                    <a:lnTo>
                      <a:pt x="7" y="138"/>
                    </a:lnTo>
                    <a:lnTo>
                      <a:pt x="7" y="125"/>
                    </a:lnTo>
                    <a:lnTo>
                      <a:pt x="0" y="112"/>
                    </a:lnTo>
                    <a:lnTo>
                      <a:pt x="0" y="105"/>
                    </a:lnTo>
                    <a:lnTo>
                      <a:pt x="0" y="92"/>
                    </a:lnTo>
                    <a:lnTo>
                      <a:pt x="0" y="85"/>
                    </a:lnTo>
                    <a:lnTo>
                      <a:pt x="0" y="72"/>
                    </a:lnTo>
                    <a:lnTo>
                      <a:pt x="0" y="59"/>
                    </a:lnTo>
                    <a:lnTo>
                      <a:pt x="0" y="52"/>
                    </a:lnTo>
                    <a:lnTo>
                      <a:pt x="0" y="46"/>
                    </a:lnTo>
                    <a:lnTo>
                      <a:pt x="7" y="33"/>
                    </a:lnTo>
                    <a:lnTo>
                      <a:pt x="7" y="26"/>
                    </a:lnTo>
                    <a:lnTo>
                      <a:pt x="7" y="26"/>
                    </a:lnTo>
                    <a:lnTo>
                      <a:pt x="7" y="19"/>
                    </a:lnTo>
                    <a:lnTo>
                      <a:pt x="7" y="19"/>
                    </a:lnTo>
                    <a:lnTo>
                      <a:pt x="7" y="13"/>
                    </a:lnTo>
                    <a:lnTo>
                      <a:pt x="7" y="6"/>
                    </a:lnTo>
                    <a:lnTo>
                      <a:pt x="7" y="6"/>
                    </a:lnTo>
                    <a:close/>
                  </a:path>
                </a:pathLst>
              </a:custGeom>
              <a:solidFill>
                <a:srgbClr val="000080"/>
              </a:solidFill>
              <a:ln w="9525">
                <a:noFill/>
                <a:round/>
                <a:headEnd/>
                <a:tailEnd/>
              </a:ln>
            </p:spPr>
            <p:txBody>
              <a:bodyPr/>
              <a:lstStyle/>
              <a:p>
                <a:endParaRPr lang="en-US" dirty="0"/>
              </a:p>
            </p:txBody>
          </p:sp>
          <p:sp>
            <p:nvSpPr>
              <p:cNvPr id="29348" name="Freeform 676"/>
              <p:cNvSpPr>
                <a:spLocks/>
              </p:cNvSpPr>
              <p:nvPr/>
            </p:nvSpPr>
            <p:spPr bwMode="auto">
              <a:xfrm>
                <a:off x="3014" y="3474"/>
                <a:ext cx="62" cy="159"/>
              </a:xfrm>
              <a:custGeom>
                <a:avLst/>
                <a:gdLst/>
                <a:ahLst/>
                <a:cxnLst>
                  <a:cxn ang="0">
                    <a:pos x="21" y="6"/>
                  </a:cxn>
                  <a:cxn ang="0">
                    <a:pos x="42" y="6"/>
                  </a:cxn>
                  <a:cxn ang="0">
                    <a:pos x="56" y="0"/>
                  </a:cxn>
                  <a:cxn ang="0">
                    <a:pos x="56" y="6"/>
                  </a:cxn>
                  <a:cxn ang="0">
                    <a:pos x="63" y="19"/>
                  </a:cxn>
                  <a:cxn ang="0">
                    <a:pos x="63" y="26"/>
                  </a:cxn>
                  <a:cxn ang="0">
                    <a:pos x="63" y="39"/>
                  </a:cxn>
                  <a:cxn ang="0">
                    <a:pos x="56" y="46"/>
                  </a:cxn>
                  <a:cxn ang="0">
                    <a:pos x="56" y="79"/>
                  </a:cxn>
                  <a:cxn ang="0">
                    <a:pos x="56" y="85"/>
                  </a:cxn>
                  <a:cxn ang="0">
                    <a:pos x="49" y="92"/>
                  </a:cxn>
                  <a:cxn ang="0">
                    <a:pos x="49" y="105"/>
                  </a:cxn>
                  <a:cxn ang="0">
                    <a:pos x="49" y="118"/>
                  </a:cxn>
                  <a:cxn ang="0">
                    <a:pos x="49" y="138"/>
                  </a:cxn>
                  <a:cxn ang="0">
                    <a:pos x="49" y="158"/>
                  </a:cxn>
                  <a:cxn ang="0">
                    <a:pos x="35" y="158"/>
                  </a:cxn>
                  <a:cxn ang="0">
                    <a:pos x="28" y="144"/>
                  </a:cxn>
                  <a:cxn ang="0">
                    <a:pos x="28" y="125"/>
                  </a:cxn>
                  <a:cxn ang="0">
                    <a:pos x="35" y="112"/>
                  </a:cxn>
                  <a:cxn ang="0">
                    <a:pos x="35" y="92"/>
                  </a:cxn>
                  <a:cxn ang="0">
                    <a:pos x="35" y="85"/>
                  </a:cxn>
                  <a:cxn ang="0">
                    <a:pos x="35" y="52"/>
                  </a:cxn>
                  <a:cxn ang="0">
                    <a:pos x="21" y="92"/>
                  </a:cxn>
                  <a:cxn ang="0">
                    <a:pos x="21" y="98"/>
                  </a:cxn>
                  <a:cxn ang="0">
                    <a:pos x="21" y="112"/>
                  </a:cxn>
                  <a:cxn ang="0">
                    <a:pos x="21" y="138"/>
                  </a:cxn>
                  <a:cxn ang="0">
                    <a:pos x="21" y="158"/>
                  </a:cxn>
                  <a:cxn ang="0">
                    <a:pos x="14" y="164"/>
                  </a:cxn>
                  <a:cxn ang="0">
                    <a:pos x="7" y="158"/>
                  </a:cxn>
                  <a:cxn ang="0">
                    <a:pos x="7" y="138"/>
                  </a:cxn>
                  <a:cxn ang="0">
                    <a:pos x="0" y="112"/>
                  </a:cxn>
                  <a:cxn ang="0">
                    <a:pos x="0" y="92"/>
                  </a:cxn>
                  <a:cxn ang="0">
                    <a:pos x="0" y="72"/>
                  </a:cxn>
                  <a:cxn ang="0">
                    <a:pos x="0" y="52"/>
                  </a:cxn>
                  <a:cxn ang="0">
                    <a:pos x="7" y="33"/>
                  </a:cxn>
                  <a:cxn ang="0">
                    <a:pos x="7" y="26"/>
                  </a:cxn>
                  <a:cxn ang="0">
                    <a:pos x="7" y="19"/>
                  </a:cxn>
                  <a:cxn ang="0">
                    <a:pos x="7" y="6"/>
                  </a:cxn>
                </a:cxnLst>
                <a:rect l="0" t="0" r="r" b="b"/>
                <a:pathLst>
                  <a:path w="63" h="164">
                    <a:moveTo>
                      <a:pt x="7" y="6"/>
                    </a:moveTo>
                    <a:lnTo>
                      <a:pt x="21" y="6"/>
                    </a:lnTo>
                    <a:lnTo>
                      <a:pt x="28" y="6"/>
                    </a:lnTo>
                    <a:lnTo>
                      <a:pt x="42" y="6"/>
                    </a:lnTo>
                    <a:lnTo>
                      <a:pt x="49" y="0"/>
                    </a:lnTo>
                    <a:lnTo>
                      <a:pt x="56" y="0"/>
                    </a:lnTo>
                    <a:lnTo>
                      <a:pt x="56" y="6"/>
                    </a:lnTo>
                    <a:lnTo>
                      <a:pt x="56" y="6"/>
                    </a:lnTo>
                    <a:lnTo>
                      <a:pt x="56" y="13"/>
                    </a:lnTo>
                    <a:lnTo>
                      <a:pt x="63" y="19"/>
                    </a:lnTo>
                    <a:lnTo>
                      <a:pt x="63" y="19"/>
                    </a:lnTo>
                    <a:lnTo>
                      <a:pt x="63" y="26"/>
                    </a:lnTo>
                    <a:lnTo>
                      <a:pt x="63" y="33"/>
                    </a:lnTo>
                    <a:lnTo>
                      <a:pt x="63" y="39"/>
                    </a:lnTo>
                    <a:lnTo>
                      <a:pt x="56" y="46"/>
                    </a:lnTo>
                    <a:lnTo>
                      <a:pt x="56" y="46"/>
                    </a:lnTo>
                    <a:lnTo>
                      <a:pt x="56" y="52"/>
                    </a:lnTo>
                    <a:lnTo>
                      <a:pt x="56" y="79"/>
                    </a:lnTo>
                    <a:lnTo>
                      <a:pt x="56" y="85"/>
                    </a:lnTo>
                    <a:lnTo>
                      <a:pt x="56" y="85"/>
                    </a:lnTo>
                    <a:lnTo>
                      <a:pt x="56" y="92"/>
                    </a:lnTo>
                    <a:lnTo>
                      <a:pt x="49" y="92"/>
                    </a:lnTo>
                    <a:lnTo>
                      <a:pt x="56" y="98"/>
                    </a:lnTo>
                    <a:lnTo>
                      <a:pt x="49" y="105"/>
                    </a:lnTo>
                    <a:lnTo>
                      <a:pt x="56" y="112"/>
                    </a:lnTo>
                    <a:lnTo>
                      <a:pt x="49" y="118"/>
                    </a:lnTo>
                    <a:lnTo>
                      <a:pt x="49" y="131"/>
                    </a:lnTo>
                    <a:lnTo>
                      <a:pt x="49" y="138"/>
                    </a:lnTo>
                    <a:lnTo>
                      <a:pt x="49" y="144"/>
                    </a:lnTo>
                    <a:lnTo>
                      <a:pt x="49" y="158"/>
                    </a:lnTo>
                    <a:lnTo>
                      <a:pt x="42" y="158"/>
                    </a:lnTo>
                    <a:lnTo>
                      <a:pt x="35" y="158"/>
                    </a:lnTo>
                    <a:lnTo>
                      <a:pt x="28" y="158"/>
                    </a:lnTo>
                    <a:lnTo>
                      <a:pt x="28" y="144"/>
                    </a:lnTo>
                    <a:lnTo>
                      <a:pt x="28" y="138"/>
                    </a:lnTo>
                    <a:lnTo>
                      <a:pt x="28" y="125"/>
                    </a:lnTo>
                    <a:lnTo>
                      <a:pt x="28" y="118"/>
                    </a:lnTo>
                    <a:lnTo>
                      <a:pt x="35" y="112"/>
                    </a:lnTo>
                    <a:lnTo>
                      <a:pt x="28" y="105"/>
                    </a:lnTo>
                    <a:lnTo>
                      <a:pt x="35" y="92"/>
                    </a:lnTo>
                    <a:lnTo>
                      <a:pt x="28" y="92"/>
                    </a:lnTo>
                    <a:lnTo>
                      <a:pt x="35" y="85"/>
                    </a:lnTo>
                    <a:lnTo>
                      <a:pt x="28" y="79"/>
                    </a:lnTo>
                    <a:lnTo>
                      <a:pt x="35" y="52"/>
                    </a:lnTo>
                    <a:lnTo>
                      <a:pt x="28" y="85"/>
                    </a:lnTo>
                    <a:lnTo>
                      <a:pt x="21" y="92"/>
                    </a:lnTo>
                    <a:lnTo>
                      <a:pt x="21" y="92"/>
                    </a:lnTo>
                    <a:lnTo>
                      <a:pt x="21" y="98"/>
                    </a:lnTo>
                    <a:lnTo>
                      <a:pt x="21" y="105"/>
                    </a:lnTo>
                    <a:lnTo>
                      <a:pt x="21" y="112"/>
                    </a:lnTo>
                    <a:lnTo>
                      <a:pt x="28" y="118"/>
                    </a:lnTo>
                    <a:lnTo>
                      <a:pt x="21" y="138"/>
                    </a:lnTo>
                    <a:lnTo>
                      <a:pt x="21" y="138"/>
                    </a:lnTo>
                    <a:lnTo>
                      <a:pt x="21" y="158"/>
                    </a:lnTo>
                    <a:lnTo>
                      <a:pt x="21" y="164"/>
                    </a:lnTo>
                    <a:lnTo>
                      <a:pt x="14" y="164"/>
                    </a:lnTo>
                    <a:lnTo>
                      <a:pt x="7" y="158"/>
                    </a:lnTo>
                    <a:lnTo>
                      <a:pt x="7" y="158"/>
                    </a:lnTo>
                    <a:lnTo>
                      <a:pt x="7" y="144"/>
                    </a:lnTo>
                    <a:lnTo>
                      <a:pt x="7" y="138"/>
                    </a:lnTo>
                    <a:lnTo>
                      <a:pt x="7" y="125"/>
                    </a:lnTo>
                    <a:lnTo>
                      <a:pt x="0" y="112"/>
                    </a:lnTo>
                    <a:lnTo>
                      <a:pt x="0" y="105"/>
                    </a:lnTo>
                    <a:lnTo>
                      <a:pt x="0" y="92"/>
                    </a:lnTo>
                    <a:lnTo>
                      <a:pt x="0" y="85"/>
                    </a:lnTo>
                    <a:lnTo>
                      <a:pt x="0" y="72"/>
                    </a:lnTo>
                    <a:lnTo>
                      <a:pt x="0" y="59"/>
                    </a:lnTo>
                    <a:lnTo>
                      <a:pt x="0" y="52"/>
                    </a:lnTo>
                    <a:lnTo>
                      <a:pt x="0" y="46"/>
                    </a:lnTo>
                    <a:lnTo>
                      <a:pt x="7" y="33"/>
                    </a:lnTo>
                    <a:lnTo>
                      <a:pt x="7" y="26"/>
                    </a:lnTo>
                    <a:lnTo>
                      <a:pt x="7" y="26"/>
                    </a:lnTo>
                    <a:lnTo>
                      <a:pt x="7" y="19"/>
                    </a:lnTo>
                    <a:lnTo>
                      <a:pt x="7" y="19"/>
                    </a:lnTo>
                    <a:lnTo>
                      <a:pt x="7" y="13"/>
                    </a:lnTo>
                    <a:lnTo>
                      <a:pt x="7" y="6"/>
                    </a:lnTo>
                    <a:lnTo>
                      <a:pt x="7" y="6"/>
                    </a:lnTo>
                    <a:close/>
                  </a:path>
                </a:pathLst>
              </a:custGeom>
              <a:solidFill>
                <a:srgbClr val="072F67"/>
              </a:solidFill>
              <a:ln w="9525">
                <a:noFill/>
                <a:round/>
                <a:headEnd/>
                <a:tailEnd/>
              </a:ln>
            </p:spPr>
            <p:txBody>
              <a:bodyPr/>
              <a:lstStyle/>
              <a:p>
                <a:endParaRPr lang="en-US" dirty="0"/>
              </a:p>
            </p:txBody>
          </p:sp>
          <p:sp>
            <p:nvSpPr>
              <p:cNvPr id="29349" name="Freeform 677"/>
              <p:cNvSpPr>
                <a:spLocks/>
              </p:cNvSpPr>
              <p:nvPr/>
            </p:nvSpPr>
            <p:spPr bwMode="auto">
              <a:xfrm>
                <a:off x="3014" y="3474"/>
                <a:ext cx="62" cy="159"/>
              </a:xfrm>
              <a:custGeom>
                <a:avLst/>
                <a:gdLst/>
                <a:ahLst/>
                <a:cxnLst>
                  <a:cxn ang="0">
                    <a:pos x="21" y="6"/>
                  </a:cxn>
                  <a:cxn ang="0">
                    <a:pos x="42" y="6"/>
                  </a:cxn>
                  <a:cxn ang="0">
                    <a:pos x="56" y="0"/>
                  </a:cxn>
                  <a:cxn ang="0">
                    <a:pos x="56" y="6"/>
                  </a:cxn>
                  <a:cxn ang="0">
                    <a:pos x="63" y="19"/>
                  </a:cxn>
                  <a:cxn ang="0">
                    <a:pos x="63" y="26"/>
                  </a:cxn>
                  <a:cxn ang="0">
                    <a:pos x="63" y="39"/>
                  </a:cxn>
                  <a:cxn ang="0">
                    <a:pos x="56" y="46"/>
                  </a:cxn>
                  <a:cxn ang="0">
                    <a:pos x="56" y="79"/>
                  </a:cxn>
                  <a:cxn ang="0">
                    <a:pos x="56" y="85"/>
                  </a:cxn>
                  <a:cxn ang="0">
                    <a:pos x="49" y="92"/>
                  </a:cxn>
                  <a:cxn ang="0">
                    <a:pos x="49" y="105"/>
                  </a:cxn>
                  <a:cxn ang="0">
                    <a:pos x="49" y="118"/>
                  </a:cxn>
                  <a:cxn ang="0">
                    <a:pos x="49" y="138"/>
                  </a:cxn>
                  <a:cxn ang="0">
                    <a:pos x="49" y="158"/>
                  </a:cxn>
                  <a:cxn ang="0">
                    <a:pos x="35" y="158"/>
                  </a:cxn>
                  <a:cxn ang="0">
                    <a:pos x="28" y="144"/>
                  </a:cxn>
                  <a:cxn ang="0">
                    <a:pos x="28" y="125"/>
                  </a:cxn>
                  <a:cxn ang="0">
                    <a:pos x="35" y="112"/>
                  </a:cxn>
                  <a:cxn ang="0">
                    <a:pos x="35" y="92"/>
                  </a:cxn>
                  <a:cxn ang="0">
                    <a:pos x="35" y="85"/>
                  </a:cxn>
                  <a:cxn ang="0">
                    <a:pos x="35" y="52"/>
                  </a:cxn>
                  <a:cxn ang="0">
                    <a:pos x="21" y="92"/>
                  </a:cxn>
                  <a:cxn ang="0">
                    <a:pos x="21" y="98"/>
                  </a:cxn>
                  <a:cxn ang="0">
                    <a:pos x="21" y="112"/>
                  </a:cxn>
                  <a:cxn ang="0">
                    <a:pos x="21" y="138"/>
                  </a:cxn>
                  <a:cxn ang="0">
                    <a:pos x="21" y="158"/>
                  </a:cxn>
                  <a:cxn ang="0">
                    <a:pos x="14" y="164"/>
                  </a:cxn>
                  <a:cxn ang="0">
                    <a:pos x="7" y="158"/>
                  </a:cxn>
                  <a:cxn ang="0">
                    <a:pos x="7" y="138"/>
                  </a:cxn>
                  <a:cxn ang="0">
                    <a:pos x="0" y="112"/>
                  </a:cxn>
                  <a:cxn ang="0">
                    <a:pos x="0" y="92"/>
                  </a:cxn>
                  <a:cxn ang="0">
                    <a:pos x="0" y="72"/>
                  </a:cxn>
                  <a:cxn ang="0">
                    <a:pos x="0" y="52"/>
                  </a:cxn>
                  <a:cxn ang="0">
                    <a:pos x="7" y="33"/>
                  </a:cxn>
                  <a:cxn ang="0">
                    <a:pos x="7" y="26"/>
                  </a:cxn>
                  <a:cxn ang="0">
                    <a:pos x="7" y="19"/>
                  </a:cxn>
                  <a:cxn ang="0">
                    <a:pos x="7" y="6"/>
                  </a:cxn>
                </a:cxnLst>
                <a:rect l="0" t="0" r="r" b="b"/>
                <a:pathLst>
                  <a:path w="63" h="164">
                    <a:moveTo>
                      <a:pt x="7" y="6"/>
                    </a:moveTo>
                    <a:lnTo>
                      <a:pt x="21" y="6"/>
                    </a:lnTo>
                    <a:lnTo>
                      <a:pt x="28" y="6"/>
                    </a:lnTo>
                    <a:lnTo>
                      <a:pt x="42" y="6"/>
                    </a:lnTo>
                    <a:lnTo>
                      <a:pt x="49" y="0"/>
                    </a:lnTo>
                    <a:lnTo>
                      <a:pt x="56" y="0"/>
                    </a:lnTo>
                    <a:lnTo>
                      <a:pt x="56" y="6"/>
                    </a:lnTo>
                    <a:lnTo>
                      <a:pt x="56" y="6"/>
                    </a:lnTo>
                    <a:lnTo>
                      <a:pt x="56" y="13"/>
                    </a:lnTo>
                    <a:lnTo>
                      <a:pt x="63" y="19"/>
                    </a:lnTo>
                    <a:lnTo>
                      <a:pt x="63" y="19"/>
                    </a:lnTo>
                    <a:lnTo>
                      <a:pt x="63" y="26"/>
                    </a:lnTo>
                    <a:lnTo>
                      <a:pt x="63" y="33"/>
                    </a:lnTo>
                    <a:lnTo>
                      <a:pt x="63" y="39"/>
                    </a:lnTo>
                    <a:lnTo>
                      <a:pt x="56" y="46"/>
                    </a:lnTo>
                    <a:lnTo>
                      <a:pt x="56" y="46"/>
                    </a:lnTo>
                    <a:lnTo>
                      <a:pt x="56" y="52"/>
                    </a:lnTo>
                    <a:lnTo>
                      <a:pt x="56" y="79"/>
                    </a:lnTo>
                    <a:lnTo>
                      <a:pt x="56" y="85"/>
                    </a:lnTo>
                    <a:lnTo>
                      <a:pt x="56" y="85"/>
                    </a:lnTo>
                    <a:lnTo>
                      <a:pt x="56" y="92"/>
                    </a:lnTo>
                    <a:lnTo>
                      <a:pt x="49" y="92"/>
                    </a:lnTo>
                    <a:lnTo>
                      <a:pt x="56" y="98"/>
                    </a:lnTo>
                    <a:lnTo>
                      <a:pt x="49" y="105"/>
                    </a:lnTo>
                    <a:lnTo>
                      <a:pt x="56" y="112"/>
                    </a:lnTo>
                    <a:lnTo>
                      <a:pt x="49" y="118"/>
                    </a:lnTo>
                    <a:lnTo>
                      <a:pt x="49" y="131"/>
                    </a:lnTo>
                    <a:lnTo>
                      <a:pt x="49" y="138"/>
                    </a:lnTo>
                    <a:lnTo>
                      <a:pt x="49" y="144"/>
                    </a:lnTo>
                    <a:lnTo>
                      <a:pt x="49" y="158"/>
                    </a:lnTo>
                    <a:lnTo>
                      <a:pt x="42" y="158"/>
                    </a:lnTo>
                    <a:lnTo>
                      <a:pt x="35" y="158"/>
                    </a:lnTo>
                    <a:lnTo>
                      <a:pt x="28" y="158"/>
                    </a:lnTo>
                    <a:lnTo>
                      <a:pt x="28" y="144"/>
                    </a:lnTo>
                    <a:lnTo>
                      <a:pt x="28" y="138"/>
                    </a:lnTo>
                    <a:lnTo>
                      <a:pt x="28" y="125"/>
                    </a:lnTo>
                    <a:lnTo>
                      <a:pt x="28" y="118"/>
                    </a:lnTo>
                    <a:lnTo>
                      <a:pt x="35" y="112"/>
                    </a:lnTo>
                    <a:lnTo>
                      <a:pt x="28" y="105"/>
                    </a:lnTo>
                    <a:lnTo>
                      <a:pt x="35" y="92"/>
                    </a:lnTo>
                    <a:lnTo>
                      <a:pt x="28" y="92"/>
                    </a:lnTo>
                    <a:lnTo>
                      <a:pt x="35" y="85"/>
                    </a:lnTo>
                    <a:lnTo>
                      <a:pt x="28" y="79"/>
                    </a:lnTo>
                    <a:lnTo>
                      <a:pt x="35" y="52"/>
                    </a:lnTo>
                    <a:lnTo>
                      <a:pt x="28" y="85"/>
                    </a:lnTo>
                    <a:lnTo>
                      <a:pt x="21" y="92"/>
                    </a:lnTo>
                    <a:lnTo>
                      <a:pt x="21" y="92"/>
                    </a:lnTo>
                    <a:lnTo>
                      <a:pt x="21" y="98"/>
                    </a:lnTo>
                    <a:lnTo>
                      <a:pt x="21" y="105"/>
                    </a:lnTo>
                    <a:lnTo>
                      <a:pt x="21" y="112"/>
                    </a:lnTo>
                    <a:lnTo>
                      <a:pt x="28" y="118"/>
                    </a:lnTo>
                    <a:lnTo>
                      <a:pt x="21" y="138"/>
                    </a:lnTo>
                    <a:lnTo>
                      <a:pt x="21" y="138"/>
                    </a:lnTo>
                    <a:lnTo>
                      <a:pt x="21" y="158"/>
                    </a:lnTo>
                    <a:lnTo>
                      <a:pt x="21" y="164"/>
                    </a:lnTo>
                    <a:lnTo>
                      <a:pt x="14" y="164"/>
                    </a:lnTo>
                    <a:lnTo>
                      <a:pt x="7" y="158"/>
                    </a:lnTo>
                    <a:lnTo>
                      <a:pt x="7" y="158"/>
                    </a:lnTo>
                    <a:lnTo>
                      <a:pt x="7" y="144"/>
                    </a:lnTo>
                    <a:lnTo>
                      <a:pt x="7" y="138"/>
                    </a:lnTo>
                    <a:lnTo>
                      <a:pt x="7" y="125"/>
                    </a:lnTo>
                    <a:lnTo>
                      <a:pt x="0" y="112"/>
                    </a:lnTo>
                    <a:lnTo>
                      <a:pt x="0" y="105"/>
                    </a:lnTo>
                    <a:lnTo>
                      <a:pt x="0" y="92"/>
                    </a:lnTo>
                    <a:lnTo>
                      <a:pt x="0" y="85"/>
                    </a:lnTo>
                    <a:lnTo>
                      <a:pt x="0" y="72"/>
                    </a:lnTo>
                    <a:lnTo>
                      <a:pt x="0" y="59"/>
                    </a:lnTo>
                    <a:lnTo>
                      <a:pt x="0" y="52"/>
                    </a:lnTo>
                    <a:lnTo>
                      <a:pt x="0" y="46"/>
                    </a:lnTo>
                    <a:lnTo>
                      <a:pt x="7" y="33"/>
                    </a:lnTo>
                    <a:lnTo>
                      <a:pt x="7" y="26"/>
                    </a:lnTo>
                    <a:lnTo>
                      <a:pt x="7" y="26"/>
                    </a:lnTo>
                    <a:lnTo>
                      <a:pt x="7" y="19"/>
                    </a:lnTo>
                    <a:lnTo>
                      <a:pt x="7" y="19"/>
                    </a:lnTo>
                    <a:lnTo>
                      <a:pt x="7" y="13"/>
                    </a:lnTo>
                    <a:lnTo>
                      <a:pt x="7" y="6"/>
                    </a:lnTo>
                  </a:path>
                </a:pathLst>
              </a:custGeom>
              <a:noFill/>
              <a:ln w="0">
                <a:solidFill>
                  <a:srgbClr val="000000"/>
                </a:solidFill>
                <a:prstDash val="solid"/>
                <a:round/>
                <a:headEnd/>
                <a:tailEnd/>
              </a:ln>
            </p:spPr>
            <p:txBody>
              <a:bodyPr/>
              <a:lstStyle/>
              <a:p>
                <a:endParaRPr lang="en-US" dirty="0"/>
              </a:p>
            </p:txBody>
          </p:sp>
          <p:sp>
            <p:nvSpPr>
              <p:cNvPr id="29350" name="Freeform 678"/>
              <p:cNvSpPr>
                <a:spLocks/>
              </p:cNvSpPr>
              <p:nvPr/>
            </p:nvSpPr>
            <p:spPr bwMode="auto">
              <a:xfrm>
                <a:off x="3014" y="3480"/>
                <a:ext cx="62" cy="148"/>
              </a:xfrm>
              <a:custGeom>
                <a:avLst/>
                <a:gdLst/>
                <a:ahLst/>
                <a:cxnLst>
                  <a:cxn ang="0">
                    <a:pos x="14" y="7"/>
                  </a:cxn>
                  <a:cxn ang="0">
                    <a:pos x="7" y="13"/>
                  </a:cxn>
                  <a:cxn ang="0">
                    <a:pos x="7" y="27"/>
                  </a:cxn>
                  <a:cxn ang="0">
                    <a:pos x="7" y="66"/>
                  </a:cxn>
                  <a:cxn ang="0">
                    <a:pos x="0" y="86"/>
                  </a:cxn>
                  <a:cxn ang="0">
                    <a:pos x="7" y="106"/>
                  </a:cxn>
                  <a:cxn ang="0">
                    <a:pos x="7" y="138"/>
                  </a:cxn>
                  <a:cxn ang="0">
                    <a:pos x="14" y="152"/>
                  </a:cxn>
                  <a:cxn ang="0">
                    <a:pos x="21" y="125"/>
                  </a:cxn>
                  <a:cxn ang="0">
                    <a:pos x="14" y="99"/>
                  </a:cxn>
                  <a:cxn ang="0">
                    <a:pos x="14" y="99"/>
                  </a:cxn>
                  <a:cxn ang="0">
                    <a:pos x="14" y="99"/>
                  </a:cxn>
                  <a:cxn ang="0">
                    <a:pos x="7" y="92"/>
                  </a:cxn>
                  <a:cxn ang="0">
                    <a:pos x="21" y="92"/>
                  </a:cxn>
                  <a:cxn ang="0">
                    <a:pos x="7" y="92"/>
                  </a:cxn>
                  <a:cxn ang="0">
                    <a:pos x="14" y="86"/>
                  </a:cxn>
                  <a:cxn ang="0">
                    <a:pos x="21" y="86"/>
                  </a:cxn>
                  <a:cxn ang="0">
                    <a:pos x="7" y="73"/>
                  </a:cxn>
                  <a:cxn ang="0">
                    <a:pos x="14" y="79"/>
                  </a:cxn>
                  <a:cxn ang="0">
                    <a:pos x="21" y="73"/>
                  </a:cxn>
                  <a:cxn ang="0">
                    <a:pos x="28" y="46"/>
                  </a:cxn>
                  <a:cxn ang="0">
                    <a:pos x="35" y="66"/>
                  </a:cxn>
                  <a:cxn ang="0">
                    <a:pos x="35" y="79"/>
                  </a:cxn>
                  <a:cxn ang="0">
                    <a:pos x="35" y="86"/>
                  </a:cxn>
                  <a:cxn ang="0">
                    <a:pos x="35" y="86"/>
                  </a:cxn>
                  <a:cxn ang="0">
                    <a:pos x="42" y="86"/>
                  </a:cxn>
                  <a:cxn ang="0">
                    <a:pos x="35" y="92"/>
                  </a:cxn>
                  <a:cxn ang="0">
                    <a:pos x="35" y="106"/>
                  </a:cxn>
                  <a:cxn ang="0">
                    <a:pos x="28" y="138"/>
                  </a:cxn>
                  <a:cxn ang="0">
                    <a:pos x="42" y="152"/>
                  </a:cxn>
                  <a:cxn ang="0">
                    <a:pos x="42" y="132"/>
                  </a:cxn>
                  <a:cxn ang="0">
                    <a:pos x="49" y="99"/>
                  </a:cxn>
                  <a:cxn ang="0">
                    <a:pos x="42" y="99"/>
                  </a:cxn>
                  <a:cxn ang="0">
                    <a:pos x="49" y="92"/>
                  </a:cxn>
                  <a:cxn ang="0">
                    <a:pos x="49" y="79"/>
                  </a:cxn>
                  <a:cxn ang="0">
                    <a:pos x="56" y="46"/>
                  </a:cxn>
                  <a:cxn ang="0">
                    <a:pos x="56" y="33"/>
                  </a:cxn>
                  <a:cxn ang="0">
                    <a:pos x="56" y="13"/>
                  </a:cxn>
                  <a:cxn ang="0">
                    <a:pos x="56" y="0"/>
                  </a:cxn>
                  <a:cxn ang="0">
                    <a:pos x="49" y="0"/>
                  </a:cxn>
                  <a:cxn ang="0">
                    <a:pos x="42" y="7"/>
                  </a:cxn>
                  <a:cxn ang="0">
                    <a:pos x="42" y="7"/>
                  </a:cxn>
                  <a:cxn ang="0">
                    <a:pos x="28" y="13"/>
                  </a:cxn>
                  <a:cxn ang="0">
                    <a:pos x="21" y="13"/>
                  </a:cxn>
                  <a:cxn ang="0">
                    <a:pos x="14" y="0"/>
                  </a:cxn>
                </a:cxnLst>
                <a:rect l="0" t="0" r="r" b="b"/>
                <a:pathLst>
                  <a:path w="63" h="152">
                    <a:moveTo>
                      <a:pt x="14" y="0"/>
                    </a:moveTo>
                    <a:lnTo>
                      <a:pt x="14" y="0"/>
                    </a:lnTo>
                    <a:lnTo>
                      <a:pt x="14" y="7"/>
                    </a:lnTo>
                    <a:lnTo>
                      <a:pt x="14" y="7"/>
                    </a:lnTo>
                    <a:lnTo>
                      <a:pt x="7" y="7"/>
                    </a:lnTo>
                    <a:lnTo>
                      <a:pt x="7" y="13"/>
                    </a:lnTo>
                    <a:lnTo>
                      <a:pt x="7" y="20"/>
                    </a:lnTo>
                    <a:lnTo>
                      <a:pt x="7" y="27"/>
                    </a:lnTo>
                    <a:lnTo>
                      <a:pt x="7" y="27"/>
                    </a:lnTo>
                    <a:lnTo>
                      <a:pt x="7" y="40"/>
                    </a:lnTo>
                    <a:lnTo>
                      <a:pt x="7" y="53"/>
                    </a:lnTo>
                    <a:lnTo>
                      <a:pt x="7" y="66"/>
                    </a:lnTo>
                    <a:lnTo>
                      <a:pt x="7" y="79"/>
                    </a:lnTo>
                    <a:lnTo>
                      <a:pt x="7" y="79"/>
                    </a:lnTo>
                    <a:lnTo>
                      <a:pt x="0" y="86"/>
                    </a:lnTo>
                    <a:lnTo>
                      <a:pt x="7" y="92"/>
                    </a:lnTo>
                    <a:lnTo>
                      <a:pt x="7" y="99"/>
                    </a:lnTo>
                    <a:lnTo>
                      <a:pt x="7" y="106"/>
                    </a:lnTo>
                    <a:lnTo>
                      <a:pt x="7" y="119"/>
                    </a:lnTo>
                    <a:lnTo>
                      <a:pt x="7" y="132"/>
                    </a:lnTo>
                    <a:lnTo>
                      <a:pt x="7" y="138"/>
                    </a:lnTo>
                    <a:lnTo>
                      <a:pt x="7" y="152"/>
                    </a:lnTo>
                    <a:lnTo>
                      <a:pt x="14" y="152"/>
                    </a:lnTo>
                    <a:lnTo>
                      <a:pt x="14" y="152"/>
                    </a:lnTo>
                    <a:lnTo>
                      <a:pt x="21" y="152"/>
                    </a:lnTo>
                    <a:lnTo>
                      <a:pt x="21" y="132"/>
                    </a:lnTo>
                    <a:lnTo>
                      <a:pt x="21" y="125"/>
                    </a:lnTo>
                    <a:lnTo>
                      <a:pt x="21" y="106"/>
                    </a:lnTo>
                    <a:lnTo>
                      <a:pt x="21" y="99"/>
                    </a:lnTo>
                    <a:lnTo>
                      <a:pt x="14" y="99"/>
                    </a:lnTo>
                    <a:lnTo>
                      <a:pt x="14" y="99"/>
                    </a:lnTo>
                    <a:lnTo>
                      <a:pt x="7" y="99"/>
                    </a:lnTo>
                    <a:lnTo>
                      <a:pt x="14" y="99"/>
                    </a:lnTo>
                    <a:lnTo>
                      <a:pt x="21" y="99"/>
                    </a:lnTo>
                    <a:lnTo>
                      <a:pt x="21" y="92"/>
                    </a:lnTo>
                    <a:lnTo>
                      <a:pt x="14" y="99"/>
                    </a:lnTo>
                    <a:lnTo>
                      <a:pt x="14" y="99"/>
                    </a:lnTo>
                    <a:lnTo>
                      <a:pt x="7" y="99"/>
                    </a:lnTo>
                    <a:lnTo>
                      <a:pt x="7" y="92"/>
                    </a:lnTo>
                    <a:lnTo>
                      <a:pt x="7" y="92"/>
                    </a:lnTo>
                    <a:lnTo>
                      <a:pt x="14" y="92"/>
                    </a:lnTo>
                    <a:lnTo>
                      <a:pt x="21" y="92"/>
                    </a:lnTo>
                    <a:lnTo>
                      <a:pt x="14" y="92"/>
                    </a:lnTo>
                    <a:lnTo>
                      <a:pt x="14" y="92"/>
                    </a:lnTo>
                    <a:lnTo>
                      <a:pt x="7" y="92"/>
                    </a:lnTo>
                    <a:lnTo>
                      <a:pt x="21" y="86"/>
                    </a:lnTo>
                    <a:lnTo>
                      <a:pt x="21" y="86"/>
                    </a:lnTo>
                    <a:lnTo>
                      <a:pt x="14" y="86"/>
                    </a:lnTo>
                    <a:lnTo>
                      <a:pt x="7" y="86"/>
                    </a:lnTo>
                    <a:lnTo>
                      <a:pt x="14" y="86"/>
                    </a:lnTo>
                    <a:lnTo>
                      <a:pt x="21" y="86"/>
                    </a:lnTo>
                    <a:lnTo>
                      <a:pt x="14" y="79"/>
                    </a:lnTo>
                    <a:lnTo>
                      <a:pt x="14" y="79"/>
                    </a:lnTo>
                    <a:lnTo>
                      <a:pt x="7" y="73"/>
                    </a:lnTo>
                    <a:lnTo>
                      <a:pt x="7" y="66"/>
                    </a:lnTo>
                    <a:lnTo>
                      <a:pt x="14" y="73"/>
                    </a:lnTo>
                    <a:lnTo>
                      <a:pt x="14" y="79"/>
                    </a:lnTo>
                    <a:lnTo>
                      <a:pt x="21" y="79"/>
                    </a:lnTo>
                    <a:lnTo>
                      <a:pt x="21" y="79"/>
                    </a:lnTo>
                    <a:lnTo>
                      <a:pt x="21" y="73"/>
                    </a:lnTo>
                    <a:lnTo>
                      <a:pt x="28" y="60"/>
                    </a:lnTo>
                    <a:lnTo>
                      <a:pt x="28" y="46"/>
                    </a:lnTo>
                    <a:lnTo>
                      <a:pt x="28" y="46"/>
                    </a:lnTo>
                    <a:lnTo>
                      <a:pt x="35" y="40"/>
                    </a:lnTo>
                    <a:lnTo>
                      <a:pt x="35" y="46"/>
                    </a:lnTo>
                    <a:lnTo>
                      <a:pt x="35" y="66"/>
                    </a:lnTo>
                    <a:lnTo>
                      <a:pt x="35" y="73"/>
                    </a:lnTo>
                    <a:lnTo>
                      <a:pt x="42" y="79"/>
                    </a:lnTo>
                    <a:lnTo>
                      <a:pt x="35" y="79"/>
                    </a:lnTo>
                    <a:lnTo>
                      <a:pt x="35" y="79"/>
                    </a:lnTo>
                    <a:lnTo>
                      <a:pt x="35" y="86"/>
                    </a:lnTo>
                    <a:lnTo>
                      <a:pt x="35" y="86"/>
                    </a:lnTo>
                    <a:lnTo>
                      <a:pt x="35" y="86"/>
                    </a:lnTo>
                    <a:lnTo>
                      <a:pt x="28" y="86"/>
                    </a:lnTo>
                    <a:lnTo>
                      <a:pt x="35" y="86"/>
                    </a:lnTo>
                    <a:lnTo>
                      <a:pt x="35" y="86"/>
                    </a:lnTo>
                    <a:lnTo>
                      <a:pt x="42" y="86"/>
                    </a:lnTo>
                    <a:lnTo>
                      <a:pt x="42" y="86"/>
                    </a:lnTo>
                    <a:lnTo>
                      <a:pt x="42" y="86"/>
                    </a:lnTo>
                    <a:lnTo>
                      <a:pt x="35" y="86"/>
                    </a:lnTo>
                    <a:lnTo>
                      <a:pt x="35" y="92"/>
                    </a:lnTo>
                    <a:lnTo>
                      <a:pt x="35" y="99"/>
                    </a:lnTo>
                    <a:lnTo>
                      <a:pt x="35" y="99"/>
                    </a:lnTo>
                    <a:lnTo>
                      <a:pt x="35" y="106"/>
                    </a:lnTo>
                    <a:lnTo>
                      <a:pt x="28" y="119"/>
                    </a:lnTo>
                    <a:lnTo>
                      <a:pt x="35" y="125"/>
                    </a:lnTo>
                    <a:lnTo>
                      <a:pt x="28" y="138"/>
                    </a:lnTo>
                    <a:lnTo>
                      <a:pt x="35" y="145"/>
                    </a:lnTo>
                    <a:lnTo>
                      <a:pt x="35" y="152"/>
                    </a:lnTo>
                    <a:lnTo>
                      <a:pt x="42" y="152"/>
                    </a:lnTo>
                    <a:lnTo>
                      <a:pt x="49" y="145"/>
                    </a:lnTo>
                    <a:lnTo>
                      <a:pt x="49" y="138"/>
                    </a:lnTo>
                    <a:lnTo>
                      <a:pt x="42" y="132"/>
                    </a:lnTo>
                    <a:lnTo>
                      <a:pt x="49" y="112"/>
                    </a:lnTo>
                    <a:lnTo>
                      <a:pt x="49" y="106"/>
                    </a:lnTo>
                    <a:lnTo>
                      <a:pt x="49" y="99"/>
                    </a:lnTo>
                    <a:lnTo>
                      <a:pt x="49" y="99"/>
                    </a:lnTo>
                    <a:lnTo>
                      <a:pt x="49" y="99"/>
                    </a:lnTo>
                    <a:lnTo>
                      <a:pt x="42" y="99"/>
                    </a:lnTo>
                    <a:lnTo>
                      <a:pt x="42" y="99"/>
                    </a:lnTo>
                    <a:lnTo>
                      <a:pt x="42" y="92"/>
                    </a:lnTo>
                    <a:lnTo>
                      <a:pt x="49" y="92"/>
                    </a:lnTo>
                    <a:lnTo>
                      <a:pt x="49" y="86"/>
                    </a:lnTo>
                    <a:lnTo>
                      <a:pt x="49" y="86"/>
                    </a:lnTo>
                    <a:lnTo>
                      <a:pt x="49" y="79"/>
                    </a:lnTo>
                    <a:lnTo>
                      <a:pt x="49" y="79"/>
                    </a:lnTo>
                    <a:lnTo>
                      <a:pt x="49" y="66"/>
                    </a:lnTo>
                    <a:lnTo>
                      <a:pt x="56" y="46"/>
                    </a:lnTo>
                    <a:lnTo>
                      <a:pt x="56" y="40"/>
                    </a:lnTo>
                    <a:lnTo>
                      <a:pt x="56" y="40"/>
                    </a:lnTo>
                    <a:lnTo>
                      <a:pt x="56" y="33"/>
                    </a:lnTo>
                    <a:lnTo>
                      <a:pt x="56" y="27"/>
                    </a:lnTo>
                    <a:lnTo>
                      <a:pt x="63" y="20"/>
                    </a:lnTo>
                    <a:lnTo>
                      <a:pt x="56" y="13"/>
                    </a:lnTo>
                    <a:lnTo>
                      <a:pt x="56" y="13"/>
                    </a:lnTo>
                    <a:lnTo>
                      <a:pt x="56" y="7"/>
                    </a:lnTo>
                    <a:lnTo>
                      <a:pt x="56" y="0"/>
                    </a:lnTo>
                    <a:lnTo>
                      <a:pt x="49" y="0"/>
                    </a:lnTo>
                    <a:lnTo>
                      <a:pt x="49" y="0"/>
                    </a:lnTo>
                    <a:lnTo>
                      <a:pt x="49" y="0"/>
                    </a:lnTo>
                    <a:lnTo>
                      <a:pt x="49" y="0"/>
                    </a:lnTo>
                    <a:lnTo>
                      <a:pt x="49" y="7"/>
                    </a:lnTo>
                    <a:lnTo>
                      <a:pt x="42" y="7"/>
                    </a:lnTo>
                    <a:lnTo>
                      <a:pt x="42" y="0"/>
                    </a:lnTo>
                    <a:lnTo>
                      <a:pt x="42" y="0"/>
                    </a:lnTo>
                    <a:lnTo>
                      <a:pt x="42" y="7"/>
                    </a:lnTo>
                    <a:lnTo>
                      <a:pt x="35" y="7"/>
                    </a:lnTo>
                    <a:lnTo>
                      <a:pt x="28" y="13"/>
                    </a:lnTo>
                    <a:lnTo>
                      <a:pt x="28" y="13"/>
                    </a:lnTo>
                    <a:lnTo>
                      <a:pt x="21" y="7"/>
                    </a:lnTo>
                    <a:lnTo>
                      <a:pt x="21" y="7"/>
                    </a:lnTo>
                    <a:lnTo>
                      <a:pt x="21" y="13"/>
                    </a:lnTo>
                    <a:lnTo>
                      <a:pt x="14" y="7"/>
                    </a:lnTo>
                    <a:lnTo>
                      <a:pt x="14" y="0"/>
                    </a:lnTo>
                    <a:lnTo>
                      <a:pt x="14" y="0"/>
                    </a:lnTo>
                    <a:close/>
                  </a:path>
                </a:pathLst>
              </a:custGeom>
              <a:solidFill>
                <a:srgbClr val="536996"/>
              </a:solidFill>
              <a:ln w="9525">
                <a:noFill/>
                <a:round/>
                <a:headEnd/>
                <a:tailEnd/>
              </a:ln>
            </p:spPr>
            <p:txBody>
              <a:bodyPr/>
              <a:lstStyle/>
              <a:p>
                <a:endParaRPr lang="en-US" dirty="0"/>
              </a:p>
            </p:txBody>
          </p:sp>
          <p:sp>
            <p:nvSpPr>
              <p:cNvPr id="29351" name="Freeform 679"/>
              <p:cNvSpPr>
                <a:spLocks/>
              </p:cNvSpPr>
              <p:nvPr/>
            </p:nvSpPr>
            <p:spPr bwMode="auto">
              <a:xfrm>
                <a:off x="3049" y="3556"/>
                <a:ext cx="13" cy="1"/>
              </a:xfrm>
              <a:custGeom>
                <a:avLst/>
                <a:gdLst/>
                <a:ahLst/>
                <a:cxnLst>
                  <a:cxn ang="0">
                    <a:pos x="14" y="0"/>
                  </a:cxn>
                  <a:cxn ang="0">
                    <a:pos x="7" y="0"/>
                  </a:cxn>
                  <a:cxn ang="0">
                    <a:pos x="0" y="0"/>
                  </a:cxn>
                  <a:cxn ang="0">
                    <a:pos x="7" y="0"/>
                  </a:cxn>
                  <a:cxn ang="0">
                    <a:pos x="14" y="0"/>
                  </a:cxn>
                  <a:cxn ang="0">
                    <a:pos x="14" y="0"/>
                  </a:cxn>
                </a:cxnLst>
                <a:rect l="0" t="0" r="r" b="b"/>
                <a:pathLst>
                  <a:path w="14">
                    <a:moveTo>
                      <a:pt x="14" y="0"/>
                    </a:moveTo>
                    <a:lnTo>
                      <a:pt x="7" y="0"/>
                    </a:lnTo>
                    <a:lnTo>
                      <a:pt x="0" y="0"/>
                    </a:lnTo>
                    <a:lnTo>
                      <a:pt x="7" y="0"/>
                    </a:lnTo>
                    <a:lnTo>
                      <a:pt x="14" y="0"/>
                    </a:lnTo>
                    <a:lnTo>
                      <a:pt x="14" y="0"/>
                    </a:lnTo>
                    <a:close/>
                  </a:path>
                </a:pathLst>
              </a:custGeom>
              <a:solidFill>
                <a:srgbClr val="072F67"/>
              </a:solidFill>
              <a:ln w="9525">
                <a:noFill/>
                <a:round/>
                <a:headEnd/>
                <a:tailEnd/>
              </a:ln>
            </p:spPr>
            <p:txBody>
              <a:bodyPr/>
              <a:lstStyle/>
              <a:p>
                <a:endParaRPr lang="en-US" dirty="0"/>
              </a:p>
            </p:txBody>
          </p:sp>
          <p:sp>
            <p:nvSpPr>
              <p:cNvPr id="29352" name="Freeform 680"/>
              <p:cNvSpPr>
                <a:spLocks/>
              </p:cNvSpPr>
              <p:nvPr/>
            </p:nvSpPr>
            <p:spPr bwMode="auto">
              <a:xfrm>
                <a:off x="3049" y="3563"/>
                <a:ext cx="13" cy="13"/>
              </a:xfrm>
              <a:custGeom>
                <a:avLst/>
                <a:gdLst/>
                <a:ahLst/>
                <a:cxnLst>
                  <a:cxn ang="0">
                    <a:pos x="14" y="0"/>
                  </a:cxn>
                  <a:cxn ang="0">
                    <a:pos x="7" y="6"/>
                  </a:cxn>
                  <a:cxn ang="0">
                    <a:pos x="0" y="6"/>
                  </a:cxn>
                  <a:cxn ang="0">
                    <a:pos x="0" y="13"/>
                  </a:cxn>
                  <a:cxn ang="0">
                    <a:pos x="0" y="6"/>
                  </a:cxn>
                  <a:cxn ang="0">
                    <a:pos x="7" y="6"/>
                  </a:cxn>
                  <a:cxn ang="0">
                    <a:pos x="14" y="0"/>
                  </a:cxn>
                  <a:cxn ang="0">
                    <a:pos x="14" y="0"/>
                  </a:cxn>
                </a:cxnLst>
                <a:rect l="0" t="0" r="r" b="b"/>
                <a:pathLst>
                  <a:path w="14" h="13">
                    <a:moveTo>
                      <a:pt x="14" y="0"/>
                    </a:moveTo>
                    <a:lnTo>
                      <a:pt x="7" y="6"/>
                    </a:lnTo>
                    <a:lnTo>
                      <a:pt x="0" y="6"/>
                    </a:lnTo>
                    <a:lnTo>
                      <a:pt x="0" y="13"/>
                    </a:lnTo>
                    <a:lnTo>
                      <a:pt x="0" y="6"/>
                    </a:lnTo>
                    <a:lnTo>
                      <a:pt x="7" y="6"/>
                    </a:lnTo>
                    <a:lnTo>
                      <a:pt x="14" y="0"/>
                    </a:lnTo>
                    <a:lnTo>
                      <a:pt x="14" y="0"/>
                    </a:lnTo>
                    <a:close/>
                  </a:path>
                </a:pathLst>
              </a:custGeom>
              <a:solidFill>
                <a:srgbClr val="072F67"/>
              </a:solidFill>
              <a:ln w="9525">
                <a:noFill/>
                <a:round/>
                <a:headEnd/>
                <a:tailEnd/>
              </a:ln>
            </p:spPr>
            <p:txBody>
              <a:bodyPr/>
              <a:lstStyle/>
              <a:p>
                <a:endParaRPr lang="en-US" dirty="0"/>
              </a:p>
            </p:txBody>
          </p:sp>
          <p:sp>
            <p:nvSpPr>
              <p:cNvPr id="29353" name="Freeform 681"/>
              <p:cNvSpPr>
                <a:spLocks/>
              </p:cNvSpPr>
              <p:nvPr/>
            </p:nvSpPr>
            <p:spPr bwMode="auto">
              <a:xfrm>
                <a:off x="3049" y="3524"/>
                <a:ext cx="13" cy="14"/>
              </a:xfrm>
              <a:custGeom>
                <a:avLst/>
                <a:gdLst/>
                <a:ahLst/>
                <a:cxnLst>
                  <a:cxn ang="0">
                    <a:pos x="14" y="0"/>
                  </a:cxn>
                  <a:cxn ang="0">
                    <a:pos x="7" y="7"/>
                  </a:cxn>
                  <a:cxn ang="0">
                    <a:pos x="7" y="14"/>
                  </a:cxn>
                  <a:cxn ang="0">
                    <a:pos x="0" y="14"/>
                  </a:cxn>
                  <a:cxn ang="0">
                    <a:pos x="7" y="14"/>
                  </a:cxn>
                  <a:cxn ang="0">
                    <a:pos x="7" y="7"/>
                  </a:cxn>
                  <a:cxn ang="0">
                    <a:pos x="14" y="0"/>
                  </a:cxn>
                  <a:cxn ang="0">
                    <a:pos x="14" y="0"/>
                  </a:cxn>
                </a:cxnLst>
                <a:rect l="0" t="0" r="r" b="b"/>
                <a:pathLst>
                  <a:path w="14" h="14">
                    <a:moveTo>
                      <a:pt x="14" y="0"/>
                    </a:moveTo>
                    <a:lnTo>
                      <a:pt x="7" y="7"/>
                    </a:lnTo>
                    <a:lnTo>
                      <a:pt x="7" y="14"/>
                    </a:lnTo>
                    <a:lnTo>
                      <a:pt x="0" y="14"/>
                    </a:lnTo>
                    <a:lnTo>
                      <a:pt x="7" y="14"/>
                    </a:lnTo>
                    <a:lnTo>
                      <a:pt x="7" y="7"/>
                    </a:lnTo>
                    <a:lnTo>
                      <a:pt x="14" y="0"/>
                    </a:lnTo>
                    <a:lnTo>
                      <a:pt x="14" y="0"/>
                    </a:lnTo>
                    <a:close/>
                  </a:path>
                </a:pathLst>
              </a:custGeom>
              <a:solidFill>
                <a:srgbClr val="072F67"/>
              </a:solidFill>
              <a:ln w="9525">
                <a:noFill/>
                <a:round/>
                <a:headEnd/>
                <a:tailEnd/>
              </a:ln>
            </p:spPr>
            <p:txBody>
              <a:bodyPr/>
              <a:lstStyle/>
              <a:p>
                <a:endParaRPr lang="en-US" dirty="0"/>
              </a:p>
            </p:txBody>
          </p:sp>
          <p:sp>
            <p:nvSpPr>
              <p:cNvPr id="29354" name="Freeform 682"/>
              <p:cNvSpPr>
                <a:spLocks/>
              </p:cNvSpPr>
              <p:nvPr/>
            </p:nvSpPr>
            <p:spPr bwMode="auto">
              <a:xfrm>
                <a:off x="3028" y="3499"/>
                <a:ext cx="21" cy="1"/>
              </a:xfrm>
              <a:custGeom>
                <a:avLst/>
                <a:gdLst/>
                <a:ahLst/>
                <a:cxnLst>
                  <a:cxn ang="0">
                    <a:pos x="0" y="0"/>
                  </a:cxn>
                  <a:cxn ang="0">
                    <a:pos x="7" y="0"/>
                  </a:cxn>
                  <a:cxn ang="0">
                    <a:pos x="14" y="0"/>
                  </a:cxn>
                  <a:cxn ang="0">
                    <a:pos x="21" y="0"/>
                  </a:cxn>
                  <a:cxn ang="0">
                    <a:pos x="14" y="0"/>
                  </a:cxn>
                  <a:cxn ang="0">
                    <a:pos x="0" y="0"/>
                  </a:cxn>
                  <a:cxn ang="0">
                    <a:pos x="0" y="0"/>
                  </a:cxn>
                </a:cxnLst>
                <a:rect l="0" t="0" r="r" b="b"/>
                <a:pathLst>
                  <a:path w="21">
                    <a:moveTo>
                      <a:pt x="0" y="0"/>
                    </a:moveTo>
                    <a:lnTo>
                      <a:pt x="7" y="0"/>
                    </a:lnTo>
                    <a:lnTo>
                      <a:pt x="14" y="0"/>
                    </a:lnTo>
                    <a:lnTo>
                      <a:pt x="21" y="0"/>
                    </a:lnTo>
                    <a:lnTo>
                      <a:pt x="14" y="0"/>
                    </a:lnTo>
                    <a:lnTo>
                      <a:pt x="0" y="0"/>
                    </a:lnTo>
                    <a:lnTo>
                      <a:pt x="0" y="0"/>
                    </a:lnTo>
                    <a:close/>
                  </a:path>
                </a:pathLst>
              </a:custGeom>
              <a:solidFill>
                <a:srgbClr val="072F67"/>
              </a:solidFill>
              <a:ln w="9525">
                <a:noFill/>
                <a:round/>
                <a:headEnd/>
                <a:tailEnd/>
              </a:ln>
            </p:spPr>
            <p:txBody>
              <a:bodyPr/>
              <a:lstStyle/>
              <a:p>
                <a:endParaRPr lang="en-US" dirty="0"/>
              </a:p>
            </p:txBody>
          </p:sp>
          <p:sp>
            <p:nvSpPr>
              <p:cNvPr id="29355" name="Freeform 683"/>
              <p:cNvSpPr>
                <a:spLocks/>
              </p:cNvSpPr>
              <p:nvPr/>
            </p:nvSpPr>
            <p:spPr bwMode="auto">
              <a:xfrm>
                <a:off x="3028" y="3492"/>
                <a:ext cx="27" cy="32"/>
              </a:xfrm>
              <a:custGeom>
                <a:avLst/>
                <a:gdLst/>
                <a:ahLst/>
                <a:cxnLst>
                  <a:cxn ang="0">
                    <a:pos x="28" y="0"/>
                  </a:cxn>
                  <a:cxn ang="0">
                    <a:pos x="28" y="7"/>
                  </a:cxn>
                  <a:cxn ang="0">
                    <a:pos x="28" y="14"/>
                  </a:cxn>
                  <a:cxn ang="0">
                    <a:pos x="21" y="27"/>
                  </a:cxn>
                  <a:cxn ang="0">
                    <a:pos x="21" y="27"/>
                  </a:cxn>
                  <a:cxn ang="0">
                    <a:pos x="14" y="27"/>
                  </a:cxn>
                  <a:cxn ang="0">
                    <a:pos x="0" y="33"/>
                  </a:cxn>
                  <a:cxn ang="0">
                    <a:pos x="14" y="27"/>
                  </a:cxn>
                  <a:cxn ang="0">
                    <a:pos x="21" y="27"/>
                  </a:cxn>
                  <a:cxn ang="0">
                    <a:pos x="28" y="27"/>
                  </a:cxn>
                  <a:cxn ang="0">
                    <a:pos x="28" y="20"/>
                  </a:cxn>
                  <a:cxn ang="0">
                    <a:pos x="28" y="14"/>
                  </a:cxn>
                  <a:cxn ang="0">
                    <a:pos x="28" y="7"/>
                  </a:cxn>
                  <a:cxn ang="0">
                    <a:pos x="28" y="0"/>
                  </a:cxn>
                  <a:cxn ang="0">
                    <a:pos x="28" y="0"/>
                  </a:cxn>
                </a:cxnLst>
                <a:rect l="0" t="0" r="r" b="b"/>
                <a:pathLst>
                  <a:path w="28" h="33">
                    <a:moveTo>
                      <a:pt x="28" y="0"/>
                    </a:moveTo>
                    <a:lnTo>
                      <a:pt x="28" y="7"/>
                    </a:lnTo>
                    <a:lnTo>
                      <a:pt x="28" y="14"/>
                    </a:lnTo>
                    <a:lnTo>
                      <a:pt x="21" y="27"/>
                    </a:lnTo>
                    <a:lnTo>
                      <a:pt x="21" y="27"/>
                    </a:lnTo>
                    <a:lnTo>
                      <a:pt x="14" y="27"/>
                    </a:lnTo>
                    <a:lnTo>
                      <a:pt x="0" y="33"/>
                    </a:lnTo>
                    <a:lnTo>
                      <a:pt x="14" y="27"/>
                    </a:lnTo>
                    <a:lnTo>
                      <a:pt x="21" y="27"/>
                    </a:lnTo>
                    <a:lnTo>
                      <a:pt x="28" y="27"/>
                    </a:lnTo>
                    <a:lnTo>
                      <a:pt x="28" y="20"/>
                    </a:lnTo>
                    <a:lnTo>
                      <a:pt x="28" y="14"/>
                    </a:lnTo>
                    <a:lnTo>
                      <a:pt x="28" y="7"/>
                    </a:lnTo>
                    <a:lnTo>
                      <a:pt x="28" y="0"/>
                    </a:lnTo>
                    <a:lnTo>
                      <a:pt x="28" y="0"/>
                    </a:lnTo>
                    <a:close/>
                  </a:path>
                </a:pathLst>
              </a:custGeom>
              <a:solidFill>
                <a:srgbClr val="072F67"/>
              </a:solidFill>
              <a:ln w="9525">
                <a:noFill/>
                <a:round/>
                <a:headEnd/>
                <a:tailEnd/>
              </a:ln>
            </p:spPr>
            <p:txBody>
              <a:bodyPr/>
              <a:lstStyle/>
              <a:p>
                <a:endParaRPr lang="en-US" dirty="0"/>
              </a:p>
            </p:txBody>
          </p:sp>
          <p:sp>
            <p:nvSpPr>
              <p:cNvPr id="29356" name="Freeform 684"/>
              <p:cNvSpPr>
                <a:spLocks/>
              </p:cNvSpPr>
              <p:nvPr/>
            </p:nvSpPr>
            <p:spPr bwMode="auto">
              <a:xfrm>
                <a:off x="3028" y="3499"/>
                <a:ext cx="14" cy="19"/>
              </a:xfrm>
              <a:custGeom>
                <a:avLst/>
                <a:gdLst/>
                <a:ahLst/>
                <a:cxnLst>
                  <a:cxn ang="0">
                    <a:pos x="0" y="0"/>
                  </a:cxn>
                  <a:cxn ang="0">
                    <a:pos x="0" y="13"/>
                  </a:cxn>
                  <a:cxn ang="0">
                    <a:pos x="0" y="20"/>
                  </a:cxn>
                  <a:cxn ang="0">
                    <a:pos x="14" y="20"/>
                  </a:cxn>
                  <a:cxn ang="0">
                    <a:pos x="7" y="20"/>
                  </a:cxn>
                  <a:cxn ang="0">
                    <a:pos x="0" y="20"/>
                  </a:cxn>
                  <a:cxn ang="0">
                    <a:pos x="0" y="13"/>
                  </a:cxn>
                  <a:cxn ang="0">
                    <a:pos x="0" y="0"/>
                  </a:cxn>
                  <a:cxn ang="0">
                    <a:pos x="0" y="0"/>
                  </a:cxn>
                </a:cxnLst>
                <a:rect l="0" t="0" r="r" b="b"/>
                <a:pathLst>
                  <a:path w="14" h="20">
                    <a:moveTo>
                      <a:pt x="0" y="0"/>
                    </a:moveTo>
                    <a:lnTo>
                      <a:pt x="0" y="13"/>
                    </a:lnTo>
                    <a:lnTo>
                      <a:pt x="0" y="20"/>
                    </a:lnTo>
                    <a:lnTo>
                      <a:pt x="14" y="20"/>
                    </a:lnTo>
                    <a:lnTo>
                      <a:pt x="7" y="20"/>
                    </a:lnTo>
                    <a:lnTo>
                      <a:pt x="0" y="20"/>
                    </a:lnTo>
                    <a:lnTo>
                      <a:pt x="0" y="13"/>
                    </a:lnTo>
                    <a:lnTo>
                      <a:pt x="0" y="0"/>
                    </a:lnTo>
                    <a:lnTo>
                      <a:pt x="0" y="0"/>
                    </a:lnTo>
                    <a:close/>
                  </a:path>
                </a:pathLst>
              </a:custGeom>
              <a:solidFill>
                <a:srgbClr val="072F67"/>
              </a:solidFill>
              <a:ln w="9525">
                <a:noFill/>
                <a:round/>
                <a:headEnd/>
                <a:tailEnd/>
              </a:ln>
            </p:spPr>
            <p:txBody>
              <a:bodyPr/>
              <a:lstStyle/>
              <a:p>
                <a:endParaRPr lang="en-US" dirty="0"/>
              </a:p>
            </p:txBody>
          </p:sp>
          <p:sp>
            <p:nvSpPr>
              <p:cNvPr id="29357" name="Freeform 685"/>
              <p:cNvSpPr>
                <a:spLocks/>
              </p:cNvSpPr>
              <p:nvPr/>
            </p:nvSpPr>
            <p:spPr bwMode="auto">
              <a:xfrm>
                <a:off x="3062" y="3492"/>
                <a:ext cx="7" cy="20"/>
              </a:xfrm>
              <a:custGeom>
                <a:avLst/>
                <a:gdLst/>
                <a:ahLst/>
                <a:cxnLst>
                  <a:cxn ang="0">
                    <a:pos x="7" y="0"/>
                  </a:cxn>
                  <a:cxn ang="0">
                    <a:pos x="7" y="7"/>
                  </a:cxn>
                  <a:cxn ang="0">
                    <a:pos x="7" y="14"/>
                  </a:cxn>
                  <a:cxn ang="0">
                    <a:pos x="0" y="20"/>
                  </a:cxn>
                  <a:cxn ang="0">
                    <a:pos x="0" y="20"/>
                  </a:cxn>
                  <a:cxn ang="0">
                    <a:pos x="0" y="20"/>
                  </a:cxn>
                  <a:cxn ang="0">
                    <a:pos x="7" y="14"/>
                  </a:cxn>
                  <a:cxn ang="0">
                    <a:pos x="7" y="0"/>
                  </a:cxn>
                  <a:cxn ang="0">
                    <a:pos x="7" y="0"/>
                  </a:cxn>
                </a:cxnLst>
                <a:rect l="0" t="0" r="r" b="b"/>
                <a:pathLst>
                  <a:path w="7" h="20">
                    <a:moveTo>
                      <a:pt x="7" y="0"/>
                    </a:moveTo>
                    <a:lnTo>
                      <a:pt x="7" y="7"/>
                    </a:lnTo>
                    <a:lnTo>
                      <a:pt x="7" y="14"/>
                    </a:lnTo>
                    <a:lnTo>
                      <a:pt x="0" y="20"/>
                    </a:lnTo>
                    <a:lnTo>
                      <a:pt x="0" y="20"/>
                    </a:lnTo>
                    <a:lnTo>
                      <a:pt x="0" y="20"/>
                    </a:lnTo>
                    <a:lnTo>
                      <a:pt x="7" y="14"/>
                    </a:lnTo>
                    <a:lnTo>
                      <a:pt x="7" y="0"/>
                    </a:lnTo>
                    <a:lnTo>
                      <a:pt x="7" y="0"/>
                    </a:lnTo>
                    <a:close/>
                  </a:path>
                </a:pathLst>
              </a:custGeom>
              <a:solidFill>
                <a:srgbClr val="072F67"/>
              </a:solidFill>
              <a:ln w="9525">
                <a:noFill/>
                <a:round/>
                <a:headEnd/>
                <a:tailEnd/>
              </a:ln>
            </p:spPr>
            <p:txBody>
              <a:bodyPr/>
              <a:lstStyle/>
              <a:p>
                <a:endParaRPr lang="en-US" dirty="0"/>
              </a:p>
            </p:txBody>
          </p:sp>
          <p:sp>
            <p:nvSpPr>
              <p:cNvPr id="29358" name="Freeform 686"/>
              <p:cNvSpPr>
                <a:spLocks/>
              </p:cNvSpPr>
              <p:nvPr/>
            </p:nvSpPr>
            <p:spPr bwMode="auto">
              <a:xfrm>
                <a:off x="3021" y="3524"/>
                <a:ext cx="21" cy="14"/>
              </a:xfrm>
              <a:custGeom>
                <a:avLst/>
                <a:gdLst/>
                <a:ahLst/>
                <a:cxnLst>
                  <a:cxn ang="0">
                    <a:pos x="21" y="0"/>
                  </a:cxn>
                  <a:cxn ang="0">
                    <a:pos x="14" y="7"/>
                  </a:cxn>
                  <a:cxn ang="0">
                    <a:pos x="7" y="14"/>
                  </a:cxn>
                  <a:cxn ang="0">
                    <a:pos x="0" y="14"/>
                  </a:cxn>
                  <a:cxn ang="0">
                    <a:pos x="7" y="14"/>
                  </a:cxn>
                  <a:cxn ang="0">
                    <a:pos x="14" y="14"/>
                  </a:cxn>
                  <a:cxn ang="0">
                    <a:pos x="21" y="0"/>
                  </a:cxn>
                  <a:cxn ang="0">
                    <a:pos x="21" y="0"/>
                  </a:cxn>
                </a:cxnLst>
                <a:rect l="0" t="0" r="r" b="b"/>
                <a:pathLst>
                  <a:path w="21" h="14">
                    <a:moveTo>
                      <a:pt x="21" y="0"/>
                    </a:moveTo>
                    <a:lnTo>
                      <a:pt x="14" y="7"/>
                    </a:lnTo>
                    <a:lnTo>
                      <a:pt x="7" y="14"/>
                    </a:lnTo>
                    <a:lnTo>
                      <a:pt x="0" y="14"/>
                    </a:lnTo>
                    <a:lnTo>
                      <a:pt x="7" y="14"/>
                    </a:lnTo>
                    <a:lnTo>
                      <a:pt x="14" y="14"/>
                    </a:lnTo>
                    <a:lnTo>
                      <a:pt x="21" y="0"/>
                    </a:lnTo>
                    <a:lnTo>
                      <a:pt x="21" y="0"/>
                    </a:lnTo>
                    <a:close/>
                  </a:path>
                </a:pathLst>
              </a:custGeom>
              <a:solidFill>
                <a:srgbClr val="072F67"/>
              </a:solidFill>
              <a:ln w="9525">
                <a:noFill/>
                <a:round/>
                <a:headEnd/>
                <a:tailEnd/>
              </a:ln>
            </p:spPr>
            <p:txBody>
              <a:bodyPr/>
              <a:lstStyle/>
              <a:p>
                <a:endParaRPr lang="en-US" dirty="0"/>
              </a:p>
            </p:txBody>
          </p:sp>
          <p:sp>
            <p:nvSpPr>
              <p:cNvPr id="29359" name="Freeform 687"/>
              <p:cNvSpPr>
                <a:spLocks/>
              </p:cNvSpPr>
              <p:nvPr/>
            </p:nvSpPr>
            <p:spPr bwMode="auto">
              <a:xfrm>
                <a:off x="3049" y="3608"/>
                <a:ext cx="6" cy="6"/>
              </a:xfrm>
              <a:custGeom>
                <a:avLst/>
                <a:gdLst/>
                <a:ahLst/>
                <a:cxnLst>
                  <a:cxn ang="0">
                    <a:pos x="7" y="0"/>
                  </a:cxn>
                  <a:cxn ang="0">
                    <a:pos x="7" y="6"/>
                  </a:cxn>
                  <a:cxn ang="0">
                    <a:pos x="0" y="6"/>
                  </a:cxn>
                  <a:cxn ang="0">
                    <a:pos x="0" y="6"/>
                  </a:cxn>
                  <a:cxn ang="0">
                    <a:pos x="7" y="6"/>
                  </a:cxn>
                  <a:cxn ang="0">
                    <a:pos x="7" y="6"/>
                  </a:cxn>
                  <a:cxn ang="0">
                    <a:pos x="7" y="0"/>
                  </a:cxn>
                  <a:cxn ang="0">
                    <a:pos x="7" y="0"/>
                  </a:cxn>
                </a:cxnLst>
                <a:rect l="0" t="0" r="r" b="b"/>
                <a:pathLst>
                  <a:path w="7" h="6">
                    <a:moveTo>
                      <a:pt x="7" y="0"/>
                    </a:moveTo>
                    <a:lnTo>
                      <a:pt x="7" y="6"/>
                    </a:lnTo>
                    <a:lnTo>
                      <a:pt x="0" y="6"/>
                    </a:lnTo>
                    <a:lnTo>
                      <a:pt x="0" y="6"/>
                    </a:lnTo>
                    <a:lnTo>
                      <a:pt x="7" y="6"/>
                    </a:lnTo>
                    <a:lnTo>
                      <a:pt x="7" y="6"/>
                    </a:lnTo>
                    <a:lnTo>
                      <a:pt x="7" y="0"/>
                    </a:lnTo>
                    <a:lnTo>
                      <a:pt x="7" y="0"/>
                    </a:lnTo>
                    <a:close/>
                  </a:path>
                </a:pathLst>
              </a:custGeom>
              <a:solidFill>
                <a:srgbClr val="072F67"/>
              </a:solidFill>
              <a:ln w="9525">
                <a:noFill/>
                <a:round/>
                <a:headEnd/>
                <a:tailEnd/>
              </a:ln>
            </p:spPr>
            <p:txBody>
              <a:bodyPr/>
              <a:lstStyle/>
              <a:p>
                <a:endParaRPr lang="en-US" dirty="0"/>
              </a:p>
            </p:txBody>
          </p:sp>
          <p:sp>
            <p:nvSpPr>
              <p:cNvPr id="29360" name="Freeform 688"/>
              <p:cNvSpPr>
                <a:spLocks/>
              </p:cNvSpPr>
              <p:nvPr/>
            </p:nvSpPr>
            <p:spPr bwMode="auto">
              <a:xfrm>
                <a:off x="3042" y="3589"/>
                <a:ext cx="20" cy="25"/>
              </a:xfrm>
              <a:custGeom>
                <a:avLst/>
                <a:gdLst/>
                <a:ahLst/>
                <a:cxnLst>
                  <a:cxn ang="0">
                    <a:pos x="21" y="0"/>
                  </a:cxn>
                  <a:cxn ang="0">
                    <a:pos x="14" y="7"/>
                  </a:cxn>
                  <a:cxn ang="0">
                    <a:pos x="14" y="13"/>
                  </a:cxn>
                  <a:cxn ang="0">
                    <a:pos x="7" y="20"/>
                  </a:cxn>
                  <a:cxn ang="0">
                    <a:pos x="7" y="20"/>
                  </a:cxn>
                  <a:cxn ang="0">
                    <a:pos x="7" y="20"/>
                  </a:cxn>
                  <a:cxn ang="0">
                    <a:pos x="0" y="26"/>
                  </a:cxn>
                  <a:cxn ang="0">
                    <a:pos x="7" y="20"/>
                  </a:cxn>
                  <a:cxn ang="0">
                    <a:pos x="14" y="20"/>
                  </a:cxn>
                  <a:cxn ang="0">
                    <a:pos x="14" y="13"/>
                  </a:cxn>
                  <a:cxn ang="0">
                    <a:pos x="21" y="0"/>
                  </a:cxn>
                  <a:cxn ang="0">
                    <a:pos x="21" y="0"/>
                  </a:cxn>
                </a:cxnLst>
                <a:rect l="0" t="0" r="r" b="b"/>
                <a:pathLst>
                  <a:path w="21" h="26">
                    <a:moveTo>
                      <a:pt x="21" y="0"/>
                    </a:moveTo>
                    <a:lnTo>
                      <a:pt x="14" y="7"/>
                    </a:lnTo>
                    <a:lnTo>
                      <a:pt x="14" y="13"/>
                    </a:lnTo>
                    <a:lnTo>
                      <a:pt x="7" y="20"/>
                    </a:lnTo>
                    <a:lnTo>
                      <a:pt x="7" y="20"/>
                    </a:lnTo>
                    <a:lnTo>
                      <a:pt x="7" y="20"/>
                    </a:lnTo>
                    <a:lnTo>
                      <a:pt x="0" y="26"/>
                    </a:lnTo>
                    <a:lnTo>
                      <a:pt x="7" y="20"/>
                    </a:lnTo>
                    <a:lnTo>
                      <a:pt x="14" y="20"/>
                    </a:lnTo>
                    <a:lnTo>
                      <a:pt x="14" y="13"/>
                    </a:lnTo>
                    <a:lnTo>
                      <a:pt x="21" y="0"/>
                    </a:lnTo>
                    <a:lnTo>
                      <a:pt x="21" y="0"/>
                    </a:lnTo>
                    <a:close/>
                  </a:path>
                </a:pathLst>
              </a:custGeom>
              <a:solidFill>
                <a:srgbClr val="072F67"/>
              </a:solidFill>
              <a:ln w="9525">
                <a:noFill/>
                <a:round/>
                <a:headEnd/>
                <a:tailEnd/>
              </a:ln>
            </p:spPr>
            <p:txBody>
              <a:bodyPr/>
              <a:lstStyle/>
              <a:p>
                <a:endParaRPr lang="en-US" dirty="0"/>
              </a:p>
            </p:txBody>
          </p:sp>
          <p:sp>
            <p:nvSpPr>
              <p:cNvPr id="29361" name="Freeform 689"/>
              <p:cNvSpPr>
                <a:spLocks/>
              </p:cNvSpPr>
              <p:nvPr/>
            </p:nvSpPr>
            <p:spPr bwMode="auto">
              <a:xfrm>
                <a:off x="3021" y="3601"/>
                <a:ext cx="14" cy="7"/>
              </a:xfrm>
              <a:custGeom>
                <a:avLst/>
                <a:gdLst/>
                <a:ahLst/>
                <a:cxnLst>
                  <a:cxn ang="0">
                    <a:pos x="0" y="0"/>
                  </a:cxn>
                  <a:cxn ang="0">
                    <a:pos x="7" y="0"/>
                  </a:cxn>
                  <a:cxn ang="0">
                    <a:pos x="7" y="0"/>
                  </a:cxn>
                  <a:cxn ang="0">
                    <a:pos x="14" y="7"/>
                  </a:cxn>
                  <a:cxn ang="0">
                    <a:pos x="14" y="7"/>
                  </a:cxn>
                  <a:cxn ang="0">
                    <a:pos x="7" y="7"/>
                  </a:cxn>
                  <a:cxn ang="0">
                    <a:pos x="7" y="7"/>
                  </a:cxn>
                  <a:cxn ang="0">
                    <a:pos x="7" y="7"/>
                  </a:cxn>
                  <a:cxn ang="0">
                    <a:pos x="0" y="0"/>
                  </a:cxn>
                  <a:cxn ang="0">
                    <a:pos x="0" y="0"/>
                  </a:cxn>
                </a:cxnLst>
                <a:rect l="0" t="0" r="r" b="b"/>
                <a:pathLst>
                  <a:path w="14" h="7">
                    <a:moveTo>
                      <a:pt x="0" y="0"/>
                    </a:moveTo>
                    <a:lnTo>
                      <a:pt x="7" y="0"/>
                    </a:lnTo>
                    <a:lnTo>
                      <a:pt x="7" y="0"/>
                    </a:lnTo>
                    <a:lnTo>
                      <a:pt x="14" y="7"/>
                    </a:lnTo>
                    <a:lnTo>
                      <a:pt x="14" y="7"/>
                    </a:lnTo>
                    <a:lnTo>
                      <a:pt x="7" y="7"/>
                    </a:lnTo>
                    <a:lnTo>
                      <a:pt x="7" y="7"/>
                    </a:lnTo>
                    <a:lnTo>
                      <a:pt x="7" y="7"/>
                    </a:lnTo>
                    <a:lnTo>
                      <a:pt x="0" y="0"/>
                    </a:lnTo>
                    <a:lnTo>
                      <a:pt x="0" y="0"/>
                    </a:lnTo>
                    <a:close/>
                  </a:path>
                </a:pathLst>
              </a:custGeom>
              <a:solidFill>
                <a:srgbClr val="072F67"/>
              </a:solidFill>
              <a:ln w="9525">
                <a:noFill/>
                <a:round/>
                <a:headEnd/>
                <a:tailEnd/>
              </a:ln>
            </p:spPr>
            <p:txBody>
              <a:bodyPr/>
              <a:lstStyle/>
              <a:p>
                <a:endParaRPr lang="en-US" dirty="0"/>
              </a:p>
            </p:txBody>
          </p:sp>
          <p:sp>
            <p:nvSpPr>
              <p:cNvPr id="29362" name="Freeform 690"/>
              <p:cNvSpPr>
                <a:spLocks/>
              </p:cNvSpPr>
              <p:nvPr/>
            </p:nvSpPr>
            <p:spPr bwMode="auto">
              <a:xfrm>
                <a:off x="3021" y="3608"/>
                <a:ext cx="14" cy="6"/>
              </a:xfrm>
              <a:custGeom>
                <a:avLst/>
                <a:gdLst/>
                <a:ahLst/>
                <a:cxnLst>
                  <a:cxn ang="0">
                    <a:pos x="0" y="0"/>
                  </a:cxn>
                  <a:cxn ang="0">
                    <a:pos x="7" y="0"/>
                  </a:cxn>
                  <a:cxn ang="0">
                    <a:pos x="7" y="0"/>
                  </a:cxn>
                  <a:cxn ang="0">
                    <a:pos x="14" y="0"/>
                  </a:cxn>
                  <a:cxn ang="0">
                    <a:pos x="14" y="0"/>
                  </a:cxn>
                  <a:cxn ang="0">
                    <a:pos x="14" y="6"/>
                  </a:cxn>
                  <a:cxn ang="0">
                    <a:pos x="7" y="6"/>
                  </a:cxn>
                  <a:cxn ang="0">
                    <a:pos x="0" y="0"/>
                  </a:cxn>
                  <a:cxn ang="0">
                    <a:pos x="0" y="0"/>
                  </a:cxn>
                  <a:cxn ang="0">
                    <a:pos x="0" y="0"/>
                  </a:cxn>
                </a:cxnLst>
                <a:rect l="0" t="0" r="r" b="b"/>
                <a:pathLst>
                  <a:path w="14" h="6">
                    <a:moveTo>
                      <a:pt x="0" y="0"/>
                    </a:moveTo>
                    <a:lnTo>
                      <a:pt x="7" y="0"/>
                    </a:lnTo>
                    <a:lnTo>
                      <a:pt x="7" y="0"/>
                    </a:lnTo>
                    <a:lnTo>
                      <a:pt x="14" y="0"/>
                    </a:lnTo>
                    <a:lnTo>
                      <a:pt x="14" y="0"/>
                    </a:lnTo>
                    <a:lnTo>
                      <a:pt x="14" y="6"/>
                    </a:lnTo>
                    <a:lnTo>
                      <a:pt x="7" y="6"/>
                    </a:lnTo>
                    <a:lnTo>
                      <a:pt x="0" y="0"/>
                    </a:lnTo>
                    <a:lnTo>
                      <a:pt x="0" y="0"/>
                    </a:lnTo>
                    <a:lnTo>
                      <a:pt x="0" y="0"/>
                    </a:lnTo>
                    <a:close/>
                  </a:path>
                </a:pathLst>
              </a:custGeom>
              <a:solidFill>
                <a:srgbClr val="072F67"/>
              </a:solidFill>
              <a:ln w="9525">
                <a:noFill/>
                <a:round/>
                <a:headEnd/>
                <a:tailEnd/>
              </a:ln>
            </p:spPr>
            <p:txBody>
              <a:bodyPr/>
              <a:lstStyle/>
              <a:p>
                <a:endParaRPr lang="en-US" dirty="0"/>
              </a:p>
            </p:txBody>
          </p:sp>
          <p:sp>
            <p:nvSpPr>
              <p:cNvPr id="29363" name="Freeform 691"/>
              <p:cNvSpPr>
                <a:spLocks/>
              </p:cNvSpPr>
              <p:nvPr/>
            </p:nvSpPr>
            <p:spPr bwMode="auto">
              <a:xfrm>
                <a:off x="3021" y="3621"/>
                <a:ext cx="14" cy="7"/>
              </a:xfrm>
              <a:custGeom>
                <a:avLst/>
                <a:gdLst/>
                <a:ahLst/>
                <a:cxnLst>
                  <a:cxn ang="0">
                    <a:pos x="0" y="0"/>
                  </a:cxn>
                  <a:cxn ang="0">
                    <a:pos x="7" y="0"/>
                  </a:cxn>
                  <a:cxn ang="0">
                    <a:pos x="7" y="0"/>
                  </a:cxn>
                  <a:cxn ang="0">
                    <a:pos x="14" y="0"/>
                  </a:cxn>
                  <a:cxn ang="0">
                    <a:pos x="14" y="0"/>
                  </a:cxn>
                  <a:cxn ang="0">
                    <a:pos x="7" y="7"/>
                  </a:cxn>
                  <a:cxn ang="0">
                    <a:pos x="7" y="0"/>
                  </a:cxn>
                  <a:cxn ang="0">
                    <a:pos x="0" y="0"/>
                  </a:cxn>
                  <a:cxn ang="0">
                    <a:pos x="0" y="0"/>
                  </a:cxn>
                </a:cxnLst>
                <a:rect l="0" t="0" r="r" b="b"/>
                <a:pathLst>
                  <a:path w="14" h="7">
                    <a:moveTo>
                      <a:pt x="0" y="0"/>
                    </a:moveTo>
                    <a:lnTo>
                      <a:pt x="7" y="0"/>
                    </a:lnTo>
                    <a:lnTo>
                      <a:pt x="7" y="0"/>
                    </a:lnTo>
                    <a:lnTo>
                      <a:pt x="14" y="0"/>
                    </a:lnTo>
                    <a:lnTo>
                      <a:pt x="14" y="0"/>
                    </a:lnTo>
                    <a:lnTo>
                      <a:pt x="7" y="7"/>
                    </a:lnTo>
                    <a:lnTo>
                      <a:pt x="7" y="0"/>
                    </a:lnTo>
                    <a:lnTo>
                      <a:pt x="0" y="0"/>
                    </a:lnTo>
                    <a:lnTo>
                      <a:pt x="0" y="0"/>
                    </a:lnTo>
                    <a:close/>
                  </a:path>
                </a:pathLst>
              </a:custGeom>
              <a:solidFill>
                <a:srgbClr val="072F67"/>
              </a:solidFill>
              <a:ln w="9525">
                <a:noFill/>
                <a:round/>
                <a:headEnd/>
                <a:tailEnd/>
              </a:ln>
            </p:spPr>
            <p:txBody>
              <a:bodyPr/>
              <a:lstStyle/>
              <a:p>
                <a:endParaRPr lang="en-US" dirty="0"/>
              </a:p>
            </p:txBody>
          </p:sp>
          <p:sp>
            <p:nvSpPr>
              <p:cNvPr id="29364" name="Freeform 692"/>
              <p:cNvSpPr>
                <a:spLocks/>
              </p:cNvSpPr>
              <p:nvPr/>
            </p:nvSpPr>
            <p:spPr bwMode="auto">
              <a:xfrm>
                <a:off x="3055" y="3544"/>
                <a:ext cx="7" cy="7"/>
              </a:xfrm>
              <a:custGeom>
                <a:avLst/>
                <a:gdLst/>
                <a:ahLst/>
                <a:cxnLst>
                  <a:cxn ang="0">
                    <a:pos x="0" y="7"/>
                  </a:cxn>
                  <a:cxn ang="0">
                    <a:pos x="7" y="7"/>
                  </a:cxn>
                  <a:cxn ang="0">
                    <a:pos x="7" y="7"/>
                  </a:cxn>
                  <a:cxn ang="0">
                    <a:pos x="7" y="0"/>
                  </a:cxn>
                  <a:cxn ang="0">
                    <a:pos x="7" y="0"/>
                  </a:cxn>
                  <a:cxn ang="0">
                    <a:pos x="7" y="0"/>
                  </a:cxn>
                  <a:cxn ang="0">
                    <a:pos x="0" y="7"/>
                  </a:cxn>
                  <a:cxn ang="0">
                    <a:pos x="0" y="7"/>
                  </a:cxn>
                </a:cxnLst>
                <a:rect l="0" t="0" r="r" b="b"/>
                <a:pathLst>
                  <a:path w="7" h="7">
                    <a:moveTo>
                      <a:pt x="0" y="7"/>
                    </a:moveTo>
                    <a:lnTo>
                      <a:pt x="7" y="7"/>
                    </a:lnTo>
                    <a:lnTo>
                      <a:pt x="7" y="7"/>
                    </a:lnTo>
                    <a:lnTo>
                      <a:pt x="7" y="0"/>
                    </a:lnTo>
                    <a:lnTo>
                      <a:pt x="7" y="0"/>
                    </a:lnTo>
                    <a:lnTo>
                      <a:pt x="7" y="0"/>
                    </a:lnTo>
                    <a:lnTo>
                      <a:pt x="0" y="7"/>
                    </a:lnTo>
                    <a:lnTo>
                      <a:pt x="0" y="7"/>
                    </a:lnTo>
                    <a:close/>
                  </a:path>
                </a:pathLst>
              </a:custGeom>
              <a:solidFill>
                <a:srgbClr val="072F67"/>
              </a:solidFill>
              <a:ln w="9525">
                <a:noFill/>
                <a:round/>
                <a:headEnd/>
                <a:tailEnd/>
              </a:ln>
            </p:spPr>
            <p:txBody>
              <a:bodyPr/>
              <a:lstStyle/>
              <a:p>
                <a:endParaRPr lang="en-US" dirty="0"/>
              </a:p>
            </p:txBody>
          </p:sp>
          <p:sp>
            <p:nvSpPr>
              <p:cNvPr id="29365" name="Freeform 693"/>
              <p:cNvSpPr>
                <a:spLocks/>
              </p:cNvSpPr>
              <p:nvPr/>
            </p:nvSpPr>
            <p:spPr bwMode="auto">
              <a:xfrm>
                <a:off x="3021" y="3551"/>
                <a:ext cx="7" cy="12"/>
              </a:xfrm>
              <a:custGeom>
                <a:avLst/>
                <a:gdLst/>
                <a:ahLst/>
                <a:cxnLst>
                  <a:cxn ang="0">
                    <a:pos x="0" y="0"/>
                  </a:cxn>
                  <a:cxn ang="0">
                    <a:pos x="0" y="6"/>
                  </a:cxn>
                  <a:cxn ang="0">
                    <a:pos x="7" y="6"/>
                  </a:cxn>
                  <a:cxn ang="0">
                    <a:pos x="7" y="6"/>
                  </a:cxn>
                  <a:cxn ang="0">
                    <a:pos x="7" y="13"/>
                  </a:cxn>
                  <a:cxn ang="0">
                    <a:pos x="7" y="13"/>
                  </a:cxn>
                  <a:cxn ang="0">
                    <a:pos x="0" y="6"/>
                  </a:cxn>
                  <a:cxn ang="0">
                    <a:pos x="7" y="6"/>
                  </a:cxn>
                  <a:cxn ang="0">
                    <a:pos x="0" y="6"/>
                  </a:cxn>
                  <a:cxn ang="0">
                    <a:pos x="0" y="0"/>
                  </a:cxn>
                  <a:cxn ang="0">
                    <a:pos x="0" y="0"/>
                  </a:cxn>
                </a:cxnLst>
                <a:rect l="0" t="0" r="r" b="b"/>
                <a:pathLst>
                  <a:path w="7" h="13">
                    <a:moveTo>
                      <a:pt x="0" y="0"/>
                    </a:moveTo>
                    <a:lnTo>
                      <a:pt x="0" y="6"/>
                    </a:lnTo>
                    <a:lnTo>
                      <a:pt x="7" y="6"/>
                    </a:lnTo>
                    <a:lnTo>
                      <a:pt x="7" y="6"/>
                    </a:lnTo>
                    <a:lnTo>
                      <a:pt x="7" y="13"/>
                    </a:lnTo>
                    <a:lnTo>
                      <a:pt x="7" y="13"/>
                    </a:lnTo>
                    <a:lnTo>
                      <a:pt x="0" y="6"/>
                    </a:lnTo>
                    <a:lnTo>
                      <a:pt x="7" y="6"/>
                    </a:lnTo>
                    <a:lnTo>
                      <a:pt x="0" y="6"/>
                    </a:lnTo>
                    <a:lnTo>
                      <a:pt x="0" y="0"/>
                    </a:lnTo>
                    <a:lnTo>
                      <a:pt x="0" y="0"/>
                    </a:lnTo>
                    <a:close/>
                  </a:path>
                </a:pathLst>
              </a:custGeom>
              <a:solidFill>
                <a:srgbClr val="072F67"/>
              </a:solidFill>
              <a:ln w="9525">
                <a:noFill/>
                <a:round/>
                <a:headEnd/>
                <a:tailEnd/>
              </a:ln>
            </p:spPr>
            <p:txBody>
              <a:bodyPr/>
              <a:lstStyle/>
              <a:p>
                <a:endParaRPr lang="en-US" dirty="0"/>
              </a:p>
            </p:txBody>
          </p:sp>
          <p:sp>
            <p:nvSpPr>
              <p:cNvPr id="29366" name="Freeform 694"/>
              <p:cNvSpPr>
                <a:spLocks/>
              </p:cNvSpPr>
              <p:nvPr/>
            </p:nvSpPr>
            <p:spPr bwMode="auto">
              <a:xfrm>
                <a:off x="3035" y="3358"/>
                <a:ext cx="27" cy="39"/>
              </a:xfrm>
              <a:custGeom>
                <a:avLst/>
                <a:gdLst/>
                <a:ahLst/>
                <a:cxnLst>
                  <a:cxn ang="0">
                    <a:pos x="0" y="40"/>
                  </a:cxn>
                  <a:cxn ang="0">
                    <a:pos x="0" y="40"/>
                  </a:cxn>
                  <a:cxn ang="0">
                    <a:pos x="0" y="33"/>
                  </a:cxn>
                  <a:cxn ang="0">
                    <a:pos x="0" y="33"/>
                  </a:cxn>
                  <a:cxn ang="0">
                    <a:pos x="0" y="33"/>
                  </a:cxn>
                  <a:cxn ang="0">
                    <a:pos x="0" y="27"/>
                  </a:cxn>
                  <a:cxn ang="0">
                    <a:pos x="0" y="20"/>
                  </a:cxn>
                  <a:cxn ang="0">
                    <a:pos x="0" y="13"/>
                  </a:cxn>
                  <a:cxn ang="0">
                    <a:pos x="0" y="13"/>
                  </a:cxn>
                  <a:cxn ang="0">
                    <a:pos x="0" y="13"/>
                  </a:cxn>
                  <a:cxn ang="0">
                    <a:pos x="0" y="7"/>
                  </a:cxn>
                  <a:cxn ang="0">
                    <a:pos x="0" y="7"/>
                  </a:cxn>
                  <a:cxn ang="0">
                    <a:pos x="0" y="7"/>
                  </a:cxn>
                  <a:cxn ang="0">
                    <a:pos x="0" y="0"/>
                  </a:cxn>
                  <a:cxn ang="0">
                    <a:pos x="0" y="0"/>
                  </a:cxn>
                  <a:cxn ang="0">
                    <a:pos x="7" y="0"/>
                  </a:cxn>
                  <a:cxn ang="0">
                    <a:pos x="7" y="0"/>
                  </a:cxn>
                  <a:cxn ang="0">
                    <a:pos x="14" y="0"/>
                  </a:cxn>
                  <a:cxn ang="0">
                    <a:pos x="21" y="0"/>
                  </a:cxn>
                  <a:cxn ang="0">
                    <a:pos x="21" y="0"/>
                  </a:cxn>
                  <a:cxn ang="0">
                    <a:pos x="21" y="7"/>
                  </a:cxn>
                  <a:cxn ang="0">
                    <a:pos x="28" y="7"/>
                  </a:cxn>
                  <a:cxn ang="0">
                    <a:pos x="28" y="13"/>
                  </a:cxn>
                  <a:cxn ang="0">
                    <a:pos x="21" y="20"/>
                  </a:cxn>
                  <a:cxn ang="0">
                    <a:pos x="21" y="20"/>
                  </a:cxn>
                  <a:cxn ang="0">
                    <a:pos x="21" y="27"/>
                  </a:cxn>
                  <a:cxn ang="0">
                    <a:pos x="14" y="27"/>
                  </a:cxn>
                  <a:cxn ang="0">
                    <a:pos x="14" y="33"/>
                  </a:cxn>
                  <a:cxn ang="0">
                    <a:pos x="14" y="33"/>
                  </a:cxn>
                  <a:cxn ang="0">
                    <a:pos x="14" y="40"/>
                  </a:cxn>
                  <a:cxn ang="0">
                    <a:pos x="21" y="40"/>
                  </a:cxn>
                  <a:cxn ang="0">
                    <a:pos x="0" y="40"/>
                  </a:cxn>
                  <a:cxn ang="0">
                    <a:pos x="0" y="40"/>
                  </a:cxn>
                </a:cxnLst>
                <a:rect l="0" t="0" r="r" b="b"/>
                <a:pathLst>
                  <a:path w="28" h="40">
                    <a:moveTo>
                      <a:pt x="0" y="40"/>
                    </a:moveTo>
                    <a:lnTo>
                      <a:pt x="0" y="40"/>
                    </a:lnTo>
                    <a:lnTo>
                      <a:pt x="0" y="33"/>
                    </a:lnTo>
                    <a:lnTo>
                      <a:pt x="0" y="33"/>
                    </a:lnTo>
                    <a:lnTo>
                      <a:pt x="0" y="33"/>
                    </a:lnTo>
                    <a:lnTo>
                      <a:pt x="0" y="27"/>
                    </a:lnTo>
                    <a:lnTo>
                      <a:pt x="0" y="20"/>
                    </a:lnTo>
                    <a:lnTo>
                      <a:pt x="0" y="13"/>
                    </a:lnTo>
                    <a:lnTo>
                      <a:pt x="0" y="13"/>
                    </a:lnTo>
                    <a:lnTo>
                      <a:pt x="0" y="13"/>
                    </a:lnTo>
                    <a:lnTo>
                      <a:pt x="0" y="7"/>
                    </a:lnTo>
                    <a:lnTo>
                      <a:pt x="0" y="7"/>
                    </a:lnTo>
                    <a:lnTo>
                      <a:pt x="0" y="7"/>
                    </a:lnTo>
                    <a:lnTo>
                      <a:pt x="0" y="0"/>
                    </a:lnTo>
                    <a:lnTo>
                      <a:pt x="0" y="0"/>
                    </a:lnTo>
                    <a:lnTo>
                      <a:pt x="7" y="0"/>
                    </a:lnTo>
                    <a:lnTo>
                      <a:pt x="7" y="0"/>
                    </a:lnTo>
                    <a:lnTo>
                      <a:pt x="14" y="0"/>
                    </a:lnTo>
                    <a:lnTo>
                      <a:pt x="21" y="0"/>
                    </a:lnTo>
                    <a:lnTo>
                      <a:pt x="21" y="0"/>
                    </a:lnTo>
                    <a:lnTo>
                      <a:pt x="21" y="7"/>
                    </a:lnTo>
                    <a:lnTo>
                      <a:pt x="28" y="7"/>
                    </a:lnTo>
                    <a:lnTo>
                      <a:pt x="28" y="13"/>
                    </a:lnTo>
                    <a:lnTo>
                      <a:pt x="21" y="20"/>
                    </a:lnTo>
                    <a:lnTo>
                      <a:pt x="21" y="20"/>
                    </a:lnTo>
                    <a:lnTo>
                      <a:pt x="21" y="27"/>
                    </a:lnTo>
                    <a:lnTo>
                      <a:pt x="14" y="27"/>
                    </a:lnTo>
                    <a:lnTo>
                      <a:pt x="14" y="33"/>
                    </a:lnTo>
                    <a:lnTo>
                      <a:pt x="14" y="33"/>
                    </a:lnTo>
                    <a:lnTo>
                      <a:pt x="14" y="40"/>
                    </a:lnTo>
                    <a:lnTo>
                      <a:pt x="21" y="40"/>
                    </a:lnTo>
                    <a:lnTo>
                      <a:pt x="0" y="40"/>
                    </a:lnTo>
                    <a:lnTo>
                      <a:pt x="0" y="40"/>
                    </a:lnTo>
                    <a:close/>
                  </a:path>
                </a:pathLst>
              </a:custGeom>
              <a:solidFill>
                <a:srgbClr val="FFC080"/>
              </a:solidFill>
              <a:ln w="9525">
                <a:noFill/>
                <a:round/>
                <a:headEnd/>
                <a:tailEnd/>
              </a:ln>
            </p:spPr>
            <p:txBody>
              <a:bodyPr/>
              <a:lstStyle/>
              <a:p>
                <a:endParaRPr lang="en-US" dirty="0"/>
              </a:p>
            </p:txBody>
          </p:sp>
          <p:sp>
            <p:nvSpPr>
              <p:cNvPr id="29367" name="Freeform 695"/>
              <p:cNvSpPr>
                <a:spLocks/>
              </p:cNvSpPr>
              <p:nvPr/>
            </p:nvSpPr>
            <p:spPr bwMode="auto">
              <a:xfrm>
                <a:off x="3035" y="3358"/>
                <a:ext cx="27" cy="39"/>
              </a:xfrm>
              <a:custGeom>
                <a:avLst/>
                <a:gdLst/>
                <a:ahLst/>
                <a:cxnLst>
                  <a:cxn ang="0">
                    <a:pos x="0" y="40"/>
                  </a:cxn>
                  <a:cxn ang="0">
                    <a:pos x="0" y="40"/>
                  </a:cxn>
                  <a:cxn ang="0">
                    <a:pos x="0" y="33"/>
                  </a:cxn>
                  <a:cxn ang="0">
                    <a:pos x="0" y="33"/>
                  </a:cxn>
                  <a:cxn ang="0">
                    <a:pos x="0" y="33"/>
                  </a:cxn>
                  <a:cxn ang="0">
                    <a:pos x="0" y="27"/>
                  </a:cxn>
                  <a:cxn ang="0">
                    <a:pos x="0" y="20"/>
                  </a:cxn>
                  <a:cxn ang="0">
                    <a:pos x="0" y="13"/>
                  </a:cxn>
                  <a:cxn ang="0">
                    <a:pos x="0" y="13"/>
                  </a:cxn>
                  <a:cxn ang="0">
                    <a:pos x="0" y="13"/>
                  </a:cxn>
                  <a:cxn ang="0">
                    <a:pos x="0" y="7"/>
                  </a:cxn>
                  <a:cxn ang="0">
                    <a:pos x="0" y="7"/>
                  </a:cxn>
                  <a:cxn ang="0">
                    <a:pos x="0" y="7"/>
                  </a:cxn>
                  <a:cxn ang="0">
                    <a:pos x="0" y="0"/>
                  </a:cxn>
                  <a:cxn ang="0">
                    <a:pos x="0" y="0"/>
                  </a:cxn>
                  <a:cxn ang="0">
                    <a:pos x="7" y="0"/>
                  </a:cxn>
                  <a:cxn ang="0">
                    <a:pos x="7" y="0"/>
                  </a:cxn>
                  <a:cxn ang="0">
                    <a:pos x="14" y="0"/>
                  </a:cxn>
                  <a:cxn ang="0">
                    <a:pos x="21" y="0"/>
                  </a:cxn>
                  <a:cxn ang="0">
                    <a:pos x="21" y="0"/>
                  </a:cxn>
                  <a:cxn ang="0">
                    <a:pos x="28" y="7"/>
                  </a:cxn>
                  <a:cxn ang="0">
                    <a:pos x="28" y="7"/>
                  </a:cxn>
                  <a:cxn ang="0">
                    <a:pos x="28" y="13"/>
                  </a:cxn>
                  <a:cxn ang="0">
                    <a:pos x="21" y="20"/>
                  </a:cxn>
                  <a:cxn ang="0">
                    <a:pos x="21" y="20"/>
                  </a:cxn>
                  <a:cxn ang="0">
                    <a:pos x="21" y="27"/>
                  </a:cxn>
                  <a:cxn ang="0">
                    <a:pos x="14" y="27"/>
                  </a:cxn>
                  <a:cxn ang="0">
                    <a:pos x="14" y="33"/>
                  </a:cxn>
                  <a:cxn ang="0">
                    <a:pos x="14" y="33"/>
                  </a:cxn>
                  <a:cxn ang="0">
                    <a:pos x="14" y="40"/>
                  </a:cxn>
                  <a:cxn ang="0">
                    <a:pos x="21" y="40"/>
                  </a:cxn>
                  <a:cxn ang="0">
                    <a:pos x="0" y="40"/>
                  </a:cxn>
                  <a:cxn ang="0">
                    <a:pos x="0" y="40"/>
                  </a:cxn>
                </a:cxnLst>
                <a:rect l="0" t="0" r="r" b="b"/>
                <a:pathLst>
                  <a:path w="28" h="40">
                    <a:moveTo>
                      <a:pt x="0" y="40"/>
                    </a:moveTo>
                    <a:lnTo>
                      <a:pt x="0" y="40"/>
                    </a:lnTo>
                    <a:lnTo>
                      <a:pt x="0" y="33"/>
                    </a:lnTo>
                    <a:lnTo>
                      <a:pt x="0" y="33"/>
                    </a:lnTo>
                    <a:lnTo>
                      <a:pt x="0" y="33"/>
                    </a:lnTo>
                    <a:lnTo>
                      <a:pt x="0" y="27"/>
                    </a:lnTo>
                    <a:lnTo>
                      <a:pt x="0" y="20"/>
                    </a:lnTo>
                    <a:lnTo>
                      <a:pt x="0" y="13"/>
                    </a:lnTo>
                    <a:lnTo>
                      <a:pt x="0" y="13"/>
                    </a:lnTo>
                    <a:lnTo>
                      <a:pt x="0" y="13"/>
                    </a:lnTo>
                    <a:lnTo>
                      <a:pt x="0" y="7"/>
                    </a:lnTo>
                    <a:lnTo>
                      <a:pt x="0" y="7"/>
                    </a:lnTo>
                    <a:lnTo>
                      <a:pt x="0" y="7"/>
                    </a:lnTo>
                    <a:lnTo>
                      <a:pt x="0" y="0"/>
                    </a:lnTo>
                    <a:lnTo>
                      <a:pt x="0" y="0"/>
                    </a:lnTo>
                    <a:lnTo>
                      <a:pt x="7" y="0"/>
                    </a:lnTo>
                    <a:lnTo>
                      <a:pt x="7" y="0"/>
                    </a:lnTo>
                    <a:lnTo>
                      <a:pt x="14" y="0"/>
                    </a:lnTo>
                    <a:lnTo>
                      <a:pt x="21" y="0"/>
                    </a:lnTo>
                    <a:lnTo>
                      <a:pt x="21" y="0"/>
                    </a:lnTo>
                    <a:lnTo>
                      <a:pt x="28" y="7"/>
                    </a:lnTo>
                    <a:lnTo>
                      <a:pt x="28" y="7"/>
                    </a:lnTo>
                    <a:lnTo>
                      <a:pt x="28" y="13"/>
                    </a:lnTo>
                    <a:lnTo>
                      <a:pt x="21" y="20"/>
                    </a:lnTo>
                    <a:lnTo>
                      <a:pt x="21" y="20"/>
                    </a:lnTo>
                    <a:lnTo>
                      <a:pt x="21" y="27"/>
                    </a:lnTo>
                    <a:lnTo>
                      <a:pt x="14" y="27"/>
                    </a:lnTo>
                    <a:lnTo>
                      <a:pt x="14" y="33"/>
                    </a:lnTo>
                    <a:lnTo>
                      <a:pt x="14" y="33"/>
                    </a:lnTo>
                    <a:lnTo>
                      <a:pt x="14" y="40"/>
                    </a:lnTo>
                    <a:lnTo>
                      <a:pt x="21" y="40"/>
                    </a:lnTo>
                    <a:lnTo>
                      <a:pt x="0" y="40"/>
                    </a:lnTo>
                    <a:lnTo>
                      <a:pt x="0" y="40"/>
                    </a:lnTo>
                    <a:close/>
                  </a:path>
                </a:pathLst>
              </a:custGeom>
              <a:solidFill>
                <a:srgbClr val="FFE5B2"/>
              </a:solidFill>
              <a:ln w="9525">
                <a:noFill/>
                <a:round/>
                <a:headEnd/>
                <a:tailEnd/>
              </a:ln>
            </p:spPr>
            <p:txBody>
              <a:bodyPr/>
              <a:lstStyle/>
              <a:p>
                <a:endParaRPr lang="en-US" dirty="0"/>
              </a:p>
            </p:txBody>
          </p:sp>
          <p:sp>
            <p:nvSpPr>
              <p:cNvPr id="29368" name="Freeform 696"/>
              <p:cNvSpPr>
                <a:spLocks/>
              </p:cNvSpPr>
              <p:nvPr/>
            </p:nvSpPr>
            <p:spPr bwMode="auto">
              <a:xfrm>
                <a:off x="3035" y="3358"/>
                <a:ext cx="27" cy="39"/>
              </a:xfrm>
              <a:custGeom>
                <a:avLst/>
                <a:gdLst/>
                <a:ahLst/>
                <a:cxnLst>
                  <a:cxn ang="0">
                    <a:pos x="0" y="40"/>
                  </a:cxn>
                  <a:cxn ang="0">
                    <a:pos x="0" y="40"/>
                  </a:cxn>
                  <a:cxn ang="0">
                    <a:pos x="0" y="33"/>
                  </a:cxn>
                  <a:cxn ang="0">
                    <a:pos x="0" y="33"/>
                  </a:cxn>
                  <a:cxn ang="0">
                    <a:pos x="0" y="33"/>
                  </a:cxn>
                  <a:cxn ang="0">
                    <a:pos x="0" y="27"/>
                  </a:cxn>
                  <a:cxn ang="0">
                    <a:pos x="0" y="20"/>
                  </a:cxn>
                  <a:cxn ang="0">
                    <a:pos x="0" y="13"/>
                  </a:cxn>
                  <a:cxn ang="0">
                    <a:pos x="0" y="13"/>
                  </a:cxn>
                  <a:cxn ang="0">
                    <a:pos x="0" y="13"/>
                  </a:cxn>
                  <a:cxn ang="0">
                    <a:pos x="0" y="7"/>
                  </a:cxn>
                  <a:cxn ang="0">
                    <a:pos x="0" y="7"/>
                  </a:cxn>
                  <a:cxn ang="0">
                    <a:pos x="0" y="7"/>
                  </a:cxn>
                  <a:cxn ang="0">
                    <a:pos x="0" y="0"/>
                  </a:cxn>
                  <a:cxn ang="0">
                    <a:pos x="0" y="0"/>
                  </a:cxn>
                  <a:cxn ang="0">
                    <a:pos x="7" y="0"/>
                  </a:cxn>
                  <a:cxn ang="0">
                    <a:pos x="7" y="0"/>
                  </a:cxn>
                  <a:cxn ang="0">
                    <a:pos x="14" y="0"/>
                  </a:cxn>
                  <a:cxn ang="0">
                    <a:pos x="21" y="0"/>
                  </a:cxn>
                  <a:cxn ang="0">
                    <a:pos x="21" y="0"/>
                  </a:cxn>
                  <a:cxn ang="0">
                    <a:pos x="28" y="7"/>
                  </a:cxn>
                  <a:cxn ang="0">
                    <a:pos x="28" y="7"/>
                  </a:cxn>
                  <a:cxn ang="0">
                    <a:pos x="28" y="13"/>
                  </a:cxn>
                  <a:cxn ang="0">
                    <a:pos x="21" y="20"/>
                  </a:cxn>
                  <a:cxn ang="0">
                    <a:pos x="21" y="20"/>
                  </a:cxn>
                  <a:cxn ang="0">
                    <a:pos x="21" y="27"/>
                  </a:cxn>
                  <a:cxn ang="0">
                    <a:pos x="14" y="27"/>
                  </a:cxn>
                  <a:cxn ang="0">
                    <a:pos x="14" y="33"/>
                  </a:cxn>
                  <a:cxn ang="0">
                    <a:pos x="14" y="33"/>
                  </a:cxn>
                  <a:cxn ang="0">
                    <a:pos x="14" y="40"/>
                  </a:cxn>
                  <a:cxn ang="0">
                    <a:pos x="21" y="40"/>
                  </a:cxn>
                  <a:cxn ang="0">
                    <a:pos x="0" y="40"/>
                  </a:cxn>
                </a:cxnLst>
                <a:rect l="0" t="0" r="r" b="b"/>
                <a:pathLst>
                  <a:path w="28" h="40">
                    <a:moveTo>
                      <a:pt x="0" y="40"/>
                    </a:moveTo>
                    <a:lnTo>
                      <a:pt x="0" y="40"/>
                    </a:lnTo>
                    <a:lnTo>
                      <a:pt x="0" y="33"/>
                    </a:lnTo>
                    <a:lnTo>
                      <a:pt x="0" y="33"/>
                    </a:lnTo>
                    <a:lnTo>
                      <a:pt x="0" y="33"/>
                    </a:lnTo>
                    <a:lnTo>
                      <a:pt x="0" y="27"/>
                    </a:lnTo>
                    <a:lnTo>
                      <a:pt x="0" y="20"/>
                    </a:lnTo>
                    <a:lnTo>
                      <a:pt x="0" y="13"/>
                    </a:lnTo>
                    <a:lnTo>
                      <a:pt x="0" y="13"/>
                    </a:lnTo>
                    <a:lnTo>
                      <a:pt x="0" y="13"/>
                    </a:lnTo>
                    <a:lnTo>
                      <a:pt x="0" y="7"/>
                    </a:lnTo>
                    <a:lnTo>
                      <a:pt x="0" y="7"/>
                    </a:lnTo>
                    <a:lnTo>
                      <a:pt x="0" y="7"/>
                    </a:lnTo>
                    <a:lnTo>
                      <a:pt x="0" y="0"/>
                    </a:lnTo>
                    <a:lnTo>
                      <a:pt x="0" y="0"/>
                    </a:lnTo>
                    <a:lnTo>
                      <a:pt x="7" y="0"/>
                    </a:lnTo>
                    <a:lnTo>
                      <a:pt x="7" y="0"/>
                    </a:lnTo>
                    <a:lnTo>
                      <a:pt x="14" y="0"/>
                    </a:lnTo>
                    <a:lnTo>
                      <a:pt x="21" y="0"/>
                    </a:lnTo>
                    <a:lnTo>
                      <a:pt x="21" y="0"/>
                    </a:lnTo>
                    <a:lnTo>
                      <a:pt x="28" y="7"/>
                    </a:lnTo>
                    <a:lnTo>
                      <a:pt x="28" y="7"/>
                    </a:lnTo>
                    <a:lnTo>
                      <a:pt x="28" y="13"/>
                    </a:lnTo>
                    <a:lnTo>
                      <a:pt x="21" y="20"/>
                    </a:lnTo>
                    <a:lnTo>
                      <a:pt x="21" y="20"/>
                    </a:lnTo>
                    <a:lnTo>
                      <a:pt x="21" y="27"/>
                    </a:lnTo>
                    <a:lnTo>
                      <a:pt x="14" y="27"/>
                    </a:lnTo>
                    <a:lnTo>
                      <a:pt x="14" y="33"/>
                    </a:lnTo>
                    <a:lnTo>
                      <a:pt x="14" y="33"/>
                    </a:lnTo>
                    <a:lnTo>
                      <a:pt x="14" y="40"/>
                    </a:lnTo>
                    <a:lnTo>
                      <a:pt x="21" y="40"/>
                    </a:lnTo>
                    <a:lnTo>
                      <a:pt x="0" y="40"/>
                    </a:lnTo>
                  </a:path>
                </a:pathLst>
              </a:custGeom>
              <a:noFill/>
              <a:ln w="0">
                <a:solidFill>
                  <a:srgbClr val="000000"/>
                </a:solidFill>
                <a:prstDash val="solid"/>
                <a:round/>
                <a:headEnd/>
                <a:tailEnd/>
              </a:ln>
            </p:spPr>
            <p:txBody>
              <a:bodyPr/>
              <a:lstStyle/>
              <a:p>
                <a:endParaRPr lang="en-US" dirty="0"/>
              </a:p>
            </p:txBody>
          </p:sp>
          <p:sp>
            <p:nvSpPr>
              <p:cNvPr id="29369" name="Freeform 697"/>
              <p:cNvSpPr>
                <a:spLocks/>
              </p:cNvSpPr>
              <p:nvPr/>
            </p:nvSpPr>
            <p:spPr bwMode="auto">
              <a:xfrm>
                <a:off x="3035" y="3370"/>
                <a:ext cx="7" cy="7"/>
              </a:xfrm>
              <a:custGeom>
                <a:avLst/>
                <a:gdLst/>
                <a:ahLst/>
                <a:cxnLst>
                  <a:cxn ang="0">
                    <a:pos x="0" y="0"/>
                  </a:cxn>
                  <a:cxn ang="0">
                    <a:pos x="0" y="0"/>
                  </a:cxn>
                  <a:cxn ang="0">
                    <a:pos x="0" y="7"/>
                  </a:cxn>
                  <a:cxn ang="0">
                    <a:pos x="0" y="7"/>
                  </a:cxn>
                  <a:cxn ang="0">
                    <a:pos x="7" y="7"/>
                  </a:cxn>
                  <a:cxn ang="0">
                    <a:pos x="7" y="0"/>
                  </a:cxn>
                  <a:cxn ang="0">
                    <a:pos x="7" y="7"/>
                  </a:cxn>
                  <a:cxn ang="0">
                    <a:pos x="7" y="7"/>
                  </a:cxn>
                  <a:cxn ang="0">
                    <a:pos x="0" y="7"/>
                  </a:cxn>
                  <a:cxn ang="0">
                    <a:pos x="0" y="7"/>
                  </a:cxn>
                  <a:cxn ang="0">
                    <a:pos x="0" y="0"/>
                  </a:cxn>
                  <a:cxn ang="0">
                    <a:pos x="0" y="0"/>
                  </a:cxn>
                  <a:cxn ang="0">
                    <a:pos x="0" y="0"/>
                  </a:cxn>
                </a:cxnLst>
                <a:rect l="0" t="0" r="r" b="b"/>
                <a:pathLst>
                  <a:path w="7" h="7">
                    <a:moveTo>
                      <a:pt x="0" y="0"/>
                    </a:moveTo>
                    <a:lnTo>
                      <a:pt x="0" y="0"/>
                    </a:lnTo>
                    <a:lnTo>
                      <a:pt x="0" y="7"/>
                    </a:lnTo>
                    <a:lnTo>
                      <a:pt x="0" y="7"/>
                    </a:lnTo>
                    <a:lnTo>
                      <a:pt x="7" y="7"/>
                    </a:lnTo>
                    <a:lnTo>
                      <a:pt x="7" y="0"/>
                    </a:lnTo>
                    <a:lnTo>
                      <a:pt x="7" y="7"/>
                    </a:lnTo>
                    <a:lnTo>
                      <a:pt x="7" y="7"/>
                    </a:lnTo>
                    <a:lnTo>
                      <a:pt x="0" y="7"/>
                    </a:lnTo>
                    <a:lnTo>
                      <a:pt x="0" y="7"/>
                    </a:lnTo>
                    <a:lnTo>
                      <a:pt x="0" y="0"/>
                    </a:lnTo>
                    <a:lnTo>
                      <a:pt x="0" y="0"/>
                    </a:lnTo>
                    <a:lnTo>
                      <a:pt x="0" y="0"/>
                    </a:lnTo>
                    <a:close/>
                  </a:path>
                </a:pathLst>
              </a:custGeom>
              <a:solidFill>
                <a:srgbClr val="402000"/>
              </a:solidFill>
              <a:ln w="19050" cmpd="sng">
                <a:solidFill>
                  <a:srgbClr val="000000"/>
                </a:solidFill>
                <a:round/>
                <a:headEnd/>
                <a:tailEnd/>
              </a:ln>
            </p:spPr>
            <p:txBody>
              <a:bodyPr/>
              <a:lstStyle/>
              <a:p>
                <a:endParaRPr lang="en-US" dirty="0"/>
              </a:p>
            </p:txBody>
          </p:sp>
          <p:sp>
            <p:nvSpPr>
              <p:cNvPr id="29370" name="Freeform 698"/>
              <p:cNvSpPr>
                <a:spLocks/>
              </p:cNvSpPr>
              <p:nvPr/>
            </p:nvSpPr>
            <p:spPr bwMode="auto">
              <a:xfrm>
                <a:off x="3035" y="3352"/>
                <a:ext cx="27" cy="38"/>
              </a:xfrm>
              <a:custGeom>
                <a:avLst/>
                <a:gdLst/>
                <a:ahLst/>
                <a:cxnLst>
                  <a:cxn ang="0">
                    <a:pos x="0" y="13"/>
                  </a:cxn>
                  <a:cxn ang="0">
                    <a:pos x="0" y="13"/>
                  </a:cxn>
                  <a:cxn ang="0">
                    <a:pos x="0" y="19"/>
                  </a:cxn>
                  <a:cxn ang="0">
                    <a:pos x="0" y="19"/>
                  </a:cxn>
                  <a:cxn ang="0">
                    <a:pos x="0" y="19"/>
                  </a:cxn>
                  <a:cxn ang="0">
                    <a:pos x="0" y="26"/>
                  </a:cxn>
                  <a:cxn ang="0">
                    <a:pos x="0" y="26"/>
                  </a:cxn>
                  <a:cxn ang="0">
                    <a:pos x="7" y="33"/>
                  </a:cxn>
                  <a:cxn ang="0">
                    <a:pos x="7" y="33"/>
                  </a:cxn>
                  <a:cxn ang="0">
                    <a:pos x="7" y="33"/>
                  </a:cxn>
                  <a:cxn ang="0">
                    <a:pos x="14" y="39"/>
                  </a:cxn>
                  <a:cxn ang="0">
                    <a:pos x="21" y="39"/>
                  </a:cxn>
                  <a:cxn ang="0">
                    <a:pos x="21" y="33"/>
                  </a:cxn>
                  <a:cxn ang="0">
                    <a:pos x="21" y="33"/>
                  </a:cxn>
                  <a:cxn ang="0">
                    <a:pos x="21" y="33"/>
                  </a:cxn>
                  <a:cxn ang="0">
                    <a:pos x="28" y="26"/>
                  </a:cxn>
                  <a:cxn ang="0">
                    <a:pos x="28" y="19"/>
                  </a:cxn>
                  <a:cxn ang="0">
                    <a:pos x="28" y="19"/>
                  </a:cxn>
                  <a:cxn ang="0">
                    <a:pos x="28" y="13"/>
                  </a:cxn>
                  <a:cxn ang="0">
                    <a:pos x="21" y="6"/>
                  </a:cxn>
                  <a:cxn ang="0">
                    <a:pos x="21" y="6"/>
                  </a:cxn>
                  <a:cxn ang="0">
                    <a:pos x="14" y="0"/>
                  </a:cxn>
                  <a:cxn ang="0">
                    <a:pos x="7" y="0"/>
                  </a:cxn>
                  <a:cxn ang="0">
                    <a:pos x="7" y="0"/>
                  </a:cxn>
                  <a:cxn ang="0">
                    <a:pos x="0" y="6"/>
                  </a:cxn>
                  <a:cxn ang="0">
                    <a:pos x="0" y="6"/>
                  </a:cxn>
                  <a:cxn ang="0">
                    <a:pos x="0" y="13"/>
                  </a:cxn>
                  <a:cxn ang="0">
                    <a:pos x="0" y="13"/>
                  </a:cxn>
                  <a:cxn ang="0">
                    <a:pos x="0" y="13"/>
                  </a:cxn>
                </a:cxnLst>
                <a:rect l="0" t="0" r="r" b="b"/>
                <a:pathLst>
                  <a:path w="28" h="39">
                    <a:moveTo>
                      <a:pt x="0" y="13"/>
                    </a:moveTo>
                    <a:lnTo>
                      <a:pt x="0" y="13"/>
                    </a:lnTo>
                    <a:lnTo>
                      <a:pt x="0" y="19"/>
                    </a:lnTo>
                    <a:lnTo>
                      <a:pt x="0" y="19"/>
                    </a:lnTo>
                    <a:lnTo>
                      <a:pt x="0" y="19"/>
                    </a:lnTo>
                    <a:lnTo>
                      <a:pt x="0" y="26"/>
                    </a:lnTo>
                    <a:lnTo>
                      <a:pt x="0" y="26"/>
                    </a:lnTo>
                    <a:lnTo>
                      <a:pt x="7" y="33"/>
                    </a:lnTo>
                    <a:lnTo>
                      <a:pt x="7" y="33"/>
                    </a:lnTo>
                    <a:lnTo>
                      <a:pt x="7" y="33"/>
                    </a:lnTo>
                    <a:lnTo>
                      <a:pt x="14" y="39"/>
                    </a:lnTo>
                    <a:lnTo>
                      <a:pt x="21" y="39"/>
                    </a:lnTo>
                    <a:lnTo>
                      <a:pt x="21" y="33"/>
                    </a:lnTo>
                    <a:lnTo>
                      <a:pt x="21" y="33"/>
                    </a:lnTo>
                    <a:lnTo>
                      <a:pt x="21" y="33"/>
                    </a:lnTo>
                    <a:lnTo>
                      <a:pt x="28" y="26"/>
                    </a:lnTo>
                    <a:lnTo>
                      <a:pt x="28" y="19"/>
                    </a:lnTo>
                    <a:lnTo>
                      <a:pt x="28" y="19"/>
                    </a:lnTo>
                    <a:lnTo>
                      <a:pt x="28" y="13"/>
                    </a:lnTo>
                    <a:lnTo>
                      <a:pt x="21" y="6"/>
                    </a:lnTo>
                    <a:lnTo>
                      <a:pt x="21" y="6"/>
                    </a:lnTo>
                    <a:lnTo>
                      <a:pt x="14" y="0"/>
                    </a:lnTo>
                    <a:lnTo>
                      <a:pt x="7" y="0"/>
                    </a:lnTo>
                    <a:lnTo>
                      <a:pt x="7" y="0"/>
                    </a:lnTo>
                    <a:lnTo>
                      <a:pt x="0" y="6"/>
                    </a:lnTo>
                    <a:lnTo>
                      <a:pt x="0" y="6"/>
                    </a:lnTo>
                    <a:lnTo>
                      <a:pt x="0" y="13"/>
                    </a:lnTo>
                    <a:lnTo>
                      <a:pt x="0" y="13"/>
                    </a:lnTo>
                    <a:lnTo>
                      <a:pt x="0" y="13"/>
                    </a:lnTo>
                    <a:close/>
                  </a:path>
                </a:pathLst>
              </a:custGeom>
              <a:solidFill>
                <a:srgbClr val="A86800"/>
              </a:solidFill>
              <a:ln w="9525">
                <a:noFill/>
                <a:round/>
                <a:headEnd/>
                <a:tailEnd/>
              </a:ln>
            </p:spPr>
            <p:txBody>
              <a:bodyPr/>
              <a:lstStyle/>
              <a:p>
                <a:endParaRPr lang="en-US" dirty="0"/>
              </a:p>
            </p:txBody>
          </p:sp>
          <p:sp>
            <p:nvSpPr>
              <p:cNvPr id="29371" name="Freeform 699"/>
              <p:cNvSpPr>
                <a:spLocks/>
              </p:cNvSpPr>
              <p:nvPr/>
            </p:nvSpPr>
            <p:spPr bwMode="auto">
              <a:xfrm>
                <a:off x="3035" y="3352"/>
                <a:ext cx="27" cy="38"/>
              </a:xfrm>
              <a:custGeom>
                <a:avLst/>
                <a:gdLst/>
                <a:ahLst/>
                <a:cxnLst>
                  <a:cxn ang="0">
                    <a:pos x="0" y="13"/>
                  </a:cxn>
                  <a:cxn ang="0">
                    <a:pos x="0" y="13"/>
                  </a:cxn>
                  <a:cxn ang="0">
                    <a:pos x="0" y="19"/>
                  </a:cxn>
                  <a:cxn ang="0">
                    <a:pos x="0" y="19"/>
                  </a:cxn>
                  <a:cxn ang="0">
                    <a:pos x="0" y="19"/>
                  </a:cxn>
                  <a:cxn ang="0">
                    <a:pos x="0" y="26"/>
                  </a:cxn>
                  <a:cxn ang="0">
                    <a:pos x="0" y="26"/>
                  </a:cxn>
                  <a:cxn ang="0">
                    <a:pos x="7" y="33"/>
                  </a:cxn>
                  <a:cxn ang="0">
                    <a:pos x="7" y="33"/>
                  </a:cxn>
                  <a:cxn ang="0">
                    <a:pos x="7" y="33"/>
                  </a:cxn>
                  <a:cxn ang="0">
                    <a:pos x="14" y="39"/>
                  </a:cxn>
                  <a:cxn ang="0">
                    <a:pos x="21" y="39"/>
                  </a:cxn>
                  <a:cxn ang="0">
                    <a:pos x="21" y="33"/>
                  </a:cxn>
                  <a:cxn ang="0">
                    <a:pos x="21" y="33"/>
                  </a:cxn>
                  <a:cxn ang="0">
                    <a:pos x="21" y="33"/>
                  </a:cxn>
                  <a:cxn ang="0">
                    <a:pos x="28" y="26"/>
                  </a:cxn>
                  <a:cxn ang="0">
                    <a:pos x="28" y="19"/>
                  </a:cxn>
                  <a:cxn ang="0">
                    <a:pos x="28" y="19"/>
                  </a:cxn>
                  <a:cxn ang="0">
                    <a:pos x="28" y="13"/>
                  </a:cxn>
                  <a:cxn ang="0">
                    <a:pos x="21" y="6"/>
                  </a:cxn>
                  <a:cxn ang="0">
                    <a:pos x="21" y="6"/>
                  </a:cxn>
                  <a:cxn ang="0">
                    <a:pos x="14" y="0"/>
                  </a:cxn>
                  <a:cxn ang="0">
                    <a:pos x="7" y="0"/>
                  </a:cxn>
                  <a:cxn ang="0">
                    <a:pos x="7" y="0"/>
                  </a:cxn>
                  <a:cxn ang="0">
                    <a:pos x="0" y="6"/>
                  </a:cxn>
                  <a:cxn ang="0">
                    <a:pos x="0" y="6"/>
                  </a:cxn>
                  <a:cxn ang="0">
                    <a:pos x="0" y="13"/>
                  </a:cxn>
                  <a:cxn ang="0">
                    <a:pos x="0" y="13"/>
                  </a:cxn>
                  <a:cxn ang="0">
                    <a:pos x="0" y="13"/>
                  </a:cxn>
                </a:cxnLst>
                <a:rect l="0" t="0" r="r" b="b"/>
                <a:pathLst>
                  <a:path w="28" h="39">
                    <a:moveTo>
                      <a:pt x="0" y="13"/>
                    </a:moveTo>
                    <a:lnTo>
                      <a:pt x="0" y="13"/>
                    </a:lnTo>
                    <a:lnTo>
                      <a:pt x="0" y="19"/>
                    </a:lnTo>
                    <a:lnTo>
                      <a:pt x="0" y="19"/>
                    </a:lnTo>
                    <a:lnTo>
                      <a:pt x="0" y="19"/>
                    </a:lnTo>
                    <a:lnTo>
                      <a:pt x="0" y="26"/>
                    </a:lnTo>
                    <a:lnTo>
                      <a:pt x="0" y="26"/>
                    </a:lnTo>
                    <a:lnTo>
                      <a:pt x="7" y="33"/>
                    </a:lnTo>
                    <a:lnTo>
                      <a:pt x="7" y="33"/>
                    </a:lnTo>
                    <a:lnTo>
                      <a:pt x="7" y="33"/>
                    </a:lnTo>
                    <a:lnTo>
                      <a:pt x="14" y="39"/>
                    </a:lnTo>
                    <a:lnTo>
                      <a:pt x="21" y="39"/>
                    </a:lnTo>
                    <a:lnTo>
                      <a:pt x="21" y="33"/>
                    </a:lnTo>
                    <a:lnTo>
                      <a:pt x="21" y="33"/>
                    </a:lnTo>
                    <a:lnTo>
                      <a:pt x="21" y="33"/>
                    </a:lnTo>
                    <a:lnTo>
                      <a:pt x="28" y="26"/>
                    </a:lnTo>
                    <a:lnTo>
                      <a:pt x="28" y="19"/>
                    </a:lnTo>
                    <a:lnTo>
                      <a:pt x="28" y="19"/>
                    </a:lnTo>
                    <a:lnTo>
                      <a:pt x="28" y="13"/>
                    </a:lnTo>
                    <a:lnTo>
                      <a:pt x="21" y="6"/>
                    </a:lnTo>
                    <a:lnTo>
                      <a:pt x="21" y="6"/>
                    </a:lnTo>
                    <a:lnTo>
                      <a:pt x="14" y="0"/>
                    </a:lnTo>
                    <a:lnTo>
                      <a:pt x="7" y="0"/>
                    </a:lnTo>
                    <a:lnTo>
                      <a:pt x="7" y="0"/>
                    </a:lnTo>
                    <a:lnTo>
                      <a:pt x="0" y="6"/>
                    </a:lnTo>
                    <a:lnTo>
                      <a:pt x="0" y="6"/>
                    </a:lnTo>
                    <a:lnTo>
                      <a:pt x="0" y="13"/>
                    </a:lnTo>
                    <a:lnTo>
                      <a:pt x="0" y="13"/>
                    </a:lnTo>
                    <a:lnTo>
                      <a:pt x="0" y="13"/>
                    </a:lnTo>
                  </a:path>
                </a:pathLst>
              </a:custGeom>
              <a:noFill/>
              <a:ln w="0">
                <a:solidFill>
                  <a:srgbClr val="000000"/>
                </a:solidFill>
                <a:prstDash val="solid"/>
                <a:round/>
                <a:headEnd/>
                <a:tailEnd/>
              </a:ln>
            </p:spPr>
            <p:txBody>
              <a:bodyPr/>
              <a:lstStyle/>
              <a:p>
                <a:endParaRPr lang="en-US" dirty="0"/>
              </a:p>
            </p:txBody>
          </p:sp>
          <p:sp>
            <p:nvSpPr>
              <p:cNvPr id="29372" name="Freeform 700"/>
              <p:cNvSpPr>
                <a:spLocks/>
              </p:cNvSpPr>
              <p:nvPr/>
            </p:nvSpPr>
            <p:spPr bwMode="auto">
              <a:xfrm>
                <a:off x="3035" y="3409"/>
                <a:ext cx="7" cy="38"/>
              </a:xfrm>
              <a:custGeom>
                <a:avLst/>
                <a:gdLst/>
                <a:ahLst/>
                <a:cxnLst>
                  <a:cxn ang="0">
                    <a:pos x="7" y="0"/>
                  </a:cxn>
                  <a:cxn ang="0">
                    <a:pos x="7" y="13"/>
                  </a:cxn>
                  <a:cxn ang="0">
                    <a:pos x="7" y="26"/>
                  </a:cxn>
                  <a:cxn ang="0">
                    <a:pos x="0" y="39"/>
                  </a:cxn>
                  <a:cxn ang="0">
                    <a:pos x="7" y="26"/>
                  </a:cxn>
                  <a:cxn ang="0">
                    <a:pos x="7" y="20"/>
                  </a:cxn>
                  <a:cxn ang="0">
                    <a:pos x="7" y="13"/>
                  </a:cxn>
                  <a:cxn ang="0">
                    <a:pos x="7" y="0"/>
                  </a:cxn>
                  <a:cxn ang="0">
                    <a:pos x="7" y="0"/>
                  </a:cxn>
                </a:cxnLst>
                <a:rect l="0" t="0" r="r" b="b"/>
                <a:pathLst>
                  <a:path w="7" h="39">
                    <a:moveTo>
                      <a:pt x="7" y="0"/>
                    </a:moveTo>
                    <a:lnTo>
                      <a:pt x="7" y="13"/>
                    </a:lnTo>
                    <a:lnTo>
                      <a:pt x="7" y="26"/>
                    </a:lnTo>
                    <a:lnTo>
                      <a:pt x="0" y="39"/>
                    </a:lnTo>
                    <a:lnTo>
                      <a:pt x="7" y="26"/>
                    </a:lnTo>
                    <a:lnTo>
                      <a:pt x="7" y="20"/>
                    </a:lnTo>
                    <a:lnTo>
                      <a:pt x="7" y="13"/>
                    </a:lnTo>
                    <a:lnTo>
                      <a:pt x="7" y="0"/>
                    </a:lnTo>
                    <a:lnTo>
                      <a:pt x="7" y="0"/>
                    </a:lnTo>
                    <a:close/>
                  </a:path>
                </a:pathLst>
              </a:custGeom>
              <a:solidFill>
                <a:srgbClr val="003530"/>
              </a:solidFill>
              <a:ln w="9525">
                <a:noFill/>
                <a:round/>
                <a:headEnd/>
                <a:tailEnd/>
              </a:ln>
            </p:spPr>
            <p:txBody>
              <a:bodyPr/>
              <a:lstStyle/>
              <a:p>
                <a:endParaRPr lang="en-US" dirty="0"/>
              </a:p>
            </p:txBody>
          </p:sp>
          <p:sp>
            <p:nvSpPr>
              <p:cNvPr id="29373" name="Freeform 701"/>
              <p:cNvSpPr>
                <a:spLocks/>
              </p:cNvSpPr>
              <p:nvPr/>
            </p:nvSpPr>
            <p:spPr bwMode="auto">
              <a:xfrm>
                <a:off x="3035" y="3409"/>
                <a:ext cx="7" cy="38"/>
              </a:xfrm>
              <a:custGeom>
                <a:avLst/>
                <a:gdLst/>
                <a:ahLst/>
                <a:cxnLst>
                  <a:cxn ang="0">
                    <a:pos x="7" y="0"/>
                  </a:cxn>
                  <a:cxn ang="0">
                    <a:pos x="7" y="13"/>
                  </a:cxn>
                  <a:cxn ang="0">
                    <a:pos x="7" y="26"/>
                  </a:cxn>
                  <a:cxn ang="0">
                    <a:pos x="0" y="39"/>
                  </a:cxn>
                  <a:cxn ang="0">
                    <a:pos x="7" y="26"/>
                  </a:cxn>
                  <a:cxn ang="0">
                    <a:pos x="7" y="20"/>
                  </a:cxn>
                  <a:cxn ang="0">
                    <a:pos x="7" y="13"/>
                  </a:cxn>
                  <a:cxn ang="0">
                    <a:pos x="7" y="0"/>
                  </a:cxn>
                </a:cxnLst>
                <a:rect l="0" t="0" r="r" b="b"/>
                <a:pathLst>
                  <a:path w="7" h="39">
                    <a:moveTo>
                      <a:pt x="7" y="0"/>
                    </a:moveTo>
                    <a:lnTo>
                      <a:pt x="7" y="13"/>
                    </a:lnTo>
                    <a:lnTo>
                      <a:pt x="7" y="26"/>
                    </a:lnTo>
                    <a:lnTo>
                      <a:pt x="0" y="39"/>
                    </a:lnTo>
                    <a:lnTo>
                      <a:pt x="7" y="26"/>
                    </a:lnTo>
                    <a:lnTo>
                      <a:pt x="7" y="20"/>
                    </a:lnTo>
                    <a:lnTo>
                      <a:pt x="7" y="13"/>
                    </a:lnTo>
                    <a:lnTo>
                      <a:pt x="7" y="0"/>
                    </a:lnTo>
                  </a:path>
                </a:pathLst>
              </a:custGeom>
              <a:noFill/>
              <a:ln w="0">
                <a:solidFill>
                  <a:srgbClr val="414141"/>
                </a:solidFill>
                <a:prstDash val="solid"/>
                <a:round/>
                <a:headEnd/>
                <a:tailEnd/>
              </a:ln>
            </p:spPr>
            <p:txBody>
              <a:bodyPr/>
              <a:lstStyle/>
              <a:p>
                <a:endParaRPr lang="en-US" dirty="0"/>
              </a:p>
            </p:txBody>
          </p:sp>
          <p:sp>
            <p:nvSpPr>
              <p:cNvPr id="29374" name="Freeform 702"/>
              <p:cNvSpPr>
                <a:spLocks/>
              </p:cNvSpPr>
              <p:nvPr/>
            </p:nvSpPr>
            <p:spPr bwMode="auto">
              <a:xfrm>
                <a:off x="3021" y="3409"/>
                <a:ext cx="7" cy="38"/>
              </a:xfrm>
              <a:custGeom>
                <a:avLst/>
                <a:gdLst/>
                <a:ahLst/>
                <a:cxnLst>
                  <a:cxn ang="0">
                    <a:pos x="7" y="0"/>
                  </a:cxn>
                  <a:cxn ang="0">
                    <a:pos x="7" y="7"/>
                  </a:cxn>
                  <a:cxn ang="0">
                    <a:pos x="7" y="20"/>
                  </a:cxn>
                  <a:cxn ang="0">
                    <a:pos x="7" y="26"/>
                  </a:cxn>
                  <a:cxn ang="0">
                    <a:pos x="0" y="39"/>
                  </a:cxn>
                  <a:cxn ang="0">
                    <a:pos x="7" y="26"/>
                  </a:cxn>
                  <a:cxn ang="0">
                    <a:pos x="7" y="20"/>
                  </a:cxn>
                  <a:cxn ang="0">
                    <a:pos x="7" y="13"/>
                  </a:cxn>
                  <a:cxn ang="0">
                    <a:pos x="7" y="0"/>
                  </a:cxn>
                  <a:cxn ang="0">
                    <a:pos x="7" y="0"/>
                  </a:cxn>
                </a:cxnLst>
                <a:rect l="0" t="0" r="r" b="b"/>
                <a:pathLst>
                  <a:path w="7" h="39">
                    <a:moveTo>
                      <a:pt x="7" y="0"/>
                    </a:moveTo>
                    <a:lnTo>
                      <a:pt x="7" y="7"/>
                    </a:lnTo>
                    <a:lnTo>
                      <a:pt x="7" y="20"/>
                    </a:lnTo>
                    <a:lnTo>
                      <a:pt x="7" y="26"/>
                    </a:lnTo>
                    <a:lnTo>
                      <a:pt x="0" y="39"/>
                    </a:lnTo>
                    <a:lnTo>
                      <a:pt x="7" y="26"/>
                    </a:lnTo>
                    <a:lnTo>
                      <a:pt x="7" y="20"/>
                    </a:lnTo>
                    <a:lnTo>
                      <a:pt x="7" y="13"/>
                    </a:lnTo>
                    <a:lnTo>
                      <a:pt x="7" y="0"/>
                    </a:lnTo>
                    <a:lnTo>
                      <a:pt x="7" y="0"/>
                    </a:lnTo>
                    <a:close/>
                  </a:path>
                </a:pathLst>
              </a:custGeom>
              <a:solidFill>
                <a:srgbClr val="003530"/>
              </a:solidFill>
              <a:ln w="9525">
                <a:noFill/>
                <a:round/>
                <a:headEnd/>
                <a:tailEnd/>
              </a:ln>
            </p:spPr>
            <p:txBody>
              <a:bodyPr/>
              <a:lstStyle/>
              <a:p>
                <a:endParaRPr lang="en-US" dirty="0"/>
              </a:p>
            </p:txBody>
          </p:sp>
          <p:sp>
            <p:nvSpPr>
              <p:cNvPr id="29375" name="Freeform 703"/>
              <p:cNvSpPr>
                <a:spLocks/>
              </p:cNvSpPr>
              <p:nvPr/>
            </p:nvSpPr>
            <p:spPr bwMode="auto">
              <a:xfrm>
                <a:off x="3021" y="3409"/>
                <a:ext cx="7" cy="38"/>
              </a:xfrm>
              <a:custGeom>
                <a:avLst/>
                <a:gdLst/>
                <a:ahLst/>
                <a:cxnLst>
                  <a:cxn ang="0">
                    <a:pos x="7" y="0"/>
                  </a:cxn>
                  <a:cxn ang="0">
                    <a:pos x="7" y="7"/>
                  </a:cxn>
                  <a:cxn ang="0">
                    <a:pos x="7" y="20"/>
                  </a:cxn>
                  <a:cxn ang="0">
                    <a:pos x="7" y="26"/>
                  </a:cxn>
                  <a:cxn ang="0">
                    <a:pos x="0" y="39"/>
                  </a:cxn>
                  <a:cxn ang="0">
                    <a:pos x="7" y="26"/>
                  </a:cxn>
                  <a:cxn ang="0">
                    <a:pos x="7" y="20"/>
                  </a:cxn>
                  <a:cxn ang="0">
                    <a:pos x="7" y="13"/>
                  </a:cxn>
                  <a:cxn ang="0">
                    <a:pos x="7" y="0"/>
                  </a:cxn>
                </a:cxnLst>
                <a:rect l="0" t="0" r="r" b="b"/>
                <a:pathLst>
                  <a:path w="7" h="39">
                    <a:moveTo>
                      <a:pt x="7" y="0"/>
                    </a:moveTo>
                    <a:lnTo>
                      <a:pt x="7" y="7"/>
                    </a:lnTo>
                    <a:lnTo>
                      <a:pt x="7" y="20"/>
                    </a:lnTo>
                    <a:lnTo>
                      <a:pt x="7" y="26"/>
                    </a:lnTo>
                    <a:lnTo>
                      <a:pt x="0" y="39"/>
                    </a:lnTo>
                    <a:lnTo>
                      <a:pt x="7" y="26"/>
                    </a:lnTo>
                    <a:lnTo>
                      <a:pt x="7" y="20"/>
                    </a:lnTo>
                    <a:lnTo>
                      <a:pt x="7" y="13"/>
                    </a:lnTo>
                    <a:lnTo>
                      <a:pt x="7" y="0"/>
                    </a:lnTo>
                  </a:path>
                </a:pathLst>
              </a:custGeom>
              <a:noFill/>
              <a:ln w="0">
                <a:solidFill>
                  <a:srgbClr val="414141"/>
                </a:solidFill>
                <a:prstDash val="solid"/>
                <a:round/>
                <a:headEnd/>
                <a:tailEnd/>
              </a:ln>
            </p:spPr>
            <p:txBody>
              <a:bodyPr/>
              <a:lstStyle/>
              <a:p>
                <a:endParaRPr lang="en-US" dirty="0"/>
              </a:p>
            </p:txBody>
          </p:sp>
          <p:sp>
            <p:nvSpPr>
              <p:cNvPr id="29376" name="Freeform 704"/>
              <p:cNvSpPr>
                <a:spLocks/>
              </p:cNvSpPr>
              <p:nvPr/>
            </p:nvSpPr>
            <p:spPr bwMode="auto">
              <a:xfrm>
                <a:off x="3007" y="3442"/>
                <a:ext cx="7" cy="19"/>
              </a:xfrm>
              <a:custGeom>
                <a:avLst/>
                <a:gdLst/>
                <a:ahLst/>
                <a:cxnLst>
                  <a:cxn ang="0">
                    <a:pos x="7" y="0"/>
                  </a:cxn>
                  <a:cxn ang="0">
                    <a:pos x="7" y="6"/>
                  </a:cxn>
                  <a:cxn ang="0">
                    <a:pos x="0" y="13"/>
                  </a:cxn>
                  <a:cxn ang="0">
                    <a:pos x="0" y="20"/>
                  </a:cxn>
                  <a:cxn ang="0">
                    <a:pos x="0" y="13"/>
                  </a:cxn>
                  <a:cxn ang="0">
                    <a:pos x="7" y="0"/>
                  </a:cxn>
                  <a:cxn ang="0">
                    <a:pos x="7" y="0"/>
                  </a:cxn>
                </a:cxnLst>
                <a:rect l="0" t="0" r="r" b="b"/>
                <a:pathLst>
                  <a:path w="7" h="20">
                    <a:moveTo>
                      <a:pt x="7" y="0"/>
                    </a:moveTo>
                    <a:lnTo>
                      <a:pt x="7" y="6"/>
                    </a:lnTo>
                    <a:lnTo>
                      <a:pt x="0" y="13"/>
                    </a:lnTo>
                    <a:lnTo>
                      <a:pt x="0" y="20"/>
                    </a:lnTo>
                    <a:lnTo>
                      <a:pt x="0" y="13"/>
                    </a:lnTo>
                    <a:lnTo>
                      <a:pt x="7" y="0"/>
                    </a:lnTo>
                    <a:lnTo>
                      <a:pt x="7" y="0"/>
                    </a:lnTo>
                    <a:close/>
                  </a:path>
                </a:pathLst>
              </a:custGeom>
              <a:solidFill>
                <a:srgbClr val="003530"/>
              </a:solidFill>
              <a:ln w="9525">
                <a:noFill/>
                <a:round/>
                <a:headEnd/>
                <a:tailEnd/>
              </a:ln>
            </p:spPr>
            <p:txBody>
              <a:bodyPr/>
              <a:lstStyle/>
              <a:p>
                <a:endParaRPr lang="en-US" dirty="0"/>
              </a:p>
            </p:txBody>
          </p:sp>
          <p:sp>
            <p:nvSpPr>
              <p:cNvPr id="29377" name="Freeform 705"/>
              <p:cNvSpPr>
                <a:spLocks/>
              </p:cNvSpPr>
              <p:nvPr/>
            </p:nvSpPr>
            <p:spPr bwMode="auto">
              <a:xfrm>
                <a:off x="3007" y="3442"/>
                <a:ext cx="7" cy="19"/>
              </a:xfrm>
              <a:custGeom>
                <a:avLst/>
                <a:gdLst/>
                <a:ahLst/>
                <a:cxnLst>
                  <a:cxn ang="0">
                    <a:pos x="7" y="0"/>
                  </a:cxn>
                  <a:cxn ang="0">
                    <a:pos x="7" y="6"/>
                  </a:cxn>
                  <a:cxn ang="0">
                    <a:pos x="0" y="13"/>
                  </a:cxn>
                  <a:cxn ang="0">
                    <a:pos x="0" y="20"/>
                  </a:cxn>
                  <a:cxn ang="0">
                    <a:pos x="0" y="13"/>
                  </a:cxn>
                  <a:cxn ang="0">
                    <a:pos x="7" y="0"/>
                  </a:cxn>
                </a:cxnLst>
                <a:rect l="0" t="0" r="r" b="b"/>
                <a:pathLst>
                  <a:path w="7" h="20">
                    <a:moveTo>
                      <a:pt x="7" y="0"/>
                    </a:moveTo>
                    <a:lnTo>
                      <a:pt x="7" y="6"/>
                    </a:lnTo>
                    <a:lnTo>
                      <a:pt x="0" y="13"/>
                    </a:lnTo>
                    <a:lnTo>
                      <a:pt x="0" y="20"/>
                    </a:lnTo>
                    <a:lnTo>
                      <a:pt x="0" y="13"/>
                    </a:lnTo>
                    <a:lnTo>
                      <a:pt x="7" y="0"/>
                    </a:lnTo>
                  </a:path>
                </a:pathLst>
              </a:custGeom>
              <a:noFill/>
              <a:ln w="0">
                <a:solidFill>
                  <a:srgbClr val="414141"/>
                </a:solidFill>
                <a:prstDash val="solid"/>
                <a:round/>
                <a:headEnd/>
                <a:tailEnd/>
              </a:ln>
            </p:spPr>
            <p:txBody>
              <a:bodyPr/>
              <a:lstStyle/>
              <a:p>
                <a:endParaRPr lang="en-US" dirty="0"/>
              </a:p>
            </p:txBody>
          </p:sp>
          <p:sp>
            <p:nvSpPr>
              <p:cNvPr id="29378" name="Freeform 706"/>
              <p:cNvSpPr>
                <a:spLocks/>
              </p:cNvSpPr>
              <p:nvPr/>
            </p:nvSpPr>
            <p:spPr bwMode="auto">
              <a:xfrm>
                <a:off x="3000" y="3422"/>
                <a:ext cx="7" cy="32"/>
              </a:xfrm>
              <a:custGeom>
                <a:avLst/>
                <a:gdLst/>
                <a:ahLst/>
                <a:cxnLst>
                  <a:cxn ang="0">
                    <a:pos x="7" y="0"/>
                  </a:cxn>
                  <a:cxn ang="0">
                    <a:pos x="7" y="13"/>
                  </a:cxn>
                  <a:cxn ang="0">
                    <a:pos x="0" y="20"/>
                  </a:cxn>
                  <a:cxn ang="0">
                    <a:pos x="0" y="26"/>
                  </a:cxn>
                  <a:cxn ang="0">
                    <a:pos x="0" y="33"/>
                  </a:cxn>
                  <a:cxn ang="0">
                    <a:pos x="0" y="26"/>
                  </a:cxn>
                  <a:cxn ang="0">
                    <a:pos x="0" y="20"/>
                  </a:cxn>
                  <a:cxn ang="0">
                    <a:pos x="0" y="13"/>
                  </a:cxn>
                  <a:cxn ang="0">
                    <a:pos x="7" y="0"/>
                  </a:cxn>
                  <a:cxn ang="0">
                    <a:pos x="7" y="0"/>
                  </a:cxn>
                </a:cxnLst>
                <a:rect l="0" t="0" r="r" b="b"/>
                <a:pathLst>
                  <a:path w="7" h="33">
                    <a:moveTo>
                      <a:pt x="7" y="0"/>
                    </a:moveTo>
                    <a:lnTo>
                      <a:pt x="7" y="13"/>
                    </a:lnTo>
                    <a:lnTo>
                      <a:pt x="0" y="20"/>
                    </a:lnTo>
                    <a:lnTo>
                      <a:pt x="0" y="26"/>
                    </a:lnTo>
                    <a:lnTo>
                      <a:pt x="0" y="33"/>
                    </a:lnTo>
                    <a:lnTo>
                      <a:pt x="0" y="26"/>
                    </a:lnTo>
                    <a:lnTo>
                      <a:pt x="0" y="20"/>
                    </a:lnTo>
                    <a:lnTo>
                      <a:pt x="0" y="13"/>
                    </a:lnTo>
                    <a:lnTo>
                      <a:pt x="7" y="0"/>
                    </a:lnTo>
                    <a:lnTo>
                      <a:pt x="7" y="0"/>
                    </a:lnTo>
                    <a:close/>
                  </a:path>
                </a:pathLst>
              </a:custGeom>
              <a:solidFill>
                <a:srgbClr val="003530"/>
              </a:solidFill>
              <a:ln w="9525">
                <a:noFill/>
                <a:round/>
                <a:headEnd/>
                <a:tailEnd/>
              </a:ln>
            </p:spPr>
            <p:txBody>
              <a:bodyPr/>
              <a:lstStyle/>
              <a:p>
                <a:endParaRPr lang="en-US" dirty="0"/>
              </a:p>
            </p:txBody>
          </p:sp>
          <p:sp>
            <p:nvSpPr>
              <p:cNvPr id="29379" name="Freeform 707"/>
              <p:cNvSpPr>
                <a:spLocks/>
              </p:cNvSpPr>
              <p:nvPr/>
            </p:nvSpPr>
            <p:spPr bwMode="auto">
              <a:xfrm>
                <a:off x="3000" y="3422"/>
                <a:ext cx="7" cy="32"/>
              </a:xfrm>
              <a:custGeom>
                <a:avLst/>
                <a:gdLst/>
                <a:ahLst/>
                <a:cxnLst>
                  <a:cxn ang="0">
                    <a:pos x="7" y="0"/>
                  </a:cxn>
                  <a:cxn ang="0">
                    <a:pos x="7" y="13"/>
                  </a:cxn>
                  <a:cxn ang="0">
                    <a:pos x="0" y="20"/>
                  </a:cxn>
                  <a:cxn ang="0">
                    <a:pos x="0" y="26"/>
                  </a:cxn>
                  <a:cxn ang="0">
                    <a:pos x="0" y="33"/>
                  </a:cxn>
                  <a:cxn ang="0">
                    <a:pos x="0" y="26"/>
                  </a:cxn>
                  <a:cxn ang="0">
                    <a:pos x="0" y="20"/>
                  </a:cxn>
                  <a:cxn ang="0">
                    <a:pos x="0" y="13"/>
                  </a:cxn>
                  <a:cxn ang="0">
                    <a:pos x="7" y="0"/>
                  </a:cxn>
                </a:cxnLst>
                <a:rect l="0" t="0" r="r" b="b"/>
                <a:pathLst>
                  <a:path w="7" h="33">
                    <a:moveTo>
                      <a:pt x="7" y="0"/>
                    </a:moveTo>
                    <a:lnTo>
                      <a:pt x="7" y="13"/>
                    </a:lnTo>
                    <a:lnTo>
                      <a:pt x="0" y="20"/>
                    </a:lnTo>
                    <a:lnTo>
                      <a:pt x="0" y="26"/>
                    </a:lnTo>
                    <a:lnTo>
                      <a:pt x="0" y="33"/>
                    </a:lnTo>
                    <a:lnTo>
                      <a:pt x="0" y="26"/>
                    </a:lnTo>
                    <a:lnTo>
                      <a:pt x="0" y="20"/>
                    </a:lnTo>
                    <a:lnTo>
                      <a:pt x="0" y="13"/>
                    </a:lnTo>
                    <a:lnTo>
                      <a:pt x="7" y="0"/>
                    </a:lnTo>
                  </a:path>
                </a:pathLst>
              </a:custGeom>
              <a:noFill/>
              <a:ln w="0">
                <a:solidFill>
                  <a:srgbClr val="414141"/>
                </a:solidFill>
                <a:prstDash val="solid"/>
                <a:round/>
                <a:headEnd/>
                <a:tailEnd/>
              </a:ln>
            </p:spPr>
            <p:txBody>
              <a:bodyPr/>
              <a:lstStyle/>
              <a:p>
                <a:endParaRPr lang="en-US" dirty="0"/>
              </a:p>
            </p:txBody>
          </p:sp>
          <p:sp>
            <p:nvSpPr>
              <p:cNvPr id="29380" name="Freeform 708"/>
              <p:cNvSpPr>
                <a:spLocks/>
              </p:cNvSpPr>
              <p:nvPr/>
            </p:nvSpPr>
            <p:spPr bwMode="auto">
              <a:xfrm>
                <a:off x="3021" y="3409"/>
                <a:ext cx="1" cy="20"/>
              </a:xfrm>
              <a:custGeom>
                <a:avLst/>
                <a:gdLst/>
                <a:ahLst/>
                <a:cxnLst>
                  <a:cxn ang="0">
                    <a:pos x="0" y="0"/>
                  </a:cxn>
                  <a:cxn ang="0">
                    <a:pos x="0" y="7"/>
                  </a:cxn>
                  <a:cxn ang="0">
                    <a:pos x="0" y="7"/>
                  </a:cxn>
                  <a:cxn ang="0">
                    <a:pos x="0" y="20"/>
                  </a:cxn>
                  <a:cxn ang="0">
                    <a:pos x="0" y="7"/>
                  </a:cxn>
                  <a:cxn ang="0">
                    <a:pos x="0" y="7"/>
                  </a:cxn>
                  <a:cxn ang="0">
                    <a:pos x="0" y="0"/>
                  </a:cxn>
                  <a:cxn ang="0">
                    <a:pos x="0" y="0"/>
                  </a:cxn>
                </a:cxnLst>
                <a:rect l="0" t="0" r="r" b="b"/>
                <a:pathLst>
                  <a:path h="20">
                    <a:moveTo>
                      <a:pt x="0" y="0"/>
                    </a:moveTo>
                    <a:lnTo>
                      <a:pt x="0" y="7"/>
                    </a:lnTo>
                    <a:lnTo>
                      <a:pt x="0" y="7"/>
                    </a:lnTo>
                    <a:lnTo>
                      <a:pt x="0" y="20"/>
                    </a:lnTo>
                    <a:lnTo>
                      <a:pt x="0" y="7"/>
                    </a:lnTo>
                    <a:lnTo>
                      <a:pt x="0" y="7"/>
                    </a:lnTo>
                    <a:lnTo>
                      <a:pt x="0" y="0"/>
                    </a:lnTo>
                    <a:lnTo>
                      <a:pt x="0" y="0"/>
                    </a:lnTo>
                    <a:close/>
                  </a:path>
                </a:pathLst>
              </a:custGeom>
              <a:solidFill>
                <a:srgbClr val="003530"/>
              </a:solidFill>
              <a:ln w="9525">
                <a:noFill/>
                <a:round/>
                <a:headEnd/>
                <a:tailEnd/>
              </a:ln>
            </p:spPr>
            <p:txBody>
              <a:bodyPr/>
              <a:lstStyle/>
              <a:p>
                <a:endParaRPr lang="en-US" dirty="0"/>
              </a:p>
            </p:txBody>
          </p:sp>
          <p:sp>
            <p:nvSpPr>
              <p:cNvPr id="29381" name="Freeform 709"/>
              <p:cNvSpPr>
                <a:spLocks/>
              </p:cNvSpPr>
              <p:nvPr/>
            </p:nvSpPr>
            <p:spPr bwMode="auto">
              <a:xfrm>
                <a:off x="3021" y="3409"/>
                <a:ext cx="1" cy="20"/>
              </a:xfrm>
              <a:custGeom>
                <a:avLst/>
                <a:gdLst/>
                <a:ahLst/>
                <a:cxnLst>
                  <a:cxn ang="0">
                    <a:pos x="0" y="0"/>
                  </a:cxn>
                  <a:cxn ang="0">
                    <a:pos x="0" y="7"/>
                  </a:cxn>
                  <a:cxn ang="0">
                    <a:pos x="0" y="7"/>
                  </a:cxn>
                  <a:cxn ang="0">
                    <a:pos x="0" y="20"/>
                  </a:cxn>
                  <a:cxn ang="0">
                    <a:pos x="0" y="7"/>
                  </a:cxn>
                  <a:cxn ang="0">
                    <a:pos x="0" y="7"/>
                  </a:cxn>
                  <a:cxn ang="0">
                    <a:pos x="0" y="0"/>
                  </a:cxn>
                </a:cxnLst>
                <a:rect l="0" t="0" r="r" b="b"/>
                <a:pathLst>
                  <a:path h="20">
                    <a:moveTo>
                      <a:pt x="0" y="0"/>
                    </a:moveTo>
                    <a:lnTo>
                      <a:pt x="0" y="7"/>
                    </a:lnTo>
                    <a:lnTo>
                      <a:pt x="0" y="7"/>
                    </a:lnTo>
                    <a:lnTo>
                      <a:pt x="0" y="20"/>
                    </a:lnTo>
                    <a:lnTo>
                      <a:pt x="0" y="7"/>
                    </a:lnTo>
                    <a:lnTo>
                      <a:pt x="0" y="7"/>
                    </a:lnTo>
                    <a:lnTo>
                      <a:pt x="0" y="0"/>
                    </a:lnTo>
                  </a:path>
                </a:pathLst>
              </a:custGeom>
              <a:noFill/>
              <a:ln w="0">
                <a:solidFill>
                  <a:srgbClr val="414141"/>
                </a:solidFill>
                <a:prstDash val="solid"/>
                <a:round/>
                <a:headEnd/>
                <a:tailEnd/>
              </a:ln>
            </p:spPr>
            <p:txBody>
              <a:bodyPr/>
              <a:lstStyle/>
              <a:p>
                <a:endParaRPr lang="en-US" dirty="0"/>
              </a:p>
            </p:txBody>
          </p:sp>
          <p:sp>
            <p:nvSpPr>
              <p:cNvPr id="29382" name="Freeform 710"/>
              <p:cNvSpPr>
                <a:spLocks/>
              </p:cNvSpPr>
              <p:nvPr/>
            </p:nvSpPr>
            <p:spPr bwMode="auto">
              <a:xfrm>
                <a:off x="3021" y="3416"/>
                <a:ext cx="1" cy="19"/>
              </a:xfrm>
              <a:custGeom>
                <a:avLst/>
                <a:gdLst/>
                <a:ahLst/>
                <a:cxnLst>
                  <a:cxn ang="0">
                    <a:pos x="0" y="19"/>
                  </a:cxn>
                  <a:cxn ang="0">
                    <a:pos x="0" y="13"/>
                  </a:cxn>
                  <a:cxn ang="0">
                    <a:pos x="0" y="6"/>
                  </a:cxn>
                  <a:cxn ang="0">
                    <a:pos x="0" y="0"/>
                  </a:cxn>
                  <a:cxn ang="0">
                    <a:pos x="0" y="13"/>
                  </a:cxn>
                  <a:cxn ang="0">
                    <a:pos x="0" y="19"/>
                  </a:cxn>
                  <a:cxn ang="0">
                    <a:pos x="0" y="19"/>
                  </a:cxn>
                  <a:cxn ang="0">
                    <a:pos x="0" y="19"/>
                  </a:cxn>
                </a:cxnLst>
                <a:rect l="0" t="0" r="r" b="b"/>
                <a:pathLst>
                  <a:path h="19">
                    <a:moveTo>
                      <a:pt x="0" y="19"/>
                    </a:moveTo>
                    <a:lnTo>
                      <a:pt x="0" y="13"/>
                    </a:lnTo>
                    <a:lnTo>
                      <a:pt x="0" y="6"/>
                    </a:lnTo>
                    <a:lnTo>
                      <a:pt x="0" y="0"/>
                    </a:lnTo>
                    <a:lnTo>
                      <a:pt x="0" y="13"/>
                    </a:lnTo>
                    <a:lnTo>
                      <a:pt x="0" y="19"/>
                    </a:lnTo>
                    <a:lnTo>
                      <a:pt x="0" y="19"/>
                    </a:lnTo>
                    <a:lnTo>
                      <a:pt x="0" y="19"/>
                    </a:lnTo>
                    <a:close/>
                  </a:path>
                </a:pathLst>
              </a:custGeom>
              <a:solidFill>
                <a:srgbClr val="003530"/>
              </a:solidFill>
              <a:ln w="9525">
                <a:noFill/>
                <a:round/>
                <a:headEnd/>
                <a:tailEnd/>
              </a:ln>
            </p:spPr>
            <p:txBody>
              <a:bodyPr/>
              <a:lstStyle/>
              <a:p>
                <a:endParaRPr lang="en-US" dirty="0"/>
              </a:p>
            </p:txBody>
          </p:sp>
          <p:sp>
            <p:nvSpPr>
              <p:cNvPr id="29383" name="Freeform 711"/>
              <p:cNvSpPr>
                <a:spLocks/>
              </p:cNvSpPr>
              <p:nvPr/>
            </p:nvSpPr>
            <p:spPr bwMode="auto">
              <a:xfrm>
                <a:off x="3021" y="3416"/>
                <a:ext cx="1" cy="19"/>
              </a:xfrm>
              <a:custGeom>
                <a:avLst/>
                <a:gdLst/>
                <a:ahLst/>
                <a:cxnLst>
                  <a:cxn ang="0">
                    <a:pos x="0" y="19"/>
                  </a:cxn>
                  <a:cxn ang="0">
                    <a:pos x="0" y="13"/>
                  </a:cxn>
                  <a:cxn ang="0">
                    <a:pos x="0" y="6"/>
                  </a:cxn>
                  <a:cxn ang="0">
                    <a:pos x="0" y="0"/>
                  </a:cxn>
                  <a:cxn ang="0">
                    <a:pos x="0" y="13"/>
                  </a:cxn>
                  <a:cxn ang="0">
                    <a:pos x="0" y="19"/>
                  </a:cxn>
                  <a:cxn ang="0">
                    <a:pos x="0" y="19"/>
                  </a:cxn>
                </a:cxnLst>
                <a:rect l="0" t="0" r="r" b="b"/>
                <a:pathLst>
                  <a:path h="19">
                    <a:moveTo>
                      <a:pt x="0" y="19"/>
                    </a:moveTo>
                    <a:lnTo>
                      <a:pt x="0" y="13"/>
                    </a:lnTo>
                    <a:lnTo>
                      <a:pt x="0" y="6"/>
                    </a:lnTo>
                    <a:lnTo>
                      <a:pt x="0" y="0"/>
                    </a:lnTo>
                    <a:lnTo>
                      <a:pt x="0" y="13"/>
                    </a:lnTo>
                    <a:lnTo>
                      <a:pt x="0" y="19"/>
                    </a:lnTo>
                    <a:lnTo>
                      <a:pt x="0" y="19"/>
                    </a:lnTo>
                  </a:path>
                </a:pathLst>
              </a:custGeom>
              <a:noFill/>
              <a:ln w="0">
                <a:solidFill>
                  <a:srgbClr val="414141"/>
                </a:solidFill>
                <a:prstDash val="solid"/>
                <a:round/>
                <a:headEnd/>
                <a:tailEnd/>
              </a:ln>
            </p:spPr>
            <p:txBody>
              <a:bodyPr/>
              <a:lstStyle/>
              <a:p>
                <a:endParaRPr lang="en-US" dirty="0"/>
              </a:p>
            </p:txBody>
          </p:sp>
          <p:sp>
            <p:nvSpPr>
              <p:cNvPr id="29384" name="Freeform 712"/>
              <p:cNvSpPr>
                <a:spLocks/>
              </p:cNvSpPr>
              <p:nvPr/>
            </p:nvSpPr>
            <p:spPr bwMode="auto">
              <a:xfrm>
                <a:off x="3042" y="3422"/>
                <a:ext cx="13" cy="45"/>
              </a:xfrm>
              <a:custGeom>
                <a:avLst/>
                <a:gdLst/>
                <a:ahLst/>
                <a:cxnLst>
                  <a:cxn ang="0">
                    <a:pos x="0" y="46"/>
                  </a:cxn>
                  <a:cxn ang="0">
                    <a:pos x="7" y="33"/>
                  </a:cxn>
                  <a:cxn ang="0">
                    <a:pos x="7" y="26"/>
                  </a:cxn>
                  <a:cxn ang="0">
                    <a:pos x="7" y="20"/>
                  </a:cxn>
                  <a:cxn ang="0">
                    <a:pos x="14" y="7"/>
                  </a:cxn>
                  <a:cxn ang="0">
                    <a:pos x="14" y="0"/>
                  </a:cxn>
                  <a:cxn ang="0">
                    <a:pos x="7" y="20"/>
                  </a:cxn>
                  <a:cxn ang="0">
                    <a:pos x="7" y="26"/>
                  </a:cxn>
                  <a:cxn ang="0">
                    <a:pos x="7" y="33"/>
                  </a:cxn>
                  <a:cxn ang="0">
                    <a:pos x="0" y="46"/>
                  </a:cxn>
                  <a:cxn ang="0">
                    <a:pos x="0" y="46"/>
                  </a:cxn>
                </a:cxnLst>
                <a:rect l="0" t="0" r="r" b="b"/>
                <a:pathLst>
                  <a:path w="14" h="46">
                    <a:moveTo>
                      <a:pt x="0" y="46"/>
                    </a:moveTo>
                    <a:lnTo>
                      <a:pt x="7" y="33"/>
                    </a:lnTo>
                    <a:lnTo>
                      <a:pt x="7" y="26"/>
                    </a:lnTo>
                    <a:lnTo>
                      <a:pt x="7" y="20"/>
                    </a:lnTo>
                    <a:lnTo>
                      <a:pt x="14" y="7"/>
                    </a:lnTo>
                    <a:lnTo>
                      <a:pt x="14" y="0"/>
                    </a:lnTo>
                    <a:lnTo>
                      <a:pt x="7" y="20"/>
                    </a:lnTo>
                    <a:lnTo>
                      <a:pt x="7" y="26"/>
                    </a:lnTo>
                    <a:lnTo>
                      <a:pt x="7" y="33"/>
                    </a:lnTo>
                    <a:lnTo>
                      <a:pt x="0" y="46"/>
                    </a:lnTo>
                    <a:lnTo>
                      <a:pt x="0" y="46"/>
                    </a:lnTo>
                    <a:close/>
                  </a:path>
                </a:pathLst>
              </a:custGeom>
              <a:solidFill>
                <a:srgbClr val="003530"/>
              </a:solidFill>
              <a:ln w="9525">
                <a:noFill/>
                <a:round/>
                <a:headEnd/>
                <a:tailEnd/>
              </a:ln>
            </p:spPr>
            <p:txBody>
              <a:bodyPr/>
              <a:lstStyle/>
              <a:p>
                <a:endParaRPr lang="en-US" dirty="0"/>
              </a:p>
            </p:txBody>
          </p:sp>
          <p:sp>
            <p:nvSpPr>
              <p:cNvPr id="29385" name="Freeform 713"/>
              <p:cNvSpPr>
                <a:spLocks/>
              </p:cNvSpPr>
              <p:nvPr/>
            </p:nvSpPr>
            <p:spPr bwMode="auto">
              <a:xfrm>
                <a:off x="3042" y="3422"/>
                <a:ext cx="13" cy="45"/>
              </a:xfrm>
              <a:custGeom>
                <a:avLst/>
                <a:gdLst/>
                <a:ahLst/>
                <a:cxnLst>
                  <a:cxn ang="0">
                    <a:pos x="0" y="46"/>
                  </a:cxn>
                  <a:cxn ang="0">
                    <a:pos x="7" y="33"/>
                  </a:cxn>
                  <a:cxn ang="0">
                    <a:pos x="7" y="26"/>
                  </a:cxn>
                  <a:cxn ang="0">
                    <a:pos x="7" y="20"/>
                  </a:cxn>
                  <a:cxn ang="0">
                    <a:pos x="14" y="7"/>
                  </a:cxn>
                  <a:cxn ang="0">
                    <a:pos x="14" y="0"/>
                  </a:cxn>
                  <a:cxn ang="0">
                    <a:pos x="7" y="20"/>
                  </a:cxn>
                  <a:cxn ang="0">
                    <a:pos x="7" y="26"/>
                  </a:cxn>
                  <a:cxn ang="0">
                    <a:pos x="7" y="33"/>
                  </a:cxn>
                  <a:cxn ang="0">
                    <a:pos x="0" y="46"/>
                  </a:cxn>
                </a:cxnLst>
                <a:rect l="0" t="0" r="r" b="b"/>
                <a:pathLst>
                  <a:path w="14" h="46">
                    <a:moveTo>
                      <a:pt x="0" y="46"/>
                    </a:moveTo>
                    <a:lnTo>
                      <a:pt x="7" y="33"/>
                    </a:lnTo>
                    <a:lnTo>
                      <a:pt x="7" y="26"/>
                    </a:lnTo>
                    <a:lnTo>
                      <a:pt x="7" y="20"/>
                    </a:lnTo>
                    <a:lnTo>
                      <a:pt x="14" y="7"/>
                    </a:lnTo>
                    <a:lnTo>
                      <a:pt x="14" y="0"/>
                    </a:lnTo>
                    <a:lnTo>
                      <a:pt x="7" y="20"/>
                    </a:lnTo>
                    <a:lnTo>
                      <a:pt x="7" y="26"/>
                    </a:lnTo>
                    <a:lnTo>
                      <a:pt x="7" y="33"/>
                    </a:lnTo>
                    <a:lnTo>
                      <a:pt x="0" y="46"/>
                    </a:lnTo>
                  </a:path>
                </a:pathLst>
              </a:custGeom>
              <a:noFill/>
              <a:ln w="0">
                <a:solidFill>
                  <a:srgbClr val="414141"/>
                </a:solidFill>
                <a:prstDash val="solid"/>
                <a:round/>
                <a:headEnd/>
                <a:tailEnd/>
              </a:ln>
            </p:spPr>
            <p:txBody>
              <a:bodyPr/>
              <a:lstStyle/>
              <a:p>
                <a:endParaRPr lang="en-US" dirty="0"/>
              </a:p>
            </p:txBody>
          </p:sp>
          <p:sp>
            <p:nvSpPr>
              <p:cNvPr id="29386" name="Freeform 714"/>
              <p:cNvSpPr>
                <a:spLocks/>
              </p:cNvSpPr>
              <p:nvPr/>
            </p:nvSpPr>
            <p:spPr bwMode="auto">
              <a:xfrm>
                <a:off x="3069" y="3416"/>
                <a:ext cx="1" cy="19"/>
              </a:xfrm>
              <a:custGeom>
                <a:avLst/>
                <a:gdLst/>
                <a:ahLst/>
                <a:cxnLst>
                  <a:cxn ang="0">
                    <a:pos x="0" y="0"/>
                  </a:cxn>
                  <a:cxn ang="0">
                    <a:pos x="0" y="6"/>
                  </a:cxn>
                  <a:cxn ang="0">
                    <a:pos x="0" y="13"/>
                  </a:cxn>
                  <a:cxn ang="0">
                    <a:pos x="0" y="19"/>
                  </a:cxn>
                  <a:cxn ang="0">
                    <a:pos x="0" y="13"/>
                  </a:cxn>
                  <a:cxn ang="0">
                    <a:pos x="0" y="6"/>
                  </a:cxn>
                  <a:cxn ang="0">
                    <a:pos x="0" y="0"/>
                  </a:cxn>
                  <a:cxn ang="0">
                    <a:pos x="0" y="0"/>
                  </a:cxn>
                </a:cxnLst>
                <a:rect l="0" t="0" r="r" b="b"/>
                <a:pathLst>
                  <a:path h="19">
                    <a:moveTo>
                      <a:pt x="0" y="0"/>
                    </a:moveTo>
                    <a:lnTo>
                      <a:pt x="0" y="6"/>
                    </a:lnTo>
                    <a:lnTo>
                      <a:pt x="0" y="13"/>
                    </a:lnTo>
                    <a:lnTo>
                      <a:pt x="0" y="19"/>
                    </a:lnTo>
                    <a:lnTo>
                      <a:pt x="0" y="13"/>
                    </a:lnTo>
                    <a:lnTo>
                      <a:pt x="0" y="6"/>
                    </a:lnTo>
                    <a:lnTo>
                      <a:pt x="0" y="0"/>
                    </a:lnTo>
                    <a:lnTo>
                      <a:pt x="0" y="0"/>
                    </a:lnTo>
                    <a:close/>
                  </a:path>
                </a:pathLst>
              </a:custGeom>
              <a:solidFill>
                <a:srgbClr val="003530"/>
              </a:solidFill>
              <a:ln w="9525">
                <a:noFill/>
                <a:round/>
                <a:headEnd/>
                <a:tailEnd/>
              </a:ln>
            </p:spPr>
            <p:txBody>
              <a:bodyPr/>
              <a:lstStyle/>
              <a:p>
                <a:endParaRPr lang="en-US" dirty="0"/>
              </a:p>
            </p:txBody>
          </p:sp>
          <p:sp>
            <p:nvSpPr>
              <p:cNvPr id="29387" name="Freeform 715"/>
              <p:cNvSpPr>
                <a:spLocks/>
              </p:cNvSpPr>
              <p:nvPr/>
            </p:nvSpPr>
            <p:spPr bwMode="auto">
              <a:xfrm>
                <a:off x="3069" y="3416"/>
                <a:ext cx="7" cy="19"/>
              </a:xfrm>
              <a:custGeom>
                <a:avLst/>
                <a:gdLst/>
                <a:ahLst/>
                <a:cxnLst>
                  <a:cxn ang="0">
                    <a:pos x="0" y="0"/>
                  </a:cxn>
                  <a:cxn ang="0">
                    <a:pos x="0" y="6"/>
                  </a:cxn>
                  <a:cxn ang="0">
                    <a:pos x="0" y="13"/>
                  </a:cxn>
                  <a:cxn ang="0">
                    <a:pos x="7" y="19"/>
                  </a:cxn>
                  <a:cxn ang="0">
                    <a:pos x="0" y="6"/>
                  </a:cxn>
                  <a:cxn ang="0">
                    <a:pos x="0" y="0"/>
                  </a:cxn>
                  <a:cxn ang="0">
                    <a:pos x="0" y="0"/>
                  </a:cxn>
                </a:cxnLst>
                <a:rect l="0" t="0" r="r" b="b"/>
                <a:pathLst>
                  <a:path w="7" h="19">
                    <a:moveTo>
                      <a:pt x="0" y="0"/>
                    </a:moveTo>
                    <a:lnTo>
                      <a:pt x="0" y="6"/>
                    </a:lnTo>
                    <a:lnTo>
                      <a:pt x="0" y="13"/>
                    </a:lnTo>
                    <a:lnTo>
                      <a:pt x="7" y="19"/>
                    </a:lnTo>
                    <a:lnTo>
                      <a:pt x="0" y="6"/>
                    </a:lnTo>
                    <a:lnTo>
                      <a:pt x="0" y="0"/>
                    </a:lnTo>
                    <a:lnTo>
                      <a:pt x="0" y="0"/>
                    </a:lnTo>
                    <a:close/>
                  </a:path>
                </a:pathLst>
              </a:custGeom>
              <a:solidFill>
                <a:srgbClr val="003530"/>
              </a:solidFill>
              <a:ln w="9525">
                <a:noFill/>
                <a:round/>
                <a:headEnd/>
                <a:tailEnd/>
              </a:ln>
            </p:spPr>
            <p:txBody>
              <a:bodyPr/>
              <a:lstStyle/>
              <a:p>
                <a:endParaRPr lang="en-US" dirty="0"/>
              </a:p>
            </p:txBody>
          </p:sp>
          <p:sp>
            <p:nvSpPr>
              <p:cNvPr id="29388" name="Freeform 716"/>
              <p:cNvSpPr>
                <a:spLocks/>
              </p:cNvSpPr>
              <p:nvPr/>
            </p:nvSpPr>
            <p:spPr bwMode="auto">
              <a:xfrm>
                <a:off x="3069" y="3442"/>
                <a:ext cx="7" cy="1"/>
              </a:xfrm>
              <a:custGeom>
                <a:avLst/>
                <a:gdLst/>
                <a:ahLst/>
                <a:cxnLst>
                  <a:cxn ang="0">
                    <a:pos x="0" y="0"/>
                  </a:cxn>
                  <a:cxn ang="0">
                    <a:pos x="0" y="0"/>
                  </a:cxn>
                  <a:cxn ang="0">
                    <a:pos x="7" y="0"/>
                  </a:cxn>
                  <a:cxn ang="0">
                    <a:pos x="0" y="0"/>
                  </a:cxn>
                  <a:cxn ang="0">
                    <a:pos x="0" y="0"/>
                  </a:cxn>
                  <a:cxn ang="0">
                    <a:pos x="0" y="0"/>
                  </a:cxn>
                </a:cxnLst>
                <a:rect l="0" t="0" r="r" b="b"/>
                <a:pathLst>
                  <a:path w="7">
                    <a:moveTo>
                      <a:pt x="0" y="0"/>
                    </a:moveTo>
                    <a:lnTo>
                      <a:pt x="0" y="0"/>
                    </a:lnTo>
                    <a:lnTo>
                      <a:pt x="7" y="0"/>
                    </a:lnTo>
                    <a:lnTo>
                      <a:pt x="0" y="0"/>
                    </a:lnTo>
                    <a:lnTo>
                      <a:pt x="0" y="0"/>
                    </a:lnTo>
                    <a:lnTo>
                      <a:pt x="0" y="0"/>
                    </a:lnTo>
                    <a:close/>
                  </a:path>
                </a:pathLst>
              </a:custGeom>
              <a:solidFill>
                <a:srgbClr val="003530"/>
              </a:solidFill>
              <a:ln w="9525">
                <a:noFill/>
                <a:round/>
                <a:headEnd/>
                <a:tailEnd/>
              </a:ln>
            </p:spPr>
            <p:txBody>
              <a:bodyPr/>
              <a:lstStyle/>
              <a:p>
                <a:endParaRPr lang="en-US" dirty="0"/>
              </a:p>
            </p:txBody>
          </p:sp>
          <p:sp>
            <p:nvSpPr>
              <p:cNvPr id="29389" name="Freeform 717"/>
              <p:cNvSpPr>
                <a:spLocks/>
              </p:cNvSpPr>
              <p:nvPr/>
            </p:nvSpPr>
            <p:spPr bwMode="auto">
              <a:xfrm>
                <a:off x="3069" y="3442"/>
                <a:ext cx="7" cy="1"/>
              </a:xfrm>
              <a:custGeom>
                <a:avLst/>
                <a:gdLst/>
                <a:ahLst/>
                <a:cxnLst>
                  <a:cxn ang="0">
                    <a:pos x="0" y="0"/>
                  </a:cxn>
                  <a:cxn ang="0">
                    <a:pos x="0" y="0"/>
                  </a:cxn>
                  <a:cxn ang="0">
                    <a:pos x="7" y="0"/>
                  </a:cxn>
                  <a:cxn ang="0">
                    <a:pos x="0" y="0"/>
                  </a:cxn>
                  <a:cxn ang="0">
                    <a:pos x="0" y="0"/>
                  </a:cxn>
                </a:cxnLst>
                <a:rect l="0" t="0" r="r" b="b"/>
                <a:pathLst>
                  <a:path w="7">
                    <a:moveTo>
                      <a:pt x="0" y="0"/>
                    </a:moveTo>
                    <a:lnTo>
                      <a:pt x="0" y="0"/>
                    </a:lnTo>
                    <a:lnTo>
                      <a:pt x="7" y="0"/>
                    </a:lnTo>
                    <a:lnTo>
                      <a:pt x="0" y="0"/>
                    </a:lnTo>
                    <a:lnTo>
                      <a:pt x="0" y="0"/>
                    </a:lnTo>
                  </a:path>
                </a:pathLst>
              </a:custGeom>
              <a:noFill/>
              <a:ln w="0">
                <a:solidFill>
                  <a:srgbClr val="414141"/>
                </a:solidFill>
                <a:prstDash val="solid"/>
                <a:round/>
                <a:headEnd/>
                <a:tailEnd/>
              </a:ln>
            </p:spPr>
            <p:txBody>
              <a:bodyPr/>
              <a:lstStyle/>
              <a:p>
                <a:endParaRPr lang="en-US" dirty="0"/>
              </a:p>
            </p:txBody>
          </p:sp>
          <p:sp>
            <p:nvSpPr>
              <p:cNvPr id="29390" name="Freeform 718"/>
              <p:cNvSpPr>
                <a:spLocks/>
              </p:cNvSpPr>
              <p:nvPr/>
            </p:nvSpPr>
            <p:spPr bwMode="auto">
              <a:xfrm>
                <a:off x="3049" y="3403"/>
                <a:ext cx="6" cy="19"/>
              </a:xfrm>
              <a:custGeom>
                <a:avLst/>
                <a:gdLst/>
                <a:ahLst/>
                <a:cxnLst>
                  <a:cxn ang="0">
                    <a:pos x="0" y="0"/>
                  </a:cxn>
                  <a:cxn ang="0">
                    <a:pos x="0" y="14"/>
                  </a:cxn>
                  <a:cxn ang="0">
                    <a:pos x="0" y="14"/>
                  </a:cxn>
                  <a:cxn ang="0">
                    <a:pos x="0" y="20"/>
                  </a:cxn>
                  <a:cxn ang="0">
                    <a:pos x="0" y="14"/>
                  </a:cxn>
                  <a:cxn ang="0">
                    <a:pos x="7" y="7"/>
                  </a:cxn>
                  <a:cxn ang="0">
                    <a:pos x="0" y="0"/>
                  </a:cxn>
                  <a:cxn ang="0">
                    <a:pos x="0" y="0"/>
                  </a:cxn>
                </a:cxnLst>
                <a:rect l="0" t="0" r="r" b="b"/>
                <a:pathLst>
                  <a:path w="7" h="20">
                    <a:moveTo>
                      <a:pt x="0" y="0"/>
                    </a:moveTo>
                    <a:lnTo>
                      <a:pt x="0" y="14"/>
                    </a:lnTo>
                    <a:lnTo>
                      <a:pt x="0" y="14"/>
                    </a:lnTo>
                    <a:lnTo>
                      <a:pt x="0" y="20"/>
                    </a:lnTo>
                    <a:lnTo>
                      <a:pt x="0" y="14"/>
                    </a:lnTo>
                    <a:lnTo>
                      <a:pt x="7" y="7"/>
                    </a:lnTo>
                    <a:lnTo>
                      <a:pt x="0" y="0"/>
                    </a:lnTo>
                    <a:lnTo>
                      <a:pt x="0" y="0"/>
                    </a:lnTo>
                    <a:close/>
                  </a:path>
                </a:pathLst>
              </a:custGeom>
              <a:solidFill>
                <a:srgbClr val="003530"/>
              </a:solidFill>
              <a:ln w="9525">
                <a:noFill/>
                <a:round/>
                <a:headEnd/>
                <a:tailEnd/>
              </a:ln>
            </p:spPr>
            <p:txBody>
              <a:bodyPr/>
              <a:lstStyle/>
              <a:p>
                <a:endParaRPr lang="en-US" dirty="0"/>
              </a:p>
            </p:txBody>
          </p:sp>
          <p:sp>
            <p:nvSpPr>
              <p:cNvPr id="29391" name="Freeform 719"/>
              <p:cNvSpPr>
                <a:spLocks/>
              </p:cNvSpPr>
              <p:nvPr/>
            </p:nvSpPr>
            <p:spPr bwMode="auto">
              <a:xfrm>
                <a:off x="3049" y="3403"/>
                <a:ext cx="6" cy="19"/>
              </a:xfrm>
              <a:custGeom>
                <a:avLst/>
                <a:gdLst/>
                <a:ahLst/>
                <a:cxnLst>
                  <a:cxn ang="0">
                    <a:pos x="0" y="0"/>
                  </a:cxn>
                  <a:cxn ang="0">
                    <a:pos x="0" y="14"/>
                  </a:cxn>
                  <a:cxn ang="0">
                    <a:pos x="0" y="14"/>
                  </a:cxn>
                  <a:cxn ang="0">
                    <a:pos x="0" y="20"/>
                  </a:cxn>
                  <a:cxn ang="0">
                    <a:pos x="0" y="14"/>
                  </a:cxn>
                  <a:cxn ang="0">
                    <a:pos x="7" y="7"/>
                  </a:cxn>
                  <a:cxn ang="0">
                    <a:pos x="0" y="0"/>
                  </a:cxn>
                </a:cxnLst>
                <a:rect l="0" t="0" r="r" b="b"/>
                <a:pathLst>
                  <a:path w="7" h="20">
                    <a:moveTo>
                      <a:pt x="0" y="0"/>
                    </a:moveTo>
                    <a:lnTo>
                      <a:pt x="0" y="14"/>
                    </a:lnTo>
                    <a:lnTo>
                      <a:pt x="0" y="14"/>
                    </a:lnTo>
                    <a:lnTo>
                      <a:pt x="0" y="20"/>
                    </a:lnTo>
                    <a:lnTo>
                      <a:pt x="0" y="14"/>
                    </a:lnTo>
                    <a:lnTo>
                      <a:pt x="7" y="7"/>
                    </a:lnTo>
                    <a:lnTo>
                      <a:pt x="0" y="0"/>
                    </a:lnTo>
                  </a:path>
                </a:pathLst>
              </a:custGeom>
              <a:noFill/>
              <a:ln w="0">
                <a:solidFill>
                  <a:srgbClr val="414141"/>
                </a:solidFill>
                <a:prstDash val="solid"/>
                <a:round/>
                <a:headEnd/>
                <a:tailEnd/>
              </a:ln>
            </p:spPr>
            <p:txBody>
              <a:bodyPr/>
              <a:lstStyle/>
              <a:p>
                <a:endParaRPr lang="en-US" dirty="0"/>
              </a:p>
            </p:txBody>
          </p:sp>
          <p:sp>
            <p:nvSpPr>
              <p:cNvPr id="29392" name="Freeform 720"/>
              <p:cNvSpPr>
                <a:spLocks/>
              </p:cNvSpPr>
              <p:nvPr/>
            </p:nvSpPr>
            <p:spPr bwMode="auto">
              <a:xfrm>
                <a:off x="2993" y="3397"/>
                <a:ext cx="90" cy="83"/>
              </a:xfrm>
              <a:custGeom>
                <a:avLst/>
                <a:gdLst/>
                <a:ahLst/>
                <a:cxnLst>
                  <a:cxn ang="0">
                    <a:pos x="21" y="13"/>
                  </a:cxn>
                  <a:cxn ang="0">
                    <a:pos x="28" y="13"/>
                  </a:cxn>
                  <a:cxn ang="0">
                    <a:pos x="35" y="6"/>
                  </a:cxn>
                  <a:cxn ang="0">
                    <a:pos x="42" y="0"/>
                  </a:cxn>
                  <a:cxn ang="0">
                    <a:pos x="42" y="0"/>
                  </a:cxn>
                  <a:cxn ang="0">
                    <a:pos x="56" y="0"/>
                  </a:cxn>
                  <a:cxn ang="0">
                    <a:pos x="63" y="0"/>
                  </a:cxn>
                  <a:cxn ang="0">
                    <a:pos x="70" y="6"/>
                  </a:cxn>
                  <a:cxn ang="0">
                    <a:pos x="77" y="13"/>
                  </a:cxn>
                  <a:cxn ang="0">
                    <a:pos x="84" y="13"/>
                  </a:cxn>
                  <a:cxn ang="0">
                    <a:pos x="84" y="20"/>
                  </a:cxn>
                  <a:cxn ang="0">
                    <a:pos x="84" y="26"/>
                  </a:cxn>
                  <a:cxn ang="0">
                    <a:pos x="91" y="26"/>
                  </a:cxn>
                  <a:cxn ang="0">
                    <a:pos x="91" y="39"/>
                  </a:cxn>
                  <a:cxn ang="0">
                    <a:pos x="91" y="46"/>
                  </a:cxn>
                  <a:cxn ang="0">
                    <a:pos x="91" y="59"/>
                  </a:cxn>
                  <a:cxn ang="0">
                    <a:pos x="91" y="59"/>
                  </a:cxn>
                  <a:cxn ang="0">
                    <a:pos x="77" y="59"/>
                  </a:cxn>
                  <a:cxn ang="0">
                    <a:pos x="77" y="59"/>
                  </a:cxn>
                  <a:cxn ang="0">
                    <a:pos x="77" y="66"/>
                  </a:cxn>
                  <a:cxn ang="0">
                    <a:pos x="84" y="72"/>
                  </a:cxn>
                  <a:cxn ang="0">
                    <a:pos x="77" y="79"/>
                  </a:cxn>
                  <a:cxn ang="0">
                    <a:pos x="77" y="85"/>
                  </a:cxn>
                  <a:cxn ang="0">
                    <a:pos x="70" y="85"/>
                  </a:cxn>
                  <a:cxn ang="0">
                    <a:pos x="56" y="85"/>
                  </a:cxn>
                  <a:cxn ang="0">
                    <a:pos x="49" y="85"/>
                  </a:cxn>
                  <a:cxn ang="0">
                    <a:pos x="42" y="85"/>
                  </a:cxn>
                  <a:cxn ang="0">
                    <a:pos x="28" y="85"/>
                  </a:cxn>
                  <a:cxn ang="0">
                    <a:pos x="28" y="79"/>
                  </a:cxn>
                  <a:cxn ang="0">
                    <a:pos x="28" y="79"/>
                  </a:cxn>
                  <a:cxn ang="0">
                    <a:pos x="28" y="66"/>
                  </a:cxn>
                  <a:cxn ang="0">
                    <a:pos x="28" y="59"/>
                  </a:cxn>
                  <a:cxn ang="0">
                    <a:pos x="21" y="66"/>
                  </a:cxn>
                  <a:cxn ang="0">
                    <a:pos x="14" y="66"/>
                  </a:cxn>
                  <a:cxn ang="0">
                    <a:pos x="7" y="72"/>
                  </a:cxn>
                  <a:cxn ang="0">
                    <a:pos x="7" y="66"/>
                  </a:cxn>
                  <a:cxn ang="0">
                    <a:pos x="0" y="59"/>
                  </a:cxn>
                  <a:cxn ang="0">
                    <a:pos x="0" y="52"/>
                  </a:cxn>
                  <a:cxn ang="0">
                    <a:pos x="7" y="46"/>
                  </a:cxn>
                  <a:cxn ang="0">
                    <a:pos x="7" y="46"/>
                  </a:cxn>
                  <a:cxn ang="0">
                    <a:pos x="14" y="26"/>
                  </a:cxn>
                  <a:cxn ang="0">
                    <a:pos x="14" y="20"/>
                  </a:cxn>
                  <a:cxn ang="0">
                    <a:pos x="14" y="20"/>
                  </a:cxn>
                  <a:cxn ang="0">
                    <a:pos x="21" y="13"/>
                  </a:cxn>
                  <a:cxn ang="0">
                    <a:pos x="21" y="13"/>
                  </a:cxn>
                </a:cxnLst>
                <a:rect l="0" t="0" r="r" b="b"/>
                <a:pathLst>
                  <a:path w="91" h="85">
                    <a:moveTo>
                      <a:pt x="21" y="13"/>
                    </a:moveTo>
                    <a:lnTo>
                      <a:pt x="28" y="13"/>
                    </a:lnTo>
                    <a:lnTo>
                      <a:pt x="35" y="6"/>
                    </a:lnTo>
                    <a:lnTo>
                      <a:pt x="42" y="0"/>
                    </a:lnTo>
                    <a:lnTo>
                      <a:pt x="42" y="0"/>
                    </a:lnTo>
                    <a:lnTo>
                      <a:pt x="56" y="0"/>
                    </a:lnTo>
                    <a:lnTo>
                      <a:pt x="63" y="0"/>
                    </a:lnTo>
                    <a:lnTo>
                      <a:pt x="70" y="6"/>
                    </a:lnTo>
                    <a:lnTo>
                      <a:pt x="77" y="13"/>
                    </a:lnTo>
                    <a:lnTo>
                      <a:pt x="84" y="13"/>
                    </a:lnTo>
                    <a:lnTo>
                      <a:pt x="84" y="20"/>
                    </a:lnTo>
                    <a:lnTo>
                      <a:pt x="84" y="26"/>
                    </a:lnTo>
                    <a:lnTo>
                      <a:pt x="91" y="26"/>
                    </a:lnTo>
                    <a:lnTo>
                      <a:pt x="91" y="39"/>
                    </a:lnTo>
                    <a:lnTo>
                      <a:pt x="91" y="46"/>
                    </a:lnTo>
                    <a:lnTo>
                      <a:pt x="91" y="59"/>
                    </a:lnTo>
                    <a:lnTo>
                      <a:pt x="91" y="59"/>
                    </a:lnTo>
                    <a:lnTo>
                      <a:pt x="77" y="59"/>
                    </a:lnTo>
                    <a:lnTo>
                      <a:pt x="77" y="59"/>
                    </a:lnTo>
                    <a:lnTo>
                      <a:pt x="77" y="66"/>
                    </a:lnTo>
                    <a:lnTo>
                      <a:pt x="84" y="72"/>
                    </a:lnTo>
                    <a:lnTo>
                      <a:pt x="77" y="79"/>
                    </a:lnTo>
                    <a:lnTo>
                      <a:pt x="77" y="85"/>
                    </a:lnTo>
                    <a:lnTo>
                      <a:pt x="70" y="85"/>
                    </a:lnTo>
                    <a:lnTo>
                      <a:pt x="56" y="85"/>
                    </a:lnTo>
                    <a:lnTo>
                      <a:pt x="49" y="85"/>
                    </a:lnTo>
                    <a:lnTo>
                      <a:pt x="42" y="85"/>
                    </a:lnTo>
                    <a:lnTo>
                      <a:pt x="28" y="85"/>
                    </a:lnTo>
                    <a:lnTo>
                      <a:pt x="28" y="79"/>
                    </a:lnTo>
                    <a:lnTo>
                      <a:pt x="28" y="79"/>
                    </a:lnTo>
                    <a:lnTo>
                      <a:pt x="28" y="66"/>
                    </a:lnTo>
                    <a:lnTo>
                      <a:pt x="28" y="59"/>
                    </a:lnTo>
                    <a:lnTo>
                      <a:pt x="21" y="66"/>
                    </a:lnTo>
                    <a:lnTo>
                      <a:pt x="14" y="66"/>
                    </a:lnTo>
                    <a:lnTo>
                      <a:pt x="7" y="72"/>
                    </a:lnTo>
                    <a:lnTo>
                      <a:pt x="7" y="66"/>
                    </a:lnTo>
                    <a:lnTo>
                      <a:pt x="0" y="59"/>
                    </a:lnTo>
                    <a:lnTo>
                      <a:pt x="0" y="52"/>
                    </a:lnTo>
                    <a:lnTo>
                      <a:pt x="7" y="46"/>
                    </a:lnTo>
                    <a:lnTo>
                      <a:pt x="7" y="46"/>
                    </a:lnTo>
                    <a:lnTo>
                      <a:pt x="14" y="26"/>
                    </a:lnTo>
                    <a:lnTo>
                      <a:pt x="14" y="20"/>
                    </a:lnTo>
                    <a:lnTo>
                      <a:pt x="14" y="20"/>
                    </a:lnTo>
                    <a:lnTo>
                      <a:pt x="21" y="13"/>
                    </a:lnTo>
                    <a:lnTo>
                      <a:pt x="21" y="13"/>
                    </a:lnTo>
                    <a:close/>
                  </a:path>
                </a:pathLst>
              </a:custGeom>
              <a:solidFill>
                <a:srgbClr val="003530"/>
              </a:solidFill>
              <a:ln w="9525">
                <a:noFill/>
                <a:round/>
                <a:headEnd/>
                <a:tailEnd/>
              </a:ln>
            </p:spPr>
            <p:txBody>
              <a:bodyPr/>
              <a:lstStyle/>
              <a:p>
                <a:endParaRPr lang="en-US" dirty="0"/>
              </a:p>
            </p:txBody>
          </p:sp>
          <p:sp>
            <p:nvSpPr>
              <p:cNvPr id="29393" name="Freeform 721"/>
              <p:cNvSpPr>
                <a:spLocks/>
              </p:cNvSpPr>
              <p:nvPr/>
            </p:nvSpPr>
            <p:spPr bwMode="auto">
              <a:xfrm>
                <a:off x="2993" y="3397"/>
                <a:ext cx="90" cy="83"/>
              </a:xfrm>
              <a:custGeom>
                <a:avLst/>
                <a:gdLst/>
                <a:ahLst/>
                <a:cxnLst>
                  <a:cxn ang="0">
                    <a:pos x="21" y="13"/>
                  </a:cxn>
                  <a:cxn ang="0">
                    <a:pos x="28" y="13"/>
                  </a:cxn>
                  <a:cxn ang="0">
                    <a:pos x="35" y="6"/>
                  </a:cxn>
                  <a:cxn ang="0">
                    <a:pos x="42" y="0"/>
                  </a:cxn>
                  <a:cxn ang="0">
                    <a:pos x="42" y="0"/>
                  </a:cxn>
                  <a:cxn ang="0">
                    <a:pos x="56" y="0"/>
                  </a:cxn>
                  <a:cxn ang="0">
                    <a:pos x="63" y="0"/>
                  </a:cxn>
                  <a:cxn ang="0">
                    <a:pos x="70" y="6"/>
                  </a:cxn>
                  <a:cxn ang="0">
                    <a:pos x="77" y="13"/>
                  </a:cxn>
                  <a:cxn ang="0">
                    <a:pos x="84" y="13"/>
                  </a:cxn>
                  <a:cxn ang="0">
                    <a:pos x="84" y="20"/>
                  </a:cxn>
                  <a:cxn ang="0">
                    <a:pos x="84" y="26"/>
                  </a:cxn>
                  <a:cxn ang="0">
                    <a:pos x="91" y="26"/>
                  </a:cxn>
                  <a:cxn ang="0">
                    <a:pos x="91" y="39"/>
                  </a:cxn>
                  <a:cxn ang="0">
                    <a:pos x="91" y="46"/>
                  </a:cxn>
                  <a:cxn ang="0">
                    <a:pos x="91" y="59"/>
                  </a:cxn>
                  <a:cxn ang="0">
                    <a:pos x="91" y="59"/>
                  </a:cxn>
                  <a:cxn ang="0">
                    <a:pos x="77" y="59"/>
                  </a:cxn>
                  <a:cxn ang="0">
                    <a:pos x="77" y="59"/>
                  </a:cxn>
                  <a:cxn ang="0">
                    <a:pos x="77" y="66"/>
                  </a:cxn>
                  <a:cxn ang="0">
                    <a:pos x="84" y="72"/>
                  </a:cxn>
                  <a:cxn ang="0">
                    <a:pos x="77" y="79"/>
                  </a:cxn>
                  <a:cxn ang="0">
                    <a:pos x="77" y="85"/>
                  </a:cxn>
                  <a:cxn ang="0">
                    <a:pos x="70" y="85"/>
                  </a:cxn>
                  <a:cxn ang="0">
                    <a:pos x="56" y="85"/>
                  </a:cxn>
                  <a:cxn ang="0">
                    <a:pos x="49" y="85"/>
                  </a:cxn>
                  <a:cxn ang="0">
                    <a:pos x="42" y="85"/>
                  </a:cxn>
                  <a:cxn ang="0">
                    <a:pos x="28" y="85"/>
                  </a:cxn>
                  <a:cxn ang="0">
                    <a:pos x="28" y="79"/>
                  </a:cxn>
                  <a:cxn ang="0">
                    <a:pos x="28" y="79"/>
                  </a:cxn>
                  <a:cxn ang="0">
                    <a:pos x="28" y="66"/>
                  </a:cxn>
                  <a:cxn ang="0">
                    <a:pos x="28" y="59"/>
                  </a:cxn>
                  <a:cxn ang="0">
                    <a:pos x="21" y="66"/>
                  </a:cxn>
                  <a:cxn ang="0">
                    <a:pos x="14" y="66"/>
                  </a:cxn>
                  <a:cxn ang="0">
                    <a:pos x="7" y="72"/>
                  </a:cxn>
                  <a:cxn ang="0">
                    <a:pos x="7" y="66"/>
                  </a:cxn>
                  <a:cxn ang="0">
                    <a:pos x="0" y="59"/>
                  </a:cxn>
                  <a:cxn ang="0">
                    <a:pos x="0" y="52"/>
                  </a:cxn>
                  <a:cxn ang="0">
                    <a:pos x="7" y="46"/>
                  </a:cxn>
                  <a:cxn ang="0">
                    <a:pos x="7" y="46"/>
                  </a:cxn>
                  <a:cxn ang="0">
                    <a:pos x="14" y="26"/>
                  </a:cxn>
                  <a:cxn ang="0">
                    <a:pos x="14" y="20"/>
                  </a:cxn>
                  <a:cxn ang="0">
                    <a:pos x="14" y="20"/>
                  </a:cxn>
                  <a:cxn ang="0">
                    <a:pos x="21" y="13"/>
                  </a:cxn>
                </a:cxnLst>
                <a:rect l="0" t="0" r="r" b="b"/>
                <a:pathLst>
                  <a:path w="91" h="85">
                    <a:moveTo>
                      <a:pt x="21" y="13"/>
                    </a:moveTo>
                    <a:lnTo>
                      <a:pt x="28" y="13"/>
                    </a:lnTo>
                    <a:lnTo>
                      <a:pt x="35" y="6"/>
                    </a:lnTo>
                    <a:lnTo>
                      <a:pt x="42" y="0"/>
                    </a:lnTo>
                    <a:lnTo>
                      <a:pt x="42" y="0"/>
                    </a:lnTo>
                    <a:lnTo>
                      <a:pt x="56" y="0"/>
                    </a:lnTo>
                    <a:lnTo>
                      <a:pt x="63" y="0"/>
                    </a:lnTo>
                    <a:lnTo>
                      <a:pt x="70" y="6"/>
                    </a:lnTo>
                    <a:lnTo>
                      <a:pt x="77" y="13"/>
                    </a:lnTo>
                    <a:lnTo>
                      <a:pt x="84" y="13"/>
                    </a:lnTo>
                    <a:lnTo>
                      <a:pt x="84" y="20"/>
                    </a:lnTo>
                    <a:lnTo>
                      <a:pt x="84" y="26"/>
                    </a:lnTo>
                    <a:lnTo>
                      <a:pt x="91" y="26"/>
                    </a:lnTo>
                    <a:lnTo>
                      <a:pt x="91" y="39"/>
                    </a:lnTo>
                    <a:lnTo>
                      <a:pt x="91" y="46"/>
                    </a:lnTo>
                    <a:lnTo>
                      <a:pt x="91" y="59"/>
                    </a:lnTo>
                    <a:lnTo>
                      <a:pt x="91" y="59"/>
                    </a:lnTo>
                    <a:lnTo>
                      <a:pt x="77" y="59"/>
                    </a:lnTo>
                    <a:lnTo>
                      <a:pt x="77" y="59"/>
                    </a:lnTo>
                    <a:lnTo>
                      <a:pt x="77" y="66"/>
                    </a:lnTo>
                    <a:lnTo>
                      <a:pt x="84" y="72"/>
                    </a:lnTo>
                    <a:lnTo>
                      <a:pt x="77" y="79"/>
                    </a:lnTo>
                    <a:lnTo>
                      <a:pt x="77" y="85"/>
                    </a:lnTo>
                    <a:lnTo>
                      <a:pt x="70" y="85"/>
                    </a:lnTo>
                    <a:lnTo>
                      <a:pt x="56" y="85"/>
                    </a:lnTo>
                    <a:lnTo>
                      <a:pt x="49" y="85"/>
                    </a:lnTo>
                    <a:lnTo>
                      <a:pt x="42" y="85"/>
                    </a:lnTo>
                    <a:lnTo>
                      <a:pt x="28" y="85"/>
                    </a:lnTo>
                    <a:lnTo>
                      <a:pt x="28" y="79"/>
                    </a:lnTo>
                    <a:lnTo>
                      <a:pt x="28" y="79"/>
                    </a:lnTo>
                    <a:lnTo>
                      <a:pt x="28" y="66"/>
                    </a:lnTo>
                    <a:lnTo>
                      <a:pt x="28" y="59"/>
                    </a:lnTo>
                    <a:lnTo>
                      <a:pt x="21" y="66"/>
                    </a:lnTo>
                    <a:lnTo>
                      <a:pt x="14" y="66"/>
                    </a:lnTo>
                    <a:lnTo>
                      <a:pt x="7" y="72"/>
                    </a:lnTo>
                    <a:lnTo>
                      <a:pt x="7" y="66"/>
                    </a:lnTo>
                    <a:lnTo>
                      <a:pt x="0" y="59"/>
                    </a:lnTo>
                    <a:lnTo>
                      <a:pt x="0" y="52"/>
                    </a:lnTo>
                    <a:lnTo>
                      <a:pt x="7" y="46"/>
                    </a:lnTo>
                    <a:lnTo>
                      <a:pt x="7" y="46"/>
                    </a:lnTo>
                    <a:lnTo>
                      <a:pt x="14" y="26"/>
                    </a:lnTo>
                    <a:lnTo>
                      <a:pt x="14" y="20"/>
                    </a:lnTo>
                    <a:lnTo>
                      <a:pt x="14" y="20"/>
                    </a:lnTo>
                    <a:lnTo>
                      <a:pt x="21" y="13"/>
                    </a:lnTo>
                  </a:path>
                </a:pathLst>
              </a:custGeom>
              <a:noFill/>
              <a:ln w="0">
                <a:solidFill>
                  <a:srgbClr val="414141"/>
                </a:solidFill>
                <a:prstDash val="solid"/>
                <a:round/>
                <a:headEnd/>
                <a:tailEnd/>
              </a:ln>
            </p:spPr>
            <p:txBody>
              <a:bodyPr/>
              <a:lstStyle/>
              <a:p>
                <a:endParaRPr lang="en-US" dirty="0"/>
              </a:p>
            </p:txBody>
          </p:sp>
          <p:sp>
            <p:nvSpPr>
              <p:cNvPr id="29394" name="Freeform 722"/>
              <p:cNvSpPr>
                <a:spLocks/>
              </p:cNvSpPr>
              <p:nvPr/>
            </p:nvSpPr>
            <p:spPr bwMode="auto">
              <a:xfrm>
                <a:off x="3000" y="3397"/>
                <a:ext cx="83" cy="83"/>
              </a:xfrm>
              <a:custGeom>
                <a:avLst/>
                <a:gdLst/>
                <a:ahLst/>
                <a:cxnLst>
                  <a:cxn ang="0">
                    <a:pos x="14" y="13"/>
                  </a:cxn>
                  <a:cxn ang="0">
                    <a:pos x="7" y="26"/>
                  </a:cxn>
                  <a:cxn ang="0">
                    <a:pos x="0" y="52"/>
                  </a:cxn>
                  <a:cxn ang="0">
                    <a:pos x="0" y="46"/>
                  </a:cxn>
                  <a:cxn ang="0">
                    <a:pos x="0" y="59"/>
                  </a:cxn>
                  <a:cxn ang="0">
                    <a:pos x="7" y="66"/>
                  </a:cxn>
                  <a:cxn ang="0">
                    <a:pos x="21" y="59"/>
                  </a:cxn>
                  <a:cxn ang="0">
                    <a:pos x="14" y="26"/>
                  </a:cxn>
                  <a:cxn ang="0">
                    <a:pos x="14" y="39"/>
                  </a:cxn>
                  <a:cxn ang="0">
                    <a:pos x="21" y="46"/>
                  </a:cxn>
                  <a:cxn ang="0">
                    <a:pos x="21" y="26"/>
                  </a:cxn>
                  <a:cxn ang="0">
                    <a:pos x="21" y="46"/>
                  </a:cxn>
                  <a:cxn ang="0">
                    <a:pos x="21" y="39"/>
                  </a:cxn>
                  <a:cxn ang="0">
                    <a:pos x="21" y="59"/>
                  </a:cxn>
                  <a:cxn ang="0">
                    <a:pos x="21" y="72"/>
                  </a:cxn>
                  <a:cxn ang="0">
                    <a:pos x="35" y="52"/>
                  </a:cxn>
                  <a:cxn ang="0">
                    <a:pos x="21" y="79"/>
                  </a:cxn>
                  <a:cxn ang="0">
                    <a:pos x="21" y="85"/>
                  </a:cxn>
                  <a:cxn ang="0">
                    <a:pos x="35" y="72"/>
                  </a:cxn>
                  <a:cxn ang="0">
                    <a:pos x="35" y="85"/>
                  </a:cxn>
                  <a:cxn ang="0">
                    <a:pos x="49" y="79"/>
                  </a:cxn>
                  <a:cxn ang="0">
                    <a:pos x="49" y="59"/>
                  </a:cxn>
                  <a:cxn ang="0">
                    <a:pos x="49" y="59"/>
                  </a:cxn>
                  <a:cxn ang="0">
                    <a:pos x="49" y="79"/>
                  </a:cxn>
                  <a:cxn ang="0">
                    <a:pos x="56" y="85"/>
                  </a:cxn>
                  <a:cxn ang="0">
                    <a:pos x="63" y="72"/>
                  </a:cxn>
                  <a:cxn ang="0">
                    <a:pos x="63" y="59"/>
                  </a:cxn>
                  <a:cxn ang="0">
                    <a:pos x="63" y="72"/>
                  </a:cxn>
                  <a:cxn ang="0">
                    <a:pos x="63" y="79"/>
                  </a:cxn>
                  <a:cxn ang="0">
                    <a:pos x="70" y="72"/>
                  </a:cxn>
                  <a:cxn ang="0">
                    <a:pos x="70" y="66"/>
                  </a:cxn>
                  <a:cxn ang="0">
                    <a:pos x="63" y="59"/>
                  </a:cxn>
                  <a:cxn ang="0">
                    <a:pos x="70" y="66"/>
                  </a:cxn>
                  <a:cxn ang="0">
                    <a:pos x="70" y="52"/>
                  </a:cxn>
                  <a:cxn ang="0">
                    <a:pos x="63" y="46"/>
                  </a:cxn>
                  <a:cxn ang="0">
                    <a:pos x="70" y="52"/>
                  </a:cxn>
                  <a:cxn ang="0">
                    <a:pos x="63" y="33"/>
                  </a:cxn>
                  <a:cxn ang="0">
                    <a:pos x="70" y="39"/>
                  </a:cxn>
                  <a:cxn ang="0">
                    <a:pos x="77" y="46"/>
                  </a:cxn>
                  <a:cxn ang="0">
                    <a:pos x="70" y="46"/>
                  </a:cxn>
                  <a:cxn ang="0">
                    <a:pos x="77" y="59"/>
                  </a:cxn>
                  <a:cxn ang="0">
                    <a:pos x="84" y="46"/>
                  </a:cxn>
                  <a:cxn ang="0">
                    <a:pos x="77" y="26"/>
                  </a:cxn>
                  <a:cxn ang="0">
                    <a:pos x="77" y="20"/>
                  </a:cxn>
                  <a:cxn ang="0">
                    <a:pos x="63" y="13"/>
                  </a:cxn>
                  <a:cxn ang="0">
                    <a:pos x="56" y="6"/>
                  </a:cxn>
                  <a:cxn ang="0">
                    <a:pos x="56" y="0"/>
                  </a:cxn>
                  <a:cxn ang="0">
                    <a:pos x="35" y="0"/>
                  </a:cxn>
                  <a:cxn ang="0">
                    <a:pos x="28" y="6"/>
                  </a:cxn>
                </a:cxnLst>
                <a:rect l="0" t="0" r="r" b="b"/>
                <a:pathLst>
                  <a:path w="84" h="85">
                    <a:moveTo>
                      <a:pt x="28" y="13"/>
                    </a:moveTo>
                    <a:lnTo>
                      <a:pt x="21" y="13"/>
                    </a:lnTo>
                    <a:lnTo>
                      <a:pt x="14" y="13"/>
                    </a:lnTo>
                    <a:lnTo>
                      <a:pt x="7" y="20"/>
                    </a:lnTo>
                    <a:lnTo>
                      <a:pt x="7" y="20"/>
                    </a:lnTo>
                    <a:lnTo>
                      <a:pt x="7" y="26"/>
                    </a:lnTo>
                    <a:lnTo>
                      <a:pt x="7" y="46"/>
                    </a:lnTo>
                    <a:lnTo>
                      <a:pt x="0" y="46"/>
                    </a:lnTo>
                    <a:lnTo>
                      <a:pt x="0" y="52"/>
                    </a:lnTo>
                    <a:lnTo>
                      <a:pt x="0" y="59"/>
                    </a:lnTo>
                    <a:lnTo>
                      <a:pt x="0" y="52"/>
                    </a:lnTo>
                    <a:lnTo>
                      <a:pt x="0" y="46"/>
                    </a:lnTo>
                    <a:lnTo>
                      <a:pt x="0" y="52"/>
                    </a:lnTo>
                    <a:lnTo>
                      <a:pt x="0" y="59"/>
                    </a:lnTo>
                    <a:lnTo>
                      <a:pt x="0" y="59"/>
                    </a:lnTo>
                    <a:lnTo>
                      <a:pt x="0" y="66"/>
                    </a:lnTo>
                    <a:lnTo>
                      <a:pt x="0" y="66"/>
                    </a:lnTo>
                    <a:lnTo>
                      <a:pt x="7" y="66"/>
                    </a:lnTo>
                    <a:lnTo>
                      <a:pt x="7" y="66"/>
                    </a:lnTo>
                    <a:lnTo>
                      <a:pt x="14" y="59"/>
                    </a:lnTo>
                    <a:lnTo>
                      <a:pt x="21" y="59"/>
                    </a:lnTo>
                    <a:lnTo>
                      <a:pt x="14" y="46"/>
                    </a:lnTo>
                    <a:lnTo>
                      <a:pt x="14" y="39"/>
                    </a:lnTo>
                    <a:lnTo>
                      <a:pt x="14" y="26"/>
                    </a:lnTo>
                    <a:lnTo>
                      <a:pt x="14" y="26"/>
                    </a:lnTo>
                    <a:lnTo>
                      <a:pt x="14" y="33"/>
                    </a:lnTo>
                    <a:lnTo>
                      <a:pt x="14" y="39"/>
                    </a:lnTo>
                    <a:lnTo>
                      <a:pt x="21" y="46"/>
                    </a:lnTo>
                    <a:lnTo>
                      <a:pt x="21" y="52"/>
                    </a:lnTo>
                    <a:lnTo>
                      <a:pt x="21" y="46"/>
                    </a:lnTo>
                    <a:lnTo>
                      <a:pt x="21" y="39"/>
                    </a:lnTo>
                    <a:lnTo>
                      <a:pt x="21" y="33"/>
                    </a:lnTo>
                    <a:lnTo>
                      <a:pt x="21" y="26"/>
                    </a:lnTo>
                    <a:lnTo>
                      <a:pt x="21" y="33"/>
                    </a:lnTo>
                    <a:lnTo>
                      <a:pt x="21" y="46"/>
                    </a:lnTo>
                    <a:lnTo>
                      <a:pt x="21" y="46"/>
                    </a:lnTo>
                    <a:lnTo>
                      <a:pt x="21" y="39"/>
                    </a:lnTo>
                    <a:lnTo>
                      <a:pt x="21" y="26"/>
                    </a:lnTo>
                    <a:lnTo>
                      <a:pt x="21" y="39"/>
                    </a:lnTo>
                    <a:lnTo>
                      <a:pt x="21" y="46"/>
                    </a:lnTo>
                    <a:lnTo>
                      <a:pt x="21" y="52"/>
                    </a:lnTo>
                    <a:lnTo>
                      <a:pt x="21" y="59"/>
                    </a:lnTo>
                    <a:lnTo>
                      <a:pt x="21" y="66"/>
                    </a:lnTo>
                    <a:lnTo>
                      <a:pt x="21" y="66"/>
                    </a:lnTo>
                    <a:lnTo>
                      <a:pt x="21" y="72"/>
                    </a:lnTo>
                    <a:lnTo>
                      <a:pt x="28" y="72"/>
                    </a:lnTo>
                    <a:lnTo>
                      <a:pt x="28" y="59"/>
                    </a:lnTo>
                    <a:lnTo>
                      <a:pt x="35" y="52"/>
                    </a:lnTo>
                    <a:lnTo>
                      <a:pt x="28" y="59"/>
                    </a:lnTo>
                    <a:lnTo>
                      <a:pt x="28" y="72"/>
                    </a:lnTo>
                    <a:lnTo>
                      <a:pt x="21" y="79"/>
                    </a:lnTo>
                    <a:lnTo>
                      <a:pt x="21" y="79"/>
                    </a:lnTo>
                    <a:lnTo>
                      <a:pt x="21" y="79"/>
                    </a:lnTo>
                    <a:lnTo>
                      <a:pt x="21" y="85"/>
                    </a:lnTo>
                    <a:lnTo>
                      <a:pt x="28" y="85"/>
                    </a:lnTo>
                    <a:lnTo>
                      <a:pt x="35" y="79"/>
                    </a:lnTo>
                    <a:lnTo>
                      <a:pt x="35" y="72"/>
                    </a:lnTo>
                    <a:lnTo>
                      <a:pt x="35" y="79"/>
                    </a:lnTo>
                    <a:lnTo>
                      <a:pt x="28" y="85"/>
                    </a:lnTo>
                    <a:lnTo>
                      <a:pt x="35" y="85"/>
                    </a:lnTo>
                    <a:lnTo>
                      <a:pt x="49" y="85"/>
                    </a:lnTo>
                    <a:lnTo>
                      <a:pt x="49" y="85"/>
                    </a:lnTo>
                    <a:lnTo>
                      <a:pt x="49" y="79"/>
                    </a:lnTo>
                    <a:lnTo>
                      <a:pt x="49" y="72"/>
                    </a:lnTo>
                    <a:lnTo>
                      <a:pt x="49" y="66"/>
                    </a:lnTo>
                    <a:lnTo>
                      <a:pt x="49" y="59"/>
                    </a:lnTo>
                    <a:lnTo>
                      <a:pt x="56" y="46"/>
                    </a:lnTo>
                    <a:lnTo>
                      <a:pt x="56" y="59"/>
                    </a:lnTo>
                    <a:lnTo>
                      <a:pt x="49" y="59"/>
                    </a:lnTo>
                    <a:lnTo>
                      <a:pt x="49" y="66"/>
                    </a:lnTo>
                    <a:lnTo>
                      <a:pt x="49" y="72"/>
                    </a:lnTo>
                    <a:lnTo>
                      <a:pt x="49" y="79"/>
                    </a:lnTo>
                    <a:lnTo>
                      <a:pt x="49" y="79"/>
                    </a:lnTo>
                    <a:lnTo>
                      <a:pt x="49" y="85"/>
                    </a:lnTo>
                    <a:lnTo>
                      <a:pt x="56" y="85"/>
                    </a:lnTo>
                    <a:lnTo>
                      <a:pt x="63" y="79"/>
                    </a:lnTo>
                    <a:lnTo>
                      <a:pt x="63" y="79"/>
                    </a:lnTo>
                    <a:lnTo>
                      <a:pt x="63" y="72"/>
                    </a:lnTo>
                    <a:lnTo>
                      <a:pt x="63" y="66"/>
                    </a:lnTo>
                    <a:lnTo>
                      <a:pt x="63" y="59"/>
                    </a:lnTo>
                    <a:lnTo>
                      <a:pt x="63" y="59"/>
                    </a:lnTo>
                    <a:lnTo>
                      <a:pt x="63" y="66"/>
                    </a:lnTo>
                    <a:lnTo>
                      <a:pt x="63" y="66"/>
                    </a:lnTo>
                    <a:lnTo>
                      <a:pt x="63" y="72"/>
                    </a:lnTo>
                    <a:lnTo>
                      <a:pt x="63" y="79"/>
                    </a:lnTo>
                    <a:lnTo>
                      <a:pt x="63" y="79"/>
                    </a:lnTo>
                    <a:lnTo>
                      <a:pt x="63" y="79"/>
                    </a:lnTo>
                    <a:lnTo>
                      <a:pt x="70" y="79"/>
                    </a:lnTo>
                    <a:lnTo>
                      <a:pt x="70" y="79"/>
                    </a:lnTo>
                    <a:lnTo>
                      <a:pt x="70" y="72"/>
                    </a:lnTo>
                    <a:lnTo>
                      <a:pt x="70" y="66"/>
                    </a:lnTo>
                    <a:lnTo>
                      <a:pt x="63" y="66"/>
                    </a:lnTo>
                    <a:lnTo>
                      <a:pt x="70" y="66"/>
                    </a:lnTo>
                    <a:lnTo>
                      <a:pt x="70" y="66"/>
                    </a:lnTo>
                    <a:lnTo>
                      <a:pt x="70" y="66"/>
                    </a:lnTo>
                    <a:lnTo>
                      <a:pt x="63" y="59"/>
                    </a:lnTo>
                    <a:lnTo>
                      <a:pt x="63" y="59"/>
                    </a:lnTo>
                    <a:lnTo>
                      <a:pt x="70" y="59"/>
                    </a:lnTo>
                    <a:lnTo>
                      <a:pt x="70" y="66"/>
                    </a:lnTo>
                    <a:lnTo>
                      <a:pt x="70" y="59"/>
                    </a:lnTo>
                    <a:lnTo>
                      <a:pt x="70" y="59"/>
                    </a:lnTo>
                    <a:lnTo>
                      <a:pt x="70" y="52"/>
                    </a:lnTo>
                    <a:lnTo>
                      <a:pt x="63" y="46"/>
                    </a:lnTo>
                    <a:lnTo>
                      <a:pt x="63" y="39"/>
                    </a:lnTo>
                    <a:lnTo>
                      <a:pt x="63" y="46"/>
                    </a:lnTo>
                    <a:lnTo>
                      <a:pt x="70" y="52"/>
                    </a:lnTo>
                    <a:lnTo>
                      <a:pt x="70" y="59"/>
                    </a:lnTo>
                    <a:lnTo>
                      <a:pt x="70" y="52"/>
                    </a:lnTo>
                    <a:lnTo>
                      <a:pt x="70" y="46"/>
                    </a:lnTo>
                    <a:lnTo>
                      <a:pt x="70" y="39"/>
                    </a:lnTo>
                    <a:lnTo>
                      <a:pt x="63" y="33"/>
                    </a:lnTo>
                    <a:lnTo>
                      <a:pt x="63" y="26"/>
                    </a:lnTo>
                    <a:lnTo>
                      <a:pt x="63" y="33"/>
                    </a:lnTo>
                    <a:lnTo>
                      <a:pt x="70" y="39"/>
                    </a:lnTo>
                    <a:lnTo>
                      <a:pt x="70" y="39"/>
                    </a:lnTo>
                    <a:lnTo>
                      <a:pt x="70" y="46"/>
                    </a:lnTo>
                    <a:lnTo>
                      <a:pt x="77" y="46"/>
                    </a:lnTo>
                    <a:lnTo>
                      <a:pt x="77" y="52"/>
                    </a:lnTo>
                    <a:lnTo>
                      <a:pt x="77" y="52"/>
                    </a:lnTo>
                    <a:lnTo>
                      <a:pt x="70" y="46"/>
                    </a:lnTo>
                    <a:lnTo>
                      <a:pt x="70" y="59"/>
                    </a:lnTo>
                    <a:lnTo>
                      <a:pt x="77" y="59"/>
                    </a:lnTo>
                    <a:lnTo>
                      <a:pt x="77" y="59"/>
                    </a:lnTo>
                    <a:lnTo>
                      <a:pt x="84" y="59"/>
                    </a:lnTo>
                    <a:lnTo>
                      <a:pt x="84" y="46"/>
                    </a:lnTo>
                    <a:lnTo>
                      <a:pt x="84" y="46"/>
                    </a:lnTo>
                    <a:lnTo>
                      <a:pt x="84" y="46"/>
                    </a:lnTo>
                    <a:lnTo>
                      <a:pt x="84" y="39"/>
                    </a:lnTo>
                    <a:lnTo>
                      <a:pt x="77" y="26"/>
                    </a:lnTo>
                    <a:lnTo>
                      <a:pt x="77" y="26"/>
                    </a:lnTo>
                    <a:lnTo>
                      <a:pt x="77" y="20"/>
                    </a:lnTo>
                    <a:lnTo>
                      <a:pt x="77" y="20"/>
                    </a:lnTo>
                    <a:lnTo>
                      <a:pt x="77" y="13"/>
                    </a:lnTo>
                    <a:lnTo>
                      <a:pt x="70" y="13"/>
                    </a:lnTo>
                    <a:lnTo>
                      <a:pt x="63" y="13"/>
                    </a:lnTo>
                    <a:lnTo>
                      <a:pt x="56" y="6"/>
                    </a:lnTo>
                    <a:lnTo>
                      <a:pt x="56" y="6"/>
                    </a:lnTo>
                    <a:lnTo>
                      <a:pt x="56" y="6"/>
                    </a:lnTo>
                    <a:lnTo>
                      <a:pt x="49" y="6"/>
                    </a:lnTo>
                    <a:lnTo>
                      <a:pt x="35" y="6"/>
                    </a:lnTo>
                    <a:lnTo>
                      <a:pt x="56" y="0"/>
                    </a:lnTo>
                    <a:lnTo>
                      <a:pt x="49" y="0"/>
                    </a:lnTo>
                    <a:lnTo>
                      <a:pt x="42" y="0"/>
                    </a:lnTo>
                    <a:lnTo>
                      <a:pt x="35" y="0"/>
                    </a:lnTo>
                    <a:lnTo>
                      <a:pt x="35" y="0"/>
                    </a:lnTo>
                    <a:lnTo>
                      <a:pt x="35" y="0"/>
                    </a:lnTo>
                    <a:lnTo>
                      <a:pt x="28" y="6"/>
                    </a:lnTo>
                    <a:lnTo>
                      <a:pt x="28" y="13"/>
                    </a:lnTo>
                    <a:lnTo>
                      <a:pt x="28" y="13"/>
                    </a:lnTo>
                    <a:close/>
                  </a:path>
                </a:pathLst>
              </a:custGeom>
              <a:solidFill>
                <a:srgbClr val="003530"/>
              </a:solidFill>
              <a:ln w="9525">
                <a:noFill/>
                <a:round/>
                <a:headEnd/>
                <a:tailEnd/>
              </a:ln>
            </p:spPr>
            <p:txBody>
              <a:bodyPr/>
              <a:lstStyle/>
              <a:p>
                <a:endParaRPr lang="en-US" dirty="0"/>
              </a:p>
            </p:txBody>
          </p:sp>
          <p:sp>
            <p:nvSpPr>
              <p:cNvPr id="29395" name="Freeform 723"/>
              <p:cNvSpPr>
                <a:spLocks/>
              </p:cNvSpPr>
              <p:nvPr/>
            </p:nvSpPr>
            <p:spPr bwMode="auto">
              <a:xfrm>
                <a:off x="3000" y="3397"/>
                <a:ext cx="83" cy="83"/>
              </a:xfrm>
              <a:custGeom>
                <a:avLst/>
                <a:gdLst/>
                <a:ahLst/>
                <a:cxnLst>
                  <a:cxn ang="0">
                    <a:pos x="14" y="13"/>
                  </a:cxn>
                  <a:cxn ang="0">
                    <a:pos x="7" y="26"/>
                  </a:cxn>
                  <a:cxn ang="0">
                    <a:pos x="0" y="52"/>
                  </a:cxn>
                  <a:cxn ang="0">
                    <a:pos x="0" y="46"/>
                  </a:cxn>
                  <a:cxn ang="0">
                    <a:pos x="0" y="59"/>
                  </a:cxn>
                  <a:cxn ang="0">
                    <a:pos x="7" y="66"/>
                  </a:cxn>
                  <a:cxn ang="0">
                    <a:pos x="21" y="59"/>
                  </a:cxn>
                  <a:cxn ang="0">
                    <a:pos x="14" y="26"/>
                  </a:cxn>
                  <a:cxn ang="0">
                    <a:pos x="14" y="39"/>
                  </a:cxn>
                  <a:cxn ang="0">
                    <a:pos x="21" y="46"/>
                  </a:cxn>
                  <a:cxn ang="0">
                    <a:pos x="21" y="26"/>
                  </a:cxn>
                  <a:cxn ang="0">
                    <a:pos x="21" y="46"/>
                  </a:cxn>
                  <a:cxn ang="0">
                    <a:pos x="21" y="39"/>
                  </a:cxn>
                  <a:cxn ang="0">
                    <a:pos x="21" y="59"/>
                  </a:cxn>
                  <a:cxn ang="0">
                    <a:pos x="21" y="72"/>
                  </a:cxn>
                  <a:cxn ang="0">
                    <a:pos x="35" y="52"/>
                  </a:cxn>
                  <a:cxn ang="0">
                    <a:pos x="21" y="79"/>
                  </a:cxn>
                  <a:cxn ang="0">
                    <a:pos x="21" y="85"/>
                  </a:cxn>
                  <a:cxn ang="0">
                    <a:pos x="35" y="72"/>
                  </a:cxn>
                  <a:cxn ang="0">
                    <a:pos x="35" y="85"/>
                  </a:cxn>
                  <a:cxn ang="0">
                    <a:pos x="49" y="79"/>
                  </a:cxn>
                  <a:cxn ang="0">
                    <a:pos x="49" y="59"/>
                  </a:cxn>
                  <a:cxn ang="0">
                    <a:pos x="49" y="59"/>
                  </a:cxn>
                  <a:cxn ang="0">
                    <a:pos x="49" y="79"/>
                  </a:cxn>
                  <a:cxn ang="0">
                    <a:pos x="56" y="85"/>
                  </a:cxn>
                  <a:cxn ang="0">
                    <a:pos x="63" y="72"/>
                  </a:cxn>
                  <a:cxn ang="0">
                    <a:pos x="63" y="59"/>
                  </a:cxn>
                  <a:cxn ang="0">
                    <a:pos x="63" y="72"/>
                  </a:cxn>
                  <a:cxn ang="0">
                    <a:pos x="63" y="79"/>
                  </a:cxn>
                  <a:cxn ang="0">
                    <a:pos x="70" y="72"/>
                  </a:cxn>
                  <a:cxn ang="0">
                    <a:pos x="70" y="66"/>
                  </a:cxn>
                  <a:cxn ang="0">
                    <a:pos x="63" y="59"/>
                  </a:cxn>
                  <a:cxn ang="0">
                    <a:pos x="70" y="66"/>
                  </a:cxn>
                  <a:cxn ang="0">
                    <a:pos x="70" y="52"/>
                  </a:cxn>
                  <a:cxn ang="0">
                    <a:pos x="63" y="46"/>
                  </a:cxn>
                  <a:cxn ang="0">
                    <a:pos x="70" y="52"/>
                  </a:cxn>
                  <a:cxn ang="0">
                    <a:pos x="63" y="33"/>
                  </a:cxn>
                  <a:cxn ang="0">
                    <a:pos x="70" y="39"/>
                  </a:cxn>
                  <a:cxn ang="0">
                    <a:pos x="77" y="46"/>
                  </a:cxn>
                  <a:cxn ang="0">
                    <a:pos x="70" y="46"/>
                  </a:cxn>
                  <a:cxn ang="0">
                    <a:pos x="77" y="59"/>
                  </a:cxn>
                  <a:cxn ang="0">
                    <a:pos x="84" y="46"/>
                  </a:cxn>
                  <a:cxn ang="0">
                    <a:pos x="77" y="26"/>
                  </a:cxn>
                  <a:cxn ang="0">
                    <a:pos x="77" y="20"/>
                  </a:cxn>
                  <a:cxn ang="0">
                    <a:pos x="63" y="13"/>
                  </a:cxn>
                  <a:cxn ang="0">
                    <a:pos x="56" y="6"/>
                  </a:cxn>
                  <a:cxn ang="0">
                    <a:pos x="56" y="0"/>
                  </a:cxn>
                  <a:cxn ang="0">
                    <a:pos x="35" y="0"/>
                  </a:cxn>
                  <a:cxn ang="0">
                    <a:pos x="28" y="6"/>
                  </a:cxn>
                </a:cxnLst>
                <a:rect l="0" t="0" r="r" b="b"/>
                <a:pathLst>
                  <a:path w="84" h="85">
                    <a:moveTo>
                      <a:pt x="28" y="13"/>
                    </a:moveTo>
                    <a:lnTo>
                      <a:pt x="21" y="13"/>
                    </a:lnTo>
                    <a:lnTo>
                      <a:pt x="14" y="13"/>
                    </a:lnTo>
                    <a:lnTo>
                      <a:pt x="7" y="20"/>
                    </a:lnTo>
                    <a:lnTo>
                      <a:pt x="7" y="20"/>
                    </a:lnTo>
                    <a:lnTo>
                      <a:pt x="7" y="26"/>
                    </a:lnTo>
                    <a:lnTo>
                      <a:pt x="7" y="46"/>
                    </a:lnTo>
                    <a:lnTo>
                      <a:pt x="0" y="46"/>
                    </a:lnTo>
                    <a:lnTo>
                      <a:pt x="0" y="52"/>
                    </a:lnTo>
                    <a:lnTo>
                      <a:pt x="0" y="59"/>
                    </a:lnTo>
                    <a:lnTo>
                      <a:pt x="0" y="52"/>
                    </a:lnTo>
                    <a:lnTo>
                      <a:pt x="0" y="46"/>
                    </a:lnTo>
                    <a:lnTo>
                      <a:pt x="0" y="52"/>
                    </a:lnTo>
                    <a:lnTo>
                      <a:pt x="0" y="59"/>
                    </a:lnTo>
                    <a:lnTo>
                      <a:pt x="0" y="59"/>
                    </a:lnTo>
                    <a:lnTo>
                      <a:pt x="0" y="66"/>
                    </a:lnTo>
                    <a:lnTo>
                      <a:pt x="0" y="66"/>
                    </a:lnTo>
                    <a:lnTo>
                      <a:pt x="7" y="66"/>
                    </a:lnTo>
                    <a:lnTo>
                      <a:pt x="7" y="66"/>
                    </a:lnTo>
                    <a:lnTo>
                      <a:pt x="14" y="59"/>
                    </a:lnTo>
                    <a:lnTo>
                      <a:pt x="21" y="59"/>
                    </a:lnTo>
                    <a:lnTo>
                      <a:pt x="14" y="46"/>
                    </a:lnTo>
                    <a:lnTo>
                      <a:pt x="14" y="39"/>
                    </a:lnTo>
                    <a:lnTo>
                      <a:pt x="14" y="26"/>
                    </a:lnTo>
                    <a:lnTo>
                      <a:pt x="14" y="26"/>
                    </a:lnTo>
                    <a:lnTo>
                      <a:pt x="14" y="33"/>
                    </a:lnTo>
                    <a:lnTo>
                      <a:pt x="14" y="39"/>
                    </a:lnTo>
                    <a:lnTo>
                      <a:pt x="21" y="46"/>
                    </a:lnTo>
                    <a:lnTo>
                      <a:pt x="21" y="52"/>
                    </a:lnTo>
                    <a:lnTo>
                      <a:pt x="21" y="46"/>
                    </a:lnTo>
                    <a:lnTo>
                      <a:pt x="21" y="39"/>
                    </a:lnTo>
                    <a:lnTo>
                      <a:pt x="21" y="33"/>
                    </a:lnTo>
                    <a:lnTo>
                      <a:pt x="21" y="26"/>
                    </a:lnTo>
                    <a:lnTo>
                      <a:pt x="21" y="33"/>
                    </a:lnTo>
                    <a:lnTo>
                      <a:pt x="21" y="46"/>
                    </a:lnTo>
                    <a:lnTo>
                      <a:pt x="21" y="46"/>
                    </a:lnTo>
                    <a:lnTo>
                      <a:pt x="21" y="39"/>
                    </a:lnTo>
                    <a:lnTo>
                      <a:pt x="21" y="26"/>
                    </a:lnTo>
                    <a:lnTo>
                      <a:pt x="21" y="39"/>
                    </a:lnTo>
                    <a:lnTo>
                      <a:pt x="21" y="46"/>
                    </a:lnTo>
                    <a:lnTo>
                      <a:pt x="21" y="52"/>
                    </a:lnTo>
                    <a:lnTo>
                      <a:pt x="21" y="59"/>
                    </a:lnTo>
                    <a:lnTo>
                      <a:pt x="21" y="66"/>
                    </a:lnTo>
                    <a:lnTo>
                      <a:pt x="21" y="66"/>
                    </a:lnTo>
                    <a:lnTo>
                      <a:pt x="21" y="72"/>
                    </a:lnTo>
                    <a:lnTo>
                      <a:pt x="28" y="72"/>
                    </a:lnTo>
                    <a:lnTo>
                      <a:pt x="28" y="59"/>
                    </a:lnTo>
                    <a:lnTo>
                      <a:pt x="35" y="52"/>
                    </a:lnTo>
                    <a:lnTo>
                      <a:pt x="28" y="59"/>
                    </a:lnTo>
                    <a:lnTo>
                      <a:pt x="28" y="72"/>
                    </a:lnTo>
                    <a:lnTo>
                      <a:pt x="21" y="79"/>
                    </a:lnTo>
                    <a:lnTo>
                      <a:pt x="21" y="79"/>
                    </a:lnTo>
                    <a:lnTo>
                      <a:pt x="21" y="79"/>
                    </a:lnTo>
                    <a:lnTo>
                      <a:pt x="21" y="85"/>
                    </a:lnTo>
                    <a:lnTo>
                      <a:pt x="28" y="85"/>
                    </a:lnTo>
                    <a:lnTo>
                      <a:pt x="35" y="79"/>
                    </a:lnTo>
                    <a:lnTo>
                      <a:pt x="35" y="72"/>
                    </a:lnTo>
                    <a:lnTo>
                      <a:pt x="35" y="79"/>
                    </a:lnTo>
                    <a:lnTo>
                      <a:pt x="28" y="85"/>
                    </a:lnTo>
                    <a:lnTo>
                      <a:pt x="35" y="85"/>
                    </a:lnTo>
                    <a:lnTo>
                      <a:pt x="49" y="85"/>
                    </a:lnTo>
                    <a:lnTo>
                      <a:pt x="49" y="85"/>
                    </a:lnTo>
                    <a:lnTo>
                      <a:pt x="49" y="79"/>
                    </a:lnTo>
                    <a:lnTo>
                      <a:pt x="49" y="72"/>
                    </a:lnTo>
                    <a:lnTo>
                      <a:pt x="49" y="66"/>
                    </a:lnTo>
                    <a:lnTo>
                      <a:pt x="49" y="59"/>
                    </a:lnTo>
                    <a:lnTo>
                      <a:pt x="56" y="46"/>
                    </a:lnTo>
                    <a:lnTo>
                      <a:pt x="56" y="59"/>
                    </a:lnTo>
                    <a:lnTo>
                      <a:pt x="49" y="59"/>
                    </a:lnTo>
                    <a:lnTo>
                      <a:pt x="49" y="66"/>
                    </a:lnTo>
                    <a:lnTo>
                      <a:pt x="49" y="72"/>
                    </a:lnTo>
                    <a:lnTo>
                      <a:pt x="49" y="79"/>
                    </a:lnTo>
                    <a:lnTo>
                      <a:pt x="49" y="79"/>
                    </a:lnTo>
                    <a:lnTo>
                      <a:pt x="49" y="85"/>
                    </a:lnTo>
                    <a:lnTo>
                      <a:pt x="56" y="85"/>
                    </a:lnTo>
                    <a:lnTo>
                      <a:pt x="63" y="79"/>
                    </a:lnTo>
                    <a:lnTo>
                      <a:pt x="63" y="79"/>
                    </a:lnTo>
                    <a:lnTo>
                      <a:pt x="63" y="72"/>
                    </a:lnTo>
                    <a:lnTo>
                      <a:pt x="63" y="66"/>
                    </a:lnTo>
                    <a:lnTo>
                      <a:pt x="63" y="59"/>
                    </a:lnTo>
                    <a:lnTo>
                      <a:pt x="63" y="59"/>
                    </a:lnTo>
                    <a:lnTo>
                      <a:pt x="63" y="66"/>
                    </a:lnTo>
                    <a:lnTo>
                      <a:pt x="63" y="66"/>
                    </a:lnTo>
                    <a:lnTo>
                      <a:pt x="63" y="72"/>
                    </a:lnTo>
                    <a:lnTo>
                      <a:pt x="63" y="79"/>
                    </a:lnTo>
                    <a:lnTo>
                      <a:pt x="63" y="79"/>
                    </a:lnTo>
                    <a:lnTo>
                      <a:pt x="63" y="79"/>
                    </a:lnTo>
                    <a:lnTo>
                      <a:pt x="70" y="79"/>
                    </a:lnTo>
                    <a:lnTo>
                      <a:pt x="70" y="79"/>
                    </a:lnTo>
                    <a:lnTo>
                      <a:pt x="70" y="72"/>
                    </a:lnTo>
                    <a:lnTo>
                      <a:pt x="70" y="66"/>
                    </a:lnTo>
                    <a:lnTo>
                      <a:pt x="63" y="66"/>
                    </a:lnTo>
                    <a:lnTo>
                      <a:pt x="70" y="66"/>
                    </a:lnTo>
                    <a:lnTo>
                      <a:pt x="70" y="66"/>
                    </a:lnTo>
                    <a:lnTo>
                      <a:pt x="70" y="66"/>
                    </a:lnTo>
                    <a:lnTo>
                      <a:pt x="63" y="59"/>
                    </a:lnTo>
                    <a:lnTo>
                      <a:pt x="63" y="59"/>
                    </a:lnTo>
                    <a:lnTo>
                      <a:pt x="70" y="59"/>
                    </a:lnTo>
                    <a:lnTo>
                      <a:pt x="70" y="66"/>
                    </a:lnTo>
                    <a:lnTo>
                      <a:pt x="70" y="59"/>
                    </a:lnTo>
                    <a:lnTo>
                      <a:pt x="70" y="59"/>
                    </a:lnTo>
                    <a:lnTo>
                      <a:pt x="70" y="52"/>
                    </a:lnTo>
                    <a:lnTo>
                      <a:pt x="63" y="46"/>
                    </a:lnTo>
                    <a:lnTo>
                      <a:pt x="63" y="39"/>
                    </a:lnTo>
                    <a:lnTo>
                      <a:pt x="63" y="46"/>
                    </a:lnTo>
                    <a:lnTo>
                      <a:pt x="70" y="52"/>
                    </a:lnTo>
                    <a:lnTo>
                      <a:pt x="70" y="59"/>
                    </a:lnTo>
                    <a:lnTo>
                      <a:pt x="70" y="52"/>
                    </a:lnTo>
                    <a:lnTo>
                      <a:pt x="70" y="46"/>
                    </a:lnTo>
                    <a:lnTo>
                      <a:pt x="70" y="39"/>
                    </a:lnTo>
                    <a:lnTo>
                      <a:pt x="63" y="33"/>
                    </a:lnTo>
                    <a:lnTo>
                      <a:pt x="63" y="26"/>
                    </a:lnTo>
                    <a:lnTo>
                      <a:pt x="63" y="33"/>
                    </a:lnTo>
                    <a:lnTo>
                      <a:pt x="70" y="39"/>
                    </a:lnTo>
                    <a:lnTo>
                      <a:pt x="70" y="39"/>
                    </a:lnTo>
                    <a:lnTo>
                      <a:pt x="70" y="46"/>
                    </a:lnTo>
                    <a:lnTo>
                      <a:pt x="77" y="46"/>
                    </a:lnTo>
                    <a:lnTo>
                      <a:pt x="77" y="52"/>
                    </a:lnTo>
                    <a:lnTo>
                      <a:pt x="77" y="52"/>
                    </a:lnTo>
                    <a:lnTo>
                      <a:pt x="70" y="46"/>
                    </a:lnTo>
                    <a:lnTo>
                      <a:pt x="70" y="59"/>
                    </a:lnTo>
                    <a:lnTo>
                      <a:pt x="77" y="59"/>
                    </a:lnTo>
                    <a:lnTo>
                      <a:pt x="77" y="59"/>
                    </a:lnTo>
                    <a:lnTo>
                      <a:pt x="84" y="59"/>
                    </a:lnTo>
                    <a:lnTo>
                      <a:pt x="84" y="46"/>
                    </a:lnTo>
                    <a:lnTo>
                      <a:pt x="84" y="46"/>
                    </a:lnTo>
                    <a:lnTo>
                      <a:pt x="84" y="46"/>
                    </a:lnTo>
                    <a:lnTo>
                      <a:pt x="84" y="39"/>
                    </a:lnTo>
                    <a:lnTo>
                      <a:pt x="77" y="26"/>
                    </a:lnTo>
                    <a:lnTo>
                      <a:pt x="77" y="26"/>
                    </a:lnTo>
                    <a:lnTo>
                      <a:pt x="77" y="20"/>
                    </a:lnTo>
                    <a:lnTo>
                      <a:pt x="77" y="20"/>
                    </a:lnTo>
                    <a:lnTo>
                      <a:pt x="77" y="13"/>
                    </a:lnTo>
                    <a:lnTo>
                      <a:pt x="70" y="13"/>
                    </a:lnTo>
                    <a:lnTo>
                      <a:pt x="63" y="13"/>
                    </a:lnTo>
                    <a:lnTo>
                      <a:pt x="56" y="6"/>
                    </a:lnTo>
                    <a:lnTo>
                      <a:pt x="56" y="6"/>
                    </a:lnTo>
                    <a:lnTo>
                      <a:pt x="56" y="6"/>
                    </a:lnTo>
                    <a:lnTo>
                      <a:pt x="49" y="6"/>
                    </a:lnTo>
                    <a:lnTo>
                      <a:pt x="35" y="6"/>
                    </a:lnTo>
                    <a:lnTo>
                      <a:pt x="56" y="0"/>
                    </a:lnTo>
                    <a:lnTo>
                      <a:pt x="49" y="0"/>
                    </a:lnTo>
                    <a:lnTo>
                      <a:pt x="42" y="0"/>
                    </a:lnTo>
                    <a:lnTo>
                      <a:pt x="35" y="0"/>
                    </a:lnTo>
                    <a:lnTo>
                      <a:pt x="35" y="0"/>
                    </a:lnTo>
                    <a:lnTo>
                      <a:pt x="35" y="0"/>
                    </a:lnTo>
                    <a:lnTo>
                      <a:pt x="28" y="6"/>
                    </a:lnTo>
                    <a:lnTo>
                      <a:pt x="28" y="13"/>
                    </a:lnTo>
                  </a:path>
                </a:pathLst>
              </a:custGeom>
              <a:noFill/>
              <a:ln w="0">
                <a:solidFill>
                  <a:srgbClr val="414141"/>
                </a:solidFill>
                <a:prstDash val="solid"/>
                <a:round/>
                <a:headEnd/>
                <a:tailEnd/>
              </a:ln>
            </p:spPr>
            <p:txBody>
              <a:bodyPr/>
              <a:lstStyle/>
              <a:p>
                <a:endParaRPr lang="en-US" dirty="0"/>
              </a:p>
            </p:txBody>
          </p:sp>
          <p:sp>
            <p:nvSpPr>
              <p:cNvPr id="29396" name="Freeform 724"/>
              <p:cNvSpPr>
                <a:spLocks/>
              </p:cNvSpPr>
              <p:nvPr/>
            </p:nvSpPr>
            <p:spPr bwMode="auto">
              <a:xfrm>
                <a:off x="3035" y="3409"/>
                <a:ext cx="14" cy="38"/>
              </a:xfrm>
              <a:custGeom>
                <a:avLst/>
                <a:gdLst/>
                <a:ahLst/>
                <a:cxnLst>
                  <a:cxn ang="0">
                    <a:pos x="14" y="0"/>
                  </a:cxn>
                  <a:cxn ang="0">
                    <a:pos x="7" y="13"/>
                  </a:cxn>
                  <a:cxn ang="0">
                    <a:pos x="7" y="26"/>
                  </a:cxn>
                  <a:cxn ang="0">
                    <a:pos x="0" y="39"/>
                  </a:cxn>
                  <a:cxn ang="0">
                    <a:pos x="7" y="26"/>
                  </a:cxn>
                  <a:cxn ang="0">
                    <a:pos x="14" y="20"/>
                  </a:cxn>
                  <a:cxn ang="0">
                    <a:pos x="14" y="13"/>
                  </a:cxn>
                  <a:cxn ang="0">
                    <a:pos x="14" y="0"/>
                  </a:cxn>
                  <a:cxn ang="0">
                    <a:pos x="14" y="0"/>
                  </a:cxn>
                </a:cxnLst>
                <a:rect l="0" t="0" r="r" b="b"/>
                <a:pathLst>
                  <a:path w="14" h="39">
                    <a:moveTo>
                      <a:pt x="14" y="0"/>
                    </a:moveTo>
                    <a:lnTo>
                      <a:pt x="7" y="13"/>
                    </a:lnTo>
                    <a:lnTo>
                      <a:pt x="7" y="26"/>
                    </a:lnTo>
                    <a:lnTo>
                      <a:pt x="0" y="39"/>
                    </a:lnTo>
                    <a:lnTo>
                      <a:pt x="7" y="26"/>
                    </a:lnTo>
                    <a:lnTo>
                      <a:pt x="14" y="20"/>
                    </a:lnTo>
                    <a:lnTo>
                      <a:pt x="14" y="13"/>
                    </a:lnTo>
                    <a:lnTo>
                      <a:pt x="14" y="0"/>
                    </a:lnTo>
                    <a:lnTo>
                      <a:pt x="14" y="0"/>
                    </a:lnTo>
                    <a:close/>
                  </a:path>
                </a:pathLst>
              </a:custGeom>
              <a:solidFill>
                <a:srgbClr val="003530"/>
              </a:solidFill>
              <a:ln w="9525">
                <a:noFill/>
                <a:round/>
                <a:headEnd/>
                <a:tailEnd/>
              </a:ln>
            </p:spPr>
            <p:txBody>
              <a:bodyPr/>
              <a:lstStyle/>
              <a:p>
                <a:endParaRPr lang="en-US" dirty="0"/>
              </a:p>
            </p:txBody>
          </p:sp>
          <p:sp>
            <p:nvSpPr>
              <p:cNvPr id="29397" name="Freeform 725"/>
              <p:cNvSpPr>
                <a:spLocks/>
              </p:cNvSpPr>
              <p:nvPr/>
            </p:nvSpPr>
            <p:spPr bwMode="auto">
              <a:xfrm>
                <a:off x="3035" y="3409"/>
                <a:ext cx="14" cy="38"/>
              </a:xfrm>
              <a:custGeom>
                <a:avLst/>
                <a:gdLst/>
                <a:ahLst/>
                <a:cxnLst>
                  <a:cxn ang="0">
                    <a:pos x="14" y="0"/>
                  </a:cxn>
                  <a:cxn ang="0">
                    <a:pos x="7" y="13"/>
                  </a:cxn>
                  <a:cxn ang="0">
                    <a:pos x="7" y="26"/>
                  </a:cxn>
                  <a:cxn ang="0">
                    <a:pos x="0" y="39"/>
                  </a:cxn>
                  <a:cxn ang="0">
                    <a:pos x="7" y="26"/>
                  </a:cxn>
                  <a:cxn ang="0">
                    <a:pos x="14" y="20"/>
                  </a:cxn>
                  <a:cxn ang="0">
                    <a:pos x="14" y="13"/>
                  </a:cxn>
                  <a:cxn ang="0">
                    <a:pos x="14" y="0"/>
                  </a:cxn>
                </a:cxnLst>
                <a:rect l="0" t="0" r="r" b="b"/>
                <a:pathLst>
                  <a:path w="14" h="39">
                    <a:moveTo>
                      <a:pt x="14" y="0"/>
                    </a:moveTo>
                    <a:lnTo>
                      <a:pt x="7" y="13"/>
                    </a:lnTo>
                    <a:lnTo>
                      <a:pt x="7" y="26"/>
                    </a:lnTo>
                    <a:lnTo>
                      <a:pt x="0" y="39"/>
                    </a:lnTo>
                    <a:lnTo>
                      <a:pt x="7" y="26"/>
                    </a:lnTo>
                    <a:lnTo>
                      <a:pt x="14" y="20"/>
                    </a:lnTo>
                    <a:lnTo>
                      <a:pt x="14" y="13"/>
                    </a:lnTo>
                    <a:lnTo>
                      <a:pt x="14" y="0"/>
                    </a:lnTo>
                  </a:path>
                </a:pathLst>
              </a:custGeom>
              <a:noFill/>
              <a:ln w="0">
                <a:solidFill>
                  <a:srgbClr val="414141"/>
                </a:solidFill>
                <a:prstDash val="solid"/>
                <a:round/>
                <a:headEnd/>
                <a:tailEnd/>
              </a:ln>
            </p:spPr>
            <p:txBody>
              <a:bodyPr/>
              <a:lstStyle/>
              <a:p>
                <a:endParaRPr lang="en-US" dirty="0"/>
              </a:p>
            </p:txBody>
          </p:sp>
          <p:sp>
            <p:nvSpPr>
              <p:cNvPr id="29398" name="Freeform 726"/>
              <p:cNvSpPr>
                <a:spLocks/>
              </p:cNvSpPr>
              <p:nvPr/>
            </p:nvSpPr>
            <p:spPr bwMode="auto">
              <a:xfrm>
                <a:off x="3021" y="3409"/>
                <a:ext cx="14" cy="38"/>
              </a:xfrm>
              <a:custGeom>
                <a:avLst/>
                <a:gdLst/>
                <a:ahLst/>
                <a:cxnLst>
                  <a:cxn ang="0">
                    <a:pos x="14" y="0"/>
                  </a:cxn>
                  <a:cxn ang="0">
                    <a:pos x="14" y="7"/>
                  </a:cxn>
                  <a:cxn ang="0">
                    <a:pos x="7" y="20"/>
                  </a:cxn>
                  <a:cxn ang="0">
                    <a:pos x="7" y="26"/>
                  </a:cxn>
                  <a:cxn ang="0">
                    <a:pos x="0" y="39"/>
                  </a:cxn>
                  <a:cxn ang="0">
                    <a:pos x="7" y="26"/>
                  </a:cxn>
                  <a:cxn ang="0">
                    <a:pos x="14" y="20"/>
                  </a:cxn>
                  <a:cxn ang="0">
                    <a:pos x="14" y="13"/>
                  </a:cxn>
                  <a:cxn ang="0">
                    <a:pos x="14" y="0"/>
                  </a:cxn>
                  <a:cxn ang="0">
                    <a:pos x="14" y="0"/>
                  </a:cxn>
                </a:cxnLst>
                <a:rect l="0" t="0" r="r" b="b"/>
                <a:pathLst>
                  <a:path w="14" h="39">
                    <a:moveTo>
                      <a:pt x="14" y="0"/>
                    </a:moveTo>
                    <a:lnTo>
                      <a:pt x="14" y="7"/>
                    </a:lnTo>
                    <a:lnTo>
                      <a:pt x="7" y="20"/>
                    </a:lnTo>
                    <a:lnTo>
                      <a:pt x="7" y="26"/>
                    </a:lnTo>
                    <a:lnTo>
                      <a:pt x="0" y="39"/>
                    </a:lnTo>
                    <a:lnTo>
                      <a:pt x="7" y="26"/>
                    </a:lnTo>
                    <a:lnTo>
                      <a:pt x="14" y="20"/>
                    </a:lnTo>
                    <a:lnTo>
                      <a:pt x="14" y="13"/>
                    </a:lnTo>
                    <a:lnTo>
                      <a:pt x="14" y="0"/>
                    </a:lnTo>
                    <a:lnTo>
                      <a:pt x="14" y="0"/>
                    </a:lnTo>
                    <a:close/>
                  </a:path>
                </a:pathLst>
              </a:custGeom>
              <a:solidFill>
                <a:srgbClr val="003530"/>
              </a:solidFill>
              <a:ln w="9525">
                <a:noFill/>
                <a:round/>
                <a:headEnd/>
                <a:tailEnd/>
              </a:ln>
            </p:spPr>
            <p:txBody>
              <a:bodyPr/>
              <a:lstStyle/>
              <a:p>
                <a:endParaRPr lang="en-US" dirty="0"/>
              </a:p>
            </p:txBody>
          </p:sp>
          <p:sp>
            <p:nvSpPr>
              <p:cNvPr id="29399" name="Freeform 727"/>
              <p:cNvSpPr>
                <a:spLocks/>
              </p:cNvSpPr>
              <p:nvPr/>
            </p:nvSpPr>
            <p:spPr bwMode="auto">
              <a:xfrm>
                <a:off x="3021" y="3409"/>
                <a:ext cx="14" cy="38"/>
              </a:xfrm>
              <a:custGeom>
                <a:avLst/>
                <a:gdLst/>
                <a:ahLst/>
                <a:cxnLst>
                  <a:cxn ang="0">
                    <a:pos x="14" y="0"/>
                  </a:cxn>
                  <a:cxn ang="0">
                    <a:pos x="14" y="7"/>
                  </a:cxn>
                  <a:cxn ang="0">
                    <a:pos x="7" y="20"/>
                  </a:cxn>
                  <a:cxn ang="0">
                    <a:pos x="7" y="26"/>
                  </a:cxn>
                  <a:cxn ang="0">
                    <a:pos x="0" y="39"/>
                  </a:cxn>
                  <a:cxn ang="0">
                    <a:pos x="7" y="26"/>
                  </a:cxn>
                  <a:cxn ang="0">
                    <a:pos x="14" y="20"/>
                  </a:cxn>
                  <a:cxn ang="0">
                    <a:pos x="14" y="13"/>
                  </a:cxn>
                  <a:cxn ang="0">
                    <a:pos x="14" y="0"/>
                  </a:cxn>
                </a:cxnLst>
                <a:rect l="0" t="0" r="r" b="b"/>
                <a:pathLst>
                  <a:path w="14" h="39">
                    <a:moveTo>
                      <a:pt x="14" y="0"/>
                    </a:moveTo>
                    <a:lnTo>
                      <a:pt x="14" y="7"/>
                    </a:lnTo>
                    <a:lnTo>
                      <a:pt x="7" y="20"/>
                    </a:lnTo>
                    <a:lnTo>
                      <a:pt x="7" y="26"/>
                    </a:lnTo>
                    <a:lnTo>
                      <a:pt x="0" y="39"/>
                    </a:lnTo>
                    <a:lnTo>
                      <a:pt x="7" y="26"/>
                    </a:lnTo>
                    <a:lnTo>
                      <a:pt x="14" y="20"/>
                    </a:lnTo>
                    <a:lnTo>
                      <a:pt x="14" y="13"/>
                    </a:lnTo>
                    <a:lnTo>
                      <a:pt x="14" y="0"/>
                    </a:lnTo>
                  </a:path>
                </a:pathLst>
              </a:custGeom>
              <a:noFill/>
              <a:ln w="0">
                <a:solidFill>
                  <a:srgbClr val="414141"/>
                </a:solidFill>
                <a:prstDash val="solid"/>
                <a:round/>
                <a:headEnd/>
                <a:tailEnd/>
              </a:ln>
            </p:spPr>
            <p:txBody>
              <a:bodyPr/>
              <a:lstStyle/>
              <a:p>
                <a:endParaRPr lang="en-US" dirty="0"/>
              </a:p>
            </p:txBody>
          </p:sp>
          <p:sp>
            <p:nvSpPr>
              <p:cNvPr id="29400" name="Freeform 728"/>
              <p:cNvSpPr>
                <a:spLocks/>
              </p:cNvSpPr>
              <p:nvPr/>
            </p:nvSpPr>
            <p:spPr bwMode="auto">
              <a:xfrm>
                <a:off x="3007" y="3442"/>
                <a:ext cx="7" cy="19"/>
              </a:xfrm>
              <a:custGeom>
                <a:avLst/>
                <a:gdLst/>
                <a:ahLst/>
                <a:cxnLst>
                  <a:cxn ang="0">
                    <a:pos x="7" y="0"/>
                  </a:cxn>
                  <a:cxn ang="0">
                    <a:pos x="7" y="6"/>
                  </a:cxn>
                  <a:cxn ang="0">
                    <a:pos x="0" y="13"/>
                  </a:cxn>
                  <a:cxn ang="0">
                    <a:pos x="0" y="20"/>
                  </a:cxn>
                  <a:cxn ang="0">
                    <a:pos x="0" y="13"/>
                  </a:cxn>
                  <a:cxn ang="0">
                    <a:pos x="7" y="0"/>
                  </a:cxn>
                  <a:cxn ang="0">
                    <a:pos x="7" y="0"/>
                  </a:cxn>
                </a:cxnLst>
                <a:rect l="0" t="0" r="r" b="b"/>
                <a:pathLst>
                  <a:path w="7" h="20">
                    <a:moveTo>
                      <a:pt x="7" y="0"/>
                    </a:moveTo>
                    <a:lnTo>
                      <a:pt x="7" y="6"/>
                    </a:lnTo>
                    <a:lnTo>
                      <a:pt x="0" y="13"/>
                    </a:lnTo>
                    <a:lnTo>
                      <a:pt x="0" y="20"/>
                    </a:lnTo>
                    <a:lnTo>
                      <a:pt x="0" y="13"/>
                    </a:lnTo>
                    <a:lnTo>
                      <a:pt x="7" y="0"/>
                    </a:lnTo>
                    <a:lnTo>
                      <a:pt x="7" y="0"/>
                    </a:lnTo>
                    <a:close/>
                  </a:path>
                </a:pathLst>
              </a:custGeom>
              <a:solidFill>
                <a:srgbClr val="003530"/>
              </a:solidFill>
              <a:ln w="9525">
                <a:noFill/>
                <a:round/>
                <a:headEnd/>
                <a:tailEnd/>
              </a:ln>
            </p:spPr>
            <p:txBody>
              <a:bodyPr/>
              <a:lstStyle/>
              <a:p>
                <a:endParaRPr lang="en-US" dirty="0"/>
              </a:p>
            </p:txBody>
          </p:sp>
          <p:sp>
            <p:nvSpPr>
              <p:cNvPr id="29401" name="Freeform 729"/>
              <p:cNvSpPr>
                <a:spLocks/>
              </p:cNvSpPr>
              <p:nvPr/>
            </p:nvSpPr>
            <p:spPr bwMode="auto">
              <a:xfrm>
                <a:off x="3007" y="3442"/>
                <a:ext cx="7" cy="19"/>
              </a:xfrm>
              <a:custGeom>
                <a:avLst/>
                <a:gdLst/>
                <a:ahLst/>
                <a:cxnLst>
                  <a:cxn ang="0">
                    <a:pos x="7" y="0"/>
                  </a:cxn>
                  <a:cxn ang="0">
                    <a:pos x="7" y="6"/>
                  </a:cxn>
                  <a:cxn ang="0">
                    <a:pos x="0" y="13"/>
                  </a:cxn>
                  <a:cxn ang="0">
                    <a:pos x="0" y="20"/>
                  </a:cxn>
                  <a:cxn ang="0">
                    <a:pos x="0" y="13"/>
                  </a:cxn>
                  <a:cxn ang="0">
                    <a:pos x="7" y="0"/>
                  </a:cxn>
                </a:cxnLst>
                <a:rect l="0" t="0" r="r" b="b"/>
                <a:pathLst>
                  <a:path w="7" h="20">
                    <a:moveTo>
                      <a:pt x="7" y="0"/>
                    </a:moveTo>
                    <a:lnTo>
                      <a:pt x="7" y="6"/>
                    </a:lnTo>
                    <a:lnTo>
                      <a:pt x="0" y="13"/>
                    </a:lnTo>
                    <a:lnTo>
                      <a:pt x="0" y="20"/>
                    </a:lnTo>
                    <a:lnTo>
                      <a:pt x="0" y="13"/>
                    </a:lnTo>
                    <a:lnTo>
                      <a:pt x="7" y="0"/>
                    </a:lnTo>
                  </a:path>
                </a:pathLst>
              </a:custGeom>
              <a:noFill/>
              <a:ln w="0">
                <a:solidFill>
                  <a:srgbClr val="414141"/>
                </a:solidFill>
                <a:prstDash val="solid"/>
                <a:round/>
                <a:headEnd/>
                <a:tailEnd/>
              </a:ln>
            </p:spPr>
            <p:txBody>
              <a:bodyPr/>
              <a:lstStyle/>
              <a:p>
                <a:endParaRPr lang="en-US" dirty="0"/>
              </a:p>
            </p:txBody>
          </p:sp>
          <p:sp>
            <p:nvSpPr>
              <p:cNvPr id="29402" name="Freeform 730"/>
              <p:cNvSpPr>
                <a:spLocks/>
              </p:cNvSpPr>
              <p:nvPr/>
            </p:nvSpPr>
            <p:spPr bwMode="auto">
              <a:xfrm>
                <a:off x="3007" y="3422"/>
                <a:ext cx="1" cy="32"/>
              </a:xfrm>
              <a:custGeom>
                <a:avLst/>
                <a:gdLst/>
                <a:ahLst/>
                <a:cxnLst>
                  <a:cxn ang="0">
                    <a:pos x="0" y="0"/>
                  </a:cxn>
                  <a:cxn ang="0">
                    <a:pos x="0" y="13"/>
                  </a:cxn>
                  <a:cxn ang="0">
                    <a:pos x="0" y="20"/>
                  </a:cxn>
                  <a:cxn ang="0">
                    <a:pos x="0" y="26"/>
                  </a:cxn>
                  <a:cxn ang="0">
                    <a:pos x="0" y="33"/>
                  </a:cxn>
                  <a:cxn ang="0">
                    <a:pos x="0" y="26"/>
                  </a:cxn>
                  <a:cxn ang="0">
                    <a:pos x="0" y="20"/>
                  </a:cxn>
                  <a:cxn ang="0">
                    <a:pos x="0" y="13"/>
                  </a:cxn>
                  <a:cxn ang="0">
                    <a:pos x="0" y="0"/>
                  </a:cxn>
                  <a:cxn ang="0">
                    <a:pos x="0" y="0"/>
                  </a:cxn>
                </a:cxnLst>
                <a:rect l="0" t="0" r="r" b="b"/>
                <a:pathLst>
                  <a:path h="33">
                    <a:moveTo>
                      <a:pt x="0" y="0"/>
                    </a:moveTo>
                    <a:lnTo>
                      <a:pt x="0" y="13"/>
                    </a:lnTo>
                    <a:lnTo>
                      <a:pt x="0" y="20"/>
                    </a:lnTo>
                    <a:lnTo>
                      <a:pt x="0" y="26"/>
                    </a:lnTo>
                    <a:lnTo>
                      <a:pt x="0" y="33"/>
                    </a:lnTo>
                    <a:lnTo>
                      <a:pt x="0" y="26"/>
                    </a:lnTo>
                    <a:lnTo>
                      <a:pt x="0" y="20"/>
                    </a:lnTo>
                    <a:lnTo>
                      <a:pt x="0" y="13"/>
                    </a:lnTo>
                    <a:lnTo>
                      <a:pt x="0" y="0"/>
                    </a:lnTo>
                    <a:lnTo>
                      <a:pt x="0" y="0"/>
                    </a:lnTo>
                    <a:close/>
                  </a:path>
                </a:pathLst>
              </a:custGeom>
              <a:solidFill>
                <a:srgbClr val="003530"/>
              </a:solidFill>
              <a:ln w="9525">
                <a:noFill/>
                <a:round/>
                <a:headEnd/>
                <a:tailEnd/>
              </a:ln>
            </p:spPr>
            <p:txBody>
              <a:bodyPr/>
              <a:lstStyle/>
              <a:p>
                <a:endParaRPr lang="en-US" dirty="0"/>
              </a:p>
            </p:txBody>
          </p:sp>
          <p:sp>
            <p:nvSpPr>
              <p:cNvPr id="29403" name="Freeform 731"/>
              <p:cNvSpPr>
                <a:spLocks/>
              </p:cNvSpPr>
              <p:nvPr/>
            </p:nvSpPr>
            <p:spPr bwMode="auto">
              <a:xfrm>
                <a:off x="3007" y="3422"/>
                <a:ext cx="1" cy="32"/>
              </a:xfrm>
              <a:custGeom>
                <a:avLst/>
                <a:gdLst/>
                <a:ahLst/>
                <a:cxnLst>
                  <a:cxn ang="0">
                    <a:pos x="0" y="0"/>
                  </a:cxn>
                  <a:cxn ang="0">
                    <a:pos x="0" y="13"/>
                  </a:cxn>
                  <a:cxn ang="0">
                    <a:pos x="0" y="20"/>
                  </a:cxn>
                  <a:cxn ang="0">
                    <a:pos x="0" y="26"/>
                  </a:cxn>
                  <a:cxn ang="0">
                    <a:pos x="0" y="33"/>
                  </a:cxn>
                  <a:cxn ang="0">
                    <a:pos x="0" y="26"/>
                  </a:cxn>
                  <a:cxn ang="0">
                    <a:pos x="0" y="20"/>
                  </a:cxn>
                  <a:cxn ang="0">
                    <a:pos x="0" y="13"/>
                  </a:cxn>
                  <a:cxn ang="0">
                    <a:pos x="0" y="0"/>
                  </a:cxn>
                </a:cxnLst>
                <a:rect l="0" t="0" r="r" b="b"/>
                <a:pathLst>
                  <a:path h="33">
                    <a:moveTo>
                      <a:pt x="0" y="0"/>
                    </a:moveTo>
                    <a:lnTo>
                      <a:pt x="0" y="13"/>
                    </a:lnTo>
                    <a:lnTo>
                      <a:pt x="0" y="20"/>
                    </a:lnTo>
                    <a:lnTo>
                      <a:pt x="0" y="26"/>
                    </a:lnTo>
                    <a:lnTo>
                      <a:pt x="0" y="33"/>
                    </a:lnTo>
                    <a:lnTo>
                      <a:pt x="0" y="26"/>
                    </a:lnTo>
                    <a:lnTo>
                      <a:pt x="0" y="20"/>
                    </a:lnTo>
                    <a:lnTo>
                      <a:pt x="0" y="13"/>
                    </a:lnTo>
                    <a:lnTo>
                      <a:pt x="0" y="0"/>
                    </a:lnTo>
                  </a:path>
                </a:pathLst>
              </a:custGeom>
              <a:noFill/>
              <a:ln w="0">
                <a:solidFill>
                  <a:srgbClr val="414141"/>
                </a:solidFill>
                <a:prstDash val="solid"/>
                <a:round/>
                <a:headEnd/>
                <a:tailEnd/>
              </a:ln>
            </p:spPr>
            <p:txBody>
              <a:bodyPr/>
              <a:lstStyle/>
              <a:p>
                <a:endParaRPr lang="en-US" dirty="0"/>
              </a:p>
            </p:txBody>
          </p:sp>
          <p:sp>
            <p:nvSpPr>
              <p:cNvPr id="29404" name="Freeform 732"/>
              <p:cNvSpPr>
                <a:spLocks/>
              </p:cNvSpPr>
              <p:nvPr/>
            </p:nvSpPr>
            <p:spPr bwMode="auto">
              <a:xfrm>
                <a:off x="3021" y="3409"/>
                <a:ext cx="1" cy="20"/>
              </a:xfrm>
              <a:custGeom>
                <a:avLst/>
                <a:gdLst/>
                <a:ahLst/>
                <a:cxnLst>
                  <a:cxn ang="0">
                    <a:pos x="0" y="0"/>
                  </a:cxn>
                  <a:cxn ang="0">
                    <a:pos x="0" y="7"/>
                  </a:cxn>
                  <a:cxn ang="0">
                    <a:pos x="0" y="7"/>
                  </a:cxn>
                  <a:cxn ang="0">
                    <a:pos x="0" y="20"/>
                  </a:cxn>
                  <a:cxn ang="0">
                    <a:pos x="0" y="7"/>
                  </a:cxn>
                  <a:cxn ang="0">
                    <a:pos x="0" y="7"/>
                  </a:cxn>
                  <a:cxn ang="0">
                    <a:pos x="0" y="0"/>
                  </a:cxn>
                  <a:cxn ang="0">
                    <a:pos x="0" y="0"/>
                  </a:cxn>
                </a:cxnLst>
                <a:rect l="0" t="0" r="r" b="b"/>
                <a:pathLst>
                  <a:path h="20">
                    <a:moveTo>
                      <a:pt x="0" y="0"/>
                    </a:moveTo>
                    <a:lnTo>
                      <a:pt x="0" y="7"/>
                    </a:lnTo>
                    <a:lnTo>
                      <a:pt x="0" y="7"/>
                    </a:lnTo>
                    <a:lnTo>
                      <a:pt x="0" y="20"/>
                    </a:lnTo>
                    <a:lnTo>
                      <a:pt x="0" y="7"/>
                    </a:lnTo>
                    <a:lnTo>
                      <a:pt x="0" y="7"/>
                    </a:lnTo>
                    <a:lnTo>
                      <a:pt x="0" y="0"/>
                    </a:lnTo>
                    <a:lnTo>
                      <a:pt x="0" y="0"/>
                    </a:lnTo>
                    <a:close/>
                  </a:path>
                </a:pathLst>
              </a:custGeom>
              <a:solidFill>
                <a:srgbClr val="003530"/>
              </a:solidFill>
              <a:ln w="9525">
                <a:noFill/>
                <a:round/>
                <a:headEnd/>
                <a:tailEnd/>
              </a:ln>
            </p:spPr>
            <p:txBody>
              <a:bodyPr/>
              <a:lstStyle/>
              <a:p>
                <a:endParaRPr lang="en-US" dirty="0"/>
              </a:p>
            </p:txBody>
          </p:sp>
          <p:sp>
            <p:nvSpPr>
              <p:cNvPr id="29405" name="Freeform 733"/>
              <p:cNvSpPr>
                <a:spLocks/>
              </p:cNvSpPr>
              <p:nvPr/>
            </p:nvSpPr>
            <p:spPr bwMode="auto">
              <a:xfrm>
                <a:off x="3021" y="3409"/>
                <a:ext cx="1" cy="20"/>
              </a:xfrm>
              <a:custGeom>
                <a:avLst/>
                <a:gdLst/>
                <a:ahLst/>
                <a:cxnLst>
                  <a:cxn ang="0">
                    <a:pos x="0" y="0"/>
                  </a:cxn>
                  <a:cxn ang="0">
                    <a:pos x="0" y="7"/>
                  </a:cxn>
                  <a:cxn ang="0">
                    <a:pos x="0" y="7"/>
                  </a:cxn>
                  <a:cxn ang="0">
                    <a:pos x="0" y="20"/>
                  </a:cxn>
                  <a:cxn ang="0">
                    <a:pos x="0" y="7"/>
                  </a:cxn>
                  <a:cxn ang="0">
                    <a:pos x="0" y="7"/>
                  </a:cxn>
                  <a:cxn ang="0">
                    <a:pos x="0" y="0"/>
                  </a:cxn>
                </a:cxnLst>
                <a:rect l="0" t="0" r="r" b="b"/>
                <a:pathLst>
                  <a:path h="20">
                    <a:moveTo>
                      <a:pt x="0" y="0"/>
                    </a:moveTo>
                    <a:lnTo>
                      <a:pt x="0" y="7"/>
                    </a:lnTo>
                    <a:lnTo>
                      <a:pt x="0" y="7"/>
                    </a:lnTo>
                    <a:lnTo>
                      <a:pt x="0" y="20"/>
                    </a:lnTo>
                    <a:lnTo>
                      <a:pt x="0" y="7"/>
                    </a:lnTo>
                    <a:lnTo>
                      <a:pt x="0" y="7"/>
                    </a:lnTo>
                    <a:lnTo>
                      <a:pt x="0" y="0"/>
                    </a:lnTo>
                  </a:path>
                </a:pathLst>
              </a:custGeom>
              <a:noFill/>
              <a:ln w="0">
                <a:solidFill>
                  <a:srgbClr val="414141"/>
                </a:solidFill>
                <a:prstDash val="solid"/>
                <a:round/>
                <a:headEnd/>
                <a:tailEnd/>
              </a:ln>
            </p:spPr>
            <p:txBody>
              <a:bodyPr/>
              <a:lstStyle/>
              <a:p>
                <a:endParaRPr lang="en-US" dirty="0"/>
              </a:p>
            </p:txBody>
          </p:sp>
          <p:sp>
            <p:nvSpPr>
              <p:cNvPr id="29406" name="Freeform 734"/>
              <p:cNvSpPr>
                <a:spLocks/>
              </p:cNvSpPr>
              <p:nvPr/>
            </p:nvSpPr>
            <p:spPr bwMode="auto">
              <a:xfrm>
                <a:off x="3021" y="3416"/>
                <a:ext cx="7" cy="19"/>
              </a:xfrm>
              <a:custGeom>
                <a:avLst/>
                <a:gdLst/>
                <a:ahLst/>
                <a:cxnLst>
                  <a:cxn ang="0">
                    <a:pos x="0" y="19"/>
                  </a:cxn>
                  <a:cxn ang="0">
                    <a:pos x="7" y="13"/>
                  </a:cxn>
                  <a:cxn ang="0">
                    <a:pos x="7" y="6"/>
                  </a:cxn>
                  <a:cxn ang="0">
                    <a:pos x="7" y="0"/>
                  </a:cxn>
                  <a:cxn ang="0">
                    <a:pos x="7" y="13"/>
                  </a:cxn>
                  <a:cxn ang="0">
                    <a:pos x="7" y="19"/>
                  </a:cxn>
                  <a:cxn ang="0">
                    <a:pos x="0" y="19"/>
                  </a:cxn>
                  <a:cxn ang="0">
                    <a:pos x="0" y="19"/>
                  </a:cxn>
                </a:cxnLst>
                <a:rect l="0" t="0" r="r" b="b"/>
                <a:pathLst>
                  <a:path w="7" h="19">
                    <a:moveTo>
                      <a:pt x="0" y="19"/>
                    </a:moveTo>
                    <a:lnTo>
                      <a:pt x="7" y="13"/>
                    </a:lnTo>
                    <a:lnTo>
                      <a:pt x="7" y="6"/>
                    </a:lnTo>
                    <a:lnTo>
                      <a:pt x="7" y="0"/>
                    </a:lnTo>
                    <a:lnTo>
                      <a:pt x="7" y="13"/>
                    </a:lnTo>
                    <a:lnTo>
                      <a:pt x="7" y="19"/>
                    </a:lnTo>
                    <a:lnTo>
                      <a:pt x="0" y="19"/>
                    </a:lnTo>
                    <a:lnTo>
                      <a:pt x="0" y="19"/>
                    </a:lnTo>
                    <a:close/>
                  </a:path>
                </a:pathLst>
              </a:custGeom>
              <a:solidFill>
                <a:srgbClr val="003530"/>
              </a:solidFill>
              <a:ln w="9525">
                <a:noFill/>
                <a:round/>
                <a:headEnd/>
                <a:tailEnd/>
              </a:ln>
            </p:spPr>
            <p:txBody>
              <a:bodyPr/>
              <a:lstStyle/>
              <a:p>
                <a:endParaRPr lang="en-US" dirty="0"/>
              </a:p>
            </p:txBody>
          </p:sp>
          <p:sp>
            <p:nvSpPr>
              <p:cNvPr id="29407" name="Freeform 735"/>
              <p:cNvSpPr>
                <a:spLocks/>
              </p:cNvSpPr>
              <p:nvPr/>
            </p:nvSpPr>
            <p:spPr bwMode="auto">
              <a:xfrm>
                <a:off x="3021" y="3416"/>
                <a:ext cx="7" cy="19"/>
              </a:xfrm>
              <a:custGeom>
                <a:avLst/>
                <a:gdLst/>
                <a:ahLst/>
                <a:cxnLst>
                  <a:cxn ang="0">
                    <a:pos x="0" y="19"/>
                  </a:cxn>
                  <a:cxn ang="0">
                    <a:pos x="7" y="13"/>
                  </a:cxn>
                  <a:cxn ang="0">
                    <a:pos x="7" y="6"/>
                  </a:cxn>
                  <a:cxn ang="0">
                    <a:pos x="7" y="0"/>
                  </a:cxn>
                  <a:cxn ang="0">
                    <a:pos x="7" y="13"/>
                  </a:cxn>
                  <a:cxn ang="0">
                    <a:pos x="7" y="19"/>
                  </a:cxn>
                  <a:cxn ang="0">
                    <a:pos x="0" y="19"/>
                  </a:cxn>
                </a:cxnLst>
                <a:rect l="0" t="0" r="r" b="b"/>
                <a:pathLst>
                  <a:path w="7" h="19">
                    <a:moveTo>
                      <a:pt x="0" y="19"/>
                    </a:moveTo>
                    <a:lnTo>
                      <a:pt x="7" y="13"/>
                    </a:lnTo>
                    <a:lnTo>
                      <a:pt x="7" y="6"/>
                    </a:lnTo>
                    <a:lnTo>
                      <a:pt x="7" y="0"/>
                    </a:lnTo>
                    <a:lnTo>
                      <a:pt x="7" y="13"/>
                    </a:lnTo>
                    <a:lnTo>
                      <a:pt x="7" y="19"/>
                    </a:lnTo>
                    <a:lnTo>
                      <a:pt x="0" y="19"/>
                    </a:lnTo>
                  </a:path>
                </a:pathLst>
              </a:custGeom>
              <a:noFill/>
              <a:ln w="0">
                <a:solidFill>
                  <a:srgbClr val="414141"/>
                </a:solidFill>
                <a:prstDash val="solid"/>
                <a:round/>
                <a:headEnd/>
                <a:tailEnd/>
              </a:ln>
            </p:spPr>
            <p:txBody>
              <a:bodyPr/>
              <a:lstStyle/>
              <a:p>
                <a:endParaRPr lang="en-US" dirty="0"/>
              </a:p>
            </p:txBody>
          </p:sp>
          <p:sp>
            <p:nvSpPr>
              <p:cNvPr id="29408" name="Freeform 736"/>
              <p:cNvSpPr>
                <a:spLocks/>
              </p:cNvSpPr>
              <p:nvPr/>
            </p:nvSpPr>
            <p:spPr bwMode="auto">
              <a:xfrm>
                <a:off x="3021" y="3442"/>
                <a:ext cx="7" cy="19"/>
              </a:xfrm>
              <a:custGeom>
                <a:avLst/>
                <a:gdLst/>
                <a:ahLst/>
                <a:cxnLst>
                  <a:cxn ang="0">
                    <a:pos x="7" y="0"/>
                  </a:cxn>
                  <a:cxn ang="0">
                    <a:pos x="7" y="0"/>
                  </a:cxn>
                  <a:cxn ang="0">
                    <a:pos x="7" y="6"/>
                  </a:cxn>
                  <a:cxn ang="0">
                    <a:pos x="0" y="13"/>
                  </a:cxn>
                  <a:cxn ang="0">
                    <a:pos x="0" y="20"/>
                  </a:cxn>
                  <a:cxn ang="0">
                    <a:pos x="7" y="13"/>
                  </a:cxn>
                  <a:cxn ang="0">
                    <a:pos x="7" y="6"/>
                  </a:cxn>
                  <a:cxn ang="0">
                    <a:pos x="7" y="0"/>
                  </a:cxn>
                  <a:cxn ang="0">
                    <a:pos x="7" y="0"/>
                  </a:cxn>
                </a:cxnLst>
                <a:rect l="0" t="0" r="r" b="b"/>
                <a:pathLst>
                  <a:path w="7" h="20">
                    <a:moveTo>
                      <a:pt x="7" y="0"/>
                    </a:moveTo>
                    <a:lnTo>
                      <a:pt x="7" y="0"/>
                    </a:lnTo>
                    <a:lnTo>
                      <a:pt x="7" y="6"/>
                    </a:lnTo>
                    <a:lnTo>
                      <a:pt x="0" y="13"/>
                    </a:lnTo>
                    <a:lnTo>
                      <a:pt x="0" y="20"/>
                    </a:lnTo>
                    <a:lnTo>
                      <a:pt x="7" y="13"/>
                    </a:lnTo>
                    <a:lnTo>
                      <a:pt x="7" y="6"/>
                    </a:lnTo>
                    <a:lnTo>
                      <a:pt x="7" y="0"/>
                    </a:lnTo>
                    <a:lnTo>
                      <a:pt x="7" y="0"/>
                    </a:lnTo>
                    <a:close/>
                  </a:path>
                </a:pathLst>
              </a:custGeom>
              <a:solidFill>
                <a:srgbClr val="003530"/>
              </a:solidFill>
              <a:ln w="9525">
                <a:noFill/>
                <a:round/>
                <a:headEnd/>
                <a:tailEnd/>
              </a:ln>
            </p:spPr>
            <p:txBody>
              <a:bodyPr/>
              <a:lstStyle/>
              <a:p>
                <a:endParaRPr lang="en-US" dirty="0"/>
              </a:p>
            </p:txBody>
          </p:sp>
          <p:sp>
            <p:nvSpPr>
              <p:cNvPr id="29409" name="Freeform 737"/>
              <p:cNvSpPr>
                <a:spLocks/>
              </p:cNvSpPr>
              <p:nvPr/>
            </p:nvSpPr>
            <p:spPr bwMode="auto">
              <a:xfrm>
                <a:off x="3021" y="3442"/>
                <a:ext cx="7" cy="19"/>
              </a:xfrm>
              <a:custGeom>
                <a:avLst/>
                <a:gdLst/>
                <a:ahLst/>
                <a:cxnLst>
                  <a:cxn ang="0">
                    <a:pos x="7" y="0"/>
                  </a:cxn>
                  <a:cxn ang="0">
                    <a:pos x="7" y="0"/>
                  </a:cxn>
                  <a:cxn ang="0">
                    <a:pos x="7" y="6"/>
                  </a:cxn>
                  <a:cxn ang="0">
                    <a:pos x="0" y="13"/>
                  </a:cxn>
                  <a:cxn ang="0">
                    <a:pos x="0" y="20"/>
                  </a:cxn>
                  <a:cxn ang="0">
                    <a:pos x="7" y="13"/>
                  </a:cxn>
                  <a:cxn ang="0">
                    <a:pos x="7" y="6"/>
                  </a:cxn>
                  <a:cxn ang="0">
                    <a:pos x="7" y="0"/>
                  </a:cxn>
                </a:cxnLst>
                <a:rect l="0" t="0" r="r" b="b"/>
                <a:pathLst>
                  <a:path w="7" h="20">
                    <a:moveTo>
                      <a:pt x="7" y="0"/>
                    </a:moveTo>
                    <a:lnTo>
                      <a:pt x="7" y="0"/>
                    </a:lnTo>
                    <a:lnTo>
                      <a:pt x="7" y="6"/>
                    </a:lnTo>
                    <a:lnTo>
                      <a:pt x="0" y="13"/>
                    </a:lnTo>
                    <a:lnTo>
                      <a:pt x="0" y="20"/>
                    </a:lnTo>
                    <a:lnTo>
                      <a:pt x="7" y="13"/>
                    </a:lnTo>
                    <a:lnTo>
                      <a:pt x="7" y="6"/>
                    </a:lnTo>
                    <a:lnTo>
                      <a:pt x="7" y="0"/>
                    </a:lnTo>
                  </a:path>
                </a:pathLst>
              </a:custGeom>
              <a:noFill/>
              <a:ln w="0">
                <a:solidFill>
                  <a:srgbClr val="414141"/>
                </a:solidFill>
                <a:prstDash val="solid"/>
                <a:round/>
                <a:headEnd/>
                <a:tailEnd/>
              </a:ln>
            </p:spPr>
            <p:txBody>
              <a:bodyPr/>
              <a:lstStyle/>
              <a:p>
                <a:endParaRPr lang="en-US" dirty="0"/>
              </a:p>
            </p:txBody>
          </p:sp>
          <p:sp>
            <p:nvSpPr>
              <p:cNvPr id="29410" name="Freeform 738"/>
              <p:cNvSpPr>
                <a:spLocks/>
              </p:cNvSpPr>
              <p:nvPr/>
            </p:nvSpPr>
            <p:spPr bwMode="auto">
              <a:xfrm>
                <a:off x="3042" y="3422"/>
                <a:ext cx="13" cy="45"/>
              </a:xfrm>
              <a:custGeom>
                <a:avLst/>
                <a:gdLst/>
                <a:ahLst/>
                <a:cxnLst>
                  <a:cxn ang="0">
                    <a:pos x="0" y="46"/>
                  </a:cxn>
                  <a:cxn ang="0">
                    <a:pos x="7" y="33"/>
                  </a:cxn>
                  <a:cxn ang="0">
                    <a:pos x="7" y="26"/>
                  </a:cxn>
                  <a:cxn ang="0">
                    <a:pos x="14" y="20"/>
                  </a:cxn>
                  <a:cxn ang="0">
                    <a:pos x="14" y="7"/>
                  </a:cxn>
                  <a:cxn ang="0">
                    <a:pos x="14" y="0"/>
                  </a:cxn>
                  <a:cxn ang="0">
                    <a:pos x="7" y="20"/>
                  </a:cxn>
                  <a:cxn ang="0">
                    <a:pos x="7" y="26"/>
                  </a:cxn>
                  <a:cxn ang="0">
                    <a:pos x="7" y="33"/>
                  </a:cxn>
                  <a:cxn ang="0">
                    <a:pos x="0" y="46"/>
                  </a:cxn>
                  <a:cxn ang="0">
                    <a:pos x="0" y="46"/>
                  </a:cxn>
                </a:cxnLst>
                <a:rect l="0" t="0" r="r" b="b"/>
                <a:pathLst>
                  <a:path w="14" h="46">
                    <a:moveTo>
                      <a:pt x="0" y="46"/>
                    </a:moveTo>
                    <a:lnTo>
                      <a:pt x="7" y="33"/>
                    </a:lnTo>
                    <a:lnTo>
                      <a:pt x="7" y="26"/>
                    </a:lnTo>
                    <a:lnTo>
                      <a:pt x="14" y="20"/>
                    </a:lnTo>
                    <a:lnTo>
                      <a:pt x="14" y="7"/>
                    </a:lnTo>
                    <a:lnTo>
                      <a:pt x="14" y="0"/>
                    </a:lnTo>
                    <a:lnTo>
                      <a:pt x="7" y="20"/>
                    </a:lnTo>
                    <a:lnTo>
                      <a:pt x="7" y="26"/>
                    </a:lnTo>
                    <a:lnTo>
                      <a:pt x="7" y="33"/>
                    </a:lnTo>
                    <a:lnTo>
                      <a:pt x="0" y="46"/>
                    </a:lnTo>
                    <a:lnTo>
                      <a:pt x="0" y="46"/>
                    </a:lnTo>
                    <a:close/>
                  </a:path>
                </a:pathLst>
              </a:custGeom>
              <a:solidFill>
                <a:srgbClr val="003530"/>
              </a:solidFill>
              <a:ln w="9525">
                <a:noFill/>
                <a:round/>
                <a:headEnd/>
                <a:tailEnd/>
              </a:ln>
            </p:spPr>
            <p:txBody>
              <a:bodyPr/>
              <a:lstStyle/>
              <a:p>
                <a:endParaRPr lang="en-US" dirty="0"/>
              </a:p>
            </p:txBody>
          </p:sp>
          <p:sp>
            <p:nvSpPr>
              <p:cNvPr id="29411" name="Freeform 739"/>
              <p:cNvSpPr>
                <a:spLocks/>
              </p:cNvSpPr>
              <p:nvPr/>
            </p:nvSpPr>
            <p:spPr bwMode="auto">
              <a:xfrm>
                <a:off x="3042" y="3422"/>
                <a:ext cx="13" cy="45"/>
              </a:xfrm>
              <a:custGeom>
                <a:avLst/>
                <a:gdLst/>
                <a:ahLst/>
                <a:cxnLst>
                  <a:cxn ang="0">
                    <a:pos x="0" y="46"/>
                  </a:cxn>
                  <a:cxn ang="0">
                    <a:pos x="7" y="33"/>
                  </a:cxn>
                  <a:cxn ang="0">
                    <a:pos x="7" y="26"/>
                  </a:cxn>
                  <a:cxn ang="0">
                    <a:pos x="14" y="20"/>
                  </a:cxn>
                  <a:cxn ang="0">
                    <a:pos x="14" y="7"/>
                  </a:cxn>
                  <a:cxn ang="0">
                    <a:pos x="14" y="0"/>
                  </a:cxn>
                  <a:cxn ang="0">
                    <a:pos x="7" y="20"/>
                  </a:cxn>
                  <a:cxn ang="0">
                    <a:pos x="7" y="26"/>
                  </a:cxn>
                  <a:cxn ang="0">
                    <a:pos x="7" y="33"/>
                  </a:cxn>
                  <a:cxn ang="0">
                    <a:pos x="0" y="46"/>
                  </a:cxn>
                </a:cxnLst>
                <a:rect l="0" t="0" r="r" b="b"/>
                <a:pathLst>
                  <a:path w="14" h="46">
                    <a:moveTo>
                      <a:pt x="0" y="46"/>
                    </a:moveTo>
                    <a:lnTo>
                      <a:pt x="7" y="33"/>
                    </a:lnTo>
                    <a:lnTo>
                      <a:pt x="7" y="26"/>
                    </a:lnTo>
                    <a:lnTo>
                      <a:pt x="14" y="20"/>
                    </a:lnTo>
                    <a:lnTo>
                      <a:pt x="14" y="7"/>
                    </a:lnTo>
                    <a:lnTo>
                      <a:pt x="14" y="0"/>
                    </a:lnTo>
                    <a:lnTo>
                      <a:pt x="7" y="20"/>
                    </a:lnTo>
                    <a:lnTo>
                      <a:pt x="7" y="26"/>
                    </a:lnTo>
                    <a:lnTo>
                      <a:pt x="7" y="33"/>
                    </a:lnTo>
                    <a:lnTo>
                      <a:pt x="0" y="46"/>
                    </a:lnTo>
                  </a:path>
                </a:pathLst>
              </a:custGeom>
              <a:noFill/>
              <a:ln w="0">
                <a:solidFill>
                  <a:srgbClr val="414141"/>
                </a:solidFill>
                <a:prstDash val="solid"/>
                <a:round/>
                <a:headEnd/>
                <a:tailEnd/>
              </a:ln>
            </p:spPr>
            <p:txBody>
              <a:bodyPr/>
              <a:lstStyle/>
              <a:p>
                <a:endParaRPr lang="en-US" dirty="0"/>
              </a:p>
            </p:txBody>
          </p:sp>
          <p:sp>
            <p:nvSpPr>
              <p:cNvPr id="29412" name="Freeform 740"/>
              <p:cNvSpPr>
                <a:spLocks/>
              </p:cNvSpPr>
              <p:nvPr/>
            </p:nvSpPr>
            <p:spPr bwMode="auto">
              <a:xfrm>
                <a:off x="3069" y="3416"/>
                <a:ext cx="1" cy="19"/>
              </a:xfrm>
              <a:custGeom>
                <a:avLst/>
                <a:gdLst/>
                <a:ahLst/>
                <a:cxnLst>
                  <a:cxn ang="0">
                    <a:pos x="0" y="0"/>
                  </a:cxn>
                  <a:cxn ang="0">
                    <a:pos x="0" y="6"/>
                  </a:cxn>
                  <a:cxn ang="0">
                    <a:pos x="0" y="13"/>
                  </a:cxn>
                  <a:cxn ang="0">
                    <a:pos x="0" y="19"/>
                  </a:cxn>
                  <a:cxn ang="0">
                    <a:pos x="0" y="13"/>
                  </a:cxn>
                  <a:cxn ang="0">
                    <a:pos x="0" y="6"/>
                  </a:cxn>
                  <a:cxn ang="0">
                    <a:pos x="0" y="0"/>
                  </a:cxn>
                  <a:cxn ang="0">
                    <a:pos x="0" y="0"/>
                  </a:cxn>
                </a:cxnLst>
                <a:rect l="0" t="0" r="r" b="b"/>
                <a:pathLst>
                  <a:path h="19">
                    <a:moveTo>
                      <a:pt x="0" y="0"/>
                    </a:moveTo>
                    <a:lnTo>
                      <a:pt x="0" y="6"/>
                    </a:lnTo>
                    <a:lnTo>
                      <a:pt x="0" y="13"/>
                    </a:lnTo>
                    <a:lnTo>
                      <a:pt x="0" y="19"/>
                    </a:lnTo>
                    <a:lnTo>
                      <a:pt x="0" y="13"/>
                    </a:lnTo>
                    <a:lnTo>
                      <a:pt x="0" y="6"/>
                    </a:lnTo>
                    <a:lnTo>
                      <a:pt x="0" y="0"/>
                    </a:lnTo>
                    <a:lnTo>
                      <a:pt x="0" y="0"/>
                    </a:lnTo>
                    <a:close/>
                  </a:path>
                </a:pathLst>
              </a:custGeom>
              <a:solidFill>
                <a:srgbClr val="003530"/>
              </a:solidFill>
              <a:ln w="9525">
                <a:noFill/>
                <a:round/>
                <a:headEnd/>
                <a:tailEnd/>
              </a:ln>
            </p:spPr>
            <p:txBody>
              <a:bodyPr/>
              <a:lstStyle/>
              <a:p>
                <a:endParaRPr lang="en-US" dirty="0"/>
              </a:p>
            </p:txBody>
          </p:sp>
          <p:sp>
            <p:nvSpPr>
              <p:cNvPr id="29413" name="Freeform 741"/>
              <p:cNvSpPr>
                <a:spLocks/>
              </p:cNvSpPr>
              <p:nvPr/>
            </p:nvSpPr>
            <p:spPr bwMode="auto">
              <a:xfrm>
                <a:off x="3069" y="3416"/>
                <a:ext cx="1" cy="19"/>
              </a:xfrm>
              <a:custGeom>
                <a:avLst/>
                <a:gdLst/>
                <a:ahLst/>
                <a:cxnLst>
                  <a:cxn ang="0">
                    <a:pos x="0" y="0"/>
                  </a:cxn>
                  <a:cxn ang="0">
                    <a:pos x="0" y="6"/>
                  </a:cxn>
                  <a:cxn ang="0">
                    <a:pos x="0" y="13"/>
                  </a:cxn>
                  <a:cxn ang="0">
                    <a:pos x="0" y="19"/>
                  </a:cxn>
                  <a:cxn ang="0">
                    <a:pos x="0" y="13"/>
                  </a:cxn>
                  <a:cxn ang="0">
                    <a:pos x="0" y="6"/>
                  </a:cxn>
                  <a:cxn ang="0">
                    <a:pos x="0" y="0"/>
                  </a:cxn>
                </a:cxnLst>
                <a:rect l="0" t="0" r="r" b="b"/>
                <a:pathLst>
                  <a:path h="19">
                    <a:moveTo>
                      <a:pt x="0" y="0"/>
                    </a:moveTo>
                    <a:lnTo>
                      <a:pt x="0" y="6"/>
                    </a:lnTo>
                    <a:lnTo>
                      <a:pt x="0" y="13"/>
                    </a:lnTo>
                    <a:lnTo>
                      <a:pt x="0" y="19"/>
                    </a:lnTo>
                    <a:lnTo>
                      <a:pt x="0" y="13"/>
                    </a:lnTo>
                    <a:lnTo>
                      <a:pt x="0" y="6"/>
                    </a:lnTo>
                    <a:lnTo>
                      <a:pt x="0" y="0"/>
                    </a:lnTo>
                  </a:path>
                </a:pathLst>
              </a:custGeom>
              <a:noFill/>
              <a:ln w="0">
                <a:solidFill>
                  <a:srgbClr val="414141"/>
                </a:solidFill>
                <a:prstDash val="solid"/>
                <a:round/>
                <a:headEnd/>
                <a:tailEnd/>
              </a:ln>
            </p:spPr>
            <p:txBody>
              <a:bodyPr/>
              <a:lstStyle/>
              <a:p>
                <a:endParaRPr lang="en-US" dirty="0"/>
              </a:p>
            </p:txBody>
          </p:sp>
          <p:sp>
            <p:nvSpPr>
              <p:cNvPr id="29414" name="Freeform 742"/>
              <p:cNvSpPr>
                <a:spLocks/>
              </p:cNvSpPr>
              <p:nvPr/>
            </p:nvSpPr>
            <p:spPr bwMode="auto">
              <a:xfrm>
                <a:off x="3069" y="3416"/>
                <a:ext cx="7" cy="19"/>
              </a:xfrm>
              <a:custGeom>
                <a:avLst/>
                <a:gdLst/>
                <a:ahLst/>
                <a:cxnLst>
                  <a:cxn ang="0">
                    <a:pos x="0" y="0"/>
                  </a:cxn>
                  <a:cxn ang="0">
                    <a:pos x="0" y="6"/>
                  </a:cxn>
                  <a:cxn ang="0">
                    <a:pos x="7" y="13"/>
                  </a:cxn>
                  <a:cxn ang="0">
                    <a:pos x="7" y="19"/>
                  </a:cxn>
                  <a:cxn ang="0">
                    <a:pos x="7" y="6"/>
                  </a:cxn>
                  <a:cxn ang="0">
                    <a:pos x="0" y="0"/>
                  </a:cxn>
                  <a:cxn ang="0">
                    <a:pos x="0" y="0"/>
                  </a:cxn>
                </a:cxnLst>
                <a:rect l="0" t="0" r="r" b="b"/>
                <a:pathLst>
                  <a:path w="7" h="19">
                    <a:moveTo>
                      <a:pt x="0" y="0"/>
                    </a:moveTo>
                    <a:lnTo>
                      <a:pt x="0" y="6"/>
                    </a:lnTo>
                    <a:lnTo>
                      <a:pt x="7" y="13"/>
                    </a:lnTo>
                    <a:lnTo>
                      <a:pt x="7" y="19"/>
                    </a:lnTo>
                    <a:lnTo>
                      <a:pt x="7" y="6"/>
                    </a:lnTo>
                    <a:lnTo>
                      <a:pt x="0" y="0"/>
                    </a:lnTo>
                    <a:lnTo>
                      <a:pt x="0" y="0"/>
                    </a:lnTo>
                    <a:close/>
                  </a:path>
                </a:pathLst>
              </a:custGeom>
              <a:solidFill>
                <a:srgbClr val="003530"/>
              </a:solidFill>
              <a:ln w="9525">
                <a:noFill/>
                <a:round/>
                <a:headEnd/>
                <a:tailEnd/>
              </a:ln>
            </p:spPr>
            <p:txBody>
              <a:bodyPr/>
              <a:lstStyle/>
              <a:p>
                <a:endParaRPr lang="en-US" dirty="0"/>
              </a:p>
            </p:txBody>
          </p:sp>
          <p:sp>
            <p:nvSpPr>
              <p:cNvPr id="29415" name="Freeform 743"/>
              <p:cNvSpPr>
                <a:spLocks/>
              </p:cNvSpPr>
              <p:nvPr/>
            </p:nvSpPr>
            <p:spPr bwMode="auto">
              <a:xfrm>
                <a:off x="3069" y="3416"/>
                <a:ext cx="7" cy="19"/>
              </a:xfrm>
              <a:custGeom>
                <a:avLst/>
                <a:gdLst/>
                <a:ahLst/>
                <a:cxnLst>
                  <a:cxn ang="0">
                    <a:pos x="0" y="0"/>
                  </a:cxn>
                  <a:cxn ang="0">
                    <a:pos x="0" y="6"/>
                  </a:cxn>
                  <a:cxn ang="0">
                    <a:pos x="7" y="13"/>
                  </a:cxn>
                  <a:cxn ang="0">
                    <a:pos x="7" y="19"/>
                  </a:cxn>
                  <a:cxn ang="0">
                    <a:pos x="7" y="6"/>
                  </a:cxn>
                  <a:cxn ang="0">
                    <a:pos x="0" y="0"/>
                  </a:cxn>
                </a:cxnLst>
                <a:rect l="0" t="0" r="r" b="b"/>
                <a:pathLst>
                  <a:path w="7" h="19">
                    <a:moveTo>
                      <a:pt x="0" y="0"/>
                    </a:moveTo>
                    <a:lnTo>
                      <a:pt x="0" y="6"/>
                    </a:lnTo>
                    <a:lnTo>
                      <a:pt x="7" y="13"/>
                    </a:lnTo>
                    <a:lnTo>
                      <a:pt x="7" y="19"/>
                    </a:lnTo>
                    <a:lnTo>
                      <a:pt x="7" y="6"/>
                    </a:lnTo>
                    <a:lnTo>
                      <a:pt x="0" y="0"/>
                    </a:lnTo>
                  </a:path>
                </a:pathLst>
              </a:custGeom>
              <a:noFill/>
              <a:ln w="0">
                <a:solidFill>
                  <a:srgbClr val="414141"/>
                </a:solidFill>
                <a:prstDash val="solid"/>
                <a:round/>
                <a:headEnd/>
                <a:tailEnd/>
              </a:ln>
            </p:spPr>
            <p:txBody>
              <a:bodyPr/>
              <a:lstStyle/>
              <a:p>
                <a:endParaRPr lang="en-US" dirty="0"/>
              </a:p>
            </p:txBody>
          </p:sp>
          <p:sp>
            <p:nvSpPr>
              <p:cNvPr id="29416" name="Freeform 744"/>
              <p:cNvSpPr>
                <a:spLocks/>
              </p:cNvSpPr>
              <p:nvPr/>
            </p:nvSpPr>
            <p:spPr bwMode="auto">
              <a:xfrm>
                <a:off x="3069" y="3442"/>
                <a:ext cx="7" cy="1"/>
              </a:xfrm>
              <a:custGeom>
                <a:avLst/>
                <a:gdLst/>
                <a:ahLst/>
                <a:cxnLst>
                  <a:cxn ang="0">
                    <a:pos x="0" y="0"/>
                  </a:cxn>
                  <a:cxn ang="0">
                    <a:pos x="7" y="0"/>
                  </a:cxn>
                  <a:cxn ang="0">
                    <a:pos x="7" y="0"/>
                  </a:cxn>
                  <a:cxn ang="0">
                    <a:pos x="7" y="0"/>
                  </a:cxn>
                  <a:cxn ang="0">
                    <a:pos x="0" y="0"/>
                  </a:cxn>
                  <a:cxn ang="0">
                    <a:pos x="0" y="0"/>
                  </a:cxn>
                </a:cxnLst>
                <a:rect l="0" t="0" r="r" b="b"/>
                <a:pathLst>
                  <a:path w="7">
                    <a:moveTo>
                      <a:pt x="0" y="0"/>
                    </a:moveTo>
                    <a:lnTo>
                      <a:pt x="7" y="0"/>
                    </a:lnTo>
                    <a:lnTo>
                      <a:pt x="7" y="0"/>
                    </a:lnTo>
                    <a:lnTo>
                      <a:pt x="7" y="0"/>
                    </a:lnTo>
                    <a:lnTo>
                      <a:pt x="0" y="0"/>
                    </a:lnTo>
                    <a:lnTo>
                      <a:pt x="0" y="0"/>
                    </a:lnTo>
                    <a:close/>
                  </a:path>
                </a:pathLst>
              </a:custGeom>
              <a:solidFill>
                <a:srgbClr val="003530"/>
              </a:solidFill>
              <a:ln w="9525">
                <a:noFill/>
                <a:round/>
                <a:headEnd/>
                <a:tailEnd/>
              </a:ln>
            </p:spPr>
            <p:txBody>
              <a:bodyPr/>
              <a:lstStyle/>
              <a:p>
                <a:endParaRPr lang="en-US" dirty="0"/>
              </a:p>
            </p:txBody>
          </p:sp>
          <p:sp>
            <p:nvSpPr>
              <p:cNvPr id="29417" name="Freeform 745"/>
              <p:cNvSpPr>
                <a:spLocks/>
              </p:cNvSpPr>
              <p:nvPr/>
            </p:nvSpPr>
            <p:spPr bwMode="auto">
              <a:xfrm>
                <a:off x="3069" y="3442"/>
                <a:ext cx="7" cy="1"/>
              </a:xfrm>
              <a:custGeom>
                <a:avLst/>
                <a:gdLst/>
                <a:ahLst/>
                <a:cxnLst>
                  <a:cxn ang="0">
                    <a:pos x="0" y="0"/>
                  </a:cxn>
                  <a:cxn ang="0">
                    <a:pos x="7" y="0"/>
                  </a:cxn>
                  <a:cxn ang="0">
                    <a:pos x="7" y="0"/>
                  </a:cxn>
                  <a:cxn ang="0">
                    <a:pos x="7" y="0"/>
                  </a:cxn>
                  <a:cxn ang="0">
                    <a:pos x="0" y="0"/>
                  </a:cxn>
                </a:cxnLst>
                <a:rect l="0" t="0" r="r" b="b"/>
                <a:pathLst>
                  <a:path w="7">
                    <a:moveTo>
                      <a:pt x="0" y="0"/>
                    </a:moveTo>
                    <a:lnTo>
                      <a:pt x="7" y="0"/>
                    </a:lnTo>
                    <a:lnTo>
                      <a:pt x="7" y="0"/>
                    </a:lnTo>
                    <a:lnTo>
                      <a:pt x="7" y="0"/>
                    </a:lnTo>
                    <a:lnTo>
                      <a:pt x="0" y="0"/>
                    </a:lnTo>
                  </a:path>
                </a:pathLst>
              </a:custGeom>
              <a:noFill/>
              <a:ln w="0">
                <a:solidFill>
                  <a:srgbClr val="414141"/>
                </a:solidFill>
                <a:prstDash val="solid"/>
                <a:round/>
                <a:headEnd/>
                <a:tailEnd/>
              </a:ln>
            </p:spPr>
            <p:txBody>
              <a:bodyPr/>
              <a:lstStyle/>
              <a:p>
                <a:endParaRPr lang="en-US" dirty="0"/>
              </a:p>
            </p:txBody>
          </p:sp>
          <p:sp>
            <p:nvSpPr>
              <p:cNvPr id="29418" name="Freeform 746"/>
              <p:cNvSpPr>
                <a:spLocks/>
              </p:cNvSpPr>
              <p:nvPr/>
            </p:nvSpPr>
            <p:spPr bwMode="auto">
              <a:xfrm>
                <a:off x="3055" y="3403"/>
                <a:ext cx="1" cy="19"/>
              </a:xfrm>
              <a:custGeom>
                <a:avLst/>
                <a:gdLst/>
                <a:ahLst/>
                <a:cxnLst>
                  <a:cxn ang="0">
                    <a:pos x="0" y="0"/>
                  </a:cxn>
                  <a:cxn ang="0">
                    <a:pos x="0" y="14"/>
                  </a:cxn>
                  <a:cxn ang="0">
                    <a:pos x="0" y="14"/>
                  </a:cxn>
                  <a:cxn ang="0">
                    <a:pos x="0" y="20"/>
                  </a:cxn>
                  <a:cxn ang="0">
                    <a:pos x="0" y="14"/>
                  </a:cxn>
                  <a:cxn ang="0">
                    <a:pos x="0" y="7"/>
                  </a:cxn>
                  <a:cxn ang="0">
                    <a:pos x="0" y="0"/>
                  </a:cxn>
                  <a:cxn ang="0">
                    <a:pos x="0" y="0"/>
                  </a:cxn>
                </a:cxnLst>
                <a:rect l="0" t="0" r="r" b="b"/>
                <a:pathLst>
                  <a:path h="20">
                    <a:moveTo>
                      <a:pt x="0" y="0"/>
                    </a:moveTo>
                    <a:lnTo>
                      <a:pt x="0" y="14"/>
                    </a:lnTo>
                    <a:lnTo>
                      <a:pt x="0" y="14"/>
                    </a:lnTo>
                    <a:lnTo>
                      <a:pt x="0" y="20"/>
                    </a:lnTo>
                    <a:lnTo>
                      <a:pt x="0" y="14"/>
                    </a:lnTo>
                    <a:lnTo>
                      <a:pt x="0" y="7"/>
                    </a:lnTo>
                    <a:lnTo>
                      <a:pt x="0" y="0"/>
                    </a:lnTo>
                    <a:lnTo>
                      <a:pt x="0" y="0"/>
                    </a:lnTo>
                    <a:close/>
                  </a:path>
                </a:pathLst>
              </a:custGeom>
              <a:solidFill>
                <a:srgbClr val="003530"/>
              </a:solidFill>
              <a:ln w="9525">
                <a:noFill/>
                <a:round/>
                <a:headEnd/>
                <a:tailEnd/>
              </a:ln>
            </p:spPr>
            <p:txBody>
              <a:bodyPr/>
              <a:lstStyle/>
              <a:p>
                <a:endParaRPr lang="en-US" dirty="0"/>
              </a:p>
            </p:txBody>
          </p:sp>
          <p:sp>
            <p:nvSpPr>
              <p:cNvPr id="29419" name="Freeform 747"/>
              <p:cNvSpPr>
                <a:spLocks/>
              </p:cNvSpPr>
              <p:nvPr/>
            </p:nvSpPr>
            <p:spPr bwMode="auto">
              <a:xfrm>
                <a:off x="3055" y="3403"/>
                <a:ext cx="1" cy="19"/>
              </a:xfrm>
              <a:custGeom>
                <a:avLst/>
                <a:gdLst/>
                <a:ahLst/>
                <a:cxnLst>
                  <a:cxn ang="0">
                    <a:pos x="0" y="0"/>
                  </a:cxn>
                  <a:cxn ang="0">
                    <a:pos x="0" y="14"/>
                  </a:cxn>
                  <a:cxn ang="0">
                    <a:pos x="0" y="14"/>
                  </a:cxn>
                  <a:cxn ang="0">
                    <a:pos x="0" y="20"/>
                  </a:cxn>
                  <a:cxn ang="0">
                    <a:pos x="0" y="14"/>
                  </a:cxn>
                  <a:cxn ang="0">
                    <a:pos x="0" y="7"/>
                  </a:cxn>
                  <a:cxn ang="0">
                    <a:pos x="0" y="0"/>
                  </a:cxn>
                </a:cxnLst>
                <a:rect l="0" t="0" r="r" b="b"/>
                <a:pathLst>
                  <a:path h="20">
                    <a:moveTo>
                      <a:pt x="0" y="0"/>
                    </a:moveTo>
                    <a:lnTo>
                      <a:pt x="0" y="14"/>
                    </a:lnTo>
                    <a:lnTo>
                      <a:pt x="0" y="14"/>
                    </a:lnTo>
                    <a:lnTo>
                      <a:pt x="0" y="20"/>
                    </a:lnTo>
                    <a:lnTo>
                      <a:pt x="0" y="14"/>
                    </a:lnTo>
                    <a:lnTo>
                      <a:pt x="0" y="7"/>
                    </a:lnTo>
                    <a:lnTo>
                      <a:pt x="0" y="0"/>
                    </a:lnTo>
                  </a:path>
                </a:pathLst>
              </a:custGeom>
              <a:noFill/>
              <a:ln w="0">
                <a:solidFill>
                  <a:srgbClr val="414141"/>
                </a:solidFill>
                <a:prstDash val="solid"/>
                <a:round/>
                <a:headEnd/>
                <a:tailEnd/>
              </a:ln>
            </p:spPr>
            <p:txBody>
              <a:bodyPr/>
              <a:lstStyle/>
              <a:p>
                <a:endParaRPr lang="en-US" dirty="0"/>
              </a:p>
            </p:txBody>
          </p:sp>
          <p:sp>
            <p:nvSpPr>
              <p:cNvPr id="29420" name="Freeform 748"/>
              <p:cNvSpPr>
                <a:spLocks/>
              </p:cNvSpPr>
              <p:nvPr/>
            </p:nvSpPr>
            <p:spPr bwMode="auto">
              <a:xfrm>
                <a:off x="2993" y="3397"/>
                <a:ext cx="90" cy="83"/>
              </a:xfrm>
              <a:custGeom>
                <a:avLst/>
                <a:gdLst/>
                <a:ahLst/>
                <a:cxnLst>
                  <a:cxn ang="0">
                    <a:pos x="21" y="13"/>
                  </a:cxn>
                  <a:cxn ang="0">
                    <a:pos x="28" y="13"/>
                  </a:cxn>
                  <a:cxn ang="0">
                    <a:pos x="35" y="6"/>
                  </a:cxn>
                  <a:cxn ang="0">
                    <a:pos x="42" y="0"/>
                  </a:cxn>
                  <a:cxn ang="0">
                    <a:pos x="42" y="0"/>
                  </a:cxn>
                  <a:cxn ang="0">
                    <a:pos x="56" y="0"/>
                  </a:cxn>
                  <a:cxn ang="0">
                    <a:pos x="63" y="0"/>
                  </a:cxn>
                  <a:cxn ang="0">
                    <a:pos x="70" y="6"/>
                  </a:cxn>
                  <a:cxn ang="0">
                    <a:pos x="77" y="13"/>
                  </a:cxn>
                  <a:cxn ang="0">
                    <a:pos x="84" y="13"/>
                  </a:cxn>
                  <a:cxn ang="0">
                    <a:pos x="84" y="20"/>
                  </a:cxn>
                  <a:cxn ang="0">
                    <a:pos x="84" y="26"/>
                  </a:cxn>
                  <a:cxn ang="0">
                    <a:pos x="91" y="26"/>
                  </a:cxn>
                  <a:cxn ang="0">
                    <a:pos x="91" y="39"/>
                  </a:cxn>
                  <a:cxn ang="0">
                    <a:pos x="91" y="46"/>
                  </a:cxn>
                  <a:cxn ang="0">
                    <a:pos x="91" y="59"/>
                  </a:cxn>
                  <a:cxn ang="0">
                    <a:pos x="91" y="59"/>
                  </a:cxn>
                  <a:cxn ang="0">
                    <a:pos x="77" y="59"/>
                  </a:cxn>
                  <a:cxn ang="0">
                    <a:pos x="77" y="59"/>
                  </a:cxn>
                  <a:cxn ang="0">
                    <a:pos x="77" y="66"/>
                  </a:cxn>
                  <a:cxn ang="0">
                    <a:pos x="84" y="72"/>
                  </a:cxn>
                  <a:cxn ang="0">
                    <a:pos x="77" y="79"/>
                  </a:cxn>
                  <a:cxn ang="0">
                    <a:pos x="77" y="85"/>
                  </a:cxn>
                  <a:cxn ang="0">
                    <a:pos x="70" y="85"/>
                  </a:cxn>
                  <a:cxn ang="0">
                    <a:pos x="56" y="85"/>
                  </a:cxn>
                  <a:cxn ang="0">
                    <a:pos x="49" y="85"/>
                  </a:cxn>
                  <a:cxn ang="0">
                    <a:pos x="42" y="85"/>
                  </a:cxn>
                  <a:cxn ang="0">
                    <a:pos x="28" y="85"/>
                  </a:cxn>
                  <a:cxn ang="0">
                    <a:pos x="28" y="79"/>
                  </a:cxn>
                  <a:cxn ang="0">
                    <a:pos x="28" y="79"/>
                  </a:cxn>
                  <a:cxn ang="0">
                    <a:pos x="28" y="66"/>
                  </a:cxn>
                  <a:cxn ang="0">
                    <a:pos x="28" y="59"/>
                  </a:cxn>
                  <a:cxn ang="0">
                    <a:pos x="21" y="66"/>
                  </a:cxn>
                  <a:cxn ang="0">
                    <a:pos x="14" y="66"/>
                  </a:cxn>
                  <a:cxn ang="0">
                    <a:pos x="7" y="72"/>
                  </a:cxn>
                  <a:cxn ang="0">
                    <a:pos x="7" y="66"/>
                  </a:cxn>
                  <a:cxn ang="0">
                    <a:pos x="0" y="59"/>
                  </a:cxn>
                  <a:cxn ang="0">
                    <a:pos x="0" y="52"/>
                  </a:cxn>
                  <a:cxn ang="0">
                    <a:pos x="7" y="46"/>
                  </a:cxn>
                  <a:cxn ang="0">
                    <a:pos x="7" y="46"/>
                  </a:cxn>
                  <a:cxn ang="0">
                    <a:pos x="14" y="26"/>
                  </a:cxn>
                  <a:cxn ang="0">
                    <a:pos x="14" y="20"/>
                  </a:cxn>
                  <a:cxn ang="0">
                    <a:pos x="14" y="20"/>
                  </a:cxn>
                  <a:cxn ang="0">
                    <a:pos x="21" y="13"/>
                  </a:cxn>
                  <a:cxn ang="0">
                    <a:pos x="21" y="13"/>
                  </a:cxn>
                </a:cxnLst>
                <a:rect l="0" t="0" r="r" b="b"/>
                <a:pathLst>
                  <a:path w="91" h="85">
                    <a:moveTo>
                      <a:pt x="21" y="13"/>
                    </a:moveTo>
                    <a:lnTo>
                      <a:pt x="28" y="13"/>
                    </a:lnTo>
                    <a:lnTo>
                      <a:pt x="35" y="6"/>
                    </a:lnTo>
                    <a:lnTo>
                      <a:pt x="42" y="0"/>
                    </a:lnTo>
                    <a:lnTo>
                      <a:pt x="42" y="0"/>
                    </a:lnTo>
                    <a:lnTo>
                      <a:pt x="56" y="0"/>
                    </a:lnTo>
                    <a:lnTo>
                      <a:pt x="63" y="0"/>
                    </a:lnTo>
                    <a:lnTo>
                      <a:pt x="70" y="6"/>
                    </a:lnTo>
                    <a:lnTo>
                      <a:pt x="77" y="13"/>
                    </a:lnTo>
                    <a:lnTo>
                      <a:pt x="84" y="13"/>
                    </a:lnTo>
                    <a:lnTo>
                      <a:pt x="84" y="20"/>
                    </a:lnTo>
                    <a:lnTo>
                      <a:pt x="84" y="26"/>
                    </a:lnTo>
                    <a:lnTo>
                      <a:pt x="91" y="26"/>
                    </a:lnTo>
                    <a:lnTo>
                      <a:pt x="91" y="39"/>
                    </a:lnTo>
                    <a:lnTo>
                      <a:pt x="91" y="46"/>
                    </a:lnTo>
                    <a:lnTo>
                      <a:pt x="91" y="59"/>
                    </a:lnTo>
                    <a:lnTo>
                      <a:pt x="91" y="59"/>
                    </a:lnTo>
                    <a:lnTo>
                      <a:pt x="77" y="59"/>
                    </a:lnTo>
                    <a:lnTo>
                      <a:pt x="77" y="59"/>
                    </a:lnTo>
                    <a:lnTo>
                      <a:pt x="77" y="66"/>
                    </a:lnTo>
                    <a:lnTo>
                      <a:pt x="84" y="72"/>
                    </a:lnTo>
                    <a:lnTo>
                      <a:pt x="77" y="79"/>
                    </a:lnTo>
                    <a:lnTo>
                      <a:pt x="77" y="85"/>
                    </a:lnTo>
                    <a:lnTo>
                      <a:pt x="70" y="85"/>
                    </a:lnTo>
                    <a:lnTo>
                      <a:pt x="56" y="85"/>
                    </a:lnTo>
                    <a:lnTo>
                      <a:pt x="49" y="85"/>
                    </a:lnTo>
                    <a:lnTo>
                      <a:pt x="42" y="85"/>
                    </a:lnTo>
                    <a:lnTo>
                      <a:pt x="28" y="85"/>
                    </a:lnTo>
                    <a:lnTo>
                      <a:pt x="28" y="79"/>
                    </a:lnTo>
                    <a:lnTo>
                      <a:pt x="28" y="79"/>
                    </a:lnTo>
                    <a:lnTo>
                      <a:pt x="28" y="66"/>
                    </a:lnTo>
                    <a:lnTo>
                      <a:pt x="28" y="59"/>
                    </a:lnTo>
                    <a:lnTo>
                      <a:pt x="21" y="66"/>
                    </a:lnTo>
                    <a:lnTo>
                      <a:pt x="14" y="66"/>
                    </a:lnTo>
                    <a:lnTo>
                      <a:pt x="7" y="72"/>
                    </a:lnTo>
                    <a:lnTo>
                      <a:pt x="7" y="66"/>
                    </a:lnTo>
                    <a:lnTo>
                      <a:pt x="0" y="59"/>
                    </a:lnTo>
                    <a:lnTo>
                      <a:pt x="0" y="52"/>
                    </a:lnTo>
                    <a:lnTo>
                      <a:pt x="7" y="46"/>
                    </a:lnTo>
                    <a:lnTo>
                      <a:pt x="7" y="46"/>
                    </a:lnTo>
                    <a:lnTo>
                      <a:pt x="14" y="26"/>
                    </a:lnTo>
                    <a:lnTo>
                      <a:pt x="14" y="20"/>
                    </a:lnTo>
                    <a:lnTo>
                      <a:pt x="14" y="20"/>
                    </a:lnTo>
                    <a:lnTo>
                      <a:pt x="21" y="13"/>
                    </a:lnTo>
                    <a:lnTo>
                      <a:pt x="21" y="13"/>
                    </a:lnTo>
                    <a:close/>
                  </a:path>
                </a:pathLst>
              </a:custGeom>
              <a:solidFill>
                <a:srgbClr val="003530"/>
              </a:solidFill>
              <a:ln w="9525">
                <a:noFill/>
                <a:round/>
                <a:headEnd/>
                <a:tailEnd/>
              </a:ln>
            </p:spPr>
            <p:txBody>
              <a:bodyPr/>
              <a:lstStyle/>
              <a:p>
                <a:endParaRPr lang="en-US" dirty="0"/>
              </a:p>
            </p:txBody>
          </p:sp>
          <p:sp>
            <p:nvSpPr>
              <p:cNvPr id="29421" name="Freeform 749"/>
              <p:cNvSpPr>
                <a:spLocks/>
              </p:cNvSpPr>
              <p:nvPr/>
            </p:nvSpPr>
            <p:spPr bwMode="auto">
              <a:xfrm>
                <a:off x="2993" y="3397"/>
                <a:ext cx="90" cy="83"/>
              </a:xfrm>
              <a:custGeom>
                <a:avLst/>
                <a:gdLst/>
                <a:ahLst/>
                <a:cxnLst>
                  <a:cxn ang="0">
                    <a:pos x="21" y="13"/>
                  </a:cxn>
                  <a:cxn ang="0">
                    <a:pos x="28" y="13"/>
                  </a:cxn>
                  <a:cxn ang="0">
                    <a:pos x="35" y="6"/>
                  </a:cxn>
                  <a:cxn ang="0">
                    <a:pos x="42" y="0"/>
                  </a:cxn>
                  <a:cxn ang="0">
                    <a:pos x="42" y="0"/>
                  </a:cxn>
                  <a:cxn ang="0">
                    <a:pos x="56" y="0"/>
                  </a:cxn>
                  <a:cxn ang="0">
                    <a:pos x="63" y="0"/>
                  </a:cxn>
                  <a:cxn ang="0">
                    <a:pos x="70" y="6"/>
                  </a:cxn>
                  <a:cxn ang="0">
                    <a:pos x="77" y="13"/>
                  </a:cxn>
                  <a:cxn ang="0">
                    <a:pos x="84" y="13"/>
                  </a:cxn>
                  <a:cxn ang="0">
                    <a:pos x="84" y="20"/>
                  </a:cxn>
                  <a:cxn ang="0">
                    <a:pos x="84" y="26"/>
                  </a:cxn>
                  <a:cxn ang="0">
                    <a:pos x="91" y="26"/>
                  </a:cxn>
                  <a:cxn ang="0">
                    <a:pos x="91" y="39"/>
                  </a:cxn>
                  <a:cxn ang="0">
                    <a:pos x="91" y="46"/>
                  </a:cxn>
                  <a:cxn ang="0">
                    <a:pos x="91" y="59"/>
                  </a:cxn>
                  <a:cxn ang="0">
                    <a:pos x="91" y="59"/>
                  </a:cxn>
                  <a:cxn ang="0">
                    <a:pos x="77" y="59"/>
                  </a:cxn>
                  <a:cxn ang="0">
                    <a:pos x="77" y="59"/>
                  </a:cxn>
                  <a:cxn ang="0">
                    <a:pos x="77" y="66"/>
                  </a:cxn>
                  <a:cxn ang="0">
                    <a:pos x="84" y="72"/>
                  </a:cxn>
                  <a:cxn ang="0">
                    <a:pos x="77" y="79"/>
                  </a:cxn>
                  <a:cxn ang="0">
                    <a:pos x="77" y="85"/>
                  </a:cxn>
                  <a:cxn ang="0">
                    <a:pos x="70" y="85"/>
                  </a:cxn>
                  <a:cxn ang="0">
                    <a:pos x="56" y="85"/>
                  </a:cxn>
                  <a:cxn ang="0">
                    <a:pos x="49" y="85"/>
                  </a:cxn>
                  <a:cxn ang="0">
                    <a:pos x="42" y="85"/>
                  </a:cxn>
                  <a:cxn ang="0">
                    <a:pos x="28" y="85"/>
                  </a:cxn>
                  <a:cxn ang="0">
                    <a:pos x="28" y="79"/>
                  </a:cxn>
                  <a:cxn ang="0">
                    <a:pos x="28" y="79"/>
                  </a:cxn>
                  <a:cxn ang="0">
                    <a:pos x="28" y="66"/>
                  </a:cxn>
                  <a:cxn ang="0">
                    <a:pos x="28" y="59"/>
                  </a:cxn>
                  <a:cxn ang="0">
                    <a:pos x="21" y="66"/>
                  </a:cxn>
                  <a:cxn ang="0">
                    <a:pos x="14" y="66"/>
                  </a:cxn>
                  <a:cxn ang="0">
                    <a:pos x="7" y="72"/>
                  </a:cxn>
                  <a:cxn ang="0">
                    <a:pos x="7" y="66"/>
                  </a:cxn>
                  <a:cxn ang="0">
                    <a:pos x="0" y="59"/>
                  </a:cxn>
                  <a:cxn ang="0">
                    <a:pos x="0" y="52"/>
                  </a:cxn>
                  <a:cxn ang="0">
                    <a:pos x="7" y="46"/>
                  </a:cxn>
                  <a:cxn ang="0">
                    <a:pos x="7" y="46"/>
                  </a:cxn>
                  <a:cxn ang="0">
                    <a:pos x="14" y="26"/>
                  </a:cxn>
                  <a:cxn ang="0">
                    <a:pos x="14" y="20"/>
                  </a:cxn>
                  <a:cxn ang="0">
                    <a:pos x="14" y="20"/>
                  </a:cxn>
                  <a:cxn ang="0">
                    <a:pos x="21" y="13"/>
                  </a:cxn>
                  <a:cxn ang="0">
                    <a:pos x="21" y="13"/>
                  </a:cxn>
                </a:cxnLst>
                <a:rect l="0" t="0" r="r" b="b"/>
                <a:pathLst>
                  <a:path w="91" h="85">
                    <a:moveTo>
                      <a:pt x="21" y="13"/>
                    </a:moveTo>
                    <a:lnTo>
                      <a:pt x="28" y="13"/>
                    </a:lnTo>
                    <a:lnTo>
                      <a:pt x="35" y="6"/>
                    </a:lnTo>
                    <a:lnTo>
                      <a:pt x="42" y="0"/>
                    </a:lnTo>
                    <a:lnTo>
                      <a:pt x="42" y="0"/>
                    </a:lnTo>
                    <a:lnTo>
                      <a:pt x="56" y="0"/>
                    </a:lnTo>
                    <a:lnTo>
                      <a:pt x="63" y="0"/>
                    </a:lnTo>
                    <a:lnTo>
                      <a:pt x="70" y="6"/>
                    </a:lnTo>
                    <a:lnTo>
                      <a:pt x="77" y="13"/>
                    </a:lnTo>
                    <a:lnTo>
                      <a:pt x="84" y="13"/>
                    </a:lnTo>
                    <a:lnTo>
                      <a:pt x="84" y="20"/>
                    </a:lnTo>
                    <a:lnTo>
                      <a:pt x="84" y="26"/>
                    </a:lnTo>
                    <a:lnTo>
                      <a:pt x="91" y="26"/>
                    </a:lnTo>
                    <a:lnTo>
                      <a:pt x="91" y="39"/>
                    </a:lnTo>
                    <a:lnTo>
                      <a:pt x="91" y="46"/>
                    </a:lnTo>
                    <a:lnTo>
                      <a:pt x="91" y="59"/>
                    </a:lnTo>
                    <a:lnTo>
                      <a:pt x="91" y="59"/>
                    </a:lnTo>
                    <a:lnTo>
                      <a:pt x="77" y="59"/>
                    </a:lnTo>
                    <a:lnTo>
                      <a:pt x="77" y="59"/>
                    </a:lnTo>
                    <a:lnTo>
                      <a:pt x="77" y="66"/>
                    </a:lnTo>
                    <a:lnTo>
                      <a:pt x="84" y="72"/>
                    </a:lnTo>
                    <a:lnTo>
                      <a:pt x="77" y="79"/>
                    </a:lnTo>
                    <a:lnTo>
                      <a:pt x="77" y="85"/>
                    </a:lnTo>
                    <a:lnTo>
                      <a:pt x="70" y="85"/>
                    </a:lnTo>
                    <a:lnTo>
                      <a:pt x="56" y="85"/>
                    </a:lnTo>
                    <a:lnTo>
                      <a:pt x="49" y="85"/>
                    </a:lnTo>
                    <a:lnTo>
                      <a:pt x="42" y="85"/>
                    </a:lnTo>
                    <a:lnTo>
                      <a:pt x="28" y="85"/>
                    </a:lnTo>
                    <a:lnTo>
                      <a:pt x="28" y="79"/>
                    </a:lnTo>
                    <a:lnTo>
                      <a:pt x="28" y="79"/>
                    </a:lnTo>
                    <a:lnTo>
                      <a:pt x="28" y="66"/>
                    </a:lnTo>
                    <a:lnTo>
                      <a:pt x="28" y="59"/>
                    </a:lnTo>
                    <a:lnTo>
                      <a:pt x="21" y="66"/>
                    </a:lnTo>
                    <a:lnTo>
                      <a:pt x="14" y="66"/>
                    </a:lnTo>
                    <a:lnTo>
                      <a:pt x="7" y="72"/>
                    </a:lnTo>
                    <a:lnTo>
                      <a:pt x="7" y="66"/>
                    </a:lnTo>
                    <a:lnTo>
                      <a:pt x="0" y="59"/>
                    </a:lnTo>
                    <a:lnTo>
                      <a:pt x="0" y="52"/>
                    </a:lnTo>
                    <a:lnTo>
                      <a:pt x="7" y="46"/>
                    </a:lnTo>
                    <a:lnTo>
                      <a:pt x="7" y="46"/>
                    </a:lnTo>
                    <a:lnTo>
                      <a:pt x="14" y="26"/>
                    </a:lnTo>
                    <a:lnTo>
                      <a:pt x="14" y="20"/>
                    </a:lnTo>
                    <a:lnTo>
                      <a:pt x="14" y="20"/>
                    </a:lnTo>
                    <a:lnTo>
                      <a:pt x="21" y="13"/>
                    </a:lnTo>
                    <a:lnTo>
                      <a:pt x="21" y="13"/>
                    </a:lnTo>
                    <a:close/>
                  </a:path>
                </a:pathLst>
              </a:custGeom>
              <a:solidFill>
                <a:srgbClr val="D9B200"/>
              </a:solidFill>
              <a:ln w="9525">
                <a:noFill/>
                <a:round/>
                <a:headEnd/>
                <a:tailEnd/>
              </a:ln>
            </p:spPr>
            <p:txBody>
              <a:bodyPr/>
              <a:lstStyle/>
              <a:p>
                <a:endParaRPr lang="en-US" dirty="0"/>
              </a:p>
            </p:txBody>
          </p:sp>
          <p:sp>
            <p:nvSpPr>
              <p:cNvPr id="29422" name="Freeform 750"/>
              <p:cNvSpPr>
                <a:spLocks/>
              </p:cNvSpPr>
              <p:nvPr/>
            </p:nvSpPr>
            <p:spPr bwMode="auto">
              <a:xfrm>
                <a:off x="2993" y="3397"/>
                <a:ext cx="90" cy="83"/>
              </a:xfrm>
              <a:custGeom>
                <a:avLst/>
                <a:gdLst/>
                <a:ahLst/>
                <a:cxnLst>
                  <a:cxn ang="0">
                    <a:pos x="21" y="13"/>
                  </a:cxn>
                  <a:cxn ang="0">
                    <a:pos x="28" y="13"/>
                  </a:cxn>
                  <a:cxn ang="0">
                    <a:pos x="35" y="6"/>
                  </a:cxn>
                  <a:cxn ang="0">
                    <a:pos x="42" y="0"/>
                  </a:cxn>
                  <a:cxn ang="0">
                    <a:pos x="42" y="0"/>
                  </a:cxn>
                  <a:cxn ang="0">
                    <a:pos x="56" y="0"/>
                  </a:cxn>
                  <a:cxn ang="0">
                    <a:pos x="63" y="0"/>
                  </a:cxn>
                  <a:cxn ang="0">
                    <a:pos x="70" y="6"/>
                  </a:cxn>
                  <a:cxn ang="0">
                    <a:pos x="77" y="13"/>
                  </a:cxn>
                  <a:cxn ang="0">
                    <a:pos x="84" y="13"/>
                  </a:cxn>
                  <a:cxn ang="0">
                    <a:pos x="84" y="20"/>
                  </a:cxn>
                  <a:cxn ang="0">
                    <a:pos x="84" y="26"/>
                  </a:cxn>
                  <a:cxn ang="0">
                    <a:pos x="91" y="26"/>
                  </a:cxn>
                  <a:cxn ang="0">
                    <a:pos x="91" y="39"/>
                  </a:cxn>
                  <a:cxn ang="0">
                    <a:pos x="91" y="46"/>
                  </a:cxn>
                  <a:cxn ang="0">
                    <a:pos x="91" y="59"/>
                  </a:cxn>
                  <a:cxn ang="0">
                    <a:pos x="91" y="59"/>
                  </a:cxn>
                  <a:cxn ang="0">
                    <a:pos x="77" y="59"/>
                  </a:cxn>
                  <a:cxn ang="0">
                    <a:pos x="77" y="59"/>
                  </a:cxn>
                  <a:cxn ang="0">
                    <a:pos x="77" y="66"/>
                  </a:cxn>
                  <a:cxn ang="0">
                    <a:pos x="84" y="72"/>
                  </a:cxn>
                  <a:cxn ang="0">
                    <a:pos x="77" y="79"/>
                  </a:cxn>
                  <a:cxn ang="0">
                    <a:pos x="77" y="85"/>
                  </a:cxn>
                  <a:cxn ang="0">
                    <a:pos x="70" y="85"/>
                  </a:cxn>
                  <a:cxn ang="0">
                    <a:pos x="56" y="85"/>
                  </a:cxn>
                  <a:cxn ang="0">
                    <a:pos x="49" y="85"/>
                  </a:cxn>
                  <a:cxn ang="0">
                    <a:pos x="42" y="85"/>
                  </a:cxn>
                  <a:cxn ang="0">
                    <a:pos x="28" y="85"/>
                  </a:cxn>
                  <a:cxn ang="0">
                    <a:pos x="28" y="79"/>
                  </a:cxn>
                  <a:cxn ang="0">
                    <a:pos x="28" y="79"/>
                  </a:cxn>
                  <a:cxn ang="0">
                    <a:pos x="28" y="66"/>
                  </a:cxn>
                  <a:cxn ang="0">
                    <a:pos x="28" y="59"/>
                  </a:cxn>
                  <a:cxn ang="0">
                    <a:pos x="21" y="66"/>
                  </a:cxn>
                  <a:cxn ang="0">
                    <a:pos x="14" y="66"/>
                  </a:cxn>
                  <a:cxn ang="0">
                    <a:pos x="7" y="72"/>
                  </a:cxn>
                  <a:cxn ang="0">
                    <a:pos x="7" y="66"/>
                  </a:cxn>
                  <a:cxn ang="0">
                    <a:pos x="0" y="59"/>
                  </a:cxn>
                  <a:cxn ang="0">
                    <a:pos x="0" y="52"/>
                  </a:cxn>
                  <a:cxn ang="0">
                    <a:pos x="7" y="46"/>
                  </a:cxn>
                  <a:cxn ang="0">
                    <a:pos x="7" y="46"/>
                  </a:cxn>
                  <a:cxn ang="0">
                    <a:pos x="14" y="26"/>
                  </a:cxn>
                  <a:cxn ang="0">
                    <a:pos x="14" y="20"/>
                  </a:cxn>
                  <a:cxn ang="0">
                    <a:pos x="14" y="20"/>
                  </a:cxn>
                  <a:cxn ang="0">
                    <a:pos x="21" y="13"/>
                  </a:cxn>
                </a:cxnLst>
                <a:rect l="0" t="0" r="r" b="b"/>
                <a:pathLst>
                  <a:path w="91" h="85">
                    <a:moveTo>
                      <a:pt x="21" y="13"/>
                    </a:moveTo>
                    <a:lnTo>
                      <a:pt x="28" y="13"/>
                    </a:lnTo>
                    <a:lnTo>
                      <a:pt x="35" y="6"/>
                    </a:lnTo>
                    <a:lnTo>
                      <a:pt x="42" y="0"/>
                    </a:lnTo>
                    <a:lnTo>
                      <a:pt x="42" y="0"/>
                    </a:lnTo>
                    <a:lnTo>
                      <a:pt x="56" y="0"/>
                    </a:lnTo>
                    <a:lnTo>
                      <a:pt x="63" y="0"/>
                    </a:lnTo>
                    <a:lnTo>
                      <a:pt x="70" y="6"/>
                    </a:lnTo>
                    <a:lnTo>
                      <a:pt x="77" y="13"/>
                    </a:lnTo>
                    <a:lnTo>
                      <a:pt x="84" y="13"/>
                    </a:lnTo>
                    <a:lnTo>
                      <a:pt x="84" y="20"/>
                    </a:lnTo>
                    <a:lnTo>
                      <a:pt x="84" y="26"/>
                    </a:lnTo>
                    <a:lnTo>
                      <a:pt x="91" y="26"/>
                    </a:lnTo>
                    <a:lnTo>
                      <a:pt x="91" y="39"/>
                    </a:lnTo>
                    <a:lnTo>
                      <a:pt x="91" y="46"/>
                    </a:lnTo>
                    <a:lnTo>
                      <a:pt x="91" y="59"/>
                    </a:lnTo>
                    <a:lnTo>
                      <a:pt x="91" y="59"/>
                    </a:lnTo>
                    <a:lnTo>
                      <a:pt x="77" y="59"/>
                    </a:lnTo>
                    <a:lnTo>
                      <a:pt x="77" y="59"/>
                    </a:lnTo>
                    <a:lnTo>
                      <a:pt x="77" y="66"/>
                    </a:lnTo>
                    <a:lnTo>
                      <a:pt x="84" y="72"/>
                    </a:lnTo>
                    <a:lnTo>
                      <a:pt x="77" y="79"/>
                    </a:lnTo>
                    <a:lnTo>
                      <a:pt x="77" y="85"/>
                    </a:lnTo>
                    <a:lnTo>
                      <a:pt x="70" y="85"/>
                    </a:lnTo>
                    <a:lnTo>
                      <a:pt x="56" y="85"/>
                    </a:lnTo>
                    <a:lnTo>
                      <a:pt x="49" y="85"/>
                    </a:lnTo>
                    <a:lnTo>
                      <a:pt x="42" y="85"/>
                    </a:lnTo>
                    <a:lnTo>
                      <a:pt x="28" y="85"/>
                    </a:lnTo>
                    <a:lnTo>
                      <a:pt x="28" y="79"/>
                    </a:lnTo>
                    <a:lnTo>
                      <a:pt x="28" y="79"/>
                    </a:lnTo>
                    <a:lnTo>
                      <a:pt x="28" y="66"/>
                    </a:lnTo>
                    <a:lnTo>
                      <a:pt x="28" y="59"/>
                    </a:lnTo>
                    <a:lnTo>
                      <a:pt x="21" y="66"/>
                    </a:lnTo>
                    <a:lnTo>
                      <a:pt x="14" y="66"/>
                    </a:lnTo>
                    <a:lnTo>
                      <a:pt x="7" y="72"/>
                    </a:lnTo>
                    <a:lnTo>
                      <a:pt x="7" y="66"/>
                    </a:lnTo>
                    <a:lnTo>
                      <a:pt x="0" y="59"/>
                    </a:lnTo>
                    <a:lnTo>
                      <a:pt x="0" y="52"/>
                    </a:lnTo>
                    <a:lnTo>
                      <a:pt x="7" y="46"/>
                    </a:lnTo>
                    <a:lnTo>
                      <a:pt x="7" y="46"/>
                    </a:lnTo>
                    <a:lnTo>
                      <a:pt x="14" y="26"/>
                    </a:lnTo>
                    <a:lnTo>
                      <a:pt x="14" y="20"/>
                    </a:lnTo>
                    <a:lnTo>
                      <a:pt x="14" y="20"/>
                    </a:lnTo>
                    <a:lnTo>
                      <a:pt x="21" y="13"/>
                    </a:lnTo>
                  </a:path>
                </a:pathLst>
              </a:custGeom>
              <a:noFill/>
              <a:ln w="0">
                <a:solidFill>
                  <a:srgbClr val="000000"/>
                </a:solidFill>
                <a:prstDash val="solid"/>
                <a:round/>
                <a:headEnd/>
                <a:tailEnd/>
              </a:ln>
            </p:spPr>
            <p:txBody>
              <a:bodyPr/>
              <a:lstStyle/>
              <a:p>
                <a:endParaRPr lang="en-US" dirty="0"/>
              </a:p>
            </p:txBody>
          </p:sp>
          <p:sp>
            <p:nvSpPr>
              <p:cNvPr id="29423" name="Freeform 751"/>
              <p:cNvSpPr>
                <a:spLocks/>
              </p:cNvSpPr>
              <p:nvPr/>
            </p:nvSpPr>
            <p:spPr bwMode="auto">
              <a:xfrm>
                <a:off x="3021" y="3409"/>
                <a:ext cx="14" cy="38"/>
              </a:xfrm>
              <a:custGeom>
                <a:avLst/>
                <a:gdLst/>
                <a:ahLst/>
                <a:cxnLst>
                  <a:cxn ang="0">
                    <a:pos x="14" y="0"/>
                  </a:cxn>
                  <a:cxn ang="0">
                    <a:pos x="14" y="7"/>
                  </a:cxn>
                  <a:cxn ang="0">
                    <a:pos x="7" y="20"/>
                  </a:cxn>
                  <a:cxn ang="0">
                    <a:pos x="7" y="26"/>
                  </a:cxn>
                  <a:cxn ang="0">
                    <a:pos x="0" y="39"/>
                  </a:cxn>
                  <a:cxn ang="0">
                    <a:pos x="7" y="26"/>
                  </a:cxn>
                  <a:cxn ang="0">
                    <a:pos x="14" y="20"/>
                  </a:cxn>
                  <a:cxn ang="0">
                    <a:pos x="14" y="13"/>
                  </a:cxn>
                  <a:cxn ang="0">
                    <a:pos x="14" y="0"/>
                  </a:cxn>
                  <a:cxn ang="0">
                    <a:pos x="14" y="0"/>
                  </a:cxn>
                </a:cxnLst>
                <a:rect l="0" t="0" r="r" b="b"/>
                <a:pathLst>
                  <a:path w="14" h="39">
                    <a:moveTo>
                      <a:pt x="14" y="0"/>
                    </a:moveTo>
                    <a:lnTo>
                      <a:pt x="14" y="7"/>
                    </a:lnTo>
                    <a:lnTo>
                      <a:pt x="7" y="20"/>
                    </a:lnTo>
                    <a:lnTo>
                      <a:pt x="7" y="26"/>
                    </a:lnTo>
                    <a:lnTo>
                      <a:pt x="0" y="39"/>
                    </a:lnTo>
                    <a:lnTo>
                      <a:pt x="7" y="26"/>
                    </a:lnTo>
                    <a:lnTo>
                      <a:pt x="14" y="20"/>
                    </a:lnTo>
                    <a:lnTo>
                      <a:pt x="14" y="13"/>
                    </a:lnTo>
                    <a:lnTo>
                      <a:pt x="14" y="0"/>
                    </a:lnTo>
                    <a:lnTo>
                      <a:pt x="14" y="0"/>
                    </a:lnTo>
                    <a:close/>
                  </a:path>
                </a:pathLst>
              </a:custGeom>
              <a:solidFill>
                <a:srgbClr val="000000"/>
              </a:solidFill>
              <a:ln w="9525">
                <a:noFill/>
                <a:round/>
                <a:headEnd/>
                <a:tailEnd/>
              </a:ln>
            </p:spPr>
            <p:txBody>
              <a:bodyPr/>
              <a:lstStyle/>
              <a:p>
                <a:endParaRPr lang="en-US" dirty="0"/>
              </a:p>
            </p:txBody>
          </p:sp>
          <p:sp>
            <p:nvSpPr>
              <p:cNvPr id="29424" name="Freeform 752"/>
              <p:cNvSpPr>
                <a:spLocks/>
              </p:cNvSpPr>
              <p:nvPr/>
            </p:nvSpPr>
            <p:spPr bwMode="auto">
              <a:xfrm>
                <a:off x="3021" y="3409"/>
                <a:ext cx="1" cy="20"/>
              </a:xfrm>
              <a:custGeom>
                <a:avLst/>
                <a:gdLst/>
                <a:ahLst/>
                <a:cxnLst>
                  <a:cxn ang="0">
                    <a:pos x="0" y="0"/>
                  </a:cxn>
                  <a:cxn ang="0">
                    <a:pos x="0" y="7"/>
                  </a:cxn>
                  <a:cxn ang="0">
                    <a:pos x="0" y="7"/>
                  </a:cxn>
                  <a:cxn ang="0">
                    <a:pos x="0" y="20"/>
                  </a:cxn>
                  <a:cxn ang="0">
                    <a:pos x="0" y="7"/>
                  </a:cxn>
                  <a:cxn ang="0">
                    <a:pos x="0" y="7"/>
                  </a:cxn>
                  <a:cxn ang="0">
                    <a:pos x="0" y="0"/>
                  </a:cxn>
                  <a:cxn ang="0">
                    <a:pos x="0" y="0"/>
                  </a:cxn>
                </a:cxnLst>
                <a:rect l="0" t="0" r="r" b="b"/>
                <a:pathLst>
                  <a:path h="20">
                    <a:moveTo>
                      <a:pt x="0" y="0"/>
                    </a:moveTo>
                    <a:lnTo>
                      <a:pt x="0" y="7"/>
                    </a:lnTo>
                    <a:lnTo>
                      <a:pt x="0" y="7"/>
                    </a:lnTo>
                    <a:lnTo>
                      <a:pt x="0" y="20"/>
                    </a:lnTo>
                    <a:lnTo>
                      <a:pt x="0" y="7"/>
                    </a:lnTo>
                    <a:lnTo>
                      <a:pt x="0" y="7"/>
                    </a:lnTo>
                    <a:lnTo>
                      <a:pt x="0" y="0"/>
                    </a:lnTo>
                    <a:lnTo>
                      <a:pt x="0" y="0"/>
                    </a:lnTo>
                    <a:close/>
                  </a:path>
                </a:pathLst>
              </a:custGeom>
              <a:solidFill>
                <a:srgbClr val="003530"/>
              </a:solidFill>
              <a:ln w="9525">
                <a:noFill/>
                <a:round/>
                <a:headEnd/>
                <a:tailEnd/>
              </a:ln>
            </p:spPr>
            <p:txBody>
              <a:bodyPr/>
              <a:lstStyle/>
              <a:p>
                <a:endParaRPr lang="en-US" dirty="0"/>
              </a:p>
            </p:txBody>
          </p:sp>
          <p:sp>
            <p:nvSpPr>
              <p:cNvPr id="29425" name="Freeform 753"/>
              <p:cNvSpPr>
                <a:spLocks/>
              </p:cNvSpPr>
              <p:nvPr/>
            </p:nvSpPr>
            <p:spPr bwMode="auto">
              <a:xfrm>
                <a:off x="3021" y="3409"/>
                <a:ext cx="1" cy="20"/>
              </a:xfrm>
              <a:custGeom>
                <a:avLst/>
                <a:gdLst/>
                <a:ahLst/>
                <a:cxnLst>
                  <a:cxn ang="0">
                    <a:pos x="0" y="0"/>
                  </a:cxn>
                  <a:cxn ang="0">
                    <a:pos x="0" y="7"/>
                  </a:cxn>
                  <a:cxn ang="0">
                    <a:pos x="0" y="7"/>
                  </a:cxn>
                  <a:cxn ang="0">
                    <a:pos x="0" y="20"/>
                  </a:cxn>
                  <a:cxn ang="0">
                    <a:pos x="0" y="7"/>
                  </a:cxn>
                  <a:cxn ang="0">
                    <a:pos x="0" y="7"/>
                  </a:cxn>
                  <a:cxn ang="0">
                    <a:pos x="0" y="0"/>
                  </a:cxn>
                  <a:cxn ang="0">
                    <a:pos x="0" y="0"/>
                  </a:cxn>
                </a:cxnLst>
                <a:rect l="0" t="0" r="r" b="b"/>
                <a:pathLst>
                  <a:path h="20">
                    <a:moveTo>
                      <a:pt x="0" y="0"/>
                    </a:moveTo>
                    <a:lnTo>
                      <a:pt x="0" y="7"/>
                    </a:lnTo>
                    <a:lnTo>
                      <a:pt x="0" y="7"/>
                    </a:lnTo>
                    <a:lnTo>
                      <a:pt x="0" y="20"/>
                    </a:lnTo>
                    <a:lnTo>
                      <a:pt x="0" y="7"/>
                    </a:lnTo>
                    <a:lnTo>
                      <a:pt x="0" y="7"/>
                    </a:lnTo>
                    <a:lnTo>
                      <a:pt x="0" y="0"/>
                    </a:lnTo>
                    <a:lnTo>
                      <a:pt x="0" y="0"/>
                    </a:lnTo>
                    <a:close/>
                  </a:path>
                </a:pathLst>
              </a:custGeom>
              <a:solidFill>
                <a:srgbClr val="000000"/>
              </a:solidFill>
              <a:ln w="9525">
                <a:noFill/>
                <a:round/>
                <a:headEnd/>
                <a:tailEnd/>
              </a:ln>
            </p:spPr>
            <p:txBody>
              <a:bodyPr/>
              <a:lstStyle/>
              <a:p>
                <a:endParaRPr lang="en-US" dirty="0"/>
              </a:p>
            </p:txBody>
          </p:sp>
          <p:sp>
            <p:nvSpPr>
              <p:cNvPr id="29426" name="Freeform 754"/>
              <p:cNvSpPr>
                <a:spLocks/>
              </p:cNvSpPr>
              <p:nvPr/>
            </p:nvSpPr>
            <p:spPr bwMode="auto">
              <a:xfrm>
                <a:off x="3021" y="3409"/>
                <a:ext cx="1" cy="20"/>
              </a:xfrm>
              <a:custGeom>
                <a:avLst/>
                <a:gdLst/>
                <a:ahLst/>
                <a:cxnLst>
                  <a:cxn ang="0">
                    <a:pos x="0" y="0"/>
                  </a:cxn>
                  <a:cxn ang="0">
                    <a:pos x="0" y="7"/>
                  </a:cxn>
                  <a:cxn ang="0">
                    <a:pos x="0" y="7"/>
                  </a:cxn>
                  <a:cxn ang="0">
                    <a:pos x="0" y="20"/>
                  </a:cxn>
                  <a:cxn ang="0">
                    <a:pos x="0" y="7"/>
                  </a:cxn>
                  <a:cxn ang="0">
                    <a:pos x="0" y="7"/>
                  </a:cxn>
                  <a:cxn ang="0">
                    <a:pos x="0" y="0"/>
                  </a:cxn>
                </a:cxnLst>
                <a:rect l="0" t="0" r="r" b="b"/>
                <a:pathLst>
                  <a:path h="20">
                    <a:moveTo>
                      <a:pt x="0" y="0"/>
                    </a:moveTo>
                    <a:lnTo>
                      <a:pt x="0" y="7"/>
                    </a:lnTo>
                    <a:lnTo>
                      <a:pt x="0" y="7"/>
                    </a:lnTo>
                    <a:lnTo>
                      <a:pt x="0" y="20"/>
                    </a:lnTo>
                    <a:lnTo>
                      <a:pt x="0" y="7"/>
                    </a:lnTo>
                    <a:lnTo>
                      <a:pt x="0" y="7"/>
                    </a:lnTo>
                    <a:lnTo>
                      <a:pt x="0" y="0"/>
                    </a:lnTo>
                  </a:path>
                </a:pathLst>
              </a:custGeom>
              <a:noFill/>
              <a:ln w="0">
                <a:solidFill>
                  <a:srgbClr val="000000"/>
                </a:solidFill>
                <a:prstDash val="solid"/>
                <a:round/>
                <a:headEnd/>
                <a:tailEnd/>
              </a:ln>
            </p:spPr>
            <p:txBody>
              <a:bodyPr/>
              <a:lstStyle/>
              <a:p>
                <a:endParaRPr lang="en-US" dirty="0"/>
              </a:p>
            </p:txBody>
          </p:sp>
          <p:sp>
            <p:nvSpPr>
              <p:cNvPr id="29427" name="Freeform 755"/>
              <p:cNvSpPr>
                <a:spLocks/>
              </p:cNvSpPr>
              <p:nvPr/>
            </p:nvSpPr>
            <p:spPr bwMode="auto">
              <a:xfrm>
                <a:off x="3021" y="3442"/>
                <a:ext cx="7" cy="19"/>
              </a:xfrm>
              <a:custGeom>
                <a:avLst/>
                <a:gdLst/>
                <a:ahLst/>
                <a:cxnLst>
                  <a:cxn ang="0">
                    <a:pos x="7" y="0"/>
                  </a:cxn>
                  <a:cxn ang="0">
                    <a:pos x="7" y="0"/>
                  </a:cxn>
                  <a:cxn ang="0">
                    <a:pos x="7" y="6"/>
                  </a:cxn>
                  <a:cxn ang="0">
                    <a:pos x="0" y="13"/>
                  </a:cxn>
                  <a:cxn ang="0">
                    <a:pos x="0" y="20"/>
                  </a:cxn>
                  <a:cxn ang="0">
                    <a:pos x="7" y="13"/>
                  </a:cxn>
                  <a:cxn ang="0">
                    <a:pos x="7" y="6"/>
                  </a:cxn>
                  <a:cxn ang="0">
                    <a:pos x="7" y="0"/>
                  </a:cxn>
                  <a:cxn ang="0">
                    <a:pos x="7" y="0"/>
                  </a:cxn>
                </a:cxnLst>
                <a:rect l="0" t="0" r="r" b="b"/>
                <a:pathLst>
                  <a:path w="7" h="20">
                    <a:moveTo>
                      <a:pt x="7" y="0"/>
                    </a:moveTo>
                    <a:lnTo>
                      <a:pt x="7" y="0"/>
                    </a:lnTo>
                    <a:lnTo>
                      <a:pt x="7" y="6"/>
                    </a:lnTo>
                    <a:lnTo>
                      <a:pt x="0" y="13"/>
                    </a:lnTo>
                    <a:lnTo>
                      <a:pt x="0" y="20"/>
                    </a:lnTo>
                    <a:lnTo>
                      <a:pt x="7" y="13"/>
                    </a:lnTo>
                    <a:lnTo>
                      <a:pt x="7" y="6"/>
                    </a:lnTo>
                    <a:lnTo>
                      <a:pt x="7" y="0"/>
                    </a:lnTo>
                    <a:lnTo>
                      <a:pt x="7" y="0"/>
                    </a:lnTo>
                    <a:close/>
                  </a:path>
                </a:pathLst>
              </a:custGeom>
              <a:solidFill>
                <a:srgbClr val="000000"/>
              </a:solidFill>
              <a:ln w="9525">
                <a:noFill/>
                <a:round/>
                <a:headEnd/>
                <a:tailEnd/>
              </a:ln>
            </p:spPr>
            <p:txBody>
              <a:bodyPr/>
              <a:lstStyle/>
              <a:p>
                <a:endParaRPr lang="en-US" dirty="0"/>
              </a:p>
            </p:txBody>
          </p:sp>
          <p:sp>
            <p:nvSpPr>
              <p:cNvPr id="29428" name="Freeform 756"/>
              <p:cNvSpPr>
                <a:spLocks/>
              </p:cNvSpPr>
              <p:nvPr/>
            </p:nvSpPr>
            <p:spPr bwMode="auto">
              <a:xfrm>
                <a:off x="3069" y="3416"/>
                <a:ext cx="1" cy="19"/>
              </a:xfrm>
              <a:custGeom>
                <a:avLst/>
                <a:gdLst/>
                <a:ahLst/>
                <a:cxnLst>
                  <a:cxn ang="0">
                    <a:pos x="0" y="0"/>
                  </a:cxn>
                  <a:cxn ang="0">
                    <a:pos x="0" y="6"/>
                  </a:cxn>
                  <a:cxn ang="0">
                    <a:pos x="0" y="13"/>
                  </a:cxn>
                  <a:cxn ang="0">
                    <a:pos x="0" y="19"/>
                  </a:cxn>
                  <a:cxn ang="0">
                    <a:pos x="0" y="13"/>
                  </a:cxn>
                  <a:cxn ang="0">
                    <a:pos x="0" y="6"/>
                  </a:cxn>
                  <a:cxn ang="0">
                    <a:pos x="0" y="0"/>
                  </a:cxn>
                  <a:cxn ang="0">
                    <a:pos x="0" y="0"/>
                  </a:cxn>
                </a:cxnLst>
                <a:rect l="0" t="0" r="r" b="b"/>
                <a:pathLst>
                  <a:path h="19">
                    <a:moveTo>
                      <a:pt x="0" y="0"/>
                    </a:moveTo>
                    <a:lnTo>
                      <a:pt x="0" y="6"/>
                    </a:lnTo>
                    <a:lnTo>
                      <a:pt x="0" y="13"/>
                    </a:lnTo>
                    <a:lnTo>
                      <a:pt x="0" y="19"/>
                    </a:lnTo>
                    <a:lnTo>
                      <a:pt x="0" y="13"/>
                    </a:lnTo>
                    <a:lnTo>
                      <a:pt x="0" y="6"/>
                    </a:lnTo>
                    <a:lnTo>
                      <a:pt x="0" y="0"/>
                    </a:lnTo>
                    <a:lnTo>
                      <a:pt x="0" y="0"/>
                    </a:lnTo>
                    <a:close/>
                  </a:path>
                </a:pathLst>
              </a:custGeom>
              <a:solidFill>
                <a:srgbClr val="003530"/>
              </a:solidFill>
              <a:ln w="9525">
                <a:noFill/>
                <a:round/>
                <a:headEnd/>
                <a:tailEnd/>
              </a:ln>
            </p:spPr>
            <p:txBody>
              <a:bodyPr/>
              <a:lstStyle/>
              <a:p>
                <a:endParaRPr lang="en-US" dirty="0"/>
              </a:p>
            </p:txBody>
          </p:sp>
          <p:sp>
            <p:nvSpPr>
              <p:cNvPr id="29429" name="Freeform 757"/>
              <p:cNvSpPr>
                <a:spLocks/>
              </p:cNvSpPr>
              <p:nvPr/>
            </p:nvSpPr>
            <p:spPr bwMode="auto">
              <a:xfrm>
                <a:off x="3069" y="3416"/>
                <a:ext cx="1" cy="19"/>
              </a:xfrm>
              <a:custGeom>
                <a:avLst/>
                <a:gdLst/>
                <a:ahLst/>
                <a:cxnLst>
                  <a:cxn ang="0">
                    <a:pos x="0" y="0"/>
                  </a:cxn>
                  <a:cxn ang="0">
                    <a:pos x="0" y="6"/>
                  </a:cxn>
                  <a:cxn ang="0">
                    <a:pos x="0" y="13"/>
                  </a:cxn>
                  <a:cxn ang="0">
                    <a:pos x="0" y="19"/>
                  </a:cxn>
                  <a:cxn ang="0">
                    <a:pos x="0" y="13"/>
                  </a:cxn>
                  <a:cxn ang="0">
                    <a:pos x="0" y="6"/>
                  </a:cxn>
                  <a:cxn ang="0">
                    <a:pos x="0" y="0"/>
                  </a:cxn>
                  <a:cxn ang="0">
                    <a:pos x="0" y="0"/>
                  </a:cxn>
                </a:cxnLst>
                <a:rect l="0" t="0" r="r" b="b"/>
                <a:pathLst>
                  <a:path h="19">
                    <a:moveTo>
                      <a:pt x="0" y="0"/>
                    </a:moveTo>
                    <a:lnTo>
                      <a:pt x="0" y="6"/>
                    </a:lnTo>
                    <a:lnTo>
                      <a:pt x="0" y="13"/>
                    </a:lnTo>
                    <a:lnTo>
                      <a:pt x="0" y="19"/>
                    </a:lnTo>
                    <a:lnTo>
                      <a:pt x="0" y="13"/>
                    </a:lnTo>
                    <a:lnTo>
                      <a:pt x="0" y="6"/>
                    </a:lnTo>
                    <a:lnTo>
                      <a:pt x="0" y="0"/>
                    </a:lnTo>
                    <a:lnTo>
                      <a:pt x="0" y="0"/>
                    </a:lnTo>
                    <a:close/>
                  </a:path>
                </a:pathLst>
              </a:custGeom>
              <a:solidFill>
                <a:srgbClr val="000000"/>
              </a:solidFill>
              <a:ln w="9525">
                <a:noFill/>
                <a:round/>
                <a:headEnd/>
                <a:tailEnd/>
              </a:ln>
            </p:spPr>
            <p:txBody>
              <a:bodyPr/>
              <a:lstStyle/>
              <a:p>
                <a:endParaRPr lang="en-US" dirty="0"/>
              </a:p>
            </p:txBody>
          </p:sp>
          <p:sp>
            <p:nvSpPr>
              <p:cNvPr id="29430" name="Freeform 758"/>
              <p:cNvSpPr>
                <a:spLocks/>
              </p:cNvSpPr>
              <p:nvPr/>
            </p:nvSpPr>
            <p:spPr bwMode="auto">
              <a:xfrm>
                <a:off x="3069" y="3416"/>
                <a:ext cx="1" cy="19"/>
              </a:xfrm>
              <a:custGeom>
                <a:avLst/>
                <a:gdLst/>
                <a:ahLst/>
                <a:cxnLst>
                  <a:cxn ang="0">
                    <a:pos x="0" y="0"/>
                  </a:cxn>
                  <a:cxn ang="0">
                    <a:pos x="0" y="6"/>
                  </a:cxn>
                  <a:cxn ang="0">
                    <a:pos x="0" y="13"/>
                  </a:cxn>
                  <a:cxn ang="0">
                    <a:pos x="0" y="19"/>
                  </a:cxn>
                  <a:cxn ang="0">
                    <a:pos x="0" y="13"/>
                  </a:cxn>
                  <a:cxn ang="0">
                    <a:pos x="0" y="6"/>
                  </a:cxn>
                  <a:cxn ang="0">
                    <a:pos x="0" y="0"/>
                  </a:cxn>
                </a:cxnLst>
                <a:rect l="0" t="0" r="r" b="b"/>
                <a:pathLst>
                  <a:path h="19">
                    <a:moveTo>
                      <a:pt x="0" y="0"/>
                    </a:moveTo>
                    <a:lnTo>
                      <a:pt x="0" y="6"/>
                    </a:lnTo>
                    <a:lnTo>
                      <a:pt x="0" y="13"/>
                    </a:lnTo>
                    <a:lnTo>
                      <a:pt x="0" y="19"/>
                    </a:lnTo>
                    <a:lnTo>
                      <a:pt x="0" y="13"/>
                    </a:lnTo>
                    <a:lnTo>
                      <a:pt x="0" y="6"/>
                    </a:lnTo>
                    <a:lnTo>
                      <a:pt x="0" y="0"/>
                    </a:lnTo>
                  </a:path>
                </a:pathLst>
              </a:custGeom>
              <a:noFill/>
              <a:ln w="0">
                <a:solidFill>
                  <a:srgbClr val="000000"/>
                </a:solidFill>
                <a:prstDash val="solid"/>
                <a:round/>
                <a:headEnd/>
                <a:tailEnd/>
              </a:ln>
            </p:spPr>
            <p:txBody>
              <a:bodyPr/>
              <a:lstStyle/>
              <a:p>
                <a:endParaRPr lang="en-US" dirty="0"/>
              </a:p>
            </p:txBody>
          </p:sp>
          <p:sp>
            <p:nvSpPr>
              <p:cNvPr id="29431" name="Freeform 759"/>
              <p:cNvSpPr>
                <a:spLocks/>
              </p:cNvSpPr>
              <p:nvPr/>
            </p:nvSpPr>
            <p:spPr bwMode="auto">
              <a:xfrm>
                <a:off x="3069" y="3416"/>
                <a:ext cx="7" cy="19"/>
              </a:xfrm>
              <a:custGeom>
                <a:avLst/>
                <a:gdLst/>
                <a:ahLst/>
                <a:cxnLst>
                  <a:cxn ang="0">
                    <a:pos x="0" y="0"/>
                  </a:cxn>
                  <a:cxn ang="0">
                    <a:pos x="0" y="6"/>
                  </a:cxn>
                  <a:cxn ang="0">
                    <a:pos x="7" y="13"/>
                  </a:cxn>
                  <a:cxn ang="0">
                    <a:pos x="7" y="19"/>
                  </a:cxn>
                  <a:cxn ang="0">
                    <a:pos x="7" y="6"/>
                  </a:cxn>
                  <a:cxn ang="0">
                    <a:pos x="0" y="0"/>
                  </a:cxn>
                  <a:cxn ang="0">
                    <a:pos x="0" y="0"/>
                  </a:cxn>
                </a:cxnLst>
                <a:rect l="0" t="0" r="r" b="b"/>
                <a:pathLst>
                  <a:path w="7" h="19">
                    <a:moveTo>
                      <a:pt x="0" y="0"/>
                    </a:moveTo>
                    <a:lnTo>
                      <a:pt x="0" y="6"/>
                    </a:lnTo>
                    <a:lnTo>
                      <a:pt x="7" y="13"/>
                    </a:lnTo>
                    <a:lnTo>
                      <a:pt x="7" y="19"/>
                    </a:lnTo>
                    <a:lnTo>
                      <a:pt x="7" y="6"/>
                    </a:lnTo>
                    <a:lnTo>
                      <a:pt x="0" y="0"/>
                    </a:lnTo>
                    <a:lnTo>
                      <a:pt x="0" y="0"/>
                    </a:lnTo>
                    <a:close/>
                  </a:path>
                </a:pathLst>
              </a:custGeom>
              <a:solidFill>
                <a:srgbClr val="003530"/>
              </a:solidFill>
              <a:ln w="9525">
                <a:noFill/>
                <a:round/>
                <a:headEnd/>
                <a:tailEnd/>
              </a:ln>
            </p:spPr>
            <p:txBody>
              <a:bodyPr/>
              <a:lstStyle/>
              <a:p>
                <a:endParaRPr lang="en-US" dirty="0"/>
              </a:p>
            </p:txBody>
          </p:sp>
          <p:sp>
            <p:nvSpPr>
              <p:cNvPr id="29432" name="Freeform 760"/>
              <p:cNvSpPr>
                <a:spLocks/>
              </p:cNvSpPr>
              <p:nvPr/>
            </p:nvSpPr>
            <p:spPr bwMode="auto">
              <a:xfrm>
                <a:off x="3069" y="3416"/>
                <a:ext cx="7" cy="19"/>
              </a:xfrm>
              <a:custGeom>
                <a:avLst/>
                <a:gdLst/>
                <a:ahLst/>
                <a:cxnLst>
                  <a:cxn ang="0">
                    <a:pos x="0" y="0"/>
                  </a:cxn>
                  <a:cxn ang="0">
                    <a:pos x="0" y="6"/>
                  </a:cxn>
                  <a:cxn ang="0">
                    <a:pos x="7" y="13"/>
                  </a:cxn>
                  <a:cxn ang="0">
                    <a:pos x="7" y="19"/>
                  </a:cxn>
                  <a:cxn ang="0">
                    <a:pos x="7" y="6"/>
                  </a:cxn>
                  <a:cxn ang="0">
                    <a:pos x="0" y="0"/>
                  </a:cxn>
                  <a:cxn ang="0">
                    <a:pos x="0" y="0"/>
                  </a:cxn>
                </a:cxnLst>
                <a:rect l="0" t="0" r="r" b="b"/>
                <a:pathLst>
                  <a:path w="7" h="19">
                    <a:moveTo>
                      <a:pt x="0" y="0"/>
                    </a:moveTo>
                    <a:lnTo>
                      <a:pt x="0" y="6"/>
                    </a:lnTo>
                    <a:lnTo>
                      <a:pt x="7" y="13"/>
                    </a:lnTo>
                    <a:lnTo>
                      <a:pt x="7" y="19"/>
                    </a:lnTo>
                    <a:lnTo>
                      <a:pt x="7" y="6"/>
                    </a:lnTo>
                    <a:lnTo>
                      <a:pt x="0" y="0"/>
                    </a:lnTo>
                    <a:lnTo>
                      <a:pt x="0" y="0"/>
                    </a:lnTo>
                    <a:close/>
                  </a:path>
                </a:pathLst>
              </a:custGeom>
              <a:solidFill>
                <a:srgbClr val="000000"/>
              </a:solidFill>
              <a:ln w="9525">
                <a:noFill/>
                <a:round/>
                <a:headEnd/>
                <a:tailEnd/>
              </a:ln>
            </p:spPr>
            <p:txBody>
              <a:bodyPr/>
              <a:lstStyle/>
              <a:p>
                <a:endParaRPr lang="en-US" dirty="0"/>
              </a:p>
            </p:txBody>
          </p:sp>
          <p:sp>
            <p:nvSpPr>
              <p:cNvPr id="29433" name="Freeform 761"/>
              <p:cNvSpPr>
                <a:spLocks/>
              </p:cNvSpPr>
              <p:nvPr/>
            </p:nvSpPr>
            <p:spPr bwMode="auto">
              <a:xfrm>
                <a:off x="3069" y="3416"/>
                <a:ext cx="7" cy="19"/>
              </a:xfrm>
              <a:custGeom>
                <a:avLst/>
                <a:gdLst/>
                <a:ahLst/>
                <a:cxnLst>
                  <a:cxn ang="0">
                    <a:pos x="0" y="0"/>
                  </a:cxn>
                  <a:cxn ang="0">
                    <a:pos x="0" y="6"/>
                  </a:cxn>
                  <a:cxn ang="0">
                    <a:pos x="7" y="13"/>
                  </a:cxn>
                  <a:cxn ang="0">
                    <a:pos x="7" y="19"/>
                  </a:cxn>
                  <a:cxn ang="0">
                    <a:pos x="7" y="6"/>
                  </a:cxn>
                  <a:cxn ang="0">
                    <a:pos x="0" y="0"/>
                  </a:cxn>
                </a:cxnLst>
                <a:rect l="0" t="0" r="r" b="b"/>
                <a:pathLst>
                  <a:path w="7" h="19">
                    <a:moveTo>
                      <a:pt x="0" y="0"/>
                    </a:moveTo>
                    <a:lnTo>
                      <a:pt x="0" y="6"/>
                    </a:lnTo>
                    <a:lnTo>
                      <a:pt x="7" y="13"/>
                    </a:lnTo>
                    <a:lnTo>
                      <a:pt x="7" y="19"/>
                    </a:lnTo>
                    <a:lnTo>
                      <a:pt x="7" y="6"/>
                    </a:lnTo>
                    <a:lnTo>
                      <a:pt x="0" y="0"/>
                    </a:lnTo>
                  </a:path>
                </a:pathLst>
              </a:custGeom>
              <a:noFill/>
              <a:ln w="0">
                <a:solidFill>
                  <a:srgbClr val="000000"/>
                </a:solidFill>
                <a:prstDash val="solid"/>
                <a:round/>
                <a:headEnd/>
                <a:tailEnd/>
              </a:ln>
            </p:spPr>
            <p:txBody>
              <a:bodyPr/>
              <a:lstStyle/>
              <a:p>
                <a:endParaRPr lang="en-US" dirty="0"/>
              </a:p>
            </p:txBody>
          </p:sp>
          <p:sp>
            <p:nvSpPr>
              <p:cNvPr id="29434" name="Freeform 762"/>
              <p:cNvSpPr>
                <a:spLocks/>
              </p:cNvSpPr>
              <p:nvPr/>
            </p:nvSpPr>
            <p:spPr bwMode="auto">
              <a:xfrm>
                <a:off x="2751" y="3480"/>
                <a:ext cx="325" cy="121"/>
              </a:xfrm>
              <a:custGeom>
                <a:avLst/>
                <a:gdLst/>
                <a:ahLst/>
                <a:cxnLst>
                  <a:cxn ang="0">
                    <a:pos x="330" y="106"/>
                  </a:cxn>
                  <a:cxn ang="0">
                    <a:pos x="43" y="0"/>
                  </a:cxn>
                  <a:cxn ang="0">
                    <a:pos x="0" y="0"/>
                  </a:cxn>
                  <a:cxn ang="0">
                    <a:pos x="176" y="125"/>
                  </a:cxn>
                  <a:cxn ang="0">
                    <a:pos x="330" y="106"/>
                  </a:cxn>
                  <a:cxn ang="0">
                    <a:pos x="330" y="106"/>
                  </a:cxn>
                </a:cxnLst>
                <a:rect l="0" t="0" r="r" b="b"/>
                <a:pathLst>
                  <a:path w="330" h="125">
                    <a:moveTo>
                      <a:pt x="330" y="106"/>
                    </a:moveTo>
                    <a:lnTo>
                      <a:pt x="43" y="0"/>
                    </a:lnTo>
                    <a:lnTo>
                      <a:pt x="0" y="0"/>
                    </a:lnTo>
                    <a:lnTo>
                      <a:pt x="176" y="125"/>
                    </a:lnTo>
                    <a:lnTo>
                      <a:pt x="330" y="106"/>
                    </a:lnTo>
                    <a:lnTo>
                      <a:pt x="330" y="106"/>
                    </a:lnTo>
                    <a:close/>
                  </a:path>
                </a:pathLst>
              </a:custGeom>
              <a:solidFill>
                <a:srgbClr val="E0E0E0"/>
              </a:solidFill>
              <a:ln w="9525">
                <a:noFill/>
                <a:round/>
                <a:headEnd/>
                <a:tailEnd/>
              </a:ln>
            </p:spPr>
            <p:txBody>
              <a:bodyPr/>
              <a:lstStyle/>
              <a:p>
                <a:endParaRPr lang="en-US" dirty="0"/>
              </a:p>
            </p:txBody>
          </p:sp>
          <p:sp>
            <p:nvSpPr>
              <p:cNvPr id="29435" name="Freeform 763"/>
              <p:cNvSpPr>
                <a:spLocks/>
              </p:cNvSpPr>
              <p:nvPr/>
            </p:nvSpPr>
            <p:spPr bwMode="auto">
              <a:xfrm>
                <a:off x="2751" y="3480"/>
                <a:ext cx="325" cy="121"/>
              </a:xfrm>
              <a:custGeom>
                <a:avLst/>
                <a:gdLst/>
                <a:ahLst/>
                <a:cxnLst>
                  <a:cxn ang="0">
                    <a:pos x="330" y="106"/>
                  </a:cxn>
                  <a:cxn ang="0">
                    <a:pos x="43" y="0"/>
                  </a:cxn>
                  <a:cxn ang="0">
                    <a:pos x="0" y="0"/>
                  </a:cxn>
                  <a:cxn ang="0">
                    <a:pos x="176" y="125"/>
                  </a:cxn>
                  <a:cxn ang="0">
                    <a:pos x="330" y="106"/>
                  </a:cxn>
                  <a:cxn ang="0">
                    <a:pos x="330" y="106"/>
                  </a:cxn>
                </a:cxnLst>
                <a:rect l="0" t="0" r="r" b="b"/>
                <a:pathLst>
                  <a:path w="330" h="125">
                    <a:moveTo>
                      <a:pt x="330" y="106"/>
                    </a:moveTo>
                    <a:lnTo>
                      <a:pt x="43" y="0"/>
                    </a:lnTo>
                    <a:lnTo>
                      <a:pt x="0" y="0"/>
                    </a:lnTo>
                    <a:lnTo>
                      <a:pt x="176" y="125"/>
                    </a:lnTo>
                    <a:lnTo>
                      <a:pt x="330" y="106"/>
                    </a:lnTo>
                    <a:lnTo>
                      <a:pt x="330" y="106"/>
                    </a:lnTo>
                  </a:path>
                </a:pathLst>
              </a:custGeom>
              <a:noFill/>
              <a:ln w="0">
                <a:solidFill>
                  <a:srgbClr val="000000"/>
                </a:solidFill>
                <a:prstDash val="solid"/>
                <a:round/>
                <a:headEnd/>
                <a:tailEnd/>
              </a:ln>
            </p:spPr>
            <p:txBody>
              <a:bodyPr/>
              <a:lstStyle/>
              <a:p>
                <a:endParaRPr lang="en-US" dirty="0"/>
              </a:p>
            </p:txBody>
          </p:sp>
          <p:sp>
            <p:nvSpPr>
              <p:cNvPr id="29436" name="Freeform 764"/>
              <p:cNvSpPr>
                <a:spLocks/>
              </p:cNvSpPr>
              <p:nvPr/>
            </p:nvSpPr>
            <p:spPr bwMode="auto">
              <a:xfrm>
                <a:off x="2751" y="3480"/>
                <a:ext cx="325" cy="121"/>
              </a:xfrm>
              <a:custGeom>
                <a:avLst/>
                <a:gdLst/>
                <a:ahLst/>
                <a:cxnLst>
                  <a:cxn ang="0">
                    <a:pos x="330" y="106"/>
                  </a:cxn>
                  <a:cxn ang="0">
                    <a:pos x="43" y="0"/>
                  </a:cxn>
                  <a:cxn ang="0">
                    <a:pos x="0" y="0"/>
                  </a:cxn>
                  <a:cxn ang="0">
                    <a:pos x="176" y="125"/>
                  </a:cxn>
                  <a:cxn ang="0">
                    <a:pos x="330" y="106"/>
                  </a:cxn>
                </a:cxnLst>
                <a:rect l="0" t="0" r="r" b="b"/>
                <a:pathLst>
                  <a:path w="330" h="125">
                    <a:moveTo>
                      <a:pt x="330" y="106"/>
                    </a:moveTo>
                    <a:lnTo>
                      <a:pt x="43" y="0"/>
                    </a:lnTo>
                    <a:lnTo>
                      <a:pt x="0" y="0"/>
                    </a:lnTo>
                    <a:lnTo>
                      <a:pt x="176" y="125"/>
                    </a:lnTo>
                    <a:lnTo>
                      <a:pt x="330" y="106"/>
                    </a:lnTo>
                  </a:path>
                </a:pathLst>
              </a:custGeom>
              <a:noFill/>
              <a:ln w="0">
                <a:solidFill>
                  <a:srgbClr val="000000"/>
                </a:solidFill>
                <a:prstDash val="solid"/>
                <a:round/>
                <a:headEnd/>
                <a:tailEnd/>
              </a:ln>
            </p:spPr>
            <p:txBody>
              <a:bodyPr/>
              <a:lstStyle/>
              <a:p>
                <a:endParaRPr lang="en-US" dirty="0"/>
              </a:p>
            </p:txBody>
          </p:sp>
          <p:sp>
            <p:nvSpPr>
              <p:cNvPr id="29437" name="Freeform 765"/>
              <p:cNvSpPr>
                <a:spLocks/>
              </p:cNvSpPr>
              <p:nvPr/>
            </p:nvSpPr>
            <p:spPr bwMode="auto">
              <a:xfrm>
                <a:off x="2751" y="3480"/>
                <a:ext cx="173" cy="141"/>
              </a:xfrm>
              <a:custGeom>
                <a:avLst/>
                <a:gdLst/>
                <a:ahLst/>
                <a:cxnLst>
                  <a:cxn ang="0">
                    <a:pos x="176" y="125"/>
                  </a:cxn>
                  <a:cxn ang="0">
                    <a:pos x="0" y="0"/>
                  </a:cxn>
                  <a:cxn ang="0">
                    <a:pos x="0" y="7"/>
                  </a:cxn>
                  <a:cxn ang="0">
                    <a:pos x="176" y="145"/>
                  </a:cxn>
                  <a:cxn ang="0">
                    <a:pos x="176" y="125"/>
                  </a:cxn>
                  <a:cxn ang="0">
                    <a:pos x="176" y="125"/>
                  </a:cxn>
                </a:cxnLst>
                <a:rect l="0" t="0" r="r" b="b"/>
                <a:pathLst>
                  <a:path w="176" h="145">
                    <a:moveTo>
                      <a:pt x="176" y="125"/>
                    </a:moveTo>
                    <a:lnTo>
                      <a:pt x="0" y="0"/>
                    </a:lnTo>
                    <a:lnTo>
                      <a:pt x="0" y="7"/>
                    </a:lnTo>
                    <a:lnTo>
                      <a:pt x="176" y="145"/>
                    </a:lnTo>
                    <a:lnTo>
                      <a:pt x="176" y="125"/>
                    </a:lnTo>
                    <a:lnTo>
                      <a:pt x="176" y="125"/>
                    </a:lnTo>
                    <a:close/>
                  </a:path>
                </a:pathLst>
              </a:custGeom>
              <a:solidFill>
                <a:srgbClr val="A0A0A0"/>
              </a:solidFill>
              <a:ln w="9525">
                <a:noFill/>
                <a:round/>
                <a:headEnd/>
                <a:tailEnd/>
              </a:ln>
            </p:spPr>
            <p:txBody>
              <a:bodyPr/>
              <a:lstStyle/>
              <a:p>
                <a:endParaRPr lang="en-US" dirty="0"/>
              </a:p>
            </p:txBody>
          </p:sp>
          <p:sp>
            <p:nvSpPr>
              <p:cNvPr id="29438" name="Freeform 766"/>
              <p:cNvSpPr>
                <a:spLocks/>
              </p:cNvSpPr>
              <p:nvPr/>
            </p:nvSpPr>
            <p:spPr bwMode="auto">
              <a:xfrm>
                <a:off x="2751" y="3480"/>
                <a:ext cx="173" cy="141"/>
              </a:xfrm>
              <a:custGeom>
                <a:avLst/>
                <a:gdLst/>
                <a:ahLst/>
                <a:cxnLst>
                  <a:cxn ang="0">
                    <a:pos x="176" y="125"/>
                  </a:cxn>
                  <a:cxn ang="0">
                    <a:pos x="0" y="0"/>
                  </a:cxn>
                  <a:cxn ang="0">
                    <a:pos x="0" y="7"/>
                  </a:cxn>
                  <a:cxn ang="0">
                    <a:pos x="176" y="145"/>
                  </a:cxn>
                  <a:cxn ang="0">
                    <a:pos x="176" y="125"/>
                  </a:cxn>
                  <a:cxn ang="0">
                    <a:pos x="176" y="125"/>
                  </a:cxn>
                </a:cxnLst>
                <a:rect l="0" t="0" r="r" b="b"/>
                <a:pathLst>
                  <a:path w="176" h="145">
                    <a:moveTo>
                      <a:pt x="176" y="125"/>
                    </a:moveTo>
                    <a:lnTo>
                      <a:pt x="0" y="0"/>
                    </a:lnTo>
                    <a:lnTo>
                      <a:pt x="0" y="7"/>
                    </a:lnTo>
                    <a:lnTo>
                      <a:pt x="176" y="145"/>
                    </a:lnTo>
                    <a:lnTo>
                      <a:pt x="176" y="125"/>
                    </a:lnTo>
                    <a:lnTo>
                      <a:pt x="176" y="125"/>
                    </a:lnTo>
                  </a:path>
                </a:pathLst>
              </a:custGeom>
              <a:noFill/>
              <a:ln w="0">
                <a:solidFill>
                  <a:srgbClr val="000000"/>
                </a:solidFill>
                <a:prstDash val="solid"/>
                <a:round/>
                <a:headEnd/>
                <a:tailEnd/>
              </a:ln>
            </p:spPr>
            <p:txBody>
              <a:bodyPr/>
              <a:lstStyle/>
              <a:p>
                <a:endParaRPr lang="en-US" dirty="0"/>
              </a:p>
            </p:txBody>
          </p:sp>
          <p:sp>
            <p:nvSpPr>
              <p:cNvPr id="29439" name="Freeform 767"/>
              <p:cNvSpPr>
                <a:spLocks/>
              </p:cNvSpPr>
              <p:nvPr/>
            </p:nvSpPr>
            <p:spPr bwMode="auto">
              <a:xfrm>
                <a:off x="2751" y="3480"/>
                <a:ext cx="173" cy="141"/>
              </a:xfrm>
              <a:custGeom>
                <a:avLst/>
                <a:gdLst/>
                <a:ahLst/>
                <a:cxnLst>
                  <a:cxn ang="0">
                    <a:pos x="176" y="125"/>
                  </a:cxn>
                  <a:cxn ang="0">
                    <a:pos x="0" y="0"/>
                  </a:cxn>
                  <a:cxn ang="0">
                    <a:pos x="0" y="7"/>
                  </a:cxn>
                  <a:cxn ang="0">
                    <a:pos x="176" y="145"/>
                  </a:cxn>
                  <a:cxn ang="0">
                    <a:pos x="176" y="125"/>
                  </a:cxn>
                </a:cxnLst>
                <a:rect l="0" t="0" r="r" b="b"/>
                <a:pathLst>
                  <a:path w="176" h="145">
                    <a:moveTo>
                      <a:pt x="176" y="125"/>
                    </a:moveTo>
                    <a:lnTo>
                      <a:pt x="0" y="0"/>
                    </a:lnTo>
                    <a:lnTo>
                      <a:pt x="0" y="7"/>
                    </a:lnTo>
                    <a:lnTo>
                      <a:pt x="176" y="145"/>
                    </a:lnTo>
                    <a:lnTo>
                      <a:pt x="176" y="125"/>
                    </a:lnTo>
                  </a:path>
                </a:pathLst>
              </a:custGeom>
              <a:noFill/>
              <a:ln w="0">
                <a:solidFill>
                  <a:srgbClr val="000000"/>
                </a:solidFill>
                <a:prstDash val="solid"/>
                <a:round/>
                <a:headEnd/>
                <a:tailEnd/>
              </a:ln>
            </p:spPr>
            <p:txBody>
              <a:bodyPr/>
              <a:lstStyle/>
              <a:p>
                <a:endParaRPr lang="en-US" dirty="0"/>
              </a:p>
            </p:txBody>
          </p:sp>
          <p:sp>
            <p:nvSpPr>
              <p:cNvPr id="29440" name="Freeform 768"/>
              <p:cNvSpPr>
                <a:spLocks/>
              </p:cNvSpPr>
              <p:nvPr/>
            </p:nvSpPr>
            <p:spPr bwMode="auto">
              <a:xfrm>
                <a:off x="2924" y="3583"/>
                <a:ext cx="152" cy="38"/>
              </a:xfrm>
              <a:custGeom>
                <a:avLst/>
                <a:gdLst/>
                <a:ahLst/>
                <a:cxnLst>
                  <a:cxn ang="0">
                    <a:pos x="0" y="39"/>
                  </a:cxn>
                  <a:cxn ang="0">
                    <a:pos x="0" y="19"/>
                  </a:cxn>
                  <a:cxn ang="0">
                    <a:pos x="154" y="0"/>
                  </a:cxn>
                  <a:cxn ang="0">
                    <a:pos x="154" y="13"/>
                  </a:cxn>
                  <a:cxn ang="0">
                    <a:pos x="0" y="39"/>
                  </a:cxn>
                  <a:cxn ang="0">
                    <a:pos x="0" y="39"/>
                  </a:cxn>
                </a:cxnLst>
                <a:rect l="0" t="0" r="r" b="b"/>
                <a:pathLst>
                  <a:path w="154" h="39">
                    <a:moveTo>
                      <a:pt x="0" y="39"/>
                    </a:moveTo>
                    <a:lnTo>
                      <a:pt x="0" y="19"/>
                    </a:lnTo>
                    <a:lnTo>
                      <a:pt x="154" y="0"/>
                    </a:lnTo>
                    <a:lnTo>
                      <a:pt x="154" y="13"/>
                    </a:lnTo>
                    <a:lnTo>
                      <a:pt x="0" y="39"/>
                    </a:lnTo>
                    <a:lnTo>
                      <a:pt x="0" y="39"/>
                    </a:lnTo>
                    <a:close/>
                  </a:path>
                </a:pathLst>
              </a:custGeom>
              <a:solidFill>
                <a:srgbClr val="C0C0C0"/>
              </a:solidFill>
              <a:ln w="9525">
                <a:noFill/>
                <a:round/>
                <a:headEnd/>
                <a:tailEnd/>
              </a:ln>
            </p:spPr>
            <p:txBody>
              <a:bodyPr/>
              <a:lstStyle/>
              <a:p>
                <a:endParaRPr lang="en-US" dirty="0"/>
              </a:p>
            </p:txBody>
          </p:sp>
          <p:sp>
            <p:nvSpPr>
              <p:cNvPr id="29441" name="Freeform 769"/>
              <p:cNvSpPr>
                <a:spLocks/>
              </p:cNvSpPr>
              <p:nvPr/>
            </p:nvSpPr>
            <p:spPr bwMode="auto">
              <a:xfrm>
                <a:off x="2924" y="3583"/>
                <a:ext cx="152" cy="38"/>
              </a:xfrm>
              <a:custGeom>
                <a:avLst/>
                <a:gdLst/>
                <a:ahLst/>
                <a:cxnLst>
                  <a:cxn ang="0">
                    <a:pos x="0" y="39"/>
                  </a:cxn>
                  <a:cxn ang="0">
                    <a:pos x="0" y="19"/>
                  </a:cxn>
                  <a:cxn ang="0">
                    <a:pos x="154" y="0"/>
                  </a:cxn>
                  <a:cxn ang="0">
                    <a:pos x="154" y="13"/>
                  </a:cxn>
                  <a:cxn ang="0">
                    <a:pos x="0" y="39"/>
                  </a:cxn>
                  <a:cxn ang="0">
                    <a:pos x="0" y="39"/>
                  </a:cxn>
                </a:cxnLst>
                <a:rect l="0" t="0" r="r" b="b"/>
                <a:pathLst>
                  <a:path w="154" h="39">
                    <a:moveTo>
                      <a:pt x="0" y="39"/>
                    </a:moveTo>
                    <a:lnTo>
                      <a:pt x="0" y="19"/>
                    </a:lnTo>
                    <a:lnTo>
                      <a:pt x="154" y="0"/>
                    </a:lnTo>
                    <a:lnTo>
                      <a:pt x="154" y="13"/>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29442" name="Freeform 770"/>
              <p:cNvSpPr>
                <a:spLocks/>
              </p:cNvSpPr>
              <p:nvPr/>
            </p:nvSpPr>
            <p:spPr bwMode="auto">
              <a:xfrm>
                <a:off x="2924" y="3583"/>
                <a:ext cx="152" cy="38"/>
              </a:xfrm>
              <a:custGeom>
                <a:avLst/>
                <a:gdLst/>
                <a:ahLst/>
                <a:cxnLst>
                  <a:cxn ang="0">
                    <a:pos x="0" y="39"/>
                  </a:cxn>
                  <a:cxn ang="0">
                    <a:pos x="0" y="19"/>
                  </a:cxn>
                  <a:cxn ang="0">
                    <a:pos x="154" y="0"/>
                  </a:cxn>
                  <a:cxn ang="0">
                    <a:pos x="154" y="13"/>
                  </a:cxn>
                  <a:cxn ang="0">
                    <a:pos x="0" y="39"/>
                  </a:cxn>
                </a:cxnLst>
                <a:rect l="0" t="0" r="r" b="b"/>
                <a:pathLst>
                  <a:path w="154" h="39">
                    <a:moveTo>
                      <a:pt x="0" y="39"/>
                    </a:moveTo>
                    <a:lnTo>
                      <a:pt x="0" y="19"/>
                    </a:lnTo>
                    <a:lnTo>
                      <a:pt x="154" y="0"/>
                    </a:lnTo>
                    <a:lnTo>
                      <a:pt x="154" y="13"/>
                    </a:lnTo>
                    <a:lnTo>
                      <a:pt x="0" y="39"/>
                    </a:lnTo>
                  </a:path>
                </a:pathLst>
              </a:custGeom>
              <a:noFill/>
              <a:ln w="0">
                <a:solidFill>
                  <a:srgbClr val="000000"/>
                </a:solidFill>
                <a:prstDash val="solid"/>
                <a:round/>
                <a:headEnd/>
                <a:tailEnd/>
              </a:ln>
            </p:spPr>
            <p:txBody>
              <a:bodyPr/>
              <a:lstStyle/>
              <a:p>
                <a:endParaRPr lang="en-US" dirty="0"/>
              </a:p>
            </p:txBody>
          </p:sp>
          <p:sp>
            <p:nvSpPr>
              <p:cNvPr id="29443" name="Freeform 771"/>
              <p:cNvSpPr>
                <a:spLocks/>
              </p:cNvSpPr>
              <p:nvPr/>
            </p:nvSpPr>
            <p:spPr bwMode="auto">
              <a:xfrm>
                <a:off x="2751" y="3480"/>
                <a:ext cx="325" cy="121"/>
              </a:xfrm>
              <a:custGeom>
                <a:avLst/>
                <a:gdLst/>
                <a:ahLst/>
                <a:cxnLst>
                  <a:cxn ang="0">
                    <a:pos x="330" y="106"/>
                  </a:cxn>
                  <a:cxn ang="0">
                    <a:pos x="43" y="0"/>
                  </a:cxn>
                  <a:cxn ang="0">
                    <a:pos x="0" y="0"/>
                  </a:cxn>
                  <a:cxn ang="0">
                    <a:pos x="176" y="125"/>
                  </a:cxn>
                  <a:cxn ang="0">
                    <a:pos x="330" y="106"/>
                  </a:cxn>
                  <a:cxn ang="0">
                    <a:pos x="330" y="106"/>
                  </a:cxn>
                </a:cxnLst>
                <a:rect l="0" t="0" r="r" b="b"/>
                <a:pathLst>
                  <a:path w="330" h="125">
                    <a:moveTo>
                      <a:pt x="330" y="106"/>
                    </a:moveTo>
                    <a:lnTo>
                      <a:pt x="43" y="0"/>
                    </a:lnTo>
                    <a:lnTo>
                      <a:pt x="0" y="0"/>
                    </a:lnTo>
                    <a:lnTo>
                      <a:pt x="176" y="125"/>
                    </a:lnTo>
                    <a:lnTo>
                      <a:pt x="330" y="106"/>
                    </a:lnTo>
                    <a:lnTo>
                      <a:pt x="330" y="106"/>
                    </a:lnTo>
                    <a:close/>
                  </a:path>
                </a:pathLst>
              </a:custGeom>
              <a:solidFill>
                <a:srgbClr val="E0E0E0"/>
              </a:solidFill>
              <a:ln w="9525">
                <a:noFill/>
                <a:round/>
                <a:headEnd/>
                <a:tailEnd/>
              </a:ln>
            </p:spPr>
            <p:txBody>
              <a:bodyPr/>
              <a:lstStyle/>
              <a:p>
                <a:endParaRPr lang="en-US" dirty="0"/>
              </a:p>
            </p:txBody>
          </p:sp>
          <p:sp>
            <p:nvSpPr>
              <p:cNvPr id="29444" name="Freeform 772"/>
              <p:cNvSpPr>
                <a:spLocks/>
              </p:cNvSpPr>
              <p:nvPr/>
            </p:nvSpPr>
            <p:spPr bwMode="auto">
              <a:xfrm>
                <a:off x="2751" y="3480"/>
                <a:ext cx="325" cy="121"/>
              </a:xfrm>
              <a:custGeom>
                <a:avLst/>
                <a:gdLst/>
                <a:ahLst/>
                <a:cxnLst>
                  <a:cxn ang="0">
                    <a:pos x="330" y="106"/>
                  </a:cxn>
                  <a:cxn ang="0">
                    <a:pos x="43" y="0"/>
                  </a:cxn>
                  <a:cxn ang="0">
                    <a:pos x="0" y="0"/>
                  </a:cxn>
                  <a:cxn ang="0">
                    <a:pos x="176" y="125"/>
                  </a:cxn>
                  <a:cxn ang="0">
                    <a:pos x="330" y="106"/>
                  </a:cxn>
                  <a:cxn ang="0">
                    <a:pos x="330" y="106"/>
                  </a:cxn>
                </a:cxnLst>
                <a:rect l="0" t="0" r="r" b="b"/>
                <a:pathLst>
                  <a:path w="330" h="125">
                    <a:moveTo>
                      <a:pt x="330" y="106"/>
                    </a:moveTo>
                    <a:lnTo>
                      <a:pt x="43" y="0"/>
                    </a:lnTo>
                    <a:lnTo>
                      <a:pt x="0" y="0"/>
                    </a:lnTo>
                    <a:lnTo>
                      <a:pt x="176" y="125"/>
                    </a:lnTo>
                    <a:lnTo>
                      <a:pt x="330" y="106"/>
                    </a:lnTo>
                    <a:lnTo>
                      <a:pt x="330" y="106"/>
                    </a:lnTo>
                  </a:path>
                </a:pathLst>
              </a:custGeom>
              <a:noFill/>
              <a:ln w="0">
                <a:solidFill>
                  <a:srgbClr val="000000"/>
                </a:solidFill>
                <a:prstDash val="solid"/>
                <a:round/>
                <a:headEnd/>
                <a:tailEnd/>
              </a:ln>
            </p:spPr>
            <p:txBody>
              <a:bodyPr/>
              <a:lstStyle/>
              <a:p>
                <a:endParaRPr lang="en-US" dirty="0"/>
              </a:p>
            </p:txBody>
          </p:sp>
          <p:sp>
            <p:nvSpPr>
              <p:cNvPr id="29445" name="Freeform 773"/>
              <p:cNvSpPr>
                <a:spLocks/>
              </p:cNvSpPr>
              <p:nvPr/>
            </p:nvSpPr>
            <p:spPr bwMode="auto">
              <a:xfrm>
                <a:off x="2751" y="3480"/>
                <a:ext cx="325" cy="121"/>
              </a:xfrm>
              <a:custGeom>
                <a:avLst/>
                <a:gdLst/>
                <a:ahLst/>
                <a:cxnLst>
                  <a:cxn ang="0">
                    <a:pos x="330" y="106"/>
                  </a:cxn>
                  <a:cxn ang="0">
                    <a:pos x="43" y="0"/>
                  </a:cxn>
                  <a:cxn ang="0">
                    <a:pos x="0" y="0"/>
                  </a:cxn>
                  <a:cxn ang="0">
                    <a:pos x="176" y="125"/>
                  </a:cxn>
                  <a:cxn ang="0">
                    <a:pos x="330" y="106"/>
                  </a:cxn>
                </a:cxnLst>
                <a:rect l="0" t="0" r="r" b="b"/>
                <a:pathLst>
                  <a:path w="330" h="125">
                    <a:moveTo>
                      <a:pt x="330" y="106"/>
                    </a:moveTo>
                    <a:lnTo>
                      <a:pt x="43" y="0"/>
                    </a:lnTo>
                    <a:lnTo>
                      <a:pt x="0" y="0"/>
                    </a:lnTo>
                    <a:lnTo>
                      <a:pt x="176" y="125"/>
                    </a:lnTo>
                    <a:lnTo>
                      <a:pt x="330" y="106"/>
                    </a:lnTo>
                  </a:path>
                </a:pathLst>
              </a:custGeom>
              <a:noFill/>
              <a:ln w="0">
                <a:solidFill>
                  <a:srgbClr val="000000"/>
                </a:solidFill>
                <a:prstDash val="solid"/>
                <a:round/>
                <a:headEnd/>
                <a:tailEnd/>
              </a:ln>
            </p:spPr>
            <p:txBody>
              <a:bodyPr/>
              <a:lstStyle/>
              <a:p>
                <a:endParaRPr lang="en-US" dirty="0"/>
              </a:p>
            </p:txBody>
          </p:sp>
          <p:sp>
            <p:nvSpPr>
              <p:cNvPr id="29446" name="Freeform 774"/>
              <p:cNvSpPr>
                <a:spLocks/>
              </p:cNvSpPr>
              <p:nvPr/>
            </p:nvSpPr>
            <p:spPr bwMode="auto">
              <a:xfrm>
                <a:off x="2751" y="3480"/>
                <a:ext cx="173" cy="141"/>
              </a:xfrm>
              <a:custGeom>
                <a:avLst/>
                <a:gdLst/>
                <a:ahLst/>
                <a:cxnLst>
                  <a:cxn ang="0">
                    <a:pos x="176" y="125"/>
                  </a:cxn>
                  <a:cxn ang="0">
                    <a:pos x="0" y="0"/>
                  </a:cxn>
                  <a:cxn ang="0">
                    <a:pos x="0" y="7"/>
                  </a:cxn>
                  <a:cxn ang="0">
                    <a:pos x="176" y="145"/>
                  </a:cxn>
                  <a:cxn ang="0">
                    <a:pos x="176" y="125"/>
                  </a:cxn>
                  <a:cxn ang="0">
                    <a:pos x="176" y="125"/>
                  </a:cxn>
                </a:cxnLst>
                <a:rect l="0" t="0" r="r" b="b"/>
                <a:pathLst>
                  <a:path w="176" h="145">
                    <a:moveTo>
                      <a:pt x="176" y="125"/>
                    </a:moveTo>
                    <a:lnTo>
                      <a:pt x="0" y="0"/>
                    </a:lnTo>
                    <a:lnTo>
                      <a:pt x="0" y="7"/>
                    </a:lnTo>
                    <a:lnTo>
                      <a:pt x="176" y="145"/>
                    </a:lnTo>
                    <a:lnTo>
                      <a:pt x="176" y="125"/>
                    </a:lnTo>
                    <a:lnTo>
                      <a:pt x="176" y="125"/>
                    </a:lnTo>
                    <a:close/>
                  </a:path>
                </a:pathLst>
              </a:custGeom>
              <a:solidFill>
                <a:srgbClr val="A0A0A0"/>
              </a:solidFill>
              <a:ln w="9525">
                <a:noFill/>
                <a:round/>
                <a:headEnd/>
                <a:tailEnd/>
              </a:ln>
            </p:spPr>
            <p:txBody>
              <a:bodyPr/>
              <a:lstStyle/>
              <a:p>
                <a:endParaRPr lang="en-US" dirty="0"/>
              </a:p>
            </p:txBody>
          </p:sp>
          <p:sp>
            <p:nvSpPr>
              <p:cNvPr id="29447" name="Freeform 775"/>
              <p:cNvSpPr>
                <a:spLocks/>
              </p:cNvSpPr>
              <p:nvPr/>
            </p:nvSpPr>
            <p:spPr bwMode="auto">
              <a:xfrm>
                <a:off x="2751" y="3480"/>
                <a:ext cx="173" cy="141"/>
              </a:xfrm>
              <a:custGeom>
                <a:avLst/>
                <a:gdLst/>
                <a:ahLst/>
                <a:cxnLst>
                  <a:cxn ang="0">
                    <a:pos x="176" y="125"/>
                  </a:cxn>
                  <a:cxn ang="0">
                    <a:pos x="0" y="0"/>
                  </a:cxn>
                  <a:cxn ang="0">
                    <a:pos x="0" y="7"/>
                  </a:cxn>
                  <a:cxn ang="0">
                    <a:pos x="176" y="145"/>
                  </a:cxn>
                  <a:cxn ang="0">
                    <a:pos x="176" y="125"/>
                  </a:cxn>
                  <a:cxn ang="0">
                    <a:pos x="176" y="125"/>
                  </a:cxn>
                </a:cxnLst>
                <a:rect l="0" t="0" r="r" b="b"/>
                <a:pathLst>
                  <a:path w="176" h="145">
                    <a:moveTo>
                      <a:pt x="176" y="125"/>
                    </a:moveTo>
                    <a:lnTo>
                      <a:pt x="0" y="0"/>
                    </a:lnTo>
                    <a:lnTo>
                      <a:pt x="0" y="7"/>
                    </a:lnTo>
                    <a:lnTo>
                      <a:pt x="176" y="145"/>
                    </a:lnTo>
                    <a:lnTo>
                      <a:pt x="176" y="125"/>
                    </a:lnTo>
                    <a:lnTo>
                      <a:pt x="176" y="125"/>
                    </a:lnTo>
                  </a:path>
                </a:pathLst>
              </a:custGeom>
              <a:noFill/>
              <a:ln w="0">
                <a:solidFill>
                  <a:srgbClr val="000000"/>
                </a:solidFill>
                <a:prstDash val="solid"/>
                <a:round/>
                <a:headEnd/>
                <a:tailEnd/>
              </a:ln>
            </p:spPr>
            <p:txBody>
              <a:bodyPr/>
              <a:lstStyle/>
              <a:p>
                <a:endParaRPr lang="en-US" dirty="0"/>
              </a:p>
            </p:txBody>
          </p:sp>
          <p:sp>
            <p:nvSpPr>
              <p:cNvPr id="29448" name="Freeform 776"/>
              <p:cNvSpPr>
                <a:spLocks/>
              </p:cNvSpPr>
              <p:nvPr/>
            </p:nvSpPr>
            <p:spPr bwMode="auto">
              <a:xfrm>
                <a:off x="2751" y="3480"/>
                <a:ext cx="173" cy="141"/>
              </a:xfrm>
              <a:custGeom>
                <a:avLst/>
                <a:gdLst/>
                <a:ahLst/>
                <a:cxnLst>
                  <a:cxn ang="0">
                    <a:pos x="176" y="125"/>
                  </a:cxn>
                  <a:cxn ang="0">
                    <a:pos x="0" y="0"/>
                  </a:cxn>
                  <a:cxn ang="0">
                    <a:pos x="0" y="7"/>
                  </a:cxn>
                  <a:cxn ang="0">
                    <a:pos x="176" y="145"/>
                  </a:cxn>
                  <a:cxn ang="0">
                    <a:pos x="176" y="125"/>
                  </a:cxn>
                </a:cxnLst>
                <a:rect l="0" t="0" r="r" b="b"/>
                <a:pathLst>
                  <a:path w="176" h="145">
                    <a:moveTo>
                      <a:pt x="176" y="125"/>
                    </a:moveTo>
                    <a:lnTo>
                      <a:pt x="0" y="0"/>
                    </a:lnTo>
                    <a:lnTo>
                      <a:pt x="0" y="7"/>
                    </a:lnTo>
                    <a:lnTo>
                      <a:pt x="176" y="145"/>
                    </a:lnTo>
                    <a:lnTo>
                      <a:pt x="176" y="125"/>
                    </a:lnTo>
                  </a:path>
                </a:pathLst>
              </a:custGeom>
              <a:noFill/>
              <a:ln w="0">
                <a:solidFill>
                  <a:srgbClr val="000000"/>
                </a:solidFill>
                <a:prstDash val="solid"/>
                <a:round/>
                <a:headEnd/>
                <a:tailEnd/>
              </a:ln>
            </p:spPr>
            <p:txBody>
              <a:bodyPr/>
              <a:lstStyle/>
              <a:p>
                <a:endParaRPr lang="en-US" dirty="0"/>
              </a:p>
            </p:txBody>
          </p:sp>
          <p:sp>
            <p:nvSpPr>
              <p:cNvPr id="29449" name="Freeform 777"/>
              <p:cNvSpPr>
                <a:spLocks/>
              </p:cNvSpPr>
              <p:nvPr/>
            </p:nvSpPr>
            <p:spPr bwMode="auto">
              <a:xfrm>
                <a:off x="2924" y="3583"/>
                <a:ext cx="152" cy="38"/>
              </a:xfrm>
              <a:custGeom>
                <a:avLst/>
                <a:gdLst/>
                <a:ahLst/>
                <a:cxnLst>
                  <a:cxn ang="0">
                    <a:pos x="0" y="39"/>
                  </a:cxn>
                  <a:cxn ang="0">
                    <a:pos x="0" y="19"/>
                  </a:cxn>
                  <a:cxn ang="0">
                    <a:pos x="154" y="0"/>
                  </a:cxn>
                  <a:cxn ang="0">
                    <a:pos x="154" y="13"/>
                  </a:cxn>
                  <a:cxn ang="0">
                    <a:pos x="0" y="39"/>
                  </a:cxn>
                  <a:cxn ang="0">
                    <a:pos x="0" y="39"/>
                  </a:cxn>
                </a:cxnLst>
                <a:rect l="0" t="0" r="r" b="b"/>
                <a:pathLst>
                  <a:path w="154" h="39">
                    <a:moveTo>
                      <a:pt x="0" y="39"/>
                    </a:moveTo>
                    <a:lnTo>
                      <a:pt x="0" y="19"/>
                    </a:lnTo>
                    <a:lnTo>
                      <a:pt x="154" y="0"/>
                    </a:lnTo>
                    <a:lnTo>
                      <a:pt x="154" y="13"/>
                    </a:lnTo>
                    <a:lnTo>
                      <a:pt x="0" y="39"/>
                    </a:lnTo>
                    <a:lnTo>
                      <a:pt x="0" y="39"/>
                    </a:lnTo>
                    <a:close/>
                  </a:path>
                </a:pathLst>
              </a:custGeom>
              <a:solidFill>
                <a:srgbClr val="C0C0C0"/>
              </a:solidFill>
              <a:ln w="9525">
                <a:noFill/>
                <a:round/>
                <a:headEnd/>
                <a:tailEnd/>
              </a:ln>
            </p:spPr>
            <p:txBody>
              <a:bodyPr/>
              <a:lstStyle/>
              <a:p>
                <a:endParaRPr lang="en-US" dirty="0"/>
              </a:p>
            </p:txBody>
          </p:sp>
          <p:sp>
            <p:nvSpPr>
              <p:cNvPr id="29450" name="Freeform 778"/>
              <p:cNvSpPr>
                <a:spLocks/>
              </p:cNvSpPr>
              <p:nvPr/>
            </p:nvSpPr>
            <p:spPr bwMode="auto">
              <a:xfrm>
                <a:off x="2924" y="3583"/>
                <a:ext cx="152" cy="38"/>
              </a:xfrm>
              <a:custGeom>
                <a:avLst/>
                <a:gdLst/>
                <a:ahLst/>
                <a:cxnLst>
                  <a:cxn ang="0">
                    <a:pos x="0" y="39"/>
                  </a:cxn>
                  <a:cxn ang="0">
                    <a:pos x="0" y="19"/>
                  </a:cxn>
                  <a:cxn ang="0">
                    <a:pos x="154" y="0"/>
                  </a:cxn>
                  <a:cxn ang="0">
                    <a:pos x="154" y="13"/>
                  </a:cxn>
                  <a:cxn ang="0">
                    <a:pos x="0" y="39"/>
                  </a:cxn>
                  <a:cxn ang="0">
                    <a:pos x="0" y="39"/>
                  </a:cxn>
                </a:cxnLst>
                <a:rect l="0" t="0" r="r" b="b"/>
                <a:pathLst>
                  <a:path w="154" h="39">
                    <a:moveTo>
                      <a:pt x="0" y="39"/>
                    </a:moveTo>
                    <a:lnTo>
                      <a:pt x="0" y="19"/>
                    </a:lnTo>
                    <a:lnTo>
                      <a:pt x="154" y="0"/>
                    </a:lnTo>
                    <a:lnTo>
                      <a:pt x="154" y="13"/>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29451" name="Freeform 779"/>
              <p:cNvSpPr>
                <a:spLocks/>
              </p:cNvSpPr>
              <p:nvPr/>
            </p:nvSpPr>
            <p:spPr bwMode="auto">
              <a:xfrm>
                <a:off x="2924" y="3583"/>
                <a:ext cx="152" cy="38"/>
              </a:xfrm>
              <a:custGeom>
                <a:avLst/>
                <a:gdLst/>
                <a:ahLst/>
                <a:cxnLst>
                  <a:cxn ang="0">
                    <a:pos x="0" y="39"/>
                  </a:cxn>
                  <a:cxn ang="0">
                    <a:pos x="0" y="19"/>
                  </a:cxn>
                  <a:cxn ang="0">
                    <a:pos x="154" y="0"/>
                  </a:cxn>
                  <a:cxn ang="0">
                    <a:pos x="154" y="13"/>
                  </a:cxn>
                  <a:cxn ang="0">
                    <a:pos x="0" y="39"/>
                  </a:cxn>
                </a:cxnLst>
                <a:rect l="0" t="0" r="r" b="b"/>
                <a:pathLst>
                  <a:path w="154" h="39">
                    <a:moveTo>
                      <a:pt x="0" y="39"/>
                    </a:moveTo>
                    <a:lnTo>
                      <a:pt x="0" y="19"/>
                    </a:lnTo>
                    <a:lnTo>
                      <a:pt x="154" y="0"/>
                    </a:lnTo>
                    <a:lnTo>
                      <a:pt x="154" y="13"/>
                    </a:lnTo>
                    <a:lnTo>
                      <a:pt x="0" y="39"/>
                    </a:lnTo>
                  </a:path>
                </a:pathLst>
              </a:custGeom>
              <a:noFill/>
              <a:ln w="0">
                <a:solidFill>
                  <a:srgbClr val="000000"/>
                </a:solidFill>
                <a:prstDash val="solid"/>
                <a:round/>
                <a:headEnd/>
                <a:tailEnd/>
              </a:ln>
            </p:spPr>
            <p:txBody>
              <a:bodyPr/>
              <a:lstStyle/>
              <a:p>
                <a:endParaRPr lang="en-US" dirty="0"/>
              </a:p>
            </p:txBody>
          </p:sp>
          <p:sp>
            <p:nvSpPr>
              <p:cNvPr id="29452" name="Freeform 780"/>
              <p:cNvSpPr>
                <a:spLocks/>
              </p:cNvSpPr>
              <p:nvPr/>
            </p:nvSpPr>
            <p:spPr bwMode="auto">
              <a:xfrm>
                <a:off x="2751" y="3480"/>
                <a:ext cx="325" cy="121"/>
              </a:xfrm>
              <a:custGeom>
                <a:avLst/>
                <a:gdLst/>
                <a:ahLst/>
                <a:cxnLst>
                  <a:cxn ang="0">
                    <a:pos x="330" y="106"/>
                  </a:cxn>
                  <a:cxn ang="0">
                    <a:pos x="43" y="0"/>
                  </a:cxn>
                  <a:cxn ang="0">
                    <a:pos x="0" y="0"/>
                  </a:cxn>
                  <a:cxn ang="0">
                    <a:pos x="176" y="125"/>
                  </a:cxn>
                  <a:cxn ang="0">
                    <a:pos x="330" y="106"/>
                  </a:cxn>
                  <a:cxn ang="0">
                    <a:pos x="330" y="106"/>
                  </a:cxn>
                </a:cxnLst>
                <a:rect l="0" t="0" r="r" b="b"/>
                <a:pathLst>
                  <a:path w="330" h="125">
                    <a:moveTo>
                      <a:pt x="330" y="106"/>
                    </a:moveTo>
                    <a:lnTo>
                      <a:pt x="43" y="0"/>
                    </a:lnTo>
                    <a:lnTo>
                      <a:pt x="0" y="0"/>
                    </a:lnTo>
                    <a:lnTo>
                      <a:pt x="176" y="125"/>
                    </a:lnTo>
                    <a:lnTo>
                      <a:pt x="330" y="106"/>
                    </a:lnTo>
                    <a:lnTo>
                      <a:pt x="330" y="106"/>
                    </a:lnTo>
                    <a:close/>
                  </a:path>
                </a:pathLst>
              </a:custGeom>
              <a:solidFill>
                <a:srgbClr val="E0E0E0"/>
              </a:solidFill>
              <a:ln w="9525">
                <a:noFill/>
                <a:round/>
                <a:headEnd/>
                <a:tailEnd/>
              </a:ln>
            </p:spPr>
            <p:txBody>
              <a:bodyPr/>
              <a:lstStyle/>
              <a:p>
                <a:endParaRPr lang="en-US" dirty="0"/>
              </a:p>
            </p:txBody>
          </p:sp>
          <p:sp>
            <p:nvSpPr>
              <p:cNvPr id="29453" name="Freeform 781"/>
              <p:cNvSpPr>
                <a:spLocks/>
              </p:cNvSpPr>
              <p:nvPr/>
            </p:nvSpPr>
            <p:spPr bwMode="auto">
              <a:xfrm>
                <a:off x="2751" y="3480"/>
                <a:ext cx="325" cy="121"/>
              </a:xfrm>
              <a:custGeom>
                <a:avLst/>
                <a:gdLst/>
                <a:ahLst/>
                <a:cxnLst>
                  <a:cxn ang="0">
                    <a:pos x="330" y="106"/>
                  </a:cxn>
                  <a:cxn ang="0">
                    <a:pos x="43" y="0"/>
                  </a:cxn>
                  <a:cxn ang="0">
                    <a:pos x="0" y="0"/>
                  </a:cxn>
                  <a:cxn ang="0">
                    <a:pos x="176" y="125"/>
                  </a:cxn>
                  <a:cxn ang="0">
                    <a:pos x="330" y="106"/>
                  </a:cxn>
                  <a:cxn ang="0">
                    <a:pos x="330" y="106"/>
                  </a:cxn>
                </a:cxnLst>
                <a:rect l="0" t="0" r="r" b="b"/>
                <a:pathLst>
                  <a:path w="330" h="125">
                    <a:moveTo>
                      <a:pt x="330" y="106"/>
                    </a:moveTo>
                    <a:lnTo>
                      <a:pt x="43" y="0"/>
                    </a:lnTo>
                    <a:lnTo>
                      <a:pt x="0" y="0"/>
                    </a:lnTo>
                    <a:lnTo>
                      <a:pt x="176" y="125"/>
                    </a:lnTo>
                    <a:lnTo>
                      <a:pt x="330" y="106"/>
                    </a:lnTo>
                    <a:lnTo>
                      <a:pt x="330" y="106"/>
                    </a:lnTo>
                  </a:path>
                </a:pathLst>
              </a:custGeom>
              <a:noFill/>
              <a:ln w="0">
                <a:solidFill>
                  <a:srgbClr val="000000"/>
                </a:solidFill>
                <a:prstDash val="solid"/>
                <a:round/>
                <a:headEnd/>
                <a:tailEnd/>
              </a:ln>
            </p:spPr>
            <p:txBody>
              <a:bodyPr/>
              <a:lstStyle/>
              <a:p>
                <a:endParaRPr lang="en-US" dirty="0"/>
              </a:p>
            </p:txBody>
          </p:sp>
          <p:sp>
            <p:nvSpPr>
              <p:cNvPr id="29454" name="Freeform 782"/>
              <p:cNvSpPr>
                <a:spLocks/>
              </p:cNvSpPr>
              <p:nvPr/>
            </p:nvSpPr>
            <p:spPr bwMode="auto">
              <a:xfrm>
                <a:off x="2751" y="3480"/>
                <a:ext cx="325" cy="121"/>
              </a:xfrm>
              <a:custGeom>
                <a:avLst/>
                <a:gdLst/>
                <a:ahLst/>
                <a:cxnLst>
                  <a:cxn ang="0">
                    <a:pos x="330" y="106"/>
                  </a:cxn>
                  <a:cxn ang="0">
                    <a:pos x="43" y="0"/>
                  </a:cxn>
                  <a:cxn ang="0">
                    <a:pos x="0" y="0"/>
                  </a:cxn>
                  <a:cxn ang="0">
                    <a:pos x="176" y="125"/>
                  </a:cxn>
                  <a:cxn ang="0">
                    <a:pos x="330" y="106"/>
                  </a:cxn>
                </a:cxnLst>
                <a:rect l="0" t="0" r="r" b="b"/>
                <a:pathLst>
                  <a:path w="330" h="125">
                    <a:moveTo>
                      <a:pt x="330" y="106"/>
                    </a:moveTo>
                    <a:lnTo>
                      <a:pt x="43" y="0"/>
                    </a:lnTo>
                    <a:lnTo>
                      <a:pt x="0" y="0"/>
                    </a:lnTo>
                    <a:lnTo>
                      <a:pt x="176" y="125"/>
                    </a:lnTo>
                    <a:lnTo>
                      <a:pt x="330" y="106"/>
                    </a:lnTo>
                  </a:path>
                </a:pathLst>
              </a:custGeom>
              <a:noFill/>
              <a:ln w="0">
                <a:solidFill>
                  <a:srgbClr val="000000"/>
                </a:solidFill>
                <a:prstDash val="solid"/>
                <a:round/>
                <a:headEnd/>
                <a:tailEnd/>
              </a:ln>
            </p:spPr>
            <p:txBody>
              <a:bodyPr/>
              <a:lstStyle/>
              <a:p>
                <a:endParaRPr lang="en-US" dirty="0"/>
              </a:p>
            </p:txBody>
          </p:sp>
          <p:sp>
            <p:nvSpPr>
              <p:cNvPr id="29455" name="Freeform 783"/>
              <p:cNvSpPr>
                <a:spLocks/>
              </p:cNvSpPr>
              <p:nvPr/>
            </p:nvSpPr>
            <p:spPr bwMode="auto">
              <a:xfrm>
                <a:off x="2751" y="3480"/>
                <a:ext cx="325" cy="121"/>
              </a:xfrm>
              <a:custGeom>
                <a:avLst/>
                <a:gdLst/>
                <a:ahLst/>
                <a:cxnLst>
                  <a:cxn ang="0">
                    <a:pos x="330" y="106"/>
                  </a:cxn>
                  <a:cxn ang="0">
                    <a:pos x="43" y="0"/>
                  </a:cxn>
                  <a:cxn ang="0">
                    <a:pos x="0" y="0"/>
                  </a:cxn>
                  <a:cxn ang="0">
                    <a:pos x="176" y="125"/>
                  </a:cxn>
                  <a:cxn ang="0">
                    <a:pos x="330" y="106"/>
                  </a:cxn>
                  <a:cxn ang="0">
                    <a:pos x="330" y="106"/>
                  </a:cxn>
                </a:cxnLst>
                <a:rect l="0" t="0" r="r" b="b"/>
                <a:pathLst>
                  <a:path w="330" h="125">
                    <a:moveTo>
                      <a:pt x="330" y="106"/>
                    </a:moveTo>
                    <a:lnTo>
                      <a:pt x="43" y="0"/>
                    </a:lnTo>
                    <a:lnTo>
                      <a:pt x="0" y="0"/>
                    </a:lnTo>
                    <a:lnTo>
                      <a:pt x="176" y="125"/>
                    </a:lnTo>
                    <a:lnTo>
                      <a:pt x="330" y="106"/>
                    </a:lnTo>
                    <a:lnTo>
                      <a:pt x="330" y="106"/>
                    </a:lnTo>
                    <a:close/>
                  </a:path>
                </a:pathLst>
              </a:custGeom>
              <a:solidFill>
                <a:srgbClr val="E0E0E0"/>
              </a:solidFill>
              <a:ln w="9525">
                <a:noFill/>
                <a:round/>
                <a:headEnd/>
                <a:tailEnd/>
              </a:ln>
            </p:spPr>
            <p:txBody>
              <a:bodyPr/>
              <a:lstStyle/>
              <a:p>
                <a:endParaRPr lang="en-US" dirty="0"/>
              </a:p>
            </p:txBody>
          </p:sp>
          <p:sp>
            <p:nvSpPr>
              <p:cNvPr id="29456" name="Freeform 784"/>
              <p:cNvSpPr>
                <a:spLocks/>
              </p:cNvSpPr>
              <p:nvPr/>
            </p:nvSpPr>
            <p:spPr bwMode="auto">
              <a:xfrm>
                <a:off x="2751" y="3480"/>
                <a:ext cx="325" cy="121"/>
              </a:xfrm>
              <a:custGeom>
                <a:avLst/>
                <a:gdLst/>
                <a:ahLst/>
                <a:cxnLst>
                  <a:cxn ang="0">
                    <a:pos x="330" y="106"/>
                  </a:cxn>
                  <a:cxn ang="0">
                    <a:pos x="43" y="0"/>
                  </a:cxn>
                  <a:cxn ang="0">
                    <a:pos x="0" y="0"/>
                  </a:cxn>
                  <a:cxn ang="0">
                    <a:pos x="176" y="125"/>
                  </a:cxn>
                  <a:cxn ang="0">
                    <a:pos x="330" y="106"/>
                  </a:cxn>
                  <a:cxn ang="0">
                    <a:pos x="330" y="106"/>
                  </a:cxn>
                </a:cxnLst>
                <a:rect l="0" t="0" r="r" b="b"/>
                <a:pathLst>
                  <a:path w="330" h="125">
                    <a:moveTo>
                      <a:pt x="330" y="106"/>
                    </a:moveTo>
                    <a:lnTo>
                      <a:pt x="43" y="0"/>
                    </a:lnTo>
                    <a:lnTo>
                      <a:pt x="0" y="0"/>
                    </a:lnTo>
                    <a:lnTo>
                      <a:pt x="176" y="125"/>
                    </a:lnTo>
                    <a:lnTo>
                      <a:pt x="330" y="106"/>
                    </a:lnTo>
                    <a:lnTo>
                      <a:pt x="330" y="106"/>
                    </a:lnTo>
                  </a:path>
                </a:pathLst>
              </a:custGeom>
              <a:noFill/>
              <a:ln w="0">
                <a:solidFill>
                  <a:srgbClr val="000000"/>
                </a:solidFill>
                <a:prstDash val="solid"/>
                <a:round/>
                <a:headEnd/>
                <a:tailEnd/>
              </a:ln>
            </p:spPr>
            <p:txBody>
              <a:bodyPr/>
              <a:lstStyle/>
              <a:p>
                <a:endParaRPr lang="en-US" dirty="0"/>
              </a:p>
            </p:txBody>
          </p:sp>
          <p:sp>
            <p:nvSpPr>
              <p:cNvPr id="29457" name="Freeform 785"/>
              <p:cNvSpPr>
                <a:spLocks/>
              </p:cNvSpPr>
              <p:nvPr/>
            </p:nvSpPr>
            <p:spPr bwMode="auto">
              <a:xfrm>
                <a:off x="2751" y="3480"/>
                <a:ext cx="325" cy="121"/>
              </a:xfrm>
              <a:custGeom>
                <a:avLst/>
                <a:gdLst/>
                <a:ahLst/>
                <a:cxnLst>
                  <a:cxn ang="0">
                    <a:pos x="330" y="106"/>
                  </a:cxn>
                  <a:cxn ang="0">
                    <a:pos x="43" y="0"/>
                  </a:cxn>
                  <a:cxn ang="0">
                    <a:pos x="0" y="0"/>
                  </a:cxn>
                  <a:cxn ang="0">
                    <a:pos x="176" y="125"/>
                  </a:cxn>
                  <a:cxn ang="0">
                    <a:pos x="330" y="106"/>
                  </a:cxn>
                </a:cxnLst>
                <a:rect l="0" t="0" r="r" b="b"/>
                <a:pathLst>
                  <a:path w="330" h="125">
                    <a:moveTo>
                      <a:pt x="330" y="106"/>
                    </a:moveTo>
                    <a:lnTo>
                      <a:pt x="43" y="0"/>
                    </a:lnTo>
                    <a:lnTo>
                      <a:pt x="0" y="0"/>
                    </a:lnTo>
                    <a:lnTo>
                      <a:pt x="176" y="125"/>
                    </a:lnTo>
                    <a:lnTo>
                      <a:pt x="330" y="106"/>
                    </a:lnTo>
                  </a:path>
                </a:pathLst>
              </a:custGeom>
              <a:noFill/>
              <a:ln w="0">
                <a:solidFill>
                  <a:srgbClr val="000000"/>
                </a:solidFill>
                <a:prstDash val="solid"/>
                <a:round/>
                <a:headEnd/>
                <a:tailEnd/>
              </a:ln>
            </p:spPr>
            <p:txBody>
              <a:bodyPr/>
              <a:lstStyle/>
              <a:p>
                <a:endParaRPr lang="en-US" dirty="0"/>
              </a:p>
            </p:txBody>
          </p:sp>
          <p:sp>
            <p:nvSpPr>
              <p:cNvPr id="29458" name="Freeform 786"/>
              <p:cNvSpPr>
                <a:spLocks/>
              </p:cNvSpPr>
              <p:nvPr/>
            </p:nvSpPr>
            <p:spPr bwMode="auto">
              <a:xfrm>
                <a:off x="2751" y="3480"/>
                <a:ext cx="173" cy="141"/>
              </a:xfrm>
              <a:custGeom>
                <a:avLst/>
                <a:gdLst/>
                <a:ahLst/>
                <a:cxnLst>
                  <a:cxn ang="0">
                    <a:pos x="176" y="125"/>
                  </a:cxn>
                  <a:cxn ang="0">
                    <a:pos x="0" y="0"/>
                  </a:cxn>
                  <a:cxn ang="0">
                    <a:pos x="0" y="7"/>
                  </a:cxn>
                  <a:cxn ang="0">
                    <a:pos x="176" y="145"/>
                  </a:cxn>
                  <a:cxn ang="0">
                    <a:pos x="176" y="125"/>
                  </a:cxn>
                  <a:cxn ang="0">
                    <a:pos x="176" y="125"/>
                  </a:cxn>
                </a:cxnLst>
                <a:rect l="0" t="0" r="r" b="b"/>
                <a:pathLst>
                  <a:path w="176" h="145">
                    <a:moveTo>
                      <a:pt x="176" y="125"/>
                    </a:moveTo>
                    <a:lnTo>
                      <a:pt x="0" y="0"/>
                    </a:lnTo>
                    <a:lnTo>
                      <a:pt x="0" y="7"/>
                    </a:lnTo>
                    <a:lnTo>
                      <a:pt x="176" y="145"/>
                    </a:lnTo>
                    <a:lnTo>
                      <a:pt x="176" y="125"/>
                    </a:lnTo>
                    <a:lnTo>
                      <a:pt x="176" y="125"/>
                    </a:lnTo>
                    <a:close/>
                  </a:path>
                </a:pathLst>
              </a:custGeom>
              <a:solidFill>
                <a:srgbClr val="A0A0A0"/>
              </a:solidFill>
              <a:ln w="9525">
                <a:noFill/>
                <a:round/>
                <a:headEnd/>
                <a:tailEnd/>
              </a:ln>
            </p:spPr>
            <p:txBody>
              <a:bodyPr/>
              <a:lstStyle/>
              <a:p>
                <a:endParaRPr lang="en-US" dirty="0"/>
              </a:p>
            </p:txBody>
          </p:sp>
          <p:sp>
            <p:nvSpPr>
              <p:cNvPr id="29459" name="Freeform 787"/>
              <p:cNvSpPr>
                <a:spLocks/>
              </p:cNvSpPr>
              <p:nvPr/>
            </p:nvSpPr>
            <p:spPr bwMode="auto">
              <a:xfrm>
                <a:off x="2751" y="3480"/>
                <a:ext cx="173" cy="141"/>
              </a:xfrm>
              <a:custGeom>
                <a:avLst/>
                <a:gdLst/>
                <a:ahLst/>
                <a:cxnLst>
                  <a:cxn ang="0">
                    <a:pos x="176" y="125"/>
                  </a:cxn>
                  <a:cxn ang="0">
                    <a:pos x="0" y="0"/>
                  </a:cxn>
                  <a:cxn ang="0">
                    <a:pos x="0" y="7"/>
                  </a:cxn>
                  <a:cxn ang="0">
                    <a:pos x="176" y="145"/>
                  </a:cxn>
                  <a:cxn ang="0">
                    <a:pos x="176" y="125"/>
                  </a:cxn>
                  <a:cxn ang="0">
                    <a:pos x="176" y="125"/>
                  </a:cxn>
                </a:cxnLst>
                <a:rect l="0" t="0" r="r" b="b"/>
                <a:pathLst>
                  <a:path w="176" h="145">
                    <a:moveTo>
                      <a:pt x="176" y="125"/>
                    </a:moveTo>
                    <a:lnTo>
                      <a:pt x="0" y="0"/>
                    </a:lnTo>
                    <a:lnTo>
                      <a:pt x="0" y="7"/>
                    </a:lnTo>
                    <a:lnTo>
                      <a:pt x="176" y="145"/>
                    </a:lnTo>
                    <a:lnTo>
                      <a:pt x="176" y="125"/>
                    </a:lnTo>
                    <a:lnTo>
                      <a:pt x="176" y="125"/>
                    </a:lnTo>
                  </a:path>
                </a:pathLst>
              </a:custGeom>
              <a:noFill/>
              <a:ln w="0">
                <a:solidFill>
                  <a:srgbClr val="000000"/>
                </a:solidFill>
                <a:prstDash val="solid"/>
                <a:round/>
                <a:headEnd/>
                <a:tailEnd/>
              </a:ln>
            </p:spPr>
            <p:txBody>
              <a:bodyPr/>
              <a:lstStyle/>
              <a:p>
                <a:endParaRPr lang="en-US" dirty="0"/>
              </a:p>
            </p:txBody>
          </p:sp>
          <p:sp>
            <p:nvSpPr>
              <p:cNvPr id="29460" name="Freeform 788"/>
              <p:cNvSpPr>
                <a:spLocks/>
              </p:cNvSpPr>
              <p:nvPr/>
            </p:nvSpPr>
            <p:spPr bwMode="auto">
              <a:xfrm>
                <a:off x="2751" y="3480"/>
                <a:ext cx="173" cy="141"/>
              </a:xfrm>
              <a:custGeom>
                <a:avLst/>
                <a:gdLst/>
                <a:ahLst/>
                <a:cxnLst>
                  <a:cxn ang="0">
                    <a:pos x="176" y="125"/>
                  </a:cxn>
                  <a:cxn ang="0">
                    <a:pos x="0" y="0"/>
                  </a:cxn>
                  <a:cxn ang="0">
                    <a:pos x="0" y="7"/>
                  </a:cxn>
                  <a:cxn ang="0">
                    <a:pos x="176" y="145"/>
                  </a:cxn>
                  <a:cxn ang="0">
                    <a:pos x="176" y="125"/>
                  </a:cxn>
                </a:cxnLst>
                <a:rect l="0" t="0" r="r" b="b"/>
                <a:pathLst>
                  <a:path w="176" h="145">
                    <a:moveTo>
                      <a:pt x="176" y="125"/>
                    </a:moveTo>
                    <a:lnTo>
                      <a:pt x="0" y="0"/>
                    </a:lnTo>
                    <a:lnTo>
                      <a:pt x="0" y="7"/>
                    </a:lnTo>
                    <a:lnTo>
                      <a:pt x="176" y="145"/>
                    </a:lnTo>
                    <a:lnTo>
                      <a:pt x="176" y="125"/>
                    </a:lnTo>
                  </a:path>
                </a:pathLst>
              </a:custGeom>
              <a:noFill/>
              <a:ln w="0">
                <a:solidFill>
                  <a:srgbClr val="000000"/>
                </a:solidFill>
                <a:prstDash val="solid"/>
                <a:round/>
                <a:headEnd/>
                <a:tailEnd/>
              </a:ln>
            </p:spPr>
            <p:txBody>
              <a:bodyPr/>
              <a:lstStyle/>
              <a:p>
                <a:endParaRPr lang="en-US" dirty="0"/>
              </a:p>
            </p:txBody>
          </p:sp>
          <p:sp>
            <p:nvSpPr>
              <p:cNvPr id="29461" name="Freeform 789"/>
              <p:cNvSpPr>
                <a:spLocks/>
              </p:cNvSpPr>
              <p:nvPr/>
            </p:nvSpPr>
            <p:spPr bwMode="auto">
              <a:xfrm>
                <a:off x="2924" y="3583"/>
                <a:ext cx="152" cy="38"/>
              </a:xfrm>
              <a:custGeom>
                <a:avLst/>
                <a:gdLst/>
                <a:ahLst/>
                <a:cxnLst>
                  <a:cxn ang="0">
                    <a:pos x="0" y="39"/>
                  </a:cxn>
                  <a:cxn ang="0">
                    <a:pos x="0" y="19"/>
                  </a:cxn>
                  <a:cxn ang="0">
                    <a:pos x="154" y="0"/>
                  </a:cxn>
                  <a:cxn ang="0">
                    <a:pos x="154" y="13"/>
                  </a:cxn>
                  <a:cxn ang="0">
                    <a:pos x="0" y="39"/>
                  </a:cxn>
                  <a:cxn ang="0">
                    <a:pos x="0" y="39"/>
                  </a:cxn>
                </a:cxnLst>
                <a:rect l="0" t="0" r="r" b="b"/>
                <a:pathLst>
                  <a:path w="154" h="39">
                    <a:moveTo>
                      <a:pt x="0" y="39"/>
                    </a:moveTo>
                    <a:lnTo>
                      <a:pt x="0" y="19"/>
                    </a:lnTo>
                    <a:lnTo>
                      <a:pt x="154" y="0"/>
                    </a:lnTo>
                    <a:lnTo>
                      <a:pt x="154" y="13"/>
                    </a:lnTo>
                    <a:lnTo>
                      <a:pt x="0" y="39"/>
                    </a:lnTo>
                    <a:lnTo>
                      <a:pt x="0" y="39"/>
                    </a:lnTo>
                    <a:close/>
                  </a:path>
                </a:pathLst>
              </a:custGeom>
              <a:solidFill>
                <a:srgbClr val="C0C0C0"/>
              </a:solidFill>
              <a:ln w="9525">
                <a:noFill/>
                <a:round/>
                <a:headEnd/>
                <a:tailEnd/>
              </a:ln>
            </p:spPr>
            <p:txBody>
              <a:bodyPr/>
              <a:lstStyle/>
              <a:p>
                <a:endParaRPr lang="en-US" dirty="0"/>
              </a:p>
            </p:txBody>
          </p:sp>
          <p:sp>
            <p:nvSpPr>
              <p:cNvPr id="29462" name="Freeform 790"/>
              <p:cNvSpPr>
                <a:spLocks/>
              </p:cNvSpPr>
              <p:nvPr/>
            </p:nvSpPr>
            <p:spPr bwMode="auto">
              <a:xfrm>
                <a:off x="2924" y="3583"/>
                <a:ext cx="152" cy="38"/>
              </a:xfrm>
              <a:custGeom>
                <a:avLst/>
                <a:gdLst/>
                <a:ahLst/>
                <a:cxnLst>
                  <a:cxn ang="0">
                    <a:pos x="0" y="39"/>
                  </a:cxn>
                  <a:cxn ang="0">
                    <a:pos x="0" y="19"/>
                  </a:cxn>
                  <a:cxn ang="0">
                    <a:pos x="154" y="0"/>
                  </a:cxn>
                  <a:cxn ang="0">
                    <a:pos x="154" y="13"/>
                  </a:cxn>
                  <a:cxn ang="0">
                    <a:pos x="0" y="39"/>
                  </a:cxn>
                  <a:cxn ang="0">
                    <a:pos x="0" y="39"/>
                  </a:cxn>
                </a:cxnLst>
                <a:rect l="0" t="0" r="r" b="b"/>
                <a:pathLst>
                  <a:path w="154" h="39">
                    <a:moveTo>
                      <a:pt x="0" y="39"/>
                    </a:moveTo>
                    <a:lnTo>
                      <a:pt x="0" y="19"/>
                    </a:lnTo>
                    <a:lnTo>
                      <a:pt x="154" y="0"/>
                    </a:lnTo>
                    <a:lnTo>
                      <a:pt x="154" y="13"/>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29463" name="Freeform 791"/>
              <p:cNvSpPr>
                <a:spLocks/>
              </p:cNvSpPr>
              <p:nvPr/>
            </p:nvSpPr>
            <p:spPr bwMode="auto">
              <a:xfrm>
                <a:off x="2924" y="3583"/>
                <a:ext cx="152" cy="37"/>
              </a:xfrm>
              <a:custGeom>
                <a:avLst/>
                <a:gdLst/>
                <a:ahLst/>
                <a:cxnLst>
                  <a:cxn ang="0">
                    <a:pos x="0" y="39"/>
                  </a:cxn>
                  <a:cxn ang="0">
                    <a:pos x="0" y="19"/>
                  </a:cxn>
                  <a:cxn ang="0">
                    <a:pos x="154" y="0"/>
                  </a:cxn>
                  <a:cxn ang="0">
                    <a:pos x="154" y="13"/>
                  </a:cxn>
                  <a:cxn ang="0">
                    <a:pos x="0" y="39"/>
                  </a:cxn>
                </a:cxnLst>
                <a:rect l="0" t="0" r="r" b="b"/>
                <a:pathLst>
                  <a:path w="154" h="39">
                    <a:moveTo>
                      <a:pt x="0" y="39"/>
                    </a:moveTo>
                    <a:lnTo>
                      <a:pt x="0" y="19"/>
                    </a:lnTo>
                    <a:lnTo>
                      <a:pt x="154" y="0"/>
                    </a:lnTo>
                    <a:lnTo>
                      <a:pt x="154" y="13"/>
                    </a:lnTo>
                    <a:lnTo>
                      <a:pt x="0" y="39"/>
                    </a:lnTo>
                  </a:path>
                </a:pathLst>
              </a:custGeom>
              <a:noFill/>
              <a:ln w="0">
                <a:solidFill>
                  <a:srgbClr val="000000"/>
                </a:solidFill>
                <a:prstDash val="solid"/>
                <a:round/>
                <a:headEnd/>
                <a:tailEnd/>
              </a:ln>
            </p:spPr>
            <p:txBody>
              <a:bodyPr/>
              <a:lstStyle/>
              <a:p>
                <a:endParaRPr lang="en-US" dirty="0"/>
              </a:p>
            </p:txBody>
          </p:sp>
          <p:sp>
            <p:nvSpPr>
              <p:cNvPr id="29464" name="Freeform 792"/>
              <p:cNvSpPr>
                <a:spLocks/>
              </p:cNvSpPr>
              <p:nvPr/>
            </p:nvSpPr>
            <p:spPr bwMode="auto">
              <a:xfrm>
                <a:off x="2751" y="3480"/>
                <a:ext cx="173" cy="140"/>
              </a:xfrm>
              <a:custGeom>
                <a:avLst/>
                <a:gdLst/>
                <a:ahLst/>
                <a:cxnLst>
                  <a:cxn ang="0">
                    <a:pos x="176" y="125"/>
                  </a:cxn>
                  <a:cxn ang="0">
                    <a:pos x="0" y="0"/>
                  </a:cxn>
                  <a:cxn ang="0">
                    <a:pos x="0" y="7"/>
                  </a:cxn>
                  <a:cxn ang="0">
                    <a:pos x="176" y="145"/>
                  </a:cxn>
                  <a:cxn ang="0">
                    <a:pos x="176" y="125"/>
                  </a:cxn>
                  <a:cxn ang="0">
                    <a:pos x="176" y="125"/>
                  </a:cxn>
                </a:cxnLst>
                <a:rect l="0" t="0" r="r" b="b"/>
                <a:pathLst>
                  <a:path w="176" h="145">
                    <a:moveTo>
                      <a:pt x="176" y="125"/>
                    </a:moveTo>
                    <a:lnTo>
                      <a:pt x="0" y="0"/>
                    </a:lnTo>
                    <a:lnTo>
                      <a:pt x="0" y="7"/>
                    </a:lnTo>
                    <a:lnTo>
                      <a:pt x="176" y="145"/>
                    </a:lnTo>
                    <a:lnTo>
                      <a:pt x="176" y="125"/>
                    </a:lnTo>
                    <a:lnTo>
                      <a:pt x="176" y="125"/>
                    </a:lnTo>
                    <a:close/>
                  </a:path>
                </a:pathLst>
              </a:custGeom>
              <a:solidFill>
                <a:srgbClr val="A0A0A0"/>
              </a:solidFill>
              <a:ln w="9525">
                <a:noFill/>
                <a:round/>
                <a:headEnd/>
                <a:tailEnd/>
              </a:ln>
            </p:spPr>
            <p:txBody>
              <a:bodyPr/>
              <a:lstStyle/>
              <a:p>
                <a:endParaRPr lang="en-US" dirty="0"/>
              </a:p>
            </p:txBody>
          </p:sp>
          <p:sp>
            <p:nvSpPr>
              <p:cNvPr id="29465" name="Freeform 793"/>
              <p:cNvSpPr>
                <a:spLocks/>
              </p:cNvSpPr>
              <p:nvPr/>
            </p:nvSpPr>
            <p:spPr bwMode="auto">
              <a:xfrm>
                <a:off x="2751" y="3480"/>
                <a:ext cx="173" cy="140"/>
              </a:xfrm>
              <a:custGeom>
                <a:avLst/>
                <a:gdLst/>
                <a:ahLst/>
                <a:cxnLst>
                  <a:cxn ang="0">
                    <a:pos x="176" y="125"/>
                  </a:cxn>
                  <a:cxn ang="0">
                    <a:pos x="0" y="0"/>
                  </a:cxn>
                  <a:cxn ang="0">
                    <a:pos x="0" y="7"/>
                  </a:cxn>
                  <a:cxn ang="0">
                    <a:pos x="176" y="145"/>
                  </a:cxn>
                  <a:cxn ang="0">
                    <a:pos x="176" y="125"/>
                  </a:cxn>
                  <a:cxn ang="0">
                    <a:pos x="176" y="125"/>
                  </a:cxn>
                </a:cxnLst>
                <a:rect l="0" t="0" r="r" b="b"/>
                <a:pathLst>
                  <a:path w="176" h="145">
                    <a:moveTo>
                      <a:pt x="176" y="125"/>
                    </a:moveTo>
                    <a:lnTo>
                      <a:pt x="0" y="0"/>
                    </a:lnTo>
                    <a:lnTo>
                      <a:pt x="0" y="7"/>
                    </a:lnTo>
                    <a:lnTo>
                      <a:pt x="176" y="145"/>
                    </a:lnTo>
                    <a:lnTo>
                      <a:pt x="176" y="125"/>
                    </a:lnTo>
                    <a:lnTo>
                      <a:pt x="176" y="125"/>
                    </a:lnTo>
                  </a:path>
                </a:pathLst>
              </a:custGeom>
              <a:noFill/>
              <a:ln w="0">
                <a:solidFill>
                  <a:srgbClr val="000000"/>
                </a:solidFill>
                <a:prstDash val="solid"/>
                <a:round/>
                <a:headEnd/>
                <a:tailEnd/>
              </a:ln>
            </p:spPr>
            <p:txBody>
              <a:bodyPr/>
              <a:lstStyle/>
              <a:p>
                <a:endParaRPr lang="en-US" dirty="0"/>
              </a:p>
            </p:txBody>
          </p:sp>
          <p:sp>
            <p:nvSpPr>
              <p:cNvPr id="29466" name="Freeform 794"/>
              <p:cNvSpPr>
                <a:spLocks/>
              </p:cNvSpPr>
              <p:nvPr/>
            </p:nvSpPr>
            <p:spPr bwMode="auto">
              <a:xfrm>
                <a:off x="2751" y="3480"/>
                <a:ext cx="173" cy="140"/>
              </a:xfrm>
              <a:custGeom>
                <a:avLst/>
                <a:gdLst/>
                <a:ahLst/>
                <a:cxnLst>
                  <a:cxn ang="0">
                    <a:pos x="176" y="125"/>
                  </a:cxn>
                  <a:cxn ang="0">
                    <a:pos x="0" y="0"/>
                  </a:cxn>
                  <a:cxn ang="0">
                    <a:pos x="0" y="7"/>
                  </a:cxn>
                  <a:cxn ang="0">
                    <a:pos x="176" y="145"/>
                  </a:cxn>
                  <a:cxn ang="0">
                    <a:pos x="176" y="125"/>
                  </a:cxn>
                </a:cxnLst>
                <a:rect l="0" t="0" r="r" b="b"/>
                <a:pathLst>
                  <a:path w="176" h="145">
                    <a:moveTo>
                      <a:pt x="176" y="125"/>
                    </a:moveTo>
                    <a:lnTo>
                      <a:pt x="0" y="0"/>
                    </a:lnTo>
                    <a:lnTo>
                      <a:pt x="0" y="7"/>
                    </a:lnTo>
                    <a:lnTo>
                      <a:pt x="176" y="145"/>
                    </a:lnTo>
                    <a:lnTo>
                      <a:pt x="176" y="125"/>
                    </a:lnTo>
                  </a:path>
                </a:pathLst>
              </a:custGeom>
              <a:noFill/>
              <a:ln w="0">
                <a:solidFill>
                  <a:srgbClr val="000000"/>
                </a:solidFill>
                <a:prstDash val="solid"/>
                <a:round/>
                <a:headEnd/>
                <a:tailEnd/>
              </a:ln>
            </p:spPr>
            <p:txBody>
              <a:bodyPr/>
              <a:lstStyle/>
              <a:p>
                <a:endParaRPr lang="en-US" dirty="0"/>
              </a:p>
            </p:txBody>
          </p:sp>
          <p:sp>
            <p:nvSpPr>
              <p:cNvPr id="29467" name="Freeform 795"/>
              <p:cNvSpPr>
                <a:spLocks/>
              </p:cNvSpPr>
              <p:nvPr/>
            </p:nvSpPr>
            <p:spPr bwMode="auto">
              <a:xfrm>
                <a:off x="2924" y="3583"/>
                <a:ext cx="152" cy="37"/>
              </a:xfrm>
              <a:custGeom>
                <a:avLst/>
                <a:gdLst/>
                <a:ahLst/>
                <a:cxnLst>
                  <a:cxn ang="0">
                    <a:pos x="0" y="39"/>
                  </a:cxn>
                  <a:cxn ang="0">
                    <a:pos x="0" y="19"/>
                  </a:cxn>
                  <a:cxn ang="0">
                    <a:pos x="154" y="0"/>
                  </a:cxn>
                  <a:cxn ang="0">
                    <a:pos x="154" y="13"/>
                  </a:cxn>
                  <a:cxn ang="0">
                    <a:pos x="0" y="39"/>
                  </a:cxn>
                  <a:cxn ang="0">
                    <a:pos x="0" y="39"/>
                  </a:cxn>
                </a:cxnLst>
                <a:rect l="0" t="0" r="r" b="b"/>
                <a:pathLst>
                  <a:path w="154" h="39">
                    <a:moveTo>
                      <a:pt x="0" y="39"/>
                    </a:moveTo>
                    <a:lnTo>
                      <a:pt x="0" y="19"/>
                    </a:lnTo>
                    <a:lnTo>
                      <a:pt x="154" y="0"/>
                    </a:lnTo>
                    <a:lnTo>
                      <a:pt x="154" y="13"/>
                    </a:lnTo>
                    <a:lnTo>
                      <a:pt x="0" y="39"/>
                    </a:lnTo>
                    <a:lnTo>
                      <a:pt x="0" y="39"/>
                    </a:lnTo>
                    <a:close/>
                  </a:path>
                </a:pathLst>
              </a:custGeom>
              <a:solidFill>
                <a:srgbClr val="C0C0C0"/>
              </a:solidFill>
              <a:ln w="9525">
                <a:noFill/>
                <a:round/>
                <a:headEnd/>
                <a:tailEnd/>
              </a:ln>
            </p:spPr>
            <p:txBody>
              <a:bodyPr/>
              <a:lstStyle/>
              <a:p>
                <a:endParaRPr lang="en-US" dirty="0"/>
              </a:p>
            </p:txBody>
          </p:sp>
          <p:sp>
            <p:nvSpPr>
              <p:cNvPr id="29468" name="Freeform 796"/>
              <p:cNvSpPr>
                <a:spLocks/>
              </p:cNvSpPr>
              <p:nvPr/>
            </p:nvSpPr>
            <p:spPr bwMode="auto">
              <a:xfrm>
                <a:off x="2924" y="3583"/>
                <a:ext cx="152" cy="37"/>
              </a:xfrm>
              <a:custGeom>
                <a:avLst/>
                <a:gdLst/>
                <a:ahLst/>
                <a:cxnLst>
                  <a:cxn ang="0">
                    <a:pos x="0" y="39"/>
                  </a:cxn>
                  <a:cxn ang="0">
                    <a:pos x="0" y="19"/>
                  </a:cxn>
                  <a:cxn ang="0">
                    <a:pos x="154" y="0"/>
                  </a:cxn>
                  <a:cxn ang="0">
                    <a:pos x="154" y="13"/>
                  </a:cxn>
                  <a:cxn ang="0">
                    <a:pos x="0" y="39"/>
                  </a:cxn>
                  <a:cxn ang="0">
                    <a:pos x="0" y="39"/>
                  </a:cxn>
                </a:cxnLst>
                <a:rect l="0" t="0" r="r" b="b"/>
                <a:pathLst>
                  <a:path w="154" h="39">
                    <a:moveTo>
                      <a:pt x="0" y="39"/>
                    </a:moveTo>
                    <a:lnTo>
                      <a:pt x="0" y="19"/>
                    </a:lnTo>
                    <a:lnTo>
                      <a:pt x="154" y="0"/>
                    </a:lnTo>
                    <a:lnTo>
                      <a:pt x="154" y="13"/>
                    </a:lnTo>
                    <a:lnTo>
                      <a:pt x="0" y="39"/>
                    </a:lnTo>
                    <a:lnTo>
                      <a:pt x="0" y="39"/>
                    </a:lnTo>
                  </a:path>
                </a:pathLst>
              </a:custGeom>
              <a:noFill/>
              <a:ln w="0">
                <a:solidFill>
                  <a:srgbClr val="000000"/>
                </a:solidFill>
                <a:prstDash val="solid"/>
                <a:round/>
                <a:headEnd/>
                <a:tailEnd/>
              </a:ln>
            </p:spPr>
            <p:txBody>
              <a:bodyPr/>
              <a:lstStyle/>
              <a:p>
                <a:endParaRPr lang="en-US" dirty="0"/>
              </a:p>
            </p:txBody>
          </p:sp>
          <p:sp>
            <p:nvSpPr>
              <p:cNvPr id="29469" name="Freeform 797"/>
              <p:cNvSpPr>
                <a:spLocks/>
              </p:cNvSpPr>
              <p:nvPr/>
            </p:nvSpPr>
            <p:spPr bwMode="auto">
              <a:xfrm>
                <a:off x="2924" y="3583"/>
                <a:ext cx="152" cy="37"/>
              </a:xfrm>
              <a:custGeom>
                <a:avLst/>
                <a:gdLst/>
                <a:ahLst/>
                <a:cxnLst>
                  <a:cxn ang="0">
                    <a:pos x="0" y="39"/>
                  </a:cxn>
                  <a:cxn ang="0">
                    <a:pos x="0" y="19"/>
                  </a:cxn>
                  <a:cxn ang="0">
                    <a:pos x="154" y="0"/>
                  </a:cxn>
                  <a:cxn ang="0">
                    <a:pos x="154" y="13"/>
                  </a:cxn>
                  <a:cxn ang="0">
                    <a:pos x="0" y="39"/>
                  </a:cxn>
                </a:cxnLst>
                <a:rect l="0" t="0" r="r" b="b"/>
                <a:pathLst>
                  <a:path w="154" h="39">
                    <a:moveTo>
                      <a:pt x="0" y="39"/>
                    </a:moveTo>
                    <a:lnTo>
                      <a:pt x="0" y="19"/>
                    </a:lnTo>
                    <a:lnTo>
                      <a:pt x="154" y="0"/>
                    </a:lnTo>
                    <a:lnTo>
                      <a:pt x="154" y="13"/>
                    </a:lnTo>
                    <a:lnTo>
                      <a:pt x="0" y="39"/>
                    </a:lnTo>
                  </a:path>
                </a:pathLst>
              </a:custGeom>
              <a:noFill/>
              <a:ln w="0">
                <a:solidFill>
                  <a:srgbClr val="000000"/>
                </a:solidFill>
                <a:prstDash val="solid"/>
                <a:round/>
                <a:headEnd/>
                <a:tailEnd/>
              </a:ln>
            </p:spPr>
            <p:txBody>
              <a:bodyPr/>
              <a:lstStyle/>
              <a:p>
                <a:endParaRPr lang="en-US" dirty="0"/>
              </a:p>
            </p:txBody>
          </p:sp>
          <p:sp>
            <p:nvSpPr>
              <p:cNvPr id="29470" name="Freeform 798"/>
              <p:cNvSpPr>
                <a:spLocks/>
              </p:cNvSpPr>
              <p:nvPr/>
            </p:nvSpPr>
            <p:spPr bwMode="auto">
              <a:xfrm>
                <a:off x="2787" y="3461"/>
                <a:ext cx="41" cy="31"/>
              </a:xfrm>
              <a:custGeom>
                <a:avLst/>
                <a:gdLst/>
                <a:ahLst/>
                <a:cxnLst>
                  <a:cxn ang="0">
                    <a:pos x="0" y="0"/>
                  </a:cxn>
                  <a:cxn ang="0">
                    <a:pos x="42" y="0"/>
                  </a:cxn>
                  <a:cxn ang="0">
                    <a:pos x="42" y="32"/>
                  </a:cxn>
                  <a:cxn ang="0">
                    <a:pos x="0" y="32"/>
                  </a:cxn>
                  <a:cxn ang="0">
                    <a:pos x="0" y="0"/>
                  </a:cxn>
                  <a:cxn ang="0">
                    <a:pos x="0" y="0"/>
                  </a:cxn>
                </a:cxnLst>
                <a:rect l="0" t="0" r="r" b="b"/>
                <a:pathLst>
                  <a:path w="42" h="32">
                    <a:moveTo>
                      <a:pt x="0" y="0"/>
                    </a:moveTo>
                    <a:lnTo>
                      <a:pt x="42" y="0"/>
                    </a:lnTo>
                    <a:lnTo>
                      <a:pt x="42" y="32"/>
                    </a:lnTo>
                    <a:lnTo>
                      <a:pt x="0" y="32"/>
                    </a:lnTo>
                    <a:lnTo>
                      <a:pt x="0" y="0"/>
                    </a:lnTo>
                    <a:lnTo>
                      <a:pt x="0" y="0"/>
                    </a:lnTo>
                    <a:close/>
                  </a:path>
                </a:pathLst>
              </a:custGeom>
              <a:solidFill>
                <a:srgbClr val="E5B27F"/>
              </a:solidFill>
              <a:ln w="9525">
                <a:noFill/>
                <a:round/>
                <a:headEnd/>
                <a:tailEnd/>
              </a:ln>
            </p:spPr>
            <p:txBody>
              <a:bodyPr/>
              <a:lstStyle/>
              <a:p>
                <a:endParaRPr lang="en-US" dirty="0"/>
              </a:p>
            </p:txBody>
          </p:sp>
          <p:sp>
            <p:nvSpPr>
              <p:cNvPr id="29471" name="Freeform 799"/>
              <p:cNvSpPr>
                <a:spLocks/>
              </p:cNvSpPr>
              <p:nvPr/>
            </p:nvSpPr>
            <p:spPr bwMode="auto">
              <a:xfrm>
                <a:off x="2787" y="3461"/>
                <a:ext cx="41" cy="31"/>
              </a:xfrm>
              <a:custGeom>
                <a:avLst/>
                <a:gdLst/>
                <a:ahLst/>
                <a:cxnLst>
                  <a:cxn ang="0">
                    <a:pos x="0" y="0"/>
                  </a:cxn>
                  <a:cxn ang="0">
                    <a:pos x="42" y="0"/>
                  </a:cxn>
                  <a:cxn ang="0">
                    <a:pos x="42" y="32"/>
                  </a:cxn>
                  <a:cxn ang="0">
                    <a:pos x="0" y="32"/>
                  </a:cxn>
                  <a:cxn ang="0">
                    <a:pos x="0" y="0"/>
                  </a:cxn>
                  <a:cxn ang="0">
                    <a:pos x="0" y="0"/>
                  </a:cxn>
                </a:cxnLst>
                <a:rect l="0" t="0" r="r" b="b"/>
                <a:pathLst>
                  <a:path w="42" h="32">
                    <a:moveTo>
                      <a:pt x="0" y="0"/>
                    </a:moveTo>
                    <a:lnTo>
                      <a:pt x="42" y="0"/>
                    </a:lnTo>
                    <a:lnTo>
                      <a:pt x="42" y="32"/>
                    </a:lnTo>
                    <a:lnTo>
                      <a:pt x="0" y="32"/>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472" name="Freeform 800"/>
              <p:cNvSpPr>
                <a:spLocks/>
              </p:cNvSpPr>
              <p:nvPr/>
            </p:nvSpPr>
            <p:spPr bwMode="auto">
              <a:xfrm>
                <a:off x="2780" y="3461"/>
                <a:ext cx="7" cy="31"/>
              </a:xfrm>
              <a:custGeom>
                <a:avLst/>
                <a:gdLst/>
                <a:ahLst/>
                <a:cxnLst>
                  <a:cxn ang="0">
                    <a:pos x="0" y="6"/>
                  </a:cxn>
                  <a:cxn ang="0">
                    <a:pos x="0" y="26"/>
                  </a:cxn>
                  <a:cxn ang="0">
                    <a:pos x="7" y="32"/>
                  </a:cxn>
                  <a:cxn ang="0">
                    <a:pos x="7" y="0"/>
                  </a:cxn>
                  <a:cxn ang="0">
                    <a:pos x="0" y="6"/>
                  </a:cxn>
                  <a:cxn ang="0">
                    <a:pos x="0" y="6"/>
                  </a:cxn>
                </a:cxnLst>
                <a:rect l="0" t="0" r="r" b="b"/>
                <a:pathLst>
                  <a:path w="7" h="32">
                    <a:moveTo>
                      <a:pt x="0" y="6"/>
                    </a:moveTo>
                    <a:lnTo>
                      <a:pt x="0" y="26"/>
                    </a:lnTo>
                    <a:lnTo>
                      <a:pt x="7" y="32"/>
                    </a:lnTo>
                    <a:lnTo>
                      <a:pt x="7" y="0"/>
                    </a:lnTo>
                    <a:lnTo>
                      <a:pt x="0" y="6"/>
                    </a:lnTo>
                    <a:lnTo>
                      <a:pt x="0" y="6"/>
                    </a:lnTo>
                    <a:close/>
                  </a:path>
                </a:pathLst>
              </a:custGeom>
              <a:solidFill>
                <a:srgbClr val="FFE5B2"/>
              </a:solidFill>
              <a:ln w="9525">
                <a:noFill/>
                <a:round/>
                <a:headEnd/>
                <a:tailEnd/>
              </a:ln>
            </p:spPr>
            <p:txBody>
              <a:bodyPr/>
              <a:lstStyle/>
              <a:p>
                <a:endParaRPr lang="en-US" dirty="0"/>
              </a:p>
            </p:txBody>
          </p:sp>
          <p:sp>
            <p:nvSpPr>
              <p:cNvPr id="29473" name="Freeform 801"/>
              <p:cNvSpPr>
                <a:spLocks/>
              </p:cNvSpPr>
              <p:nvPr/>
            </p:nvSpPr>
            <p:spPr bwMode="auto">
              <a:xfrm>
                <a:off x="2780" y="3461"/>
                <a:ext cx="7" cy="31"/>
              </a:xfrm>
              <a:custGeom>
                <a:avLst/>
                <a:gdLst/>
                <a:ahLst/>
                <a:cxnLst>
                  <a:cxn ang="0">
                    <a:pos x="0" y="6"/>
                  </a:cxn>
                  <a:cxn ang="0">
                    <a:pos x="0" y="26"/>
                  </a:cxn>
                  <a:cxn ang="0">
                    <a:pos x="7" y="32"/>
                  </a:cxn>
                  <a:cxn ang="0">
                    <a:pos x="7" y="0"/>
                  </a:cxn>
                  <a:cxn ang="0">
                    <a:pos x="0" y="6"/>
                  </a:cxn>
                  <a:cxn ang="0">
                    <a:pos x="0" y="6"/>
                  </a:cxn>
                </a:cxnLst>
                <a:rect l="0" t="0" r="r" b="b"/>
                <a:pathLst>
                  <a:path w="7" h="32">
                    <a:moveTo>
                      <a:pt x="0" y="6"/>
                    </a:moveTo>
                    <a:lnTo>
                      <a:pt x="0" y="26"/>
                    </a:lnTo>
                    <a:lnTo>
                      <a:pt x="7" y="32"/>
                    </a:lnTo>
                    <a:lnTo>
                      <a:pt x="7"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29474" name="Freeform 802"/>
              <p:cNvSpPr>
                <a:spLocks/>
              </p:cNvSpPr>
              <p:nvPr/>
            </p:nvSpPr>
            <p:spPr bwMode="auto">
              <a:xfrm>
                <a:off x="2787" y="3461"/>
                <a:ext cx="41" cy="31"/>
              </a:xfrm>
              <a:custGeom>
                <a:avLst/>
                <a:gdLst/>
                <a:ahLst/>
                <a:cxnLst>
                  <a:cxn ang="0">
                    <a:pos x="0" y="0"/>
                  </a:cxn>
                  <a:cxn ang="0">
                    <a:pos x="42" y="0"/>
                  </a:cxn>
                  <a:cxn ang="0">
                    <a:pos x="42" y="19"/>
                  </a:cxn>
                  <a:cxn ang="0">
                    <a:pos x="0" y="32"/>
                  </a:cxn>
                  <a:cxn ang="0">
                    <a:pos x="0" y="0"/>
                  </a:cxn>
                  <a:cxn ang="0">
                    <a:pos x="0" y="0"/>
                  </a:cxn>
                  <a:cxn ang="0">
                    <a:pos x="0" y="0"/>
                  </a:cxn>
                  <a:cxn ang="0">
                    <a:pos x="0" y="0"/>
                  </a:cxn>
                </a:cxnLst>
                <a:rect l="0" t="0" r="r" b="b"/>
                <a:pathLst>
                  <a:path w="42" h="32">
                    <a:moveTo>
                      <a:pt x="0" y="0"/>
                    </a:moveTo>
                    <a:lnTo>
                      <a:pt x="42" y="0"/>
                    </a:lnTo>
                    <a:lnTo>
                      <a:pt x="42" y="19"/>
                    </a:lnTo>
                    <a:lnTo>
                      <a:pt x="0" y="32"/>
                    </a:lnTo>
                    <a:lnTo>
                      <a:pt x="0" y="0"/>
                    </a:lnTo>
                    <a:lnTo>
                      <a:pt x="0" y="0"/>
                    </a:lnTo>
                    <a:lnTo>
                      <a:pt x="0" y="0"/>
                    </a:lnTo>
                    <a:lnTo>
                      <a:pt x="0" y="0"/>
                    </a:lnTo>
                    <a:close/>
                  </a:path>
                </a:pathLst>
              </a:custGeom>
              <a:solidFill>
                <a:srgbClr val="E5B27F"/>
              </a:solidFill>
              <a:ln w="9525">
                <a:noFill/>
                <a:round/>
                <a:headEnd/>
                <a:tailEnd/>
              </a:ln>
            </p:spPr>
            <p:txBody>
              <a:bodyPr/>
              <a:lstStyle/>
              <a:p>
                <a:endParaRPr lang="en-US" dirty="0"/>
              </a:p>
            </p:txBody>
          </p:sp>
          <p:sp>
            <p:nvSpPr>
              <p:cNvPr id="29475" name="Freeform 803"/>
              <p:cNvSpPr>
                <a:spLocks/>
              </p:cNvSpPr>
              <p:nvPr/>
            </p:nvSpPr>
            <p:spPr bwMode="auto">
              <a:xfrm>
                <a:off x="2773" y="3461"/>
                <a:ext cx="41" cy="25"/>
              </a:xfrm>
              <a:custGeom>
                <a:avLst/>
                <a:gdLst/>
                <a:ahLst/>
                <a:cxnLst>
                  <a:cxn ang="0">
                    <a:pos x="0" y="0"/>
                  </a:cxn>
                  <a:cxn ang="0">
                    <a:pos x="14" y="0"/>
                  </a:cxn>
                  <a:cxn ang="0">
                    <a:pos x="42" y="0"/>
                  </a:cxn>
                  <a:cxn ang="0">
                    <a:pos x="21" y="6"/>
                  </a:cxn>
                  <a:cxn ang="0">
                    <a:pos x="14" y="19"/>
                  </a:cxn>
                  <a:cxn ang="0">
                    <a:pos x="14" y="0"/>
                  </a:cxn>
                  <a:cxn ang="0">
                    <a:pos x="7" y="19"/>
                  </a:cxn>
                  <a:cxn ang="0">
                    <a:pos x="7" y="26"/>
                  </a:cxn>
                  <a:cxn ang="0">
                    <a:pos x="7" y="26"/>
                  </a:cxn>
                  <a:cxn ang="0">
                    <a:pos x="0" y="0"/>
                  </a:cxn>
                  <a:cxn ang="0">
                    <a:pos x="0" y="0"/>
                  </a:cxn>
                </a:cxnLst>
                <a:rect l="0" t="0" r="r" b="b"/>
                <a:pathLst>
                  <a:path w="42" h="26">
                    <a:moveTo>
                      <a:pt x="0" y="0"/>
                    </a:moveTo>
                    <a:lnTo>
                      <a:pt x="14" y="0"/>
                    </a:lnTo>
                    <a:lnTo>
                      <a:pt x="42" y="0"/>
                    </a:lnTo>
                    <a:lnTo>
                      <a:pt x="21" y="6"/>
                    </a:lnTo>
                    <a:lnTo>
                      <a:pt x="14" y="19"/>
                    </a:lnTo>
                    <a:lnTo>
                      <a:pt x="14" y="0"/>
                    </a:lnTo>
                    <a:lnTo>
                      <a:pt x="7" y="19"/>
                    </a:lnTo>
                    <a:lnTo>
                      <a:pt x="7" y="26"/>
                    </a:lnTo>
                    <a:lnTo>
                      <a:pt x="7" y="26"/>
                    </a:lnTo>
                    <a:lnTo>
                      <a:pt x="0" y="0"/>
                    </a:lnTo>
                    <a:lnTo>
                      <a:pt x="0" y="0"/>
                    </a:lnTo>
                    <a:close/>
                  </a:path>
                </a:pathLst>
              </a:custGeom>
              <a:solidFill>
                <a:srgbClr val="000000"/>
              </a:solidFill>
              <a:ln w="9525">
                <a:noFill/>
                <a:round/>
                <a:headEnd/>
                <a:tailEnd/>
              </a:ln>
            </p:spPr>
            <p:txBody>
              <a:bodyPr/>
              <a:lstStyle/>
              <a:p>
                <a:endParaRPr lang="en-US" dirty="0"/>
              </a:p>
            </p:txBody>
          </p:sp>
          <p:sp>
            <p:nvSpPr>
              <p:cNvPr id="29476" name="Freeform 804"/>
              <p:cNvSpPr>
                <a:spLocks/>
              </p:cNvSpPr>
              <p:nvPr/>
            </p:nvSpPr>
            <p:spPr bwMode="auto">
              <a:xfrm>
                <a:off x="2959" y="3480"/>
                <a:ext cx="20" cy="26"/>
              </a:xfrm>
              <a:custGeom>
                <a:avLst/>
                <a:gdLst/>
                <a:ahLst/>
                <a:cxnLst>
                  <a:cxn ang="0">
                    <a:pos x="21" y="0"/>
                  </a:cxn>
                  <a:cxn ang="0">
                    <a:pos x="21" y="27"/>
                  </a:cxn>
                  <a:cxn ang="0">
                    <a:pos x="0" y="27"/>
                  </a:cxn>
                  <a:cxn ang="0">
                    <a:pos x="0" y="7"/>
                  </a:cxn>
                  <a:cxn ang="0">
                    <a:pos x="21" y="0"/>
                  </a:cxn>
                  <a:cxn ang="0">
                    <a:pos x="21" y="0"/>
                  </a:cxn>
                </a:cxnLst>
                <a:rect l="0" t="0" r="r" b="b"/>
                <a:pathLst>
                  <a:path w="21" h="27">
                    <a:moveTo>
                      <a:pt x="21" y="0"/>
                    </a:moveTo>
                    <a:lnTo>
                      <a:pt x="21" y="27"/>
                    </a:lnTo>
                    <a:lnTo>
                      <a:pt x="0" y="27"/>
                    </a:lnTo>
                    <a:lnTo>
                      <a:pt x="0" y="7"/>
                    </a:lnTo>
                    <a:lnTo>
                      <a:pt x="21" y="0"/>
                    </a:lnTo>
                    <a:lnTo>
                      <a:pt x="21" y="0"/>
                    </a:lnTo>
                    <a:close/>
                  </a:path>
                </a:pathLst>
              </a:custGeom>
              <a:solidFill>
                <a:srgbClr val="000000"/>
              </a:solidFill>
              <a:ln w="9525">
                <a:noFill/>
                <a:round/>
                <a:headEnd/>
                <a:tailEnd/>
              </a:ln>
            </p:spPr>
            <p:txBody>
              <a:bodyPr/>
              <a:lstStyle/>
              <a:p>
                <a:endParaRPr lang="en-US" dirty="0"/>
              </a:p>
            </p:txBody>
          </p:sp>
          <p:sp>
            <p:nvSpPr>
              <p:cNvPr id="29477" name="Freeform 805"/>
              <p:cNvSpPr>
                <a:spLocks/>
              </p:cNvSpPr>
              <p:nvPr/>
            </p:nvSpPr>
            <p:spPr bwMode="auto">
              <a:xfrm>
                <a:off x="2959" y="3486"/>
                <a:ext cx="14" cy="13"/>
              </a:xfrm>
              <a:custGeom>
                <a:avLst/>
                <a:gdLst/>
                <a:ahLst/>
                <a:cxnLst>
                  <a:cxn ang="0">
                    <a:pos x="14" y="0"/>
                  </a:cxn>
                  <a:cxn ang="0">
                    <a:pos x="0" y="0"/>
                  </a:cxn>
                  <a:cxn ang="0">
                    <a:pos x="0" y="13"/>
                  </a:cxn>
                  <a:cxn ang="0">
                    <a:pos x="14" y="13"/>
                  </a:cxn>
                  <a:cxn ang="0">
                    <a:pos x="14" y="0"/>
                  </a:cxn>
                  <a:cxn ang="0">
                    <a:pos x="14" y="0"/>
                  </a:cxn>
                </a:cxnLst>
                <a:rect l="0" t="0" r="r" b="b"/>
                <a:pathLst>
                  <a:path w="14" h="13">
                    <a:moveTo>
                      <a:pt x="14" y="0"/>
                    </a:moveTo>
                    <a:lnTo>
                      <a:pt x="0" y="0"/>
                    </a:lnTo>
                    <a:lnTo>
                      <a:pt x="0" y="13"/>
                    </a:lnTo>
                    <a:lnTo>
                      <a:pt x="14" y="13"/>
                    </a:lnTo>
                    <a:lnTo>
                      <a:pt x="14" y="0"/>
                    </a:lnTo>
                    <a:lnTo>
                      <a:pt x="14" y="0"/>
                    </a:lnTo>
                    <a:close/>
                  </a:path>
                </a:pathLst>
              </a:custGeom>
              <a:solidFill>
                <a:srgbClr val="FFFFFF"/>
              </a:solidFill>
              <a:ln w="9525">
                <a:noFill/>
                <a:round/>
                <a:headEnd/>
                <a:tailEnd/>
              </a:ln>
            </p:spPr>
            <p:txBody>
              <a:bodyPr/>
              <a:lstStyle/>
              <a:p>
                <a:endParaRPr lang="en-US" dirty="0"/>
              </a:p>
            </p:txBody>
          </p:sp>
          <p:sp>
            <p:nvSpPr>
              <p:cNvPr id="29478" name="Line 806"/>
              <p:cNvSpPr>
                <a:spLocks noChangeShapeType="1"/>
              </p:cNvSpPr>
              <p:nvPr/>
            </p:nvSpPr>
            <p:spPr bwMode="auto">
              <a:xfrm>
                <a:off x="2966" y="3486"/>
                <a:ext cx="1" cy="6"/>
              </a:xfrm>
              <a:prstGeom prst="line">
                <a:avLst/>
              </a:prstGeom>
              <a:noFill/>
              <a:ln w="0">
                <a:solidFill>
                  <a:srgbClr val="000000"/>
                </a:solidFill>
                <a:round/>
                <a:headEnd/>
                <a:tailEnd/>
              </a:ln>
            </p:spPr>
            <p:txBody>
              <a:bodyPr/>
              <a:lstStyle/>
              <a:p>
                <a:endParaRPr lang="en-US" dirty="0"/>
              </a:p>
            </p:txBody>
          </p:sp>
          <p:sp>
            <p:nvSpPr>
              <p:cNvPr id="29479" name="Line 807"/>
              <p:cNvSpPr>
                <a:spLocks noChangeShapeType="1"/>
              </p:cNvSpPr>
              <p:nvPr/>
            </p:nvSpPr>
            <p:spPr bwMode="auto">
              <a:xfrm>
                <a:off x="2966" y="3486"/>
                <a:ext cx="1" cy="6"/>
              </a:xfrm>
              <a:prstGeom prst="line">
                <a:avLst/>
              </a:prstGeom>
              <a:noFill/>
              <a:ln w="0">
                <a:solidFill>
                  <a:srgbClr val="000000"/>
                </a:solidFill>
                <a:round/>
                <a:headEnd/>
                <a:tailEnd/>
              </a:ln>
            </p:spPr>
            <p:txBody>
              <a:bodyPr/>
              <a:lstStyle/>
              <a:p>
                <a:endParaRPr lang="en-US" dirty="0"/>
              </a:p>
            </p:txBody>
          </p:sp>
          <p:sp>
            <p:nvSpPr>
              <p:cNvPr id="29480" name="Line 808"/>
              <p:cNvSpPr>
                <a:spLocks noChangeShapeType="1"/>
              </p:cNvSpPr>
              <p:nvPr/>
            </p:nvSpPr>
            <p:spPr bwMode="auto">
              <a:xfrm>
                <a:off x="2973" y="3486"/>
                <a:ext cx="1" cy="6"/>
              </a:xfrm>
              <a:prstGeom prst="line">
                <a:avLst/>
              </a:prstGeom>
              <a:noFill/>
              <a:ln w="0">
                <a:solidFill>
                  <a:srgbClr val="000000"/>
                </a:solidFill>
                <a:round/>
                <a:headEnd/>
                <a:tailEnd/>
              </a:ln>
            </p:spPr>
            <p:txBody>
              <a:bodyPr/>
              <a:lstStyle/>
              <a:p>
                <a:endParaRPr lang="en-US" dirty="0"/>
              </a:p>
            </p:txBody>
          </p:sp>
          <p:sp>
            <p:nvSpPr>
              <p:cNvPr id="29481" name="Line 809"/>
              <p:cNvSpPr>
                <a:spLocks noChangeShapeType="1"/>
              </p:cNvSpPr>
              <p:nvPr/>
            </p:nvSpPr>
            <p:spPr bwMode="auto">
              <a:xfrm>
                <a:off x="2973" y="3486"/>
                <a:ext cx="1" cy="6"/>
              </a:xfrm>
              <a:prstGeom prst="line">
                <a:avLst/>
              </a:prstGeom>
              <a:noFill/>
              <a:ln w="0">
                <a:solidFill>
                  <a:srgbClr val="000000"/>
                </a:solidFill>
                <a:round/>
                <a:headEnd/>
                <a:tailEnd/>
              </a:ln>
            </p:spPr>
            <p:txBody>
              <a:bodyPr/>
              <a:lstStyle/>
              <a:p>
                <a:endParaRPr lang="en-US" dirty="0"/>
              </a:p>
            </p:txBody>
          </p:sp>
          <p:sp>
            <p:nvSpPr>
              <p:cNvPr id="29482" name="Freeform 810"/>
              <p:cNvSpPr>
                <a:spLocks/>
              </p:cNvSpPr>
              <p:nvPr/>
            </p:nvSpPr>
            <p:spPr bwMode="auto">
              <a:xfrm>
                <a:off x="2787" y="3474"/>
                <a:ext cx="13" cy="18"/>
              </a:xfrm>
              <a:custGeom>
                <a:avLst/>
                <a:gdLst/>
                <a:ahLst/>
                <a:cxnLst>
                  <a:cxn ang="0">
                    <a:pos x="14" y="0"/>
                  </a:cxn>
                  <a:cxn ang="0">
                    <a:pos x="14" y="13"/>
                  </a:cxn>
                  <a:cxn ang="0">
                    <a:pos x="0" y="19"/>
                  </a:cxn>
                  <a:cxn ang="0">
                    <a:pos x="0" y="6"/>
                  </a:cxn>
                  <a:cxn ang="0">
                    <a:pos x="14" y="0"/>
                  </a:cxn>
                  <a:cxn ang="0">
                    <a:pos x="14" y="0"/>
                  </a:cxn>
                </a:cxnLst>
                <a:rect l="0" t="0" r="r" b="b"/>
                <a:pathLst>
                  <a:path w="14" h="19">
                    <a:moveTo>
                      <a:pt x="14" y="0"/>
                    </a:moveTo>
                    <a:lnTo>
                      <a:pt x="14" y="13"/>
                    </a:lnTo>
                    <a:lnTo>
                      <a:pt x="0" y="19"/>
                    </a:lnTo>
                    <a:lnTo>
                      <a:pt x="0" y="6"/>
                    </a:lnTo>
                    <a:lnTo>
                      <a:pt x="14" y="0"/>
                    </a:lnTo>
                    <a:lnTo>
                      <a:pt x="14" y="0"/>
                    </a:lnTo>
                    <a:close/>
                  </a:path>
                </a:pathLst>
              </a:custGeom>
              <a:solidFill>
                <a:srgbClr val="000000"/>
              </a:solidFill>
              <a:ln w="9525">
                <a:noFill/>
                <a:round/>
                <a:headEnd/>
                <a:tailEnd/>
              </a:ln>
            </p:spPr>
            <p:txBody>
              <a:bodyPr/>
              <a:lstStyle/>
              <a:p>
                <a:endParaRPr lang="en-US" dirty="0"/>
              </a:p>
            </p:txBody>
          </p:sp>
          <p:sp>
            <p:nvSpPr>
              <p:cNvPr id="29483" name="Freeform 811"/>
              <p:cNvSpPr>
                <a:spLocks/>
              </p:cNvSpPr>
              <p:nvPr/>
            </p:nvSpPr>
            <p:spPr bwMode="auto">
              <a:xfrm>
                <a:off x="2794" y="3480"/>
                <a:ext cx="6" cy="6"/>
              </a:xfrm>
              <a:custGeom>
                <a:avLst/>
                <a:gdLst/>
                <a:ahLst/>
                <a:cxnLst>
                  <a:cxn ang="0">
                    <a:pos x="7" y="0"/>
                  </a:cxn>
                  <a:cxn ang="0">
                    <a:pos x="0" y="0"/>
                  </a:cxn>
                  <a:cxn ang="0">
                    <a:pos x="0" y="7"/>
                  </a:cxn>
                  <a:cxn ang="0">
                    <a:pos x="7" y="7"/>
                  </a:cxn>
                  <a:cxn ang="0">
                    <a:pos x="7" y="0"/>
                  </a:cxn>
                  <a:cxn ang="0">
                    <a:pos x="7" y="0"/>
                  </a:cxn>
                </a:cxnLst>
                <a:rect l="0" t="0" r="r" b="b"/>
                <a:pathLst>
                  <a:path w="7" h="7">
                    <a:moveTo>
                      <a:pt x="7" y="0"/>
                    </a:moveTo>
                    <a:lnTo>
                      <a:pt x="0" y="0"/>
                    </a:lnTo>
                    <a:lnTo>
                      <a:pt x="0" y="7"/>
                    </a:lnTo>
                    <a:lnTo>
                      <a:pt x="7" y="7"/>
                    </a:lnTo>
                    <a:lnTo>
                      <a:pt x="7" y="0"/>
                    </a:lnTo>
                    <a:lnTo>
                      <a:pt x="7" y="0"/>
                    </a:lnTo>
                    <a:close/>
                  </a:path>
                </a:pathLst>
              </a:custGeom>
              <a:solidFill>
                <a:srgbClr val="FFFFFF"/>
              </a:solidFill>
              <a:ln w="9525">
                <a:noFill/>
                <a:round/>
                <a:headEnd/>
                <a:tailEnd/>
              </a:ln>
            </p:spPr>
            <p:txBody>
              <a:bodyPr/>
              <a:lstStyle/>
              <a:p>
                <a:endParaRPr lang="en-US" dirty="0"/>
              </a:p>
            </p:txBody>
          </p:sp>
          <p:sp>
            <p:nvSpPr>
              <p:cNvPr id="29484" name="Line 812"/>
              <p:cNvSpPr>
                <a:spLocks noChangeShapeType="1"/>
              </p:cNvSpPr>
              <p:nvPr/>
            </p:nvSpPr>
            <p:spPr bwMode="auto">
              <a:xfrm>
                <a:off x="2794" y="3480"/>
                <a:ext cx="1" cy="6"/>
              </a:xfrm>
              <a:prstGeom prst="line">
                <a:avLst/>
              </a:prstGeom>
              <a:noFill/>
              <a:ln w="0">
                <a:solidFill>
                  <a:srgbClr val="000000"/>
                </a:solidFill>
                <a:round/>
                <a:headEnd/>
                <a:tailEnd/>
              </a:ln>
            </p:spPr>
            <p:txBody>
              <a:bodyPr/>
              <a:lstStyle/>
              <a:p>
                <a:endParaRPr lang="en-US" dirty="0"/>
              </a:p>
            </p:txBody>
          </p:sp>
          <p:sp>
            <p:nvSpPr>
              <p:cNvPr id="29485" name="Line 813"/>
              <p:cNvSpPr>
                <a:spLocks noChangeShapeType="1"/>
              </p:cNvSpPr>
              <p:nvPr/>
            </p:nvSpPr>
            <p:spPr bwMode="auto">
              <a:xfrm>
                <a:off x="2794" y="3480"/>
                <a:ext cx="1" cy="6"/>
              </a:xfrm>
              <a:prstGeom prst="line">
                <a:avLst/>
              </a:prstGeom>
              <a:noFill/>
              <a:ln w="0">
                <a:solidFill>
                  <a:srgbClr val="000000"/>
                </a:solidFill>
                <a:round/>
                <a:headEnd/>
                <a:tailEnd/>
              </a:ln>
            </p:spPr>
            <p:txBody>
              <a:bodyPr/>
              <a:lstStyle/>
              <a:p>
                <a:endParaRPr lang="en-US" dirty="0"/>
              </a:p>
            </p:txBody>
          </p:sp>
          <p:sp>
            <p:nvSpPr>
              <p:cNvPr id="29486" name="Line 814"/>
              <p:cNvSpPr>
                <a:spLocks noChangeShapeType="1"/>
              </p:cNvSpPr>
              <p:nvPr/>
            </p:nvSpPr>
            <p:spPr bwMode="auto">
              <a:xfrm>
                <a:off x="2794" y="3480"/>
                <a:ext cx="1" cy="6"/>
              </a:xfrm>
              <a:prstGeom prst="line">
                <a:avLst/>
              </a:prstGeom>
              <a:noFill/>
              <a:ln w="0">
                <a:solidFill>
                  <a:srgbClr val="000000"/>
                </a:solidFill>
                <a:round/>
                <a:headEnd/>
                <a:tailEnd/>
              </a:ln>
            </p:spPr>
            <p:txBody>
              <a:bodyPr/>
              <a:lstStyle/>
              <a:p>
                <a:endParaRPr lang="en-US" dirty="0"/>
              </a:p>
            </p:txBody>
          </p:sp>
          <p:sp>
            <p:nvSpPr>
              <p:cNvPr id="29487" name="Line 815"/>
              <p:cNvSpPr>
                <a:spLocks noChangeShapeType="1"/>
              </p:cNvSpPr>
              <p:nvPr/>
            </p:nvSpPr>
            <p:spPr bwMode="auto">
              <a:xfrm>
                <a:off x="2794" y="3480"/>
                <a:ext cx="1" cy="6"/>
              </a:xfrm>
              <a:prstGeom prst="line">
                <a:avLst/>
              </a:prstGeom>
              <a:noFill/>
              <a:ln w="0">
                <a:solidFill>
                  <a:srgbClr val="000000"/>
                </a:solidFill>
                <a:round/>
                <a:headEnd/>
                <a:tailEnd/>
              </a:ln>
            </p:spPr>
            <p:txBody>
              <a:bodyPr/>
              <a:lstStyle/>
              <a:p>
                <a:endParaRPr lang="en-US" dirty="0"/>
              </a:p>
            </p:txBody>
          </p:sp>
          <p:sp>
            <p:nvSpPr>
              <p:cNvPr id="29488" name="Freeform 816"/>
              <p:cNvSpPr>
                <a:spLocks/>
              </p:cNvSpPr>
              <p:nvPr/>
            </p:nvSpPr>
            <p:spPr bwMode="auto">
              <a:xfrm>
                <a:off x="2835" y="3467"/>
                <a:ext cx="7" cy="13"/>
              </a:xfrm>
              <a:custGeom>
                <a:avLst/>
                <a:gdLst/>
                <a:ahLst/>
                <a:cxnLst>
                  <a:cxn ang="0">
                    <a:pos x="7" y="0"/>
                  </a:cxn>
                  <a:cxn ang="0">
                    <a:pos x="7" y="13"/>
                  </a:cxn>
                  <a:cxn ang="0">
                    <a:pos x="0" y="13"/>
                  </a:cxn>
                  <a:cxn ang="0">
                    <a:pos x="0" y="0"/>
                  </a:cxn>
                  <a:cxn ang="0">
                    <a:pos x="7" y="0"/>
                  </a:cxn>
                  <a:cxn ang="0">
                    <a:pos x="7" y="0"/>
                  </a:cxn>
                </a:cxnLst>
                <a:rect l="0" t="0" r="r" b="b"/>
                <a:pathLst>
                  <a:path w="7" h="13">
                    <a:moveTo>
                      <a:pt x="7" y="0"/>
                    </a:moveTo>
                    <a:lnTo>
                      <a:pt x="7" y="13"/>
                    </a:lnTo>
                    <a:lnTo>
                      <a:pt x="0" y="13"/>
                    </a:lnTo>
                    <a:lnTo>
                      <a:pt x="0" y="0"/>
                    </a:lnTo>
                    <a:lnTo>
                      <a:pt x="7" y="0"/>
                    </a:lnTo>
                    <a:lnTo>
                      <a:pt x="7" y="0"/>
                    </a:lnTo>
                    <a:close/>
                  </a:path>
                </a:pathLst>
              </a:custGeom>
              <a:solidFill>
                <a:srgbClr val="000000"/>
              </a:solidFill>
              <a:ln w="9525">
                <a:noFill/>
                <a:round/>
                <a:headEnd/>
                <a:tailEnd/>
              </a:ln>
            </p:spPr>
            <p:txBody>
              <a:bodyPr/>
              <a:lstStyle/>
              <a:p>
                <a:endParaRPr lang="en-US" dirty="0"/>
              </a:p>
            </p:txBody>
          </p:sp>
          <p:sp>
            <p:nvSpPr>
              <p:cNvPr id="29489" name="Freeform 817"/>
              <p:cNvSpPr>
                <a:spLocks/>
              </p:cNvSpPr>
              <p:nvPr/>
            </p:nvSpPr>
            <p:spPr bwMode="auto">
              <a:xfrm>
                <a:off x="2835" y="3467"/>
                <a:ext cx="7" cy="13"/>
              </a:xfrm>
              <a:custGeom>
                <a:avLst/>
                <a:gdLst/>
                <a:ahLst/>
                <a:cxnLst>
                  <a:cxn ang="0">
                    <a:pos x="7" y="0"/>
                  </a:cxn>
                  <a:cxn ang="0">
                    <a:pos x="0" y="7"/>
                  </a:cxn>
                  <a:cxn ang="0">
                    <a:pos x="0" y="13"/>
                  </a:cxn>
                  <a:cxn ang="0">
                    <a:pos x="7" y="13"/>
                  </a:cxn>
                  <a:cxn ang="0">
                    <a:pos x="7" y="0"/>
                  </a:cxn>
                  <a:cxn ang="0">
                    <a:pos x="7" y="0"/>
                  </a:cxn>
                </a:cxnLst>
                <a:rect l="0" t="0" r="r" b="b"/>
                <a:pathLst>
                  <a:path w="7" h="13">
                    <a:moveTo>
                      <a:pt x="7" y="0"/>
                    </a:moveTo>
                    <a:lnTo>
                      <a:pt x="0" y="7"/>
                    </a:lnTo>
                    <a:lnTo>
                      <a:pt x="0" y="13"/>
                    </a:lnTo>
                    <a:lnTo>
                      <a:pt x="7" y="13"/>
                    </a:lnTo>
                    <a:lnTo>
                      <a:pt x="7" y="0"/>
                    </a:lnTo>
                    <a:lnTo>
                      <a:pt x="7" y="0"/>
                    </a:lnTo>
                    <a:close/>
                  </a:path>
                </a:pathLst>
              </a:custGeom>
              <a:solidFill>
                <a:srgbClr val="FFFFFF"/>
              </a:solidFill>
              <a:ln w="9525">
                <a:noFill/>
                <a:round/>
                <a:headEnd/>
                <a:tailEnd/>
              </a:ln>
            </p:spPr>
            <p:txBody>
              <a:bodyPr/>
              <a:lstStyle/>
              <a:p>
                <a:endParaRPr lang="en-US" dirty="0"/>
              </a:p>
            </p:txBody>
          </p:sp>
          <p:sp>
            <p:nvSpPr>
              <p:cNvPr id="29490" name="Line 818"/>
              <p:cNvSpPr>
                <a:spLocks noChangeShapeType="1"/>
              </p:cNvSpPr>
              <p:nvPr/>
            </p:nvSpPr>
            <p:spPr bwMode="auto">
              <a:xfrm>
                <a:off x="2842" y="3474"/>
                <a:ext cx="1" cy="1"/>
              </a:xfrm>
              <a:prstGeom prst="line">
                <a:avLst/>
              </a:prstGeom>
              <a:noFill/>
              <a:ln w="0">
                <a:solidFill>
                  <a:srgbClr val="000000"/>
                </a:solidFill>
                <a:round/>
                <a:headEnd/>
                <a:tailEnd/>
              </a:ln>
            </p:spPr>
            <p:txBody>
              <a:bodyPr/>
              <a:lstStyle/>
              <a:p>
                <a:endParaRPr lang="en-US" dirty="0"/>
              </a:p>
            </p:txBody>
          </p:sp>
          <p:sp>
            <p:nvSpPr>
              <p:cNvPr id="29491" name="Line 819"/>
              <p:cNvSpPr>
                <a:spLocks noChangeShapeType="1"/>
              </p:cNvSpPr>
              <p:nvPr/>
            </p:nvSpPr>
            <p:spPr bwMode="auto">
              <a:xfrm>
                <a:off x="2842" y="3474"/>
                <a:ext cx="1" cy="1"/>
              </a:xfrm>
              <a:prstGeom prst="line">
                <a:avLst/>
              </a:prstGeom>
              <a:noFill/>
              <a:ln w="0">
                <a:solidFill>
                  <a:srgbClr val="000000"/>
                </a:solidFill>
                <a:round/>
                <a:headEnd/>
                <a:tailEnd/>
              </a:ln>
            </p:spPr>
            <p:txBody>
              <a:bodyPr/>
              <a:lstStyle/>
              <a:p>
                <a:endParaRPr lang="en-US" dirty="0"/>
              </a:p>
            </p:txBody>
          </p:sp>
          <p:sp>
            <p:nvSpPr>
              <p:cNvPr id="29492" name="Line 820"/>
              <p:cNvSpPr>
                <a:spLocks noChangeShapeType="1"/>
              </p:cNvSpPr>
              <p:nvPr/>
            </p:nvSpPr>
            <p:spPr bwMode="auto">
              <a:xfrm>
                <a:off x="2842" y="3474"/>
                <a:ext cx="1" cy="1"/>
              </a:xfrm>
              <a:prstGeom prst="line">
                <a:avLst/>
              </a:prstGeom>
              <a:noFill/>
              <a:ln w="0">
                <a:solidFill>
                  <a:srgbClr val="000000"/>
                </a:solidFill>
                <a:round/>
                <a:headEnd/>
                <a:tailEnd/>
              </a:ln>
            </p:spPr>
            <p:txBody>
              <a:bodyPr/>
              <a:lstStyle/>
              <a:p>
                <a:endParaRPr lang="en-US" dirty="0"/>
              </a:p>
            </p:txBody>
          </p:sp>
          <p:sp>
            <p:nvSpPr>
              <p:cNvPr id="29493" name="Line 821"/>
              <p:cNvSpPr>
                <a:spLocks noChangeShapeType="1"/>
              </p:cNvSpPr>
              <p:nvPr/>
            </p:nvSpPr>
            <p:spPr bwMode="auto">
              <a:xfrm>
                <a:off x="2842" y="3474"/>
                <a:ext cx="1" cy="1"/>
              </a:xfrm>
              <a:prstGeom prst="line">
                <a:avLst/>
              </a:prstGeom>
              <a:noFill/>
              <a:ln w="0">
                <a:solidFill>
                  <a:srgbClr val="000000"/>
                </a:solidFill>
                <a:round/>
                <a:headEnd/>
                <a:tailEnd/>
              </a:ln>
            </p:spPr>
            <p:txBody>
              <a:bodyPr/>
              <a:lstStyle/>
              <a:p>
                <a:endParaRPr lang="en-US" dirty="0"/>
              </a:p>
            </p:txBody>
          </p:sp>
          <p:sp>
            <p:nvSpPr>
              <p:cNvPr id="29494" name="Freeform 822"/>
              <p:cNvSpPr>
                <a:spLocks/>
              </p:cNvSpPr>
              <p:nvPr/>
            </p:nvSpPr>
            <p:spPr bwMode="auto">
              <a:xfrm>
                <a:off x="2849" y="3474"/>
                <a:ext cx="68" cy="50"/>
              </a:xfrm>
              <a:custGeom>
                <a:avLst/>
                <a:gdLst/>
                <a:ahLst/>
                <a:cxnLst>
                  <a:cxn ang="0">
                    <a:pos x="0" y="0"/>
                  </a:cxn>
                  <a:cxn ang="0">
                    <a:pos x="70" y="0"/>
                  </a:cxn>
                  <a:cxn ang="0">
                    <a:pos x="70" y="52"/>
                  </a:cxn>
                  <a:cxn ang="0">
                    <a:pos x="0" y="52"/>
                  </a:cxn>
                  <a:cxn ang="0">
                    <a:pos x="0" y="0"/>
                  </a:cxn>
                  <a:cxn ang="0">
                    <a:pos x="0" y="0"/>
                  </a:cxn>
                </a:cxnLst>
                <a:rect l="0" t="0" r="r" b="b"/>
                <a:pathLst>
                  <a:path w="70" h="52">
                    <a:moveTo>
                      <a:pt x="0" y="0"/>
                    </a:moveTo>
                    <a:lnTo>
                      <a:pt x="70" y="0"/>
                    </a:lnTo>
                    <a:lnTo>
                      <a:pt x="70" y="52"/>
                    </a:lnTo>
                    <a:lnTo>
                      <a:pt x="0" y="52"/>
                    </a:lnTo>
                    <a:lnTo>
                      <a:pt x="0" y="0"/>
                    </a:lnTo>
                    <a:lnTo>
                      <a:pt x="0" y="0"/>
                    </a:lnTo>
                    <a:close/>
                  </a:path>
                </a:pathLst>
              </a:custGeom>
              <a:solidFill>
                <a:srgbClr val="E5B27F"/>
              </a:solidFill>
              <a:ln w="9525">
                <a:noFill/>
                <a:round/>
                <a:headEnd/>
                <a:tailEnd/>
              </a:ln>
            </p:spPr>
            <p:txBody>
              <a:bodyPr/>
              <a:lstStyle/>
              <a:p>
                <a:endParaRPr lang="en-US" dirty="0"/>
              </a:p>
            </p:txBody>
          </p:sp>
          <p:sp>
            <p:nvSpPr>
              <p:cNvPr id="29495" name="Freeform 823"/>
              <p:cNvSpPr>
                <a:spLocks/>
              </p:cNvSpPr>
              <p:nvPr/>
            </p:nvSpPr>
            <p:spPr bwMode="auto">
              <a:xfrm>
                <a:off x="2849" y="3474"/>
                <a:ext cx="68" cy="50"/>
              </a:xfrm>
              <a:custGeom>
                <a:avLst/>
                <a:gdLst/>
                <a:ahLst/>
                <a:cxnLst>
                  <a:cxn ang="0">
                    <a:pos x="0" y="0"/>
                  </a:cxn>
                  <a:cxn ang="0">
                    <a:pos x="70" y="0"/>
                  </a:cxn>
                  <a:cxn ang="0">
                    <a:pos x="70" y="52"/>
                  </a:cxn>
                  <a:cxn ang="0">
                    <a:pos x="0" y="52"/>
                  </a:cxn>
                  <a:cxn ang="0">
                    <a:pos x="0" y="0"/>
                  </a:cxn>
                  <a:cxn ang="0">
                    <a:pos x="0" y="0"/>
                  </a:cxn>
                </a:cxnLst>
                <a:rect l="0" t="0" r="r" b="b"/>
                <a:pathLst>
                  <a:path w="70" h="52">
                    <a:moveTo>
                      <a:pt x="0" y="0"/>
                    </a:moveTo>
                    <a:lnTo>
                      <a:pt x="70" y="0"/>
                    </a:lnTo>
                    <a:lnTo>
                      <a:pt x="70" y="52"/>
                    </a:lnTo>
                    <a:lnTo>
                      <a:pt x="0" y="52"/>
                    </a:lnTo>
                    <a:lnTo>
                      <a:pt x="0" y="0"/>
                    </a:lnTo>
                    <a:lnTo>
                      <a:pt x="0" y="0"/>
                    </a:lnTo>
                  </a:path>
                </a:pathLst>
              </a:custGeom>
              <a:noFill/>
              <a:ln w="0">
                <a:solidFill>
                  <a:srgbClr val="000000"/>
                </a:solidFill>
                <a:prstDash val="solid"/>
                <a:round/>
                <a:headEnd/>
                <a:tailEnd/>
              </a:ln>
            </p:spPr>
            <p:txBody>
              <a:bodyPr/>
              <a:lstStyle/>
              <a:p>
                <a:endParaRPr lang="en-US" dirty="0"/>
              </a:p>
            </p:txBody>
          </p:sp>
          <p:sp>
            <p:nvSpPr>
              <p:cNvPr id="29496" name="Freeform 824"/>
              <p:cNvSpPr>
                <a:spLocks/>
              </p:cNvSpPr>
              <p:nvPr/>
            </p:nvSpPr>
            <p:spPr bwMode="auto">
              <a:xfrm>
                <a:off x="2835" y="3474"/>
                <a:ext cx="14" cy="50"/>
              </a:xfrm>
              <a:custGeom>
                <a:avLst/>
                <a:gdLst/>
                <a:ahLst/>
                <a:cxnLst>
                  <a:cxn ang="0">
                    <a:pos x="0" y="6"/>
                  </a:cxn>
                  <a:cxn ang="0">
                    <a:pos x="0" y="46"/>
                  </a:cxn>
                  <a:cxn ang="0">
                    <a:pos x="14" y="52"/>
                  </a:cxn>
                  <a:cxn ang="0">
                    <a:pos x="14" y="0"/>
                  </a:cxn>
                  <a:cxn ang="0">
                    <a:pos x="0" y="6"/>
                  </a:cxn>
                  <a:cxn ang="0">
                    <a:pos x="0" y="6"/>
                  </a:cxn>
                </a:cxnLst>
                <a:rect l="0" t="0" r="r" b="b"/>
                <a:pathLst>
                  <a:path w="14" h="52">
                    <a:moveTo>
                      <a:pt x="0" y="6"/>
                    </a:moveTo>
                    <a:lnTo>
                      <a:pt x="0" y="46"/>
                    </a:lnTo>
                    <a:lnTo>
                      <a:pt x="14" y="52"/>
                    </a:lnTo>
                    <a:lnTo>
                      <a:pt x="14" y="0"/>
                    </a:lnTo>
                    <a:lnTo>
                      <a:pt x="0" y="6"/>
                    </a:lnTo>
                    <a:lnTo>
                      <a:pt x="0" y="6"/>
                    </a:lnTo>
                    <a:close/>
                  </a:path>
                </a:pathLst>
              </a:custGeom>
              <a:solidFill>
                <a:srgbClr val="FFE5B2"/>
              </a:solidFill>
              <a:ln w="9525">
                <a:noFill/>
                <a:round/>
                <a:headEnd/>
                <a:tailEnd/>
              </a:ln>
            </p:spPr>
            <p:txBody>
              <a:bodyPr/>
              <a:lstStyle/>
              <a:p>
                <a:endParaRPr lang="en-US" dirty="0"/>
              </a:p>
            </p:txBody>
          </p:sp>
          <p:sp>
            <p:nvSpPr>
              <p:cNvPr id="29497" name="Freeform 825"/>
              <p:cNvSpPr>
                <a:spLocks/>
              </p:cNvSpPr>
              <p:nvPr/>
            </p:nvSpPr>
            <p:spPr bwMode="auto">
              <a:xfrm>
                <a:off x="2835" y="3474"/>
                <a:ext cx="14" cy="50"/>
              </a:xfrm>
              <a:custGeom>
                <a:avLst/>
                <a:gdLst/>
                <a:ahLst/>
                <a:cxnLst>
                  <a:cxn ang="0">
                    <a:pos x="0" y="6"/>
                  </a:cxn>
                  <a:cxn ang="0">
                    <a:pos x="0" y="46"/>
                  </a:cxn>
                  <a:cxn ang="0">
                    <a:pos x="14" y="52"/>
                  </a:cxn>
                  <a:cxn ang="0">
                    <a:pos x="14" y="0"/>
                  </a:cxn>
                  <a:cxn ang="0">
                    <a:pos x="0" y="6"/>
                  </a:cxn>
                  <a:cxn ang="0">
                    <a:pos x="0" y="6"/>
                  </a:cxn>
                </a:cxnLst>
                <a:rect l="0" t="0" r="r" b="b"/>
                <a:pathLst>
                  <a:path w="14" h="52">
                    <a:moveTo>
                      <a:pt x="0" y="6"/>
                    </a:moveTo>
                    <a:lnTo>
                      <a:pt x="0" y="46"/>
                    </a:lnTo>
                    <a:lnTo>
                      <a:pt x="14" y="52"/>
                    </a:lnTo>
                    <a:lnTo>
                      <a:pt x="14" y="0"/>
                    </a:lnTo>
                    <a:lnTo>
                      <a:pt x="0" y="6"/>
                    </a:lnTo>
                    <a:lnTo>
                      <a:pt x="0" y="6"/>
                    </a:lnTo>
                  </a:path>
                </a:pathLst>
              </a:custGeom>
              <a:noFill/>
              <a:ln w="0">
                <a:solidFill>
                  <a:srgbClr val="000000"/>
                </a:solidFill>
                <a:prstDash val="solid"/>
                <a:round/>
                <a:headEnd/>
                <a:tailEnd/>
              </a:ln>
            </p:spPr>
            <p:txBody>
              <a:bodyPr/>
              <a:lstStyle/>
              <a:p>
                <a:endParaRPr lang="en-US" dirty="0"/>
              </a:p>
            </p:txBody>
          </p:sp>
          <p:sp>
            <p:nvSpPr>
              <p:cNvPr id="29498" name="Freeform 826"/>
              <p:cNvSpPr>
                <a:spLocks/>
              </p:cNvSpPr>
              <p:nvPr/>
            </p:nvSpPr>
            <p:spPr bwMode="auto">
              <a:xfrm>
                <a:off x="2849" y="3474"/>
                <a:ext cx="68" cy="50"/>
              </a:xfrm>
              <a:custGeom>
                <a:avLst/>
                <a:gdLst/>
                <a:ahLst/>
                <a:cxnLst>
                  <a:cxn ang="0">
                    <a:pos x="7" y="0"/>
                  </a:cxn>
                  <a:cxn ang="0">
                    <a:pos x="70" y="0"/>
                  </a:cxn>
                  <a:cxn ang="0">
                    <a:pos x="63" y="26"/>
                  </a:cxn>
                  <a:cxn ang="0">
                    <a:pos x="0" y="52"/>
                  </a:cxn>
                  <a:cxn ang="0">
                    <a:pos x="0" y="0"/>
                  </a:cxn>
                  <a:cxn ang="0">
                    <a:pos x="7" y="0"/>
                  </a:cxn>
                  <a:cxn ang="0">
                    <a:pos x="7" y="0"/>
                  </a:cxn>
                  <a:cxn ang="0">
                    <a:pos x="7" y="0"/>
                  </a:cxn>
                </a:cxnLst>
                <a:rect l="0" t="0" r="r" b="b"/>
                <a:pathLst>
                  <a:path w="70" h="52">
                    <a:moveTo>
                      <a:pt x="7" y="0"/>
                    </a:moveTo>
                    <a:lnTo>
                      <a:pt x="70" y="0"/>
                    </a:lnTo>
                    <a:lnTo>
                      <a:pt x="63" y="26"/>
                    </a:lnTo>
                    <a:lnTo>
                      <a:pt x="0" y="52"/>
                    </a:lnTo>
                    <a:lnTo>
                      <a:pt x="0" y="0"/>
                    </a:lnTo>
                    <a:lnTo>
                      <a:pt x="7" y="0"/>
                    </a:lnTo>
                    <a:lnTo>
                      <a:pt x="7" y="0"/>
                    </a:lnTo>
                    <a:lnTo>
                      <a:pt x="7" y="0"/>
                    </a:lnTo>
                    <a:close/>
                  </a:path>
                </a:pathLst>
              </a:custGeom>
              <a:solidFill>
                <a:srgbClr val="E5B27F"/>
              </a:solidFill>
              <a:ln w="9525">
                <a:noFill/>
                <a:round/>
                <a:headEnd/>
                <a:tailEnd/>
              </a:ln>
            </p:spPr>
            <p:txBody>
              <a:bodyPr/>
              <a:lstStyle/>
              <a:p>
                <a:endParaRPr lang="en-US" dirty="0"/>
              </a:p>
            </p:txBody>
          </p:sp>
          <p:sp>
            <p:nvSpPr>
              <p:cNvPr id="29499" name="Freeform 827"/>
              <p:cNvSpPr>
                <a:spLocks/>
              </p:cNvSpPr>
              <p:nvPr/>
            </p:nvSpPr>
            <p:spPr bwMode="auto">
              <a:xfrm>
                <a:off x="2835" y="3474"/>
                <a:ext cx="55" cy="44"/>
              </a:xfrm>
              <a:custGeom>
                <a:avLst/>
                <a:gdLst/>
                <a:ahLst/>
                <a:cxnLst>
                  <a:cxn ang="0">
                    <a:pos x="0" y="0"/>
                  </a:cxn>
                  <a:cxn ang="0">
                    <a:pos x="14" y="0"/>
                  </a:cxn>
                  <a:cxn ang="0">
                    <a:pos x="56" y="0"/>
                  </a:cxn>
                  <a:cxn ang="0">
                    <a:pos x="28" y="6"/>
                  </a:cxn>
                  <a:cxn ang="0">
                    <a:pos x="14" y="26"/>
                  </a:cxn>
                  <a:cxn ang="0">
                    <a:pos x="14" y="0"/>
                  </a:cxn>
                  <a:cxn ang="0">
                    <a:pos x="7" y="26"/>
                  </a:cxn>
                  <a:cxn ang="0">
                    <a:pos x="0" y="46"/>
                  </a:cxn>
                  <a:cxn ang="0">
                    <a:pos x="0" y="46"/>
                  </a:cxn>
                  <a:cxn ang="0">
                    <a:pos x="0" y="0"/>
                  </a:cxn>
                  <a:cxn ang="0">
                    <a:pos x="0" y="0"/>
                  </a:cxn>
                </a:cxnLst>
                <a:rect l="0" t="0" r="r" b="b"/>
                <a:pathLst>
                  <a:path w="56" h="46">
                    <a:moveTo>
                      <a:pt x="0" y="0"/>
                    </a:moveTo>
                    <a:lnTo>
                      <a:pt x="14" y="0"/>
                    </a:lnTo>
                    <a:lnTo>
                      <a:pt x="56" y="0"/>
                    </a:lnTo>
                    <a:lnTo>
                      <a:pt x="28" y="6"/>
                    </a:lnTo>
                    <a:lnTo>
                      <a:pt x="14" y="26"/>
                    </a:lnTo>
                    <a:lnTo>
                      <a:pt x="14" y="0"/>
                    </a:lnTo>
                    <a:lnTo>
                      <a:pt x="7" y="26"/>
                    </a:lnTo>
                    <a:lnTo>
                      <a:pt x="0" y="46"/>
                    </a:lnTo>
                    <a:lnTo>
                      <a:pt x="0" y="46"/>
                    </a:lnTo>
                    <a:lnTo>
                      <a:pt x="0" y="0"/>
                    </a:lnTo>
                    <a:lnTo>
                      <a:pt x="0" y="0"/>
                    </a:lnTo>
                    <a:close/>
                  </a:path>
                </a:pathLst>
              </a:custGeom>
              <a:solidFill>
                <a:srgbClr val="000000"/>
              </a:solidFill>
              <a:ln w="9525">
                <a:noFill/>
                <a:round/>
                <a:headEnd/>
                <a:tailEnd/>
              </a:ln>
            </p:spPr>
            <p:txBody>
              <a:bodyPr/>
              <a:lstStyle/>
              <a:p>
                <a:endParaRPr lang="en-US" dirty="0"/>
              </a:p>
            </p:txBody>
          </p:sp>
          <p:sp>
            <p:nvSpPr>
              <p:cNvPr id="29500" name="Freeform 828"/>
              <p:cNvSpPr>
                <a:spLocks/>
              </p:cNvSpPr>
              <p:nvPr/>
            </p:nvSpPr>
            <p:spPr bwMode="auto">
              <a:xfrm>
                <a:off x="2856" y="3499"/>
                <a:ext cx="13" cy="19"/>
              </a:xfrm>
              <a:custGeom>
                <a:avLst/>
                <a:gdLst/>
                <a:ahLst/>
                <a:cxnLst>
                  <a:cxn ang="0">
                    <a:pos x="14" y="0"/>
                  </a:cxn>
                  <a:cxn ang="0">
                    <a:pos x="14" y="20"/>
                  </a:cxn>
                  <a:cxn ang="0">
                    <a:pos x="0" y="20"/>
                  </a:cxn>
                  <a:cxn ang="0">
                    <a:pos x="0" y="0"/>
                  </a:cxn>
                  <a:cxn ang="0">
                    <a:pos x="14" y="0"/>
                  </a:cxn>
                  <a:cxn ang="0">
                    <a:pos x="14" y="0"/>
                  </a:cxn>
                </a:cxnLst>
                <a:rect l="0" t="0" r="r" b="b"/>
                <a:pathLst>
                  <a:path w="14" h="20">
                    <a:moveTo>
                      <a:pt x="14" y="0"/>
                    </a:moveTo>
                    <a:lnTo>
                      <a:pt x="14" y="20"/>
                    </a:lnTo>
                    <a:lnTo>
                      <a:pt x="0" y="20"/>
                    </a:lnTo>
                    <a:lnTo>
                      <a:pt x="0" y="0"/>
                    </a:lnTo>
                    <a:lnTo>
                      <a:pt x="14" y="0"/>
                    </a:lnTo>
                    <a:lnTo>
                      <a:pt x="14" y="0"/>
                    </a:lnTo>
                    <a:close/>
                  </a:path>
                </a:pathLst>
              </a:custGeom>
              <a:solidFill>
                <a:srgbClr val="000000"/>
              </a:solidFill>
              <a:ln w="9525">
                <a:noFill/>
                <a:round/>
                <a:headEnd/>
                <a:tailEnd/>
              </a:ln>
            </p:spPr>
            <p:txBody>
              <a:bodyPr/>
              <a:lstStyle/>
              <a:p>
                <a:endParaRPr lang="en-US" dirty="0"/>
              </a:p>
            </p:txBody>
          </p:sp>
          <p:sp>
            <p:nvSpPr>
              <p:cNvPr id="29501" name="Freeform 829"/>
              <p:cNvSpPr>
                <a:spLocks/>
              </p:cNvSpPr>
              <p:nvPr/>
            </p:nvSpPr>
            <p:spPr bwMode="auto">
              <a:xfrm>
                <a:off x="2856" y="3499"/>
                <a:ext cx="13" cy="19"/>
              </a:xfrm>
              <a:custGeom>
                <a:avLst/>
                <a:gdLst/>
                <a:ahLst/>
                <a:cxnLst>
                  <a:cxn ang="0">
                    <a:pos x="14" y="0"/>
                  </a:cxn>
                  <a:cxn ang="0">
                    <a:pos x="0" y="7"/>
                  </a:cxn>
                  <a:cxn ang="0">
                    <a:pos x="0" y="20"/>
                  </a:cxn>
                  <a:cxn ang="0">
                    <a:pos x="14" y="20"/>
                  </a:cxn>
                  <a:cxn ang="0">
                    <a:pos x="14" y="0"/>
                  </a:cxn>
                  <a:cxn ang="0">
                    <a:pos x="14" y="0"/>
                  </a:cxn>
                </a:cxnLst>
                <a:rect l="0" t="0" r="r" b="b"/>
                <a:pathLst>
                  <a:path w="14" h="20">
                    <a:moveTo>
                      <a:pt x="14" y="0"/>
                    </a:moveTo>
                    <a:lnTo>
                      <a:pt x="0" y="7"/>
                    </a:lnTo>
                    <a:lnTo>
                      <a:pt x="0" y="20"/>
                    </a:lnTo>
                    <a:lnTo>
                      <a:pt x="14" y="20"/>
                    </a:lnTo>
                    <a:lnTo>
                      <a:pt x="14" y="0"/>
                    </a:lnTo>
                    <a:lnTo>
                      <a:pt x="14" y="0"/>
                    </a:lnTo>
                    <a:close/>
                  </a:path>
                </a:pathLst>
              </a:custGeom>
              <a:solidFill>
                <a:srgbClr val="FFFFFF"/>
              </a:solidFill>
              <a:ln w="9525">
                <a:noFill/>
                <a:round/>
                <a:headEnd/>
                <a:tailEnd/>
              </a:ln>
            </p:spPr>
            <p:txBody>
              <a:bodyPr/>
              <a:lstStyle/>
              <a:p>
                <a:endParaRPr lang="en-US" dirty="0"/>
              </a:p>
            </p:txBody>
          </p:sp>
          <p:sp>
            <p:nvSpPr>
              <p:cNvPr id="29502" name="Line 830"/>
              <p:cNvSpPr>
                <a:spLocks noChangeShapeType="1"/>
              </p:cNvSpPr>
              <p:nvPr/>
            </p:nvSpPr>
            <p:spPr bwMode="auto">
              <a:xfrm flipH="1">
                <a:off x="2856" y="3506"/>
                <a:ext cx="6" cy="6"/>
              </a:xfrm>
              <a:prstGeom prst="line">
                <a:avLst/>
              </a:prstGeom>
              <a:noFill/>
              <a:ln w="0">
                <a:solidFill>
                  <a:srgbClr val="000000"/>
                </a:solidFill>
                <a:round/>
                <a:headEnd/>
                <a:tailEnd/>
              </a:ln>
            </p:spPr>
            <p:txBody>
              <a:bodyPr/>
              <a:lstStyle/>
              <a:p>
                <a:endParaRPr lang="en-US" dirty="0"/>
              </a:p>
            </p:txBody>
          </p:sp>
          <p:sp>
            <p:nvSpPr>
              <p:cNvPr id="29503" name="Line 831"/>
              <p:cNvSpPr>
                <a:spLocks noChangeShapeType="1"/>
              </p:cNvSpPr>
              <p:nvPr/>
            </p:nvSpPr>
            <p:spPr bwMode="auto">
              <a:xfrm>
                <a:off x="2862" y="3506"/>
                <a:ext cx="1" cy="6"/>
              </a:xfrm>
              <a:prstGeom prst="line">
                <a:avLst/>
              </a:prstGeom>
              <a:noFill/>
              <a:ln w="0">
                <a:solidFill>
                  <a:srgbClr val="000000"/>
                </a:solidFill>
                <a:round/>
                <a:headEnd/>
                <a:tailEnd/>
              </a:ln>
            </p:spPr>
            <p:txBody>
              <a:bodyPr/>
              <a:lstStyle/>
              <a:p>
                <a:endParaRPr lang="en-US" dirty="0"/>
              </a:p>
            </p:txBody>
          </p:sp>
          <p:sp>
            <p:nvSpPr>
              <p:cNvPr id="29504" name="Line 832"/>
              <p:cNvSpPr>
                <a:spLocks noChangeShapeType="1"/>
              </p:cNvSpPr>
              <p:nvPr/>
            </p:nvSpPr>
            <p:spPr bwMode="auto">
              <a:xfrm>
                <a:off x="2862" y="3506"/>
                <a:ext cx="1" cy="6"/>
              </a:xfrm>
              <a:prstGeom prst="line">
                <a:avLst/>
              </a:prstGeom>
              <a:noFill/>
              <a:ln w="0">
                <a:solidFill>
                  <a:srgbClr val="000000"/>
                </a:solidFill>
                <a:round/>
                <a:headEnd/>
                <a:tailEnd/>
              </a:ln>
            </p:spPr>
            <p:txBody>
              <a:bodyPr/>
              <a:lstStyle/>
              <a:p>
                <a:endParaRPr lang="en-US" dirty="0"/>
              </a:p>
            </p:txBody>
          </p:sp>
          <p:sp>
            <p:nvSpPr>
              <p:cNvPr id="29505" name="Line 833"/>
              <p:cNvSpPr>
                <a:spLocks noChangeShapeType="1"/>
              </p:cNvSpPr>
              <p:nvPr/>
            </p:nvSpPr>
            <p:spPr bwMode="auto">
              <a:xfrm flipH="1">
                <a:off x="2862" y="3506"/>
                <a:ext cx="7" cy="6"/>
              </a:xfrm>
              <a:prstGeom prst="line">
                <a:avLst/>
              </a:prstGeom>
              <a:noFill/>
              <a:ln w="0">
                <a:solidFill>
                  <a:srgbClr val="000000"/>
                </a:solidFill>
                <a:round/>
                <a:headEnd/>
                <a:tailEnd/>
              </a:ln>
            </p:spPr>
            <p:txBody>
              <a:bodyPr/>
              <a:lstStyle/>
              <a:p>
                <a:endParaRPr lang="en-US" dirty="0"/>
              </a:p>
            </p:txBody>
          </p:sp>
          <p:sp>
            <p:nvSpPr>
              <p:cNvPr id="29620" name="Text Box 948"/>
              <p:cNvSpPr txBox="1">
                <a:spLocks noChangeArrowheads="1"/>
              </p:cNvSpPr>
              <p:nvPr/>
            </p:nvSpPr>
            <p:spPr bwMode="auto">
              <a:xfrm>
                <a:off x="2356" y="3708"/>
                <a:ext cx="1179" cy="135"/>
              </a:xfrm>
              <a:prstGeom prst="rect">
                <a:avLst/>
              </a:prstGeom>
              <a:noFill/>
              <a:ln w="12700">
                <a:noFill/>
                <a:miter lim="800000"/>
                <a:headEnd type="none" w="sm" len="sm"/>
                <a:tailEnd type="none" w="sm" len="sm"/>
              </a:ln>
              <a:effectLst/>
            </p:spPr>
            <p:txBody>
              <a:bodyPr>
                <a:spAutoFit/>
              </a:bodyPr>
              <a:lstStyle/>
              <a:p>
                <a:pPr algn="ctr"/>
                <a:r>
                  <a:rPr lang="en-US" sz="800" b="1" dirty="0">
                    <a:solidFill>
                      <a:srgbClr val="000000"/>
                    </a:solidFill>
                    <a:latin typeface="Arial" charset="0"/>
                  </a:rPr>
                  <a:t>Packing Stations</a:t>
                </a:r>
              </a:p>
            </p:txBody>
          </p:sp>
        </p:grpSp>
        <p:sp>
          <p:nvSpPr>
            <p:cNvPr id="29623" name="Freeform 951"/>
            <p:cNvSpPr>
              <a:spLocks/>
            </p:cNvSpPr>
            <p:nvPr/>
          </p:nvSpPr>
          <p:spPr bwMode="auto">
            <a:xfrm>
              <a:off x="3648" y="2400"/>
              <a:ext cx="720" cy="288"/>
            </a:xfrm>
            <a:custGeom>
              <a:avLst/>
              <a:gdLst/>
              <a:ahLst/>
              <a:cxnLst>
                <a:cxn ang="0">
                  <a:pos x="975" y="355"/>
                </a:cxn>
                <a:cxn ang="0">
                  <a:pos x="0" y="355"/>
                </a:cxn>
                <a:cxn ang="0">
                  <a:pos x="0" y="0"/>
                </a:cxn>
                <a:cxn ang="0">
                  <a:pos x="975" y="0"/>
                </a:cxn>
                <a:cxn ang="0">
                  <a:pos x="975" y="355"/>
                </a:cxn>
                <a:cxn ang="0">
                  <a:pos x="975" y="355"/>
                </a:cxn>
              </a:cxnLst>
              <a:rect l="0" t="0" r="r" b="b"/>
              <a:pathLst>
                <a:path w="975" h="355">
                  <a:moveTo>
                    <a:pt x="975" y="355"/>
                  </a:moveTo>
                  <a:lnTo>
                    <a:pt x="0" y="355"/>
                  </a:lnTo>
                  <a:lnTo>
                    <a:pt x="0" y="0"/>
                  </a:lnTo>
                  <a:lnTo>
                    <a:pt x="975" y="0"/>
                  </a:lnTo>
                  <a:lnTo>
                    <a:pt x="975" y="355"/>
                  </a:lnTo>
                  <a:lnTo>
                    <a:pt x="975" y="355"/>
                  </a:lnTo>
                </a:path>
              </a:pathLst>
            </a:custGeom>
            <a:gradFill rotWithShape="0">
              <a:gsLst>
                <a:gs pos="0">
                  <a:schemeClr val="accent1">
                    <a:gamma/>
                    <a:shade val="46275"/>
                    <a:invGamma/>
                  </a:schemeClr>
                </a:gs>
                <a:gs pos="50000">
                  <a:schemeClr val="accent1"/>
                </a:gs>
                <a:gs pos="100000">
                  <a:schemeClr val="accent1">
                    <a:gamma/>
                    <a:shade val="46275"/>
                    <a:invGamma/>
                  </a:schemeClr>
                </a:gs>
              </a:gsLst>
              <a:lin ang="2700000" scaled="1"/>
            </a:gradFill>
            <a:ln w="12700" cap="flat" cmpd="sng">
              <a:noFill/>
              <a:prstDash val="solid"/>
              <a:round/>
              <a:headEnd type="none" w="med" len="med"/>
              <a:tailEnd type="none" w="med" len="med"/>
            </a:ln>
            <a:effectLst>
              <a:prstShdw prst="shdw17" dist="17961" dir="2700000">
                <a:schemeClr val="accent1">
                  <a:gamma/>
                  <a:shade val="60000"/>
                  <a:invGamma/>
                </a:schemeClr>
              </a:prstShdw>
            </a:effectLst>
          </p:spPr>
          <p:txBody>
            <a:bodyPr/>
            <a:lstStyle/>
            <a:p>
              <a:endParaRPr lang="en-US" dirty="0"/>
            </a:p>
          </p:txBody>
        </p:sp>
        <p:sp>
          <p:nvSpPr>
            <p:cNvPr id="29624" name="Text Box 952"/>
            <p:cNvSpPr txBox="1">
              <a:spLocks noChangeArrowheads="1"/>
            </p:cNvSpPr>
            <p:nvPr/>
          </p:nvSpPr>
          <p:spPr bwMode="auto">
            <a:xfrm>
              <a:off x="3648" y="2410"/>
              <a:ext cx="720" cy="250"/>
            </a:xfrm>
            <a:prstGeom prst="rect">
              <a:avLst/>
            </a:prstGeom>
            <a:noFill/>
            <a:ln w="12700">
              <a:noFill/>
              <a:miter lim="800000"/>
              <a:headEnd type="none" w="sm" len="sm"/>
              <a:tailEnd type="none" w="sm" len="sm"/>
            </a:ln>
            <a:effectLst/>
          </p:spPr>
          <p:txBody>
            <a:bodyPr>
              <a:spAutoFit/>
            </a:bodyPr>
            <a:lstStyle/>
            <a:p>
              <a:pPr algn="ctr"/>
              <a:r>
                <a:rPr lang="en-US" sz="2000" b="1" dirty="0">
                  <a:solidFill>
                    <a:srgbClr val="000000"/>
                  </a:solidFill>
                  <a:latin typeface="Arial" charset="0"/>
                </a:rPr>
                <a:t>Active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9631"/>
                                        </p:tgtEl>
                                        <p:attrNameLst>
                                          <p:attrName>style.visibility</p:attrName>
                                        </p:attrNameLst>
                                      </p:cBhvr>
                                      <p:to>
                                        <p:strVal val="visible"/>
                                      </p:to>
                                    </p:set>
                                    <p:animEffect transition="in" filter="slide(fromRight)">
                                      <p:cBhvr>
                                        <p:cTn id="7" dur="500"/>
                                        <p:tgtEl>
                                          <p:spTgt spid="29631"/>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lide(fromBottom)">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31"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6" name="Rectangle 8"/>
          <p:cNvSpPr>
            <a:spLocks noGrp="1" noChangeArrowheads="1"/>
          </p:cNvSpPr>
          <p:nvPr>
            <p:ph type="title"/>
          </p:nvPr>
        </p:nvSpPr>
        <p:spPr/>
        <p:txBody>
          <a:bodyPr/>
          <a:lstStyle/>
          <a:p>
            <a:r>
              <a:rPr lang="en-US" altLang="en-US" dirty="0"/>
              <a:t>Agenda</a:t>
            </a:r>
            <a:endParaRPr lang="en-US" altLang="en-US" sz="4400" dirty="0"/>
          </a:p>
        </p:txBody>
      </p:sp>
      <p:sp>
        <p:nvSpPr>
          <p:cNvPr id="7177" name="Rectangle 9"/>
          <p:cNvSpPr>
            <a:spLocks noGrp="1" noChangeArrowheads="1"/>
          </p:cNvSpPr>
          <p:nvPr>
            <p:ph type="body" idx="1"/>
          </p:nvPr>
        </p:nvSpPr>
        <p:spPr>
          <a:xfrm>
            <a:off x="478972" y="1295400"/>
            <a:ext cx="8215086" cy="4114800"/>
          </a:xfrm>
        </p:spPr>
        <p:txBody>
          <a:bodyPr/>
          <a:lstStyle/>
          <a:p>
            <a:r>
              <a:rPr lang="en-US" sz="2400" dirty="0"/>
              <a:t>Picking and Packing Combinations</a:t>
            </a:r>
          </a:p>
          <a:p>
            <a:r>
              <a:rPr lang="en-US" altLang="en-US" sz="2400" dirty="0"/>
              <a:t>Picking Updates</a:t>
            </a:r>
          </a:p>
          <a:p>
            <a:r>
              <a:rPr lang="en-US" altLang="en-US" sz="2400" dirty="0"/>
              <a:t>Methods of Picking</a:t>
            </a:r>
          </a:p>
          <a:p>
            <a:r>
              <a:rPr lang="en-US" altLang="en-US" sz="2800" dirty="0">
                <a:solidFill>
                  <a:schemeClr val="accent1"/>
                </a:solidFill>
                <a:effectLst>
                  <a:outerShdw blurRad="38100" dist="38100" dir="2700000" algn="tl">
                    <a:srgbClr val="000000">
                      <a:alpha val="43137"/>
                    </a:srgbClr>
                  </a:outerShdw>
                </a:effectLst>
              </a:rPr>
              <a:t>Picking and Packing Exceptions Handling</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Exceptions Handling</a:t>
            </a:r>
          </a:p>
        </p:txBody>
      </p:sp>
      <p:sp>
        <p:nvSpPr>
          <p:cNvPr id="103427" name="Rectangle 3"/>
          <p:cNvSpPr>
            <a:spLocks noGrp="1" noChangeArrowheads="1"/>
          </p:cNvSpPr>
          <p:nvPr>
            <p:ph type="body" idx="1"/>
          </p:nvPr>
        </p:nvSpPr>
        <p:spPr>
          <a:xfrm>
            <a:off x="493485" y="1312863"/>
            <a:ext cx="8215085" cy="3873500"/>
          </a:xfrm>
        </p:spPr>
        <p:txBody>
          <a:bodyPr/>
          <a:lstStyle/>
          <a:p>
            <a:pPr>
              <a:buNone/>
            </a:pPr>
            <a:r>
              <a:rPr lang="en-US" sz="2800" dirty="0"/>
              <a:t>Exceptions</a:t>
            </a:r>
          </a:p>
          <a:p>
            <a:r>
              <a:rPr lang="en-US" sz="2400" dirty="0"/>
              <a:t>Packing the wrong items into containers</a:t>
            </a:r>
          </a:p>
          <a:p>
            <a:r>
              <a:rPr lang="en-US" sz="2400" dirty="0"/>
              <a:t>Shorting an order when inventory is available</a:t>
            </a:r>
          </a:p>
          <a:p>
            <a:r>
              <a:rPr lang="en-US" sz="2400" dirty="0"/>
              <a:t>Items cubed into improperly configured containers</a:t>
            </a:r>
          </a:p>
          <a:p>
            <a:pPr lvl="1"/>
            <a:endParaRPr lang="en-US" sz="2400" dirty="0"/>
          </a:p>
          <a:p>
            <a:pPr>
              <a:buNone/>
            </a:pPr>
            <a:r>
              <a:rPr lang="en-US" sz="2800" dirty="0"/>
              <a:t>Exception Handling methods are as follows</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sz="3200" dirty="0"/>
              <a:t>Exceptions Handling</a:t>
            </a:r>
          </a:p>
        </p:txBody>
      </p:sp>
      <p:sp>
        <p:nvSpPr>
          <p:cNvPr id="105475" name="Rectangle 3"/>
          <p:cNvSpPr>
            <a:spLocks noGrp="1" noChangeArrowheads="1"/>
          </p:cNvSpPr>
          <p:nvPr>
            <p:ph type="body" idx="1"/>
          </p:nvPr>
        </p:nvSpPr>
        <p:spPr>
          <a:xfrm>
            <a:off x="464457" y="1117600"/>
            <a:ext cx="8312831" cy="4525963"/>
          </a:xfrm>
        </p:spPr>
        <p:txBody>
          <a:bodyPr/>
          <a:lstStyle/>
          <a:p>
            <a:r>
              <a:rPr lang="en-US" sz="2800" dirty="0"/>
              <a:t>Split/Combine oLPN</a:t>
            </a:r>
          </a:p>
          <a:p>
            <a:pPr lvl="1"/>
            <a:r>
              <a:rPr lang="en-US" sz="2400" dirty="0"/>
              <a:t>RF option</a:t>
            </a:r>
          </a:p>
          <a:p>
            <a:pPr lvl="1"/>
            <a:r>
              <a:rPr lang="en-US" sz="2400" dirty="0"/>
              <a:t>Same Order Control Number</a:t>
            </a:r>
          </a:p>
          <a:p>
            <a:pPr lvl="1"/>
            <a:r>
              <a:rPr lang="en-US" sz="2400" dirty="0"/>
              <a:t>To existing or new oLPN</a:t>
            </a:r>
          </a:p>
          <a:p>
            <a:r>
              <a:rPr lang="en-US" sz="2800" dirty="0"/>
              <a:t>Modify oLPN Contents</a:t>
            </a:r>
          </a:p>
          <a:p>
            <a:pPr lvl="1"/>
            <a:r>
              <a:rPr lang="en-US" sz="2400" dirty="0"/>
              <a:t>Container type or size</a:t>
            </a:r>
          </a:p>
          <a:p>
            <a:pPr lvl="1"/>
            <a:r>
              <a:rPr lang="en-US" sz="2400" dirty="0"/>
              <a:t>Item quantity</a:t>
            </a:r>
          </a:p>
          <a:p>
            <a:pPr lvl="1"/>
            <a:r>
              <a:rPr lang="en-US" sz="2400" dirty="0"/>
              <a:t>Add items</a:t>
            </a:r>
          </a:p>
          <a:p>
            <a:pPr lvl="1"/>
            <a:r>
              <a:rPr lang="en-US" sz="2400" dirty="0"/>
              <a:t>UI option</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32229" y="360363"/>
            <a:ext cx="8219621" cy="609600"/>
          </a:xfrm>
        </p:spPr>
        <p:txBody>
          <a:bodyPr/>
          <a:lstStyle/>
          <a:p>
            <a:r>
              <a:rPr lang="en-US" dirty="0"/>
              <a:t>Exceptions Handling</a:t>
            </a:r>
          </a:p>
        </p:txBody>
      </p:sp>
      <p:sp>
        <p:nvSpPr>
          <p:cNvPr id="101379" name="Rectangle 3"/>
          <p:cNvSpPr>
            <a:spLocks noGrp="1" noChangeArrowheads="1"/>
          </p:cNvSpPr>
          <p:nvPr>
            <p:ph type="body" idx="1"/>
          </p:nvPr>
        </p:nvSpPr>
        <p:spPr>
          <a:xfrm>
            <a:off x="464457" y="1030514"/>
            <a:ext cx="8042957" cy="4776562"/>
          </a:xfrm>
        </p:spPr>
        <p:txBody>
          <a:bodyPr/>
          <a:lstStyle/>
          <a:p>
            <a:pPr>
              <a:buNone/>
            </a:pPr>
            <a:r>
              <a:rPr lang="en-US" sz="2800" dirty="0"/>
              <a:t>Outbound Quality Audit</a:t>
            </a:r>
          </a:p>
          <a:p>
            <a:r>
              <a:rPr lang="en-US" sz="2400" dirty="0"/>
              <a:t>Confirms accuracy and quality of oLPNs</a:t>
            </a:r>
          </a:p>
          <a:p>
            <a:r>
              <a:rPr lang="en-US" sz="2400" dirty="0"/>
              <a:t>Outbound Quality Audit Table</a:t>
            </a:r>
          </a:p>
          <a:p>
            <a:pPr lvl="1"/>
            <a:r>
              <a:rPr lang="en-US" sz="2000" dirty="0"/>
              <a:t>Rules determine number of oLPNs to audit for given criteria</a:t>
            </a:r>
          </a:p>
          <a:p>
            <a:pPr lvl="1"/>
            <a:r>
              <a:rPr lang="en-US" sz="2000" dirty="0"/>
              <a:t>Can apply lock codes to oLPNs requiring QA</a:t>
            </a:r>
          </a:p>
          <a:p>
            <a:r>
              <a:rPr lang="en-US" sz="2400" dirty="0"/>
              <a:t>Check accuracy using RF </a:t>
            </a:r>
            <a:r>
              <a:rPr lang="en-US" sz="2400" b="1" dirty="0"/>
              <a:t>Audit oLPN</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ORDER CONSOLIDATION</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687337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75FF9B1C-1E60-8F34-3FC7-F58A6D90825A}"/>
              </a:ext>
            </a:extLst>
          </p:cNvPr>
          <p:cNvSpPr>
            <a:spLocks noGrp="1" noChangeArrowheads="1"/>
          </p:cNvSpPr>
          <p:nvPr>
            <p:ph idx="1"/>
          </p:nvPr>
        </p:nvSpPr>
        <p:spPr>
          <a:xfrm>
            <a:off x="463550" y="1033463"/>
            <a:ext cx="8313738" cy="4610100"/>
          </a:xfrm>
        </p:spPr>
        <p:txBody>
          <a:bodyPr/>
          <a:lstStyle/>
          <a:p>
            <a:pPr>
              <a:defRPr/>
            </a:pPr>
            <a:r>
              <a:rPr lang="en-US" sz="2400" dirty="0"/>
              <a:t>Waves</a:t>
            </a:r>
          </a:p>
          <a:p>
            <a:pPr>
              <a:defRPr/>
            </a:pPr>
            <a:r>
              <a:rPr lang="en-US" sz="2400" dirty="0"/>
              <a:t>Inventory Allocation and Replenishment</a:t>
            </a:r>
          </a:p>
          <a:p>
            <a:pPr>
              <a:defRPr/>
            </a:pPr>
            <a:r>
              <a:rPr lang="en-US" sz="2400" dirty="0"/>
              <a:t>Cubing</a:t>
            </a:r>
          </a:p>
          <a:p>
            <a:pPr>
              <a:defRPr/>
            </a:pPr>
            <a:r>
              <a:rPr lang="en-US" sz="2400" dirty="0"/>
              <a:t>Picking</a:t>
            </a:r>
          </a:p>
          <a:p>
            <a:pPr>
              <a:defRPr/>
            </a:pPr>
            <a:r>
              <a:rPr lang="en-US" sz="2800" dirty="0">
                <a:solidFill>
                  <a:schemeClr val="accent1"/>
                </a:solidFill>
                <a:effectLst>
                  <a:outerShdw blurRad="38100" dist="38100" dir="2700000" algn="tl">
                    <a:srgbClr val="000000">
                      <a:alpha val="43137"/>
                    </a:srgbClr>
                  </a:outerShdw>
                </a:effectLst>
              </a:rPr>
              <a:t>Order Consolidation</a:t>
            </a:r>
          </a:p>
          <a:p>
            <a:pPr>
              <a:defRPr/>
            </a:pPr>
            <a:r>
              <a:rPr lang="en-US" sz="2400" dirty="0"/>
              <a:t>Ship Confirmation</a:t>
            </a:r>
          </a:p>
          <a:p>
            <a:pPr>
              <a:defRPr/>
            </a:pPr>
            <a:r>
              <a:rPr lang="en-US" sz="2400" dirty="0"/>
              <a:t>Transportation</a:t>
            </a:r>
          </a:p>
          <a:p>
            <a:pPr>
              <a:defRPr/>
            </a:pPr>
            <a:endParaRPr lang="en-US" sz="2800" dirty="0">
              <a:solidFill>
                <a:schemeClr val="accent1"/>
              </a:solidFill>
              <a:effectLst>
                <a:outerShdw blurRad="38100" dist="38100" dir="2700000" algn="tl">
                  <a:srgbClr val="000000">
                    <a:alpha val="43137"/>
                  </a:srgbClr>
                </a:outerShdw>
              </a:effectLst>
            </a:endParaRPr>
          </a:p>
          <a:p>
            <a:pPr>
              <a:defRPr/>
            </a:pPr>
            <a:endParaRPr lang="en-US" sz="2800" dirty="0">
              <a:solidFill>
                <a:schemeClr val="accent1"/>
              </a:solidFill>
              <a:effectLst>
                <a:outerShdw blurRad="38100" dist="38100" dir="2700000" algn="tl">
                  <a:srgbClr val="000000">
                    <a:alpha val="43137"/>
                  </a:srgbClr>
                </a:outerShdw>
              </a:effectLst>
            </a:endParaRPr>
          </a:p>
        </p:txBody>
      </p:sp>
      <p:sp>
        <p:nvSpPr>
          <p:cNvPr id="4099" name="Rectangle 2">
            <a:extLst>
              <a:ext uri="{FF2B5EF4-FFF2-40B4-BE49-F238E27FC236}">
                <a16:creationId xmlns:a16="http://schemas.microsoft.com/office/drawing/2014/main" id="{81F45254-5201-4EDB-02E8-2667AB3B2A97}"/>
              </a:ext>
            </a:extLst>
          </p:cNvPr>
          <p:cNvSpPr>
            <a:spLocks noGrp="1" noChangeArrowheads="1"/>
          </p:cNvSpPr>
          <p:nvPr>
            <p:ph type="title" idx="4294967295"/>
          </p:nvPr>
        </p:nvSpPr>
        <p:spPr>
          <a:xfrm>
            <a:off x="238125" y="317500"/>
            <a:ext cx="8905875" cy="825500"/>
          </a:xfrm>
        </p:spPr>
        <p:txBody>
          <a:bodyPr/>
          <a:lstStyle/>
          <a:p>
            <a:r>
              <a:rPr lang="en-US" altLang="en-US" sz="3200"/>
              <a:t>Outbound - Modules</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16160&quot;&gt;&lt;version val=&quot;17973&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mruColor&gt;&lt;m_vecMRU length=&quot;0&quot;/&gt;&lt;/m_mruColor&gt;&lt;m_agendatheme&gt;&lt;m_aagendaitemprops&gt;&lt;elem&gt;&lt;m_bVisible val=&quot;1&quot;/&gt;&lt;m_font&gt;&lt;m_bBold val=&quot;1&quot;/&gt;&lt;/m_font&gt;&lt;m_colFont&gt;&lt;m_ppcolschidx val=&quot;2&quot;/&gt;&lt;/m_colFont&gt;&lt;m_fill&gt;&lt;m_bVisible val=&quot;0&quot;/&gt;&lt;/m_fill&gt;&lt;m_linestyle&gt;&lt;m_bVisible val=&quot;1&quot;/&gt;&lt;m_nWeight val=&quot;6&quot;/&gt;&lt;m_col&gt;&lt;m_ppcolschidx val=&quot;2&quot;/&gt;&lt;/m_col&gt;&lt;m_msolinedashstyle val=&quot;1&quot;/&gt;&lt;m_msoarrowheadstyleBegin val=&quot;1&quot;/&gt;&lt;m_msoarrowheadstyleEnd val=&quot;1&quot;/&gt;&lt;/m_linestyle&gt;&lt;/elem&gt;&lt;elem&gt;&lt;m_bVisible val=&quot;1&quot;/&gt;&lt;m_font&gt;&lt;m_bBold val=&quot;1&quot;/&gt;&lt;/m_font&gt;&lt;m_colFont&gt;&lt;m_ppcolschidx val=&quot;2&quot;/&gt;&lt;/m_colFont&gt;&lt;m_fill&gt;&lt;m_bVisible val=&quot;0&quot;/&gt;&lt;/m_fill&gt;&lt;m_linestyle&gt;&lt;m_bVisible val=&quot;0&quot;/&gt;&lt;/m_linestyle&gt;&lt;/elem&gt;&lt;elem&gt;&lt;m_bVisible val=&quot;1&quot;/&gt;&lt;m_font&gt;&lt;m_bBold val=&quot;0&quot;/&gt;&lt;/m_font&gt;&lt;m_colFont&gt;&lt;m_ppcolschidx val=&quot;2&quot;/&gt;&lt;/m_colFont&gt;&lt;m_fill&gt;&lt;m_bVisible val=&quot;0&quot;/&gt;&lt;/m_fill&gt;&lt;m_linestyle&gt;&lt;m_bVisible val=&quot;0&quot;/&gt;&lt;/m_linestyle&gt;&lt;/elem&gt;&lt;elem&gt;&lt;m_bVisible val=&quot;1&quot;/&gt;&lt;m_font&gt;&lt;m_bBold val=&quot;1&quot;/&gt;&lt;/m_font&gt;&lt;m_colFont&gt;&lt;m_ppcolschidx val=&quot;2&quot;/&gt;&lt;/m_colFont&gt;&lt;m_fill&gt;&lt;m_bVisible val=&quot;0&quot;/&gt;&lt;/m_fill&gt;&lt;m_linestyle&gt;&lt;m_bVisible val=&quot;1&quot;/&gt;&lt;m_nWeight val=&quot;6&quot;/&gt;&lt;m_col&gt;&lt;m_ppcolschidx val=&quot;2&quot;/&gt;&lt;/m_col&gt;&lt;m_msolinedashstyle val=&quot;1&quot;/&gt;&lt;m_msoarrowheadstyleBegin val=&quot;1&quot;/&gt;&lt;m_msoarrowheadstyleEnd val=&quot;1&quot;/&gt;&lt;/m_linestyle&gt;&lt;/elem&gt;&lt;elem&gt;&lt;m_bVisible val=&quot;1&quot;/&gt;&lt;m_font&gt;&lt;m_bBold val=&quot;0&quot;/&gt;&lt;/m_font&gt;&lt;m_colFont&gt;&lt;m_ppcolschidx val=&quot;2&quot;/&gt;&lt;/m_colFont&gt;&lt;m_fill&gt;&lt;m_bVisible val=&quot;0&quot;/&gt;&lt;/m_fill&gt;&lt;m_linestyle&gt;&lt;m_bVisible val=&quot;0&quot;/&gt;&lt;/m_linestyle&gt;&lt;/elem&gt;&lt;elem&gt;&lt;m_bVisible val=&quot;1&quot;/&gt;&lt;m_font&gt;&lt;m_bBold val=&quot;0&quot;/&gt;&lt;/m_font&gt;&lt;m_colFont&gt;&lt;m_ppcolschidx val=&quot;2&quot;/&gt;&lt;/m_colFont&gt;&lt;m_fill&gt;&lt;m_bVisible val=&quot;0&quot;/&gt;&lt;/m_fill&gt;&lt;m_linestyle&gt;&lt;m_bVisible val=&quot;0&quot;/&gt;&lt;/m_linestyle&gt;&lt;/elem&gt;&lt;elem&gt;&lt;m_bVisible val=&quot;1&quot;/&gt;&lt;m_font&gt;&lt;m_bBold val=&quot;0&quot;/&gt;&lt;/m_font&gt;&lt;m_colFont&gt;&lt;m_ppcolschidx val=&quot;2&quot;/&gt;&lt;/m_colFont&gt;&lt;m_fill&gt;&lt;m_bVisible val=&quot;0&quot;/&gt;&lt;/m_fill&gt;&lt;m_linestyle&gt;&lt;m_bVisible val=&quot;0&quot;/&gt;&lt;/m_linestyle&gt;&lt;/elem&gt;&lt;elem&gt;&lt;m_bVisible val=&quot;1&quot;/&gt;&lt;m_font&gt;&lt;m_bBold val=&quot;0&quot;/&gt;&lt;/m_font&gt;&lt;m_colFont&gt;&lt;m_ppcolschidx val=&quot;2&quot;/&gt;&lt;/m_colFont&gt;&lt;m_fill&gt;&lt;m_bVisible val=&quot;0&quot;/&gt;&lt;/m_fill&gt;&lt;m_linestyle&gt;&lt;m_bVisible val=&quot;0&quot;/&gt;&lt;/m_linestyle&gt;&lt;/elem&gt;&lt;elem&gt;&lt;m_bVisible val=&quot;0&quot;/&gt;&lt;/elem&gt;&lt;elem&gt;&lt;m_bVisible val=&quot;1&quot;/&gt;&lt;m_font&gt;&lt;m_bBold val=&quot;0&quot;/&gt;&lt;/m_font&gt;&lt;m_colFont&gt;&lt;m_ppcolschidx val=&quot;2&quot;/&gt;&lt;/m_colFont&gt;&lt;m_fill&gt;&lt;m_bVisible val=&quot;0&quot;/&gt;&lt;/m_fill&gt;&lt;m_linestyle&gt;&lt;m_bVisible val=&quot;0&quot;/&gt;&lt;/m_linestyle&gt;&lt;/elem&gt;&lt;elem&gt;&lt;m_bVisible val=&quot;0&quot;/&gt;&lt;/elem&gt;&lt;/m_aagendaitemprops&gt;&lt;m_linestyleTopBottomLine&gt;&lt;m_bVisible val=&quot;0&quot;/&gt;&lt;/m_linestyleTopBottomLine&gt;&lt;/m_agendatheme&gt;&lt;m_mapectfillschemeMRU&gt;&lt;key val=&quot;3&quot;/&gt;&lt;elem&gt;&lt;m_nPartnerID val=&quot;530&quot;/&gt;&lt;m_nIndex val=&quot;2&quot;/&gt;&lt;/elem&gt;&lt;/m_mapectfillschemeMRU&gt;&lt;m_eweekdayFirstOfWeek val=&quot;1&quot;/&gt;&lt;m_eweekdayFirstOfWorkweek val=&quot;2&quot;/&gt;&lt;m_eweekdayFirstOfWeekend val=&quot;7&quot;/&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chDecimalSymbol17909&gt;.&lt;/m_chDecimalSymbol17909&gt;&lt;m_nGroupingDigits17909 val=&quot;3&quot;/&gt;&lt;m_chGroupingSymbol17909&gt;,&lt;/m_chGroupingSymbol17909&gt;&lt;/m_precDefault&gt;&lt;/CDefaultPrec&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ank">
  <a:themeElements>
    <a:clrScheme name="MANH 2013">
      <a:dk1>
        <a:srgbClr val="000000"/>
      </a:dk1>
      <a:lt1>
        <a:srgbClr val="FFFFFF"/>
      </a:lt1>
      <a:dk2>
        <a:srgbClr val="FFFFFF"/>
      </a:dk2>
      <a:lt2>
        <a:srgbClr val="002E5F"/>
      </a:lt2>
      <a:accent1>
        <a:srgbClr val="005195"/>
      </a:accent1>
      <a:accent2>
        <a:srgbClr val="000000"/>
      </a:accent2>
      <a:accent3>
        <a:srgbClr val="8E931E"/>
      </a:accent3>
      <a:accent4>
        <a:srgbClr val="005C84"/>
      </a:accent4>
      <a:accent5>
        <a:srgbClr val="00B4CB"/>
      </a:accent5>
      <a:accent6>
        <a:srgbClr val="E17000"/>
      </a:accent6>
      <a:hlink>
        <a:srgbClr val="4EA7A3"/>
      </a:hlink>
      <a:folHlink>
        <a:srgbClr val="3A5C76"/>
      </a:folHlink>
    </a:clrScheme>
    <a:fontScheme name="1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111125" marR="0" indent="-111125" algn="l" defTabSz="914400" rtl="0" eaLnBrk="1" fontAlgn="base" latinLnBrk="0" hangingPunct="1">
          <a:lnSpc>
            <a:spcPct val="100000"/>
          </a:lnSpc>
          <a:spcBef>
            <a:spcPct val="50000"/>
          </a:spcBef>
          <a:spcAft>
            <a:spcPct val="0"/>
          </a:spcAft>
          <a:buClrTx/>
          <a:buSzTx/>
          <a:tabLst/>
          <a:defRPr kumimoji="0" sz="1200" b="0" i="0" u="none" strike="noStrike" cap="none" normalizeH="0" baseline="0" dirty="0" smtClean="0">
            <a:ln>
              <a:noFill/>
            </a:ln>
            <a:solidFill>
              <a:schemeClr val="tx1"/>
            </a:solidFill>
            <a:effectLst/>
            <a:latin typeface="Arial" charset="0"/>
          </a:defRPr>
        </a:defPPr>
      </a:lstStyle>
    </a:spDef>
    <a:lnDef>
      <a:spPr bwMode="auto">
        <a:noFill/>
        <a:ln w="9525" cap="flat" cmpd="sng" algn="ctr">
          <a:solidFill>
            <a:srgbClr val="003478"/>
          </a:solidFill>
          <a:prstDash val="solid"/>
          <a:round/>
          <a:headEnd type="none" w="med" len="med"/>
          <a:tailEnd type="none" w="med" len="med"/>
        </a:ln>
        <a:effectLst/>
      </a:spPr>
      <a:bodyPr/>
      <a:lstStyle/>
    </a:lnDef>
    <a:txDef>
      <a:spPr>
        <a:noFill/>
      </a:spPr>
      <a:bodyPr wrap="square" rtlCol="0">
        <a:noAutofit/>
      </a:bodyPr>
      <a:lstStyle>
        <a:defPPr algn="l">
          <a:defRPr dirty="0" smtClean="0">
            <a:solidFill>
              <a:schemeClr val="tx1"/>
            </a:solidFill>
          </a:defRPr>
        </a:defPPr>
      </a:lstStyle>
    </a:txDef>
  </a:objectDefaults>
  <a:extraClrSchemeLst>
    <a:extraClrScheme>
      <a:clrScheme name="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13">
        <a:dk1>
          <a:srgbClr val="787878"/>
        </a:dk1>
        <a:lt1>
          <a:srgbClr val="FFFFFF"/>
        </a:lt1>
        <a:dk2>
          <a:srgbClr val="FFFFFF"/>
        </a:dk2>
        <a:lt2>
          <a:srgbClr val="F0963E"/>
        </a:lt2>
        <a:accent1>
          <a:srgbClr val="2A8FC0"/>
        </a:accent1>
        <a:accent2>
          <a:srgbClr val="1B3A7F"/>
        </a:accent2>
        <a:accent3>
          <a:srgbClr val="FFFFFF"/>
        </a:accent3>
        <a:accent4>
          <a:srgbClr val="656565"/>
        </a:accent4>
        <a:accent5>
          <a:srgbClr val="ACC6DC"/>
        </a:accent5>
        <a:accent6>
          <a:srgbClr val="173472"/>
        </a:accent6>
        <a:hlink>
          <a:srgbClr val="4EA7A3"/>
        </a:hlink>
        <a:folHlink>
          <a:srgbClr val="99CC00"/>
        </a:folHlink>
      </a:clrScheme>
      <a:clrMap bg1="lt1" tx1="dk1" bg2="lt2" tx2="dk2" accent1="accent1" accent2="accent2" accent3="accent3" accent4="accent4" accent5="accent5" accent6="accent6" hlink="hlink" folHlink="folHlink"/>
    </a:extraClrScheme>
    <a:extraClrScheme>
      <a:clrScheme name="1_blank 14">
        <a:dk1>
          <a:srgbClr val="787878"/>
        </a:dk1>
        <a:lt1>
          <a:srgbClr val="FFFFFF"/>
        </a:lt1>
        <a:dk2>
          <a:srgbClr val="FFFFFF"/>
        </a:dk2>
        <a:lt2>
          <a:srgbClr val="F0963E"/>
        </a:lt2>
        <a:accent1>
          <a:srgbClr val="2A8FC0"/>
        </a:accent1>
        <a:accent2>
          <a:srgbClr val="1B3A7F"/>
        </a:accent2>
        <a:accent3>
          <a:srgbClr val="FFFFFF"/>
        </a:accent3>
        <a:accent4>
          <a:srgbClr val="656565"/>
        </a:accent4>
        <a:accent5>
          <a:srgbClr val="ACC6DC"/>
        </a:accent5>
        <a:accent6>
          <a:srgbClr val="173472"/>
        </a:accent6>
        <a:hlink>
          <a:srgbClr val="4EA7A3"/>
        </a:hlink>
        <a:folHlink>
          <a:srgbClr val="3A5C76"/>
        </a:folHlink>
      </a:clrScheme>
      <a:clrMap bg1="lt1" tx1="dk1" bg2="lt2" tx2="dk2" accent1="accent1" accent2="accent2" accent3="accent3" accent4="accent4" accent5="accent5" accent6="accent6" hlink="hlink" folHlink="folHlink"/>
    </a:extraClrScheme>
    <a:extraClrScheme>
      <a:clrScheme name="1_blank 15">
        <a:dk1>
          <a:srgbClr val="787878"/>
        </a:dk1>
        <a:lt1>
          <a:srgbClr val="FFFFFF"/>
        </a:lt1>
        <a:dk2>
          <a:srgbClr val="FFFFFF"/>
        </a:dk2>
        <a:lt2>
          <a:srgbClr val="738F35"/>
        </a:lt2>
        <a:accent1>
          <a:srgbClr val="2A8FC0"/>
        </a:accent1>
        <a:accent2>
          <a:srgbClr val="1B3A7F"/>
        </a:accent2>
        <a:accent3>
          <a:srgbClr val="FFFFFF"/>
        </a:accent3>
        <a:accent4>
          <a:srgbClr val="656565"/>
        </a:accent4>
        <a:accent5>
          <a:srgbClr val="ACC6DC"/>
        </a:accent5>
        <a:accent6>
          <a:srgbClr val="173472"/>
        </a:accent6>
        <a:hlink>
          <a:srgbClr val="4EA7A3"/>
        </a:hlink>
        <a:folHlink>
          <a:srgbClr val="3A5C76"/>
        </a:folHlink>
      </a:clrScheme>
      <a:clrMap bg1="lt1" tx1="dk1" bg2="lt2" tx2="dk2" accent1="accent1" accent2="accent2" accent3="accent3" accent4="accent4" accent5="accent5" accent6="accent6" hlink="hlink" folHlink="folHlink"/>
    </a:extraClrScheme>
    <a:extraClrScheme>
      <a:clrScheme name="1_blank 16">
        <a:dk1>
          <a:srgbClr val="5F5F5F"/>
        </a:dk1>
        <a:lt1>
          <a:srgbClr val="FFFFFF"/>
        </a:lt1>
        <a:dk2>
          <a:srgbClr val="FFFFFF"/>
        </a:dk2>
        <a:lt2>
          <a:srgbClr val="738F35"/>
        </a:lt2>
        <a:accent1>
          <a:srgbClr val="2A8FC0"/>
        </a:accent1>
        <a:accent2>
          <a:srgbClr val="1B3A7F"/>
        </a:accent2>
        <a:accent3>
          <a:srgbClr val="FFFFFF"/>
        </a:accent3>
        <a:accent4>
          <a:srgbClr val="505050"/>
        </a:accent4>
        <a:accent5>
          <a:srgbClr val="ACC6DC"/>
        </a:accent5>
        <a:accent6>
          <a:srgbClr val="173472"/>
        </a:accent6>
        <a:hlink>
          <a:srgbClr val="4EA7A3"/>
        </a:hlink>
        <a:folHlink>
          <a:srgbClr val="3A5C7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a:themeElements>
    <a:clrScheme name="MANH 2013">
      <a:dk1>
        <a:srgbClr val="000000"/>
      </a:dk1>
      <a:lt1>
        <a:srgbClr val="FFFFFF"/>
      </a:lt1>
      <a:dk2>
        <a:srgbClr val="FFFFFF"/>
      </a:dk2>
      <a:lt2>
        <a:srgbClr val="002E5F"/>
      </a:lt2>
      <a:accent1>
        <a:srgbClr val="005195"/>
      </a:accent1>
      <a:accent2>
        <a:srgbClr val="000000"/>
      </a:accent2>
      <a:accent3>
        <a:srgbClr val="8E931E"/>
      </a:accent3>
      <a:accent4>
        <a:srgbClr val="005C84"/>
      </a:accent4>
      <a:accent5>
        <a:srgbClr val="00B4CB"/>
      </a:accent5>
      <a:accent6>
        <a:srgbClr val="E17000"/>
      </a:accent6>
      <a:hlink>
        <a:srgbClr val="4EA7A3"/>
      </a:hlink>
      <a:folHlink>
        <a:srgbClr val="3A5C76"/>
      </a:folHlink>
    </a:clrScheme>
    <a:fontScheme name="1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111125" marR="0" indent="-111125" algn="l" defTabSz="914400" rtl="0" eaLnBrk="1" fontAlgn="base" latinLnBrk="0" hangingPunct="1">
          <a:lnSpc>
            <a:spcPct val="100000"/>
          </a:lnSpc>
          <a:spcBef>
            <a:spcPct val="50000"/>
          </a:spcBef>
          <a:spcAft>
            <a:spcPct val="0"/>
          </a:spcAft>
          <a:buClrTx/>
          <a:buSzTx/>
          <a:tabLst/>
          <a:defRPr kumimoji="0" sz="1200" b="0" i="0" u="none" strike="noStrike" cap="none" normalizeH="0" baseline="0" dirty="0" smtClean="0">
            <a:ln>
              <a:noFill/>
            </a:ln>
            <a:solidFill>
              <a:schemeClr val="tx1"/>
            </a:solidFill>
            <a:effectLst/>
            <a:latin typeface="Arial" charset="0"/>
          </a:defRPr>
        </a:defPPr>
      </a:lstStyle>
    </a:spDef>
    <a:lnDef>
      <a:spPr bwMode="auto">
        <a:noFill/>
        <a:ln w="9525" cap="flat" cmpd="sng" algn="ctr">
          <a:solidFill>
            <a:srgbClr val="003478"/>
          </a:solidFill>
          <a:prstDash val="solid"/>
          <a:round/>
          <a:headEnd type="none" w="med" len="med"/>
          <a:tailEnd type="none" w="med" len="med"/>
        </a:ln>
        <a:effectLst/>
      </a:spPr>
      <a:bodyPr/>
      <a:lstStyle/>
    </a:lnDef>
    <a:txDef>
      <a:spPr>
        <a:noFill/>
      </a:spPr>
      <a:bodyPr wrap="square" rtlCol="0">
        <a:noAutofit/>
      </a:bodyPr>
      <a:lstStyle>
        <a:defPPr algn="l">
          <a:defRPr dirty="0" smtClean="0">
            <a:solidFill>
              <a:schemeClr val="tx1"/>
            </a:solidFill>
          </a:defRPr>
        </a:defPPr>
      </a:lstStyle>
    </a:txDef>
  </a:objectDefaults>
  <a:extraClrSchemeLst>
    <a:extraClrScheme>
      <a:clrScheme name="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13">
        <a:dk1>
          <a:srgbClr val="787878"/>
        </a:dk1>
        <a:lt1>
          <a:srgbClr val="FFFFFF"/>
        </a:lt1>
        <a:dk2>
          <a:srgbClr val="FFFFFF"/>
        </a:dk2>
        <a:lt2>
          <a:srgbClr val="F0963E"/>
        </a:lt2>
        <a:accent1>
          <a:srgbClr val="2A8FC0"/>
        </a:accent1>
        <a:accent2>
          <a:srgbClr val="1B3A7F"/>
        </a:accent2>
        <a:accent3>
          <a:srgbClr val="FFFFFF"/>
        </a:accent3>
        <a:accent4>
          <a:srgbClr val="656565"/>
        </a:accent4>
        <a:accent5>
          <a:srgbClr val="ACC6DC"/>
        </a:accent5>
        <a:accent6>
          <a:srgbClr val="173472"/>
        </a:accent6>
        <a:hlink>
          <a:srgbClr val="4EA7A3"/>
        </a:hlink>
        <a:folHlink>
          <a:srgbClr val="99CC00"/>
        </a:folHlink>
      </a:clrScheme>
      <a:clrMap bg1="lt1" tx1="dk1" bg2="lt2" tx2="dk2" accent1="accent1" accent2="accent2" accent3="accent3" accent4="accent4" accent5="accent5" accent6="accent6" hlink="hlink" folHlink="folHlink"/>
    </a:extraClrScheme>
    <a:extraClrScheme>
      <a:clrScheme name="1_blank 14">
        <a:dk1>
          <a:srgbClr val="787878"/>
        </a:dk1>
        <a:lt1>
          <a:srgbClr val="FFFFFF"/>
        </a:lt1>
        <a:dk2>
          <a:srgbClr val="FFFFFF"/>
        </a:dk2>
        <a:lt2>
          <a:srgbClr val="F0963E"/>
        </a:lt2>
        <a:accent1>
          <a:srgbClr val="2A8FC0"/>
        </a:accent1>
        <a:accent2>
          <a:srgbClr val="1B3A7F"/>
        </a:accent2>
        <a:accent3>
          <a:srgbClr val="FFFFFF"/>
        </a:accent3>
        <a:accent4>
          <a:srgbClr val="656565"/>
        </a:accent4>
        <a:accent5>
          <a:srgbClr val="ACC6DC"/>
        </a:accent5>
        <a:accent6>
          <a:srgbClr val="173472"/>
        </a:accent6>
        <a:hlink>
          <a:srgbClr val="4EA7A3"/>
        </a:hlink>
        <a:folHlink>
          <a:srgbClr val="3A5C76"/>
        </a:folHlink>
      </a:clrScheme>
      <a:clrMap bg1="lt1" tx1="dk1" bg2="lt2" tx2="dk2" accent1="accent1" accent2="accent2" accent3="accent3" accent4="accent4" accent5="accent5" accent6="accent6" hlink="hlink" folHlink="folHlink"/>
    </a:extraClrScheme>
    <a:extraClrScheme>
      <a:clrScheme name="1_blank 15">
        <a:dk1>
          <a:srgbClr val="787878"/>
        </a:dk1>
        <a:lt1>
          <a:srgbClr val="FFFFFF"/>
        </a:lt1>
        <a:dk2>
          <a:srgbClr val="FFFFFF"/>
        </a:dk2>
        <a:lt2>
          <a:srgbClr val="738F35"/>
        </a:lt2>
        <a:accent1>
          <a:srgbClr val="2A8FC0"/>
        </a:accent1>
        <a:accent2>
          <a:srgbClr val="1B3A7F"/>
        </a:accent2>
        <a:accent3>
          <a:srgbClr val="FFFFFF"/>
        </a:accent3>
        <a:accent4>
          <a:srgbClr val="656565"/>
        </a:accent4>
        <a:accent5>
          <a:srgbClr val="ACC6DC"/>
        </a:accent5>
        <a:accent6>
          <a:srgbClr val="173472"/>
        </a:accent6>
        <a:hlink>
          <a:srgbClr val="4EA7A3"/>
        </a:hlink>
        <a:folHlink>
          <a:srgbClr val="3A5C76"/>
        </a:folHlink>
      </a:clrScheme>
      <a:clrMap bg1="lt1" tx1="dk1" bg2="lt2" tx2="dk2" accent1="accent1" accent2="accent2" accent3="accent3" accent4="accent4" accent5="accent5" accent6="accent6" hlink="hlink" folHlink="folHlink"/>
    </a:extraClrScheme>
    <a:extraClrScheme>
      <a:clrScheme name="1_blank 16">
        <a:dk1>
          <a:srgbClr val="5F5F5F"/>
        </a:dk1>
        <a:lt1>
          <a:srgbClr val="FFFFFF"/>
        </a:lt1>
        <a:dk2>
          <a:srgbClr val="FFFFFF"/>
        </a:dk2>
        <a:lt2>
          <a:srgbClr val="738F35"/>
        </a:lt2>
        <a:accent1>
          <a:srgbClr val="2A8FC0"/>
        </a:accent1>
        <a:accent2>
          <a:srgbClr val="1B3A7F"/>
        </a:accent2>
        <a:accent3>
          <a:srgbClr val="FFFFFF"/>
        </a:accent3>
        <a:accent4>
          <a:srgbClr val="505050"/>
        </a:accent4>
        <a:accent5>
          <a:srgbClr val="ACC6DC"/>
        </a:accent5>
        <a:accent6>
          <a:srgbClr val="173472"/>
        </a:accent6>
        <a:hlink>
          <a:srgbClr val="4EA7A3"/>
        </a:hlink>
        <a:folHlink>
          <a:srgbClr val="3A5C7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a:themeElements>
    <a:clrScheme name="MANH2010">
      <a:dk1>
        <a:srgbClr val="000000"/>
      </a:dk1>
      <a:lt1>
        <a:srgbClr val="FFFFFF"/>
      </a:lt1>
      <a:dk2>
        <a:srgbClr val="FFFFFF"/>
      </a:dk2>
      <a:lt2>
        <a:srgbClr val="738F35"/>
      </a:lt2>
      <a:accent1>
        <a:srgbClr val="0098DB"/>
      </a:accent1>
      <a:accent2>
        <a:srgbClr val="00447B"/>
      </a:accent2>
      <a:accent3>
        <a:srgbClr val="959F40"/>
      </a:accent3>
      <a:accent4>
        <a:srgbClr val="005C84"/>
      </a:accent4>
      <a:accent5>
        <a:srgbClr val="00B4CB"/>
      </a:accent5>
      <a:accent6>
        <a:srgbClr val="E17000"/>
      </a:accent6>
      <a:hlink>
        <a:srgbClr val="4EA7A3"/>
      </a:hlink>
      <a:folHlink>
        <a:srgbClr val="3A5C76"/>
      </a:folHlink>
    </a:clrScheme>
    <a:fontScheme name="1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accent2"/>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marL="111125" marR="0" indent="-111125" algn="l" defTabSz="914400" rtl="0" eaLnBrk="1" fontAlgn="base" latinLnBrk="0" hangingPunct="1">
          <a:lnSpc>
            <a:spcPct val="100000"/>
          </a:lnSpc>
          <a:spcBef>
            <a:spcPct val="50000"/>
          </a:spcBef>
          <a:spcAft>
            <a:spcPct val="0"/>
          </a:spcAft>
          <a:buClrTx/>
          <a:buSzTx/>
          <a:tabLst/>
          <a:defRPr kumimoji="0" sz="1200" b="0" i="0" u="none" strike="noStrike" cap="none" normalizeH="0" baseline="0" dirty="0" smtClean="0">
            <a:ln>
              <a:noFill/>
            </a:ln>
            <a:solidFill>
              <a:schemeClr val="tx1"/>
            </a:solidFill>
            <a:effectLst/>
            <a:latin typeface="Arial" charset="0"/>
          </a:defRPr>
        </a:defPPr>
      </a:lstStyle>
    </a:spDef>
    <a:lnDef>
      <a:spPr bwMode="auto">
        <a:noFill/>
        <a:ln w="9525" cap="flat" cmpd="sng" algn="ctr">
          <a:solidFill>
            <a:srgbClr val="003478"/>
          </a:solidFill>
          <a:prstDash val="solid"/>
          <a:round/>
          <a:headEnd type="none" w="med" len="med"/>
          <a:tailEnd type="none" w="med" len="med"/>
        </a:ln>
        <a:effectLst/>
      </a:spPr>
      <a:bodyPr/>
      <a:lstStyle/>
    </a:lnDef>
    <a:txDef>
      <a:spPr>
        <a:noFill/>
      </a:spPr>
      <a:bodyPr wrap="square" rtlCol="0">
        <a:noAutofit/>
      </a:bodyPr>
      <a:lstStyle>
        <a:defPPr algn="l">
          <a:defRPr dirty="0" smtClean="0">
            <a:solidFill>
              <a:schemeClr val="tx1"/>
            </a:solidFill>
          </a:defRPr>
        </a:defPPr>
      </a:lstStyle>
    </a:txDef>
  </a:objectDefaults>
  <a:extraClrSchemeLst>
    <a:extraClrScheme>
      <a:clrScheme name="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blank 13">
        <a:dk1>
          <a:srgbClr val="787878"/>
        </a:dk1>
        <a:lt1>
          <a:srgbClr val="FFFFFF"/>
        </a:lt1>
        <a:dk2>
          <a:srgbClr val="FFFFFF"/>
        </a:dk2>
        <a:lt2>
          <a:srgbClr val="F0963E"/>
        </a:lt2>
        <a:accent1>
          <a:srgbClr val="2A8FC0"/>
        </a:accent1>
        <a:accent2>
          <a:srgbClr val="1B3A7F"/>
        </a:accent2>
        <a:accent3>
          <a:srgbClr val="FFFFFF"/>
        </a:accent3>
        <a:accent4>
          <a:srgbClr val="656565"/>
        </a:accent4>
        <a:accent5>
          <a:srgbClr val="ACC6DC"/>
        </a:accent5>
        <a:accent6>
          <a:srgbClr val="173472"/>
        </a:accent6>
        <a:hlink>
          <a:srgbClr val="4EA7A3"/>
        </a:hlink>
        <a:folHlink>
          <a:srgbClr val="99CC00"/>
        </a:folHlink>
      </a:clrScheme>
      <a:clrMap bg1="lt1" tx1="dk1" bg2="lt2" tx2="dk2" accent1="accent1" accent2="accent2" accent3="accent3" accent4="accent4" accent5="accent5" accent6="accent6" hlink="hlink" folHlink="folHlink"/>
    </a:extraClrScheme>
    <a:extraClrScheme>
      <a:clrScheme name="1_blank 14">
        <a:dk1>
          <a:srgbClr val="787878"/>
        </a:dk1>
        <a:lt1>
          <a:srgbClr val="FFFFFF"/>
        </a:lt1>
        <a:dk2>
          <a:srgbClr val="FFFFFF"/>
        </a:dk2>
        <a:lt2>
          <a:srgbClr val="F0963E"/>
        </a:lt2>
        <a:accent1>
          <a:srgbClr val="2A8FC0"/>
        </a:accent1>
        <a:accent2>
          <a:srgbClr val="1B3A7F"/>
        </a:accent2>
        <a:accent3>
          <a:srgbClr val="FFFFFF"/>
        </a:accent3>
        <a:accent4>
          <a:srgbClr val="656565"/>
        </a:accent4>
        <a:accent5>
          <a:srgbClr val="ACC6DC"/>
        </a:accent5>
        <a:accent6>
          <a:srgbClr val="173472"/>
        </a:accent6>
        <a:hlink>
          <a:srgbClr val="4EA7A3"/>
        </a:hlink>
        <a:folHlink>
          <a:srgbClr val="3A5C76"/>
        </a:folHlink>
      </a:clrScheme>
      <a:clrMap bg1="lt1" tx1="dk1" bg2="lt2" tx2="dk2" accent1="accent1" accent2="accent2" accent3="accent3" accent4="accent4" accent5="accent5" accent6="accent6" hlink="hlink" folHlink="folHlink"/>
    </a:extraClrScheme>
    <a:extraClrScheme>
      <a:clrScheme name="1_blank 15">
        <a:dk1>
          <a:srgbClr val="787878"/>
        </a:dk1>
        <a:lt1>
          <a:srgbClr val="FFFFFF"/>
        </a:lt1>
        <a:dk2>
          <a:srgbClr val="FFFFFF"/>
        </a:dk2>
        <a:lt2>
          <a:srgbClr val="738F35"/>
        </a:lt2>
        <a:accent1>
          <a:srgbClr val="2A8FC0"/>
        </a:accent1>
        <a:accent2>
          <a:srgbClr val="1B3A7F"/>
        </a:accent2>
        <a:accent3>
          <a:srgbClr val="FFFFFF"/>
        </a:accent3>
        <a:accent4>
          <a:srgbClr val="656565"/>
        </a:accent4>
        <a:accent5>
          <a:srgbClr val="ACC6DC"/>
        </a:accent5>
        <a:accent6>
          <a:srgbClr val="173472"/>
        </a:accent6>
        <a:hlink>
          <a:srgbClr val="4EA7A3"/>
        </a:hlink>
        <a:folHlink>
          <a:srgbClr val="3A5C76"/>
        </a:folHlink>
      </a:clrScheme>
      <a:clrMap bg1="lt1" tx1="dk1" bg2="lt2" tx2="dk2" accent1="accent1" accent2="accent2" accent3="accent3" accent4="accent4" accent5="accent5" accent6="accent6" hlink="hlink" folHlink="folHlink"/>
    </a:extraClrScheme>
    <a:extraClrScheme>
      <a:clrScheme name="1_blank 16">
        <a:dk1>
          <a:srgbClr val="5F5F5F"/>
        </a:dk1>
        <a:lt1>
          <a:srgbClr val="FFFFFF"/>
        </a:lt1>
        <a:dk2>
          <a:srgbClr val="FFFFFF"/>
        </a:dk2>
        <a:lt2>
          <a:srgbClr val="738F35"/>
        </a:lt2>
        <a:accent1>
          <a:srgbClr val="2A8FC0"/>
        </a:accent1>
        <a:accent2>
          <a:srgbClr val="1B3A7F"/>
        </a:accent2>
        <a:accent3>
          <a:srgbClr val="FFFFFF"/>
        </a:accent3>
        <a:accent4>
          <a:srgbClr val="505050"/>
        </a:accent4>
        <a:accent5>
          <a:srgbClr val="ACC6DC"/>
        </a:accent5>
        <a:accent6>
          <a:srgbClr val="173472"/>
        </a:accent6>
        <a:hlink>
          <a:srgbClr val="4EA7A3"/>
        </a:hlink>
        <a:folHlink>
          <a:srgbClr val="3A5C7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Vertical xmlns="ec399665-2c6f-4b4e-a0e6-3c3e0651845b" xsi:nil="true"/>
    <Project_x0020_Code xmlns="ec399665-2c6f-4b4e-a0e6-3c3e0651845b" xsi:nil="true"/>
    <Client xmlns="ec399665-2c6f-4b4e-a0e6-3c3e0651845b" xsi:nil="true"/>
    <Client_x0020_Code xmlns="ec399665-2c6f-4b4e-a0e6-3c3e0651845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7C5CF82CBBAA499222E7059A315099" ma:contentTypeVersion="5" ma:contentTypeDescription="Create a new document." ma:contentTypeScope="" ma:versionID="68407b8ac68ba03635b556d663fb326a">
  <xsd:schema xmlns:xsd="http://www.w3.org/2001/XMLSchema" xmlns:xs="http://www.w3.org/2001/XMLSchema" xmlns:p="http://schemas.microsoft.com/office/2006/metadata/properties" xmlns:ns2="ec399665-2c6f-4b4e-a0e6-3c3e0651845b" targetNamespace="http://schemas.microsoft.com/office/2006/metadata/properties" ma:root="true" ma:fieldsID="8b560c82442c5e0d4e91a84d1b1db1a0" ns2:_="">
    <xsd:import namespace="ec399665-2c6f-4b4e-a0e6-3c3e0651845b"/>
    <xsd:element name="properties">
      <xsd:complexType>
        <xsd:sequence>
          <xsd:element name="documentManagement">
            <xsd:complexType>
              <xsd:all>
                <xsd:element ref="ns2:Client" minOccurs="0"/>
                <xsd:element ref="ns2:Client_x0020_Code" minOccurs="0"/>
                <xsd:element ref="ns2:Vertical" minOccurs="0"/>
                <xsd:element ref="ns2:Project_x0020_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399665-2c6f-4b4e-a0e6-3c3e0651845b" elementFormDefault="qualified">
    <xsd:import namespace="http://schemas.microsoft.com/office/2006/documentManagement/types"/>
    <xsd:import namespace="http://schemas.microsoft.com/office/infopath/2007/PartnerControls"/>
    <xsd:element name="Client" ma:index="7" nillable="true" ma:displayName="Client" ma:internalName="Client">
      <xsd:simpleType>
        <xsd:restriction base="dms:Text">
          <xsd:maxLength value="255"/>
        </xsd:restriction>
      </xsd:simpleType>
    </xsd:element>
    <xsd:element name="Client_x0020_Code" ma:index="8" nillable="true" ma:displayName="Client Code" ma:internalName="Client_x0020_Code">
      <xsd:simpleType>
        <xsd:restriction base="dms:Text">
          <xsd:maxLength value="255"/>
        </xsd:restriction>
      </xsd:simpleType>
    </xsd:element>
    <xsd:element name="Vertical" ma:index="9" nillable="true" ma:displayName="Vertical" ma:internalName="Vertical">
      <xsd:simpleType>
        <xsd:restriction base="dms:Text">
          <xsd:maxLength value="255"/>
        </xsd:restriction>
      </xsd:simpleType>
    </xsd:element>
    <xsd:element name="Project_x0020_Code" ma:index="10" nillable="true" ma:displayName="Project Code" ma:internalName="Project_x0020_Cod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FCAA6F-DDFE-46B3-B6D3-5D6F6ED3D132}">
  <ds:schemaRefs>
    <ds:schemaRef ds:uri="http://schemas.microsoft.com/sharepoint/v3/contenttype/forms"/>
  </ds:schemaRefs>
</ds:datastoreItem>
</file>

<file path=customXml/itemProps2.xml><?xml version="1.0" encoding="utf-8"?>
<ds:datastoreItem xmlns:ds="http://schemas.openxmlformats.org/officeDocument/2006/customXml" ds:itemID="{BEB6AF51-7148-48A0-9734-D49CB8F7214C}">
  <ds:schemaRefs>
    <ds:schemaRef ds:uri="http://purl.org/dc/dcmitype/"/>
    <ds:schemaRef ds:uri="http://purl.org/dc/elements/1.1/"/>
    <ds:schemaRef ds:uri="http://purl.org/dc/terms/"/>
    <ds:schemaRef ds:uri="http://schemas.microsoft.com/office/2006/metadata/properties"/>
    <ds:schemaRef ds:uri="ec399665-2c6f-4b4e-a0e6-3c3e0651845b"/>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0BAD557B-4304-4160-ADCF-3CDCAB46B8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399665-2c6f-4b4e-a0e6-3c3e065184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94209</TotalTime>
  <Words>6339</Words>
  <Application>Microsoft Macintosh PowerPoint</Application>
  <PresentationFormat>On-screen Show (4:3)</PresentationFormat>
  <Paragraphs>1473</Paragraphs>
  <Slides>163</Slides>
  <Notes>120</Notes>
  <HiddenSlides>2</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2</vt:i4>
      </vt:variant>
      <vt:variant>
        <vt:lpstr>Slide Titles</vt:lpstr>
      </vt:variant>
      <vt:variant>
        <vt:i4>163</vt:i4>
      </vt:variant>
    </vt:vector>
  </HeadingPairs>
  <TitlesOfParts>
    <vt:vector size="180" baseType="lpstr">
      <vt:lpstr>Arial</vt:lpstr>
      <vt:lpstr>Arial Black</vt:lpstr>
      <vt:lpstr>Arial Narrow</vt:lpstr>
      <vt:lpstr>Calibri</vt:lpstr>
      <vt:lpstr>Century Gothic</vt:lpstr>
      <vt:lpstr>Courier New</vt:lpstr>
      <vt:lpstr>FairfieldLH-Light</vt:lpstr>
      <vt:lpstr>Helvetica 45 Light</vt:lpstr>
      <vt:lpstr>Helvetica 55 Roman</vt:lpstr>
      <vt:lpstr>Times</vt:lpstr>
      <vt:lpstr>Times New Roman</vt:lpstr>
      <vt:lpstr>Wingdings</vt:lpstr>
      <vt:lpstr>blank</vt:lpstr>
      <vt:lpstr>1_blank</vt:lpstr>
      <vt:lpstr>2_blank</vt:lpstr>
      <vt:lpstr>think-cell Slide</vt:lpstr>
      <vt:lpstr>Visio</vt:lpstr>
      <vt:lpstr>Outbound</vt:lpstr>
      <vt:lpstr>WM Module Overview</vt:lpstr>
      <vt:lpstr>Outbound - Modules</vt:lpstr>
      <vt:lpstr>Outbound Interfaces</vt:lpstr>
      <vt:lpstr>Outbound Interface Summary</vt:lpstr>
      <vt:lpstr>Wave Overview</vt:lpstr>
      <vt:lpstr>Wave Overview</vt:lpstr>
      <vt:lpstr>Wave Overview</vt:lpstr>
      <vt:lpstr>Wave Overview</vt:lpstr>
      <vt:lpstr>Wave Overview</vt:lpstr>
      <vt:lpstr>Wave Overview</vt:lpstr>
      <vt:lpstr>Wave Overview</vt:lpstr>
      <vt:lpstr>Wave Overview</vt:lpstr>
      <vt:lpstr>Ship Wave</vt:lpstr>
      <vt:lpstr>Ship Wave</vt:lpstr>
      <vt:lpstr>Ship Wave</vt:lpstr>
      <vt:lpstr>Ship Wave</vt:lpstr>
      <vt:lpstr>Three Steps to the Picking Wave:</vt:lpstr>
      <vt:lpstr>Three Steps to the Picking Wave</vt:lpstr>
      <vt:lpstr>Three Steps to the Picking Wave</vt:lpstr>
      <vt:lpstr>Picking Wave  Parameters</vt:lpstr>
      <vt:lpstr>Picking Wave Parameters</vt:lpstr>
      <vt:lpstr>Ship Wave Template</vt:lpstr>
      <vt:lpstr>Ship Wave Template Details</vt:lpstr>
      <vt:lpstr>Ship Wave Template</vt:lpstr>
      <vt:lpstr>Run Wave</vt:lpstr>
      <vt:lpstr>Run Wave</vt:lpstr>
      <vt:lpstr>Run Wave</vt:lpstr>
      <vt:lpstr>Run Wave</vt:lpstr>
      <vt:lpstr>Wave Inquiry</vt:lpstr>
      <vt:lpstr>Wave Inquiry</vt:lpstr>
      <vt:lpstr>Wave Inquiry</vt:lpstr>
      <vt:lpstr>Additional Wave Types</vt:lpstr>
      <vt:lpstr>Additional Wave Types</vt:lpstr>
      <vt:lpstr>Task Definition</vt:lpstr>
      <vt:lpstr>Warehouse Areas</vt:lpstr>
      <vt:lpstr>Common Tasks</vt:lpstr>
      <vt:lpstr>Common Tasks</vt:lpstr>
      <vt:lpstr>Common Tasks</vt:lpstr>
      <vt:lpstr>Common Tasks</vt:lpstr>
      <vt:lpstr>Common Tasks</vt:lpstr>
      <vt:lpstr>Replenishment and Allocation</vt:lpstr>
      <vt:lpstr>Agenda</vt:lpstr>
      <vt:lpstr>Replenishment</vt:lpstr>
      <vt:lpstr>Replenishment – System Generated (cont.)</vt:lpstr>
      <vt:lpstr>Replenishment – System Generated</vt:lpstr>
      <vt:lpstr>Replenishment – Manually Triggered</vt:lpstr>
      <vt:lpstr>Inventory Allocation</vt:lpstr>
      <vt:lpstr>Inventory Allocation</vt:lpstr>
      <vt:lpstr>Inventory Allocation Priority Example</vt:lpstr>
      <vt:lpstr>Task Creation</vt:lpstr>
      <vt:lpstr>Task Creation</vt:lpstr>
      <vt:lpstr>Task Creation</vt:lpstr>
      <vt:lpstr>Task Creation</vt:lpstr>
      <vt:lpstr>CUBING</vt:lpstr>
      <vt:lpstr>Outbound - Modules</vt:lpstr>
      <vt:lpstr>Objectives</vt:lpstr>
      <vt:lpstr>Agenda </vt:lpstr>
      <vt:lpstr>Cubing</vt:lpstr>
      <vt:lpstr>Cubing</vt:lpstr>
      <vt:lpstr>Agenda </vt:lpstr>
      <vt:lpstr>oLPN Cubing Indicator</vt:lpstr>
      <vt:lpstr>Pack oLPN to Capacity</vt:lpstr>
      <vt:lpstr>Print Code 81 – 3D Cubing</vt:lpstr>
      <vt:lpstr>Agenda </vt:lpstr>
      <vt:lpstr>Container Type Table </vt:lpstr>
      <vt:lpstr>Container Type Table</vt:lpstr>
      <vt:lpstr>Container Type Table - Detail</vt:lpstr>
      <vt:lpstr>Agenda </vt:lpstr>
      <vt:lpstr>Order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PICKING</vt:lpstr>
      <vt:lpstr>Outbound - Modules</vt:lpstr>
      <vt:lpstr>Objectives</vt:lpstr>
      <vt:lpstr>Agenda</vt:lpstr>
      <vt:lpstr>RF Picking vs. Manual Picking</vt:lpstr>
      <vt:lpstr>Non-Cubed Orders vs. Cubed Orders</vt:lpstr>
      <vt:lpstr>Agenda</vt:lpstr>
      <vt:lpstr>Picking Updates</vt:lpstr>
      <vt:lpstr>Agenda</vt:lpstr>
      <vt:lpstr>Methods of Picking</vt:lpstr>
      <vt:lpstr>Methods of Picking</vt:lpstr>
      <vt:lpstr>Methods of Picking</vt:lpstr>
      <vt:lpstr>Methods of Picking</vt:lpstr>
      <vt:lpstr>Methods of  Picking</vt:lpstr>
      <vt:lpstr>Agenda</vt:lpstr>
      <vt:lpstr>Exceptions Handling</vt:lpstr>
      <vt:lpstr>Exceptions Handling</vt:lpstr>
      <vt:lpstr>Exceptions Handling</vt:lpstr>
      <vt:lpstr>ORDER CONSOLIDATION</vt:lpstr>
      <vt:lpstr>Outbound - Modules</vt:lpstr>
      <vt:lpstr>Agenda</vt:lpstr>
      <vt:lpstr>Overview</vt:lpstr>
      <vt:lpstr>Overview</vt:lpstr>
      <vt:lpstr>Order Consolidation Locations</vt:lpstr>
      <vt:lpstr>Configuration</vt:lpstr>
      <vt:lpstr>Location Templates</vt:lpstr>
      <vt:lpstr>Locations: Creation, Configuration and Maintenance </vt:lpstr>
      <vt:lpstr>Locations: Creation, Configuration and Maintenance </vt:lpstr>
      <vt:lpstr>Locations: Creation, Configuration and Maintenance </vt:lpstr>
      <vt:lpstr>Locations: Creation, Configuration and Maintenance </vt:lpstr>
      <vt:lpstr>Manifesting </vt:lpstr>
      <vt:lpstr>Manifesting Templates</vt:lpstr>
      <vt:lpstr>Weigh and Manifest oLPN UI</vt:lpstr>
      <vt:lpstr>SHIP CONFIRMATION</vt:lpstr>
      <vt:lpstr>Outbound - Modules</vt:lpstr>
      <vt:lpstr>Objective</vt:lpstr>
      <vt:lpstr>Agenda</vt:lpstr>
      <vt:lpstr>Overview</vt:lpstr>
      <vt:lpstr>Overview</vt:lpstr>
      <vt:lpstr>Agenda</vt:lpstr>
      <vt:lpstr>Manual Confirmation</vt:lpstr>
      <vt:lpstr>Agenda</vt:lpstr>
      <vt:lpstr>Automatic Confirmation</vt:lpstr>
      <vt:lpstr>Agenda</vt:lpstr>
      <vt:lpstr>Ship Confirmation Rules</vt:lpstr>
      <vt:lpstr>Ship Confirm Rules</vt:lpstr>
      <vt:lpstr>Agenda</vt:lpstr>
      <vt:lpstr>Close Shipment</vt:lpstr>
      <vt:lpstr>PowerPoint Presentation</vt:lpstr>
      <vt:lpstr>Task Execution</vt:lpstr>
      <vt:lpstr>Make Pick Cart </vt:lpstr>
      <vt:lpstr>Make Pick Cart </vt:lpstr>
      <vt:lpstr>Make Pick Tote Cart </vt:lpstr>
      <vt:lpstr>Make Pick Tote Cart </vt:lpstr>
      <vt:lpstr>PowerPoint Presentation</vt:lpstr>
      <vt:lpstr>iLPN Pulling from Reserve</vt:lpstr>
      <vt:lpstr>Pulling Templates</vt:lpstr>
      <vt:lpstr>Pull iLPNs to Pallet</vt:lpstr>
      <vt:lpstr>Pull iLPNs to Pallet</vt:lpstr>
      <vt:lpstr>Pulling full iLPN / Pallet</vt:lpstr>
      <vt:lpstr>Pulling full iLPN / Pallet</vt:lpstr>
      <vt:lpstr>Pulling full iLPN / Pallet</vt:lpstr>
      <vt:lpstr>PowerPoint Presentation</vt:lpstr>
      <vt:lpstr>Pulling from Forward Active </vt:lpstr>
      <vt:lpstr>Pull to iLPN</vt:lpstr>
      <vt:lpstr>Pull to iLPN</vt:lpstr>
      <vt:lpstr>Pick to Tote</vt:lpstr>
      <vt:lpstr>Pick Tote Cart</vt:lpstr>
      <vt:lpstr>Pick Tote Cart</vt:lpstr>
      <vt:lpstr>PowerPoint Presentation</vt:lpstr>
      <vt:lpstr>Forward Pick Pulling Templates</vt:lpstr>
      <vt:lpstr>Pack to oLPN </vt:lpstr>
      <vt:lpstr>Pack Pick Cart </vt:lpstr>
      <vt:lpstr>Pack Pick Cart </vt:lpstr>
      <vt:lpstr>Loading</vt:lpstr>
      <vt:lpstr>Loading Templates</vt:lpstr>
      <vt:lpstr>Load Trailer</vt:lpstr>
      <vt:lpstr>Load oLPN</vt:lpstr>
      <vt:lpstr>Close Trailer </vt:lpstr>
      <vt:lpstr>Close Trailer Templates</vt:lpstr>
      <vt:lpstr>RF Close Trailer</vt:lpstr>
      <vt:lpstr>Shipments UI </vt:lpstr>
      <vt:lpstr>PowerPoint Presentation</vt:lpstr>
      <vt:lpstr>Basic Host System Interfaces</vt:lpstr>
    </vt:vector>
  </TitlesOfParts>
  <Company>Manhattan Associates,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2014 Design Kickoff - Outbound</dc:title>
  <dc:creator>Ted Sladovich</dc:creator>
  <cp:lastModifiedBy>Ankit Singhania</cp:lastModifiedBy>
  <cp:revision>428</cp:revision>
  <cp:lastPrinted>2009-07-29T15:51:23Z</cp:lastPrinted>
  <dcterms:created xsi:type="dcterms:W3CDTF">2013-05-31T15:50:03Z</dcterms:created>
  <dcterms:modified xsi:type="dcterms:W3CDTF">2024-05-13T15:12:48Z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0x010100D87C5CF82CBBAA499222E7059A315099</vt:lpwstr>
  </property>
  <property fmtid="{D5CDD505-2E9C-101B-9397-08002B2CF9AE}" pid="3" name="_dlc_DocIdItemGuid">
    <vt:lpwstr>138a32aa-a151-4da5-9517-a3aad09108f4</vt:lpwstr>
  </property>
</Properties>
</file>